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26"/>
  </p:notesMasterIdLst>
  <p:sldIdLst>
    <p:sldId id="258" r:id="rId6"/>
    <p:sldId id="283" r:id="rId7"/>
    <p:sldId id="284" r:id="rId8"/>
    <p:sldId id="256" r:id="rId9"/>
    <p:sldId id="265" r:id="rId10"/>
    <p:sldId id="538" r:id="rId11"/>
    <p:sldId id="270" r:id="rId12"/>
    <p:sldId id="263" r:id="rId13"/>
    <p:sldId id="274" r:id="rId14"/>
    <p:sldId id="266" r:id="rId15"/>
    <p:sldId id="267" r:id="rId16"/>
    <p:sldId id="275" r:id="rId17"/>
    <p:sldId id="276" r:id="rId18"/>
    <p:sldId id="278" r:id="rId19"/>
    <p:sldId id="540" r:id="rId20"/>
    <p:sldId id="279" r:id="rId21"/>
    <p:sldId id="280" r:id="rId22"/>
    <p:sldId id="282" r:id="rId23"/>
    <p:sldId id="268"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682011-7098-450D-BED3-462E716C1989}" v="3" dt="2022-08-18T21:41:46.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3" autoAdjust="0"/>
    <p:restoredTop sz="76968" autoAdjust="0"/>
  </p:normalViewPr>
  <p:slideViewPr>
    <p:cSldViewPr snapToGrid="0">
      <p:cViewPr varScale="1">
        <p:scale>
          <a:sx n="88" d="100"/>
          <a:sy n="88" d="100"/>
        </p:scale>
        <p:origin x="1464"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11E12D-4DA7-4737-89C9-AD62ABF9F3F8}" type="datetimeFigureOut">
              <a:rPr lang="en-GB" smtClean="0"/>
              <a:t>17/10/2022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BA2E4-6948-4252-8D2C-58FCC1575653}" type="slidenum">
              <a:rPr lang="en-GB" smtClean="0"/>
              <a:t>‹#›</a:t>
            </a:fld>
            <a:endParaRPr lang="en-GB"/>
          </a:p>
        </p:txBody>
      </p:sp>
    </p:spTree>
    <p:extLst>
      <p:ext uri="{BB962C8B-B14F-4D97-AF65-F5344CB8AC3E}">
        <p14:creationId xmlns:p14="http://schemas.microsoft.com/office/powerpoint/2010/main" val="3376463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Tēnā</a:t>
            </a:r>
            <a:r>
              <a:rPr lang="en-NZ" dirty="0"/>
              <a:t> koutou. My name is David Hume and I am a principal process engineer at Mott MacDonald. With me is Kevan Brian who is the Technology and Innovation Manager at Watercare and Nick Dempsey, treatment team leader at MM. This morning we will be talking about a project at Watercare’s Rosedale WWTP to baseline and predict </a:t>
            </a:r>
            <a:r>
              <a:rPr lang="en-NZ" dirty="0" err="1"/>
              <a:t>N2O</a:t>
            </a:r>
            <a:r>
              <a:rPr lang="en-NZ" dirty="0"/>
              <a:t> emissions from the activated sludge process.</a:t>
            </a:r>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1</a:t>
            </a:fld>
            <a:endParaRPr lang="en-GB"/>
          </a:p>
        </p:txBody>
      </p:sp>
    </p:spTree>
    <p:extLst>
      <p:ext uri="{BB962C8B-B14F-4D97-AF65-F5344CB8AC3E}">
        <p14:creationId xmlns:p14="http://schemas.microsoft.com/office/powerpoint/2010/main" val="508309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Gas-phase </a:t>
            </a:r>
            <a:r>
              <a:rPr lang="en-NZ" dirty="0" err="1"/>
              <a:t>N2O</a:t>
            </a:r>
            <a:r>
              <a:rPr lang="en-NZ" dirty="0"/>
              <a:t> concentration was measured using a </a:t>
            </a:r>
            <a:r>
              <a:rPr lang="en-NZ" dirty="0" err="1"/>
              <a:t>Picarro</a:t>
            </a:r>
            <a:r>
              <a:rPr lang="en-NZ" dirty="0"/>
              <a:t> off-gas concentration analyser.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3 hoods were installed to allow the off-gas to be measured at different places in the process. These primarily covered the aerobic cells. The emissions from the anoxic cells were anticipated to be small and therefore were not measured. This was borne out by dissolved </a:t>
            </a:r>
            <a:r>
              <a:rPr lang="en-NZ" dirty="0" err="1"/>
              <a:t>N2O</a:t>
            </a:r>
            <a:r>
              <a:rPr lang="en-NZ" dirty="0"/>
              <a:t> analysis in these cells as we will discuss shortly.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10</a:t>
            </a:fld>
            <a:endParaRPr lang="en-GB"/>
          </a:p>
        </p:txBody>
      </p:sp>
    </p:spTree>
    <p:extLst>
      <p:ext uri="{BB962C8B-B14F-4D97-AF65-F5344CB8AC3E}">
        <p14:creationId xmlns:p14="http://schemas.microsoft.com/office/powerpoint/2010/main" val="3596591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figure shows the layout of </a:t>
            </a:r>
            <a:r>
              <a:rPr lang="en-NZ" dirty="0" err="1"/>
              <a:t>MLE4</a:t>
            </a:r>
            <a:r>
              <a:rPr lang="en-NZ" dirty="0"/>
              <a:t> which is comprised of a number of cells. Cell A1 is anaerobic, </a:t>
            </a:r>
            <a:r>
              <a:rPr lang="en-NZ" dirty="0" err="1"/>
              <a:t>A2</a:t>
            </a:r>
            <a:r>
              <a:rPr lang="en-NZ" dirty="0"/>
              <a:t> – </a:t>
            </a:r>
            <a:r>
              <a:rPr lang="en-NZ" dirty="0" err="1"/>
              <a:t>A5</a:t>
            </a:r>
            <a:r>
              <a:rPr lang="en-NZ" dirty="0"/>
              <a:t> anoxic, </a:t>
            </a:r>
            <a:r>
              <a:rPr lang="en-NZ" dirty="0" err="1"/>
              <a:t>A6</a:t>
            </a:r>
            <a:r>
              <a:rPr lang="en-NZ" dirty="0"/>
              <a:t> – </a:t>
            </a:r>
            <a:r>
              <a:rPr lang="en-NZ" dirty="0" err="1"/>
              <a:t>B1</a:t>
            </a:r>
            <a:r>
              <a:rPr lang="en-NZ" dirty="0"/>
              <a:t> aerobic. There is 4 x internal recycle from </a:t>
            </a:r>
            <a:r>
              <a:rPr lang="en-NZ" dirty="0" err="1"/>
              <a:t>B2</a:t>
            </a:r>
            <a:r>
              <a:rPr lang="en-NZ" dirty="0"/>
              <a:t> to </a:t>
            </a:r>
            <a:r>
              <a:rPr lang="en-NZ" dirty="0" err="1"/>
              <a:t>A2</a:t>
            </a:r>
            <a:r>
              <a:rPr lang="en-NZ" dirty="0"/>
              <a:t>.</a:t>
            </a:r>
          </a:p>
          <a:p>
            <a:r>
              <a:rPr lang="en-NZ" dirty="0"/>
              <a:t>The Unisense probe was moved progressively from cell to cell each day, starting with A1 and finishing with </a:t>
            </a:r>
            <a:r>
              <a:rPr lang="en-NZ" dirty="0" err="1"/>
              <a:t>B1</a:t>
            </a:r>
            <a:r>
              <a:rPr lang="en-NZ" dirty="0"/>
              <a:t>.</a:t>
            </a:r>
          </a:p>
          <a:p>
            <a:r>
              <a:rPr lang="en-NZ" dirty="0"/>
              <a:t>The Gas Hood and analyser were used from cell </a:t>
            </a:r>
            <a:r>
              <a:rPr lang="en-NZ" dirty="0" err="1"/>
              <a:t>A5</a:t>
            </a:r>
            <a:r>
              <a:rPr lang="en-NZ" dirty="0"/>
              <a:t> onwards (predominantly aerobic cells). This provided coincident liquid and gas-phase concentrations, which when combined with the air flow rate, allowed a better understanding of the </a:t>
            </a:r>
            <a:r>
              <a:rPr lang="en-NZ" dirty="0" err="1"/>
              <a:t>N2O</a:t>
            </a:r>
            <a:r>
              <a:rPr lang="en-NZ" dirty="0"/>
              <a:t> mass transfer coefficient</a:t>
            </a:r>
          </a:p>
          <a:p>
            <a:r>
              <a:rPr lang="en-NZ" dirty="0"/>
              <a:t>Liquid grab samples were taken every 6 hours in the same cell as the </a:t>
            </a:r>
            <a:r>
              <a:rPr lang="en-NZ" sz="1800" dirty="0">
                <a:effectLst/>
                <a:latin typeface="Calibri" panose="020F0502020204030204" pitchFamily="34" charset="0"/>
                <a:ea typeface="Calibri" panose="020F0502020204030204" pitchFamily="34" charset="0"/>
                <a:cs typeface="Arial" panose="020B0604020202020204" pitchFamily="34" charset="0"/>
              </a:rPr>
              <a:t>probe for analysis of parameters such as (</a:t>
            </a:r>
            <a:r>
              <a:rPr lang="en-NZ" sz="1800" dirty="0" err="1">
                <a:effectLst/>
                <a:latin typeface="Calibri" panose="020F0502020204030204" pitchFamily="34" charset="0"/>
                <a:ea typeface="Calibri" panose="020F0502020204030204" pitchFamily="34" charset="0"/>
                <a:cs typeface="Arial" panose="020B0604020202020204" pitchFamily="34" charset="0"/>
              </a:rPr>
              <a:t>sCOD</a:t>
            </a:r>
            <a:r>
              <a:rPr lang="en-NZ" sz="1800" dirty="0">
                <a:effectLst/>
                <a:latin typeface="Calibri" panose="020F0502020204030204" pitchFamily="34" charset="0"/>
                <a:ea typeface="Calibri" panose="020F0502020204030204" pitchFamily="34" charset="0"/>
                <a:cs typeface="Arial" panose="020B0604020202020204" pitchFamily="34" charset="0"/>
              </a:rPr>
              <a:t>, </a:t>
            </a:r>
            <a:r>
              <a:rPr lang="en-NZ" sz="1800" dirty="0" err="1">
                <a:effectLst/>
                <a:latin typeface="Calibri" panose="020F0502020204030204" pitchFamily="34" charset="0"/>
                <a:ea typeface="Calibri" panose="020F0502020204030204" pitchFamily="34" charset="0"/>
                <a:cs typeface="Arial" panose="020B0604020202020204" pitchFamily="34" charset="0"/>
              </a:rPr>
              <a:t>NH3</a:t>
            </a:r>
            <a:r>
              <a:rPr lang="en-NZ" sz="1800" dirty="0">
                <a:effectLst/>
                <a:latin typeface="Calibri" panose="020F0502020204030204" pitchFamily="34" charset="0"/>
                <a:ea typeface="Calibri" panose="020F0502020204030204" pitchFamily="34" charset="0"/>
                <a:cs typeface="Arial" panose="020B0604020202020204" pitchFamily="34" charset="0"/>
              </a:rPr>
              <a:t>, </a:t>
            </a:r>
            <a:r>
              <a:rPr lang="en-NZ" sz="1800" dirty="0" err="1">
                <a:effectLst/>
                <a:latin typeface="Calibri" panose="020F0502020204030204" pitchFamily="34" charset="0"/>
                <a:ea typeface="Calibri" panose="020F0502020204030204" pitchFamily="34" charset="0"/>
                <a:cs typeface="Arial" panose="020B0604020202020204" pitchFamily="34" charset="0"/>
              </a:rPr>
              <a:t>NO3</a:t>
            </a:r>
            <a:r>
              <a:rPr lang="en-NZ" sz="1800" dirty="0">
                <a:effectLst/>
                <a:latin typeface="Calibri" panose="020F0502020204030204" pitchFamily="34" charset="0"/>
                <a:ea typeface="Calibri" panose="020F0502020204030204" pitchFamily="34" charset="0"/>
                <a:cs typeface="Arial" panose="020B0604020202020204" pitchFamily="34" charset="0"/>
              </a:rPr>
              <a:t>, </a:t>
            </a:r>
            <a:r>
              <a:rPr lang="en-NZ" sz="1800" dirty="0" err="1">
                <a:effectLst/>
                <a:latin typeface="Calibri" panose="020F0502020204030204" pitchFamily="34" charset="0"/>
                <a:ea typeface="Calibri" panose="020F0502020204030204" pitchFamily="34" charset="0"/>
                <a:cs typeface="Arial" panose="020B0604020202020204" pitchFamily="34" charset="0"/>
              </a:rPr>
              <a:t>NO2</a:t>
            </a:r>
            <a:r>
              <a:rPr lang="en-NZ" sz="1800" dirty="0">
                <a:effectLst/>
                <a:latin typeface="Calibri" panose="020F0502020204030204" pitchFamily="34" charset="0"/>
                <a:ea typeface="Calibri" panose="020F0502020204030204" pitchFamily="34" charset="0"/>
                <a:cs typeface="Arial" panose="020B0604020202020204" pitchFamily="34" charset="0"/>
              </a:rPr>
              <a:t>, DO, pH) </a:t>
            </a:r>
            <a:r>
              <a:rPr lang="en-NZ" dirty="0"/>
              <a:t>to help us understand the conditions under which the </a:t>
            </a:r>
            <a:r>
              <a:rPr lang="en-NZ" dirty="0" err="1"/>
              <a:t>N2O</a:t>
            </a:r>
            <a:r>
              <a:rPr lang="en-NZ" dirty="0"/>
              <a:t> was being formed</a:t>
            </a:r>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11</a:t>
            </a:fld>
            <a:endParaRPr lang="en-GB"/>
          </a:p>
        </p:txBody>
      </p:sp>
    </p:spTree>
    <p:extLst>
      <p:ext uri="{BB962C8B-B14F-4D97-AF65-F5344CB8AC3E}">
        <p14:creationId xmlns:p14="http://schemas.microsoft.com/office/powerpoint/2010/main" val="152812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graph shows the results of the liquid and gas phase analysis as we advanced the sensor and hood along the reactor from inlet to outlet. The bars across the top indicate to which cell the data refers.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airflow to each cell is shown in green, dissolved </a:t>
            </a:r>
            <a:r>
              <a:rPr lang="en-GB" dirty="0" err="1"/>
              <a:t>N2O</a:t>
            </a:r>
            <a:r>
              <a:rPr lang="en-GB" dirty="0"/>
              <a:t> in blue, gas-phase </a:t>
            </a:r>
            <a:r>
              <a:rPr lang="en-GB" dirty="0" err="1"/>
              <a:t>N2O</a:t>
            </a:r>
            <a:r>
              <a:rPr lang="en-GB" dirty="0"/>
              <a:t> in yellow, corresponding </a:t>
            </a:r>
            <a:r>
              <a:rPr lang="en-GB" dirty="0" err="1"/>
              <a:t>N2O</a:t>
            </a:r>
            <a:r>
              <a:rPr lang="en-GB" dirty="0"/>
              <a:t> mass emission rate in red. </a:t>
            </a:r>
          </a:p>
          <a:p>
            <a:endParaRPr lang="en-GB" dirty="0"/>
          </a:p>
          <a:p>
            <a:r>
              <a:rPr lang="en-GB" dirty="0"/>
              <a:t>As seen by the red arrow – there is very little dissolved </a:t>
            </a:r>
            <a:r>
              <a:rPr lang="en-GB" dirty="0" err="1"/>
              <a:t>N2O</a:t>
            </a:r>
            <a:r>
              <a:rPr lang="en-GB" dirty="0"/>
              <a:t> in the anoxic cells. This means that not only is it not accumulating but </a:t>
            </a:r>
            <a:r>
              <a:rPr lang="en-GB" dirty="0" err="1"/>
              <a:t>N2O</a:t>
            </a:r>
            <a:r>
              <a:rPr lang="en-GB" dirty="0"/>
              <a:t> in internal recycle is being removed in anoxic cells.</a:t>
            </a:r>
          </a:p>
          <a:p>
            <a:r>
              <a:rPr lang="en-GB" dirty="0"/>
              <a:t>Nearly all the </a:t>
            </a:r>
            <a:r>
              <a:rPr lang="en-GB" dirty="0" err="1"/>
              <a:t>N2O</a:t>
            </a:r>
            <a:r>
              <a:rPr lang="en-GB" dirty="0"/>
              <a:t> is in the aerobic cells (which start at the blue arrow)</a:t>
            </a:r>
          </a:p>
          <a:p>
            <a:r>
              <a:rPr lang="en-GB" dirty="0"/>
              <a:t>The dissolved </a:t>
            </a:r>
            <a:r>
              <a:rPr lang="en-GB" dirty="0" err="1"/>
              <a:t>N2O</a:t>
            </a:r>
            <a:r>
              <a:rPr lang="en-GB" dirty="0"/>
              <a:t> concentration follows the influent ammonia load profile, which suggests it is primarily influenced by nitrification.</a:t>
            </a:r>
          </a:p>
          <a:p>
            <a:r>
              <a:rPr lang="en-GB" dirty="0"/>
              <a:t>The gas-phase </a:t>
            </a:r>
            <a:r>
              <a:rPr lang="en-GB" dirty="0" err="1"/>
              <a:t>N2O</a:t>
            </a:r>
            <a:r>
              <a:rPr lang="en-GB" dirty="0"/>
              <a:t> trend follows dissolved concentration.</a:t>
            </a:r>
          </a:p>
          <a:p>
            <a:r>
              <a:rPr lang="en-GB" dirty="0" err="1"/>
              <a:t>N2O</a:t>
            </a:r>
            <a:r>
              <a:rPr lang="en-GB" dirty="0"/>
              <a:t> mass emission rate is strongly dependent on air flow rate.</a:t>
            </a:r>
          </a:p>
        </p:txBody>
      </p:sp>
      <p:sp>
        <p:nvSpPr>
          <p:cNvPr id="4" name="Slide Number Placeholder 3"/>
          <p:cNvSpPr>
            <a:spLocks noGrp="1"/>
          </p:cNvSpPr>
          <p:nvPr>
            <p:ph type="sldNum" sz="quarter" idx="5"/>
          </p:nvPr>
        </p:nvSpPr>
        <p:spPr/>
        <p:txBody>
          <a:bodyPr/>
          <a:lstStyle/>
          <a:p>
            <a:fld id="{CDEBA2E4-6948-4252-8D2C-58FCC1575653}" type="slidenum">
              <a:rPr lang="en-GB" smtClean="0"/>
              <a:t>12</a:t>
            </a:fld>
            <a:endParaRPr lang="en-GB"/>
          </a:p>
        </p:txBody>
      </p:sp>
    </p:spTree>
    <p:extLst>
      <p:ext uri="{BB962C8B-B14F-4D97-AF65-F5344CB8AC3E}">
        <p14:creationId xmlns:p14="http://schemas.microsoft.com/office/powerpoint/2010/main" val="387229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Unisense manual provides a formula for estimating the off-gas </a:t>
            </a:r>
            <a:r>
              <a:rPr lang="en-NZ" dirty="0" err="1"/>
              <a:t>N2O</a:t>
            </a:r>
            <a:r>
              <a:rPr lang="en-NZ" dirty="0"/>
              <a:t> concentration in aerated zones based on the dissolved concentration and the superficial gas velocity. This showed good agreement with the measured off-gas concentration, indicating that the dissolved </a:t>
            </a:r>
            <a:r>
              <a:rPr lang="en-NZ" dirty="0" err="1"/>
              <a:t>N2O</a:t>
            </a:r>
            <a:r>
              <a:rPr lang="en-NZ" dirty="0"/>
              <a:t> concentration can be used to provide an estimate of </a:t>
            </a:r>
            <a:r>
              <a:rPr lang="en-NZ" dirty="0" err="1"/>
              <a:t>N2O</a:t>
            </a:r>
            <a:r>
              <a:rPr lang="en-NZ" dirty="0"/>
              <a:t> emission rates.</a:t>
            </a:r>
          </a:p>
          <a:p>
            <a:endParaRPr lang="en-NZ" dirty="0"/>
          </a:p>
          <a:p>
            <a:r>
              <a:rPr lang="en-NZ" dirty="0"/>
              <a:t>This is important because it means that once a correlation between liquid and gas-phase concentration has been established, the off-gas analyser can be deployed elsewhere. We note however, that this still relies on only one or two probes to represent the whole reactor. A real-time model offers the potential to overcome this limitation. However, it is necessary to have a high level of confidence in the model and in the data that goes into it. </a:t>
            </a:r>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13</a:t>
            </a:fld>
            <a:endParaRPr lang="en-GB"/>
          </a:p>
        </p:txBody>
      </p:sp>
    </p:spTree>
    <p:extLst>
      <p:ext uri="{BB962C8B-B14F-4D97-AF65-F5344CB8AC3E}">
        <p14:creationId xmlns:p14="http://schemas.microsoft.com/office/powerpoint/2010/main" val="342512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EF was calculated to be 0.5% of the plant influent TN load. This is about half the default value quoted in the Water NZ carbon accounting guidelines for wastewater treatment.</a:t>
            </a:r>
          </a:p>
          <a:p>
            <a:endParaRPr lang="en-NZ" dirty="0"/>
          </a:p>
          <a:p>
            <a:r>
              <a:rPr lang="en-NZ" dirty="0"/>
              <a:t>We note however that this is based on a snap shot of the plant operation with only a single day of measurement in each cell. Several days of measurement in each cell would be preferable to ensure consistent readings. </a:t>
            </a:r>
          </a:p>
          <a:p>
            <a:endParaRPr lang="en-NZ" dirty="0"/>
          </a:p>
          <a:p>
            <a:r>
              <a:rPr lang="en-NZ" dirty="0"/>
              <a:t>For example a heavy rainfall event on one day likely affected the results in cell </a:t>
            </a:r>
            <a:r>
              <a:rPr lang="en-NZ" dirty="0" err="1"/>
              <a:t>B2</a:t>
            </a:r>
            <a:r>
              <a:rPr lang="en-NZ" dirty="0"/>
              <a:t>, causing a reduction in nitrification and </a:t>
            </a:r>
            <a:r>
              <a:rPr lang="en-NZ" dirty="0" err="1"/>
              <a:t>N2O</a:t>
            </a:r>
            <a:r>
              <a:rPr lang="en-NZ" dirty="0"/>
              <a:t> generation.</a:t>
            </a:r>
          </a:p>
          <a:p>
            <a:endParaRPr lang="en-NZ" dirty="0"/>
          </a:p>
          <a:p>
            <a:r>
              <a:rPr lang="en-NZ" dirty="0"/>
              <a:t>A year’s worth of data is required to capture seasonal variations.</a:t>
            </a:r>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14</a:t>
            </a:fld>
            <a:endParaRPr lang="en-GB"/>
          </a:p>
        </p:txBody>
      </p:sp>
    </p:spTree>
    <p:extLst>
      <p:ext uri="{BB962C8B-B14F-4D97-AF65-F5344CB8AC3E}">
        <p14:creationId xmlns:p14="http://schemas.microsoft.com/office/powerpoint/2010/main" val="3480670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200"/>
              </a:spcAft>
            </a:pPr>
            <a:r>
              <a:rPr lang="en-US" sz="1200" dirty="0" err="1">
                <a:effectLst/>
                <a:latin typeface="Verdana" panose="020B0604030504040204" pitchFamily="34" charset="0"/>
                <a:ea typeface="Times New Roman" panose="02020603050405020304" pitchFamily="18" charset="0"/>
                <a:cs typeface="Times New Roman" panose="02020603050405020304" pitchFamily="18" charset="0"/>
              </a:rPr>
              <a:t>Biowin</a:t>
            </a:r>
            <a:r>
              <a:rPr lang="en-US" sz="1200" dirty="0">
                <a:effectLst/>
                <a:latin typeface="Verdana" panose="020B0604030504040204" pitchFamily="34" charset="0"/>
                <a:ea typeface="Times New Roman" panose="02020603050405020304" pitchFamily="18" charset="0"/>
                <a:cs typeface="Times New Roman" panose="02020603050405020304" pitchFamily="18" charset="0"/>
              </a:rPr>
              <a:t> includes three major process mechanisms for nitrous oxide production:</a:t>
            </a:r>
          </a:p>
          <a:p>
            <a:pPr algn="just">
              <a:lnSpc>
                <a:spcPct val="115000"/>
              </a:lnSpc>
              <a:spcAft>
                <a:spcPts val="1200"/>
              </a:spcAft>
            </a:pPr>
            <a:endParaRPr lang="en-US" sz="1200" b="1" u="sng" dirty="0">
              <a:effectLst/>
              <a:latin typeface="Verdana" panose="020B0604030504040204" pitchFamily="34" charset="0"/>
              <a:ea typeface="Times New Roman" panose="02020603050405020304" pitchFamily="18" charset="0"/>
              <a:cs typeface="Times New Roman" panose="02020603050405020304" pitchFamily="18" charset="0"/>
            </a:endParaRPr>
          </a:p>
          <a:p>
            <a:pPr algn="just">
              <a:lnSpc>
                <a:spcPct val="115000"/>
              </a:lnSpc>
              <a:spcAft>
                <a:spcPts val="1200"/>
              </a:spcAft>
            </a:pPr>
            <a:r>
              <a:rPr lang="en-US" sz="1200" b="0" u="none" dirty="0">
                <a:effectLst/>
                <a:latin typeface="Verdana" panose="020B0604030504040204" pitchFamily="34" charset="0"/>
                <a:ea typeface="Times New Roman" panose="02020603050405020304" pitchFamily="18" charset="0"/>
                <a:cs typeface="Times New Roman" panose="02020603050405020304" pitchFamily="18" charset="0"/>
              </a:rPr>
              <a:t>With </a:t>
            </a:r>
            <a:r>
              <a:rPr lang="en-US" sz="1200" b="1" u="sng" dirty="0">
                <a:effectLst/>
                <a:latin typeface="Verdana" panose="020B0604030504040204" pitchFamily="34" charset="0"/>
                <a:ea typeface="Times New Roman" panose="02020603050405020304" pitchFamily="18" charset="0"/>
                <a:cs typeface="Times New Roman" panose="02020603050405020304" pitchFamily="18" charset="0"/>
              </a:rPr>
              <a:t>Nitrification byproduct:</a:t>
            </a:r>
            <a:r>
              <a:rPr lang="en-US" sz="1200" dirty="0">
                <a:effectLst/>
                <a:latin typeface="Verdana" panose="020B0604030504040204" pitchFamily="34" charset="0"/>
                <a:ea typeface="Times New Roman" panose="02020603050405020304" pitchFamily="18" charset="0"/>
                <a:cs typeface="Times New Roman" panose="02020603050405020304" pitchFamily="18" charset="0"/>
              </a:rPr>
              <a:t> when AOBs are operating at maximum rate in the presence of excess ammonia and with no oxygen limitation, a small fraction of the oxidized ammonia is directed to </a:t>
            </a:r>
            <a:r>
              <a:rPr lang="en-US" sz="1200" dirty="0" err="1">
                <a:effectLst/>
                <a:latin typeface="Verdana" panose="020B0604030504040204" pitchFamily="34" charset="0"/>
                <a:ea typeface="Times New Roman" panose="02020603050405020304" pitchFamily="18" charset="0"/>
                <a:cs typeface="Times New Roman" panose="02020603050405020304" pitchFamily="18" charset="0"/>
              </a:rPr>
              <a:t>N</a:t>
            </a:r>
            <a:r>
              <a:rPr lang="en-US" sz="1200" baseline="-25000" dirty="0" err="1">
                <a:effectLst/>
                <a:latin typeface="Verdana" panose="020B0604030504040204" pitchFamily="34" charset="0"/>
                <a:ea typeface="Times New Roman" panose="02020603050405020304" pitchFamily="18" charset="0"/>
                <a:cs typeface="Times New Roman" panose="02020603050405020304" pitchFamily="18" charset="0"/>
              </a:rPr>
              <a:t>2</a:t>
            </a:r>
            <a:r>
              <a:rPr lang="en-US" sz="1200" dirty="0" err="1">
                <a:effectLst/>
                <a:latin typeface="Verdana" panose="020B0604030504040204" pitchFamily="34" charset="0"/>
                <a:ea typeface="Times New Roman" panose="02020603050405020304" pitchFamily="18" charset="0"/>
                <a:cs typeface="Times New Roman" panose="02020603050405020304" pitchFamily="18" charset="0"/>
              </a:rPr>
              <a:t>O</a:t>
            </a:r>
            <a:r>
              <a:rPr lang="en-US" sz="1200" dirty="0">
                <a:effectLst/>
                <a:latin typeface="Verdana" panose="020B0604030504040204" pitchFamily="34" charset="0"/>
                <a:ea typeface="Times New Roman" panose="02020603050405020304" pitchFamily="18" charset="0"/>
                <a:cs typeface="Times New Roman" panose="02020603050405020304" pitchFamily="18" charset="0"/>
              </a:rPr>
              <a:t>.</a:t>
            </a:r>
          </a:p>
          <a:p>
            <a:pPr algn="just">
              <a:lnSpc>
                <a:spcPct val="115000"/>
              </a:lnSpc>
              <a:spcAft>
                <a:spcPts val="12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200"/>
              </a:spcAft>
            </a:pPr>
            <a:r>
              <a:rPr lang="en-US" sz="1200" b="0" u="none" dirty="0">
                <a:effectLst/>
                <a:latin typeface="Verdana" panose="020B0604030504040204" pitchFamily="34" charset="0"/>
                <a:ea typeface="Times New Roman" panose="02020603050405020304" pitchFamily="18" charset="0"/>
                <a:cs typeface="Times New Roman" panose="02020603050405020304" pitchFamily="18" charset="0"/>
              </a:rPr>
              <a:t>With </a:t>
            </a:r>
            <a:r>
              <a:rPr lang="en-US" sz="1200" b="1" u="sng" dirty="0">
                <a:effectLst/>
                <a:latin typeface="Verdana" panose="020B0604030504040204" pitchFamily="34" charset="0"/>
                <a:ea typeface="Times New Roman" panose="02020603050405020304" pitchFamily="18" charset="0"/>
                <a:cs typeface="Times New Roman" panose="02020603050405020304" pitchFamily="18" charset="0"/>
              </a:rPr>
              <a:t>Nitrifier denitrification:</a:t>
            </a:r>
            <a:r>
              <a:rPr lang="en-US" sz="1200" dirty="0">
                <a:effectLst/>
                <a:latin typeface="Verdana" panose="020B0604030504040204" pitchFamily="34" charset="0"/>
                <a:ea typeface="Times New Roman" panose="02020603050405020304" pitchFamily="18" charset="0"/>
                <a:cs typeface="Times New Roman" panose="02020603050405020304" pitchFamily="18" charset="0"/>
              </a:rPr>
              <a:t> Under oxygen-limited conditions where nitrite is present, free nitrous acid (</a:t>
            </a:r>
            <a:r>
              <a:rPr lang="en-US" sz="1200" dirty="0" err="1">
                <a:effectLst/>
                <a:latin typeface="Verdana" panose="020B0604030504040204" pitchFamily="34" charset="0"/>
                <a:ea typeface="Times New Roman" panose="02020603050405020304" pitchFamily="18" charset="0"/>
                <a:cs typeface="Times New Roman" panose="02020603050405020304" pitchFamily="18" charset="0"/>
              </a:rPr>
              <a:t>FNA</a:t>
            </a:r>
            <a:r>
              <a:rPr lang="en-US" sz="1200" dirty="0">
                <a:effectLst/>
                <a:latin typeface="Verdana" panose="020B0604030504040204" pitchFamily="34" charset="0"/>
                <a:ea typeface="Times New Roman" panose="02020603050405020304" pitchFamily="18" charset="0"/>
                <a:cs typeface="Times New Roman" panose="02020603050405020304" pitchFamily="18" charset="0"/>
              </a:rPr>
              <a:t>) can be used as a terminal electron acceptor and is converted to </a:t>
            </a:r>
            <a:r>
              <a:rPr lang="en-US" sz="1200" dirty="0" err="1">
                <a:effectLst/>
                <a:latin typeface="Verdana" panose="020B0604030504040204" pitchFamily="34" charset="0"/>
                <a:ea typeface="Times New Roman" panose="02020603050405020304" pitchFamily="18" charset="0"/>
                <a:cs typeface="Times New Roman" panose="02020603050405020304" pitchFamily="18" charset="0"/>
              </a:rPr>
              <a:t>N</a:t>
            </a:r>
            <a:r>
              <a:rPr lang="en-US" sz="1200" baseline="-25000" dirty="0" err="1">
                <a:effectLst/>
                <a:latin typeface="Verdana" panose="020B0604030504040204" pitchFamily="34" charset="0"/>
                <a:ea typeface="Times New Roman" panose="02020603050405020304" pitchFamily="18" charset="0"/>
                <a:cs typeface="Times New Roman" panose="02020603050405020304" pitchFamily="18" charset="0"/>
              </a:rPr>
              <a:t>2</a:t>
            </a:r>
            <a:r>
              <a:rPr lang="en-US" sz="1200" dirty="0" err="1">
                <a:effectLst/>
                <a:latin typeface="Verdana" panose="020B0604030504040204" pitchFamily="34" charset="0"/>
                <a:ea typeface="Times New Roman" panose="02020603050405020304" pitchFamily="18" charset="0"/>
                <a:cs typeface="Times New Roman" panose="02020603050405020304" pitchFamily="18" charset="0"/>
              </a:rPr>
              <a:t>O</a:t>
            </a:r>
            <a:r>
              <a:rPr lang="en-US" sz="1200" dirty="0">
                <a:effectLst/>
                <a:latin typeface="Verdana" panose="020B0604030504040204" pitchFamily="34" charset="0"/>
                <a:ea typeface="Times New Roman" panose="02020603050405020304" pitchFamily="18" charset="0"/>
                <a:cs typeface="Times New Roman" panose="02020603050405020304" pitchFamily="18" charset="0"/>
              </a:rPr>
              <a:t>.</a:t>
            </a:r>
          </a:p>
          <a:p>
            <a:pPr algn="just">
              <a:lnSpc>
                <a:spcPct val="115000"/>
              </a:lnSpc>
              <a:spcAft>
                <a:spcPts val="12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200"/>
              </a:spcAft>
            </a:pPr>
            <a:r>
              <a:rPr lang="en-US" sz="1200" b="0" u="none" dirty="0">
                <a:effectLst/>
                <a:latin typeface="Verdana" panose="020B0604030504040204" pitchFamily="34" charset="0"/>
                <a:ea typeface="Times New Roman" panose="02020603050405020304" pitchFamily="18" charset="0"/>
                <a:cs typeface="Times New Roman" panose="02020603050405020304" pitchFamily="18" charset="0"/>
              </a:rPr>
              <a:t>With </a:t>
            </a:r>
            <a:r>
              <a:rPr lang="en-US" sz="1200" b="1" u="sng" dirty="0">
                <a:effectLst/>
                <a:latin typeface="Verdana" panose="020B0604030504040204" pitchFamily="34" charset="0"/>
                <a:ea typeface="Times New Roman" panose="02020603050405020304" pitchFamily="18" charset="0"/>
                <a:cs typeface="Times New Roman" panose="02020603050405020304" pitchFamily="18" charset="0"/>
              </a:rPr>
              <a:t>Heterotrophic denitrification:</a:t>
            </a:r>
            <a:r>
              <a:rPr lang="en-US" sz="1200" dirty="0">
                <a:effectLst/>
                <a:latin typeface="Verdana" panose="020B0604030504040204" pitchFamily="34" charset="0"/>
                <a:ea typeface="Times New Roman" panose="02020603050405020304" pitchFamily="18" charset="0"/>
                <a:cs typeface="Times New Roman" panose="02020603050405020304" pitchFamily="18" charset="0"/>
              </a:rPr>
              <a:t> At low DO and depending on nitrite concentration and pH, free nitrous acid (</a:t>
            </a:r>
            <a:r>
              <a:rPr lang="en-US" sz="1200" dirty="0" err="1">
                <a:effectLst/>
                <a:latin typeface="Verdana" panose="020B0604030504040204" pitchFamily="34" charset="0"/>
                <a:ea typeface="Times New Roman" panose="02020603050405020304" pitchFamily="18" charset="0"/>
                <a:cs typeface="Times New Roman" panose="02020603050405020304" pitchFamily="18" charset="0"/>
              </a:rPr>
              <a:t>FNA</a:t>
            </a:r>
            <a:r>
              <a:rPr lang="en-US" sz="1200" dirty="0">
                <a:effectLst/>
                <a:latin typeface="Verdana" panose="020B0604030504040204" pitchFamily="34" charset="0"/>
                <a:ea typeface="Times New Roman" panose="02020603050405020304" pitchFamily="18" charset="0"/>
                <a:cs typeface="Times New Roman" panose="02020603050405020304" pitchFamily="18" charset="0"/>
              </a:rPr>
              <a:t>) reaches a level where the final step of denitrification is inhibited, and </a:t>
            </a:r>
            <a:r>
              <a:rPr lang="en-US" sz="1200" dirty="0" err="1">
                <a:effectLst/>
                <a:latin typeface="Verdana" panose="020B0604030504040204" pitchFamily="34" charset="0"/>
                <a:ea typeface="Times New Roman" panose="02020603050405020304" pitchFamily="18" charset="0"/>
                <a:cs typeface="Times New Roman" panose="02020603050405020304" pitchFamily="18" charset="0"/>
              </a:rPr>
              <a:t>N</a:t>
            </a:r>
            <a:r>
              <a:rPr lang="en-US" sz="1200" baseline="-25000" dirty="0" err="1">
                <a:effectLst/>
                <a:latin typeface="Verdana" panose="020B0604030504040204" pitchFamily="34" charset="0"/>
                <a:ea typeface="Times New Roman" panose="02020603050405020304" pitchFamily="18" charset="0"/>
                <a:cs typeface="Times New Roman" panose="02020603050405020304" pitchFamily="18" charset="0"/>
              </a:rPr>
              <a:t>2</a:t>
            </a:r>
            <a:r>
              <a:rPr lang="en-US" sz="1200" dirty="0" err="1">
                <a:effectLst/>
                <a:latin typeface="Verdana" panose="020B0604030504040204" pitchFamily="34" charset="0"/>
                <a:ea typeface="Times New Roman" panose="02020603050405020304" pitchFamily="18" charset="0"/>
                <a:cs typeface="Times New Roman" panose="02020603050405020304" pitchFamily="18" charset="0"/>
              </a:rPr>
              <a:t>O</a:t>
            </a:r>
            <a:r>
              <a:rPr lang="en-US" sz="1200" dirty="0">
                <a:effectLst/>
                <a:latin typeface="Verdana" panose="020B0604030504040204" pitchFamily="34" charset="0"/>
                <a:ea typeface="Times New Roman" panose="02020603050405020304" pitchFamily="18" charset="0"/>
                <a:cs typeface="Times New Roman" panose="02020603050405020304" pitchFamily="18" charset="0"/>
              </a:rPr>
              <a:t> accumulates.</a:t>
            </a:r>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15</a:t>
            </a:fld>
            <a:endParaRPr lang="en-GB"/>
          </a:p>
        </p:txBody>
      </p:sp>
    </p:spTree>
    <p:extLst>
      <p:ext uri="{BB962C8B-B14F-4D97-AF65-F5344CB8AC3E}">
        <p14:creationId xmlns:p14="http://schemas.microsoft.com/office/powerpoint/2010/main" val="200154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a:t>
            </a:r>
            <a:r>
              <a:rPr lang="en-NZ" dirty="0" err="1"/>
              <a:t>Biowin</a:t>
            </a:r>
            <a:r>
              <a:rPr lang="en-NZ" dirty="0"/>
              <a:t> model was run with default parameters for </a:t>
            </a:r>
            <a:r>
              <a:rPr lang="en-NZ" dirty="0" err="1"/>
              <a:t>N2O</a:t>
            </a:r>
            <a:r>
              <a:rPr lang="en-NZ" dirty="0"/>
              <a:t> modelling to see how well it predicted.</a:t>
            </a:r>
          </a:p>
          <a:p>
            <a:endParaRPr lang="en-NZ" dirty="0"/>
          </a:p>
          <a:p>
            <a:r>
              <a:rPr lang="en-NZ" dirty="0"/>
              <a:t>The model appears to overpredict the concentration in the anoxic cells. The trend in the aerated cells is similar to the measured, but </a:t>
            </a:r>
          </a:p>
          <a:p>
            <a:r>
              <a:rPr lang="en-NZ" dirty="0"/>
              <a:t>the magnitude of the values is much lower in the model.</a:t>
            </a:r>
          </a:p>
          <a:p>
            <a:endParaRPr lang="en-NZ" dirty="0"/>
          </a:p>
          <a:p>
            <a:r>
              <a:rPr lang="en-NZ" dirty="0"/>
              <a:t>This leads to overprediction of mass emission rates as seen on the right.</a:t>
            </a:r>
          </a:p>
          <a:p>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16</a:t>
            </a:fld>
            <a:endParaRPr lang="en-GB"/>
          </a:p>
        </p:txBody>
      </p:sp>
    </p:spTree>
    <p:extLst>
      <p:ext uri="{BB962C8B-B14F-4D97-AF65-F5344CB8AC3E}">
        <p14:creationId xmlns:p14="http://schemas.microsoft.com/office/powerpoint/2010/main" val="3085530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Given that the observed data indicated no </a:t>
            </a:r>
            <a:r>
              <a:rPr lang="en-NZ" dirty="0" err="1"/>
              <a:t>N2O</a:t>
            </a:r>
            <a:r>
              <a:rPr lang="en-NZ" dirty="0"/>
              <a:t> accumulation in the anoxic cells, we found that by turning off het DN we were able to achieve a closer agreement between the predicted emission rates and those estimated based on measured data.</a:t>
            </a:r>
          </a:p>
          <a:p>
            <a:endParaRPr lang="en-NZ" dirty="0"/>
          </a:p>
          <a:p>
            <a:r>
              <a:rPr lang="en-NZ" dirty="0"/>
              <a:t>This would suggest focusing on the heterotrophic DN switching functions in the </a:t>
            </a:r>
            <a:r>
              <a:rPr lang="en-NZ" dirty="0" err="1"/>
              <a:t>Biowin</a:t>
            </a:r>
            <a:r>
              <a:rPr lang="en-NZ" dirty="0"/>
              <a:t> model at the next stage.</a:t>
            </a:r>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17</a:t>
            </a:fld>
            <a:endParaRPr lang="en-GB"/>
          </a:p>
        </p:txBody>
      </p:sp>
    </p:spTree>
    <p:extLst>
      <p:ext uri="{BB962C8B-B14F-4D97-AF65-F5344CB8AC3E}">
        <p14:creationId xmlns:p14="http://schemas.microsoft.com/office/powerpoint/2010/main" val="2463813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following challenges were encountered.</a:t>
            </a:r>
          </a:p>
          <a:p>
            <a:pPr marL="171450" indent="-171450">
              <a:buFont typeface="Arial" panose="020B0604020202020204" pitchFamily="34" charset="0"/>
              <a:buChar char="•"/>
            </a:pPr>
            <a:r>
              <a:rPr lang="en-NZ" dirty="0"/>
              <a:t>Procurement and assembly of equipment (some of which ships from Europe or America), and installation of power and comms cabling can take several months.</a:t>
            </a:r>
          </a:p>
          <a:p>
            <a:pPr marL="171450" indent="-171450">
              <a:buFont typeface="Arial" panose="020B0604020202020204" pitchFamily="34" charset="0"/>
              <a:buChar char="•"/>
            </a:pPr>
            <a:r>
              <a:rPr lang="en-NZ" dirty="0"/>
              <a:t>Gas hoods cannot just be bought off the shelf and need to be manufactured.</a:t>
            </a:r>
          </a:p>
          <a:p>
            <a:pPr marL="171450" indent="-171450">
              <a:buFont typeface="Arial" panose="020B0604020202020204" pitchFamily="34" charset="0"/>
              <a:buChar char="•"/>
            </a:pPr>
            <a:r>
              <a:rPr lang="en-NZ" dirty="0"/>
              <a:t>Unisense can be networked to the SCADA, or data can be download onto USB but you need to purchase specialised software to read the data (also many companies block USB for security)</a:t>
            </a:r>
          </a:p>
          <a:p>
            <a:pPr marL="171450" indent="-171450">
              <a:buFont typeface="Arial" panose="020B0604020202020204" pitchFamily="34" charset="0"/>
              <a:buChar char="•"/>
            </a:pPr>
            <a:r>
              <a:rPr lang="en-NZ" dirty="0"/>
              <a:t>For the </a:t>
            </a:r>
            <a:r>
              <a:rPr lang="en-NZ" dirty="0" err="1"/>
              <a:t>Picarro</a:t>
            </a:r>
            <a:r>
              <a:rPr lang="en-NZ" dirty="0"/>
              <a:t> we downloaded data onto USB because the network protocol made it very difficult to connect it to the site SCADA.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It is important to ensure purchase of sufficient length of cabling for the Unisense and other probes to reach the various parts of the reactor (max cable length available is </a:t>
            </a:r>
            <a:r>
              <a:rPr lang="en-NZ" dirty="0" err="1"/>
              <a:t>100m</a:t>
            </a:r>
            <a:r>
              <a:rPr lang="en-NZ" dirty="0"/>
              <a:t>)</a:t>
            </a:r>
          </a:p>
          <a:p>
            <a:pPr marL="171450" indent="-171450">
              <a:buFont typeface="Arial" panose="020B0604020202020204" pitchFamily="34" charset="0"/>
              <a:buChar char="•"/>
            </a:pPr>
            <a:r>
              <a:rPr lang="en-NZ" dirty="0"/>
              <a:t>Careful calibration of instruments is important. The Unisense requires the calibration standard to be made up at the same temperature as the treatment process. The </a:t>
            </a:r>
            <a:r>
              <a:rPr lang="en-NZ" dirty="0" err="1"/>
              <a:t>Picarro</a:t>
            </a:r>
            <a:r>
              <a:rPr lang="en-NZ" dirty="0"/>
              <a:t> will require a calibration gas to be made up at the required concentration range.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Unisense probes have a 6 month shelf life from manufacture whether used or not. Replacement sensor heads are required every 6 months.</a:t>
            </a:r>
          </a:p>
          <a:p>
            <a:pPr marL="171450" indent="-171450">
              <a:buFont typeface="Arial" panose="020B0604020202020204" pitchFamily="34" charset="0"/>
              <a:buChar char="•"/>
            </a:pPr>
            <a:r>
              <a:rPr lang="en-NZ" dirty="0"/>
              <a:t>A lot of time and effort is required to clean the data. Comparing trends of instrument data with ops data can highlight issues (</a:t>
            </a:r>
            <a:r>
              <a:rPr lang="en-NZ" dirty="0" err="1"/>
              <a:t>eg</a:t>
            </a:r>
            <a:r>
              <a:rPr lang="en-NZ" dirty="0"/>
              <a:t> the Unisense controller was set up in the wrong time zone which presented very puzzling results until the data was cross-checked with the operator data).</a:t>
            </a:r>
          </a:p>
          <a:p>
            <a:pPr marL="171450" indent="-171450">
              <a:buFont typeface="Arial" panose="020B0604020202020204" pitchFamily="34" charset="0"/>
              <a:buChar char="•"/>
            </a:pPr>
            <a:r>
              <a:rPr lang="en-NZ" dirty="0"/>
              <a:t>Water can accumulate in small bore tubing which interferes with flow measurement, so consider 1 inch tubing, keep it short, and consider adding water traps</a:t>
            </a:r>
          </a:p>
          <a:p>
            <a:pPr marL="171450" indent="-171450">
              <a:buFont typeface="Arial" panose="020B0604020202020204" pitchFamily="34" charset="0"/>
              <a:buChar char="•"/>
            </a:pPr>
            <a:r>
              <a:rPr lang="en-NZ" dirty="0"/>
              <a:t>Tracer gas may be required for measuring off-gas flow rate in anoxic cells due to the low off-gas production, which adds complexity to the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Create a sampling schedule for operators to fill in (including date and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Mixed liquor samples require filtration on site to preserve </a:t>
            </a:r>
            <a:r>
              <a:rPr lang="en-NZ" dirty="0" err="1"/>
              <a:t>sCOD</a:t>
            </a:r>
            <a:r>
              <a:rPr lang="en-NZ" dirty="0"/>
              <a:t>, ammonia, NOx if being sent to a lab for analysis – either settle first or pre-filter with a coffee filter as syringe filters will block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Advise the lab of expected analytical ranges, so that appropriate LOD are used (</a:t>
            </a:r>
            <a:r>
              <a:rPr lang="en-NZ" dirty="0" err="1"/>
              <a:t>eg</a:t>
            </a:r>
            <a:r>
              <a:rPr lang="en-NZ" dirty="0"/>
              <a:t> </a:t>
            </a:r>
            <a:r>
              <a:rPr lang="en-NZ" dirty="0" err="1"/>
              <a:t>sCOD</a:t>
            </a:r>
            <a:r>
              <a:rPr lang="en-NZ" dirty="0"/>
              <a:t> lower LOD was 30 mg/l which was not known until the results started to come in – so we switched to trace COD test towards the end)</a:t>
            </a:r>
          </a:p>
          <a:p>
            <a:endParaRPr lang="en-NZ" dirty="0"/>
          </a:p>
          <a:p>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18</a:t>
            </a:fld>
            <a:endParaRPr lang="en-GB"/>
          </a:p>
        </p:txBody>
      </p:sp>
    </p:spTree>
    <p:extLst>
      <p:ext uri="{BB962C8B-B14F-4D97-AF65-F5344CB8AC3E}">
        <p14:creationId xmlns:p14="http://schemas.microsoft.com/office/powerpoint/2010/main" val="3962438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following are recommended for the next stage of the project:</a:t>
            </a:r>
          </a:p>
          <a:p>
            <a:endParaRPr lang="en-NZ" dirty="0"/>
          </a:p>
          <a:p>
            <a:r>
              <a:rPr lang="en-NZ" dirty="0"/>
              <a:t>There are ongoing efforts to improve calibration of the model. Once this is completed, it is expected that the Rosedale WWTP Digital Twin will provide an invaluable tool for identifying and mitigating process emissions.</a:t>
            </a:r>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19</a:t>
            </a:fld>
            <a:endParaRPr lang="en-GB"/>
          </a:p>
        </p:txBody>
      </p:sp>
    </p:spTree>
    <p:extLst>
      <p:ext uri="{BB962C8B-B14F-4D97-AF65-F5344CB8AC3E}">
        <p14:creationId xmlns:p14="http://schemas.microsoft.com/office/powerpoint/2010/main" val="156550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Todays agenda starts with </a:t>
            </a:r>
            <a:r>
              <a:rPr lang="en-NZ" dirty="0" err="1"/>
              <a:t>N2O</a:t>
            </a:r>
            <a:r>
              <a:rPr lang="en-NZ" dirty="0"/>
              <a:t> what is it?</a:t>
            </a:r>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2</a:t>
            </a:fld>
            <a:endParaRPr lang="en-GB"/>
          </a:p>
        </p:txBody>
      </p:sp>
    </p:spTree>
    <p:extLst>
      <p:ext uri="{BB962C8B-B14F-4D97-AF65-F5344CB8AC3E}">
        <p14:creationId xmlns:p14="http://schemas.microsoft.com/office/powerpoint/2010/main" val="273053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would like to thank a few people for their support with this project.</a:t>
            </a:r>
          </a:p>
          <a:p>
            <a:r>
              <a:rPr lang="en-NZ" dirty="0"/>
              <a:t>Kenny Williamson – production manager north – championed the project</a:t>
            </a:r>
          </a:p>
          <a:p>
            <a:r>
              <a:rPr lang="en-NZ" dirty="0"/>
              <a:t>Apra Boyle </a:t>
            </a:r>
            <a:r>
              <a:rPr lang="en-NZ" dirty="0" err="1"/>
              <a:t>Gotla</a:t>
            </a:r>
            <a:r>
              <a:rPr lang="en-NZ" dirty="0"/>
              <a:t> – head of innovation at Watercare</a:t>
            </a:r>
          </a:p>
          <a:p>
            <a:r>
              <a:rPr lang="en-NZ" dirty="0"/>
              <a:t>Andrew Kennedy – maintenance controller - helped with procuring and installing the equipment</a:t>
            </a:r>
          </a:p>
          <a:p>
            <a:r>
              <a:rPr lang="en-NZ" dirty="0"/>
              <a:t>Glenys Rule – operations controller at Rosedale</a:t>
            </a:r>
          </a:p>
          <a:p>
            <a:endParaRPr lang="en-NZ" dirty="0"/>
          </a:p>
          <a:p>
            <a:r>
              <a:rPr lang="en-NZ" dirty="0"/>
              <a:t>We are happy to take any questions now.</a:t>
            </a:r>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20</a:t>
            </a:fld>
            <a:endParaRPr lang="en-GB"/>
          </a:p>
        </p:txBody>
      </p:sp>
    </p:spTree>
    <p:extLst>
      <p:ext uri="{BB962C8B-B14F-4D97-AF65-F5344CB8AC3E}">
        <p14:creationId xmlns:p14="http://schemas.microsoft.com/office/powerpoint/2010/main" val="11467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GHG emissions from WWTPs include </a:t>
            </a:r>
            <a:r>
              <a:rPr lang="en-US" dirty="0" err="1"/>
              <a:t>N2O</a:t>
            </a:r>
            <a:r>
              <a:rPr lang="en-US" dirty="0"/>
              <a:t>, methane and CO2. </a:t>
            </a:r>
          </a:p>
          <a:p>
            <a:endParaRPr lang="en-NZ" dirty="0"/>
          </a:p>
          <a:p>
            <a:r>
              <a:rPr lang="en-NZ" dirty="0" err="1"/>
              <a:t>CH4</a:t>
            </a:r>
            <a:r>
              <a:rPr lang="en-NZ" dirty="0"/>
              <a:t> emissions: sewers, preliminary, </a:t>
            </a:r>
            <a:r>
              <a:rPr lang="en-NZ" dirty="0" err="1"/>
              <a:t>1</a:t>
            </a:r>
            <a:r>
              <a:rPr lang="en-NZ" baseline="30000" dirty="0" err="1"/>
              <a:t>o</a:t>
            </a:r>
            <a:r>
              <a:rPr lang="en-NZ" dirty="0"/>
              <a:t> and </a:t>
            </a:r>
            <a:r>
              <a:rPr lang="en-NZ" dirty="0" err="1"/>
              <a:t>2</a:t>
            </a:r>
            <a:r>
              <a:rPr lang="en-NZ" baseline="30000" dirty="0" err="1"/>
              <a:t>o</a:t>
            </a:r>
            <a:r>
              <a:rPr lang="en-NZ" dirty="0"/>
              <a:t> treatment, AD and D/S solids handling</a:t>
            </a:r>
          </a:p>
          <a:p>
            <a:r>
              <a:rPr lang="en-NZ" dirty="0" err="1"/>
              <a:t>N2O</a:t>
            </a:r>
            <a:r>
              <a:rPr lang="en-NZ" dirty="0"/>
              <a:t> is generated and released during biological nitrogen removal processes, forming as an intermediate step during nitrification and denitrification.</a:t>
            </a:r>
          </a:p>
          <a:p>
            <a:r>
              <a:rPr lang="en-NZ" dirty="0"/>
              <a:t>At present, most water companies report </a:t>
            </a:r>
            <a:r>
              <a:rPr lang="en-NZ" dirty="0" err="1"/>
              <a:t>N2O</a:t>
            </a:r>
            <a:r>
              <a:rPr lang="en-NZ" dirty="0"/>
              <a:t> emissions using rule of thumb static emission factors. However, there is a high uncertainty with these, due to the large number of influences, including wastewater characteristics, the type of treatment process, and how the process is operated and controlled.</a:t>
            </a:r>
          </a:p>
          <a:p>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3</a:t>
            </a:fld>
            <a:endParaRPr lang="en-GB"/>
          </a:p>
        </p:txBody>
      </p:sp>
    </p:spTree>
    <p:extLst>
      <p:ext uri="{BB962C8B-B14F-4D97-AF65-F5344CB8AC3E}">
        <p14:creationId xmlns:p14="http://schemas.microsoft.com/office/powerpoint/2010/main" val="113308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6</a:t>
            </a:r>
            <a:r>
              <a:rPr lang="en-US" baseline="30000" dirty="0"/>
              <a:t>th</a:t>
            </a:r>
            <a:r>
              <a:rPr lang="en-US" dirty="0"/>
              <a:t> IPPC report (intergovernmental panel on climate change) </a:t>
            </a:r>
            <a:r>
              <a:rPr lang="en-US" dirty="0" err="1"/>
              <a:t>N2O</a:t>
            </a:r>
            <a:r>
              <a:rPr lang="en-US" dirty="0"/>
              <a:t> has Global Warming Potential 273 times that of CO2, and methane 28 times</a:t>
            </a:r>
          </a:p>
          <a:p>
            <a:r>
              <a:rPr lang="en-NZ" dirty="0"/>
              <a:t>It is estimated that global emissions from sewage treatment account for 3% of total anthropogenic </a:t>
            </a:r>
            <a:r>
              <a:rPr lang="en-NZ" dirty="0" err="1"/>
              <a:t>N2O</a:t>
            </a:r>
            <a:r>
              <a:rPr lang="en-NZ" dirty="0"/>
              <a:t> emissions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Watercare estimates that ~70% of its operational emissions is from WWTP process emissions.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Of these </a:t>
            </a:r>
            <a:r>
              <a:rPr lang="en-NZ" dirty="0" err="1"/>
              <a:t>N2O</a:t>
            </a:r>
            <a:r>
              <a:rPr lang="en-NZ" dirty="0"/>
              <a:t> contributes up to 90%</a:t>
            </a:r>
          </a:p>
          <a:p>
            <a:r>
              <a:rPr lang="en-NZ" dirty="0"/>
              <a:t>Watercare has a target to reduce operational GHG emissions by 50% by the year 2030</a:t>
            </a:r>
          </a:p>
          <a:p>
            <a:endParaRPr lang="en-NZ" dirty="0"/>
          </a:p>
          <a:p>
            <a:endParaRPr lang="en-US" dirty="0"/>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a:t>4</a:t>
            </a:fld>
            <a:endParaRPr lang="en-GB"/>
          </a:p>
        </p:txBody>
      </p:sp>
    </p:spTree>
    <p:extLst>
      <p:ext uri="{BB962C8B-B14F-4D97-AF65-F5344CB8AC3E}">
        <p14:creationId xmlns:p14="http://schemas.microsoft.com/office/powerpoint/2010/main" val="2604180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Watercare Rosedale WWTP located in Auckland, serves a population equivalent of about 240,000. The process consists of primary sedimentation, biological treatment through the Modified </a:t>
            </a:r>
            <a:r>
              <a:rPr lang="en-NZ" dirty="0" err="1"/>
              <a:t>Ludzack</a:t>
            </a:r>
            <a:r>
              <a:rPr lang="en-NZ" dirty="0"/>
              <a:t>-Ettinger (</a:t>
            </a:r>
            <a:r>
              <a:rPr lang="en-NZ" dirty="0" err="1"/>
              <a:t>MLE</a:t>
            </a:r>
            <a:r>
              <a:rPr lang="en-NZ" dirty="0"/>
              <a:t>) process, clarification, UV disinfection, and anaerobic digestion for solids stabilisation. </a:t>
            </a:r>
          </a:p>
          <a:p>
            <a:endParaRPr lang="en-NZ" dirty="0"/>
          </a:p>
          <a:p>
            <a:r>
              <a:rPr lang="en-NZ" dirty="0"/>
              <a:t>There are 4 </a:t>
            </a:r>
            <a:r>
              <a:rPr lang="en-NZ" dirty="0" err="1"/>
              <a:t>MLE</a:t>
            </a:r>
            <a:r>
              <a:rPr lang="en-NZ" dirty="0"/>
              <a:t> reactors each receiving 25% of the flow.</a:t>
            </a:r>
          </a:p>
          <a:p>
            <a:endParaRPr lang="en-NZ" dirty="0"/>
          </a:p>
          <a:p>
            <a:r>
              <a:rPr lang="en-NZ" dirty="0"/>
              <a:t>Watercare has recently purchased two </a:t>
            </a:r>
            <a:r>
              <a:rPr lang="en-NZ" dirty="0" err="1"/>
              <a:t>Picarro</a:t>
            </a:r>
            <a:r>
              <a:rPr lang="en-NZ" dirty="0"/>
              <a:t> gas analysers for measuring GHG concentrations. This provided the ideal opportunity to implement a measuring campaign at Rosedale WWTP.</a:t>
            </a:r>
          </a:p>
        </p:txBody>
      </p:sp>
      <p:sp>
        <p:nvSpPr>
          <p:cNvPr id="4" name="Slide Number Placeholder 3"/>
          <p:cNvSpPr>
            <a:spLocks noGrp="1"/>
          </p:cNvSpPr>
          <p:nvPr>
            <p:ph type="sldNum" sz="quarter" idx="5"/>
          </p:nvPr>
        </p:nvSpPr>
        <p:spPr/>
        <p:txBody>
          <a:bodyPr/>
          <a:lstStyle/>
          <a:p>
            <a:fld id="{CDEBA2E4-6948-4252-8D2C-58FCC1575653}" type="slidenum">
              <a:rPr lang="en-GB" smtClean="0"/>
              <a:t>5</a:t>
            </a:fld>
            <a:endParaRPr lang="en-GB"/>
          </a:p>
        </p:txBody>
      </p:sp>
    </p:spTree>
    <p:extLst>
      <p:ext uri="{BB962C8B-B14F-4D97-AF65-F5344CB8AC3E}">
        <p14:creationId xmlns:p14="http://schemas.microsoft.com/office/powerpoint/2010/main" val="3107179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2020 MM developed a digital twin for Rosedale to support commissioning of the fourth </a:t>
            </a:r>
            <a:r>
              <a:rPr lang="en-NZ" dirty="0" err="1"/>
              <a:t>MLE</a:t>
            </a:r>
            <a:r>
              <a:rPr lang="en-NZ" dirty="0"/>
              <a:t> reactor. The digital twin combines biological modelling and machine learning with real-time data and dashboards to generate new insights into plant performance.</a:t>
            </a:r>
          </a:p>
          <a:p>
            <a:endParaRPr lang="en-NZ" dirty="0"/>
          </a:p>
          <a:p>
            <a:r>
              <a:rPr lang="en-NZ" dirty="0"/>
              <a:t>A core component of the Digital Twin is a live </a:t>
            </a:r>
            <a:r>
              <a:rPr lang="en-NZ" dirty="0" err="1"/>
              <a:t>BioWin</a:t>
            </a:r>
            <a:r>
              <a:rPr lang="en-NZ" dirty="0"/>
              <a:t> Model. The real-time inputs into the model come from online instrumentation (flows, DO, WAS). The outputs from the model are compared with actual data from the plant historian through the dashboards and adjustments are made to improve the accuracy of the model.</a:t>
            </a:r>
          </a:p>
          <a:p>
            <a:endParaRPr lang="en-NZ" dirty="0"/>
          </a:p>
          <a:p>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6</a:t>
            </a:fld>
            <a:endParaRPr lang="en-GB"/>
          </a:p>
        </p:txBody>
      </p:sp>
    </p:spTree>
    <p:extLst>
      <p:ext uri="{BB962C8B-B14F-4D97-AF65-F5344CB8AC3E}">
        <p14:creationId xmlns:p14="http://schemas.microsoft.com/office/powerpoint/2010/main" val="2370234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proposed to Watercare to further develop the digital twin to include live reporting of GHG emissions to assist with planning and benchmarking, and we sought Watercare innovation funding to progress this. This required comparing the biological model with site-measured emissions data.</a:t>
            </a:r>
          </a:p>
          <a:p>
            <a:endParaRPr lang="en-NZ" dirty="0"/>
          </a:p>
          <a:p>
            <a:r>
              <a:rPr lang="en-NZ" dirty="0"/>
              <a:t>To this end, a sampling campaign was devised to collect data to baseline the current emissions and support the model development. The fourth </a:t>
            </a:r>
            <a:r>
              <a:rPr lang="en-NZ" dirty="0" err="1"/>
              <a:t>MLE</a:t>
            </a:r>
            <a:r>
              <a:rPr lang="en-NZ" dirty="0"/>
              <a:t> was proposed to be used, as there is independent air flow measurement to a number of zones.</a:t>
            </a:r>
          </a:p>
          <a:p>
            <a:endParaRPr lang="en-NZ" dirty="0"/>
          </a:p>
          <a:p>
            <a:r>
              <a:rPr lang="en-NZ" dirty="0"/>
              <a:t>The primary objective was to understand the </a:t>
            </a:r>
            <a:r>
              <a:rPr lang="en-NZ" dirty="0" err="1"/>
              <a:t>N2O</a:t>
            </a:r>
            <a:r>
              <a:rPr lang="en-NZ" dirty="0"/>
              <a:t> emissions. This required us to know where in the process </a:t>
            </a:r>
            <a:r>
              <a:rPr lang="en-NZ" dirty="0" err="1"/>
              <a:t>N2O</a:t>
            </a:r>
            <a:r>
              <a:rPr lang="en-NZ" dirty="0"/>
              <a:t> is generated (by measuring the liquid-phase </a:t>
            </a:r>
            <a:r>
              <a:rPr lang="en-NZ" dirty="0" err="1"/>
              <a:t>N2O</a:t>
            </a:r>
            <a:r>
              <a:rPr lang="en-NZ" dirty="0"/>
              <a:t>) and where it is emitted (by measuring the gas-phase </a:t>
            </a:r>
            <a:r>
              <a:rPr lang="en-NZ" dirty="0" err="1"/>
              <a:t>N2O</a:t>
            </a:r>
            <a:r>
              <a:rPr lang="en-NZ" dirty="0"/>
              <a:t> concentration) and the off-gas flowrate.</a:t>
            </a:r>
          </a:p>
          <a:p>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7</a:t>
            </a:fld>
            <a:endParaRPr lang="en-GB"/>
          </a:p>
        </p:txBody>
      </p:sp>
    </p:spTree>
    <p:extLst>
      <p:ext uri="{BB962C8B-B14F-4D97-AF65-F5344CB8AC3E}">
        <p14:creationId xmlns:p14="http://schemas.microsoft.com/office/powerpoint/2010/main" val="287843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Liquid-phase </a:t>
            </a:r>
            <a:r>
              <a:rPr lang="en-NZ" dirty="0" err="1"/>
              <a:t>N2O</a:t>
            </a:r>
            <a:r>
              <a:rPr lang="en-NZ" dirty="0"/>
              <a:t> concentration was measured using a Unisense Clarke-type microsensor. Two probes were installed, one was left in the same aerobic cell for the duration of the survey, whilst the other was moved from cell to cell. This provided a fixed reference point to see how the concentration varied spatially as well as in time.</a:t>
            </a:r>
          </a:p>
          <a:p>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8</a:t>
            </a:fld>
            <a:endParaRPr lang="en-GB"/>
          </a:p>
        </p:txBody>
      </p:sp>
    </p:spTree>
    <p:extLst>
      <p:ext uri="{BB962C8B-B14F-4D97-AF65-F5344CB8AC3E}">
        <p14:creationId xmlns:p14="http://schemas.microsoft.com/office/powerpoint/2010/main" val="350039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At this time there is no off the shelf floating hood available for measuring off-gas. So a prototype hood had to be designed and fabricated.</a:t>
            </a:r>
          </a:p>
          <a:p>
            <a:r>
              <a:rPr lang="en-NZ" dirty="0"/>
              <a:t>The hood has 2 sets of tubing, a gas analysis line going to the analyser, and a gas bleed with a flow meter.</a:t>
            </a:r>
          </a:p>
          <a:p>
            <a:r>
              <a:rPr lang="en-NZ" dirty="0"/>
              <a:t>By measuring the gas flow through the hood and knowing the gas-phase concentration the </a:t>
            </a:r>
            <a:r>
              <a:rPr lang="en-NZ" dirty="0" err="1"/>
              <a:t>N2O</a:t>
            </a:r>
            <a:r>
              <a:rPr lang="en-NZ" dirty="0"/>
              <a:t> emission flux from the hood can be calculated. This can then be correlated with the known flowrate of gas from the hood and applied to the air flow rate in the </a:t>
            </a:r>
          </a:p>
          <a:p>
            <a:r>
              <a:rPr lang="en-NZ" dirty="0"/>
              <a:t>whole cell to obtain the surface emission from that cell.</a:t>
            </a:r>
            <a:endParaRPr lang="en-GB" dirty="0"/>
          </a:p>
        </p:txBody>
      </p:sp>
      <p:sp>
        <p:nvSpPr>
          <p:cNvPr id="4" name="Slide Number Placeholder 3"/>
          <p:cNvSpPr>
            <a:spLocks noGrp="1"/>
          </p:cNvSpPr>
          <p:nvPr>
            <p:ph type="sldNum" sz="quarter" idx="5"/>
          </p:nvPr>
        </p:nvSpPr>
        <p:spPr/>
        <p:txBody>
          <a:bodyPr/>
          <a:lstStyle/>
          <a:p>
            <a:fld id="{CDEBA2E4-6948-4252-8D2C-58FCC1575653}" type="slidenum">
              <a:rPr lang="en-GB" smtClean="0"/>
              <a:t>9</a:t>
            </a:fld>
            <a:endParaRPr lang="en-GB"/>
          </a:p>
        </p:txBody>
      </p:sp>
    </p:spTree>
    <p:extLst>
      <p:ext uri="{BB962C8B-B14F-4D97-AF65-F5344CB8AC3E}">
        <p14:creationId xmlns:p14="http://schemas.microsoft.com/office/powerpoint/2010/main" val="143570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EFE3D-E789-6D14-B69F-DF4C943E2AA5}"/>
              </a:ext>
            </a:extLst>
          </p:cNvPr>
          <p:cNvSpPr/>
          <p:nvPr userDrawn="1"/>
        </p:nvSpPr>
        <p:spPr>
          <a:xfrm>
            <a:off x="1" y="0"/>
            <a:ext cx="12192000" cy="3114136"/>
          </a:xfrm>
          <a:prstGeom prst="rect">
            <a:avLst/>
          </a:prstGeom>
          <a:gradFill flip="none" rotWithShape="1">
            <a:gsLst>
              <a:gs pos="0">
                <a:schemeClr val="bg2"/>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F5EB1545-BB27-216B-1E9A-A68B4959F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7059" y="5763030"/>
            <a:ext cx="2445918" cy="682174"/>
          </a:xfrm>
          <a:prstGeom prst="rect">
            <a:avLst/>
          </a:prstGeom>
        </p:spPr>
      </p:pic>
      <p:sp>
        <p:nvSpPr>
          <p:cNvPr id="18" name="Text Placeholder 17">
            <a:extLst>
              <a:ext uri="{FF2B5EF4-FFF2-40B4-BE49-F238E27FC236}">
                <a16:creationId xmlns:a16="http://schemas.microsoft.com/office/drawing/2014/main" id="{D9A65656-E3D7-2612-C6AD-4466958D3F5D}"/>
              </a:ext>
            </a:extLst>
          </p:cNvPr>
          <p:cNvSpPr>
            <a:spLocks noGrp="1"/>
          </p:cNvSpPr>
          <p:nvPr>
            <p:ph type="body" sz="quarter" idx="10" hasCustomPrompt="1"/>
          </p:nvPr>
        </p:nvSpPr>
        <p:spPr>
          <a:xfrm>
            <a:off x="801688" y="3627363"/>
            <a:ext cx="10801350" cy="1526876"/>
          </a:xfrm>
        </p:spPr>
        <p:txBody>
          <a:bodyPr>
            <a:normAutofit/>
          </a:bodyPr>
          <a:lstStyle>
            <a:lvl1pPr marL="0" indent="0">
              <a:buNone/>
              <a:defRPr sz="5000" b="1">
                <a:solidFill>
                  <a:schemeClr val="tx2"/>
                </a:solidFill>
              </a:defRPr>
            </a:lvl1pPr>
          </a:lstStyle>
          <a:p>
            <a:pPr lvl="0"/>
            <a:r>
              <a:rPr lang="en-US" dirty="0"/>
              <a:t>Click to edit presentation title</a:t>
            </a:r>
            <a:endParaRPr lang="en-NZ" dirty="0"/>
          </a:p>
        </p:txBody>
      </p:sp>
      <p:sp>
        <p:nvSpPr>
          <p:cNvPr id="22" name="Text Placeholder 21">
            <a:extLst>
              <a:ext uri="{FF2B5EF4-FFF2-40B4-BE49-F238E27FC236}">
                <a16:creationId xmlns:a16="http://schemas.microsoft.com/office/drawing/2014/main" id="{48E84F63-AC7F-BCA2-2E87-1D2557F42DAF}"/>
              </a:ext>
            </a:extLst>
          </p:cNvPr>
          <p:cNvSpPr>
            <a:spLocks noGrp="1"/>
          </p:cNvSpPr>
          <p:nvPr>
            <p:ph type="body" sz="quarter" idx="11" hasCustomPrompt="1"/>
          </p:nvPr>
        </p:nvSpPr>
        <p:spPr>
          <a:xfrm>
            <a:off x="801688" y="3114136"/>
            <a:ext cx="10801350" cy="405441"/>
          </a:xfrm>
        </p:spPr>
        <p:txBody>
          <a:bodyPr>
            <a:normAutofit/>
          </a:bodyPr>
          <a:lstStyle>
            <a:lvl1pPr marL="0" indent="0">
              <a:buNone/>
              <a:defRPr sz="2000" b="1">
                <a:solidFill>
                  <a:schemeClr val="accent2"/>
                </a:solidFill>
              </a:defRPr>
            </a:lvl1pPr>
          </a:lstStyle>
          <a:p>
            <a:pPr lvl="0"/>
            <a:r>
              <a:rPr lang="mi-NZ" dirty="0"/>
              <a:t>Click to add presentor name(s)</a:t>
            </a:r>
            <a:endParaRPr lang="en-NZ" dirty="0"/>
          </a:p>
        </p:txBody>
      </p:sp>
      <p:sp>
        <p:nvSpPr>
          <p:cNvPr id="23" name="Text Placeholder 21">
            <a:extLst>
              <a:ext uri="{FF2B5EF4-FFF2-40B4-BE49-F238E27FC236}">
                <a16:creationId xmlns:a16="http://schemas.microsoft.com/office/drawing/2014/main" id="{EDDD1C2B-F27A-037D-953A-4C2BA5C6B55F}"/>
              </a:ext>
            </a:extLst>
          </p:cNvPr>
          <p:cNvSpPr>
            <a:spLocks noGrp="1"/>
          </p:cNvSpPr>
          <p:nvPr>
            <p:ph type="body" sz="quarter" idx="12" hasCustomPrompt="1"/>
          </p:nvPr>
        </p:nvSpPr>
        <p:spPr>
          <a:xfrm>
            <a:off x="801688" y="5822742"/>
            <a:ext cx="5132387" cy="405441"/>
          </a:xfrm>
        </p:spPr>
        <p:txBody>
          <a:bodyPr>
            <a:normAutofit/>
          </a:bodyPr>
          <a:lstStyle>
            <a:lvl1pPr marL="0" indent="0">
              <a:buNone/>
              <a:defRPr sz="2000" b="0">
                <a:solidFill>
                  <a:schemeClr val="tx1">
                    <a:lumMod val="50000"/>
                    <a:lumOff val="50000"/>
                  </a:schemeClr>
                </a:solidFill>
              </a:defRPr>
            </a:lvl1pPr>
          </a:lstStyle>
          <a:p>
            <a:pPr lvl="0"/>
            <a:r>
              <a:rPr lang="mi-NZ" dirty="0"/>
              <a:t>Click to add company name(s)</a:t>
            </a:r>
            <a:endParaRPr lang="en-NZ" dirty="0"/>
          </a:p>
        </p:txBody>
      </p:sp>
      <p:cxnSp>
        <p:nvCxnSpPr>
          <p:cNvPr id="27" name="Straight Connector 26">
            <a:extLst>
              <a:ext uri="{FF2B5EF4-FFF2-40B4-BE49-F238E27FC236}">
                <a16:creationId xmlns:a16="http://schemas.microsoft.com/office/drawing/2014/main" id="{6C892C2C-CFDC-3579-CE70-17A9BFD0768E}"/>
              </a:ext>
            </a:extLst>
          </p:cNvPr>
          <p:cNvCxnSpPr/>
          <p:nvPr userDrawn="1"/>
        </p:nvCxnSpPr>
        <p:spPr>
          <a:xfrm>
            <a:off x="9549709" y="5763030"/>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559255D-1248-9152-F6A3-4F7C22D78FB1}"/>
              </a:ext>
            </a:extLst>
          </p:cNvPr>
          <p:cNvPicPr>
            <a:picLocks noChangeAspect="1"/>
          </p:cNvPicPr>
          <p:nvPr userDrawn="1"/>
        </p:nvPicPr>
        <p:blipFill rotWithShape="1">
          <a:blip r:embed="rId3">
            <a:alphaModFix amt="50000"/>
          </a:blip>
          <a:srcRect l="1560" r="1247" b="5999"/>
          <a:stretch/>
        </p:blipFill>
        <p:spPr>
          <a:xfrm rot="10800000">
            <a:off x="0" y="-1"/>
            <a:ext cx="12192000" cy="2369884"/>
          </a:xfrm>
          <a:prstGeom prst="rect">
            <a:avLst/>
          </a:prstGeom>
        </p:spPr>
      </p:pic>
      <p:pic>
        <p:nvPicPr>
          <p:cNvPr id="6" name="Picture 5">
            <a:extLst>
              <a:ext uri="{FF2B5EF4-FFF2-40B4-BE49-F238E27FC236}">
                <a16:creationId xmlns:a16="http://schemas.microsoft.com/office/drawing/2014/main" id="{692F64F5-3274-8EFC-C52C-0E6C1F465124}"/>
              </a:ext>
            </a:extLst>
          </p:cNvPr>
          <p:cNvPicPr>
            <a:picLocks noChangeAspect="1"/>
          </p:cNvPicPr>
          <p:nvPr userDrawn="1"/>
        </p:nvPicPr>
        <p:blipFill>
          <a:blip r:embed="rId4"/>
          <a:stretch>
            <a:fillRect/>
          </a:stretch>
        </p:blipFill>
        <p:spPr>
          <a:xfrm>
            <a:off x="9880992" y="5248049"/>
            <a:ext cx="2043659" cy="1609951"/>
          </a:xfrm>
          <a:prstGeom prst="rect">
            <a:avLst/>
          </a:prstGeom>
        </p:spPr>
      </p:pic>
    </p:spTree>
    <p:extLst>
      <p:ext uri="{BB962C8B-B14F-4D97-AF65-F5344CB8AC3E}">
        <p14:creationId xmlns:p14="http://schemas.microsoft.com/office/powerpoint/2010/main" val="20558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0E78-65F0-F7BE-ABED-BE96981BB4EA}"/>
              </a:ext>
            </a:extLst>
          </p:cNvPr>
          <p:cNvSpPr>
            <a:spLocks noGrp="1"/>
          </p:cNvSpPr>
          <p:nvPr>
            <p:ph type="title" hasCustomPrompt="1"/>
          </p:nvPr>
        </p:nvSpPr>
        <p:spPr>
          <a:xfrm>
            <a:off x="838200" y="2670483"/>
            <a:ext cx="10515600" cy="787814"/>
          </a:xfrm>
        </p:spPr>
        <p:txBody>
          <a:bodyPr anchor="t">
            <a:normAutofit/>
          </a:bodyPr>
          <a:lstStyle>
            <a:lvl1pPr>
              <a:defRPr sz="5000" b="1"/>
            </a:lvl1pPr>
          </a:lstStyle>
          <a:p>
            <a:r>
              <a:rPr lang="en-US" dirty="0"/>
              <a:t>Click to edit title</a:t>
            </a:r>
            <a:endParaRPr lang="en-NZ" dirty="0"/>
          </a:p>
        </p:txBody>
      </p:sp>
      <p:sp>
        <p:nvSpPr>
          <p:cNvPr id="11" name="Text Placeholder 21">
            <a:extLst>
              <a:ext uri="{FF2B5EF4-FFF2-40B4-BE49-F238E27FC236}">
                <a16:creationId xmlns:a16="http://schemas.microsoft.com/office/drawing/2014/main" id="{41E2E4DB-B440-E5F2-F2D8-F49219F84E65}"/>
              </a:ext>
            </a:extLst>
          </p:cNvPr>
          <p:cNvSpPr>
            <a:spLocks noGrp="1"/>
          </p:cNvSpPr>
          <p:nvPr>
            <p:ph type="body" sz="quarter" idx="11" hasCustomPrompt="1"/>
          </p:nvPr>
        </p:nvSpPr>
        <p:spPr>
          <a:xfrm>
            <a:off x="838200" y="3763963"/>
            <a:ext cx="3869703" cy="910654"/>
          </a:xfrm>
        </p:spPr>
        <p:txBody>
          <a:bodyPr>
            <a:noAutofit/>
          </a:bodyPr>
          <a:lstStyle>
            <a:lvl1pPr marL="0" indent="0">
              <a:buNone/>
              <a:defRPr sz="2800" b="1">
                <a:solidFill>
                  <a:schemeClr val="accent2"/>
                </a:solidFill>
              </a:defRPr>
            </a:lvl1pPr>
          </a:lstStyle>
          <a:p>
            <a:pPr lvl="0"/>
            <a:r>
              <a:rPr lang="mi-NZ" dirty="0"/>
              <a:t>Click to add subtitle</a:t>
            </a:r>
          </a:p>
          <a:p>
            <a:pPr lvl="0"/>
            <a:r>
              <a:rPr lang="mi-NZ" dirty="0"/>
              <a:t>Here if you need it</a:t>
            </a:r>
            <a:endParaRPr lang="en-NZ" dirty="0"/>
          </a:p>
        </p:txBody>
      </p:sp>
      <p:pic>
        <p:nvPicPr>
          <p:cNvPr id="2" name="Picture 1">
            <a:extLst>
              <a:ext uri="{FF2B5EF4-FFF2-40B4-BE49-F238E27FC236}">
                <a16:creationId xmlns:a16="http://schemas.microsoft.com/office/drawing/2014/main" id="{F83F2061-93CD-AE10-18C7-A8F208574959}"/>
              </a:ext>
            </a:extLst>
          </p:cNvPr>
          <p:cNvPicPr>
            <a:picLocks noChangeAspect="1"/>
          </p:cNvPicPr>
          <p:nvPr userDrawn="1"/>
        </p:nvPicPr>
        <p:blipFill rotWithShape="1">
          <a:blip r:embed="rId2">
            <a:alphaModFix amt="50000"/>
          </a:blip>
          <a:srcRect l="1560" r="1247" b="5999"/>
          <a:stretch/>
        </p:blipFill>
        <p:spPr>
          <a:xfrm rot="10800000">
            <a:off x="0" y="-1"/>
            <a:ext cx="12192000" cy="2369884"/>
          </a:xfrm>
          <a:prstGeom prst="rect">
            <a:avLst/>
          </a:prstGeom>
        </p:spPr>
      </p:pic>
      <p:pic>
        <p:nvPicPr>
          <p:cNvPr id="3" name="Picture 2">
            <a:extLst>
              <a:ext uri="{FF2B5EF4-FFF2-40B4-BE49-F238E27FC236}">
                <a16:creationId xmlns:a16="http://schemas.microsoft.com/office/drawing/2014/main" id="{1DCD139E-86DC-3DB2-EEB8-F9AA4FE06661}"/>
              </a:ext>
            </a:extLst>
          </p:cNvPr>
          <p:cNvPicPr>
            <a:picLocks noChangeAspect="1"/>
          </p:cNvPicPr>
          <p:nvPr userDrawn="1"/>
        </p:nvPicPr>
        <p:blipFill>
          <a:blip r:embed="rId3"/>
          <a:stretch>
            <a:fillRect/>
          </a:stretch>
        </p:blipFill>
        <p:spPr>
          <a:xfrm>
            <a:off x="9871316" y="5237836"/>
            <a:ext cx="2056313" cy="1620164"/>
          </a:xfrm>
          <a:prstGeom prst="rect">
            <a:avLst/>
          </a:prstGeom>
        </p:spPr>
      </p:pic>
      <p:cxnSp>
        <p:nvCxnSpPr>
          <p:cNvPr id="4" name="Straight Connector 3">
            <a:extLst>
              <a:ext uri="{FF2B5EF4-FFF2-40B4-BE49-F238E27FC236}">
                <a16:creationId xmlns:a16="http://schemas.microsoft.com/office/drawing/2014/main" id="{34E3B5F1-96CE-2285-2214-E09C17EDF66C}"/>
              </a:ext>
            </a:extLst>
          </p:cNvPr>
          <p:cNvCxnSpPr/>
          <p:nvPr userDrawn="1"/>
        </p:nvCxnSpPr>
        <p:spPr>
          <a:xfrm>
            <a:off x="9549709" y="5763030"/>
            <a:ext cx="0" cy="749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Text, logo&#10;&#10;Description automatically generated">
            <a:extLst>
              <a:ext uri="{FF2B5EF4-FFF2-40B4-BE49-F238E27FC236}">
                <a16:creationId xmlns:a16="http://schemas.microsoft.com/office/drawing/2014/main" id="{CA733AFB-CCBC-3014-8B14-E188ED7AC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7059" y="5763030"/>
            <a:ext cx="2435088" cy="679019"/>
          </a:xfrm>
          <a:prstGeom prst="rect">
            <a:avLst/>
          </a:prstGeom>
        </p:spPr>
      </p:pic>
    </p:spTree>
    <p:extLst>
      <p:ext uri="{BB962C8B-B14F-4D97-AF65-F5344CB8AC3E}">
        <p14:creationId xmlns:p14="http://schemas.microsoft.com/office/powerpoint/2010/main" val="177845450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dirty="0"/>
              <a:t>Click to edit title</a:t>
            </a:r>
            <a:endParaRPr lang="en-NZ" dirty="0"/>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tx1">
                    <a:lumMod val="50000"/>
                    <a:lumOff val="50000"/>
                  </a:schemeClr>
                </a:solidFill>
              </a:defRPr>
            </a:lvl1pPr>
          </a:lstStyle>
          <a:p>
            <a:pPr lvl="0"/>
            <a:r>
              <a:rPr lang="mi-NZ" dirty="0"/>
              <a:t>Click to add content</a:t>
            </a:r>
            <a:endParaRPr lang="en-NZ" dirty="0"/>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Tree>
    <p:extLst>
      <p:ext uri="{BB962C8B-B14F-4D97-AF65-F5344CB8AC3E}">
        <p14:creationId xmlns:p14="http://schemas.microsoft.com/office/powerpoint/2010/main" val="153321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dirty="0"/>
              <a:t>Click to edit title</a:t>
            </a:r>
            <a:endParaRPr lang="en-NZ" dirty="0"/>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tx1">
                    <a:lumMod val="50000"/>
                    <a:lumOff val="50000"/>
                  </a:schemeClr>
                </a:solidFill>
              </a:defRPr>
            </a:lvl1pPr>
          </a:lstStyle>
          <a:p>
            <a:pPr lvl="0"/>
            <a:r>
              <a:rPr lang="mi-NZ" dirty="0"/>
              <a:t>Click to add content</a:t>
            </a:r>
            <a:endParaRPr lang="en-NZ" dirty="0"/>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Tree>
    <p:extLst>
      <p:ext uri="{BB962C8B-B14F-4D97-AF65-F5344CB8AC3E}">
        <p14:creationId xmlns:p14="http://schemas.microsoft.com/office/powerpoint/2010/main" val="3219944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44D7D-ECF3-D24E-D424-CBEEA76979A0}"/>
              </a:ext>
            </a:extLst>
          </p:cNvPr>
          <p:cNvPicPr>
            <a:picLocks noChangeAspect="1"/>
          </p:cNvPicPr>
          <p:nvPr userDrawn="1"/>
        </p:nvPicPr>
        <p:blipFill>
          <a:blip r:embed="rId2"/>
          <a:stretch>
            <a:fillRect/>
          </a:stretch>
        </p:blipFill>
        <p:spPr>
          <a:xfrm>
            <a:off x="10697943" y="5712253"/>
            <a:ext cx="1383746" cy="1090250"/>
          </a:xfrm>
          <a:prstGeom prst="rect">
            <a:avLst/>
          </a:prstGeom>
        </p:spPr>
      </p:pic>
      <p:cxnSp>
        <p:nvCxnSpPr>
          <p:cNvPr id="3" name="Straight Connector 2">
            <a:extLst>
              <a:ext uri="{FF2B5EF4-FFF2-40B4-BE49-F238E27FC236}">
                <a16:creationId xmlns:a16="http://schemas.microsoft.com/office/drawing/2014/main" id="{D3373CB9-0926-220D-61C4-2BE8FB9ED901}"/>
              </a:ext>
            </a:extLst>
          </p:cNvPr>
          <p:cNvCxnSpPr/>
          <p:nvPr userDrawn="1"/>
        </p:nvCxnSpPr>
        <p:spPr>
          <a:xfrm>
            <a:off x="10487473" y="5887801"/>
            <a:ext cx="0" cy="749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Text, logo&#10;&#10;Description automatically generated">
            <a:extLst>
              <a:ext uri="{FF2B5EF4-FFF2-40B4-BE49-F238E27FC236}">
                <a16:creationId xmlns:a16="http://schemas.microsoft.com/office/drawing/2014/main" id="{46270A1E-9738-DAE1-718F-54215AB073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0382" y="6089955"/>
            <a:ext cx="1558904" cy="434697"/>
          </a:xfrm>
          <a:prstGeom prst="rect">
            <a:avLst/>
          </a:prstGeom>
        </p:spPr>
      </p:pic>
      <p:sp>
        <p:nvSpPr>
          <p:cNvPr id="5" name="Text Placeholder 17">
            <a:extLst>
              <a:ext uri="{FF2B5EF4-FFF2-40B4-BE49-F238E27FC236}">
                <a16:creationId xmlns:a16="http://schemas.microsoft.com/office/drawing/2014/main" id="{C17AF304-211B-62E3-E433-1947AD3A4F23}"/>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accent2"/>
                </a:solidFill>
              </a:defRPr>
            </a:lvl1pPr>
          </a:lstStyle>
          <a:p>
            <a:pPr lvl="0"/>
            <a:r>
              <a:rPr lang="en-US" dirty="0"/>
              <a:t>Click to edit title</a:t>
            </a:r>
            <a:endParaRPr lang="en-NZ" dirty="0"/>
          </a:p>
        </p:txBody>
      </p:sp>
      <p:sp>
        <p:nvSpPr>
          <p:cNvPr id="6" name="Text Placeholder 21">
            <a:extLst>
              <a:ext uri="{FF2B5EF4-FFF2-40B4-BE49-F238E27FC236}">
                <a16:creationId xmlns:a16="http://schemas.microsoft.com/office/drawing/2014/main" id="{A988B2F1-936C-A68C-D6D6-BEC9855A5892}"/>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bg1"/>
                </a:solidFill>
              </a:defRPr>
            </a:lvl1pPr>
          </a:lstStyle>
          <a:p>
            <a:pPr lvl="0"/>
            <a:r>
              <a:rPr lang="mi-NZ" dirty="0"/>
              <a:t>Click to add content</a:t>
            </a:r>
            <a:endParaRPr lang="en-NZ" dirty="0"/>
          </a:p>
        </p:txBody>
      </p:sp>
    </p:spTree>
    <p:extLst>
      <p:ext uri="{BB962C8B-B14F-4D97-AF65-F5344CB8AC3E}">
        <p14:creationId xmlns:p14="http://schemas.microsoft.com/office/powerpoint/2010/main" val="301726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103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18A5E-D86E-873A-48A0-D4B1BF864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77A2191-ECCE-862D-E653-AED36CB2F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70631BC-5996-64C2-0657-8979CF7ACE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0BD6C-96E8-43CB-9D79-9C663A8654A2}" type="datetimeFigureOut">
              <a:rPr lang="en-NZ" smtClean="0"/>
              <a:t>17/10/2022</a:t>
            </a:fld>
            <a:endParaRPr lang="en-NZ"/>
          </a:p>
        </p:txBody>
      </p:sp>
      <p:sp>
        <p:nvSpPr>
          <p:cNvPr id="5" name="Footer Placeholder 4">
            <a:extLst>
              <a:ext uri="{FF2B5EF4-FFF2-40B4-BE49-F238E27FC236}">
                <a16:creationId xmlns:a16="http://schemas.microsoft.com/office/drawing/2014/main" id="{0B50B0B2-41C7-1871-81E1-EE12B54D01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C8A606-87D5-1756-77A8-B51B918C8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D5751-DAA3-456B-834F-AA431278AD37}" type="slidenum">
              <a:rPr lang="en-NZ" smtClean="0"/>
              <a:t>‹#›</a:t>
            </a:fld>
            <a:endParaRPr lang="en-NZ"/>
          </a:p>
        </p:txBody>
      </p:sp>
    </p:spTree>
    <p:extLst>
      <p:ext uri="{BB962C8B-B14F-4D97-AF65-F5344CB8AC3E}">
        <p14:creationId xmlns:p14="http://schemas.microsoft.com/office/powerpoint/2010/main" val="115996909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F47DC0-649D-E114-044B-A8D5C26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7E4CE76-1939-00C1-536C-98A864000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02ED00E-4898-6235-E67A-95561B461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DE3AE-010B-4803-950B-65FA340740F5}" type="datetimeFigureOut">
              <a:rPr lang="en-NZ" smtClean="0"/>
              <a:t>17/10/2022</a:t>
            </a:fld>
            <a:endParaRPr lang="en-NZ"/>
          </a:p>
        </p:txBody>
      </p:sp>
      <p:sp>
        <p:nvSpPr>
          <p:cNvPr id="5" name="Footer Placeholder 4">
            <a:extLst>
              <a:ext uri="{FF2B5EF4-FFF2-40B4-BE49-F238E27FC236}">
                <a16:creationId xmlns:a16="http://schemas.microsoft.com/office/drawing/2014/main" id="{71D30CC7-01AF-8D1D-BD24-9FB1217FD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97751E-055D-6BA5-8F5C-8084137D8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9BDA0-1A31-43F9-8F2C-2C4F2F718C3C}" type="slidenum">
              <a:rPr lang="en-NZ" smtClean="0"/>
              <a:t>‹#›</a:t>
            </a:fld>
            <a:endParaRPr lang="en-NZ"/>
          </a:p>
        </p:txBody>
      </p:sp>
    </p:spTree>
    <p:extLst>
      <p:ext uri="{BB962C8B-B14F-4D97-AF65-F5344CB8AC3E}">
        <p14:creationId xmlns:p14="http://schemas.microsoft.com/office/powerpoint/2010/main" val="4117563529"/>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6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www.flickr.com/photos/elisfanclub/14969722193" TargetMode="Externa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1.jpg"/><Relationship Id="rId5" Type="http://schemas.openxmlformats.org/officeDocument/2006/relationships/hyperlink" Target="https://www.getreading.co.uk/incoming/gallery/thames-water-sewage-treatment-centre-10566343" TargetMode="Externa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52C912-36E9-82F5-773F-9537EA5E5519}"/>
              </a:ext>
            </a:extLst>
          </p:cNvPr>
          <p:cNvSpPr>
            <a:spLocks noGrp="1"/>
          </p:cNvSpPr>
          <p:nvPr>
            <p:ph type="body" sz="quarter" idx="10"/>
          </p:nvPr>
        </p:nvSpPr>
        <p:spPr/>
        <p:txBody>
          <a:bodyPr>
            <a:normAutofit fontScale="77500" lnSpcReduction="20000"/>
          </a:bodyPr>
          <a:lstStyle/>
          <a:p>
            <a:r>
              <a:rPr lang="en-NZ" dirty="0"/>
              <a:t>PREDICTION OF WASTEWATER TREATMENT GREENHOUSE GAS EMISSIONS USING A REAL-TIME MODEL</a:t>
            </a:r>
          </a:p>
        </p:txBody>
      </p:sp>
      <p:sp>
        <p:nvSpPr>
          <p:cNvPr id="3" name="Text Placeholder 2">
            <a:extLst>
              <a:ext uri="{FF2B5EF4-FFF2-40B4-BE49-F238E27FC236}">
                <a16:creationId xmlns:a16="http://schemas.microsoft.com/office/drawing/2014/main" id="{B81C0C9F-87C1-7C00-77DB-C58DBE0B3A6E}"/>
              </a:ext>
            </a:extLst>
          </p:cNvPr>
          <p:cNvSpPr>
            <a:spLocks noGrp="1"/>
          </p:cNvSpPr>
          <p:nvPr>
            <p:ph type="body" sz="quarter" idx="11"/>
          </p:nvPr>
        </p:nvSpPr>
        <p:spPr/>
        <p:txBody>
          <a:bodyPr/>
          <a:lstStyle/>
          <a:p>
            <a:r>
              <a:rPr lang="en-NZ" dirty="0"/>
              <a:t>David Hume (Mott MacDonald) and Kevan Brian (Watercare Services)</a:t>
            </a:r>
          </a:p>
        </p:txBody>
      </p:sp>
      <p:sp>
        <p:nvSpPr>
          <p:cNvPr id="4" name="Text Placeholder 3">
            <a:extLst>
              <a:ext uri="{FF2B5EF4-FFF2-40B4-BE49-F238E27FC236}">
                <a16:creationId xmlns:a16="http://schemas.microsoft.com/office/drawing/2014/main" id="{887008C0-49D7-EC5F-FDF7-4FB7C3E0C1F1}"/>
              </a:ext>
            </a:extLst>
          </p:cNvPr>
          <p:cNvSpPr>
            <a:spLocks noGrp="1"/>
          </p:cNvSpPr>
          <p:nvPr>
            <p:ph type="body" sz="quarter" idx="12"/>
          </p:nvPr>
        </p:nvSpPr>
        <p:spPr/>
        <p:txBody>
          <a:bodyPr/>
          <a:lstStyle/>
          <a:p>
            <a:r>
              <a:rPr lang="en-NZ" dirty="0"/>
              <a:t>Mott MacDonald, Watercare Services</a:t>
            </a:r>
          </a:p>
        </p:txBody>
      </p:sp>
      <p:pic>
        <p:nvPicPr>
          <p:cNvPr id="6" name="Picture 5">
            <a:extLst>
              <a:ext uri="{FF2B5EF4-FFF2-40B4-BE49-F238E27FC236}">
                <a16:creationId xmlns:a16="http://schemas.microsoft.com/office/drawing/2014/main" id="{B00A2FE7-5AD4-44B4-A6B6-D463F9743C7A}"/>
              </a:ext>
            </a:extLst>
          </p:cNvPr>
          <p:cNvPicPr/>
          <p:nvPr/>
        </p:nvPicPr>
        <p:blipFill>
          <a:blip r:embed="rId3">
            <a:extLst>
              <a:ext uri="{28A0092B-C50C-407E-A947-70E740481C1C}">
                <a14:useLocalDpi xmlns:a14="http://schemas.microsoft.com/office/drawing/2010/main" val="0"/>
              </a:ext>
            </a:extLst>
          </a:blip>
          <a:srcRect/>
          <a:stretch/>
        </p:blipFill>
        <p:spPr>
          <a:xfrm>
            <a:off x="2971991" y="175403"/>
            <a:ext cx="3709336" cy="737230"/>
          </a:xfrm>
          <a:prstGeom prst="rect">
            <a:avLst/>
          </a:prstGeom>
        </p:spPr>
      </p:pic>
      <p:pic>
        <p:nvPicPr>
          <p:cNvPr id="28" name="Picture 27" descr="Shape&#10;&#10;Description automatically generated with low confidence">
            <a:extLst>
              <a:ext uri="{FF2B5EF4-FFF2-40B4-BE49-F238E27FC236}">
                <a16:creationId xmlns:a16="http://schemas.microsoft.com/office/drawing/2014/main" id="{BBF59B3C-4260-4627-83BC-F8D93E49D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368" y="0"/>
            <a:ext cx="1751115" cy="1548186"/>
          </a:xfrm>
          <a:prstGeom prst="rect">
            <a:avLst/>
          </a:prstGeom>
        </p:spPr>
      </p:pic>
    </p:spTree>
    <p:extLst>
      <p:ext uri="{BB962C8B-B14F-4D97-AF65-F5344CB8AC3E}">
        <p14:creationId xmlns:p14="http://schemas.microsoft.com/office/powerpoint/2010/main" val="345550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NZ" dirty="0" err="1"/>
              <a:t>N</a:t>
            </a:r>
            <a:r>
              <a:rPr lang="en-NZ" baseline="-25000" dirty="0" err="1"/>
              <a:t>2</a:t>
            </a:r>
            <a:r>
              <a:rPr lang="en-NZ" dirty="0" err="1"/>
              <a:t>O</a:t>
            </a:r>
            <a:r>
              <a:rPr lang="en-NZ" dirty="0"/>
              <a:t> Gas Measurement via </a:t>
            </a:r>
            <a:r>
              <a:rPr lang="en-NZ" dirty="0" err="1"/>
              <a:t>Picarro</a:t>
            </a:r>
            <a:r>
              <a:rPr lang="en-NZ" dirty="0"/>
              <a:t> Unit and Hood</a:t>
            </a:r>
            <a:endParaRPr lang="en-US" dirty="0"/>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dirty="0"/>
          </a:p>
        </p:txBody>
      </p:sp>
      <p:pic>
        <p:nvPicPr>
          <p:cNvPr id="7" name="Picture 6">
            <a:extLst>
              <a:ext uri="{FF2B5EF4-FFF2-40B4-BE49-F238E27FC236}">
                <a16:creationId xmlns:a16="http://schemas.microsoft.com/office/drawing/2014/main" id="{4C50DDEB-3C6D-4C60-86EB-95715ADE9F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534403" y="2122767"/>
            <a:ext cx="4494579" cy="3371385"/>
          </a:xfrm>
          <a:prstGeom prst="rect">
            <a:avLst/>
          </a:prstGeom>
          <a:noFill/>
          <a:ln>
            <a:noFill/>
          </a:ln>
        </p:spPr>
      </p:pic>
      <p:pic>
        <p:nvPicPr>
          <p:cNvPr id="6" name="Picture 5">
            <a:extLst>
              <a:ext uri="{FF2B5EF4-FFF2-40B4-BE49-F238E27FC236}">
                <a16:creationId xmlns:a16="http://schemas.microsoft.com/office/drawing/2014/main" id="{8012653D-2566-4074-ADB9-BE516ACAAF7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896765" y="2122916"/>
            <a:ext cx="4494877" cy="3371385"/>
          </a:xfrm>
          <a:prstGeom prst="rect">
            <a:avLst/>
          </a:prstGeom>
          <a:noFill/>
          <a:ln>
            <a:noFill/>
          </a:ln>
        </p:spPr>
      </p:pic>
    </p:spTree>
    <p:extLst>
      <p:ext uri="{BB962C8B-B14F-4D97-AF65-F5344CB8AC3E}">
        <p14:creationId xmlns:p14="http://schemas.microsoft.com/office/powerpoint/2010/main" val="1273707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err="1"/>
              <a:t>N</a:t>
            </a:r>
            <a:r>
              <a:rPr lang="en-US" baseline="-25000" dirty="0" err="1"/>
              <a:t>2</a:t>
            </a:r>
            <a:r>
              <a:rPr lang="en-US" dirty="0" err="1"/>
              <a:t>O</a:t>
            </a:r>
            <a:r>
              <a:rPr lang="en-US" dirty="0"/>
              <a:t> Monitoring at Rosedale WWTP</a:t>
            </a:r>
          </a:p>
        </p:txBody>
      </p:sp>
      <p:sp>
        <p:nvSpPr>
          <p:cNvPr id="56" name="TextBox 55">
            <a:extLst>
              <a:ext uri="{FF2B5EF4-FFF2-40B4-BE49-F238E27FC236}">
                <a16:creationId xmlns:a16="http://schemas.microsoft.com/office/drawing/2014/main" id="{7E7B1635-84F9-419D-9F41-306331F65D1E}"/>
              </a:ext>
            </a:extLst>
          </p:cNvPr>
          <p:cNvSpPr txBox="1"/>
          <p:nvPr/>
        </p:nvSpPr>
        <p:spPr>
          <a:xfrm>
            <a:off x="9787311" y="2440789"/>
            <a:ext cx="1818920" cy="646331"/>
          </a:xfrm>
          <a:prstGeom prst="rect">
            <a:avLst/>
          </a:prstGeom>
          <a:noFill/>
        </p:spPr>
        <p:txBody>
          <a:bodyPr wrap="square">
            <a:spAutoFit/>
          </a:bodyPr>
          <a:lstStyle/>
          <a:p>
            <a:r>
              <a:rPr lang="en-NZ" dirty="0"/>
              <a:t>Unisense probe</a:t>
            </a:r>
          </a:p>
          <a:p>
            <a:r>
              <a:rPr lang="en-NZ" dirty="0"/>
              <a:t>Gas hood</a:t>
            </a:r>
            <a:endParaRPr lang="en-GB" dirty="0"/>
          </a:p>
        </p:txBody>
      </p:sp>
      <p:grpSp>
        <p:nvGrpSpPr>
          <p:cNvPr id="31" name="Group 30">
            <a:extLst>
              <a:ext uri="{FF2B5EF4-FFF2-40B4-BE49-F238E27FC236}">
                <a16:creationId xmlns:a16="http://schemas.microsoft.com/office/drawing/2014/main" id="{B1105CBC-CE7E-40DD-B482-C46293F3F696}"/>
              </a:ext>
            </a:extLst>
          </p:cNvPr>
          <p:cNvGrpSpPr/>
          <p:nvPr/>
        </p:nvGrpSpPr>
        <p:grpSpPr>
          <a:xfrm>
            <a:off x="2638270" y="1777481"/>
            <a:ext cx="7111115" cy="3817620"/>
            <a:chOff x="2638270" y="1777481"/>
            <a:chExt cx="7111115" cy="3817620"/>
          </a:xfrm>
        </p:grpSpPr>
        <p:grpSp>
          <p:nvGrpSpPr>
            <p:cNvPr id="55" name="Group 54">
              <a:extLst>
                <a:ext uri="{FF2B5EF4-FFF2-40B4-BE49-F238E27FC236}">
                  <a16:creationId xmlns:a16="http://schemas.microsoft.com/office/drawing/2014/main" id="{77D1285F-7361-4670-935F-6F3005ED7E77}"/>
                </a:ext>
              </a:extLst>
            </p:cNvPr>
            <p:cNvGrpSpPr/>
            <p:nvPr/>
          </p:nvGrpSpPr>
          <p:grpSpPr>
            <a:xfrm>
              <a:off x="2638270" y="1777481"/>
              <a:ext cx="7111115" cy="3817620"/>
              <a:chOff x="2829683" y="2081961"/>
              <a:chExt cx="7111115" cy="3817620"/>
            </a:xfrm>
          </p:grpSpPr>
          <p:pic>
            <p:nvPicPr>
              <p:cNvPr id="5" name="Picture 4">
                <a:extLst>
                  <a:ext uri="{FF2B5EF4-FFF2-40B4-BE49-F238E27FC236}">
                    <a16:creationId xmlns:a16="http://schemas.microsoft.com/office/drawing/2014/main" id="{4264998C-0C20-4B7E-94EC-E904F4CA5BD2}"/>
                  </a:ext>
                </a:extLst>
              </p:cNvPr>
              <p:cNvPicPr/>
              <p:nvPr/>
            </p:nvPicPr>
            <p:blipFill>
              <a:blip r:embed="rId3"/>
              <a:stretch>
                <a:fillRect/>
              </a:stretch>
            </p:blipFill>
            <p:spPr>
              <a:xfrm>
                <a:off x="2829683" y="2081961"/>
                <a:ext cx="6120765" cy="3817620"/>
              </a:xfrm>
              <a:prstGeom prst="rect">
                <a:avLst/>
              </a:prstGeom>
            </p:spPr>
          </p:pic>
          <p:sp>
            <p:nvSpPr>
              <p:cNvPr id="6" name="Smiley Face 5">
                <a:extLst>
                  <a:ext uri="{FF2B5EF4-FFF2-40B4-BE49-F238E27FC236}">
                    <a16:creationId xmlns:a16="http://schemas.microsoft.com/office/drawing/2014/main" id="{25F0CD23-8EB0-4E5A-A221-5B5CC7598CB6}"/>
                  </a:ext>
                </a:extLst>
              </p:cNvPr>
              <p:cNvSpPr/>
              <p:nvPr/>
            </p:nvSpPr>
            <p:spPr>
              <a:xfrm>
                <a:off x="3422013" y="4417491"/>
                <a:ext cx="152400" cy="132080"/>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cxnSp>
            <p:nvCxnSpPr>
              <p:cNvPr id="7" name="Straight Arrow Connector 6">
                <a:extLst>
                  <a:ext uri="{FF2B5EF4-FFF2-40B4-BE49-F238E27FC236}">
                    <a16:creationId xmlns:a16="http://schemas.microsoft.com/office/drawing/2014/main" id="{4F3673B8-D1C5-439B-9397-CE8D6718D65E}"/>
                  </a:ext>
                </a:extLst>
              </p:cNvPr>
              <p:cNvCxnSpPr>
                <a:cxnSpLocks/>
              </p:cNvCxnSpPr>
              <p:nvPr/>
            </p:nvCxnSpPr>
            <p:spPr>
              <a:xfrm>
                <a:off x="3592194" y="4352086"/>
                <a:ext cx="51613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FD92224-46CC-41A5-AC04-C34F9B97B2A6}"/>
                  </a:ext>
                </a:extLst>
              </p:cNvPr>
              <p:cNvCxnSpPr>
                <a:cxnSpLocks/>
              </p:cNvCxnSpPr>
              <p:nvPr/>
            </p:nvCxnSpPr>
            <p:spPr>
              <a:xfrm>
                <a:off x="4335144" y="4351451"/>
                <a:ext cx="65595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7ECC21A-C1AE-417D-AC25-B6E18F796850}"/>
                  </a:ext>
                </a:extLst>
              </p:cNvPr>
              <p:cNvCxnSpPr>
                <a:cxnSpLocks/>
              </p:cNvCxnSpPr>
              <p:nvPr/>
            </p:nvCxnSpPr>
            <p:spPr>
              <a:xfrm flipV="1">
                <a:off x="5257923" y="4351451"/>
                <a:ext cx="63214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miley Face 9">
                <a:extLst>
                  <a:ext uri="{FF2B5EF4-FFF2-40B4-BE49-F238E27FC236}">
                    <a16:creationId xmlns:a16="http://schemas.microsoft.com/office/drawing/2014/main" id="{B271F115-B0B8-41A5-96F5-86BCFDA93B07}"/>
                  </a:ext>
                </a:extLst>
              </p:cNvPr>
              <p:cNvSpPr/>
              <p:nvPr/>
            </p:nvSpPr>
            <p:spPr>
              <a:xfrm>
                <a:off x="4117189" y="4379391"/>
                <a:ext cx="152400" cy="132080"/>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11" name="Smiley Face 10">
                <a:extLst>
                  <a:ext uri="{FF2B5EF4-FFF2-40B4-BE49-F238E27FC236}">
                    <a16:creationId xmlns:a16="http://schemas.microsoft.com/office/drawing/2014/main" id="{1AC48F9E-2FAB-4C0D-81CC-D1AD173674D0}"/>
                  </a:ext>
                </a:extLst>
              </p:cNvPr>
              <p:cNvSpPr/>
              <p:nvPr/>
            </p:nvSpPr>
            <p:spPr>
              <a:xfrm>
                <a:off x="5020529" y="4385741"/>
                <a:ext cx="152400" cy="132080"/>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12" name="Smiley Face 11">
                <a:extLst>
                  <a:ext uri="{FF2B5EF4-FFF2-40B4-BE49-F238E27FC236}">
                    <a16:creationId xmlns:a16="http://schemas.microsoft.com/office/drawing/2014/main" id="{170AC203-6E7F-4CFA-9145-42EBC44096CB}"/>
                  </a:ext>
                </a:extLst>
              </p:cNvPr>
              <p:cNvSpPr/>
              <p:nvPr/>
            </p:nvSpPr>
            <p:spPr>
              <a:xfrm>
                <a:off x="5929748" y="4385741"/>
                <a:ext cx="152400" cy="132080"/>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13" name="Smiley Face 12">
                <a:extLst>
                  <a:ext uri="{FF2B5EF4-FFF2-40B4-BE49-F238E27FC236}">
                    <a16:creationId xmlns:a16="http://schemas.microsoft.com/office/drawing/2014/main" id="{73D049DD-DD5D-47E0-B3D4-D52D796D7061}"/>
                  </a:ext>
                </a:extLst>
              </p:cNvPr>
              <p:cNvSpPr/>
              <p:nvPr/>
            </p:nvSpPr>
            <p:spPr>
              <a:xfrm>
                <a:off x="6762767" y="4385741"/>
                <a:ext cx="152400" cy="132080"/>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14" name="Smiley Face 13">
                <a:extLst>
                  <a:ext uri="{FF2B5EF4-FFF2-40B4-BE49-F238E27FC236}">
                    <a16:creationId xmlns:a16="http://schemas.microsoft.com/office/drawing/2014/main" id="{5990DEC2-241D-43C1-AA3B-CD4DD10E45A5}"/>
                  </a:ext>
                </a:extLst>
              </p:cNvPr>
              <p:cNvSpPr/>
              <p:nvPr/>
            </p:nvSpPr>
            <p:spPr>
              <a:xfrm>
                <a:off x="7486667" y="4068241"/>
                <a:ext cx="152400" cy="132080"/>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15" name="Smiley Face 14">
                <a:extLst>
                  <a:ext uri="{FF2B5EF4-FFF2-40B4-BE49-F238E27FC236}">
                    <a16:creationId xmlns:a16="http://schemas.microsoft.com/office/drawing/2014/main" id="{916C5401-4C27-490A-B71B-F50781264D04}"/>
                  </a:ext>
                </a:extLst>
              </p:cNvPr>
              <p:cNvSpPr/>
              <p:nvPr/>
            </p:nvSpPr>
            <p:spPr>
              <a:xfrm>
                <a:off x="7486667" y="3122091"/>
                <a:ext cx="152400" cy="132080"/>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16" name="Smiley Face 15">
                <a:extLst>
                  <a:ext uri="{FF2B5EF4-FFF2-40B4-BE49-F238E27FC236}">
                    <a16:creationId xmlns:a16="http://schemas.microsoft.com/office/drawing/2014/main" id="{36D10CDC-52CA-4EC1-A2F4-F972030D8CE9}"/>
                  </a:ext>
                </a:extLst>
              </p:cNvPr>
              <p:cNvSpPr/>
              <p:nvPr/>
            </p:nvSpPr>
            <p:spPr>
              <a:xfrm>
                <a:off x="6762767" y="3122091"/>
                <a:ext cx="152400" cy="132080"/>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17" name="Smiley Face 16">
                <a:extLst>
                  <a:ext uri="{FF2B5EF4-FFF2-40B4-BE49-F238E27FC236}">
                    <a16:creationId xmlns:a16="http://schemas.microsoft.com/office/drawing/2014/main" id="{495EFFF4-53C7-4636-A226-7ED481A7361A}"/>
                  </a:ext>
                </a:extLst>
              </p:cNvPr>
              <p:cNvSpPr/>
              <p:nvPr/>
            </p:nvSpPr>
            <p:spPr>
              <a:xfrm>
                <a:off x="5909115" y="3122091"/>
                <a:ext cx="152400" cy="132080"/>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18" name="Smiley Face 17">
                <a:extLst>
                  <a:ext uri="{FF2B5EF4-FFF2-40B4-BE49-F238E27FC236}">
                    <a16:creationId xmlns:a16="http://schemas.microsoft.com/office/drawing/2014/main" id="{A5CB5B92-B498-494D-921B-A04371882CCA}"/>
                  </a:ext>
                </a:extLst>
              </p:cNvPr>
              <p:cNvSpPr/>
              <p:nvPr/>
            </p:nvSpPr>
            <p:spPr>
              <a:xfrm>
                <a:off x="5020529" y="3137331"/>
                <a:ext cx="152400" cy="132080"/>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19" name="Smiley Face 18">
                <a:extLst>
                  <a:ext uri="{FF2B5EF4-FFF2-40B4-BE49-F238E27FC236}">
                    <a16:creationId xmlns:a16="http://schemas.microsoft.com/office/drawing/2014/main" id="{80A75CD9-8A8A-492B-8A03-BBB3C409EB1F}"/>
                  </a:ext>
                </a:extLst>
              </p:cNvPr>
              <p:cNvSpPr/>
              <p:nvPr/>
            </p:nvSpPr>
            <p:spPr>
              <a:xfrm>
                <a:off x="4214494" y="3137331"/>
                <a:ext cx="152400" cy="132080"/>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20" name="Smiley Face 19">
                <a:extLst>
                  <a:ext uri="{FF2B5EF4-FFF2-40B4-BE49-F238E27FC236}">
                    <a16:creationId xmlns:a16="http://schemas.microsoft.com/office/drawing/2014/main" id="{9E60B756-DA13-4E7B-938C-D96AE55FD0D9}"/>
                  </a:ext>
                </a:extLst>
              </p:cNvPr>
              <p:cNvSpPr/>
              <p:nvPr/>
            </p:nvSpPr>
            <p:spPr>
              <a:xfrm>
                <a:off x="3430691" y="3126219"/>
                <a:ext cx="131658" cy="127952"/>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cxnSp>
            <p:nvCxnSpPr>
              <p:cNvPr id="21" name="Straight Arrow Connector 20">
                <a:extLst>
                  <a:ext uri="{FF2B5EF4-FFF2-40B4-BE49-F238E27FC236}">
                    <a16:creationId xmlns:a16="http://schemas.microsoft.com/office/drawing/2014/main" id="{187FC53A-740C-4942-A598-368413E91C39}"/>
                  </a:ext>
                </a:extLst>
              </p:cNvPr>
              <p:cNvCxnSpPr>
                <a:cxnSpLocks/>
              </p:cNvCxnSpPr>
              <p:nvPr/>
            </p:nvCxnSpPr>
            <p:spPr>
              <a:xfrm flipV="1">
                <a:off x="6150767" y="4351451"/>
                <a:ext cx="612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C2BA816-A77E-4327-A707-689C681FCB55}"/>
                  </a:ext>
                </a:extLst>
              </p:cNvPr>
              <p:cNvCxnSpPr>
                <a:cxnSpLocks/>
              </p:cNvCxnSpPr>
              <p:nvPr/>
            </p:nvCxnSpPr>
            <p:spPr>
              <a:xfrm>
                <a:off x="6991467" y="4332401"/>
                <a:ext cx="45083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8C926BF-A85A-450C-8D2C-1C49ED8C912C}"/>
                  </a:ext>
                </a:extLst>
              </p:cNvPr>
              <p:cNvCxnSpPr>
                <a:cxnSpLocks/>
              </p:cNvCxnSpPr>
              <p:nvPr/>
            </p:nvCxnSpPr>
            <p:spPr>
              <a:xfrm rot="16200000" flipV="1">
                <a:off x="7256867" y="3575411"/>
                <a:ext cx="612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0476D20-E27F-4652-A91E-CA1413107F22}"/>
                  </a:ext>
                </a:extLst>
              </p:cNvPr>
              <p:cNvCxnSpPr>
                <a:cxnSpLocks/>
              </p:cNvCxnSpPr>
              <p:nvPr/>
            </p:nvCxnSpPr>
            <p:spPr>
              <a:xfrm rot="10800000" flipV="1">
                <a:off x="6931042" y="3080499"/>
                <a:ext cx="504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837F902-08B8-43C2-9898-0DFDE8352FA4}"/>
                  </a:ext>
                </a:extLst>
              </p:cNvPr>
              <p:cNvCxnSpPr>
                <a:cxnSpLocks/>
              </p:cNvCxnSpPr>
              <p:nvPr/>
            </p:nvCxnSpPr>
            <p:spPr>
              <a:xfrm rot="10800000" flipV="1">
                <a:off x="4407160" y="3073832"/>
                <a:ext cx="540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7BE4619-08B6-4949-9E85-A3F7F11684F6}"/>
                  </a:ext>
                </a:extLst>
              </p:cNvPr>
              <p:cNvCxnSpPr>
                <a:cxnSpLocks/>
              </p:cNvCxnSpPr>
              <p:nvPr/>
            </p:nvCxnSpPr>
            <p:spPr>
              <a:xfrm rot="10800000" flipV="1">
                <a:off x="3617676" y="3092881"/>
                <a:ext cx="540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FD9A52F-4649-4EF2-8B6C-F4E6BB976B44}"/>
                  </a:ext>
                </a:extLst>
              </p:cNvPr>
              <p:cNvCxnSpPr>
                <a:cxnSpLocks/>
              </p:cNvCxnSpPr>
              <p:nvPr/>
            </p:nvCxnSpPr>
            <p:spPr>
              <a:xfrm rot="10800000" flipV="1">
                <a:off x="6124141" y="3086532"/>
                <a:ext cx="576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Block Arc 31">
                <a:extLst>
                  <a:ext uri="{FF2B5EF4-FFF2-40B4-BE49-F238E27FC236}">
                    <a16:creationId xmlns:a16="http://schemas.microsoft.com/office/drawing/2014/main" id="{610162A4-B330-493D-97AE-B1CB9CB92F44}"/>
                  </a:ext>
                </a:extLst>
              </p:cNvPr>
              <p:cNvSpPr/>
              <p:nvPr/>
            </p:nvSpPr>
            <p:spPr>
              <a:xfrm>
                <a:off x="6746892" y="4181272"/>
                <a:ext cx="184150" cy="18542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3" name="Block Arc 32">
                <a:extLst>
                  <a:ext uri="{FF2B5EF4-FFF2-40B4-BE49-F238E27FC236}">
                    <a16:creationId xmlns:a16="http://schemas.microsoft.com/office/drawing/2014/main" id="{C1BD6190-5B02-4B1D-B3A8-5F4778C9A1F6}"/>
                  </a:ext>
                </a:extLst>
              </p:cNvPr>
              <p:cNvSpPr/>
              <p:nvPr/>
            </p:nvSpPr>
            <p:spPr>
              <a:xfrm>
                <a:off x="7476784" y="3953306"/>
                <a:ext cx="184150" cy="18542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4" name="Block Arc 33">
                <a:extLst>
                  <a:ext uri="{FF2B5EF4-FFF2-40B4-BE49-F238E27FC236}">
                    <a16:creationId xmlns:a16="http://schemas.microsoft.com/office/drawing/2014/main" id="{98391579-ACD7-4982-B628-74A58A57F2EC}"/>
                  </a:ext>
                </a:extLst>
              </p:cNvPr>
              <p:cNvSpPr/>
              <p:nvPr/>
            </p:nvSpPr>
            <p:spPr>
              <a:xfrm>
                <a:off x="7483134" y="2895079"/>
                <a:ext cx="184150" cy="18542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5" name="Block Arc 34">
                <a:extLst>
                  <a:ext uri="{FF2B5EF4-FFF2-40B4-BE49-F238E27FC236}">
                    <a16:creationId xmlns:a16="http://schemas.microsoft.com/office/drawing/2014/main" id="{F40C08CD-8F98-4BA2-9F86-0FF46D294269}"/>
                  </a:ext>
                </a:extLst>
              </p:cNvPr>
              <p:cNvSpPr/>
              <p:nvPr/>
            </p:nvSpPr>
            <p:spPr>
              <a:xfrm>
                <a:off x="6746892" y="2920796"/>
                <a:ext cx="184150" cy="18542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6" name="Block Arc 35">
                <a:extLst>
                  <a:ext uri="{FF2B5EF4-FFF2-40B4-BE49-F238E27FC236}">
                    <a16:creationId xmlns:a16="http://schemas.microsoft.com/office/drawing/2014/main" id="{AF12312A-E542-4ED4-89BC-ABBD2254ED8A}"/>
                  </a:ext>
                </a:extLst>
              </p:cNvPr>
              <p:cNvSpPr/>
              <p:nvPr/>
            </p:nvSpPr>
            <p:spPr>
              <a:xfrm>
                <a:off x="5900826" y="2911033"/>
                <a:ext cx="184150" cy="18542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7" name="Block Arc 36">
                <a:extLst>
                  <a:ext uri="{FF2B5EF4-FFF2-40B4-BE49-F238E27FC236}">
                    <a16:creationId xmlns:a16="http://schemas.microsoft.com/office/drawing/2014/main" id="{CDB41493-571F-42A8-A13D-7E8867A93892}"/>
                  </a:ext>
                </a:extLst>
              </p:cNvPr>
              <p:cNvSpPr/>
              <p:nvPr/>
            </p:nvSpPr>
            <p:spPr>
              <a:xfrm>
                <a:off x="5018326" y="2907460"/>
                <a:ext cx="184150" cy="18542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8" name="Block Arc 37">
                <a:extLst>
                  <a:ext uri="{FF2B5EF4-FFF2-40B4-BE49-F238E27FC236}">
                    <a16:creationId xmlns:a16="http://schemas.microsoft.com/office/drawing/2014/main" id="{45CE1A98-1466-456B-88D9-2A4B094BD756}"/>
                  </a:ext>
                </a:extLst>
              </p:cNvPr>
              <p:cNvSpPr/>
              <p:nvPr/>
            </p:nvSpPr>
            <p:spPr>
              <a:xfrm>
                <a:off x="4212174" y="2906192"/>
                <a:ext cx="184150" cy="18542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9" name="Block Arc 38">
                <a:extLst>
                  <a:ext uri="{FF2B5EF4-FFF2-40B4-BE49-F238E27FC236}">
                    <a16:creationId xmlns:a16="http://schemas.microsoft.com/office/drawing/2014/main" id="{B4E512B7-C4BD-4DFD-8330-15D588B1BF13}"/>
                  </a:ext>
                </a:extLst>
              </p:cNvPr>
              <p:cNvSpPr/>
              <p:nvPr/>
            </p:nvSpPr>
            <p:spPr>
              <a:xfrm>
                <a:off x="3419474" y="2912860"/>
                <a:ext cx="184150" cy="18542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cxnSp>
            <p:nvCxnSpPr>
              <p:cNvPr id="40" name="Straight Arrow Connector 39">
                <a:extLst>
                  <a:ext uri="{FF2B5EF4-FFF2-40B4-BE49-F238E27FC236}">
                    <a16:creationId xmlns:a16="http://schemas.microsoft.com/office/drawing/2014/main" id="{36D8D636-43E7-4E66-AF41-225520B36B84}"/>
                  </a:ext>
                </a:extLst>
              </p:cNvPr>
              <p:cNvCxnSpPr>
                <a:cxnSpLocks/>
              </p:cNvCxnSpPr>
              <p:nvPr/>
            </p:nvCxnSpPr>
            <p:spPr>
              <a:xfrm rot="10800000" flipV="1">
                <a:off x="5203692" y="3068435"/>
                <a:ext cx="648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72F4D69-B330-498C-980C-23AAD60C1979}"/>
                  </a:ext>
                </a:extLst>
              </p:cNvPr>
              <p:cNvSpPr txBox="1"/>
              <p:nvPr/>
            </p:nvSpPr>
            <p:spPr>
              <a:xfrm>
                <a:off x="3288936" y="4497105"/>
                <a:ext cx="690814" cy="369332"/>
              </a:xfrm>
              <a:prstGeom prst="rect">
                <a:avLst/>
              </a:prstGeom>
              <a:noFill/>
            </p:spPr>
            <p:txBody>
              <a:bodyPr wrap="square" rtlCol="0">
                <a:spAutoFit/>
              </a:bodyPr>
              <a:lstStyle/>
              <a:p>
                <a:r>
                  <a:rPr lang="en-NZ" b="1" dirty="0">
                    <a:latin typeface="Abadi" panose="020B0604020104020204" pitchFamily="34" charset="0"/>
                  </a:rPr>
                  <a:t>F</a:t>
                </a:r>
              </a:p>
            </p:txBody>
          </p:sp>
          <p:sp>
            <p:nvSpPr>
              <p:cNvPr id="42" name="TextBox 41">
                <a:extLst>
                  <a:ext uri="{FF2B5EF4-FFF2-40B4-BE49-F238E27FC236}">
                    <a16:creationId xmlns:a16="http://schemas.microsoft.com/office/drawing/2014/main" id="{3EC49658-1EBA-457B-97C7-C5143ADD346B}"/>
                  </a:ext>
                </a:extLst>
              </p:cNvPr>
              <p:cNvSpPr txBox="1"/>
              <p:nvPr/>
            </p:nvSpPr>
            <p:spPr>
              <a:xfrm>
                <a:off x="7430474" y="2568799"/>
                <a:ext cx="690814" cy="369332"/>
              </a:xfrm>
              <a:prstGeom prst="rect">
                <a:avLst/>
              </a:prstGeom>
              <a:noFill/>
            </p:spPr>
            <p:txBody>
              <a:bodyPr wrap="square" rtlCol="0">
                <a:spAutoFit/>
              </a:bodyPr>
              <a:lstStyle/>
              <a:p>
                <a:r>
                  <a:rPr lang="en-NZ" b="1" dirty="0">
                    <a:latin typeface="Abadi" panose="020B0604020104020204" pitchFamily="34" charset="0"/>
                  </a:rPr>
                  <a:t>T</a:t>
                </a:r>
              </a:p>
            </p:txBody>
          </p:sp>
          <p:sp>
            <p:nvSpPr>
              <p:cNvPr id="43" name="TextBox 42">
                <a:extLst>
                  <a:ext uri="{FF2B5EF4-FFF2-40B4-BE49-F238E27FC236}">
                    <a16:creationId xmlns:a16="http://schemas.microsoft.com/office/drawing/2014/main" id="{AA887735-6890-4C11-B4F2-33A256DD2490}"/>
                  </a:ext>
                </a:extLst>
              </p:cNvPr>
              <p:cNvSpPr txBox="1"/>
              <p:nvPr/>
            </p:nvSpPr>
            <p:spPr>
              <a:xfrm>
                <a:off x="4941822" y="4478173"/>
                <a:ext cx="690814" cy="369332"/>
              </a:xfrm>
              <a:prstGeom prst="rect">
                <a:avLst/>
              </a:prstGeom>
              <a:noFill/>
            </p:spPr>
            <p:txBody>
              <a:bodyPr wrap="square" rtlCol="0">
                <a:spAutoFit/>
              </a:bodyPr>
              <a:lstStyle/>
              <a:p>
                <a:r>
                  <a:rPr lang="en-NZ" b="1" dirty="0">
                    <a:latin typeface="Abadi" panose="020B0604020104020204" pitchFamily="34" charset="0"/>
                  </a:rPr>
                  <a:t>S</a:t>
                </a:r>
              </a:p>
            </p:txBody>
          </p:sp>
          <p:sp>
            <p:nvSpPr>
              <p:cNvPr id="44" name="TextBox 43">
                <a:extLst>
                  <a:ext uri="{FF2B5EF4-FFF2-40B4-BE49-F238E27FC236}">
                    <a16:creationId xmlns:a16="http://schemas.microsoft.com/office/drawing/2014/main" id="{F071C010-E929-4DE8-80C0-8E365FA33098}"/>
                  </a:ext>
                </a:extLst>
              </p:cNvPr>
              <p:cNvSpPr txBox="1"/>
              <p:nvPr/>
            </p:nvSpPr>
            <p:spPr>
              <a:xfrm>
                <a:off x="5823648" y="4470743"/>
                <a:ext cx="690814" cy="369332"/>
              </a:xfrm>
              <a:prstGeom prst="rect">
                <a:avLst/>
              </a:prstGeom>
              <a:noFill/>
            </p:spPr>
            <p:txBody>
              <a:bodyPr wrap="square" rtlCol="0">
                <a:spAutoFit/>
              </a:bodyPr>
              <a:lstStyle/>
              <a:p>
                <a:r>
                  <a:rPr lang="en-NZ" b="1" dirty="0">
                    <a:latin typeface="Abadi" panose="020B0604020104020204" pitchFamily="34" charset="0"/>
                  </a:rPr>
                  <a:t>M</a:t>
                </a:r>
              </a:p>
            </p:txBody>
          </p:sp>
          <p:sp>
            <p:nvSpPr>
              <p:cNvPr id="45" name="TextBox 44">
                <a:extLst>
                  <a:ext uri="{FF2B5EF4-FFF2-40B4-BE49-F238E27FC236}">
                    <a16:creationId xmlns:a16="http://schemas.microsoft.com/office/drawing/2014/main" id="{848ED5F9-207C-414A-9A3C-C4F587614DE6}"/>
                  </a:ext>
                </a:extLst>
              </p:cNvPr>
              <p:cNvSpPr txBox="1"/>
              <p:nvPr/>
            </p:nvSpPr>
            <p:spPr>
              <a:xfrm>
                <a:off x="6664992" y="4469284"/>
                <a:ext cx="690814" cy="369332"/>
              </a:xfrm>
              <a:prstGeom prst="rect">
                <a:avLst/>
              </a:prstGeom>
              <a:noFill/>
            </p:spPr>
            <p:txBody>
              <a:bodyPr wrap="square" rtlCol="0">
                <a:spAutoFit/>
              </a:bodyPr>
              <a:lstStyle/>
              <a:p>
                <a:r>
                  <a:rPr lang="en-NZ" b="1" dirty="0">
                    <a:latin typeface="Abadi" panose="020B0604020104020204" pitchFamily="34" charset="0"/>
                  </a:rPr>
                  <a:t>T</a:t>
                </a:r>
              </a:p>
            </p:txBody>
          </p:sp>
          <p:sp>
            <p:nvSpPr>
              <p:cNvPr id="46" name="TextBox 45">
                <a:extLst>
                  <a:ext uri="{FF2B5EF4-FFF2-40B4-BE49-F238E27FC236}">
                    <a16:creationId xmlns:a16="http://schemas.microsoft.com/office/drawing/2014/main" id="{9B6C0B93-4A51-499A-AD25-9E7BA1C3427A}"/>
                  </a:ext>
                </a:extLst>
              </p:cNvPr>
              <p:cNvSpPr txBox="1"/>
              <p:nvPr/>
            </p:nvSpPr>
            <p:spPr>
              <a:xfrm>
                <a:off x="7355806" y="4366692"/>
                <a:ext cx="690814" cy="369332"/>
              </a:xfrm>
              <a:prstGeom prst="rect">
                <a:avLst/>
              </a:prstGeom>
              <a:noFill/>
            </p:spPr>
            <p:txBody>
              <a:bodyPr wrap="square" rtlCol="0">
                <a:spAutoFit/>
              </a:bodyPr>
              <a:lstStyle/>
              <a:p>
                <a:r>
                  <a:rPr lang="en-NZ" b="1" dirty="0">
                    <a:latin typeface="Abadi" panose="020B0604020104020204" pitchFamily="34" charset="0"/>
                  </a:rPr>
                  <a:t>W</a:t>
                </a:r>
              </a:p>
            </p:txBody>
          </p:sp>
          <p:sp>
            <p:nvSpPr>
              <p:cNvPr id="47" name="TextBox 46">
                <a:extLst>
                  <a:ext uri="{FF2B5EF4-FFF2-40B4-BE49-F238E27FC236}">
                    <a16:creationId xmlns:a16="http://schemas.microsoft.com/office/drawing/2014/main" id="{5F8385E7-6226-44DB-BDFF-8B3E6AC07C18}"/>
                  </a:ext>
                </a:extLst>
              </p:cNvPr>
              <p:cNvSpPr txBox="1"/>
              <p:nvPr/>
            </p:nvSpPr>
            <p:spPr>
              <a:xfrm>
                <a:off x="4023925" y="4468720"/>
                <a:ext cx="690814" cy="369332"/>
              </a:xfrm>
              <a:prstGeom prst="rect">
                <a:avLst/>
              </a:prstGeom>
              <a:noFill/>
            </p:spPr>
            <p:txBody>
              <a:bodyPr wrap="square" rtlCol="0">
                <a:spAutoFit/>
              </a:bodyPr>
              <a:lstStyle/>
              <a:p>
                <a:r>
                  <a:rPr lang="en-NZ" b="1" dirty="0">
                    <a:latin typeface="Abadi" panose="020B0604020104020204" pitchFamily="34" charset="0"/>
                  </a:rPr>
                  <a:t>S</a:t>
                </a:r>
              </a:p>
            </p:txBody>
          </p:sp>
          <p:sp>
            <p:nvSpPr>
              <p:cNvPr id="48" name="TextBox 47">
                <a:extLst>
                  <a:ext uri="{FF2B5EF4-FFF2-40B4-BE49-F238E27FC236}">
                    <a16:creationId xmlns:a16="http://schemas.microsoft.com/office/drawing/2014/main" id="{C682BD1B-517C-4461-9F77-6C2D9286C7D9}"/>
                  </a:ext>
                </a:extLst>
              </p:cNvPr>
              <p:cNvSpPr txBox="1"/>
              <p:nvPr/>
            </p:nvSpPr>
            <p:spPr>
              <a:xfrm>
                <a:off x="6656291" y="2569981"/>
                <a:ext cx="690814" cy="369332"/>
              </a:xfrm>
              <a:prstGeom prst="rect">
                <a:avLst/>
              </a:prstGeom>
              <a:noFill/>
            </p:spPr>
            <p:txBody>
              <a:bodyPr wrap="square" rtlCol="0">
                <a:spAutoFit/>
              </a:bodyPr>
              <a:lstStyle/>
              <a:p>
                <a:r>
                  <a:rPr lang="en-NZ" b="1" dirty="0">
                    <a:latin typeface="Abadi" panose="020B0604020104020204" pitchFamily="34" charset="0"/>
                  </a:rPr>
                  <a:t>F</a:t>
                </a:r>
              </a:p>
            </p:txBody>
          </p:sp>
          <p:sp>
            <p:nvSpPr>
              <p:cNvPr id="49" name="TextBox 48">
                <a:extLst>
                  <a:ext uri="{FF2B5EF4-FFF2-40B4-BE49-F238E27FC236}">
                    <a16:creationId xmlns:a16="http://schemas.microsoft.com/office/drawing/2014/main" id="{8AE8BF12-0C2E-42EC-877E-9675C145B712}"/>
                  </a:ext>
                </a:extLst>
              </p:cNvPr>
              <p:cNvSpPr txBox="1"/>
              <p:nvPr/>
            </p:nvSpPr>
            <p:spPr>
              <a:xfrm>
                <a:off x="5845265" y="2566554"/>
                <a:ext cx="690814" cy="369332"/>
              </a:xfrm>
              <a:prstGeom prst="rect">
                <a:avLst/>
              </a:prstGeom>
              <a:noFill/>
            </p:spPr>
            <p:txBody>
              <a:bodyPr wrap="square" rtlCol="0">
                <a:spAutoFit/>
              </a:bodyPr>
              <a:lstStyle/>
              <a:p>
                <a:r>
                  <a:rPr lang="en-NZ" b="1" dirty="0">
                    <a:latin typeface="Abadi" panose="020B0604020104020204" pitchFamily="34" charset="0"/>
                  </a:rPr>
                  <a:t>S</a:t>
                </a:r>
              </a:p>
            </p:txBody>
          </p:sp>
          <p:sp>
            <p:nvSpPr>
              <p:cNvPr id="50" name="TextBox 49">
                <a:extLst>
                  <a:ext uri="{FF2B5EF4-FFF2-40B4-BE49-F238E27FC236}">
                    <a16:creationId xmlns:a16="http://schemas.microsoft.com/office/drawing/2014/main" id="{274C37F2-B79F-4544-84AF-140770651A00}"/>
                  </a:ext>
                </a:extLst>
              </p:cNvPr>
              <p:cNvSpPr txBox="1"/>
              <p:nvPr/>
            </p:nvSpPr>
            <p:spPr>
              <a:xfrm>
                <a:off x="4943110" y="2566470"/>
                <a:ext cx="690814" cy="369332"/>
              </a:xfrm>
              <a:prstGeom prst="rect">
                <a:avLst/>
              </a:prstGeom>
              <a:noFill/>
            </p:spPr>
            <p:txBody>
              <a:bodyPr wrap="square" rtlCol="0">
                <a:spAutoFit/>
              </a:bodyPr>
              <a:lstStyle/>
              <a:p>
                <a:r>
                  <a:rPr lang="en-NZ" b="1" dirty="0">
                    <a:latin typeface="Abadi" panose="020B0604020104020204" pitchFamily="34" charset="0"/>
                  </a:rPr>
                  <a:t>S</a:t>
                </a:r>
              </a:p>
            </p:txBody>
          </p:sp>
          <p:sp>
            <p:nvSpPr>
              <p:cNvPr id="51" name="TextBox 50">
                <a:extLst>
                  <a:ext uri="{FF2B5EF4-FFF2-40B4-BE49-F238E27FC236}">
                    <a16:creationId xmlns:a16="http://schemas.microsoft.com/office/drawing/2014/main" id="{EC4AD83F-7EA2-45D1-A93D-88E1F65E91E3}"/>
                  </a:ext>
                </a:extLst>
              </p:cNvPr>
              <p:cNvSpPr txBox="1"/>
              <p:nvPr/>
            </p:nvSpPr>
            <p:spPr>
              <a:xfrm>
                <a:off x="4092397" y="2554902"/>
                <a:ext cx="690814" cy="369332"/>
              </a:xfrm>
              <a:prstGeom prst="rect">
                <a:avLst/>
              </a:prstGeom>
              <a:noFill/>
            </p:spPr>
            <p:txBody>
              <a:bodyPr wrap="square" rtlCol="0">
                <a:spAutoFit/>
              </a:bodyPr>
              <a:lstStyle/>
              <a:p>
                <a:r>
                  <a:rPr lang="en-NZ" b="1" dirty="0">
                    <a:latin typeface="Abadi" panose="020B0604020104020204" pitchFamily="34" charset="0"/>
                  </a:rPr>
                  <a:t>M</a:t>
                </a:r>
              </a:p>
            </p:txBody>
          </p:sp>
          <p:sp>
            <p:nvSpPr>
              <p:cNvPr id="52" name="TextBox 51">
                <a:extLst>
                  <a:ext uri="{FF2B5EF4-FFF2-40B4-BE49-F238E27FC236}">
                    <a16:creationId xmlns:a16="http://schemas.microsoft.com/office/drawing/2014/main" id="{594E8D3E-F669-4CF7-91F0-EA72700593A7}"/>
                  </a:ext>
                </a:extLst>
              </p:cNvPr>
              <p:cNvSpPr txBox="1"/>
              <p:nvPr/>
            </p:nvSpPr>
            <p:spPr>
              <a:xfrm>
                <a:off x="3330674" y="3214523"/>
                <a:ext cx="690814" cy="369332"/>
              </a:xfrm>
              <a:prstGeom prst="rect">
                <a:avLst/>
              </a:prstGeom>
              <a:noFill/>
            </p:spPr>
            <p:txBody>
              <a:bodyPr wrap="square" rtlCol="0">
                <a:spAutoFit/>
              </a:bodyPr>
              <a:lstStyle/>
              <a:p>
                <a:r>
                  <a:rPr lang="en-NZ" b="1" dirty="0">
                    <a:latin typeface="Abadi" panose="020B0604020104020204" pitchFamily="34" charset="0"/>
                  </a:rPr>
                  <a:t>T</a:t>
                </a:r>
              </a:p>
            </p:txBody>
          </p:sp>
          <p:sp>
            <p:nvSpPr>
              <p:cNvPr id="53" name="Block Arc 52">
                <a:extLst>
                  <a:ext uri="{FF2B5EF4-FFF2-40B4-BE49-F238E27FC236}">
                    <a16:creationId xmlns:a16="http://schemas.microsoft.com/office/drawing/2014/main" id="{29BA2875-7142-48F7-A0A0-0D687A6958EF}"/>
                  </a:ext>
                </a:extLst>
              </p:cNvPr>
              <p:cNvSpPr/>
              <p:nvPr/>
            </p:nvSpPr>
            <p:spPr>
              <a:xfrm>
                <a:off x="9756648" y="3180029"/>
                <a:ext cx="184150" cy="18542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54" name="Smiley Face 53">
                <a:extLst>
                  <a:ext uri="{FF2B5EF4-FFF2-40B4-BE49-F238E27FC236}">
                    <a16:creationId xmlns:a16="http://schemas.microsoft.com/office/drawing/2014/main" id="{A2E40543-3B32-44BB-B758-713EEC50FDDB}"/>
                  </a:ext>
                </a:extLst>
              </p:cNvPr>
              <p:cNvSpPr/>
              <p:nvPr/>
            </p:nvSpPr>
            <p:spPr>
              <a:xfrm>
                <a:off x="9776116" y="2851812"/>
                <a:ext cx="152400" cy="132080"/>
              </a:xfrm>
              <a:prstGeom prst="smileyFace">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grpSp>
        <p:cxnSp>
          <p:nvCxnSpPr>
            <p:cNvPr id="28" name="Straight Arrow Connector 27">
              <a:extLst>
                <a:ext uri="{FF2B5EF4-FFF2-40B4-BE49-F238E27FC236}">
                  <a16:creationId xmlns:a16="http://schemas.microsoft.com/office/drawing/2014/main" id="{C74E2393-5812-498C-9DF9-D88FFE940531}"/>
                </a:ext>
              </a:extLst>
            </p:cNvPr>
            <p:cNvCxnSpPr>
              <a:cxnSpLocks/>
            </p:cNvCxnSpPr>
            <p:nvPr/>
          </p:nvCxnSpPr>
          <p:spPr>
            <a:xfrm rot="5400000">
              <a:off x="3255264" y="3484571"/>
              <a:ext cx="310393" cy="0"/>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59A922A-B5B6-4A8E-81CD-5438B49EDA94}"/>
                </a:ext>
              </a:extLst>
            </p:cNvPr>
            <p:cNvCxnSpPr>
              <a:cxnSpLocks/>
            </p:cNvCxnSpPr>
            <p:nvPr/>
          </p:nvCxnSpPr>
          <p:spPr>
            <a:xfrm flipH="1">
              <a:off x="3401225" y="3329374"/>
              <a:ext cx="555802" cy="0"/>
            </a:xfrm>
            <a:prstGeom prst="straightConnector1">
              <a:avLst/>
            </a:prstGeom>
            <a:ln w="19050">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8505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Findings</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801688" y="1561171"/>
            <a:ext cx="3889305" cy="4528784"/>
          </a:xfrm>
        </p:spPr>
        <p:txBody>
          <a:bodyPr/>
          <a:lstStyle/>
          <a:p>
            <a:endParaRPr lang="en-NZ" dirty="0"/>
          </a:p>
          <a:p>
            <a:endParaRPr lang="en-US" dirty="0"/>
          </a:p>
        </p:txBody>
      </p:sp>
      <p:pic>
        <p:nvPicPr>
          <p:cNvPr id="4" name="Picture 3">
            <a:extLst>
              <a:ext uri="{FF2B5EF4-FFF2-40B4-BE49-F238E27FC236}">
                <a16:creationId xmlns:a16="http://schemas.microsoft.com/office/drawing/2014/main" id="{9EED90C3-27E6-4ACF-A160-08164C431A0C}"/>
              </a:ext>
            </a:extLst>
          </p:cNvPr>
          <p:cNvPicPr>
            <a:picLocks noChangeAspect="1"/>
          </p:cNvPicPr>
          <p:nvPr/>
        </p:nvPicPr>
        <p:blipFill>
          <a:blip r:embed="rId3"/>
          <a:stretch>
            <a:fillRect/>
          </a:stretch>
        </p:blipFill>
        <p:spPr>
          <a:xfrm>
            <a:off x="1192815" y="1554139"/>
            <a:ext cx="6912045" cy="4513582"/>
          </a:xfrm>
          <a:prstGeom prst="rect">
            <a:avLst/>
          </a:prstGeom>
        </p:spPr>
      </p:pic>
      <p:cxnSp>
        <p:nvCxnSpPr>
          <p:cNvPr id="6" name="Straight Arrow Connector 5">
            <a:extLst>
              <a:ext uri="{FF2B5EF4-FFF2-40B4-BE49-F238E27FC236}">
                <a16:creationId xmlns:a16="http://schemas.microsoft.com/office/drawing/2014/main" id="{B49E6845-C4D1-49DE-B522-67A6FC6FB9AA}"/>
              </a:ext>
            </a:extLst>
          </p:cNvPr>
          <p:cNvCxnSpPr/>
          <p:nvPr/>
        </p:nvCxnSpPr>
        <p:spPr>
          <a:xfrm>
            <a:off x="2863293" y="3989439"/>
            <a:ext cx="0" cy="10250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AD372CB-DB3E-4942-AC73-E6A4080B6DB6}"/>
              </a:ext>
            </a:extLst>
          </p:cNvPr>
          <p:cNvCxnSpPr/>
          <p:nvPr/>
        </p:nvCxnSpPr>
        <p:spPr>
          <a:xfrm>
            <a:off x="4012471" y="3950309"/>
            <a:ext cx="0" cy="1025013"/>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0E18FFC4-7C49-4798-B24A-B158C0039528}"/>
              </a:ext>
            </a:extLst>
          </p:cNvPr>
          <p:cNvGrpSpPr/>
          <p:nvPr/>
        </p:nvGrpSpPr>
        <p:grpSpPr>
          <a:xfrm>
            <a:off x="8665027" y="2743983"/>
            <a:ext cx="3298372" cy="1815882"/>
            <a:chOff x="8969827" y="2743983"/>
            <a:chExt cx="3298372" cy="1815882"/>
          </a:xfrm>
        </p:grpSpPr>
        <p:sp>
          <p:nvSpPr>
            <p:cNvPr id="8" name="TextBox 7">
              <a:extLst>
                <a:ext uri="{FF2B5EF4-FFF2-40B4-BE49-F238E27FC236}">
                  <a16:creationId xmlns:a16="http://schemas.microsoft.com/office/drawing/2014/main" id="{5710DD20-3BB7-4CD4-8BD4-7EB726D61B4E}"/>
                </a:ext>
              </a:extLst>
            </p:cNvPr>
            <p:cNvSpPr txBox="1"/>
            <p:nvPr/>
          </p:nvSpPr>
          <p:spPr>
            <a:xfrm>
              <a:off x="9427028" y="2743983"/>
              <a:ext cx="2841171" cy="1815882"/>
            </a:xfrm>
            <a:prstGeom prst="rect">
              <a:avLst/>
            </a:prstGeom>
            <a:noFill/>
          </p:spPr>
          <p:txBody>
            <a:bodyPr wrap="square">
              <a:spAutoFit/>
            </a:bodyPr>
            <a:lstStyle/>
            <a:p>
              <a:r>
                <a:rPr lang="en-GB" sz="1600" dirty="0">
                  <a:solidFill>
                    <a:schemeClr val="tx1">
                      <a:lumMod val="50000"/>
                      <a:lumOff val="50000"/>
                    </a:schemeClr>
                  </a:solidFill>
                </a:rPr>
                <a:t>Air flow rate in cell (</a:t>
              </a:r>
              <a:r>
                <a:rPr lang="en-GB" sz="1600" dirty="0" err="1">
                  <a:solidFill>
                    <a:schemeClr val="tx1">
                      <a:lumMod val="50000"/>
                      <a:lumOff val="50000"/>
                    </a:schemeClr>
                  </a:solidFill>
                </a:rPr>
                <a:t>Nm</a:t>
              </a:r>
              <a:r>
                <a:rPr lang="en-GB" sz="1600" baseline="30000" dirty="0" err="1">
                  <a:solidFill>
                    <a:schemeClr val="tx1">
                      <a:lumMod val="50000"/>
                      <a:lumOff val="50000"/>
                    </a:schemeClr>
                  </a:solidFill>
                </a:rPr>
                <a:t>3</a:t>
              </a:r>
              <a:r>
                <a:rPr lang="en-GB" sz="1600" dirty="0">
                  <a:solidFill>
                    <a:schemeClr val="tx1">
                      <a:lumMod val="50000"/>
                      <a:lumOff val="50000"/>
                    </a:schemeClr>
                  </a:solidFill>
                </a:rPr>
                <a:t>/h)</a:t>
              </a:r>
            </a:p>
            <a:p>
              <a:endParaRPr lang="en-GB" sz="1600" dirty="0">
                <a:solidFill>
                  <a:schemeClr val="tx1">
                    <a:lumMod val="50000"/>
                    <a:lumOff val="50000"/>
                  </a:schemeClr>
                </a:solidFill>
              </a:endParaRPr>
            </a:p>
            <a:p>
              <a:r>
                <a:rPr lang="en-GB" sz="1600" dirty="0">
                  <a:solidFill>
                    <a:schemeClr val="tx1">
                      <a:lumMod val="50000"/>
                      <a:lumOff val="50000"/>
                    </a:schemeClr>
                  </a:solidFill>
                </a:rPr>
                <a:t>Liquid-phase </a:t>
              </a:r>
              <a:r>
                <a:rPr lang="en-GB" sz="1600" dirty="0" err="1">
                  <a:solidFill>
                    <a:schemeClr val="tx1">
                      <a:lumMod val="50000"/>
                      <a:lumOff val="50000"/>
                    </a:schemeClr>
                  </a:solidFill>
                </a:rPr>
                <a:t>N</a:t>
              </a:r>
              <a:r>
                <a:rPr lang="en-GB" sz="1600" baseline="-25000" dirty="0" err="1">
                  <a:solidFill>
                    <a:schemeClr val="tx1">
                      <a:lumMod val="50000"/>
                      <a:lumOff val="50000"/>
                    </a:schemeClr>
                  </a:solidFill>
                </a:rPr>
                <a:t>2</a:t>
              </a:r>
              <a:r>
                <a:rPr lang="en-GB" sz="1600" dirty="0" err="1">
                  <a:solidFill>
                    <a:schemeClr val="tx1">
                      <a:lumMod val="50000"/>
                      <a:lumOff val="50000"/>
                    </a:schemeClr>
                  </a:solidFill>
                </a:rPr>
                <a:t>O</a:t>
              </a:r>
              <a:r>
                <a:rPr lang="en-GB" sz="1600" dirty="0">
                  <a:solidFill>
                    <a:schemeClr val="tx1">
                      <a:lumMod val="50000"/>
                      <a:lumOff val="50000"/>
                    </a:schemeClr>
                  </a:solidFill>
                </a:rPr>
                <a:t> (mg N/L)</a:t>
              </a:r>
            </a:p>
            <a:p>
              <a:endParaRPr lang="en-GB" sz="1600" dirty="0">
                <a:solidFill>
                  <a:schemeClr val="tx1">
                    <a:lumMod val="50000"/>
                    <a:lumOff val="50000"/>
                  </a:schemeClr>
                </a:solidFill>
              </a:endParaRPr>
            </a:p>
            <a:p>
              <a:r>
                <a:rPr lang="en-GB" sz="1600" dirty="0">
                  <a:solidFill>
                    <a:schemeClr val="tx1">
                      <a:lumMod val="50000"/>
                      <a:lumOff val="50000"/>
                    </a:schemeClr>
                  </a:solidFill>
                </a:rPr>
                <a:t>Gas-phase </a:t>
              </a:r>
              <a:r>
                <a:rPr lang="en-GB" sz="1600" dirty="0" err="1">
                  <a:solidFill>
                    <a:schemeClr val="tx1">
                      <a:lumMod val="50000"/>
                      <a:lumOff val="50000"/>
                    </a:schemeClr>
                  </a:solidFill>
                </a:rPr>
                <a:t>N</a:t>
              </a:r>
              <a:r>
                <a:rPr lang="en-GB" sz="1600" baseline="-25000" dirty="0" err="1">
                  <a:solidFill>
                    <a:schemeClr val="tx1">
                      <a:lumMod val="50000"/>
                      <a:lumOff val="50000"/>
                    </a:schemeClr>
                  </a:solidFill>
                </a:rPr>
                <a:t>2</a:t>
              </a:r>
              <a:r>
                <a:rPr lang="en-GB" sz="1600" dirty="0" err="1">
                  <a:solidFill>
                    <a:schemeClr val="tx1">
                      <a:lumMod val="50000"/>
                      <a:lumOff val="50000"/>
                    </a:schemeClr>
                  </a:solidFill>
                </a:rPr>
                <a:t>O</a:t>
              </a:r>
              <a:r>
                <a:rPr lang="en-GB" sz="1600" dirty="0">
                  <a:solidFill>
                    <a:schemeClr val="tx1">
                      <a:lumMod val="50000"/>
                      <a:lumOff val="50000"/>
                    </a:schemeClr>
                  </a:solidFill>
                </a:rPr>
                <a:t> (ppm)</a:t>
              </a:r>
            </a:p>
            <a:p>
              <a:endParaRPr lang="en-GB" sz="1600" dirty="0">
                <a:solidFill>
                  <a:schemeClr val="tx1">
                    <a:lumMod val="50000"/>
                    <a:lumOff val="50000"/>
                  </a:schemeClr>
                </a:solidFill>
              </a:endParaRPr>
            </a:p>
            <a:p>
              <a:r>
                <a:rPr lang="en-GB" sz="1600" dirty="0" err="1">
                  <a:solidFill>
                    <a:schemeClr val="tx1">
                      <a:lumMod val="50000"/>
                      <a:lumOff val="50000"/>
                    </a:schemeClr>
                  </a:solidFill>
                </a:rPr>
                <a:t>N2O</a:t>
              </a:r>
              <a:r>
                <a:rPr lang="en-GB" sz="1600" dirty="0">
                  <a:solidFill>
                    <a:schemeClr val="tx1">
                      <a:lumMod val="50000"/>
                      <a:lumOff val="50000"/>
                    </a:schemeClr>
                  </a:solidFill>
                </a:rPr>
                <a:t> mass emission (kg N/d)</a:t>
              </a:r>
            </a:p>
          </p:txBody>
        </p:sp>
        <p:cxnSp>
          <p:nvCxnSpPr>
            <p:cNvPr id="10" name="Straight Connector 9">
              <a:extLst>
                <a:ext uri="{FF2B5EF4-FFF2-40B4-BE49-F238E27FC236}">
                  <a16:creationId xmlns:a16="http://schemas.microsoft.com/office/drawing/2014/main" id="{8B3F503D-7401-49EB-B13A-289CFB0BC9C8}"/>
                </a:ext>
              </a:extLst>
            </p:cNvPr>
            <p:cNvCxnSpPr>
              <a:cxnSpLocks/>
            </p:cNvCxnSpPr>
            <p:nvPr/>
          </p:nvCxnSpPr>
          <p:spPr>
            <a:xfrm>
              <a:off x="8969827" y="2906486"/>
              <a:ext cx="457201"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A83AFB-6A75-4993-87B0-695A69176D89}"/>
                </a:ext>
              </a:extLst>
            </p:cNvPr>
            <p:cNvCxnSpPr>
              <a:cxnSpLocks/>
            </p:cNvCxnSpPr>
            <p:nvPr/>
          </p:nvCxnSpPr>
          <p:spPr>
            <a:xfrm>
              <a:off x="8969827" y="3418115"/>
              <a:ext cx="457201"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2AC80C-46A4-42FA-904B-6E4CA8137630}"/>
                </a:ext>
              </a:extLst>
            </p:cNvPr>
            <p:cNvCxnSpPr>
              <a:cxnSpLocks/>
            </p:cNvCxnSpPr>
            <p:nvPr/>
          </p:nvCxnSpPr>
          <p:spPr>
            <a:xfrm>
              <a:off x="8969827" y="3895879"/>
              <a:ext cx="45720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2E7951-58FE-4865-A88B-BB2FD40BDBF8}"/>
                </a:ext>
              </a:extLst>
            </p:cNvPr>
            <p:cNvCxnSpPr>
              <a:cxnSpLocks/>
            </p:cNvCxnSpPr>
            <p:nvPr/>
          </p:nvCxnSpPr>
          <p:spPr>
            <a:xfrm>
              <a:off x="8969827" y="4385738"/>
              <a:ext cx="457201"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11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Findings</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r>
              <a:rPr lang="en-US" dirty="0"/>
              <a:t>Dissolved </a:t>
            </a:r>
            <a:r>
              <a:rPr lang="en-US" dirty="0" err="1"/>
              <a:t>N</a:t>
            </a:r>
            <a:r>
              <a:rPr lang="en-US" baseline="-25000" dirty="0" err="1"/>
              <a:t>2</a:t>
            </a:r>
            <a:r>
              <a:rPr lang="en-US" dirty="0" err="1"/>
              <a:t>O</a:t>
            </a:r>
            <a:r>
              <a:rPr lang="en-US" dirty="0"/>
              <a:t> concentration can be used to calculate off-gas concentration given air flow rate</a:t>
            </a:r>
          </a:p>
        </p:txBody>
      </p:sp>
      <p:pic>
        <p:nvPicPr>
          <p:cNvPr id="6" name="Picture 5">
            <a:extLst>
              <a:ext uri="{FF2B5EF4-FFF2-40B4-BE49-F238E27FC236}">
                <a16:creationId xmlns:a16="http://schemas.microsoft.com/office/drawing/2014/main" id="{0661A73F-092A-4BA0-B609-BA21F9105A6F}"/>
              </a:ext>
            </a:extLst>
          </p:cNvPr>
          <p:cNvPicPr>
            <a:picLocks noChangeAspect="1"/>
          </p:cNvPicPr>
          <p:nvPr/>
        </p:nvPicPr>
        <p:blipFill>
          <a:blip r:embed="rId3"/>
          <a:stretch>
            <a:fillRect/>
          </a:stretch>
        </p:blipFill>
        <p:spPr>
          <a:xfrm>
            <a:off x="896938" y="2794889"/>
            <a:ext cx="4564295" cy="1032498"/>
          </a:xfrm>
          <a:prstGeom prst="rect">
            <a:avLst/>
          </a:prstGeom>
        </p:spPr>
      </p:pic>
      <p:pic>
        <p:nvPicPr>
          <p:cNvPr id="7" name="Picture 6">
            <a:extLst>
              <a:ext uri="{FF2B5EF4-FFF2-40B4-BE49-F238E27FC236}">
                <a16:creationId xmlns:a16="http://schemas.microsoft.com/office/drawing/2014/main" id="{CE9E427B-F883-4C96-8F4C-FA3A57935703}"/>
              </a:ext>
            </a:extLst>
          </p:cNvPr>
          <p:cNvPicPr>
            <a:picLocks noChangeAspect="1"/>
          </p:cNvPicPr>
          <p:nvPr/>
        </p:nvPicPr>
        <p:blipFill>
          <a:blip r:embed="rId4"/>
          <a:stretch>
            <a:fillRect/>
          </a:stretch>
        </p:blipFill>
        <p:spPr>
          <a:xfrm>
            <a:off x="5658802" y="1954217"/>
            <a:ext cx="5731510" cy="3749691"/>
          </a:xfrm>
          <a:prstGeom prst="rect">
            <a:avLst/>
          </a:prstGeom>
        </p:spPr>
      </p:pic>
    </p:spTree>
    <p:extLst>
      <p:ext uri="{BB962C8B-B14F-4D97-AF65-F5344CB8AC3E}">
        <p14:creationId xmlns:p14="http://schemas.microsoft.com/office/powerpoint/2010/main" val="3463650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Findings</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NZ" dirty="0"/>
          </a:p>
          <a:p>
            <a:r>
              <a:rPr lang="en-NZ" dirty="0"/>
              <a:t>Emission factor (EF) = 0.005 kg </a:t>
            </a:r>
            <a:r>
              <a:rPr lang="en-NZ" dirty="0" err="1"/>
              <a:t>N</a:t>
            </a:r>
            <a:r>
              <a:rPr lang="en-NZ" baseline="-25000" dirty="0" err="1"/>
              <a:t>2</a:t>
            </a:r>
            <a:r>
              <a:rPr lang="en-NZ" dirty="0" err="1"/>
              <a:t>O</a:t>
            </a:r>
            <a:r>
              <a:rPr lang="en-NZ" dirty="0"/>
              <a:t>-N/kg </a:t>
            </a:r>
            <a:r>
              <a:rPr lang="en-NZ" dirty="0" err="1"/>
              <a:t>N</a:t>
            </a:r>
            <a:r>
              <a:rPr lang="en-NZ" baseline="-25000" dirty="0" err="1"/>
              <a:t>influent</a:t>
            </a:r>
            <a:r>
              <a:rPr lang="en-NZ" dirty="0"/>
              <a:t> (0.5% </a:t>
            </a:r>
            <a:r>
              <a:rPr lang="en-NZ" dirty="0" err="1"/>
              <a:t>N</a:t>
            </a:r>
            <a:r>
              <a:rPr lang="en-NZ" baseline="-25000" dirty="0" err="1"/>
              <a:t>2</a:t>
            </a:r>
            <a:r>
              <a:rPr lang="en-NZ" dirty="0" err="1"/>
              <a:t>O</a:t>
            </a:r>
            <a:r>
              <a:rPr lang="en-NZ" dirty="0"/>
              <a:t>-N/</a:t>
            </a:r>
            <a:r>
              <a:rPr lang="en-NZ" dirty="0" err="1"/>
              <a:t>TN</a:t>
            </a:r>
            <a:r>
              <a:rPr lang="en-NZ" baseline="-25000" dirty="0" err="1"/>
              <a:t>influent</a:t>
            </a:r>
            <a:r>
              <a:rPr lang="en-NZ" dirty="0"/>
              <a:t>)</a:t>
            </a:r>
          </a:p>
          <a:p>
            <a:endParaRPr lang="en-NZ" dirty="0"/>
          </a:p>
          <a:p>
            <a:endParaRPr lang="en-NZ" dirty="0"/>
          </a:p>
          <a:p>
            <a:endParaRPr lang="en-NZ" dirty="0"/>
          </a:p>
          <a:p>
            <a:pPr marL="342900" indent="-342900">
              <a:buFont typeface="Arial" panose="020B0604020202020204" pitchFamily="34" charset="0"/>
              <a:buChar char="•"/>
            </a:pPr>
            <a:endParaRPr lang="en-NZ" dirty="0"/>
          </a:p>
          <a:p>
            <a:pPr marL="342900" indent="-342900">
              <a:buFont typeface="Arial" panose="020B0604020202020204" pitchFamily="34" charset="0"/>
              <a:buChar char="•"/>
            </a:pPr>
            <a:endParaRPr lang="en-NZ" dirty="0"/>
          </a:p>
          <a:p>
            <a:pPr marL="342900" indent="-342900">
              <a:buFont typeface="Arial" panose="020B0604020202020204" pitchFamily="34" charset="0"/>
              <a:buChar char="•"/>
            </a:pPr>
            <a:endParaRPr lang="en-NZ" dirty="0"/>
          </a:p>
          <a:p>
            <a:pPr marL="342900" indent="-342900">
              <a:buFont typeface="Arial" panose="020B0604020202020204" pitchFamily="34" charset="0"/>
              <a:buChar char="•"/>
            </a:pPr>
            <a:r>
              <a:rPr lang="en-NZ" dirty="0"/>
              <a:t>Based on only 2 weeks</a:t>
            </a:r>
          </a:p>
          <a:p>
            <a:pPr marL="342900" indent="-342900">
              <a:buFont typeface="Arial" panose="020B0604020202020204" pitchFamily="34" charset="0"/>
              <a:buChar char="•"/>
            </a:pPr>
            <a:r>
              <a:rPr lang="en-NZ" dirty="0"/>
              <a:t>Recommend monitoring for at least 1 year (seasonal variations)</a:t>
            </a:r>
            <a:endParaRPr lang="en-US" dirty="0"/>
          </a:p>
        </p:txBody>
      </p:sp>
      <p:graphicFrame>
        <p:nvGraphicFramePr>
          <p:cNvPr id="4" name="Table 4">
            <a:extLst>
              <a:ext uri="{FF2B5EF4-FFF2-40B4-BE49-F238E27FC236}">
                <a16:creationId xmlns:a16="http://schemas.microsoft.com/office/drawing/2014/main" id="{3190BCF1-62F9-4052-91AD-4738BCB86487}"/>
              </a:ext>
            </a:extLst>
          </p:cNvPr>
          <p:cNvGraphicFramePr>
            <a:graphicFrameLocks noGrp="1"/>
          </p:cNvGraphicFramePr>
          <p:nvPr>
            <p:extLst>
              <p:ext uri="{D42A27DB-BD31-4B8C-83A1-F6EECF244321}">
                <p14:modId xmlns:p14="http://schemas.microsoft.com/office/powerpoint/2010/main" val="3231057679"/>
              </p:ext>
            </p:extLst>
          </p:nvPr>
        </p:nvGraphicFramePr>
        <p:xfrm>
          <a:off x="1651000" y="2878665"/>
          <a:ext cx="8128000" cy="1478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52784643"/>
                    </a:ext>
                  </a:extLst>
                </a:gridCol>
                <a:gridCol w="4064000">
                  <a:extLst>
                    <a:ext uri="{9D8B030D-6E8A-4147-A177-3AD203B41FA5}">
                      <a16:colId xmlns:a16="http://schemas.microsoft.com/office/drawing/2014/main" val="3381565067"/>
                    </a:ext>
                  </a:extLst>
                </a:gridCol>
              </a:tblGrid>
              <a:tr h="0">
                <a:tc>
                  <a:txBody>
                    <a:bodyPr/>
                    <a:lstStyle/>
                    <a:p>
                      <a:r>
                        <a:rPr lang="en-NZ" dirty="0"/>
                        <a:t>Source</a:t>
                      </a:r>
                      <a:endParaRPr lang="en-GB" dirty="0"/>
                    </a:p>
                  </a:txBody>
                  <a:tcPr/>
                </a:tc>
                <a:tc>
                  <a:txBody>
                    <a:bodyPr/>
                    <a:lstStyle/>
                    <a:p>
                      <a:pPr algn="ctr"/>
                      <a:r>
                        <a:rPr lang="en-NZ" dirty="0"/>
                        <a:t>EF (kg </a:t>
                      </a:r>
                      <a:r>
                        <a:rPr lang="en-NZ" dirty="0" err="1"/>
                        <a:t>N</a:t>
                      </a:r>
                      <a:r>
                        <a:rPr lang="en-NZ" baseline="-25000" dirty="0" err="1"/>
                        <a:t>2</a:t>
                      </a:r>
                      <a:r>
                        <a:rPr lang="en-NZ" dirty="0" err="1"/>
                        <a:t>O</a:t>
                      </a:r>
                      <a:r>
                        <a:rPr lang="en-NZ" dirty="0"/>
                        <a:t>-N/kg </a:t>
                      </a:r>
                      <a:r>
                        <a:rPr lang="en-NZ" dirty="0" err="1"/>
                        <a:t>N</a:t>
                      </a:r>
                      <a:r>
                        <a:rPr lang="en-NZ" u="none" baseline="-25000" dirty="0" err="1"/>
                        <a:t>influent</a:t>
                      </a:r>
                      <a:r>
                        <a:rPr lang="en-NZ" dirty="0"/>
                        <a:t>)</a:t>
                      </a:r>
                      <a:endParaRPr lang="en-GB" dirty="0"/>
                    </a:p>
                  </a:txBody>
                  <a:tcPr/>
                </a:tc>
                <a:extLst>
                  <a:ext uri="{0D108BD9-81ED-4DB2-BD59-A6C34878D82A}">
                    <a16:rowId xmlns:a16="http://schemas.microsoft.com/office/drawing/2014/main" val="2877589554"/>
                  </a:ext>
                </a:extLst>
              </a:tr>
              <a:tr h="370840">
                <a:tc>
                  <a:txBody>
                    <a:bodyPr/>
                    <a:lstStyle/>
                    <a:p>
                      <a:r>
                        <a:rPr lang="en-NZ" dirty="0"/>
                        <a:t>IPPC default (2019)</a:t>
                      </a:r>
                      <a:endParaRPr lang="en-GB" dirty="0"/>
                    </a:p>
                  </a:txBody>
                  <a:tcPr/>
                </a:tc>
                <a:tc>
                  <a:txBody>
                    <a:bodyPr/>
                    <a:lstStyle/>
                    <a:p>
                      <a:pPr algn="ctr"/>
                      <a:r>
                        <a:rPr lang="en-NZ" dirty="0"/>
                        <a:t>0.016</a:t>
                      </a:r>
                      <a:endParaRPr lang="en-GB" dirty="0"/>
                    </a:p>
                  </a:txBody>
                  <a:tcPr/>
                </a:tc>
                <a:extLst>
                  <a:ext uri="{0D108BD9-81ED-4DB2-BD59-A6C34878D82A}">
                    <a16:rowId xmlns:a16="http://schemas.microsoft.com/office/drawing/2014/main" val="3189232889"/>
                  </a:ext>
                </a:extLst>
              </a:tr>
              <a:tr h="370840">
                <a:tc>
                  <a:txBody>
                    <a:bodyPr/>
                    <a:lstStyle/>
                    <a:p>
                      <a:r>
                        <a:rPr lang="en-NZ" dirty="0"/>
                        <a:t>Water NZ default (2021)</a:t>
                      </a:r>
                      <a:endParaRPr lang="en-GB" dirty="0"/>
                    </a:p>
                  </a:txBody>
                  <a:tcPr/>
                </a:tc>
                <a:tc>
                  <a:txBody>
                    <a:bodyPr/>
                    <a:lstStyle/>
                    <a:p>
                      <a:pPr algn="ctr"/>
                      <a:r>
                        <a:rPr lang="en-NZ" dirty="0"/>
                        <a:t>0.010</a:t>
                      </a:r>
                      <a:endParaRPr lang="en-GB" dirty="0"/>
                    </a:p>
                  </a:txBody>
                  <a:tcPr/>
                </a:tc>
                <a:extLst>
                  <a:ext uri="{0D108BD9-81ED-4DB2-BD59-A6C34878D82A}">
                    <a16:rowId xmlns:a16="http://schemas.microsoft.com/office/drawing/2014/main" val="4046421486"/>
                  </a:ext>
                </a:extLst>
              </a:tr>
              <a:tr h="370840">
                <a:tc>
                  <a:txBody>
                    <a:bodyPr/>
                    <a:lstStyle/>
                    <a:p>
                      <a:r>
                        <a:rPr lang="en-NZ" dirty="0" err="1"/>
                        <a:t>Rosesdale</a:t>
                      </a:r>
                      <a:r>
                        <a:rPr lang="en-NZ" dirty="0"/>
                        <a:t> WWTP</a:t>
                      </a:r>
                      <a:endParaRPr lang="en-GB" dirty="0"/>
                    </a:p>
                  </a:txBody>
                  <a:tcPr/>
                </a:tc>
                <a:tc>
                  <a:txBody>
                    <a:bodyPr/>
                    <a:lstStyle/>
                    <a:p>
                      <a:pPr algn="ctr"/>
                      <a:r>
                        <a:rPr lang="en-NZ" dirty="0"/>
                        <a:t>0.005</a:t>
                      </a:r>
                      <a:endParaRPr lang="en-GB" dirty="0"/>
                    </a:p>
                  </a:txBody>
                  <a:tcPr/>
                </a:tc>
                <a:extLst>
                  <a:ext uri="{0D108BD9-81ED-4DB2-BD59-A6C34878D82A}">
                    <a16:rowId xmlns:a16="http://schemas.microsoft.com/office/drawing/2014/main" val="1285880793"/>
                  </a:ext>
                </a:extLst>
              </a:tr>
            </a:tbl>
          </a:graphicData>
        </a:graphic>
      </p:graphicFrame>
    </p:spTree>
    <p:extLst>
      <p:ext uri="{BB962C8B-B14F-4D97-AF65-F5344CB8AC3E}">
        <p14:creationId xmlns:p14="http://schemas.microsoft.com/office/powerpoint/2010/main" val="2457890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NZ" dirty="0" err="1"/>
              <a:t>BioWin</a:t>
            </a:r>
            <a:r>
              <a:rPr lang="en-NZ" dirty="0"/>
              <a:t> model</a:t>
            </a:r>
            <a:endParaRPr lang="en-US" dirty="0"/>
          </a:p>
        </p:txBody>
      </p:sp>
      <p:sp>
        <p:nvSpPr>
          <p:cNvPr id="5" name="Text Placeholder 4">
            <a:extLst>
              <a:ext uri="{FF2B5EF4-FFF2-40B4-BE49-F238E27FC236}">
                <a16:creationId xmlns:a16="http://schemas.microsoft.com/office/drawing/2014/main" id="{796BB3B0-307F-418A-BF62-12BDCE9D6F1A}"/>
              </a:ext>
            </a:extLst>
          </p:cNvPr>
          <p:cNvSpPr>
            <a:spLocks noGrp="1"/>
          </p:cNvSpPr>
          <p:nvPr>
            <p:ph type="body" sz="quarter" idx="12"/>
          </p:nvPr>
        </p:nvSpPr>
        <p:spPr>
          <a:xfrm>
            <a:off x="6530351" y="1936578"/>
            <a:ext cx="5072688" cy="3971256"/>
          </a:xfrm>
        </p:spPr>
        <p:txBody>
          <a:bodyPr/>
          <a:lstStyle/>
          <a:p>
            <a:endParaRPr lang="en-US" sz="20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US" dirty="0">
                <a:latin typeface="Verdana" panose="020B0604030504040204" pitchFamily="34" charset="0"/>
                <a:ea typeface="Times New Roman" panose="02020603050405020304" pitchFamily="18" charset="0"/>
                <a:cs typeface="Times New Roman" panose="02020603050405020304" pitchFamily="18" charset="0"/>
              </a:rPr>
              <a:t>DO &gt;&gt; 0 mg/L</a:t>
            </a:r>
          </a:p>
          <a:p>
            <a:endParaRPr lang="en-US" sz="20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dirty="0">
              <a:latin typeface="Verdana" panose="020B0604030504040204" pitchFamily="34" charset="0"/>
              <a:ea typeface="Times New Roman" panose="02020603050405020304" pitchFamily="18" charset="0"/>
              <a:cs typeface="Times New Roman" panose="02020603050405020304" pitchFamily="18" charset="0"/>
            </a:endParaRPr>
          </a:p>
          <a:p>
            <a:r>
              <a:rPr lang="en-US" sz="2000" dirty="0">
                <a:effectLst/>
                <a:latin typeface="Verdana" panose="020B0604030504040204" pitchFamily="34" charset="0"/>
                <a:ea typeface="Times New Roman" panose="02020603050405020304" pitchFamily="18" charset="0"/>
                <a:cs typeface="Times New Roman" panose="02020603050405020304" pitchFamily="18" charset="0"/>
              </a:rPr>
              <a:t>DO 0 - 0.4 mg/L</a:t>
            </a:r>
          </a:p>
          <a:p>
            <a:endParaRPr lang="en-US" dirty="0">
              <a:latin typeface="Verdana" panose="020B0604030504040204" pitchFamily="34" charset="0"/>
              <a:cs typeface="Times New Roman" panose="02020603050405020304" pitchFamily="18" charset="0"/>
            </a:endParaRPr>
          </a:p>
          <a:p>
            <a:endParaRPr lang="en-US" dirty="0">
              <a:latin typeface="Verdana" panose="020B0604030504040204" pitchFamily="34" charset="0"/>
              <a:cs typeface="Times New Roman" panose="02020603050405020304" pitchFamily="18" charset="0"/>
            </a:endParaRPr>
          </a:p>
          <a:p>
            <a:r>
              <a:rPr lang="en-US" dirty="0">
                <a:latin typeface="Verdana" panose="020B0604030504040204" pitchFamily="34" charset="0"/>
                <a:cs typeface="Times New Roman" panose="02020603050405020304" pitchFamily="18" charset="0"/>
              </a:rPr>
              <a:t>DO 0.4 – 0.8 mg/L</a:t>
            </a:r>
          </a:p>
          <a:p>
            <a:r>
              <a:rPr lang="en-US" dirty="0">
                <a:latin typeface="Verdana" panose="020B0604030504040204" pitchFamily="34" charset="0"/>
                <a:cs typeface="Times New Roman" panose="02020603050405020304" pitchFamily="18" charset="0"/>
              </a:rPr>
              <a:t>pH &lt; 7.5 or &gt; 8</a:t>
            </a:r>
            <a:endParaRPr lang="en-GB" dirty="0"/>
          </a:p>
        </p:txBody>
      </p:sp>
      <p:grpSp>
        <p:nvGrpSpPr>
          <p:cNvPr id="6" name="1">
            <a:extLst>
              <a:ext uri="{FF2B5EF4-FFF2-40B4-BE49-F238E27FC236}">
                <a16:creationId xmlns:a16="http://schemas.microsoft.com/office/drawing/2014/main" id="{9B9497B9-E988-4BDF-9E6B-F2AD4825F194}"/>
              </a:ext>
            </a:extLst>
          </p:cNvPr>
          <p:cNvGrpSpPr>
            <a:grpSpLocks/>
          </p:cNvGrpSpPr>
          <p:nvPr/>
        </p:nvGrpSpPr>
        <p:grpSpPr>
          <a:xfrm>
            <a:off x="1040539" y="1701800"/>
            <a:ext cx="5352609" cy="1229626"/>
            <a:chOff x="519967" y="1877806"/>
            <a:chExt cx="5352609" cy="1229626"/>
          </a:xfrm>
        </p:grpSpPr>
        <p:sp>
          <p:nvSpPr>
            <p:cNvPr id="7" name="Rectangle 6">
              <a:extLst>
                <a:ext uri="{FF2B5EF4-FFF2-40B4-BE49-F238E27FC236}">
                  <a16:creationId xmlns:a16="http://schemas.microsoft.com/office/drawing/2014/main" id="{158B747D-4487-4A15-8E60-1C200EE33839}"/>
                </a:ext>
              </a:extLst>
            </p:cNvPr>
            <p:cNvSpPr/>
            <p:nvPr/>
          </p:nvSpPr>
          <p:spPr>
            <a:xfrm>
              <a:off x="1477907" y="1877806"/>
              <a:ext cx="4394669" cy="1229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Nitrification byproduct</a:t>
              </a:r>
            </a:p>
          </p:txBody>
        </p:sp>
        <p:sp>
          <p:nvSpPr>
            <p:cNvPr id="8" name="Rectangle 7">
              <a:extLst>
                <a:ext uri="{FF2B5EF4-FFF2-40B4-BE49-F238E27FC236}">
                  <a16:creationId xmlns:a16="http://schemas.microsoft.com/office/drawing/2014/main" id="{3BC4F777-BE8C-43E4-BC1E-292AC22498E9}"/>
                </a:ext>
              </a:extLst>
            </p:cNvPr>
            <p:cNvSpPr/>
            <p:nvPr/>
          </p:nvSpPr>
          <p:spPr>
            <a:xfrm>
              <a:off x="519967" y="1877806"/>
              <a:ext cx="820738" cy="12296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1</a:t>
              </a:r>
            </a:p>
          </p:txBody>
        </p:sp>
      </p:grpSp>
      <p:grpSp>
        <p:nvGrpSpPr>
          <p:cNvPr id="9" name="2">
            <a:extLst>
              <a:ext uri="{FF2B5EF4-FFF2-40B4-BE49-F238E27FC236}">
                <a16:creationId xmlns:a16="http://schemas.microsoft.com/office/drawing/2014/main" id="{CF6B7D15-87D8-4662-A411-B445984D89F6}"/>
              </a:ext>
            </a:extLst>
          </p:cNvPr>
          <p:cNvGrpSpPr>
            <a:grpSpLocks/>
          </p:cNvGrpSpPr>
          <p:nvPr/>
        </p:nvGrpSpPr>
        <p:grpSpPr>
          <a:xfrm>
            <a:off x="1040539" y="3072615"/>
            <a:ext cx="5352609" cy="1229626"/>
            <a:chOff x="519967" y="3248621"/>
            <a:chExt cx="5352609" cy="1229626"/>
          </a:xfrm>
        </p:grpSpPr>
        <p:sp>
          <p:nvSpPr>
            <p:cNvPr id="10" name="Rectangle 9">
              <a:extLst>
                <a:ext uri="{FF2B5EF4-FFF2-40B4-BE49-F238E27FC236}">
                  <a16:creationId xmlns:a16="http://schemas.microsoft.com/office/drawing/2014/main" id="{DAB1516C-BA5D-4B01-A17D-1E399D9230AB}"/>
                </a:ext>
              </a:extLst>
            </p:cNvPr>
            <p:cNvSpPr/>
            <p:nvPr/>
          </p:nvSpPr>
          <p:spPr>
            <a:xfrm>
              <a:off x="1477907" y="3248621"/>
              <a:ext cx="4394669" cy="1229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Nitrifier denitrification</a:t>
              </a:r>
            </a:p>
          </p:txBody>
        </p:sp>
        <p:sp>
          <p:nvSpPr>
            <p:cNvPr id="11" name="Rectangle 10">
              <a:extLst>
                <a:ext uri="{FF2B5EF4-FFF2-40B4-BE49-F238E27FC236}">
                  <a16:creationId xmlns:a16="http://schemas.microsoft.com/office/drawing/2014/main" id="{8A207EBF-0001-4FCF-96E6-3929ECC6D7BA}"/>
                </a:ext>
              </a:extLst>
            </p:cNvPr>
            <p:cNvSpPr/>
            <p:nvPr/>
          </p:nvSpPr>
          <p:spPr>
            <a:xfrm>
              <a:off x="519967" y="3248621"/>
              <a:ext cx="820738" cy="12296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t>2</a:t>
              </a:r>
            </a:p>
          </p:txBody>
        </p:sp>
      </p:grpSp>
      <p:grpSp>
        <p:nvGrpSpPr>
          <p:cNvPr id="12" name="3">
            <a:extLst>
              <a:ext uri="{FF2B5EF4-FFF2-40B4-BE49-F238E27FC236}">
                <a16:creationId xmlns:a16="http://schemas.microsoft.com/office/drawing/2014/main" id="{52D279E5-A6F6-43DB-BF77-DFEC89814879}"/>
              </a:ext>
            </a:extLst>
          </p:cNvPr>
          <p:cNvGrpSpPr>
            <a:grpSpLocks/>
          </p:cNvGrpSpPr>
          <p:nvPr/>
        </p:nvGrpSpPr>
        <p:grpSpPr>
          <a:xfrm>
            <a:off x="1040539" y="4443430"/>
            <a:ext cx="5352609" cy="1229626"/>
            <a:chOff x="519967" y="4619436"/>
            <a:chExt cx="5352609" cy="1229626"/>
          </a:xfrm>
        </p:grpSpPr>
        <p:sp>
          <p:nvSpPr>
            <p:cNvPr id="13" name="Rectangle 12">
              <a:extLst>
                <a:ext uri="{FF2B5EF4-FFF2-40B4-BE49-F238E27FC236}">
                  <a16:creationId xmlns:a16="http://schemas.microsoft.com/office/drawing/2014/main" id="{7F18AA33-661D-4344-AA1F-709D47EED557}"/>
                </a:ext>
              </a:extLst>
            </p:cNvPr>
            <p:cNvSpPr/>
            <p:nvPr/>
          </p:nvSpPr>
          <p:spPr>
            <a:xfrm>
              <a:off x="1477907" y="4619436"/>
              <a:ext cx="4394669" cy="1229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Heterotrophic denitrification</a:t>
              </a:r>
            </a:p>
          </p:txBody>
        </p:sp>
        <p:sp>
          <p:nvSpPr>
            <p:cNvPr id="14" name="Rectangle 13">
              <a:extLst>
                <a:ext uri="{FF2B5EF4-FFF2-40B4-BE49-F238E27FC236}">
                  <a16:creationId xmlns:a16="http://schemas.microsoft.com/office/drawing/2014/main" id="{5DFE70D2-3B94-43BA-97D2-7F4F86137F57}"/>
                </a:ext>
              </a:extLst>
            </p:cNvPr>
            <p:cNvSpPr/>
            <p:nvPr/>
          </p:nvSpPr>
          <p:spPr>
            <a:xfrm>
              <a:off x="519967" y="4619436"/>
              <a:ext cx="820738" cy="1229626"/>
            </a:xfrm>
            <a:prstGeom prst="rect">
              <a:avLst/>
            </a:prstGeom>
            <a:solidFill>
              <a:srgbClr val="8E3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t>3</a:t>
              </a:r>
            </a:p>
          </p:txBody>
        </p:sp>
      </p:grpSp>
    </p:spTree>
    <p:extLst>
      <p:ext uri="{BB962C8B-B14F-4D97-AF65-F5344CB8AC3E}">
        <p14:creationId xmlns:p14="http://schemas.microsoft.com/office/powerpoint/2010/main" val="429409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300" fill="hold"/>
                                        <p:tgtEl>
                                          <p:spTgt spid="12"/>
                                        </p:tgtEl>
                                        <p:attrNameLst>
                                          <p:attrName>ppt_x</p:attrName>
                                        </p:attrNameLst>
                                      </p:cBhvr>
                                      <p:tavLst>
                                        <p:tav tm="0">
                                          <p:val>
                                            <p:strVal val="0-#ppt_w/2"/>
                                          </p:val>
                                        </p:tav>
                                        <p:tav tm="100000">
                                          <p:val>
                                            <p:strVal val="#ppt_x"/>
                                          </p:val>
                                        </p:tav>
                                      </p:tavLst>
                                    </p:anim>
                                    <p:anim calcmode="lin" valueType="num">
                                      <p:cBhvr additive="base">
                                        <p:cTn id="12" dur="3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300" fill="hold"/>
                                        <p:tgtEl>
                                          <p:spTgt spid="9"/>
                                        </p:tgtEl>
                                        <p:attrNameLst>
                                          <p:attrName>ppt_x</p:attrName>
                                        </p:attrNameLst>
                                      </p:cBhvr>
                                      <p:tavLst>
                                        <p:tav tm="0">
                                          <p:val>
                                            <p:strVal val="0-#ppt_w/2"/>
                                          </p:val>
                                        </p:tav>
                                        <p:tav tm="100000">
                                          <p:val>
                                            <p:strVal val="#ppt_x"/>
                                          </p:val>
                                        </p:tav>
                                      </p:tavLst>
                                    </p:anim>
                                    <p:anim calcmode="lin" valueType="num">
                                      <p:cBhvr additive="base">
                                        <p:cTn id="16" dur="3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NZ" dirty="0" err="1"/>
              <a:t>BioWin</a:t>
            </a:r>
            <a:r>
              <a:rPr lang="en-NZ" dirty="0"/>
              <a:t> model</a:t>
            </a:r>
            <a:endParaRPr lang="en-US" dirty="0"/>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dirty="0"/>
          </a:p>
        </p:txBody>
      </p:sp>
      <p:pic>
        <p:nvPicPr>
          <p:cNvPr id="9" name="Picture 8">
            <a:extLst>
              <a:ext uri="{FF2B5EF4-FFF2-40B4-BE49-F238E27FC236}">
                <a16:creationId xmlns:a16="http://schemas.microsoft.com/office/drawing/2014/main" id="{C9DF4D21-C15F-4BCF-8FB7-036951D9CDFD}"/>
              </a:ext>
            </a:extLst>
          </p:cNvPr>
          <p:cNvPicPr>
            <a:picLocks noChangeAspect="1"/>
          </p:cNvPicPr>
          <p:nvPr/>
        </p:nvPicPr>
        <p:blipFill>
          <a:blip r:embed="rId3"/>
          <a:stretch>
            <a:fillRect/>
          </a:stretch>
        </p:blipFill>
        <p:spPr>
          <a:xfrm>
            <a:off x="6096000" y="1561170"/>
            <a:ext cx="5350901" cy="3500688"/>
          </a:xfrm>
          <a:prstGeom prst="rect">
            <a:avLst/>
          </a:prstGeom>
        </p:spPr>
      </p:pic>
      <p:pic>
        <p:nvPicPr>
          <p:cNvPr id="10" name="Picture 9">
            <a:extLst>
              <a:ext uri="{FF2B5EF4-FFF2-40B4-BE49-F238E27FC236}">
                <a16:creationId xmlns:a16="http://schemas.microsoft.com/office/drawing/2014/main" id="{B99C3561-C40E-4457-8804-7377D8B4D21A}"/>
              </a:ext>
            </a:extLst>
          </p:cNvPr>
          <p:cNvPicPr>
            <a:picLocks noChangeAspect="1"/>
          </p:cNvPicPr>
          <p:nvPr/>
        </p:nvPicPr>
        <p:blipFill>
          <a:blip r:embed="rId4"/>
          <a:stretch>
            <a:fillRect/>
          </a:stretch>
        </p:blipFill>
        <p:spPr>
          <a:xfrm>
            <a:off x="801688" y="1561169"/>
            <a:ext cx="5350900" cy="3500687"/>
          </a:xfrm>
          <a:prstGeom prst="rect">
            <a:avLst/>
          </a:prstGeom>
        </p:spPr>
      </p:pic>
    </p:spTree>
    <p:extLst>
      <p:ext uri="{BB962C8B-B14F-4D97-AF65-F5344CB8AC3E}">
        <p14:creationId xmlns:p14="http://schemas.microsoft.com/office/powerpoint/2010/main" val="2280565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NZ" dirty="0" err="1"/>
              <a:t>BioWin</a:t>
            </a:r>
            <a:r>
              <a:rPr lang="en-NZ" dirty="0"/>
              <a:t> model</a:t>
            </a:r>
            <a:endParaRPr lang="en-US" dirty="0"/>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r>
              <a:rPr lang="en-US" dirty="0"/>
              <a:t>Switching off heterotrophic denitrification (Mechanism #3)</a:t>
            </a:r>
          </a:p>
        </p:txBody>
      </p:sp>
      <p:pic>
        <p:nvPicPr>
          <p:cNvPr id="6" name="Picture 5">
            <a:extLst>
              <a:ext uri="{FF2B5EF4-FFF2-40B4-BE49-F238E27FC236}">
                <a16:creationId xmlns:a16="http://schemas.microsoft.com/office/drawing/2014/main" id="{2AF531CF-834F-46F9-B0B2-CA2D1C6F2E4D}"/>
              </a:ext>
            </a:extLst>
          </p:cNvPr>
          <p:cNvPicPr>
            <a:picLocks noChangeAspect="1"/>
          </p:cNvPicPr>
          <p:nvPr/>
        </p:nvPicPr>
        <p:blipFill>
          <a:blip r:embed="rId3"/>
          <a:stretch>
            <a:fillRect/>
          </a:stretch>
        </p:blipFill>
        <p:spPr>
          <a:xfrm>
            <a:off x="2627843" y="1957372"/>
            <a:ext cx="5971871" cy="3906941"/>
          </a:xfrm>
          <a:prstGeom prst="rect">
            <a:avLst/>
          </a:prstGeom>
        </p:spPr>
      </p:pic>
    </p:spTree>
    <p:extLst>
      <p:ext uri="{BB962C8B-B14F-4D97-AF65-F5344CB8AC3E}">
        <p14:creationId xmlns:p14="http://schemas.microsoft.com/office/powerpoint/2010/main" val="4150623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Practical Challenges</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pPr marL="342900" indent="-342900">
              <a:buFont typeface="Wingdings" panose="05000000000000000000" pitchFamily="2" charset="2"/>
              <a:buChar char="q"/>
            </a:pPr>
            <a:r>
              <a:rPr lang="en-NZ" dirty="0"/>
              <a:t>Procurement and installation time</a:t>
            </a:r>
          </a:p>
          <a:p>
            <a:pPr marL="342900" indent="-342900">
              <a:buFont typeface="Wingdings" panose="05000000000000000000" pitchFamily="2" charset="2"/>
              <a:buChar char="q"/>
            </a:pPr>
            <a:r>
              <a:rPr lang="en-NZ" dirty="0"/>
              <a:t>Gas hoods not an off the shelf item</a:t>
            </a:r>
          </a:p>
          <a:p>
            <a:pPr marL="342900" indent="-342900">
              <a:buFont typeface="Wingdings" panose="05000000000000000000" pitchFamily="2" charset="2"/>
              <a:buChar char="q"/>
            </a:pPr>
            <a:r>
              <a:rPr lang="en-NZ" dirty="0"/>
              <a:t>How to get data off instruments (USB, ethernet)</a:t>
            </a:r>
          </a:p>
          <a:p>
            <a:pPr marL="342900" indent="-342900">
              <a:buFont typeface="Wingdings" panose="05000000000000000000" pitchFamily="2" charset="2"/>
              <a:buChar char="q"/>
            </a:pPr>
            <a:r>
              <a:rPr lang="en-NZ" dirty="0"/>
              <a:t>Instrument calibration</a:t>
            </a:r>
          </a:p>
          <a:p>
            <a:pPr marL="342900" indent="-342900">
              <a:buFont typeface="Wingdings" panose="05000000000000000000" pitchFamily="2" charset="2"/>
              <a:buChar char="q"/>
            </a:pPr>
            <a:r>
              <a:rPr lang="en-NZ" dirty="0"/>
              <a:t>Data cleaning</a:t>
            </a:r>
          </a:p>
          <a:p>
            <a:pPr marL="342900" indent="-342900">
              <a:buFont typeface="Wingdings" panose="05000000000000000000" pitchFamily="2" charset="2"/>
              <a:buChar char="q"/>
            </a:pPr>
            <a:r>
              <a:rPr lang="en-NZ" dirty="0"/>
              <a:t>Water in flexible tubing</a:t>
            </a:r>
          </a:p>
          <a:p>
            <a:pPr marL="342900" indent="-342900">
              <a:buFont typeface="Wingdings" panose="05000000000000000000" pitchFamily="2" charset="2"/>
              <a:buChar char="q"/>
            </a:pPr>
            <a:r>
              <a:rPr lang="en-NZ" dirty="0"/>
              <a:t>Tracer gas may be required</a:t>
            </a:r>
          </a:p>
          <a:p>
            <a:pPr marL="342900" indent="-342900">
              <a:buFont typeface="Wingdings" panose="05000000000000000000" pitchFamily="2" charset="2"/>
              <a:buChar char="q"/>
            </a:pPr>
            <a:r>
              <a:rPr lang="en-NZ" dirty="0"/>
              <a:t>Sampling schedule, preservation and LOD</a:t>
            </a:r>
          </a:p>
          <a:p>
            <a:pPr marL="342900" indent="-342900">
              <a:buFont typeface="Wingdings" panose="05000000000000000000" pitchFamily="2" charset="2"/>
              <a:buChar char="q"/>
            </a:pPr>
            <a:endParaRPr lang="en-NZ" dirty="0"/>
          </a:p>
          <a:p>
            <a:endParaRPr lang="en-NZ" dirty="0"/>
          </a:p>
          <a:p>
            <a:endParaRPr lang="en-US" dirty="0"/>
          </a:p>
        </p:txBody>
      </p:sp>
    </p:spTree>
    <p:extLst>
      <p:ext uri="{BB962C8B-B14F-4D97-AF65-F5344CB8AC3E}">
        <p14:creationId xmlns:p14="http://schemas.microsoft.com/office/powerpoint/2010/main" val="104054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Next stages</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pPr marL="342900" indent="-342900">
              <a:buFont typeface="Wingdings" panose="05000000000000000000" pitchFamily="2" charset="2"/>
              <a:buChar char="q"/>
            </a:pPr>
            <a:r>
              <a:rPr lang="en-NZ" dirty="0"/>
              <a:t>Review results of site-wide sampling campaign</a:t>
            </a:r>
          </a:p>
          <a:p>
            <a:pPr marL="342900" indent="-342900">
              <a:buFont typeface="Wingdings" panose="05000000000000000000" pitchFamily="2" charset="2"/>
              <a:buChar char="q"/>
            </a:pPr>
            <a:r>
              <a:rPr lang="en-NZ" dirty="0"/>
              <a:t>Improve accuracy of </a:t>
            </a:r>
            <a:r>
              <a:rPr lang="en-NZ" dirty="0" err="1"/>
              <a:t>BioWin</a:t>
            </a:r>
            <a:r>
              <a:rPr lang="en-NZ" dirty="0"/>
              <a:t> model</a:t>
            </a:r>
          </a:p>
          <a:p>
            <a:pPr marL="342900" indent="-342900">
              <a:buFont typeface="Wingdings" panose="05000000000000000000" pitchFamily="2" charset="2"/>
              <a:buChar char="q"/>
            </a:pPr>
            <a:r>
              <a:rPr lang="en-NZ" dirty="0"/>
              <a:t>Propose and test mitigation strategies</a:t>
            </a:r>
          </a:p>
          <a:p>
            <a:pPr marL="342900" indent="-342900">
              <a:buFont typeface="Wingdings" panose="05000000000000000000" pitchFamily="2" charset="2"/>
              <a:buChar char="q"/>
            </a:pPr>
            <a:r>
              <a:rPr lang="en-NZ" dirty="0"/>
              <a:t>Continue to monitor </a:t>
            </a:r>
            <a:r>
              <a:rPr lang="en-NZ" dirty="0" err="1"/>
              <a:t>N</a:t>
            </a:r>
            <a:r>
              <a:rPr lang="en-NZ" baseline="-25000" dirty="0" err="1"/>
              <a:t>2</a:t>
            </a:r>
            <a:r>
              <a:rPr lang="en-NZ" dirty="0" err="1"/>
              <a:t>O</a:t>
            </a:r>
            <a:r>
              <a:rPr lang="en-NZ" dirty="0"/>
              <a:t> to understand long-term variations</a:t>
            </a:r>
          </a:p>
          <a:p>
            <a:pPr marL="342900" indent="-342900">
              <a:buFont typeface="Wingdings" panose="05000000000000000000" pitchFamily="2" charset="2"/>
              <a:buChar char="q"/>
            </a:pPr>
            <a:r>
              <a:rPr lang="en-NZ" dirty="0"/>
              <a:t>Expand to other sites and develop site specific EF</a:t>
            </a:r>
          </a:p>
          <a:p>
            <a:pPr marL="342900" indent="-342900">
              <a:buFont typeface="Wingdings" panose="05000000000000000000" pitchFamily="2" charset="2"/>
              <a:buChar char="q"/>
            </a:pPr>
            <a:endParaRPr lang="en-NZ" dirty="0"/>
          </a:p>
          <a:p>
            <a:endParaRPr lang="en-NZ" dirty="0"/>
          </a:p>
          <a:p>
            <a:endParaRPr lang="en-US" dirty="0"/>
          </a:p>
        </p:txBody>
      </p:sp>
    </p:spTree>
    <p:extLst>
      <p:ext uri="{BB962C8B-B14F-4D97-AF65-F5344CB8AC3E}">
        <p14:creationId xmlns:p14="http://schemas.microsoft.com/office/powerpoint/2010/main" val="299540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752">
            <a:extLst>
              <a:ext uri="{FF2B5EF4-FFF2-40B4-BE49-F238E27FC236}">
                <a16:creationId xmlns:a16="http://schemas.microsoft.com/office/drawing/2014/main" id="{3CC1DAF1-876D-4228-8414-FDACF8CA3A63}"/>
              </a:ext>
            </a:extLst>
          </p:cNvPr>
          <p:cNvSpPr>
            <a:spLocks/>
          </p:cNvSpPr>
          <p:nvPr/>
        </p:nvSpPr>
        <p:spPr>
          <a:xfrm>
            <a:off x="4103173" y="4134"/>
            <a:ext cx="1617308" cy="68497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676" y="2657"/>
                  <a:pt x="21600" y="6619"/>
                  <a:pt x="21600" y="10800"/>
                </a:cubicBezTo>
                <a:cubicBezTo>
                  <a:pt x="21600" y="14981"/>
                  <a:pt x="13676" y="18943"/>
                  <a:pt x="0" y="21600"/>
                </a:cubicBezTo>
              </a:path>
            </a:pathLst>
          </a:custGeom>
          <a:ln w="12700">
            <a:solidFill>
              <a:schemeClr val="tx2"/>
            </a:solidFill>
            <a:miter lim="400000"/>
            <a:headEnd type="none" w="med" len="med"/>
            <a:tailEnd type="none" w="med" len="med"/>
          </a:ln>
        </p:spPr>
        <p:txBody>
          <a:bodyPr lIns="25393" tIns="25393" rIns="25393" bIns="25393" anchor="ctr"/>
          <a:lstStyle/>
          <a:p>
            <a:pPr>
              <a:defRPr sz="3200"/>
            </a:pPr>
            <a:endParaRPr sz="1600"/>
          </a:p>
        </p:txBody>
      </p:sp>
      <p:grpSp>
        <p:nvGrpSpPr>
          <p:cNvPr id="9" name="Group 8">
            <a:extLst>
              <a:ext uri="{FF2B5EF4-FFF2-40B4-BE49-F238E27FC236}">
                <a16:creationId xmlns:a16="http://schemas.microsoft.com/office/drawing/2014/main" id="{BEE061BA-7A18-4778-AE46-680677431C9B}"/>
              </a:ext>
            </a:extLst>
          </p:cNvPr>
          <p:cNvGrpSpPr>
            <a:grpSpLocks/>
          </p:cNvGrpSpPr>
          <p:nvPr/>
        </p:nvGrpSpPr>
        <p:grpSpPr>
          <a:xfrm>
            <a:off x="5064393" y="1304243"/>
            <a:ext cx="6675170" cy="380901"/>
            <a:chOff x="4986605" y="1304242"/>
            <a:chExt cx="6675170" cy="380901"/>
          </a:xfrm>
        </p:grpSpPr>
        <p:sp>
          <p:nvSpPr>
            <p:cNvPr id="10" name="Shape 766">
              <a:extLst>
                <a:ext uri="{FF2B5EF4-FFF2-40B4-BE49-F238E27FC236}">
                  <a16:creationId xmlns:a16="http://schemas.microsoft.com/office/drawing/2014/main" id="{49EE6702-D32F-4DFE-A4ED-D98166D894E0}"/>
                </a:ext>
              </a:extLst>
            </p:cNvPr>
            <p:cNvSpPr/>
            <p:nvPr/>
          </p:nvSpPr>
          <p:spPr>
            <a:xfrm>
              <a:off x="4986605" y="1304242"/>
              <a:ext cx="380901" cy="380901"/>
            </a:xfrm>
            <a:prstGeom prst="ellipse">
              <a:avLst/>
            </a:prstGeom>
            <a:solidFill>
              <a:schemeClr val="accent1"/>
            </a:solidFill>
            <a:ln w="12700">
              <a:solidFill>
                <a:schemeClr val="accent1"/>
              </a:solidFill>
              <a:miter lim="400000"/>
            </a:ln>
          </p:spPr>
          <p:txBody>
            <a:bodyPr lIns="0" tIns="0" rIns="0" bIns="0" anchor="ctr"/>
            <a:lstStyle/>
            <a:p>
              <a:pPr algn="ctr">
                <a:defRPr sz="3200">
                  <a:solidFill>
                    <a:srgbClr val="FFFFFF"/>
                  </a:solidFill>
                </a:defRPr>
              </a:pPr>
              <a:r>
                <a:rPr lang="en-US" sz="1600" b="1" dirty="0"/>
                <a:t>1</a:t>
              </a:r>
              <a:endParaRPr sz="1600" b="1" dirty="0"/>
            </a:p>
          </p:txBody>
        </p:sp>
        <p:sp>
          <p:nvSpPr>
            <p:cNvPr id="11" name="Rectangle 10">
              <a:extLst>
                <a:ext uri="{FF2B5EF4-FFF2-40B4-BE49-F238E27FC236}">
                  <a16:creationId xmlns:a16="http://schemas.microsoft.com/office/drawing/2014/main" id="{3FB28343-4E91-4076-AF9A-78872F61970A}"/>
                </a:ext>
              </a:extLst>
            </p:cNvPr>
            <p:cNvSpPr/>
            <p:nvPr/>
          </p:nvSpPr>
          <p:spPr>
            <a:xfrm>
              <a:off x="5595117" y="1340804"/>
              <a:ext cx="6066658" cy="307777"/>
            </a:xfrm>
            <a:prstGeom prst="rect">
              <a:avLst/>
            </a:prstGeom>
          </p:spPr>
          <p:txBody>
            <a:bodyPr wrap="square" lIns="0" tIns="0" rIns="0" bIns="0" anchor="ctr">
              <a:spAutoFit/>
            </a:bodyPr>
            <a:lstStyle/>
            <a:p>
              <a:pPr algn="l"/>
              <a:r>
                <a:rPr lang="en-US" sz="2000" dirty="0">
                  <a:cs typeface="Century Gothic"/>
                </a:rPr>
                <a:t>Nitrous oxide – what is it?</a:t>
              </a:r>
            </a:p>
          </p:txBody>
        </p:sp>
      </p:grpSp>
      <p:grpSp>
        <p:nvGrpSpPr>
          <p:cNvPr id="12" name="Group 11">
            <a:extLst>
              <a:ext uri="{FF2B5EF4-FFF2-40B4-BE49-F238E27FC236}">
                <a16:creationId xmlns:a16="http://schemas.microsoft.com/office/drawing/2014/main" id="{44CE9660-20E9-40EF-BF9E-D366E62CB802}"/>
              </a:ext>
            </a:extLst>
          </p:cNvPr>
          <p:cNvGrpSpPr>
            <a:grpSpLocks/>
          </p:cNvGrpSpPr>
          <p:nvPr/>
        </p:nvGrpSpPr>
        <p:grpSpPr>
          <a:xfrm>
            <a:off x="5064393" y="5172858"/>
            <a:ext cx="6675170" cy="380901"/>
            <a:chOff x="4986605" y="5172857"/>
            <a:chExt cx="6675170" cy="380901"/>
          </a:xfrm>
        </p:grpSpPr>
        <p:sp>
          <p:nvSpPr>
            <p:cNvPr id="13" name="Rectangle 12">
              <a:extLst>
                <a:ext uri="{FF2B5EF4-FFF2-40B4-BE49-F238E27FC236}">
                  <a16:creationId xmlns:a16="http://schemas.microsoft.com/office/drawing/2014/main" id="{C16BC6FE-AAAB-4B3A-B467-0E58DD616BF8}"/>
                </a:ext>
              </a:extLst>
            </p:cNvPr>
            <p:cNvSpPr/>
            <p:nvPr/>
          </p:nvSpPr>
          <p:spPr>
            <a:xfrm>
              <a:off x="5595117" y="5209419"/>
              <a:ext cx="6066658" cy="307777"/>
            </a:xfrm>
            <a:prstGeom prst="rect">
              <a:avLst/>
            </a:prstGeom>
          </p:spPr>
          <p:txBody>
            <a:bodyPr wrap="square" lIns="0" tIns="0" rIns="0" bIns="0" anchor="ctr">
              <a:spAutoFit/>
            </a:bodyPr>
            <a:lstStyle/>
            <a:p>
              <a:pPr algn="l"/>
              <a:r>
                <a:rPr lang="en-US" sz="2000" dirty="0">
                  <a:cs typeface="Century Gothic"/>
                </a:rPr>
                <a:t>Next stages</a:t>
              </a:r>
            </a:p>
          </p:txBody>
        </p:sp>
        <p:sp>
          <p:nvSpPr>
            <p:cNvPr id="14" name="Shape 766">
              <a:extLst>
                <a:ext uri="{FF2B5EF4-FFF2-40B4-BE49-F238E27FC236}">
                  <a16:creationId xmlns:a16="http://schemas.microsoft.com/office/drawing/2014/main" id="{A9C9EC01-7FBC-4E15-A494-7C264453C7C2}"/>
                </a:ext>
              </a:extLst>
            </p:cNvPr>
            <p:cNvSpPr/>
            <p:nvPr/>
          </p:nvSpPr>
          <p:spPr>
            <a:xfrm>
              <a:off x="4986605" y="5172857"/>
              <a:ext cx="380901" cy="380901"/>
            </a:xfrm>
            <a:prstGeom prst="ellipse">
              <a:avLst/>
            </a:prstGeom>
            <a:solidFill>
              <a:schemeClr val="accent1"/>
            </a:solidFill>
            <a:ln w="12700">
              <a:solidFill>
                <a:schemeClr val="accent1"/>
              </a:solidFill>
              <a:miter lim="400000"/>
            </a:ln>
          </p:spPr>
          <p:txBody>
            <a:bodyPr lIns="0" tIns="0" rIns="0" bIns="0" anchor="ctr"/>
            <a:lstStyle/>
            <a:p>
              <a:pPr algn="ctr">
                <a:defRPr sz="3200">
                  <a:solidFill>
                    <a:srgbClr val="FFFFFF"/>
                  </a:solidFill>
                </a:defRPr>
              </a:pPr>
              <a:r>
                <a:rPr lang="en-US" sz="1600" b="1" dirty="0"/>
                <a:t>5</a:t>
              </a:r>
              <a:endParaRPr sz="1600" b="1" dirty="0"/>
            </a:p>
          </p:txBody>
        </p:sp>
      </p:grpSp>
      <p:grpSp>
        <p:nvGrpSpPr>
          <p:cNvPr id="15" name="Group 14">
            <a:extLst>
              <a:ext uri="{FF2B5EF4-FFF2-40B4-BE49-F238E27FC236}">
                <a16:creationId xmlns:a16="http://schemas.microsoft.com/office/drawing/2014/main" id="{B9E1E546-3BF2-46DF-BF0E-CD78FCE9BC15}"/>
              </a:ext>
            </a:extLst>
          </p:cNvPr>
          <p:cNvGrpSpPr>
            <a:grpSpLocks/>
          </p:cNvGrpSpPr>
          <p:nvPr/>
        </p:nvGrpSpPr>
        <p:grpSpPr>
          <a:xfrm>
            <a:off x="5429762" y="4205705"/>
            <a:ext cx="6182800" cy="380901"/>
            <a:chOff x="5478974" y="4205704"/>
            <a:chExt cx="6182800" cy="380901"/>
          </a:xfrm>
        </p:grpSpPr>
        <p:sp>
          <p:nvSpPr>
            <p:cNvPr id="16" name="Shape 766">
              <a:extLst>
                <a:ext uri="{FF2B5EF4-FFF2-40B4-BE49-F238E27FC236}">
                  <a16:creationId xmlns:a16="http://schemas.microsoft.com/office/drawing/2014/main" id="{58C1868D-82EB-499C-B84E-9C2CD9B1FF15}"/>
                </a:ext>
              </a:extLst>
            </p:cNvPr>
            <p:cNvSpPr/>
            <p:nvPr/>
          </p:nvSpPr>
          <p:spPr>
            <a:xfrm>
              <a:off x="5478974" y="4205704"/>
              <a:ext cx="380901" cy="380901"/>
            </a:xfrm>
            <a:prstGeom prst="ellipse">
              <a:avLst/>
            </a:prstGeom>
            <a:solidFill>
              <a:schemeClr val="accent1"/>
            </a:solidFill>
            <a:ln w="12700">
              <a:solidFill>
                <a:schemeClr val="accent1"/>
              </a:solidFill>
              <a:miter lim="400000"/>
            </a:ln>
          </p:spPr>
          <p:txBody>
            <a:bodyPr lIns="0" tIns="0" rIns="0" bIns="0" anchor="ctr"/>
            <a:lstStyle/>
            <a:p>
              <a:pPr algn="ctr">
                <a:defRPr sz="3200">
                  <a:solidFill>
                    <a:srgbClr val="FFFFFF"/>
                  </a:solidFill>
                </a:defRPr>
              </a:pPr>
              <a:r>
                <a:rPr lang="en-US" sz="1600" b="1" dirty="0"/>
                <a:t>4</a:t>
              </a:r>
              <a:endParaRPr sz="1600" b="1" dirty="0"/>
            </a:p>
          </p:txBody>
        </p:sp>
        <p:sp>
          <p:nvSpPr>
            <p:cNvPr id="17" name="Rectangle 16">
              <a:extLst>
                <a:ext uri="{FF2B5EF4-FFF2-40B4-BE49-F238E27FC236}">
                  <a16:creationId xmlns:a16="http://schemas.microsoft.com/office/drawing/2014/main" id="{0C4BE2C4-712D-4329-8214-A8C9EFAF2493}"/>
                </a:ext>
              </a:extLst>
            </p:cNvPr>
            <p:cNvSpPr/>
            <p:nvPr/>
          </p:nvSpPr>
          <p:spPr>
            <a:xfrm>
              <a:off x="6087485" y="4242266"/>
              <a:ext cx="5574289" cy="307777"/>
            </a:xfrm>
            <a:prstGeom prst="rect">
              <a:avLst/>
            </a:prstGeom>
          </p:spPr>
          <p:txBody>
            <a:bodyPr wrap="square" lIns="0" tIns="0" rIns="0" bIns="0" anchor="ctr">
              <a:spAutoFit/>
            </a:bodyPr>
            <a:lstStyle/>
            <a:p>
              <a:pPr algn="l"/>
              <a:r>
                <a:rPr lang="en-US" sz="2000" dirty="0">
                  <a:cs typeface="Century Gothic"/>
                </a:rPr>
                <a:t>Key findings</a:t>
              </a:r>
            </a:p>
          </p:txBody>
        </p:sp>
      </p:grpSp>
      <p:grpSp>
        <p:nvGrpSpPr>
          <p:cNvPr id="18" name="Group 17">
            <a:extLst>
              <a:ext uri="{FF2B5EF4-FFF2-40B4-BE49-F238E27FC236}">
                <a16:creationId xmlns:a16="http://schemas.microsoft.com/office/drawing/2014/main" id="{C0909BBD-08AE-4045-A86F-6D78BDB4AC10}"/>
              </a:ext>
            </a:extLst>
          </p:cNvPr>
          <p:cNvGrpSpPr>
            <a:grpSpLocks/>
          </p:cNvGrpSpPr>
          <p:nvPr/>
        </p:nvGrpSpPr>
        <p:grpSpPr>
          <a:xfrm>
            <a:off x="5429762" y="2271397"/>
            <a:ext cx="6182800" cy="380901"/>
            <a:chOff x="5478974" y="2271396"/>
            <a:chExt cx="6182800" cy="380901"/>
          </a:xfrm>
        </p:grpSpPr>
        <p:sp>
          <p:nvSpPr>
            <p:cNvPr id="19" name="Rectangle 18">
              <a:extLst>
                <a:ext uri="{FF2B5EF4-FFF2-40B4-BE49-F238E27FC236}">
                  <a16:creationId xmlns:a16="http://schemas.microsoft.com/office/drawing/2014/main" id="{FBC7F958-EFAB-4E4A-8DA7-490567D799F1}"/>
                </a:ext>
              </a:extLst>
            </p:cNvPr>
            <p:cNvSpPr/>
            <p:nvPr/>
          </p:nvSpPr>
          <p:spPr>
            <a:xfrm>
              <a:off x="6087485" y="2307958"/>
              <a:ext cx="5574289" cy="307777"/>
            </a:xfrm>
            <a:prstGeom prst="rect">
              <a:avLst/>
            </a:prstGeom>
          </p:spPr>
          <p:txBody>
            <a:bodyPr wrap="square" lIns="0" tIns="0" rIns="0" bIns="0" anchor="ctr">
              <a:spAutoFit/>
            </a:bodyPr>
            <a:lstStyle/>
            <a:p>
              <a:pPr algn="l"/>
              <a:r>
                <a:rPr lang="en-US" sz="2000" dirty="0">
                  <a:cs typeface="Century Gothic"/>
                </a:rPr>
                <a:t>Watercare GHG targets</a:t>
              </a:r>
            </a:p>
          </p:txBody>
        </p:sp>
        <p:sp>
          <p:nvSpPr>
            <p:cNvPr id="20" name="Shape 766">
              <a:extLst>
                <a:ext uri="{FF2B5EF4-FFF2-40B4-BE49-F238E27FC236}">
                  <a16:creationId xmlns:a16="http://schemas.microsoft.com/office/drawing/2014/main" id="{0073D56E-44A6-456B-BAD2-60B3FFE58B77}"/>
                </a:ext>
              </a:extLst>
            </p:cNvPr>
            <p:cNvSpPr/>
            <p:nvPr/>
          </p:nvSpPr>
          <p:spPr>
            <a:xfrm>
              <a:off x="5478974" y="2271396"/>
              <a:ext cx="380901" cy="380901"/>
            </a:xfrm>
            <a:prstGeom prst="ellipse">
              <a:avLst/>
            </a:prstGeom>
            <a:solidFill>
              <a:schemeClr val="accent1"/>
            </a:solidFill>
            <a:ln w="12700">
              <a:solidFill>
                <a:schemeClr val="accent1"/>
              </a:solidFill>
              <a:miter lim="400000"/>
            </a:ln>
          </p:spPr>
          <p:txBody>
            <a:bodyPr lIns="0" tIns="0" rIns="0" bIns="0" anchor="ctr"/>
            <a:lstStyle/>
            <a:p>
              <a:pPr algn="ctr">
                <a:defRPr sz="3200">
                  <a:solidFill>
                    <a:srgbClr val="FFFFFF"/>
                  </a:solidFill>
                </a:defRPr>
              </a:pPr>
              <a:r>
                <a:rPr lang="en-US" sz="1600" b="1" dirty="0"/>
                <a:t>2</a:t>
              </a:r>
              <a:endParaRPr sz="1600" b="1" dirty="0"/>
            </a:p>
          </p:txBody>
        </p:sp>
      </p:grpSp>
      <p:grpSp>
        <p:nvGrpSpPr>
          <p:cNvPr id="21" name="Group 20">
            <a:extLst>
              <a:ext uri="{FF2B5EF4-FFF2-40B4-BE49-F238E27FC236}">
                <a16:creationId xmlns:a16="http://schemas.microsoft.com/office/drawing/2014/main" id="{822F6A1B-1D68-48E8-B14A-B3CA9562BEF4}"/>
              </a:ext>
            </a:extLst>
          </p:cNvPr>
          <p:cNvGrpSpPr>
            <a:grpSpLocks/>
          </p:cNvGrpSpPr>
          <p:nvPr/>
        </p:nvGrpSpPr>
        <p:grpSpPr>
          <a:xfrm>
            <a:off x="5533205" y="3238551"/>
            <a:ext cx="6066656" cy="380901"/>
            <a:chOff x="5595117" y="3238550"/>
            <a:chExt cx="6066656" cy="380901"/>
          </a:xfrm>
        </p:grpSpPr>
        <p:sp>
          <p:nvSpPr>
            <p:cNvPr id="22" name="Rectangle 21">
              <a:extLst>
                <a:ext uri="{FF2B5EF4-FFF2-40B4-BE49-F238E27FC236}">
                  <a16:creationId xmlns:a16="http://schemas.microsoft.com/office/drawing/2014/main" id="{22DAD998-0F31-4688-A850-06DCC96C5730}"/>
                </a:ext>
              </a:extLst>
            </p:cNvPr>
            <p:cNvSpPr/>
            <p:nvPr/>
          </p:nvSpPr>
          <p:spPr>
            <a:xfrm>
              <a:off x="6203628" y="3275112"/>
              <a:ext cx="5458145" cy="307777"/>
            </a:xfrm>
            <a:prstGeom prst="rect">
              <a:avLst/>
            </a:prstGeom>
          </p:spPr>
          <p:txBody>
            <a:bodyPr wrap="square" lIns="0" tIns="0" rIns="0" bIns="0" anchor="ctr">
              <a:spAutoFit/>
            </a:bodyPr>
            <a:lstStyle/>
            <a:p>
              <a:pPr algn="l"/>
              <a:r>
                <a:rPr lang="en-US" sz="2000" dirty="0">
                  <a:cs typeface="Century Gothic"/>
                </a:rPr>
                <a:t>Rosedale WWTP GHG monitoring</a:t>
              </a:r>
            </a:p>
          </p:txBody>
        </p:sp>
        <p:sp>
          <p:nvSpPr>
            <p:cNvPr id="23" name="Shape 766">
              <a:extLst>
                <a:ext uri="{FF2B5EF4-FFF2-40B4-BE49-F238E27FC236}">
                  <a16:creationId xmlns:a16="http://schemas.microsoft.com/office/drawing/2014/main" id="{F8DE1BD9-8E8F-4D6E-99C6-00C6A3EBC5B1}"/>
                </a:ext>
              </a:extLst>
            </p:cNvPr>
            <p:cNvSpPr/>
            <p:nvPr/>
          </p:nvSpPr>
          <p:spPr>
            <a:xfrm>
              <a:off x="5595117" y="3238550"/>
              <a:ext cx="380901" cy="380901"/>
            </a:xfrm>
            <a:prstGeom prst="ellipse">
              <a:avLst/>
            </a:prstGeom>
            <a:solidFill>
              <a:schemeClr val="accent1"/>
            </a:solidFill>
            <a:ln w="12700">
              <a:solidFill>
                <a:schemeClr val="accent1"/>
              </a:solidFill>
              <a:miter lim="400000"/>
            </a:ln>
          </p:spPr>
          <p:txBody>
            <a:bodyPr lIns="0" tIns="0" rIns="0" bIns="0" anchor="ctr"/>
            <a:lstStyle/>
            <a:p>
              <a:pPr algn="ctr">
                <a:defRPr sz="3200">
                  <a:solidFill>
                    <a:srgbClr val="FFFFFF"/>
                  </a:solidFill>
                </a:defRPr>
              </a:pPr>
              <a:r>
                <a:rPr lang="en-US" sz="1600" b="1" dirty="0"/>
                <a:t>3</a:t>
              </a:r>
              <a:endParaRPr sz="1600" b="1" dirty="0"/>
            </a:p>
          </p:txBody>
        </p:sp>
      </p:grpSp>
      <p:sp>
        <p:nvSpPr>
          <p:cNvPr id="24" name="Shape 755">
            <a:extLst>
              <a:ext uri="{FF2B5EF4-FFF2-40B4-BE49-F238E27FC236}">
                <a16:creationId xmlns:a16="http://schemas.microsoft.com/office/drawing/2014/main" id="{69F68C6D-56B8-408B-A31C-4D0B8FD2141F}"/>
              </a:ext>
            </a:extLst>
          </p:cNvPr>
          <p:cNvSpPr>
            <a:spLocks/>
          </p:cNvSpPr>
          <p:nvPr/>
        </p:nvSpPr>
        <p:spPr>
          <a:xfrm>
            <a:off x="1203974" y="2333190"/>
            <a:ext cx="2259606" cy="2259606"/>
          </a:xfrm>
          <a:prstGeom prst="ellipse">
            <a:avLst/>
          </a:prstGeom>
          <a:solidFill>
            <a:schemeClr val="accent1"/>
          </a:solidFill>
          <a:ln w="12700" cap="flat">
            <a:noFill/>
            <a:miter lim="400000"/>
          </a:ln>
          <a:effectLst/>
        </p:spPr>
        <p:txBody>
          <a:bodyPr wrap="square" lIns="25393" tIns="25393" rIns="25393" bIns="25393" numCol="1" anchor="ctr">
            <a:noAutofit/>
          </a:bodyPr>
          <a:lstStyle/>
          <a:p>
            <a:pPr lvl="0" algn="ctr"/>
            <a:r>
              <a:rPr lang="en-US" sz="2749" dirty="0">
                <a:solidFill>
                  <a:schemeClr val="bg1"/>
                </a:solidFill>
              </a:rPr>
              <a:t>Agenda</a:t>
            </a:r>
          </a:p>
        </p:txBody>
      </p:sp>
    </p:spTree>
    <p:extLst>
      <p:ext uri="{BB962C8B-B14F-4D97-AF65-F5344CB8AC3E}">
        <p14:creationId xmlns:p14="http://schemas.microsoft.com/office/powerpoint/2010/main" val="31047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75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1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2" presetClass="entr" presetSubtype="8" accel="18000" decel="8200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000" fill="hold"/>
                                        <p:tgtEl>
                                          <p:spTgt spid="24"/>
                                        </p:tgtEl>
                                        <p:attrNameLst>
                                          <p:attrName>ppt_x</p:attrName>
                                        </p:attrNameLst>
                                      </p:cBhvr>
                                      <p:tavLst>
                                        <p:tav tm="0">
                                          <p:val>
                                            <p:strVal val="0-#ppt_w/2"/>
                                          </p:val>
                                        </p:tav>
                                        <p:tav tm="100000">
                                          <p:val>
                                            <p:strVal val="#ppt_x"/>
                                          </p:val>
                                        </p:tav>
                                      </p:tavLst>
                                    </p:anim>
                                    <p:anim calcmode="lin" valueType="num">
                                      <p:cBhvr additive="base">
                                        <p:cTn id="26"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45D098-BEE7-C116-2F41-9E78670E673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20181DED-9564-D2CB-3461-B7C9C2080C9B}"/>
              </a:ext>
            </a:extLst>
          </p:cNvPr>
          <p:cNvSpPr>
            <a:spLocks noGrp="1"/>
          </p:cNvSpPr>
          <p:nvPr>
            <p:ph type="body" sz="quarter" idx="12"/>
          </p:nvPr>
        </p:nvSpPr>
        <p:spPr/>
        <p:txBody>
          <a:bodyPr>
            <a:normAutofit/>
          </a:bodyPr>
          <a:lstStyle/>
          <a:p>
            <a:r>
              <a:rPr lang="en-US" sz="10000" dirty="0"/>
              <a:t>Thank you</a:t>
            </a:r>
          </a:p>
          <a:p>
            <a:r>
              <a:rPr lang="en-NZ" dirty="0"/>
              <a:t>Kenny Williamson (Watercare)</a:t>
            </a:r>
          </a:p>
          <a:p>
            <a:r>
              <a:rPr lang="en-NZ" dirty="0"/>
              <a:t>Apra Boyle-</a:t>
            </a:r>
            <a:r>
              <a:rPr lang="en-NZ" dirty="0" err="1"/>
              <a:t>Gotla</a:t>
            </a:r>
            <a:r>
              <a:rPr lang="en-NZ" dirty="0"/>
              <a:t> (Watercare)</a:t>
            </a:r>
          </a:p>
          <a:p>
            <a:r>
              <a:rPr lang="en-NZ" dirty="0"/>
              <a:t>Andrew Kennedy (Watercare)</a:t>
            </a:r>
          </a:p>
          <a:p>
            <a:r>
              <a:rPr lang="en-NZ" dirty="0"/>
              <a:t>Glenys Rule (Watercare).</a:t>
            </a:r>
            <a:endParaRPr lang="en-US" dirty="0"/>
          </a:p>
        </p:txBody>
      </p:sp>
    </p:spTree>
    <p:extLst>
      <p:ext uri="{BB962C8B-B14F-4D97-AF65-F5344CB8AC3E}">
        <p14:creationId xmlns:p14="http://schemas.microsoft.com/office/powerpoint/2010/main" val="758149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95D282-C6AF-467F-805A-4F517EE62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050" y="1247398"/>
            <a:ext cx="9191164" cy="48106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NZ" dirty="0"/>
              <a:t>Nitrous Oxide, </a:t>
            </a:r>
            <a:r>
              <a:rPr lang="en-NZ" dirty="0" err="1"/>
              <a:t>N</a:t>
            </a:r>
            <a:r>
              <a:rPr lang="en-NZ" baseline="-25000" dirty="0" err="1"/>
              <a:t>2</a:t>
            </a:r>
            <a:r>
              <a:rPr lang="en-NZ" dirty="0" err="1"/>
              <a:t>O</a:t>
            </a:r>
            <a:r>
              <a:rPr lang="en-NZ" dirty="0"/>
              <a:t> – what is it?</a:t>
            </a:r>
            <a:endParaRPr lang="en-US" dirty="0"/>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a:xfrm>
            <a:off x="2070049" y="2401315"/>
            <a:ext cx="8265488" cy="3465549"/>
          </a:xfrm>
        </p:spPr>
        <p:txBody>
          <a:bodyPr/>
          <a:lstStyle/>
          <a:p>
            <a:endParaRPr lang="en-US" dirty="0"/>
          </a:p>
        </p:txBody>
      </p:sp>
    </p:spTree>
    <p:extLst>
      <p:ext uri="{BB962C8B-B14F-4D97-AF65-F5344CB8AC3E}">
        <p14:creationId xmlns:p14="http://schemas.microsoft.com/office/powerpoint/2010/main" val="708429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C38BEE5-6951-4E0B-8D03-493A81C0948A}"/>
              </a:ext>
            </a:extLst>
          </p:cNvPr>
          <p:cNvSpPr>
            <a:spLocks/>
          </p:cNvSpPr>
          <p:nvPr/>
        </p:nvSpPr>
        <p:spPr>
          <a:xfrm>
            <a:off x="1973148" y="1786"/>
            <a:ext cx="10217267" cy="6857830"/>
          </a:xfrm>
          <a:custGeom>
            <a:avLst/>
            <a:gdLst>
              <a:gd name="connsiteX0" fmla="*/ 0 w 10217267"/>
              <a:gd name="connsiteY0" fmla="*/ 0 h 6857830"/>
              <a:gd name="connsiteX1" fmla="*/ 10217267 w 10217267"/>
              <a:gd name="connsiteY1" fmla="*/ 0 h 6857830"/>
              <a:gd name="connsiteX2" fmla="*/ 10217267 w 10217267"/>
              <a:gd name="connsiteY2" fmla="*/ 6857830 h 6857830"/>
              <a:gd name="connsiteX3" fmla="*/ 0 w 10217267"/>
              <a:gd name="connsiteY3" fmla="*/ 6857830 h 6857830"/>
            </a:gdLst>
            <a:ahLst/>
            <a:cxnLst>
              <a:cxn ang="0">
                <a:pos x="connsiteX0" y="connsiteY0"/>
              </a:cxn>
              <a:cxn ang="0">
                <a:pos x="connsiteX1" y="connsiteY1"/>
              </a:cxn>
              <a:cxn ang="0">
                <a:pos x="connsiteX2" y="connsiteY2"/>
              </a:cxn>
              <a:cxn ang="0">
                <a:pos x="connsiteX3" y="connsiteY3"/>
              </a:cxn>
            </a:cxnLst>
            <a:rect l="l" t="t" r="r" b="b"/>
            <a:pathLst>
              <a:path w="10217267" h="6857830">
                <a:moveTo>
                  <a:pt x="0" y="0"/>
                </a:moveTo>
                <a:lnTo>
                  <a:pt x="10217267" y="0"/>
                </a:lnTo>
                <a:lnTo>
                  <a:pt x="10217267" y="6857830"/>
                </a:lnTo>
                <a:lnTo>
                  <a:pt x="0" y="6857830"/>
                </a:lnTo>
                <a:close/>
              </a:path>
            </a:pathLst>
          </a:custGeom>
          <a:solidFill>
            <a:schemeClr val="accent3"/>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3942">
              <a:defRPr/>
            </a:pPr>
            <a:endParaRPr lang="en-GB" sz="1866" dirty="0">
              <a:solidFill>
                <a:srgbClr val="FFFFFF"/>
              </a:solidFill>
            </a:endParaRPr>
          </a:p>
        </p:txBody>
      </p:sp>
      <p:sp>
        <p:nvSpPr>
          <p:cNvPr id="14" name="Freeform: Shape 13">
            <a:extLst>
              <a:ext uri="{FF2B5EF4-FFF2-40B4-BE49-F238E27FC236}">
                <a16:creationId xmlns:a16="http://schemas.microsoft.com/office/drawing/2014/main" id="{B371141A-027B-455A-85F8-6DF5B9F0280D}"/>
              </a:ext>
            </a:extLst>
          </p:cNvPr>
          <p:cNvSpPr>
            <a:spLocks/>
          </p:cNvSpPr>
          <p:nvPr/>
        </p:nvSpPr>
        <p:spPr>
          <a:xfrm>
            <a:off x="1589" y="-33865"/>
            <a:ext cx="9495375" cy="6910966"/>
          </a:xfrm>
          <a:custGeom>
            <a:avLst/>
            <a:gdLst>
              <a:gd name="connsiteX0" fmla="*/ 0 w 9495375"/>
              <a:gd name="connsiteY0" fmla="*/ 0 h 6910966"/>
              <a:gd name="connsiteX1" fmla="*/ 8347401 w 9495375"/>
              <a:gd name="connsiteY1" fmla="*/ 35401 h 6910966"/>
              <a:gd name="connsiteX2" fmla="*/ 8525703 w 9495375"/>
              <a:gd name="connsiteY2" fmla="*/ 273842 h 6910966"/>
              <a:gd name="connsiteX3" fmla="*/ 9495375 w 9495375"/>
              <a:gd name="connsiteY3" fmla="*/ 3448330 h 6910966"/>
              <a:gd name="connsiteX4" fmla="*/ 8487111 w 9495375"/>
              <a:gd name="connsiteY4" fmla="*/ 6679211 h 6910966"/>
              <a:gd name="connsiteX5" fmla="*/ 8325058 w 9495375"/>
              <a:gd name="connsiteY5" fmla="*/ 6893231 h 6910966"/>
              <a:gd name="connsiteX6" fmla="*/ 0 w 9495375"/>
              <a:gd name="connsiteY6" fmla="*/ 6910966 h 691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5375" h="6910966">
                <a:moveTo>
                  <a:pt x="0" y="0"/>
                </a:moveTo>
                <a:lnTo>
                  <a:pt x="8347401" y="35401"/>
                </a:lnTo>
                <a:lnTo>
                  <a:pt x="8525703" y="273842"/>
                </a:lnTo>
                <a:cubicBezTo>
                  <a:pt x="9137904" y="1180018"/>
                  <a:pt x="9495375" y="2272428"/>
                  <a:pt x="9495375" y="3448330"/>
                </a:cubicBezTo>
                <a:cubicBezTo>
                  <a:pt x="9495375" y="4648730"/>
                  <a:pt x="9122854" y="5762123"/>
                  <a:pt x="8487111" y="6679211"/>
                </a:cubicBezTo>
                <a:lnTo>
                  <a:pt x="8325058" y="6893231"/>
                </a:lnTo>
                <a:lnTo>
                  <a:pt x="0" y="6910966"/>
                </a:lnTo>
                <a:close/>
              </a:path>
            </a:pathLst>
          </a:cu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3942">
              <a:defRPr/>
            </a:pPr>
            <a:endParaRPr lang="en-GB" sz="2399" dirty="0">
              <a:solidFill>
                <a:srgbClr val="FFFFFF"/>
              </a:solidFill>
            </a:endParaRPr>
          </a:p>
        </p:txBody>
      </p:sp>
      <p:sp>
        <p:nvSpPr>
          <p:cNvPr id="4" name="Circle 02" descr="Woman outdoors at sunset">
            <a:extLst>
              <a:ext uri="{FF2B5EF4-FFF2-40B4-BE49-F238E27FC236}">
                <a16:creationId xmlns:a16="http://schemas.microsoft.com/office/drawing/2014/main" id="{B6289545-5D7D-49ED-964F-E143C606A742}"/>
              </a:ext>
            </a:extLst>
          </p:cNvPr>
          <p:cNvSpPr>
            <a:spLocks/>
          </p:cNvSpPr>
          <p:nvPr/>
        </p:nvSpPr>
        <p:spPr>
          <a:xfrm>
            <a:off x="1589" y="106389"/>
            <a:ext cx="6047923" cy="6616648"/>
          </a:xfrm>
          <a:custGeom>
            <a:avLst/>
            <a:gdLst>
              <a:gd name="connsiteX0" fmla="*/ 2055770 w 4538306"/>
              <a:gd name="connsiteY0" fmla="*/ 0 h 4965072"/>
              <a:gd name="connsiteX1" fmla="*/ 4538306 w 4538306"/>
              <a:gd name="connsiteY1" fmla="*/ 2482536 h 4965072"/>
              <a:gd name="connsiteX2" fmla="*/ 2055770 w 4538306"/>
              <a:gd name="connsiteY2" fmla="*/ 4965072 h 4965072"/>
              <a:gd name="connsiteX3" fmla="*/ 140125 w 4538306"/>
              <a:gd name="connsiteY3" fmla="*/ 4061660 h 4965072"/>
              <a:gd name="connsiteX4" fmla="*/ 0 w 4538306"/>
              <a:gd name="connsiteY4" fmla="*/ 3874274 h 4965072"/>
              <a:gd name="connsiteX5" fmla="*/ 0 w 4538306"/>
              <a:gd name="connsiteY5" fmla="*/ 1090799 h 4965072"/>
              <a:gd name="connsiteX6" fmla="*/ 140125 w 4538306"/>
              <a:gd name="connsiteY6" fmla="*/ 903413 h 4965072"/>
              <a:gd name="connsiteX7" fmla="*/ 2055770 w 4538306"/>
              <a:gd name="connsiteY7" fmla="*/ 0 h 496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306" h="4965072">
                <a:moveTo>
                  <a:pt x="2055770" y="0"/>
                </a:moveTo>
                <a:cubicBezTo>
                  <a:pt x="3426837" y="0"/>
                  <a:pt x="4538306" y="1111469"/>
                  <a:pt x="4538306" y="2482536"/>
                </a:cubicBezTo>
                <a:cubicBezTo>
                  <a:pt x="4538306" y="3853603"/>
                  <a:pt x="3426837" y="4965072"/>
                  <a:pt x="2055770" y="4965072"/>
                </a:cubicBezTo>
                <a:cubicBezTo>
                  <a:pt x="1284545" y="4965072"/>
                  <a:pt x="595458" y="4613397"/>
                  <a:pt x="140125" y="4061660"/>
                </a:cubicBezTo>
                <a:lnTo>
                  <a:pt x="0" y="3874274"/>
                </a:lnTo>
                <a:lnTo>
                  <a:pt x="0" y="1090799"/>
                </a:lnTo>
                <a:lnTo>
                  <a:pt x="140125" y="903413"/>
                </a:lnTo>
                <a:cubicBezTo>
                  <a:pt x="595458" y="351676"/>
                  <a:pt x="1284545" y="0"/>
                  <a:pt x="2055770" y="0"/>
                </a:cubicBezTo>
                <a:close/>
              </a:path>
            </a:pathLst>
          </a:custGeom>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3942">
              <a:defRPr/>
            </a:pPr>
            <a:endParaRPr lang="en-GB" sz="2399" dirty="0">
              <a:solidFill>
                <a:srgbClr val="FFFFFF"/>
              </a:solidFill>
            </a:endParaRPr>
          </a:p>
        </p:txBody>
      </p:sp>
      <p:sp>
        <p:nvSpPr>
          <p:cNvPr id="6" name="Text 02">
            <a:extLst>
              <a:ext uri="{FF2B5EF4-FFF2-40B4-BE49-F238E27FC236}">
                <a16:creationId xmlns:a16="http://schemas.microsoft.com/office/drawing/2014/main" id="{460E5903-4B21-4CE2-99F4-960E93588407}"/>
              </a:ext>
            </a:extLst>
          </p:cNvPr>
          <p:cNvSpPr>
            <a:spLocks/>
          </p:cNvSpPr>
          <p:nvPr/>
        </p:nvSpPr>
        <p:spPr>
          <a:xfrm>
            <a:off x="4031213" y="3069516"/>
            <a:ext cx="1856370" cy="690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1218590" eaLnBrk="0" fontAlgn="base" hangingPunct="0">
              <a:spcBef>
                <a:spcPct val="0"/>
              </a:spcBef>
              <a:spcAft>
                <a:spcPct val="0"/>
              </a:spcAft>
              <a:defRPr/>
            </a:pPr>
            <a:r>
              <a:rPr lang="en-GB" sz="2000" b="1" dirty="0">
                <a:solidFill>
                  <a:srgbClr val="FFFFFF"/>
                </a:solidFill>
                <a:cs typeface="Times New Roman" panose="02020603050405020304" pitchFamily="18" charset="0"/>
              </a:rPr>
              <a:t>Nitrous oxide </a:t>
            </a:r>
          </a:p>
        </p:txBody>
      </p:sp>
      <p:sp>
        <p:nvSpPr>
          <p:cNvPr id="7" name="Text 03">
            <a:extLst>
              <a:ext uri="{FF2B5EF4-FFF2-40B4-BE49-F238E27FC236}">
                <a16:creationId xmlns:a16="http://schemas.microsoft.com/office/drawing/2014/main" id="{FF903223-123A-402A-AB63-272B01A862B9}"/>
              </a:ext>
            </a:extLst>
          </p:cNvPr>
          <p:cNvSpPr>
            <a:spLocks/>
          </p:cNvSpPr>
          <p:nvPr/>
        </p:nvSpPr>
        <p:spPr>
          <a:xfrm>
            <a:off x="7169377" y="3083761"/>
            <a:ext cx="2430376" cy="690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1218590" eaLnBrk="0" fontAlgn="base" hangingPunct="0">
              <a:spcBef>
                <a:spcPct val="0"/>
              </a:spcBef>
              <a:spcAft>
                <a:spcPct val="0"/>
              </a:spcAft>
              <a:defRPr/>
            </a:pPr>
            <a:r>
              <a:rPr lang="en-GB" sz="2000" b="1" dirty="0">
                <a:solidFill>
                  <a:schemeClr val="accent6">
                    <a:lumMod val="50000"/>
                  </a:schemeClr>
                </a:solidFill>
                <a:cs typeface="Times New Roman" panose="02020603050405020304" pitchFamily="18" charset="0"/>
              </a:rPr>
              <a:t>Methane</a:t>
            </a:r>
          </a:p>
        </p:txBody>
      </p:sp>
      <p:grpSp>
        <p:nvGrpSpPr>
          <p:cNvPr id="12" name="Group 11">
            <a:extLst>
              <a:ext uri="{FF2B5EF4-FFF2-40B4-BE49-F238E27FC236}">
                <a16:creationId xmlns:a16="http://schemas.microsoft.com/office/drawing/2014/main" id="{AB7CF80E-5762-416A-92C7-B7F483717314}"/>
              </a:ext>
            </a:extLst>
          </p:cNvPr>
          <p:cNvGrpSpPr>
            <a:grpSpLocks/>
          </p:cNvGrpSpPr>
          <p:nvPr/>
        </p:nvGrpSpPr>
        <p:grpSpPr>
          <a:xfrm>
            <a:off x="1601692" y="2286975"/>
            <a:ext cx="2283973" cy="2283973"/>
            <a:chOff x="1600103" y="2286974"/>
            <a:chExt cx="2283973" cy="2283973"/>
          </a:xfrm>
        </p:grpSpPr>
        <p:sp>
          <p:nvSpPr>
            <p:cNvPr id="5" name="Text/Circle 01">
              <a:extLst>
                <a:ext uri="{FF2B5EF4-FFF2-40B4-BE49-F238E27FC236}">
                  <a16:creationId xmlns:a16="http://schemas.microsoft.com/office/drawing/2014/main" id="{38AC14A1-E5EA-4CDA-8946-447A2604C5C5}"/>
                </a:ext>
              </a:extLst>
            </p:cNvPr>
            <p:cNvSpPr/>
            <p:nvPr/>
          </p:nvSpPr>
          <p:spPr>
            <a:xfrm>
              <a:off x="1697101" y="2372216"/>
              <a:ext cx="2084996" cy="2084996"/>
            </a:xfrm>
            <a:prstGeom prst="ellipse">
              <a:avLst/>
            </a:prstGeom>
            <a:solidFill>
              <a:srgbClr val="F8AC0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942">
                <a:defRPr/>
              </a:pPr>
              <a:r>
                <a:rPr lang="en-GB" sz="2000" b="1" dirty="0">
                  <a:solidFill>
                    <a:srgbClr val="FFFFFF"/>
                  </a:solidFill>
                </a:rPr>
                <a:t>Process Emissions</a:t>
              </a:r>
            </a:p>
          </p:txBody>
        </p:sp>
        <p:sp>
          <p:nvSpPr>
            <p:cNvPr id="9" name="Halo 01">
              <a:extLst>
                <a:ext uri="{FF2B5EF4-FFF2-40B4-BE49-F238E27FC236}">
                  <a16:creationId xmlns:a16="http://schemas.microsoft.com/office/drawing/2014/main" id="{51A37E0A-71FD-4C16-8038-8144AF1A6A6D}"/>
                </a:ext>
              </a:extLst>
            </p:cNvPr>
            <p:cNvSpPr/>
            <p:nvPr/>
          </p:nvSpPr>
          <p:spPr>
            <a:xfrm>
              <a:off x="1600103" y="2286974"/>
              <a:ext cx="2283973" cy="2283973"/>
            </a:xfrm>
            <a:prstGeom prst="donut">
              <a:avLst>
                <a:gd name="adj" fmla="val 80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2"/>
              <a:endParaRPr lang="en-GB" sz="2399">
                <a:solidFill>
                  <a:srgbClr val="FFFFFF"/>
                </a:solidFill>
              </a:endParaRPr>
            </a:p>
          </p:txBody>
        </p:sp>
      </p:grpSp>
      <p:sp>
        <p:nvSpPr>
          <p:cNvPr id="10" name="Halo 02">
            <a:extLst>
              <a:ext uri="{FF2B5EF4-FFF2-40B4-BE49-F238E27FC236}">
                <a16:creationId xmlns:a16="http://schemas.microsoft.com/office/drawing/2014/main" id="{37BF1D5D-3F7B-4AA6-88F8-DB8D2402EB5B}"/>
              </a:ext>
            </a:extLst>
          </p:cNvPr>
          <p:cNvSpPr>
            <a:spLocks/>
          </p:cNvSpPr>
          <p:nvPr/>
        </p:nvSpPr>
        <p:spPr>
          <a:xfrm>
            <a:off x="1588" y="27553"/>
            <a:ext cx="6141010" cy="6802819"/>
          </a:xfrm>
          <a:custGeom>
            <a:avLst/>
            <a:gdLst>
              <a:gd name="connsiteX0" fmla="*/ 2055772 w 4608157"/>
              <a:gd name="connsiteY0" fmla="*/ 0 h 5104772"/>
              <a:gd name="connsiteX1" fmla="*/ 4608157 w 4608157"/>
              <a:gd name="connsiteY1" fmla="*/ 2552386 h 5104772"/>
              <a:gd name="connsiteX2" fmla="*/ 2055772 w 4608157"/>
              <a:gd name="connsiteY2" fmla="*/ 5104772 h 5104772"/>
              <a:gd name="connsiteX3" fmla="*/ 86227 w 4608157"/>
              <a:gd name="connsiteY3" fmla="*/ 4175941 h 5104772"/>
              <a:gd name="connsiteX4" fmla="*/ 0 w 4608157"/>
              <a:gd name="connsiteY4" fmla="*/ 4060632 h 5104772"/>
              <a:gd name="connsiteX5" fmla="*/ 0 w 4608157"/>
              <a:gd name="connsiteY5" fmla="*/ 3819197 h 5104772"/>
              <a:gd name="connsiteX6" fmla="*/ 51424 w 4608157"/>
              <a:gd name="connsiteY6" fmla="*/ 3903844 h 5104772"/>
              <a:gd name="connsiteX7" fmla="*/ 2055772 w 4608157"/>
              <a:gd name="connsiteY7" fmla="*/ 4969547 h 5104772"/>
              <a:gd name="connsiteX8" fmla="*/ 4472932 w 4608157"/>
              <a:gd name="connsiteY8" fmla="*/ 2552386 h 5104772"/>
              <a:gd name="connsiteX9" fmla="*/ 2055772 w 4608157"/>
              <a:gd name="connsiteY9" fmla="*/ 135225 h 5104772"/>
              <a:gd name="connsiteX10" fmla="*/ 51424 w 4608157"/>
              <a:gd name="connsiteY10" fmla="*/ 1200929 h 5104772"/>
              <a:gd name="connsiteX11" fmla="*/ 0 w 4608157"/>
              <a:gd name="connsiteY11" fmla="*/ 1285575 h 5104772"/>
              <a:gd name="connsiteX12" fmla="*/ 0 w 4608157"/>
              <a:gd name="connsiteY12" fmla="*/ 1044141 h 5104772"/>
              <a:gd name="connsiteX13" fmla="*/ 86227 w 4608157"/>
              <a:gd name="connsiteY13" fmla="*/ 928832 h 5104772"/>
              <a:gd name="connsiteX14" fmla="*/ 2055772 w 4608157"/>
              <a:gd name="connsiteY14" fmla="*/ 0 h 51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08157" h="5104772">
                <a:moveTo>
                  <a:pt x="2055772" y="0"/>
                </a:moveTo>
                <a:cubicBezTo>
                  <a:pt x="3465415" y="0"/>
                  <a:pt x="4608157" y="1142742"/>
                  <a:pt x="4608157" y="2552386"/>
                </a:cubicBezTo>
                <a:cubicBezTo>
                  <a:pt x="4608157" y="3962030"/>
                  <a:pt x="3465415" y="5104772"/>
                  <a:pt x="2055772" y="5104772"/>
                </a:cubicBezTo>
                <a:cubicBezTo>
                  <a:pt x="1262847" y="5104772"/>
                  <a:pt x="554371" y="4743202"/>
                  <a:pt x="86227" y="4175941"/>
                </a:cubicBezTo>
                <a:lnTo>
                  <a:pt x="0" y="4060632"/>
                </a:lnTo>
                <a:lnTo>
                  <a:pt x="0" y="3819197"/>
                </a:lnTo>
                <a:lnTo>
                  <a:pt x="51424" y="3903844"/>
                </a:lnTo>
                <a:cubicBezTo>
                  <a:pt x="485806" y="4546813"/>
                  <a:pt x="1221421" y="4969547"/>
                  <a:pt x="2055772" y="4969547"/>
                </a:cubicBezTo>
                <a:cubicBezTo>
                  <a:pt x="3390732" y="4969547"/>
                  <a:pt x="4472932" y="3887347"/>
                  <a:pt x="4472932" y="2552386"/>
                </a:cubicBezTo>
                <a:cubicBezTo>
                  <a:pt x="4472932" y="1217425"/>
                  <a:pt x="3390732" y="135225"/>
                  <a:pt x="2055772" y="135225"/>
                </a:cubicBezTo>
                <a:cubicBezTo>
                  <a:pt x="1221421" y="135225"/>
                  <a:pt x="485806" y="557960"/>
                  <a:pt x="51424" y="1200929"/>
                </a:cubicBezTo>
                <a:lnTo>
                  <a:pt x="0" y="1285575"/>
                </a:lnTo>
                <a:lnTo>
                  <a:pt x="0" y="1044141"/>
                </a:lnTo>
                <a:lnTo>
                  <a:pt x="86227" y="928832"/>
                </a:lnTo>
                <a:cubicBezTo>
                  <a:pt x="554371" y="361571"/>
                  <a:pt x="1262847" y="0"/>
                  <a:pt x="20557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2"/>
            <a:endParaRPr lang="en-GB" sz="2399">
              <a:solidFill>
                <a:srgbClr val="FFFFFF"/>
              </a:solidFill>
            </a:endParaRPr>
          </a:p>
        </p:txBody>
      </p:sp>
      <p:sp>
        <p:nvSpPr>
          <p:cNvPr id="11" name="Halo 03">
            <a:extLst>
              <a:ext uri="{FF2B5EF4-FFF2-40B4-BE49-F238E27FC236}">
                <a16:creationId xmlns:a16="http://schemas.microsoft.com/office/drawing/2014/main" id="{5101D57C-5DB6-487B-95DB-32F93955A2A1}"/>
              </a:ext>
            </a:extLst>
          </p:cNvPr>
          <p:cNvSpPr>
            <a:spLocks/>
          </p:cNvSpPr>
          <p:nvPr/>
        </p:nvSpPr>
        <p:spPr>
          <a:xfrm>
            <a:off x="8246496" y="1786"/>
            <a:ext cx="1396016" cy="6857830"/>
          </a:xfrm>
          <a:custGeom>
            <a:avLst/>
            <a:gdLst>
              <a:gd name="connsiteX0" fmla="*/ 1953 w 1047558"/>
              <a:gd name="connsiteY0" fmla="*/ 0 h 5146052"/>
              <a:gd name="connsiteX1" fmla="*/ 205146 w 1047558"/>
              <a:gd name="connsiteY1" fmla="*/ 0 h 5146052"/>
              <a:gd name="connsiteX2" fmla="*/ 301273 w 1047558"/>
              <a:gd name="connsiteY2" fmla="*/ 128548 h 5146052"/>
              <a:gd name="connsiteX3" fmla="*/ 1047558 w 1047558"/>
              <a:gd name="connsiteY3" fmla="*/ 2571720 h 5146052"/>
              <a:gd name="connsiteX4" fmla="*/ 301273 w 1047558"/>
              <a:gd name="connsiteY4" fmla="*/ 5014893 h 5146052"/>
              <a:gd name="connsiteX5" fmla="*/ 203193 w 1047558"/>
              <a:gd name="connsiteY5" fmla="*/ 5146052 h 5146052"/>
              <a:gd name="connsiteX6" fmla="*/ 0 w 1047558"/>
              <a:gd name="connsiteY6" fmla="*/ 5146052 h 5146052"/>
              <a:gd name="connsiteX7" fmla="*/ 166189 w 1047558"/>
              <a:gd name="connsiteY7" fmla="*/ 4923811 h 5146052"/>
              <a:gd name="connsiteX8" fmla="*/ 884653 w 1047558"/>
              <a:gd name="connsiteY8" fmla="*/ 2571720 h 5146052"/>
              <a:gd name="connsiteX9" fmla="*/ 166189 w 1047558"/>
              <a:gd name="connsiteY9" fmla="*/ 219630 h 514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558" h="5146052">
                <a:moveTo>
                  <a:pt x="1953" y="0"/>
                </a:moveTo>
                <a:lnTo>
                  <a:pt x="205146" y="0"/>
                </a:lnTo>
                <a:lnTo>
                  <a:pt x="301273" y="128548"/>
                </a:lnTo>
                <a:cubicBezTo>
                  <a:pt x="772439" y="825966"/>
                  <a:pt x="1047558" y="1666714"/>
                  <a:pt x="1047558" y="2571720"/>
                </a:cubicBezTo>
                <a:cubicBezTo>
                  <a:pt x="1047558" y="3476726"/>
                  <a:pt x="772439" y="4317475"/>
                  <a:pt x="301273" y="5014893"/>
                </a:cubicBezTo>
                <a:lnTo>
                  <a:pt x="203193" y="5146052"/>
                </a:lnTo>
                <a:lnTo>
                  <a:pt x="0" y="5146052"/>
                </a:lnTo>
                <a:lnTo>
                  <a:pt x="166189" y="4923811"/>
                </a:lnTo>
                <a:cubicBezTo>
                  <a:pt x="619790" y="4252393"/>
                  <a:pt x="884653" y="3442988"/>
                  <a:pt x="884653" y="2571720"/>
                </a:cubicBezTo>
                <a:cubicBezTo>
                  <a:pt x="884653" y="1700453"/>
                  <a:pt x="619790" y="891048"/>
                  <a:pt x="166189" y="2196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2"/>
            <a:endParaRPr lang="en-GB" sz="2399">
              <a:solidFill>
                <a:srgbClr val="FFFFFF"/>
              </a:solidFill>
            </a:endParaRPr>
          </a:p>
        </p:txBody>
      </p:sp>
      <p:sp>
        <p:nvSpPr>
          <p:cNvPr id="15" name="TextBox 14">
            <a:extLst>
              <a:ext uri="{FF2B5EF4-FFF2-40B4-BE49-F238E27FC236}">
                <a16:creationId xmlns:a16="http://schemas.microsoft.com/office/drawing/2014/main" id="{49D28EFE-280E-4AC3-9931-64247A475F61}"/>
              </a:ext>
            </a:extLst>
          </p:cNvPr>
          <p:cNvSpPr txBox="1"/>
          <p:nvPr/>
        </p:nvSpPr>
        <p:spPr>
          <a:xfrm>
            <a:off x="887008" y="4723663"/>
            <a:ext cx="3844026" cy="646331"/>
          </a:xfrm>
          <a:prstGeom prst="rect">
            <a:avLst/>
          </a:prstGeom>
          <a:solidFill>
            <a:srgbClr val="EDEBE6">
              <a:alpha val="80000"/>
            </a:srgbClr>
          </a:solidFill>
        </p:spPr>
        <p:txBody>
          <a:bodyPr wrap="square">
            <a:spAutoFit/>
          </a:bodyPr>
          <a:lstStyle/>
          <a:p>
            <a:pPr algn="ctr" defTabSz="913942">
              <a:defRPr/>
            </a:pPr>
            <a:r>
              <a:rPr lang="en-GB" dirty="0">
                <a:solidFill>
                  <a:srgbClr val="202124"/>
                </a:solidFill>
                <a:latin typeface="arial" panose="020B0604020202020204" pitchFamily="34" charset="0"/>
              </a:rPr>
              <a:t>Nitrous Oxide (N</a:t>
            </a:r>
            <a:r>
              <a:rPr lang="en-GB" baseline="-25000" dirty="0">
                <a:solidFill>
                  <a:srgbClr val="202124"/>
                </a:solidFill>
                <a:latin typeface="arial" panose="020B0604020202020204" pitchFamily="34" charset="0"/>
              </a:rPr>
              <a:t>2</a:t>
            </a:r>
            <a:r>
              <a:rPr lang="en-GB" dirty="0">
                <a:solidFill>
                  <a:srgbClr val="202124"/>
                </a:solidFill>
                <a:latin typeface="arial" panose="020B0604020202020204" pitchFamily="34" charset="0"/>
              </a:rPr>
              <a:t>O) has a GWP </a:t>
            </a:r>
            <a:r>
              <a:rPr lang="en-GB" b="1" dirty="0">
                <a:solidFill>
                  <a:srgbClr val="0070C0"/>
                </a:solidFill>
                <a:latin typeface="arial" panose="020B0604020202020204" pitchFamily="34" charset="0"/>
              </a:rPr>
              <a:t>273 </a:t>
            </a:r>
            <a:r>
              <a:rPr lang="en-GB" b="1" dirty="0">
                <a:solidFill>
                  <a:srgbClr val="202124"/>
                </a:solidFill>
                <a:latin typeface="arial" panose="020B0604020202020204" pitchFamily="34" charset="0"/>
              </a:rPr>
              <a:t>times that of CO</a:t>
            </a:r>
            <a:r>
              <a:rPr lang="en-GB" b="1" baseline="-25000" dirty="0">
                <a:solidFill>
                  <a:srgbClr val="202124"/>
                </a:solidFill>
                <a:latin typeface="arial" panose="020B0604020202020204" pitchFamily="34" charset="0"/>
              </a:rPr>
              <a:t>2</a:t>
            </a:r>
            <a:endParaRPr lang="en-GB" sz="2399" dirty="0">
              <a:solidFill>
                <a:srgbClr val="FFFFFF"/>
              </a:solidFill>
            </a:endParaRPr>
          </a:p>
        </p:txBody>
      </p:sp>
      <p:sp>
        <p:nvSpPr>
          <p:cNvPr id="16" name="TextBox 15">
            <a:extLst>
              <a:ext uri="{FF2B5EF4-FFF2-40B4-BE49-F238E27FC236}">
                <a16:creationId xmlns:a16="http://schemas.microsoft.com/office/drawing/2014/main" id="{CBCB8FEC-CA30-49AC-9800-BF45371D4DB3}"/>
              </a:ext>
            </a:extLst>
          </p:cNvPr>
          <p:cNvSpPr txBox="1"/>
          <p:nvPr/>
        </p:nvSpPr>
        <p:spPr>
          <a:xfrm>
            <a:off x="6312079" y="4123766"/>
            <a:ext cx="2675071" cy="923330"/>
          </a:xfrm>
          <a:prstGeom prst="rect">
            <a:avLst/>
          </a:prstGeom>
          <a:solidFill>
            <a:srgbClr val="EDEBE6">
              <a:alpha val="80000"/>
            </a:srgbClr>
          </a:solidFill>
        </p:spPr>
        <p:txBody>
          <a:bodyPr wrap="square">
            <a:spAutoFit/>
          </a:bodyPr>
          <a:lstStyle/>
          <a:p>
            <a:pPr algn="ctr" defTabSz="913942">
              <a:defRPr/>
            </a:pPr>
            <a:r>
              <a:rPr lang="en-GB" dirty="0">
                <a:solidFill>
                  <a:srgbClr val="202124"/>
                </a:solidFill>
                <a:latin typeface="arial" panose="020B0604020202020204" pitchFamily="34" charset="0"/>
              </a:rPr>
              <a:t>Methane (CH</a:t>
            </a:r>
            <a:r>
              <a:rPr lang="en-GB" baseline="-25000" dirty="0">
                <a:solidFill>
                  <a:srgbClr val="202124"/>
                </a:solidFill>
                <a:latin typeface="arial" panose="020B0604020202020204" pitchFamily="34" charset="0"/>
              </a:rPr>
              <a:t>4</a:t>
            </a:r>
            <a:r>
              <a:rPr lang="en-GB" dirty="0">
                <a:solidFill>
                  <a:srgbClr val="202124"/>
                </a:solidFill>
                <a:latin typeface="arial" panose="020B0604020202020204" pitchFamily="34" charset="0"/>
              </a:rPr>
              <a:t>) has a GWP of </a:t>
            </a:r>
            <a:r>
              <a:rPr lang="en-GB" b="1" dirty="0">
                <a:solidFill>
                  <a:srgbClr val="0070C0"/>
                </a:solidFill>
                <a:latin typeface="arial" panose="020B0604020202020204" pitchFamily="34" charset="0"/>
              </a:rPr>
              <a:t>28 </a:t>
            </a:r>
            <a:r>
              <a:rPr lang="en-GB" b="1" dirty="0">
                <a:solidFill>
                  <a:srgbClr val="202124"/>
                </a:solidFill>
                <a:latin typeface="arial" panose="020B0604020202020204" pitchFamily="34" charset="0"/>
              </a:rPr>
              <a:t>times that of CO</a:t>
            </a:r>
            <a:r>
              <a:rPr lang="en-GB" b="1" baseline="-25000" dirty="0">
                <a:solidFill>
                  <a:srgbClr val="202124"/>
                </a:solidFill>
                <a:latin typeface="arial" panose="020B0604020202020204" pitchFamily="34" charset="0"/>
              </a:rPr>
              <a:t>2</a:t>
            </a:r>
            <a:endParaRPr lang="en-GB" b="1" dirty="0">
              <a:solidFill>
                <a:srgbClr val="0070C0"/>
              </a:solidFill>
              <a:latin typeface="arial" panose="020B0604020202020204" pitchFamily="34" charset="0"/>
            </a:endParaRPr>
          </a:p>
        </p:txBody>
      </p:sp>
      <p:sp>
        <p:nvSpPr>
          <p:cNvPr id="18" name="Text 04">
            <a:extLst>
              <a:ext uri="{FF2B5EF4-FFF2-40B4-BE49-F238E27FC236}">
                <a16:creationId xmlns:a16="http://schemas.microsoft.com/office/drawing/2014/main" id="{49615863-599F-4E98-9CC8-DF07BC309389}"/>
              </a:ext>
            </a:extLst>
          </p:cNvPr>
          <p:cNvSpPr>
            <a:spLocks/>
          </p:cNvSpPr>
          <p:nvPr/>
        </p:nvSpPr>
        <p:spPr>
          <a:xfrm>
            <a:off x="9745870" y="0"/>
            <a:ext cx="2517026" cy="60163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endParaRPr lang="en-GB" sz="1600" b="1" dirty="0">
              <a:solidFill>
                <a:schemeClr val="bg1"/>
              </a:solidFill>
            </a:endParaRPr>
          </a:p>
          <a:p>
            <a:r>
              <a:rPr lang="en-GB" sz="2400" b="1" dirty="0">
                <a:solidFill>
                  <a:srgbClr val="FF9900"/>
                </a:solidFill>
              </a:rPr>
              <a:t>Process Emissions:</a:t>
            </a:r>
          </a:p>
          <a:p>
            <a:endParaRPr lang="en-GB" sz="2400" b="1" dirty="0">
              <a:solidFill>
                <a:srgbClr val="FF9900"/>
              </a:solidFill>
            </a:endParaRPr>
          </a:p>
          <a:p>
            <a:r>
              <a:rPr lang="en-GB" sz="2400" b="1" dirty="0">
                <a:solidFill>
                  <a:srgbClr val="FF9900"/>
                </a:solidFill>
              </a:rPr>
              <a:t>3.2% </a:t>
            </a:r>
          </a:p>
          <a:p>
            <a:r>
              <a:rPr lang="en-GB" sz="1600" b="1" dirty="0">
                <a:solidFill>
                  <a:srgbClr val="FF9900"/>
                </a:solidFill>
              </a:rPr>
              <a:t>of global emissions</a:t>
            </a:r>
          </a:p>
          <a:p>
            <a:endParaRPr lang="en-GB" sz="1600" b="1" dirty="0">
              <a:solidFill>
                <a:srgbClr val="FF9900"/>
              </a:solidFill>
            </a:endParaRPr>
          </a:p>
          <a:p>
            <a:r>
              <a:rPr lang="en-GB" sz="2400" b="1" dirty="0">
                <a:solidFill>
                  <a:srgbClr val="FF9900"/>
                </a:solidFill>
              </a:rPr>
              <a:t>70% </a:t>
            </a:r>
          </a:p>
          <a:p>
            <a:r>
              <a:rPr lang="en-GB" sz="1600" b="1" dirty="0">
                <a:solidFill>
                  <a:srgbClr val="FF9900"/>
                </a:solidFill>
              </a:rPr>
              <a:t>of Watercare ops emissions</a:t>
            </a:r>
          </a:p>
          <a:p>
            <a:endParaRPr lang="en-GB" sz="1600" b="1" dirty="0">
              <a:solidFill>
                <a:srgbClr val="FF9900"/>
              </a:solidFill>
            </a:endParaRPr>
          </a:p>
          <a:p>
            <a:r>
              <a:rPr lang="en-GB" sz="2400" b="1" dirty="0">
                <a:solidFill>
                  <a:srgbClr val="FF9900"/>
                </a:solidFill>
              </a:rPr>
              <a:t>90%</a:t>
            </a:r>
            <a:r>
              <a:rPr lang="en-GB" sz="1600" b="1" dirty="0">
                <a:solidFill>
                  <a:srgbClr val="FF9900"/>
                </a:solidFill>
              </a:rPr>
              <a:t> </a:t>
            </a:r>
          </a:p>
          <a:p>
            <a:r>
              <a:rPr lang="en-GB" sz="1600" b="1" dirty="0">
                <a:solidFill>
                  <a:srgbClr val="FF9900"/>
                </a:solidFill>
              </a:rPr>
              <a:t>of site emissions</a:t>
            </a:r>
          </a:p>
          <a:p>
            <a:endParaRPr lang="en-GB" sz="1600" b="1" dirty="0">
              <a:solidFill>
                <a:srgbClr val="FF9900"/>
              </a:solidFill>
            </a:endParaRPr>
          </a:p>
          <a:p>
            <a:r>
              <a:rPr lang="en-GB" sz="2400" b="1" dirty="0">
                <a:solidFill>
                  <a:srgbClr val="FF9900"/>
                </a:solidFill>
              </a:rPr>
              <a:t>50% </a:t>
            </a:r>
            <a:endParaRPr lang="en-GB" sz="1600" b="1" dirty="0">
              <a:solidFill>
                <a:srgbClr val="FF9900"/>
              </a:solidFill>
            </a:endParaRPr>
          </a:p>
          <a:p>
            <a:r>
              <a:rPr lang="en-GB" sz="1600" b="1" dirty="0">
                <a:solidFill>
                  <a:srgbClr val="FF9900"/>
                </a:solidFill>
              </a:rPr>
              <a:t>reduction by 2030</a:t>
            </a:r>
          </a:p>
          <a:p>
            <a:endParaRPr lang="en-GB" sz="1600" b="1" dirty="0">
              <a:solidFill>
                <a:schemeClr val="bg1"/>
              </a:solidFill>
            </a:endParaRPr>
          </a:p>
          <a:p>
            <a:endParaRPr lang="en-GB" sz="1600" b="1" dirty="0">
              <a:solidFill>
                <a:srgbClr val="575656"/>
              </a:solidFill>
            </a:endParaRPr>
          </a:p>
        </p:txBody>
      </p:sp>
    </p:spTree>
    <p:custDataLst>
      <p:tags r:id="rId1"/>
    </p:custDataLst>
    <p:extLst>
      <p:ext uri="{BB962C8B-B14F-4D97-AF65-F5344CB8AC3E}">
        <p14:creationId xmlns:p14="http://schemas.microsoft.com/office/powerpoint/2010/main" val="1414799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 decel="94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4" grpId="0" animBg="1"/>
      <p:bldP spid="6" grpId="0"/>
      <p:bldP spid="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Rosedale WWTP</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06394293-9CB4-401D-A65C-2A54398BE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688" y="1875114"/>
            <a:ext cx="7398391" cy="4214841"/>
          </a:xfrm>
          <a:prstGeom prst="rect">
            <a:avLst/>
          </a:prstGeom>
        </p:spPr>
      </p:pic>
      <p:pic>
        <p:nvPicPr>
          <p:cNvPr id="6" name="Picture 5">
            <a:extLst>
              <a:ext uri="{FF2B5EF4-FFF2-40B4-BE49-F238E27FC236}">
                <a16:creationId xmlns:a16="http://schemas.microsoft.com/office/drawing/2014/main" id="{F782948A-E0F9-4314-A770-0442F7C51692}"/>
              </a:ext>
            </a:extLst>
          </p:cNvPr>
          <p:cNvPicPr>
            <a:picLocks noChangeAspect="1"/>
          </p:cNvPicPr>
          <p:nvPr/>
        </p:nvPicPr>
        <p:blipFill>
          <a:blip r:embed="rId4"/>
          <a:stretch>
            <a:fillRect/>
          </a:stretch>
        </p:blipFill>
        <p:spPr>
          <a:xfrm>
            <a:off x="6096000" y="1561171"/>
            <a:ext cx="5531520" cy="1447315"/>
          </a:xfrm>
          <a:prstGeom prst="rect">
            <a:avLst/>
          </a:prstGeom>
        </p:spPr>
      </p:pic>
    </p:spTree>
    <p:extLst>
      <p:ext uri="{BB962C8B-B14F-4D97-AF65-F5344CB8AC3E}">
        <p14:creationId xmlns:p14="http://schemas.microsoft.com/office/powerpoint/2010/main" val="1443923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a:t>Rosedale WWTP</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dirty="0"/>
          </a:p>
        </p:txBody>
      </p:sp>
      <p:pic>
        <p:nvPicPr>
          <p:cNvPr id="8" name="Picture 7">
            <a:extLst>
              <a:ext uri="{FF2B5EF4-FFF2-40B4-BE49-F238E27FC236}">
                <a16:creationId xmlns:a16="http://schemas.microsoft.com/office/drawing/2014/main" id="{00C165F5-BDFB-4438-8783-09F17F2080BD}"/>
              </a:ext>
            </a:extLst>
          </p:cNvPr>
          <p:cNvPicPr>
            <a:picLocks noChangeAspect="1"/>
          </p:cNvPicPr>
          <p:nvPr/>
        </p:nvPicPr>
        <p:blipFill>
          <a:blip r:embed="rId3"/>
          <a:stretch>
            <a:fillRect/>
          </a:stretch>
        </p:blipFill>
        <p:spPr>
          <a:xfrm>
            <a:off x="1037660" y="1771000"/>
            <a:ext cx="5964496" cy="4318955"/>
          </a:xfrm>
          <a:prstGeom prst="rect">
            <a:avLst/>
          </a:prstGeom>
        </p:spPr>
      </p:pic>
      <p:pic>
        <p:nvPicPr>
          <p:cNvPr id="7" name="Picture 6">
            <a:extLst>
              <a:ext uri="{FF2B5EF4-FFF2-40B4-BE49-F238E27FC236}">
                <a16:creationId xmlns:a16="http://schemas.microsoft.com/office/drawing/2014/main" id="{E437A2CF-486D-4517-8602-1B9F6B598CB2}"/>
              </a:ext>
            </a:extLst>
          </p:cNvPr>
          <p:cNvPicPr>
            <a:picLocks noChangeAspect="1"/>
          </p:cNvPicPr>
          <p:nvPr/>
        </p:nvPicPr>
        <p:blipFill>
          <a:blip r:embed="rId4"/>
          <a:stretch>
            <a:fillRect/>
          </a:stretch>
        </p:blipFill>
        <p:spPr>
          <a:xfrm>
            <a:off x="6955961" y="979529"/>
            <a:ext cx="4670323" cy="2570074"/>
          </a:xfrm>
          <a:prstGeom prst="rect">
            <a:avLst/>
          </a:prstGeom>
        </p:spPr>
      </p:pic>
      <p:pic>
        <p:nvPicPr>
          <p:cNvPr id="9" name="Picture 8">
            <a:extLst>
              <a:ext uri="{FF2B5EF4-FFF2-40B4-BE49-F238E27FC236}">
                <a16:creationId xmlns:a16="http://schemas.microsoft.com/office/drawing/2014/main" id="{9C63D6D6-D923-4979-ACBD-CCFB73B03487}"/>
              </a:ext>
            </a:extLst>
          </p:cNvPr>
          <p:cNvPicPr>
            <a:picLocks noChangeAspect="1"/>
          </p:cNvPicPr>
          <p:nvPr/>
        </p:nvPicPr>
        <p:blipFill>
          <a:blip r:embed="rId5"/>
          <a:stretch>
            <a:fillRect/>
          </a:stretch>
        </p:blipFill>
        <p:spPr>
          <a:xfrm>
            <a:off x="5776798" y="3549603"/>
            <a:ext cx="4566736" cy="2553547"/>
          </a:xfrm>
          <a:prstGeom prst="rect">
            <a:avLst/>
          </a:prstGeom>
        </p:spPr>
      </p:pic>
    </p:spTree>
    <p:extLst>
      <p:ext uri="{BB962C8B-B14F-4D97-AF65-F5344CB8AC3E}">
        <p14:creationId xmlns:p14="http://schemas.microsoft.com/office/powerpoint/2010/main" val="1836334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US" dirty="0" err="1"/>
              <a:t>N</a:t>
            </a:r>
            <a:r>
              <a:rPr lang="en-US" baseline="-25000" dirty="0" err="1"/>
              <a:t>2</a:t>
            </a:r>
            <a:r>
              <a:rPr lang="en-US" dirty="0" err="1"/>
              <a:t>O</a:t>
            </a:r>
            <a:r>
              <a:rPr lang="en-US" dirty="0"/>
              <a:t> Monitoring at Rosedale WWTP</a:t>
            </a:r>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NZ" dirty="0"/>
          </a:p>
          <a:p>
            <a:endParaRPr lang="en-US" dirty="0"/>
          </a:p>
        </p:txBody>
      </p:sp>
      <p:pic>
        <p:nvPicPr>
          <p:cNvPr id="5" name="Picture 4" descr="A picture containing sky, outdoor, railroad&#10;&#10;Description automatically generated">
            <a:extLst>
              <a:ext uri="{FF2B5EF4-FFF2-40B4-BE49-F238E27FC236}">
                <a16:creationId xmlns:a16="http://schemas.microsoft.com/office/drawing/2014/main" id="{D4596BAB-8B60-4FC3-821E-A8A366D23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933" y="1425678"/>
            <a:ext cx="6038379" cy="4528784"/>
          </a:xfrm>
          <a:prstGeom prst="rect">
            <a:avLst/>
          </a:prstGeom>
        </p:spPr>
      </p:pic>
      <p:sp>
        <p:nvSpPr>
          <p:cNvPr id="7" name="TextBox 6">
            <a:extLst>
              <a:ext uri="{FF2B5EF4-FFF2-40B4-BE49-F238E27FC236}">
                <a16:creationId xmlns:a16="http://schemas.microsoft.com/office/drawing/2014/main" id="{E6EAAD7C-9E9E-4EF4-B0C9-9677695CF75F}"/>
              </a:ext>
            </a:extLst>
          </p:cNvPr>
          <p:cNvSpPr txBox="1"/>
          <p:nvPr/>
        </p:nvSpPr>
        <p:spPr>
          <a:xfrm>
            <a:off x="801688" y="1473639"/>
            <a:ext cx="6096000" cy="923330"/>
          </a:xfrm>
          <a:prstGeom prst="rect">
            <a:avLst/>
          </a:prstGeom>
          <a:noFill/>
        </p:spPr>
        <p:txBody>
          <a:bodyPr wrap="square">
            <a:spAutoFit/>
          </a:bodyPr>
          <a:lstStyle/>
          <a:p>
            <a:pPr marL="285750" indent="-285750">
              <a:buFont typeface="Wingdings" panose="05000000000000000000" pitchFamily="2" charset="2"/>
              <a:buChar char="q"/>
            </a:pPr>
            <a:r>
              <a:rPr lang="en-NZ" dirty="0"/>
              <a:t>Objective: Understand </a:t>
            </a:r>
            <a:r>
              <a:rPr lang="en-NZ" dirty="0" err="1"/>
              <a:t>N</a:t>
            </a:r>
            <a:r>
              <a:rPr lang="en-NZ" baseline="-25000" dirty="0" err="1"/>
              <a:t>2</a:t>
            </a:r>
            <a:r>
              <a:rPr lang="en-NZ" dirty="0" err="1"/>
              <a:t>O</a:t>
            </a:r>
            <a:r>
              <a:rPr lang="en-NZ" dirty="0"/>
              <a:t> emissions</a:t>
            </a:r>
          </a:p>
          <a:p>
            <a:pPr marL="285750" indent="-285750">
              <a:buFont typeface="Wingdings" panose="05000000000000000000" pitchFamily="2" charset="2"/>
              <a:buChar char="q"/>
            </a:pPr>
            <a:r>
              <a:rPr lang="en-NZ" dirty="0"/>
              <a:t>Liquid-phase </a:t>
            </a:r>
            <a:r>
              <a:rPr lang="en-NZ" dirty="0" err="1"/>
              <a:t>N</a:t>
            </a:r>
            <a:r>
              <a:rPr lang="en-NZ" baseline="-25000" dirty="0" err="1"/>
              <a:t>2</a:t>
            </a:r>
            <a:r>
              <a:rPr lang="en-NZ" dirty="0" err="1"/>
              <a:t>O</a:t>
            </a:r>
            <a:r>
              <a:rPr lang="en-NZ" dirty="0"/>
              <a:t> concentration</a:t>
            </a:r>
          </a:p>
          <a:p>
            <a:pPr marL="285750" indent="-285750">
              <a:buFont typeface="Wingdings" panose="05000000000000000000" pitchFamily="2" charset="2"/>
              <a:buChar char="q"/>
            </a:pPr>
            <a:r>
              <a:rPr lang="en-NZ" dirty="0"/>
              <a:t>Gas-phase </a:t>
            </a:r>
            <a:r>
              <a:rPr lang="en-NZ" dirty="0" err="1"/>
              <a:t>N</a:t>
            </a:r>
            <a:r>
              <a:rPr lang="en-NZ" baseline="-25000" dirty="0" err="1"/>
              <a:t>2</a:t>
            </a:r>
            <a:r>
              <a:rPr lang="en-NZ" dirty="0" err="1"/>
              <a:t>O</a:t>
            </a:r>
            <a:r>
              <a:rPr lang="en-NZ" dirty="0"/>
              <a:t> concentration</a:t>
            </a:r>
          </a:p>
        </p:txBody>
      </p:sp>
      <p:pic>
        <p:nvPicPr>
          <p:cNvPr id="6" name="Picture 5" descr="A picture containing text, orange&#10;&#10;Description automatically generated">
            <a:extLst>
              <a:ext uri="{FF2B5EF4-FFF2-40B4-BE49-F238E27FC236}">
                <a16:creationId xmlns:a16="http://schemas.microsoft.com/office/drawing/2014/main" id="{C736239A-6A90-4556-B8EC-1C4638719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19699" y="2918247"/>
            <a:ext cx="3469962" cy="2602472"/>
          </a:xfrm>
          <a:prstGeom prst="rect">
            <a:avLst/>
          </a:prstGeom>
        </p:spPr>
      </p:pic>
    </p:spTree>
    <p:extLst>
      <p:ext uri="{BB962C8B-B14F-4D97-AF65-F5344CB8AC3E}">
        <p14:creationId xmlns:p14="http://schemas.microsoft.com/office/powerpoint/2010/main" val="1661595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pt-BR" dirty="0"/>
              <a:t>Dissolved N</a:t>
            </a:r>
            <a:r>
              <a:rPr lang="pt-BR" baseline="-25000" dirty="0"/>
              <a:t>2</a:t>
            </a:r>
            <a:r>
              <a:rPr lang="pt-BR" dirty="0"/>
              <a:t>O Measurement via Unisense Probe</a:t>
            </a:r>
            <a:endParaRPr lang="en-US" dirty="0"/>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dirty="0"/>
          </a:p>
        </p:txBody>
      </p:sp>
      <p:pic>
        <p:nvPicPr>
          <p:cNvPr id="4" name="Picture 3">
            <a:extLst>
              <a:ext uri="{FF2B5EF4-FFF2-40B4-BE49-F238E27FC236}">
                <a16:creationId xmlns:a16="http://schemas.microsoft.com/office/drawing/2014/main" id="{5A0E8D97-4558-4993-B6D9-57219D2BDEA4}"/>
              </a:ext>
            </a:extLst>
          </p:cNvPr>
          <p:cNvPicPr>
            <a:picLocks noChangeAspect="1"/>
          </p:cNvPicPr>
          <p:nvPr/>
        </p:nvPicPr>
        <p:blipFill rotWithShape="1">
          <a:blip r:embed="rId3"/>
          <a:srcRect l="49698"/>
          <a:stretch/>
        </p:blipFill>
        <p:spPr>
          <a:xfrm>
            <a:off x="6788112" y="1518111"/>
            <a:ext cx="3144453" cy="4473114"/>
          </a:xfrm>
          <a:prstGeom prst="rect">
            <a:avLst/>
          </a:prstGeom>
        </p:spPr>
      </p:pic>
      <p:pic>
        <p:nvPicPr>
          <p:cNvPr id="5" name="Content Placeholder 6">
            <a:extLst>
              <a:ext uri="{FF2B5EF4-FFF2-40B4-BE49-F238E27FC236}">
                <a16:creationId xmlns:a16="http://schemas.microsoft.com/office/drawing/2014/main" id="{89DE0D6B-F937-41C1-A593-B547786250BE}"/>
              </a:ext>
            </a:extLst>
          </p:cNvPr>
          <p:cNvPicPr>
            <a:picLocks noChangeAspect="1"/>
          </p:cNvPicPr>
          <p:nvPr/>
        </p:nvPicPr>
        <p:blipFill>
          <a:blip r:embed="rId4"/>
          <a:stretch>
            <a:fillRect/>
          </a:stretch>
        </p:blipFill>
        <p:spPr>
          <a:xfrm>
            <a:off x="897363" y="2109788"/>
            <a:ext cx="5795075" cy="3881437"/>
          </a:xfrm>
          <a:prstGeom prst="rect">
            <a:avLst/>
          </a:prstGeom>
        </p:spPr>
      </p:pic>
    </p:spTree>
    <p:extLst>
      <p:ext uri="{BB962C8B-B14F-4D97-AF65-F5344CB8AC3E}">
        <p14:creationId xmlns:p14="http://schemas.microsoft.com/office/powerpoint/2010/main" val="3893352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p:txBody>
          <a:bodyPr/>
          <a:lstStyle/>
          <a:p>
            <a:r>
              <a:rPr lang="en-NZ" dirty="0" err="1"/>
              <a:t>N</a:t>
            </a:r>
            <a:r>
              <a:rPr lang="en-NZ" baseline="-25000" dirty="0" err="1"/>
              <a:t>2</a:t>
            </a:r>
            <a:r>
              <a:rPr lang="en-NZ" dirty="0" err="1"/>
              <a:t>O</a:t>
            </a:r>
            <a:r>
              <a:rPr lang="en-NZ" dirty="0"/>
              <a:t> Gas Measurement via </a:t>
            </a:r>
            <a:r>
              <a:rPr lang="en-NZ" dirty="0" err="1"/>
              <a:t>Picarro</a:t>
            </a:r>
            <a:r>
              <a:rPr lang="en-NZ" dirty="0"/>
              <a:t> Unit and Hood</a:t>
            </a:r>
          </a:p>
          <a:p>
            <a:endParaRPr lang="en-US" dirty="0"/>
          </a:p>
        </p:txBody>
      </p:sp>
      <p:sp>
        <p:nvSpPr>
          <p:cNvPr id="3" name="Text Placeholder 2">
            <a:extLst>
              <a:ext uri="{FF2B5EF4-FFF2-40B4-BE49-F238E27FC236}">
                <a16:creationId xmlns:a16="http://schemas.microsoft.com/office/drawing/2014/main" id="{FDE31C78-8854-3B70-DCD1-49500E7B52A8}"/>
              </a:ext>
            </a:extLst>
          </p:cNvPr>
          <p:cNvSpPr>
            <a:spLocks noGrp="1"/>
          </p:cNvSpPr>
          <p:nvPr>
            <p:ph type="body" sz="quarter" idx="12"/>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Prototype hood design</a:t>
            </a:r>
          </a:p>
        </p:txBody>
      </p:sp>
      <p:pic>
        <p:nvPicPr>
          <p:cNvPr id="4" name="Picture 3">
            <a:extLst>
              <a:ext uri="{FF2B5EF4-FFF2-40B4-BE49-F238E27FC236}">
                <a16:creationId xmlns:a16="http://schemas.microsoft.com/office/drawing/2014/main" id="{C6A7F49B-476B-4401-8D39-F65CBAD9D4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3562" y="2043310"/>
            <a:ext cx="4954270" cy="2637155"/>
          </a:xfrm>
          <a:prstGeom prst="rect">
            <a:avLst/>
          </a:prstGeom>
          <a:noFill/>
        </p:spPr>
      </p:pic>
      <p:pic>
        <p:nvPicPr>
          <p:cNvPr id="5" name="Content Placeholder 14">
            <a:extLst>
              <a:ext uri="{FF2B5EF4-FFF2-40B4-BE49-F238E27FC236}">
                <a16:creationId xmlns:a16="http://schemas.microsoft.com/office/drawing/2014/main" id="{AEABE71A-95ED-437E-AB40-90CFB6D344E2}"/>
              </a:ext>
            </a:extLst>
          </p:cNvPr>
          <p:cNvPicPr>
            <a:picLocks noChangeAspect="1"/>
          </p:cNvPicPr>
          <p:nvPr/>
        </p:nvPicPr>
        <p:blipFill>
          <a:blip r:embed="rId4"/>
          <a:stretch>
            <a:fillRect/>
          </a:stretch>
        </p:blipFill>
        <p:spPr>
          <a:xfrm>
            <a:off x="6680875" y="1884844"/>
            <a:ext cx="2895368" cy="3881437"/>
          </a:xfrm>
          <a:prstGeom prst="rect">
            <a:avLst/>
          </a:prstGeom>
        </p:spPr>
      </p:pic>
    </p:spTree>
    <p:extLst>
      <p:ext uri="{BB962C8B-B14F-4D97-AF65-F5344CB8AC3E}">
        <p14:creationId xmlns:p14="http://schemas.microsoft.com/office/powerpoint/2010/main" val="40293727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831379899196740"/>
</p:tagLst>
</file>

<file path=ppt/theme/theme1.xml><?xml version="1.0" encoding="utf-8"?>
<a:theme xmlns:a="http://schemas.openxmlformats.org/drawingml/2006/main" name="Title Slide">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16" ma:contentTypeDescription="Create a new document." ma:contentTypeScope="" ma:versionID="c62304dd76f6b7d5ed8e2c9594665c1d">
  <xsd:schema xmlns:xsd="http://www.w3.org/2001/XMLSchema" xmlns:xs="http://www.w3.org/2001/XMLSchema" xmlns:p="http://schemas.microsoft.com/office/2006/metadata/properties" xmlns:ns2="1bf58d84-5e20-4a41-aa73-0a6f7670ae44" xmlns:ns3="ed53b97b-cfb5-43fb-98c8-420dca68bc0c" targetNamespace="http://schemas.microsoft.com/office/2006/metadata/properties" ma:root="true" ma:fieldsID="788901bc87c6534e3c103d3a989455eb" ns2:_="" ns3:_="">
    <xsd:import namespace="1bf58d84-5e20-4a41-aa73-0a6f7670ae44"/>
    <xsd:import namespace="ed53b97b-cfb5-43fb-98c8-420dca68bc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e5db3c-8ba6-4bd5-be1c-b4e1caae56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53b97b-cfb5-43fb-98c8-420dca68bc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7a1829-6093-4983-9065-48e89054a285}" ma:internalName="TaxCatchAll" ma:showField="CatchAllData" ma:web="ed53b97b-cfb5-43fb-98c8-420dca68bc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d53b97b-cfb5-43fb-98c8-420dca68bc0c">
      <UserInfo>
        <DisplayName>Katrina Guy</DisplayName>
        <AccountId>19</AccountId>
        <AccountType/>
      </UserInfo>
      <UserInfo>
        <DisplayName>Gillian Blythe</DisplayName>
        <AccountId>145</AccountId>
        <AccountType/>
      </UserInfo>
    </SharedWithUsers>
    <lcf76f155ced4ddcb4097134ff3c332f xmlns="1bf58d84-5e20-4a41-aa73-0a6f7670ae44">
      <Terms xmlns="http://schemas.microsoft.com/office/infopath/2007/PartnerControls"/>
    </lcf76f155ced4ddcb4097134ff3c332f>
    <TaxCatchAll xmlns="ed53b97b-cfb5-43fb-98c8-420dca68bc0c" xsi:nil="true"/>
  </documentManagement>
</p:properties>
</file>

<file path=customXml/itemProps1.xml><?xml version="1.0" encoding="utf-8"?>
<ds:datastoreItem xmlns:ds="http://schemas.openxmlformats.org/officeDocument/2006/customXml" ds:itemID="{9368C8F2-30F3-448A-B03E-9A940E33D1FE}">
  <ds:schemaRefs>
    <ds:schemaRef ds:uri="http://schemas.microsoft.com/sharepoint/v3/contenttype/forms"/>
  </ds:schemaRefs>
</ds:datastoreItem>
</file>

<file path=customXml/itemProps2.xml><?xml version="1.0" encoding="utf-8"?>
<ds:datastoreItem xmlns:ds="http://schemas.openxmlformats.org/officeDocument/2006/customXml" ds:itemID="{FDB19568-55C3-4BC3-A428-7D9D689C7C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f58d84-5e20-4a41-aa73-0a6f7670ae44"/>
    <ds:schemaRef ds:uri="ed53b97b-cfb5-43fb-98c8-420dca68bc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B8B422-5282-451E-8EED-F88E351792B4}">
  <ds:schemaRefs>
    <ds:schemaRef ds:uri="http://schemas.microsoft.com/office/2006/documentManagement/types"/>
    <ds:schemaRef ds:uri="http://purl.org/dc/elements/1.1/"/>
    <ds:schemaRef ds:uri="http://schemas.openxmlformats.org/package/2006/metadata/core-properties"/>
    <ds:schemaRef ds:uri="http://www.w3.org/XML/1998/namespace"/>
    <ds:schemaRef ds:uri="1bf58d84-5e20-4a41-aa73-0a6f7670ae44"/>
    <ds:schemaRef ds:uri="http://purl.org/dc/terms/"/>
    <ds:schemaRef ds:uri="http://schemas.microsoft.com/office/infopath/2007/PartnerControls"/>
    <ds:schemaRef ds:uri="ed53b97b-cfb5-43fb-98c8-420dca68bc0c"/>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1408</TotalTime>
  <Words>2633</Words>
  <Application>Microsoft Office PowerPoint</Application>
  <PresentationFormat>Widescreen</PresentationFormat>
  <Paragraphs>254</Paragraphs>
  <Slides>20</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Abadi</vt:lpstr>
      <vt:lpstr>arial</vt:lpstr>
      <vt:lpstr>arial</vt:lpstr>
      <vt:lpstr>Calibri</vt:lpstr>
      <vt:lpstr>Proxima Nova</vt:lpstr>
      <vt:lpstr>Verdana</vt:lpstr>
      <vt:lpstr>Wingdings</vt:lpstr>
      <vt:lpstr>Title Slide</vt:lpstr>
      <vt:lpstr>Content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Paris Elwood</dc:creator>
  <cp:lastModifiedBy>David Hume</cp:lastModifiedBy>
  <cp:revision>36</cp:revision>
  <dcterms:created xsi:type="dcterms:W3CDTF">2022-05-04T02:33:18Z</dcterms:created>
  <dcterms:modified xsi:type="dcterms:W3CDTF">2022-10-16T23:53:50Z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y fmtid="{D5CDD505-2E9C-101B-9397-08002B2CF9AE}" pid="3" name="MediaServiceImageTags">
    <vt:lpwstr/>
  </property>
  <property fmtid="{D5CDD505-2E9C-101B-9397-08002B2CF9AE}" pid="4" name="SavedOnce">
    <vt:lpwstr>true</vt:lpwstr>
  </property>
</Properties>
</file>