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9A"/>
    <a:srgbClr val="19B1BC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82C26-C051-4E0C-8A63-93F88D690046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1E536-156C-40A1-836C-FB00CCA9FBF8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322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D43F-544F-4258-BAA3-920DCC8B9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27DEF-8671-4EFA-9380-447138B9C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AA262-77C3-4074-A00C-7D4868D78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6F8A4-75C8-4DA7-8729-01BCAC6D6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E607-73AE-4E7B-9847-D84604DE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7831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F012-A189-4DAC-9EAF-6B61D32D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87FA4-048A-4A8F-A14E-B41DF273A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7B5DE-A5FA-4151-BBEE-88481D76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6E9A7-3AE5-4BF6-9684-5F99EF25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7DE22-E93E-4D1B-99FE-72861777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07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1D8CF2-7952-46B6-BC5F-F049777E6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A5EB4-E52B-4779-9C5D-559D4CEE6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7BD02-17E1-4FBE-9099-49665A40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A6096-4C8D-4B4B-9439-F9D4F473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563A4-F8E5-4587-B687-D07B0929F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745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9A8C7-BE7C-4E7D-BF45-A1C245260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9D13-BE86-4793-975D-C8A667C16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0F035-6E51-4972-9580-23195E7F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F448C-DBA6-419E-9331-6EA3F485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93DBA-E579-4FDF-B4E1-89F513B9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022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E7091-FB06-41D7-B5D4-72D371B5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1A449-EC31-4CAE-9357-5F32A648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38A27-6B8B-401C-B518-B6F0F24E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B1D8A-49C5-443C-BCAA-B677F0F0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7D01-E9DF-4809-B5BD-1AFC91CFB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24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6208-7FE1-4140-AB98-B8AF1800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618D7-8DF3-4317-ADAE-975B9B75F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217ED-E934-4F3B-B925-EC48BFF8A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0437C-8491-414C-A579-51C9239D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C795F-0D6F-43D5-BB6A-9B7F8C9E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7168-A890-4418-A38B-FCE6C736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356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F8A1-4A70-420F-88B7-17EBC49B4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A3C8B-F41E-49D8-A196-F0CAB767C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28FE4-2183-40FE-8018-EF6F85BE2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C3446-854E-45BA-89D8-B03318E39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883CC-404A-45BD-8EAE-0DCE1F2C7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9724-4ECD-4836-98A0-349E4B1E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BF8B7-7B14-4A10-9E85-F86300F20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CED130-B1B5-4DF4-8983-8C196918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801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9921-4A65-4DE0-8B61-DA60727A2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5F1C4-5B43-4EE9-BA6F-F564C968E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B16352-9AF4-47F3-81C5-F14C6D957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6E85D-064F-49C3-9F74-F758A485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343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754D73-C3BE-4950-A14F-FC593D6A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7F969C-E4A3-4257-B7B2-64FEE43D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BF182-9441-4A2C-8260-E361F087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254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FC43-C730-42BA-87C8-737186F2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165FB-B9CF-42CC-84B1-FC85CCFA0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A66CD-3BE6-491E-882B-99E87D063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48D2F-1C94-4405-A6E9-DA273163B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DAF98-BF4E-4A15-92B3-9E8EB415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C92A99-16AB-475B-B186-98B6FFF0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433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7DE5-0817-43F7-8D77-E56AC8C7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1B334-4E6D-43FB-AE85-783A8D18A7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C8DCF-A0E5-4CC1-9B22-719092EE9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8DE6A-9C8C-4C7C-A164-422ECCD3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796E7-62E3-4685-BB31-3CC5841A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DC596-4C39-4A3A-86BD-DC914AB3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468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39A2F-632B-4E4B-B24C-1F17E738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FDF61-7D59-4664-92A5-A4A08DDEA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DFE5-6874-4DE8-9BB5-CA5A842FD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9144-98CB-4F05-9429-FBE81B7BD82C}" type="datetimeFigureOut">
              <a:rPr lang="en-NZ" smtClean="0"/>
              <a:t>18/10/2022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9396-F36E-4EB2-8901-F8F88DF92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762D7-7A7A-4C2C-8247-8AB039342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2C5F-F01B-4BC0-AECB-FC0B6BBA731E}" type="slidenum">
              <a:rPr lang="en-NZ" smtClean="0"/>
              <a:t>‹#›</a:t>
            </a:fld>
            <a:endParaRPr lang="en-NZ" dirty="0"/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EAC2153F-CB4E-4B73-8135-2A53AFC12FC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rot="21266767">
            <a:off x="-2037224" y="-2329526"/>
            <a:ext cx="19183597" cy="3144527"/>
            <a:chOff x="105256769" y="103562139"/>
            <a:chExt cx="10883712" cy="2176742"/>
          </a:xfrm>
        </p:grpSpPr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02C350C6-FCF1-486A-BD48-51160E11E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59771" y="103661671"/>
              <a:ext cx="10797988" cy="2017059"/>
            </a:xfrm>
            <a:prstGeom prst="wave">
              <a:avLst>
                <a:gd name="adj1" fmla="val 13005"/>
                <a:gd name="adj2" fmla="val -6991"/>
              </a:avLst>
            </a:prstGeom>
            <a:solidFill>
              <a:srgbClr val="19B1B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FFC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16" name="AutoShape 7">
              <a:extLst>
                <a:ext uri="{FF2B5EF4-FFF2-40B4-BE49-F238E27FC236}">
                  <a16:creationId xmlns:a16="http://schemas.microsoft.com/office/drawing/2014/main" id="{9D521543-9151-46BF-A6B6-ED050A448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56769" y="103721822"/>
              <a:ext cx="10797988" cy="2017059"/>
            </a:xfrm>
            <a:prstGeom prst="wave">
              <a:avLst>
                <a:gd name="adj1" fmla="val 13005"/>
                <a:gd name="adj2" fmla="val -6991"/>
              </a:avLst>
            </a:prstGeom>
            <a:noFill/>
            <a:ln w="31750" algn="ctr">
              <a:solidFill>
                <a:srgbClr val="00759A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8B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17" name="AutoShape 8">
              <a:extLst>
                <a:ext uri="{FF2B5EF4-FFF2-40B4-BE49-F238E27FC236}">
                  <a16:creationId xmlns:a16="http://schemas.microsoft.com/office/drawing/2014/main" id="{E84E7420-F97F-45D3-AC01-20C9664D6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42493" y="103562139"/>
              <a:ext cx="10797988" cy="2017059"/>
            </a:xfrm>
            <a:prstGeom prst="wave">
              <a:avLst>
                <a:gd name="adj1" fmla="val 13005"/>
                <a:gd name="adj2" fmla="val -6991"/>
              </a:avLst>
            </a:prstGeom>
            <a:noFill/>
            <a:ln w="31750" cap="rnd" algn="ctr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8B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AAA8BA84-0F6E-49B6-8558-5C39E5E6E08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rot="21459071">
            <a:off x="-3015850" y="5911675"/>
            <a:ext cx="17329085" cy="1892648"/>
            <a:chOff x="104758419" y="111518279"/>
            <a:chExt cx="10883713" cy="2176742"/>
          </a:xfrm>
        </p:grpSpPr>
        <p:sp>
          <p:nvSpPr>
            <p:cNvPr id="19" name="AutoShape 10">
              <a:extLst>
                <a:ext uri="{FF2B5EF4-FFF2-40B4-BE49-F238E27FC236}">
                  <a16:creationId xmlns:a16="http://schemas.microsoft.com/office/drawing/2014/main" id="{D74FFCBD-4BC7-4372-866A-60F6E75AC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58419" y="111677962"/>
              <a:ext cx="10797988" cy="2017059"/>
            </a:xfrm>
            <a:prstGeom prst="wave">
              <a:avLst>
                <a:gd name="adj1" fmla="val 13005"/>
                <a:gd name="adj2" fmla="val -6991"/>
              </a:avLst>
            </a:prstGeom>
            <a:noFill/>
            <a:ln w="31750" algn="ctr">
              <a:solidFill>
                <a:srgbClr val="00759A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8B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  <p:sp>
          <p:nvSpPr>
            <p:cNvPr id="20" name="AutoShape 11">
              <a:extLst>
                <a:ext uri="{FF2B5EF4-FFF2-40B4-BE49-F238E27FC236}">
                  <a16:creationId xmlns:a16="http://schemas.microsoft.com/office/drawing/2014/main" id="{1F7A16F2-A47B-439F-BDCC-8BCCE3E7F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44144" y="111518279"/>
              <a:ext cx="10797988" cy="2017059"/>
            </a:xfrm>
            <a:prstGeom prst="wave">
              <a:avLst>
                <a:gd name="adj1" fmla="val 13005"/>
                <a:gd name="adj2" fmla="val -6991"/>
              </a:avLst>
            </a:prstGeom>
            <a:noFill/>
            <a:ln w="31750" cap="rnd" algn="ctr">
              <a:solidFill>
                <a:srgbClr val="00A8B4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A8B4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NZ" dirty="0"/>
            </a:p>
          </p:txBody>
        </p:sp>
      </p:grpSp>
    </p:spTree>
    <p:extLst>
      <p:ext uri="{BB962C8B-B14F-4D97-AF65-F5344CB8AC3E}">
        <p14:creationId xmlns:p14="http://schemas.microsoft.com/office/powerpoint/2010/main" val="238461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59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9B1B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9B1B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9B1B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B1B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9B1B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p.sli.do/event/pTHaQ2oWkYBQTHL2cAQdA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forms.office.com/r/dKH7gVQZc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17A0A-C962-4166-AC6F-AAFE8D6D52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b="1" dirty="0"/>
              <a:t>The Value of Water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EAFD0-7E69-479D-89ED-35195434F7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national conversation on how we can build water literacy and a water conservation ethic amongst</a:t>
            </a:r>
            <a:r>
              <a:rPr lang="en-US" sz="3200" dirty="0"/>
              <a:t> Kiwis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26970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10118-1D92-47C0-8148-CBC2226F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Table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3C7A-75E6-4FB3-A4B7-75793A0CF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Scan the QR code OR</a:t>
            </a:r>
          </a:p>
          <a:p>
            <a:pPr marL="0" indent="0">
              <a:buNone/>
            </a:pPr>
            <a:r>
              <a:rPr lang="en-NZ" sz="3200" dirty="0"/>
              <a:t> </a:t>
            </a:r>
          </a:p>
          <a:p>
            <a:pPr marL="0" indent="0">
              <a:buNone/>
            </a:pPr>
            <a:r>
              <a:rPr lang="en-NZ" sz="3200" dirty="0"/>
              <a:t>Navigate to </a:t>
            </a:r>
            <a:r>
              <a:rPr lang="en-NZ" sz="3200" b="1" dirty="0"/>
              <a:t>Slido.com</a:t>
            </a:r>
          </a:p>
          <a:p>
            <a:pPr marL="0" indent="0">
              <a:buNone/>
            </a:pPr>
            <a:r>
              <a:rPr lang="en-NZ" sz="3200" dirty="0"/>
              <a:t>and enter code #3347023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OR navigate to:</a:t>
            </a:r>
          </a:p>
          <a:p>
            <a:pPr marL="0" indent="0">
              <a:buNone/>
            </a:pPr>
            <a:r>
              <a:rPr lang="en-NZ" sz="3200" dirty="0">
                <a:hlinkClick r:id="rId2"/>
              </a:rPr>
              <a:t>https://app.sli.do/event/pTHaQ2oWkYBQTHL2cAQdAH</a:t>
            </a:r>
            <a:endParaRPr lang="en-NZ" sz="3200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C815A-9B05-9241-DBAB-9A74C0B2B9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361" y="1690688"/>
            <a:ext cx="3217984" cy="321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0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EF21-F513-49EA-B9D7-0D43BABC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B0ACD-4300-40A0-A02F-0F60C8B55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Identify some barriers that prevent your organisation from building water literacy and a water conservation ethic amongst your customers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5136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CEF21-F513-49EA-B9D7-0D43BABC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B0ACD-4300-40A0-A02F-0F60C8B55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Now identify some enablers that would help your organisation to build water literacy and a water conservation ethic amongst its customers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0661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BAD1-1A30-4AF6-A9B6-EBA79D68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Audience 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67896-6550-4583-B227-F7A979E5D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200" dirty="0"/>
              <a:t>Place a </a:t>
            </a:r>
            <a:r>
              <a:rPr lang="en-NZ" sz="3200" b="1" dirty="0"/>
              <a:t>red</a:t>
            </a:r>
            <a:r>
              <a:rPr lang="en-NZ" sz="3200" dirty="0"/>
              <a:t> post-it note with your full name written on it next to an issue that you have experience with</a:t>
            </a:r>
          </a:p>
          <a:p>
            <a:pPr marL="0" indent="0">
              <a:buNone/>
            </a:pPr>
            <a:endParaRPr lang="en-NZ" sz="3200" dirty="0"/>
          </a:p>
          <a:p>
            <a:r>
              <a:rPr lang="en-NZ" sz="3200" dirty="0"/>
              <a:t>Place a </a:t>
            </a:r>
            <a:r>
              <a:rPr lang="en-NZ" sz="3200" b="1" dirty="0"/>
              <a:t>yellow</a:t>
            </a:r>
            <a:r>
              <a:rPr lang="en-NZ" sz="3200" dirty="0"/>
              <a:t> post-it note with your full name written on it next to an issue that you would assistance with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0249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DC36-6B96-4EF4-BF14-61734BFA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Wrap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A3511-8D4D-417F-A532-790CB2443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/>
              <a:t>We hope to hear from you or (even) see you again.</a:t>
            </a:r>
          </a:p>
          <a:p>
            <a:pPr marL="0" indent="0">
              <a:buNone/>
            </a:pPr>
            <a:endParaRPr lang="en-NZ" sz="3200" dirty="0"/>
          </a:p>
          <a:p>
            <a:pPr marL="0" indent="0">
              <a:buNone/>
            </a:pPr>
            <a:r>
              <a:rPr lang="en-NZ" sz="3200" dirty="0"/>
              <a:t>Look out for a </a:t>
            </a:r>
            <a:r>
              <a:rPr lang="en-NZ" sz="3200" b="1" dirty="0"/>
              <a:t>post-workshop survey</a:t>
            </a:r>
            <a:r>
              <a:rPr lang="en-NZ" sz="3200" dirty="0"/>
              <a:t> in your email soon!</a:t>
            </a:r>
            <a:endParaRPr lang="en-NZ" sz="3200" b="1" dirty="0"/>
          </a:p>
        </p:txBody>
      </p:sp>
    </p:spTree>
    <p:extLst>
      <p:ext uri="{BB962C8B-B14F-4D97-AF65-F5344CB8AC3E}">
        <p14:creationId xmlns:p14="http://schemas.microsoft.com/office/powerpoint/2010/main" val="13768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EB9C1-9FCB-41C5-A41E-F1ED5CE3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Karakia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25FB4-7A3E-4F39-BE33-59D04E88D3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E te wai e </a:t>
            </a:r>
          </a:p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E te wai nui, e te wai roa</a:t>
            </a:r>
          </a:p>
          <a:p>
            <a:pPr marL="0" indent="0">
              <a:spcBef>
                <a:spcPts val="0"/>
              </a:spcBef>
              <a:buNone/>
            </a:pPr>
            <a:endParaRPr lang="fi-FI" dirty="0">
              <a:solidFill>
                <a:srgbClr val="00759A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E te wai nō tawhiti, e te wai nō tata</a:t>
            </a:r>
          </a:p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Kia tau te wai hei piringa</a:t>
            </a:r>
          </a:p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Kia tau te wai hei tauranga</a:t>
            </a:r>
          </a:p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Kia tau te wai hei ōranga mō te tangata</a:t>
            </a:r>
          </a:p>
          <a:p>
            <a:pPr marL="0" indent="0">
              <a:buNone/>
            </a:pPr>
            <a:r>
              <a:rPr lang="fi-FI" dirty="0">
                <a:solidFill>
                  <a:srgbClr val="00759A"/>
                </a:solidFill>
              </a:rPr>
              <a:t>Haumi e, Hui e, Taiki e!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469C-2792-4240-9FF5-A3FA8B3747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water</a:t>
            </a:r>
          </a:p>
          <a:p>
            <a:pPr marL="0" indent="0">
              <a:buNone/>
            </a:pPr>
            <a:r>
              <a:rPr lang="en-US" dirty="0"/>
              <a:t>The big bodies of water, the long bodies of water</a:t>
            </a:r>
          </a:p>
          <a:p>
            <a:pPr marL="0" indent="0">
              <a:buNone/>
            </a:pPr>
            <a:r>
              <a:rPr lang="en-US" dirty="0"/>
              <a:t>The water from afar, the water from near</a:t>
            </a:r>
          </a:p>
          <a:p>
            <a:pPr marL="0" indent="0">
              <a:buNone/>
            </a:pPr>
            <a:r>
              <a:rPr lang="en-US" dirty="0"/>
              <a:t>It is to remain as a haven</a:t>
            </a:r>
          </a:p>
          <a:p>
            <a:pPr marL="0" indent="0">
              <a:buNone/>
            </a:pPr>
            <a:r>
              <a:rPr lang="en-US" dirty="0"/>
              <a:t>It is to remain as a resting-place</a:t>
            </a:r>
          </a:p>
          <a:p>
            <a:pPr marL="0" indent="0">
              <a:buNone/>
            </a:pPr>
            <a:r>
              <a:rPr lang="en-US" dirty="0"/>
              <a:t>It is to remain as a life source for man</a:t>
            </a:r>
          </a:p>
          <a:p>
            <a:pPr marL="0" indent="0">
              <a:buNone/>
            </a:pPr>
            <a:r>
              <a:rPr lang="en-US" dirty="0"/>
              <a:t>Come together!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226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6DD8-223F-455D-9BF9-E0B712BC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Mihi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5191C-C320-4258-BEC2-8230A1DC87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00759A"/>
                </a:solidFill>
              </a:rPr>
              <a:t>Tēnā koutou katoa</a:t>
            </a:r>
          </a:p>
          <a:p>
            <a:pPr marL="0" indent="0">
              <a:buNone/>
            </a:pPr>
            <a:r>
              <a:rPr lang="pt-BR" dirty="0">
                <a:solidFill>
                  <a:srgbClr val="00759A"/>
                </a:solidFill>
              </a:rPr>
              <a:t>Ko </a:t>
            </a:r>
            <a:r>
              <a:rPr lang="pt-BR" b="1" dirty="0">
                <a:solidFill>
                  <a:srgbClr val="00759A"/>
                </a:solidFill>
              </a:rPr>
              <a:t>Julian Fyfe </a:t>
            </a:r>
            <a:r>
              <a:rPr lang="pt-BR" dirty="0">
                <a:solidFill>
                  <a:srgbClr val="00759A"/>
                </a:solidFill>
              </a:rPr>
              <a:t>tōku ingoa</a:t>
            </a:r>
          </a:p>
          <a:p>
            <a:pPr marL="0" indent="0">
              <a:buNone/>
            </a:pPr>
            <a:r>
              <a:rPr lang="pt-BR" dirty="0">
                <a:solidFill>
                  <a:srgbClr val="00759A"/>
                </a:solidFill>
              </a:rPr>
              <a:t>Nō </a:t>
            </a:r>
            <a:r>
              <a:rPr lang="pt-BR" b="1" dirty="0">
                <a:solidFill>
                  <a:srgbClr val="00759A"/>
                </a:solidFill>
              </a:rPr>
              <a:t>Dhawura Ngunnawal</a:t>
            </a:r>
            <a:r>
              <a:rPr lang="pt-BR" dirty="0">
                <a:solidFill>
                  <a:srgbClr val="00759A"/>
                </a:solidFill>
              </a:rPr>
              <a:t> </a:t>
            </a:r>
            <a:r>
              <a:rPr lang="pt-BR" b="1" dirty="0">
                <a:solidFill>
                  <a:srgbClr val="00759A"/>
                </a:solidFill>
              </a:rPr>
              <a:t>Ahitereiria</a:t>
            </a:r>
            <a:r>
              <a:rPr lang="pt-BR" dirty="0">
                <a:solidFill>
                  <a:srgbClr val="00759A"/>
                </a:solidFill>
              </a:rPr>
              <a:t> ōku tīpuna</a:t>
            </a:r>
          </a:p>
          <a:p>
            <a:pPr marL="0" indent="0">
              <a:buNone/>
            </a:pPr>
            <a:r>
              <a:rPr lang="pt-BR" dirty="0">
                <a:solidFill>
                  <a:srgbClr val="00759A"/>
                </a:solidFill>
              </a:rPr>
              <a:t>Kei te noho au ki Kāpiti</a:t>
            </a:r>
          </a:p>
          <a:p>
            <a:pPr marL="0" indent="0">
              <a:buNone/>
            </a:pPr>
            <a:r>
              <a:rPr lang="de-DE" dirty="0">
                <a:solidFill>
                  <a:srgbClr val="00759A"/>
                </a:solidFill>
              </a:rPr>
              <a:t>Kei Ngā Wai Hangarua (Wellington Water) ahau e mahi ana</a:t>
            </a:r>
            <a:endParaRPr lang="pt-BR" dirty="0">
              <a:solidFill>
                <a:srgbClr val="00759A"/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DAD91-55D9-446B-BCFC-471B30C660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Greetings to all</a:t>
            </a:r>
          </a:p>
          <a:p>
            <a:pPr marL="0" indent="0">
              <a:buNone/>
            </a:pPr>
            <a:r>
              <a:rPr lang="en-NZ" dirty="0"/>
              <a:t>My name is </a:t>
            </a:r>
            <a:r>
              <a:rPr lang="en-NZ" b="1" dirty="0"/>
              <a:t>Julian Fyfe</a:t>
            </a:r>
          </a:p>
          <a:p>
            <a:pPr marL="0" indent="0">
              <a:buNone/>
            </a:pPr>
            <a:r>
              <a:rPr lang="en-NZ" dirty="0"/>
              <a:t>My ancestors are from </a:t>
            </a:r>
            <a:r>
              <a:rPr lang="en-NZ" b="1" dirty="0"/>
              <a:t>Ngunnawal Country, Australia</a:t>
            </a:r>
          </a:p>
          <a:p>
            <a:pPr marL="0" indent="0">
              <a:buNone/>
            </a:pPr>
            <a:r>
              <a:rPr lang="en-NZ" dirty="0"/>
              <a:t>I live in Kāpiti</a:t>
            </a:r>
          </a:p>
          <a:p>
            <a:pPr marL="0" indent="0">
              <a:buNone/>
            </a:pPr>
            <a:r>
              <a:rPr lang="en-US" dirty="0"/>
              <a:t>I work at Ngā Wai Hangarua (Wellington Water)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34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A718CBB-EE1B-B5D3-ECE8-F9E959BBBD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587" y="802023"/>
            <a:ext cx="5001896" cy="511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9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47D1BC-6A25-4810-A8F8-928C075B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Agenda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4F49DE3-3055-41AE-91C2-12B04A49E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35767"/>
              </p:ext>
            </p:extLst>
          </p:nvPr>
        </p:nvGraphicFramePr>
        <p:xfrm>
          <a:off x="987942" y="1499191"/>
          <a:ext cx="10216115" cy="4287249"/>
        </p:xfrm>
        <a:graphic>
          <a:graphicData uri="http://schemas.openxmlformats.org/drawingml/2006/table">
            <a:tbl>
              <a:tblPr firstRow="1" firstCol="1" bandRow="1">
                <a:tableStyleId>{74C1A8A3-306A-4EB7-A6B1-4F7E0EB9C5D6}</a:tableStyleId>
              </a:tblPr>
              <a:tblGrid>
                <a:gridCol w="4689844">
                  <a:extLst>
                    <a:ext uri="{9D8B030D-6E8A-4147-A177-3AD203B41FA5}">
                      <a16:colId xmlns:a16="http://schemas.microsoft.com/office/drawing/2014/main" val="496520034"/>
                    </a:ext>
                  </a:extLst>
                </a:gridCol>
                <a:gridCol w="3827721">
                  <a:extLst>
                    <a:ext uri="{9D8B030D-6E8A-4147-A177-3AD203B41FA5}">
                      <a16:colId xmlns:a16="http://schemas.microsoft.com/office/drawing/2014/main" val="1768371507"/>
                    </a:ext>
                  </a:extLst>
                </a:gridCol>
                <a:gridCol w="1698550">
                  <a:extLst>
                    <a:ext uri="{9D8B030D-6E8A-4147-A177-3AD203B41FA5}">
                      <a16:colId xmlns:a16="http://schemas.microsoft.com/office/drawing/2014/main" val="4019143945"/>
                    </a:ext>
                  </a:extLst>
                </a:gridCol>
              </a:tblGrid>
              <a:tr h="21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Item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Format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Timing</a:t>
                      </a:r>
                      <a:endParaRPr lang="en-N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52767"/>
                  </a:ext>
                </a:extLst>
              </a:tr>
              <a:tr h="434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Introduction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Facilitators speaking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5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188953"/>
                  </a:ext>
                </a:extLst>
              </a:tr>
              <a:tr h="434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Watercare – Responding to an extreme drought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Presentation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Q&amp;A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10 mins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5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073153"/>
                  </a:ext>
                </a:extLst>
              </a:tr>
              <a:tr h="657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Smart Water – behaviour change, community outreach and collaboration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Presentation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Q&amp;A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10 mins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5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6989264"/>
                  </a:ext>
                </a:extLst>
              </a:tr>
              <a:tr h="21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Audience participation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Live poll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10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472859"/>
                  </a:ext>
                </a:extLst>
              </a:tr>
              <a:tr h="879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The Water Conservancy – Droughts and flooding rains - the Australian experience and Water Night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Presentation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Q&amp;A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10 mins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5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4422312"/>
                  </a:ext>
                </a:extLst>
              </a:tr>
              <a:tr h="21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Barriers and Enablers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Table discussions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15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391307"/>
                  </a:ext>
                </a:extLst>
              </a:tr>
              <a:tr h="434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Audience votes - Community of Practice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Audience voting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10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6668100"/>
                  </a:ext>
                </a:extLst>
              </a:tr>
              <a:tr h="434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b="0" dirty="0">
                          <a:effectLst/>
                        </a:rPr>
                        <a:t>Wrap-up</a:t>
                      </a:r>
                      <a:endParaRPr lang="en-N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9B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Facilitators summarise outcomes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5 mins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277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05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96FB-57A3-406C-9D7B-B0B37E99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Watercare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E2B6E-52D7-41A2-8DC8-59CACC2062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Responding to an extreme drought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62016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559EE-C668-4E6A-88E4-2C4135B1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Smart Water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4D0AB-19E3-476D-8745-1737CA826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‘Smart Water starts with you!’</a:t>
            </a:r>
            <a:br>
              <a:rPr lang="en-US" sz="3200" dirty="0"/>
            </a:br>
            <a:r>
              <a:rPr lang="en-US" sz="3200" dirty="0" err="1"/>
              <a:t>Behaviour</a:t>
            </a:r>
            <a:r>
              <a:rPr lang="en-US" sz="3200" dirty="0"/>
              <a:t> change, community outreach </a:t>
            </a:r>
            <a:br>
              <a:rPr lang="en-US" sz="3200" dirty="0"/>
            </a:br>
            <a:r>
              <a:rPr lang="en-US" sz="3200" dirty="0"/>
              <a:t>&amp; collaboration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64188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1BDD7-A672-4290-9A66-71206DC1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Live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3AA63-9D46-4F62-968A-916024E38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647660" cy="4351338"/>
          </a:xfrm>
        </p:spPr>
        <p:txBody>
          <a:bodyPr/>
          <a:lstStyle/>
          <a:p>
            <a:pPr marL="0" indent="0">
              <a:buNone/>
            </a:pPr>
            <a:r>
              <a:rPr lang="en-NZ" sz="3600" dirty="0"/>
              <a:t>Scan the QR code or navigate to:</a:t>
            </a:r>
          </a:p>
          <a:p>
            <a:pPr marL="0" indent="0">
              <a:buNone/>
            </a:pPr>
            <a:endParaRPr lang="en-NZ" sz="3600" dirty="0"/>
          </a:p>
          <a:p>
            <a:pPr marL="0" indent="0">
              <a:buNone/>
            </a:pPr>
            <a:r>
              <a:rPr lang="en-NZ" sz="3600" dirty="0">
                <a:hlinkClick r:id="rId2"/>
              </a:rPr>
              <a:t>https://forms.office.com/r/dKH7gVQZcG</a:t>
            </a:r>
            <a:endParaRPr lang="en-NZ" sz="3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02174980-6675-4EF1-A949-C685561E6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657" y="1467294"/>
            <a:ext cx="4274287" cy="427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78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455C-B61B-4B51-BE06-E72BE4AC3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Water Conservancy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631F9-E92F-4B63-B32D-BF64D413AF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Innovative tactics to increase water literacy and the value of tap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6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4C35F6A65E4E47B3B39817F039398F" ma:contentTypeVersion="14" ma:contentTypeDescription="Create a new document." ma:contentTypeScope="" ma:versionID="b706b9b6fa42b75a91e4a302a24993e5">
  <xsd:schema xmlns:xsd="http://www.w3.org/2001/XMLSchema" xmlns:xs="http://www.w3.org/2001/XMLSchema" xmlns:p="http://schemas.microsoft.com/office/2006/metadata/properties" xmlns:ns3="50243a3c-7f5b-40cc-825b-6105d66bcdbb" xmlns:ns4="a2d71c07-7bd2-4630-8a12-270c67421ff2" targetNamespace="http://schemas.microsoft.com/office/2006/metadata/properties" ma:root="true" ma:fieldsID="61db80e174e312e4312dfa785f6eb1b4" ns3:_="" ns4:_="">
    <xsd:import namespace="50243a3c-7f5b-40cc-825b-6105d66bcdbb"/>
    <xsd:import namespace="a2d71c07-7bd2-4630-8a12-270c67421f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43a3c-7f5b-40cc-825b-6105d66bcd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71c07-7bd2-4630-8a12-270c67421ff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F0CC67-0E40-4992-86EF-D0BC1F2AFB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871C41-038D-434D-B207-9B3A04357F27}">
  <ds:schemaRefs>
    <ds:schemaRef ds:uri="http://purl.org/dc/terms/"/>
    <ds:schemaRef ds:uri="50243a3c-7f5b-40cc-825b-6105d66bcdbb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2d71c07-7bd2-4630-8a12-270c67421ff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536290-0F51-42F6-AABA-A38FE0B253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243a3c-7f5b-40cc-825b-6105d66bcdbb"/>
    <ds:schemaRef ds:uri="a2d71c07-7bd2-4630-8a12-270c67421f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490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The Value of Water</vt:lpstr>
      <vt:lpstr>Karakia</vt:lpstr>
      <vt:lpstr>Mihi</vt:lpstr>
      <vt:lpstr>PowerPoint Presentation</vt:lpstr>
      <vt:lpstr>Agenda</vt:lpstr>
      <vt:lpstr>Watercare</vt:lpstr>
      <vt:lpstr>Smart Water</vt:lpstr>
      <vt:lpstr>Live Poll</vt:lpstr>
      <vt:lpstr>The Water Conservancy</vt:lpstr>
      <vt:lpstr>Table Discussions</vt:lpstr>
      <vt:lpstr>Question 1</vt:lpstr>
      <vt:lpstr>Question 2</vt:lpstr>
      <vt:lpstr>Audience Voting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Water</dc:title>
  <dc:creator>Julian Fyfe</dc:creator>
  <cp:lastModifiedBy>LT08</cp:lastModifiedBy>
  <cp:revision>10</cp:revision>
  <dcterms:created xsi:type="dcterms:W3CDTF">2022-10-13T06:30:24Z</dcterms:created>
  <dcterms:modified xsi:type="dcterms:W3CDTF">2022-10-17T22:16:58Z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0x010100664C35F6A65E4E47B3B39817F039398F</vt:lpwstr>
  </property>
</Properties>
</file>