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9" r:id="rId2"/>
    <p:sldId id="274" r:id="rId3"/>
    <p:sldId id="280" r:id="rId4"/>
    <p:sldId id="279" r:id="rId5"/>
    <p:sldId id="281" r:id="rId6"/>
    <p:sldId id="282" r:id="rId7"/>
    <p:sldId id="284" r:id="rId8"/>
    <p:sldId id="454" r:id="rId9"/>
    <p:sldId id="286" r:id="rId10"/>
    <p:sldId id="455" r:id="rId11"/>
    <p:sldId id="287" r:id="rId12"/>
    <p:sldId id="457" r:id="rId13"/>
    <p:sldId id="456" r:id="rId14"/>
    <p:sldId id="459" r:id="rId15"/>
    <p:sldId id="288" r:id="rId16"/>
    <p:sldId id="289" r:id="rId17"/>
    <p:sldId id="458" r:id="rId18"/>
    <p:sldId id="453" r:id="rId19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000"/>
    <a:srgbClr val="222222"/>
    <a:srgbClr val="221F20"/>
    <a:srgbClr val="413E3D"/>
    <a:srgbClr val="65605F"/>
    <a:srgbClr val="D8D6D6"/>
    <a:srgbClr val="A4A0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31044" autoAdjust="0"/>
  </p:normalViewPr>
  <p:slideViewPr>
    <p:cSldViewPr>
      <p:cViewPr varScale="1">
        <p:scale>
          <a:sx n="25" d="100"/>
          <a:sy n="25" d="100"/>
        </p:scale>
        <p:origin x="2851" y="1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9" d="100"/>
          <a:sy n="89" d="100"/>
        </p:scale>
        <p:origin x="351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ong, Andrew" userId="4071b76f-b474-44a4-9198-c19a396aaf5d" providerId="ADAL" clId="{AEECFC37-1121-44E5-AEEA-3A4C23033DBA}"/>
    <pc:docChg chg="modSld">
      <pc:chgData name="Wong, Andrew" userId="4071b76f-b474-44a4-9198-c19a396aaf5d" providerId="ADAL" clId="{AEECFC37-1121-44E5-AEEA-3A4C23033DBA}" dt="2022-10-15T02:28:28.486" v="27" actId="20577"/>
      <pc:docMkLst>
        <pc:docMk/>
      </pc:docMkLst>
      <pc:sldChg chg="modNotesTx">
        <pc:chgData name="Wong, Andrew" userId="4071b76f-b474-44a4-9198-c19a396aaf5d" providerId="ADAL" clId="{AEECFC37-1121-44E5-AEEA-3A4C23033DBA}" dt="2022-10-15T02:26:36.058" v="0" actId="20577"/>
        <pc:sldMkLst>
          <pc:docMk/>
          <pc:sldMk cId="2624015931" sldId="259"/>
        </pc:sldMkLst>
      </pc:sldChg>
      <pc:sldChg chg="modNotesTx">
        <pc:chgData name="Wong, Andrew" userId="4071b76f-b474-44a4-9198-c19a396aaf5d" providerId="ADAL" clId="{AEECFC37-1121-44E5-AEEA-3A4C23033DBA}" dt="2022-10-15T02:26:41.963" v="1" actId="20577"/>
        <pc:sldMkLst>
          <pc:docMk/>
          <pc:sldMk cId="4008494218" sldId="274"/>
        </pc:sldMkLst>
      </pc:sldChg>
      <pc:sldChg chg="modNotesTx">
        <pc:chgData name="Wong, Andrew" userId="4071b76f-b474-44a4-9198-c19a396aaf5d" providerId="ADAL" clId="{AEECFC37-1121-44E5-AEEA-3A4C23033DBA}" dt="2022-10-15T02:26:55.764" v="3" actId="20577"/>
        <pc:sldMkLst>
          <pc:docMk/>
          <pc:sldMk cId="1453972922" sldId="279"/>
        </pc:sldMkLst>
      </pc:sldChg>
      <pc:sldChg chg="modNotesTx">
        <pc:chgData name="Wong, Andrew" userId="4071b76f-b474-44a4-9198-c19a396aaf5d" providerId="ADAL" clId="{AEECFC37-1121-44E5-AEEA-3A4C23033DBA}" dt="2022-10-15T02:27:22.448" v="14" actId="5793"/>
        <pc:sldMkLst>
          <pc:docMk/>
          <pc:sldMk cId="773501157" sldId="280"/>
        </pc:sldMkLst>
      </pc:sldChg>
      <pc:sldChg chg="modNotesTx">
        <pc:chgData name="Wong, Andrew" userId="4071b76f-b474-44a4-9198-c19a396aaf5d" providerId="ADAL" clId="{AEECFC37-1121-44E5-AEEA-3A4C23033DBA}" dt="2022-10-15T02:27:05.287" v="5" actId="20577"/>
        <pc:sldMkLst>
          <pc:docMk/>
          <pc:sldMk cId="3609505409" sldId="281"/>
        </pc:sldMkLst>
      </pc:sldChg>
      <pc:sldChg chg="modNotesTx">
        <pc:chgData name="Wong, Andrew" userId="4071b76f-b474-44a4-9198-c19a396aaf5d" providerId="ADAL" clId="{AEECFC37-1121-44E5-AEEA-3A4C23033DBA}" dt="2022-10-15T02:27:33.585" v="15" actId="20577"/>
        <pc:sldMkLst>
          <pc:docMk/>
          <pc:sldMk cId="4041673415" sldId="282"/>
        </pc:sldMkLst>
      </pc:sldChg>
      <pc:sldChg chg="modNotesTx">
        <pc:chgData name="Wong, Andrew" userId="4071b76f-b474-44a4-9198-c19a396aaf5d" providerId="ADAL" clId="{AEECFC37-1121-44E5-AEEA-3A4C23033DBA}" dt="2022-10-15T02:27:38.066" v="16" actId="20577"/>
        <pc:sldMkLst>
          <pc:docMk/>
          <pc:sldMk cId="4216262565" sldId="284"/>
        </pc:sldMkLst>
      </pc:sldChg>
      <pc:sldChg chg="modNotesTx">
        <pc:chgData name="Wong, Andrew" userId="4071b76f-b474-44a4-9198-c19a396aaf5d" providerId="ADAL" clId="{AEECFC37-1121-44E5-AEEA-3A4C23033DBA}" dt="2022-10-15T02:27:56.933" v="18" actId="20577"/>
        <pc:sldMkLst>
          <pc:docMk/>
          <pc:sldMk cId="994889565" sldId="286"/>
        </pc:sldMkLst>
      </pc:sldChg>
      <pc:sldChg chg="modNotesTx">
        <pc:chgData name="Wong, Andrew" userId="4071b76f-b474-44a4-9198-c19a396aaf5d" providerId="ADAL" clId="{AEECFC37-1121-44E5-AEEA-3A4C23033DBA}" dt="2022-10-15T02:28:03.369" v="20" actId="20577"/>
        <pc:sldMkLst>
          <pc:docMk/>
          <pc:sldMk cId="643866092" sldId="287"/>
        </pc:sldMkLst>
      </pc:sldChg>
      <pc:sldChg chg="modNotesTx">
        <pc:chgData name="Wong, Andrew" userId="4071b76f-b474-44a4-9198-c19a396aaf5d" providerId="ADAL" clId="{AEECFC37-1121-44E5-AEEA-3A4C23033DBA}" dt="2022-10-15T02:28:18.102" v="24" actId="20577"/>
        <pc:sldMkLst>
          <pc:docMk/>
          <pc:sldMk cId="353177880" sldId="288"/>
        </pc:sldMkLst>
      </pc:sldChg>
      <pc:sldChg chg="modNotesTx">
        <pc:chgData name="Wong, Andrew" userId="4071b76f-b474-44a4-9198-c19a396aaf5d" providerId="ADAL" clId="{AEECFC37-1121-44E5-AEEA-3A4C23033DBA}" dt="2022-10-15T02:28:22.656" v="25" actId="20577"/>
        <pc:sldMkLst>
          <pc:docMk/>
          <pc:sldMk cId="1727672764" sldId="289"/>
        </pc:sldMkLst>
      </pc:sldChg>
      <pc:sldChg chg="modNotesTx">
        <pc:chgData name="Wong, Andrew" userId="4071b76f-b474-44a4-9198-c19a396aaf5d" providerId="ADAL" clId="{AEECFC37-1121-44E5-AEEA-3A4C23033DBA}" dt="2022-10-15T02:28:28.486" v="27" actId="20577"/>
        <pc:sldMkLst>
          <pc:docMk/>
          <pc:sldMk cId="2752429888" sldId="453"/>
        </pc:sldMkLst>
      </pc:sldChg>
      <pc:sldChg chg="modNotesTx">
        <pc:chgData name="Wong, Andrew" userId="4071b76f-b474-44a4-9198-c19a396aaf5d" providerId="ADAL" clId="{AEECFC37-1121-44E5-AEEA-3A4C23033DBA}" dt="2022-10-15T02:27:51.064" v="17" actId="20577"/>
        <pc:sldMkLst>
          <pc:docMk/>
          <pc:sldMk cId="1085840463" sldId="454"/>
        </pc:sldMkLst>
      </pc:sldChg>
      <pc:sldChg chg="modNotesTx">
        <pc:chgData name="Wong, Andrew" userId="4071b76f-b474-44a4-9198-c19a396aaf5d" providerId="ADAL" clId="{AEECFC37-1121-44E5-AEEA-3A4C23033DBA}" dt="2022-10-15T02:27:59.672" v="19" actId="20577"/>
        <pc:sldMkLst>
          <pc:docMk/>
          <pc:sldMk cId="2952011109" sldId="455"/>
        </pc:sldMkLst>
      </pc:sldChg>
      <pc:sldChg chg="modNotesTx">
        <pc:chgData name="Wong, Andrew" userId="4071b76f-b474-44a4-9198-c19a396aaf5d" providerId="ADAL" clId="{AEECFC37-1121-44E5-AEEA-3A4C23033DBA}" dt="2022-10-15T02:28:11.565" v="22" actId="20577"/>
        <pc:sldMkLst>
          <pc:docMk/>
          <pc:sldMk cId="2182799112" sldId="456"/>
        </pc:sldMkLst>
      </pc:sldChg>
      <pc:sldChg chg="modNotesTx">
        <pc:chgData name="Wong, Andrew" userId="4071b76f-b474-44a4-9198-c19a396aaf5d" providerId="ADAL" clId="{AEECFC37-1121-44E5-AEEA-3A4C23033DBA}" dt="2022-10-15T02:28:07.692" v="21" actId="20577"/>
        <pc:sldMkLst>
          <pc:docMk/>
          <pc:sldMk cId="1471630435" sldId="457"/>
        </pc:sldMkLst>
      </pc:sldChg>
      <pc:sldChg chg="modNotesTx">
        <pc:chgData name="Wong, Andrew" userId="4071b76f-b474-44a4-9198-c19a396aaf5d" providerId="ADAL" clId="{AEECFC37-1121-44E5-AEEA-3A4C23033DBA}" dt="2022-10-15T02:28:26.295" v="26" actId="20577"/>
        <pc:sldMkLst>
          <pc:docMk/>
          <pc:sldMk cId="95393640" sldId="458"/>
        </pc:sldMkLst>
      </pc:sldChg>
      <pc:sldChg chg="modNotesTx">
        <pc:chgData name="Wong, Andrew" userId="4071b76f-b474-44a4-9198-c19a396aaf5d" providerId="ADAL" clId="{AEECFC37-1121-44E5-AEEA-3A4C23033DBA}" dt="2022-10-15T02:28:14.941" v="23" actId="20577"/>
        <pc:sldMkLst>
          <pc:docMk/>
          <pc:sldMk cId="2584962047" sldId="45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FB05DA-98D9-4CFD-8094-9EDB2EE8925C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13141-8E90-428D-BB6B-EB884E16C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9667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47A200-BCBE-4E38-8F30-4AEB6F9D0565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75C21F-68E8-4A22-BBF5-9CD63F183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838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2647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9513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1589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7364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5193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2836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222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NZ" sz="1200" kern="1200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6964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Tx/>
              <a:buChar char="-"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8542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63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sz="1200" dirty="0"/>
          </a:p>
          <a:p>
            <a:pPr marL="171450" indent="-171450">
              <a:buFontTx/>
              <a:buChar char="-"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062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indent="0" algn="l" defTabSz="914400" rtl="0" eaLnBrk="1" latinLnBrk="0" hangingPunct="1">
              <a:buFontTx/>
              <a:buNone/>
            </a:pPr>
            <a:endParaRPr lang="en-NZ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97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NZ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824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328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NZ" dirty="0"/>
          </a:p>
          <a:p>
            <a:pPr marL="171450" indent="-171450">
              <a:buFontTx/>
              <a:buChar char="-"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997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NZ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722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NZ" sz="1200" kern="1200" dirty="0">
              <a:solidFill>
                <a:schemeClr val="tx1"/>
              </a:solidFill>
              <a:effectLst/>
              <a:latin typeface="+mn-lt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144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Tx/>
              <a:buChar char="-"/>
            </a:pPr>
            <a:endParaRPr lang="en-NZ" dirty="0"/>
          </a:p>
          <a:p>
            <a:pPr marL="171450" indent="-171450">
              <a:buFontTx/>
              <a:buChar char="-"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541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3462528" y="1447800"/>
            <a:ext cx="8729472" cy="5410200"/>
          </a:xfrm>
          <a:prstGeom prst="rect">
            <a:avLst/>
          </a:prstGeom>
          <a:solidFill>
            <a:srgbClr val="22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5837493"/>
            <a:ext cx="1527048" cy="4057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16400" y="3657600"/>
            <a:ext cx="5565648" cy="457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191000" y="4267200"/>
            <a:ext cx="5565648" cy="762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  <a:lvl2pPr marL="457200" indent="0">
              <a:buNone/>
              <a:defRPr sz="4000">
                <a:solidFill>
                  <a:schemeClr val="bg1"/>
                </a:solidFill>
              </a:defRPr>
            </a:lvl2pPr>
            <a:lvl3pPr marL="914400" indent="0">
              <a:buNone/>
              <a:defRPr sz="4000">
                <a:solidFill>
                  <a:schemeClr val="bg1"/>
                </a:solidFill>
              </a:defRPr>
            </a:lvl3pPr>
            <a:lvl4pPr marL="1371600" indent="0">
              <a:buNone/>
              <a:defRPr sz="4000">
                <a:solidFill>
                  <a:schemeClr val="bg1"/>
                </a:solidFill>
              </a:defRPr>
            </a:lvl4pPr>
            <a:lvl5pPr marL="1828800" indent="0">
              <a:buNone/>
              <a:defRPr sz="4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Presentation Topic</a:t>
            </a:r>
          </a:p>
        </p:txBody>
      </p:sp>
    </p:spTree>
    <p:extLst>
      <p:ext uri="{BB962C8B-B14F-4D97-AF65-F5344CB8AC3E}">
        <p14:creationId xmlns:p14="http://schemas.microsoft.com/office/powerpoint/2010/main" val="329125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_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533400"/>
            <a:ext cx="5486400" cy="609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447800"/>
            <a:ext cx="5486400" cy="4742506"/>
          </a:xfrm>
        </p:spPr>
        <p:txBody>
          <a:bodyPr wrap="square" lIns="0" tIns="0" rIns="0" bIns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/>
              <a:t>Short description or sentence can go here.</a:t>
            </a:r>
          </a:p>
          <a:p>
            <a:endParaRPr lang="en-US" dirty="0"/>
          </a:p>
          <a:p>
            <a:r>
              <a:rPr lang="en-US" dirty="0">
                <a:solidFill>
                  <a:srgbClr val="ED7000"/>
                </a:solidFill>
              </a:rPr>
              <a:t>Sub title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can’t completely avoid bullet points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So if we must use them, this is the layout to 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Notice that there is no more than 5 bullet points on the slide.</a:t>
            </a:r>
          </a:p>
          <a:p>
            <a:endParaRPr lang="en-US" dirty="0"/>
          </a:p>
          <a:p>
            <a:r>
              <a:rPr lang="en-US" dirty="0">
                <a:solidFill>
                  <a:srgbClr val="ED7000"/>
                </a:solidFill>
              </a:rPr>
              <a:t>More Tips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Keep them brief and supportive of what you’re saying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want the audience to watch/listen to you, not read the screen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705600" y="689617"/>
            <a:ext cx="5486400" cy="5486400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330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_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24600" y="533400"/>
            <a:ext cx="5486400" cy="609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324600" y="1447800"/>
            <a:ext cx="5486400" cy="4742506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21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Short description. We want the audience to watch/listen to you, not read the screen.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686758"/>
            <a:ext cx="5486400" cy="5486400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79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77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096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tart_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390315" cy="6858000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242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ty Mo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112934"/>
            <a:ext cx="3462528" cy="3465576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 userDrawn="1"/>
        </p:nvSpPr>
        <p:spPr>
          <a:xfrm>
            <a:off x="455676" y="2827394"/>
            <a:ext cx="2362200" cy="1203211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4500" dirty="0">
                <a:solidFill>
                  <a:srgbClr val="ED7000"/>
                </a:solidFill>
              </a:rPr>
              <a:t>Safety</a:t>
            </a:r>
            <a:r>
              <a:rPr lang="en-US" sz="4500" dirty="0">
                <a:solidFill>
                  <a:schemeClr val="bg1"/>
                </a:solidFill>
              </a:rPr>
              <a:t> </a:t>
            </a:r>
            <a:br>
              <a:rPr lang="en-US" sz="4500" dirty="0">
                <a:solidFill>
                  <a:schemeClr val="bg1"/>
                </a:solidFill>
              </a:rPr>
            </a:br>
            <a:r>
              <a:rPr lang="en-US" sz="4500" dirty="0">
                <a:solidFill>
                  <a:schemeClr val="bg1"/>
                </a:solidFill>
              </a:rPr>
              <a:t>Moment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462528" y="0"/>
            <a:ext cx="8729472" cy="6858000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758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848600" y="1524000"/>
            <a:ext cx="3238500" cy="800100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4000">
                <a:solidFill>
                  <a:srgbClr val="ED700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Agenda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848600" y="2590800"/>
            <a:ext cx="3238500" cy="2819400"/>
          </a:xfrm>
        </p:spPr>
        <p:txBody>
          <a:bodyPr lIns="0" tIns="0" rIns="0" bIns="0">
            <a:noAutofit/>
          </a:bodyPr>
          <a:lstStyle>
            <a:lvl1pPr marL="400050" indent="-400050">
              <a:buFont typeface="+mj-lt"/>
              <a:buAutoNum type="arabicPeriod"/>
              <a:defRPr sz="2000"/>
            </a:lvl1pPr>
          </a:lstStyle>
          <a:p>
            <a:pPr lvl="0"/>
            <a:r>
              <a:rPr lang="en-US" dirty="0"/>
              <a:t>Section title one basic charts and graphs</a:t>
            </a:r>
          </a:p>
          <a:p>
            <a:pPr lvl="0"/>
            <a:r>
              <a:rPr lang="en-US" dirty="0"/>
              <a:t>Section title two bullet points and images</a:t>
            </a:r>
          </a:p>
          <a:p>
            <a:pPr lvl="0"/>
            <a:r>
              <a:rPr lang="en-US" dirty="0"/>
              <a:t>Section title three</a:t>
            </a:r>
          </a:p>
          <a:p>
            <a:pPr lvl="0"/>
            <a:r>
              <a:rPr lang="en-US" dirty="0"/>
              <a:t>Section title four</a:t>
            </a:r>
          </a:p>
          <a:p>
            <a:pPr lvl="0"/>
            <a:r>
              <a:rPr lang="en-US" dirty="0"/>
              <a:t>Section title five</a:t>
            </a:r>
          </a:p>
        </p:txBody>
      </p:sp>
    </p:spTree>
    <p:extLst>
      <p:ext uri="{BB962C8B-B14F-4D97-AF65-F5344CB8AC3E}">
        <p14:creationId xmlns:p14="http://schemas.microsoft.com/office/powerpoint/2010/main" val="1910297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Start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5321301"/>
            <a:ext cx="10363200" cy="774699"/>
          </a:xfrm>
        </p:spPr>
        <p:txBody>
          <a:bodyPr anchor="b"/>
          <a:lstStyle>
            <a:lvl1pPr algn="l">
              <a:defRPr sz="4000" b="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Topic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63084" y="4876800"/>
            <a:ext cx="10363200" cy="444500"/>
          </a:xfrm>
        </p:spPr>
        <p:txBody>
          <a:bodyPr lIns="0" tIns="0" rIns="0" bIns="0" anchor="b"/>
          <a:lstStyle>
            <a:lvl1pPr marL="0" indent="0">
              <a:buNone/>
              <a:defRPr sz="2000" baseline="0">
                <a:solidFill>
                  <a:srgbClr val="ED7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370451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905000" cy="19050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3200" y="1162050"/>
            <a:ext cx="8686800" cy="563562"/>
          </a:xfrm>
        </p:spPr>
        <p:txBody>
          <a:bodyPr lIns="0" tIns="0" rIns="0" bIns="0">
            <a:normAutofit/>
          </a:bodyPr>
          <a:lstStyle>
            <a:lvl1pPr>
              <a:defRPr sz="4000">
                <a:solidFill>
                  <a:srgbClr val="ED7000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743200" y="1981201"/>
            <a:ext cx="8686800" cy="4525963"/>
          </a:xfrm>
        </p:spPr>
        <p:txBody>
          <a:bodyPr lIns="0" tIns="0" rIns="0" bIns="0">
            <a:normAutofit/>
          </a:bodyPr>
          <a:lstStyle>
            <a:lvl1pPr>
              <a:defRPr sz="2400"/>
            </a:lvl1pPr>
            <a:lvl2pPr marL="640080" indent="-285750">
              <a:buFont typeface="Arial" panose="020B0604020202020204" pitchFamily="34" charset="0"/>
              <a:buChar char="•"/>
              <a:defRPr sz="2000" baseline="0"/>
            </a:lvl2pPr>
            <a:lvl3pPr marL="917575" indent="-285750">
              <a:buSzPct val="100000"/>
              <a:buFont typeface="Century Gothic" panose="020B0502020202020204" pitchFamily="34" charset="0"/>
              <a:buChar char="◦"/>
              <a:defRPr sz="1800"/>
            </a:lvl3pPr>
          </a:lstStyle>
          <a:p>
            <a:pPr lvl="0"/>
            <a:r>
              <a:rPr lang="en-US" dirty="0"/>
              <a:t>We can’t completely avoid bullet points</a:t>
            </a:r>
          </a:p>
          <a:p>
            <a:pPr lvl="0"/>
            <a:r>
              <a:rPr lang="en-US" dirty="0"/>
              <a:t>So if we must use them, this is the layout to use</a:t>
            </a:r>
          </a:p>
          <a:p>
            <a:pPr lvl="0"/>
            <a:r>
              <a:rPr lang="en-US" dirty="0"/>
              <a:t>Keep them brief and supportive of what you’re saying</a:t>
            </a:r>
          </a:p>
          <a:p>
            <a:pPr lvl="0"/>
            <a:r>
              <a:rPr lang="en-US" dirty="0"/>
              <a:t>We want the audience to watch/listen to you, </a:t>
            </a:r>
            <a:br>
              <a:rPr lang="en-US" dirty="0"/>
            </a:br>
            <a:r>
              <a:rPr lang="en-US" dirty="0"/>
              <a:t>not read the screen</a:t>
            </a:r>
          </a:p>
          <a:p>
            <a:pPr lvl="0"/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385888"/>
            <a:ext cx="1447800" cy="1257300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174510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905000" cy="19050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3200" y="1162050"/>
            <a:ext cx="8686800" cy="563562"/>
          </a:xfrm>
        </p:spPr>
        <p:txBody>
          <a:bodyPr lIns="0" tIns="0" rIns="0" bIns="0">
            <a:normAutofit/>
          </a:bodyPr>
          <a:lstStyle>
            <a:lvl1pPr>
              <a:defRPr sz="4000">
                <a:solidFill>
                  <a:srgbClr val="ED7000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743200" y="1981201"/>
            <a:ext cx="4419600" cy="4525963"/>
          </a:xfrm>
        </p:spPr>
        <p:txBody>
          <a:bodyPr lIns="0" tIns="0" rIns="0" bIns="0"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rgbClr val="222222"/>
                </a:solidFill>
              </a:defRPr>
            </a:lvl1pPr>
            <a:lvl2pPr marL="640080" indent="-285750">
              <a:buFont typeface="Arial" panose="020B0604020202020204" pitchFamily="34" charset="0"/>
              <a:buChar char="•"/>
              <a:defRPr sz="2000" baseline="0">
                <a:solidFill>
                  <a:srgbClr val="222222"/>
                </a:solidFill>
              </a:defRPr>
            </a:lvl2pPr>
            <a:lvl3pPr marL="917575" indent="-285750">
              <a:buSzPct val="100000"/>
              <a:buFont typeface="Century Gothic" panose="020B0502020202020204" pitchFamily="34" charset="0"/>
              <a:buChar char="◦"/>
              <a:defRPr sz="1800"/>
            </a:lvl3pPr>
          </a:lstStyle>
          <a:p>
            <a:pPr lvl="0"/>
            <a:r>
              <a:rPr lang="en-US" dirty="0"/>
              <a:t>We can’t completely avoid bullet points</a:t>
            </a:r>
          </a:p>
          <a:p>
            <a:pPr lvl="0"/>
            <a:r>
              <a:rPr lang="en-US" dirty="0"/>
              <a:t>So if we must use them, this is the layout to use</a:t>
            </a:r>
          </a:p>
          <a:p>
            <a:pPr lvl="1"/>
            <a:r>
              <a:rPr lang="en-US" dirty="0"/>
              <a:t>Secondary bullet</a:t>
            </a:r>
          </a:p>
          <a:p>
            <a:pPr lvl="1"/>
            <a:r>
              <a:rPr lang="en-US" dirty="0"/>
              <a:t>Secondary bullet</a:t>
            </a:r>
          </a:p>
          <a:p>
            <a:pPr lvl="0"/>
            <a:r>
              <a:rPr lang="en-US" dirty="0"/>
              <a:t>Notice that there is no more than 5 bullet points on the slide.</a:t>
            </a:r>
          </a:p>
          <a:p>
            <a:pPr lvl="0"/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7315200" y="1981200"/>
            <a:ext cx="4114800" cy="4525963"/>
          </a:xfrm>
        </p:spPr>
        <p:txBody>
          <a:bodyPr>
            <a:normAutofit/>
          </a:bodyPr>
          <a:lstStyle>
            <a:lvl1pPr>
              <a:defRPr sz="2400">
                <a:solidFill>
                  <a:srgbClr val="222222"/>
                </a:solidFill>
              </a:defRPr>
            </a:lvl1pPr>
            <a:lvl2pPr>
              <a:defRPr sz="2000">
                <a:solidFill>
                  <a:srgbClr val="222222"/>
                </a:solidFill>
              </a:defRPr>
            </a:lvl2pPr>
          </a:lstStyle>
          <a:p>
            <a:pPr lvl="0"/>
            <a:r>
              <a:rPr lang="en-US" dirty="0"/>
              <a:t>Keep them brief and supportive of what you’re saying</a:t>
            </a:r>
          </a:p>
          <a:p>
            <a:pPr lvl="1"/>
            <a:r>
              <a:rPr lang="en-US" dirty="0"/>
              <a:t>Secondary bullet</a:t>
            </a:r>
          </a:p>
          <a:p>
            <a:pPr lvl="1"/>
            <a:r>
              <a:rPr lang="en-US" dirty="0"/>
              <a:t>Secondary bullet</a:t>
            </a:r>
          </a:p>
          <a:p>
            <a:pPr lvl="0"/>
            <a:r>
              <a:rPr lang="en-US" dirty="0"/>
              <a:t>We want the audience to watch/listen to you, </a:t>
            </a:r>
            <a:br>
              <a:rPr lang="en-US" dirty="0"/>
            </a:br>
            <a:r>
              <a:rPr lang="en-US" dirty="0"/>
              <a:t>not read the screen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385888"/>
            <a:ext cx="1447800" cy="1257300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341111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533400"/>
            <a:ext cx="10210800" cy="609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447800"/>
            <a:ext cx="10210800" cy="4742506"/>
          </a:xfrm>
        </p:spPr>
        <p:txBody>
          <a:bodyPr wrap="square" lIns="0" tIns="0" rIns="0" bIns="0"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100" baseline="0">
                <a:solidFill>
                  <a:srgbClr val="22222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We can’t completely avoid bullet points</a:t>
            </a:r>
          </a:p>
          <a:p>
            <a:pPr lvl="0"/>
            <a:r>
              <a:rPr lang="en-US" dirty="0"/>
              <a:t>So if we must use them, this is the layout to use</a:t>
            </a:r>
          </a:p>
          <a:p>
            <a:pPr lvl="0"/>
            <a:r>
              <a:rPr lang="en-US" dirty="0"/>
              <a:t>Keep them brief </a:t>
            </a:r>
          </a:p>
          <a:p>
            <a:pPr lvl="0"/>
            <a:r>
              <a:rPr lang="en-US" dirty="0"/>
              <a:t>We want the audience to watch/listen to you, </a:t>
            </a:r>
            <a:br>
              <a:rPr lang="en-US" dirty="0"/>
            </a:br>
            <a:r>
              <a:rPr lang="en-US" dirty="0"/>
              <a:t>not read the screen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57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905000" cy="19050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743200" y="1162050"/>
            <a:ext cx="8686800" cy="563562"/>
          </a:xfrm>
        </p:spPr>
        <p:txBody>
          <a:bodyPr lIns="0" tIns="0" rIns="0" bIns="0">
            <a:normAutofit/>
          </a:bodyPr>
          <a:lstStyle>
            <a:lvl1pPr>
              <a:defRPr sz="4000">
                <a:solidFill>
                  <a:srgbClr val="ED7000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385888"/>
            <a:ext cx="1447800" cy="1257300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733362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838200"/>
            <a:ext cx="10972800" cy="4270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9899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9" r:id="rId3"/>
    <p:sldLayoutId id="2147483662" r:id="rId4"/>
    <p:sldLayoutId id="2147483651" r:id="rId5"/>
    <p:sldLayoutId id="2147483650" r:id="rId6"/>
    <p:sldLayoutId id="2147483663" r:id="rId7"/>
    <p:sldLayoutId id="2147483665" r:id="rId8"/>
    <p:sldLayoutId id="2147483654" r:id="rId9"/>
    <p:sldLayoutId id="2147483660" r:id="rId10"/>
    <p:sldLayoutId id="2147483664" r:id="rId11"/>
    <p:sldLayoutId id="2147483661" r:id="rId12"/>
    <p:sldLayoutId id="2147483655" r:id="rId1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rgbClr val="ED7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22222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jpg"/><Relationship Id="rId5" Type="http://schemas.openxmlformats.org/officeDocument/2006/relationships/image" Target="../media/image11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gif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1F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2" t="2530" r="5988" b="10726"/>
          <a:stretch/>
        </p:blipFill>
        <p:spPr>
          <a:xfrm>
            <a:off x="8808" y="1031"/>
            <a:ext cx="5295104" cy="6856969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600" y="5918825"/>
            <a:ext cx="1527048" cy="405775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096000" y="2702783"/>
            <a:ext cx="4824536" cy="1163201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ED7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latin typeface="+mn-lt"/>
              </a:rPr>
              <a:t>Water New Zealand Conference &amp; Expo 2022</a:t>
            </a:r>
          </a:p>
          <a:p>
            <a:r>
              <a:rPr lang="en-US" sz="1800" dirty="0">
                <a:latin typeface="+mn-lt"/>
              </a:rPr>
              <a:t>19 October 2022</a:t>
            </a:r>
          </a:p>
          <a:p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Andrew WT Wong</a:t>
            </a: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6070600" y="4053423"/>
            <a:ext cx="5570016" cy="1031761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+mj-lt"/>
              </a:rPr>
              <a:t>3Waters Delivery on the Chatham Islands:</a:t>
            </a:r>
            <a:br>
              <a:rPr lang="en-US" dirty="0">
                <a:solidFill>
                  <a:schemeClr val="bg1"/>
                </a:solidFill>
                <a:latin typeface="+mj-lt"/>
              </a:rPr>
            </a:br>
            <a:r>
              <a:rPr lang="en-US" dirty="0" err="1">
                <a:solidFill>
                  <a:schemeClr val="bg1"/>
                </a:solidFill>
                <a:latin typeface="+mj-lt"/>
              </a:rPr>
              <a:t>Maximising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Opportunities</a:t>
            </a:r>
          </a:p>
        </p:txBody>
      </p:sp>
      <p:pic>
        <p:nvPicPr>
          <p:cNvPr id="3" name="Picture 2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C7431C79-D050-F420-275A-087B5FCEAC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116" y="5740712"/>
            <a:ext cx="17145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015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973DBA9-7CE6-999C-E3B8-68DD2720B0E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BE716F-52A9-C864-A8C1-E554F842B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3400"/>
            <a:ext cx="6096000" cy="609600"/>
          </a:xfrm>
        </p:spPr>
        <p:txBody>
          <a:bodyPr>
            <a:normAutofit/>
          </a:bodyPr>
          <a:lstStyle/>
          <a:p>
            <a:r>
              <a:rPr lang="en-NZ" dirty="0"/>
              <a:t>Wastewater Upgrades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C8AED2-A442-B92B-458A-3B2652D7AE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Inlet Pump Station Critical Repairs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/>
              <a:t>RBC Critical Repairs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/>
              <a:t>Balance Tank Replacement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/>
              <a:t>WWTP Upgrade Optioneering &amp; Concept Design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NZ" sz="2200" strike="dblStrike" dirty="0"/>
              <a:t>Trickling Filter, Textile Filter,</a:t>
            </a:r>
            <a:r>
              <a:rPr lang="en-NZ" sz="2200" dirty="0"/>
              <a:t> MBBR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strike="dblStrike" dirty="0"/>
              <a:t>CCTV Inspection of Retic Network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/>
              <a:t>Land Application System Upgrade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NZ" sz="2200" strike="dblStrike" dirty="0"/>
              <a:t>New system and</a:t>
            </a:r>
            <a:r>
              <a:rPr lang="en-NZ" sz="2200" dirty="0"/>
              <a:t> native plantings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b="1" dirty="0"/>
              <a:t>Bonus Project:</a:t>
            </a:r>
            <a:r>
              <a:rPr lang="en-NZ" sz="2400" dirty="0"/>
              <a:t> Drone survey</a:t>
            </a:r>
            <a:endParaRPr lang="en-NZ" sz="2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CDC8ED-A20F-AC4B-6CE5-04C22DBBB8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0" t="33377" r="24754" b="11253"/>
          <a:stretch/>
        </p:blipFill>
        <p:spPr bwMode="auto">
          <a:xfrm>
            <a:off x="6934199" y="4510484"/>
            <a:ext cx="5029200" cy="21901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A picture containing outdoor&#10;&#10;Description automatically generated">
            <a:extLst>
              <a:ext uri="{FF2B5EF4-FFF2-40B4-BE49-F238E27FC236}">
                <a16:creationId xmlns:a16="http://schemas.microsoft.com/office/drawing/2014/main" id="{34C57486-D082-9E46-9A34-57BF65ECBF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0"/>
          <a:stretch/>
        </p:blipFill>
        <p:spPr>
          <a:xfrm>
            <a:off x="7273793" y="354565"/>
            <a:ext cx="4328671" cy="398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011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2F8EAE3-925B-BC3E-D7B6-AF02A5E397F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BE716F-52A9-C864-A8C1-E554F842B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3400"/>
            <a:ext cx="6096000" cy="609600"/>
          </a:xfrm>
        </p:spPr>
        <p:txBody>
          <a:bodyPr>
            <a:normAutofit/>
          </a:bodyPr>
          <a:lstStyle/>
          <a:p>
            <a:r>
              <a:rPr lang="en-NZ" dirty="0"/>
              <a:t>Waitangi WTP Upgrades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C8AED2-A442-B92B-458A-3B2652D7AE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N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2400" dirty="0"/>
          </a:p>
          <a:p>
            <a:r>
              <a:rPr lang="en-NZ" sz="2400" dirty="0"/>
              <a:t>	</a:t>
            </a:r>
            <a:r>
              <a:rPr lang="en-NZ" sz="2800" dirty="0"/>
              <a:t>Before</a:t>
            </a:r>
          </a:p>
          <a:p>
            <a:endParaRPr lang="en-NZ" sz="2800" dirty="0"/>
          </a:p>
          <a:p>
            <a:endParaRPr lang="en-NZ" sz="2800" dirty="0"/>
          </a:p>
          <a:p>
            <a:endParaRPr lang="en-NZ" sz="2800" dirty="0"/>
          </a:p>
          <a:p>
            <a:r>
              <a:rPr lang="en-NZ" sz="2800" dirty="0"/>
              <a:t>	After</a:t>
            </a:r>
          </a:p>
        </p:txBody>
      </p:sp>
      <p:pic>
        <p:nvPicPr>
          <p:cNvPr id="15" name="Picture 14" descr="A picture containing indoor, ceiling&#10;&#10;Description automatically generated">
            <a:extLst>
              <a:ext uri="{FF2B5EF4-FFF2-40B4-BE49-F238E27FC236}">
                <a16:creationId xmlns:a16="http://schemas.microsoft.com/office/drawing/2014/main" id="{4F59E304-6704-5056-C6BD-8A7AA2151B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/>
          <a:stretch/>
        </p:blipFill>
        <p:spPr>
          <a:xfrm>
            <a:off x="3154323" y="4061470"/>
            <a:ext cx="4109035" cy="2465421"/>
          </a:xfrm>
          <a:prstGeom prst="rect">
            <a:avLst/>
          </a:prstGeom>
        </p:spPr>
      </p:pic>
      <p:pic>
        <p:nvPicPr>
          <p:cNvPr id="9" name="Picture 8" descr="A picture containing sky, outdoor, grass, house&#10;&#10;Description automatically generated">
            <a:extLst>
              <a:ext uri="{FF2B5EF4-FFF2-40B4-BE49-F238E27FC236}">
                <a16:creationId xmlns:a16="http://schemas.microsoft.com/office/drawing/2014/main" id="{D896A7EB-9C53-55B7-E146-9F7332F4D0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7" t="15750" r="19137" b="15097"/>
          <a:stretch/>
        </p:blipFill>
        <p:spPr>
          <a:xfrm>
            <a:off x="7968207" y="4016068"/>
            <a:ext cx="3454285" cy="2687330"/>
          </a:xfrm>
          <a:prstGeom prst="rect">
            <a:avLst/>
          </a:prstGeom>
        </p:spPr>
      </p:pic>
      <p:pic>
        <p:nvPicPr>
          <p:cNvPr id="10" name="Picture 9" descr="A picture containing device, tool, miller&#10;&#10;Description automatically generated">
            <a:extLst>
              <a:ext uri="{FF2B5EF4-FFF2-40B4-BE49-F238E27FC236}">
                <a16:creationId xmlns:a16="http://schemas.microsoft.com/office/drawing/2014/main" id="{EAFB2560-E716-BA91-CB47-3BAA556291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227" y="1387004"/>
            <a:ext cx="3287228" cy="2465421"/>
          </a:xfrm>
          <a:prstGeom prst="rect">
            <a:avLst/>
          </a:prstGeom>
        </p:spPr>
      </p:pic>
      <p:pic>
        <p:nvPicPr>
          <p:cNvPr id="12" name="Picture 11" descr="A shed in a field&#10;&#10;Description automatically generated with low confidence">
            <a:extLst>
              <a:ext uri="{FF2B5EF4-FFF2-40B4-BE49-F238E27FC236}">
                <a16:creationId xmlns:a16="http://schemas.microsoft.com/office/drawing/2014/main" id="{AA322FED-E381-D207-988B-B65F97DC95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8" r="53429" b="35622"/>
          <a:stretch/>
        </p:blipFill>
        <p:spPr>
          <a:xfrm>
            <a:off x="7964780" y="1177799"/>
            <a:ext cx="3454285" cy="265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866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E716F-52A9-C864-A8C1-E554F842B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3400"/>
            <a:ext cx="6638528" cy="609600"/>
          </a:xfrm>
        </p:spPr>
        <p:txBody>
          <a:bodyPr>
            <a:normAutofit/>
          </a:bodyPr>
          <a:lstStyle/>
          <a:p>
            <a:r>
              <a:rPr lang="en-NZ" dirty="0" err="1"/>
              <a:t>Kaingaroa</a:t>
            </a:r>
            <a:r>
              <a:rPr lang="en-NZ" dirty="0"/>
              <a:t> WTP Upgrades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C8AED2-A442-B92B-458A-3B2652D7AE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NZ" dirty="0"/>
          </a:p>
        </p:txBody>
      </p:sp>
      <p:pic>
        <p:nvPicPr>
          <p:cNvPr id="7" name="Picture 6" descr="A picture containing outdoor, hydrant, curb&#10;&#10;Description automatically generated">
            <a:extLst>
              <a:ext uri="{FF2B5EF4-FFF2-40B4-BE49-F238E27FC236}">
                <a16:creationId xmlns:a16="http://schemas.microsoft.com/office/drawing/2014/main" id="{B346175A-DFF8-8F40-D4BE-818CE72AD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49" y="1968252"/>
            <a:ext cx="4475989" cy="3356992"/>
          </a:xfrm>
          <a:prstGeom prst="rect">
            <a:avLst/>
          </a:prstGeom>
        </p:spPr>
      </p:pic>
      <p:pic>
        <p:nvPicPr>
          <p:cNvPr id="10" name="Picture 9" descr="A picture containing indoor, cluttered, messy&#10;&#10;Description automatically generated">
            <a:extLst>
              <a:ext uri="{FF2B5EF4-FFF2-40B4-BE49-F238E27FC236}">
                <a16:creationId xmlns:a16="http://schemas.microsoft.com/office/drawing/2014/main" id="{8337AC0C-3FEC-510B-8AE3-55F491F522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6" t="8657" r="13535"/>
          <a:stretch/>
        </p:blipFill>
        <p:spPr>
          <a:xfrm>
            <a:off x="5191795" y="1700808"/>
            <a:ext cx="3128437" cy="3891880"/>
          </a:xfrm>
          <a:prstGeom prst="rect">
            <a:avLst/>
          </a:prstGeom>
        </p:spPr>
      </p:pic>
      <p:pic>
        <p:nvPicPr>
          <p:cNvPr id="15" name="Picture Placeholder 14" descr="A picture containing indoor, several&#10;&#10;Description automatically generated">
            <a:extLst>
              <a:ext uri="{FF2B5EF4-FFF2-40B4-BE49-F238E27FC236}">
                <a16:creationId xmlns:a16="http://schemas.microsoft.com/office/drawing/2014/main" id="{943DBFF1-7492-B4F8-155A-35539B2CCD5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1" r="12500"/>
          <a:stretch/>
        </p:blipFill>
        <p:spPr>
          <a:xfrm>
            <a:off x="8472264" y="689617"/>
            <a:ext cx="3719736" cy="5486400"/>
          </a:xfrm>
        </p:spPr>
      </p:pic>
    </p:spTree>
    <p:extLst>
      <p:ext uri="{BB962C8B-B14F-4D97-AF65-F5344CB8AC3E}">
        <p14:creationId xmlns:p14="http://schemas.microsoft.com/office/powerpoint/2010/main" val="1471630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E716F-52A9-C864-A8C1-E554F842B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3400"/>
            <a:ext cx="6096000" cy="609600"/>
          </a:xfrm>
        </p:spPr>
        <p:txBody>
          <a:bodyPr>
            <a:normAutofit/>
          </a:bodyPr>
          <a:lstStyle/>
          <a:p>
            <a:r>
              <a:rPr lang="en-NZ" dirty="0"/>
              <a:t>WTP Telemetry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BC0F0C-C879-EFB6-E5DF-A7A2ACF86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1268760"/>
            <a:ext cx="11089232" cy="519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99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E716F-52A9-C864-A8C1-E554F842B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3400"/>
            <a:ext cx="6096000" cy="609600"/>
          </a:xfrm>
        </p:spPr>
        <p:txBody>
          <a:bodyPr>
            <a:normAutofit/>
          </a:bodyPr>
          <a:lstStyle/>
          <a:p>
            <a:r>
              <a:rPr lang="en-NZ" dirty="0"/>
              <a:t>WTP Telemetry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C8AED2-A442-B92B-458A-3B2652D7AE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N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9B1154-236B-D622-BC36-D217F22FD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30811"/>
            <a:ext cx="12192000" cy="28706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EEC6FD-D270-ABF9-8F64-BE5493B03B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1425"/>
            <a:ext cx="12192000" cy="285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962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E716F-52A9-C864-A8C1-E554F842B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3400"/>
            <a:ext cx="6096000" cy="609600"/>
          </a:xfrm>
        </p:spPr>
        <p:txBody>
          <a:bodyPr>
            <a:normAutofit fontScale="90000"/>
          </a:bodyPr>
          <a:lstStyle/>
          <a:p>
            <a:r>
              <a:rPr lang="en-NZ" dirty="0"/>
              <a:t>Water Resilience Projects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C8AED2-A442-B92B-458A-3B2652D7AE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447800"/>
            <a:ext cx="5990456" cy="474250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Waitangi toby boxes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Kaingaroa</a:t>
            </a:r>
            <a:r>
              <a:rPr lang="en-US" sz="2400" dirty="0"/>
              <a:t> non-potable rainwater scheme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Kaingaroa</a:t>
            </a:r>
            <a:r>
              <a:rPr lang="en-US" sz="2400" dirty="0"/>
              <a:t> Intake Extension</a:t>
            </a:r>
          </a:p>
          <a:p>
            <a:endParaRPr lang="en-NZ" sz="2400" dirty="0"/>
          </a:p>
        </p:txBody>
      </p:sp>
      <p:pic>
        <p:nvPicPr>
          <p:cNvPr id="6" name="Picture Placeholder 5" descr="A picture containing outdoor, ground, building&#10;&#10;Description automatically generated">
            <a:extLst>
              <a:ext uri="{FF2B5EF4-FFF2-40B4-BE49-F238E27FC236}">
                <a16:creationId xmlns:a16="http://schemas.microsoft.com/office/drawing/2014/main" id="{37BB6562-6D08-ABB0-1D22-FF53723EBD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8" r="10817" b="13461"/>
          <a:stretch/>
        </p:blipFill>
        <p:spPr>
          <a:xfrm>
            <a:off x="6705600" y="689617"/>
            <a:ext cx="5486400" cy="5486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A32E9C-3B0D-FE03-5D6A-04D29C6BAC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76"/>
          <a:stretch/>
        </p:blipFill>
        <p:spPr bwMode="auto">
          <a:xfrm>
            <a:off x="767408" y="2936468"/>
            <a:ext cx="5198368" cy="35509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3177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E716F-52A9-C864-A8C1-E554F842B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3400"/>
            <a:ext cx="6096000" cy="609600"/>
          </a:xfrm>
        </p:spPr>
        <p:txBody>
          <a:bodyPr>
            <a:normAutofit/>
          </a:bodyPr>
          <a:lstStyle/>
          <a:p>
            <a:r>
              <a:rPr lang="en-NZ" dirty="0"/>
              <a:t>Conclusions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C8AED2-A442-B92B-458A-3B2652D7AE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447800"/>
            <a:ext cx="9806880" cy="474250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Collaborative project team (small + decision maker)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Set clear objectives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Allowance for flexibility and adaptability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Group similar projects together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Consider alternative procurement methods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Leverage local projects into opportunities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Budget fully spent by 30 June</a:t>
            </a:r>
            <a:endParaRPr lang="en-NZ" sz="3200" dirty="0"/>
          </a:p>
        </p:txBody>
      </p:sp>
    </p:spTree>
    <p:extLst>
      <p:ext uri="{BB962C8B-B14F-4D97-AF65-F5344CB8AC3E}">
        <p14:creationId xmlns:p14="http://schemas.microsoft.com/office/powerpoint/2010/main" val="1727672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33BFF-3BBF-2D0C-8909-026D0E8C2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Acknowledgements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7CA67-417E-F766-FB50-8FDE8DEB81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447800"/>
            <a:ext cx="10166920" cy="474250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3600" dirty="0"/>
              <a:t>Chatham Islands Council Staff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3600" dirty="0"/>
              <a:t>Fulton Hogan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3600" dirty="0"/>
              <a:t>FILTEC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3600" dirty="0"/>
              <a:t>ConnectM2M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3600" dirty="0"/>
              <a:t>Reliant Solutions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3600" dirty="0"/>
              <a:t>Stantec Transportation Team</a:t>
            </a:r>
          </a:p>
        </p:txBody>
      </p:sp>
    </p:spTree>
    <p:extLst>
      <p:ext uri="{BB962C8B-B14F-4D97-AF65-F5344CB8AC3E}">
        <p14:creationId xmlns:p14="http://schemas.microsoft.com/office/powerpoint/2010/main" val="95393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-11575"/>
            <a:ext cx="12192000" cy="6958739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41908"/>
            <a:ext cx="2007339" cy="533400"/>
          </a:xfrm>
          <a:prstGeom prst="rect">
            <a:avLst/>
          </a:prstGeom>
        </p:spPr>
      </p:pic>
      <p:sp>
        <p:nvSpPr>
          <p:cNvPr id="32" name="Title 1"/>
          <p:cNvSpPr txBox="1">
            <a:spLocks/>
          </p:cNvSpPr>
          <p:nvPr/>
        </p:nvSpPr>
        <p:spPr>
          <a:xfrm>
            <a:off x="2057400" y="5115810"/>
            <a:ext cx="2343150" cy="546152"/>
          </a:xfrm>
          <a:prstGeom prst="rect">
            <a:avLst/>
          </a:prstGeom>
        </p:spPr>
        <p:txBody>
          <a:bodyPr lIns="0" tIns="0" rIns="0" bIns="0"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ED7000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>
              <a:latin typeface="+mn-lt"/>
            </a:endParaRPr>
          </a:p>
        </p:txBody>
      </p:sp>
      <p:sp>
        <p:nvSpPr>
          <p:cNvPr id="33" name="Text Placeholder 2"/>
          <p:cNvSpPr txBox="1">
            <a:spLocks/>
          </p:cNvSpPr>
          <p:nvPr/>
        </p:nvSpPr>
        <p:spPr>
          <a:xfrm>
            <a:off x="2057400" y="2261805"/>
            <a:ext cx="7315200" cy="2411978"/>
          </a:xfrm>
          <a:prstGeom prst="rect">
            <a:avLst/>
          </a:prstGeom>
        </p:spPr>
        <p:txBody>
          <a:bodyPr lIns="0" tIns="0" rIns="0" bIns="0" anchor="b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+mj-lt"/>
              </a:rPr>
              <a:t>Thank You</a:t>
            </a:r>
          </a:p>
          <a:p>
            <a:pPr marL="0" indent="0" algn="ctr">
              <a:buNone/>
            </a:pPr>
            <a:endParaRPr lang="en-US" sz="2800" dirty="0">
              <a:solidFill>
                <a:schemeClr val="bg1"/>
              </a:solidFill>
              <a:latin typeface="+mj-lt"/>
            </a:endParaRPr>
          </a:p>
          <a:p>
            <a:pPr marL="0" indent="0" algn="ctr">
              <a:buNone/>
            </a:pPr>
            <a:endParaRPr lang="en-US" sz="2800" dirty="0">
              <a:solidFill>
                <a:schemeClr val="bg1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+mj-lt"/>
              </a:rPr>
              <a:t>Andrew Wong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+mj-lt"/>
              </a:rPr>
              <a:t>Andrew.Wong@Stantec.com</a:t>
            </a:r>
          </a:p>
        </p:txBody>
      </p:sp>
      <p:pic>
        <p:nvPicPr>
          <p:cNvPr id="2" name="Picture 1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C98DACEA-C45B-005D-748E-3F374BDAEE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146" y="327608"/>
            <a:ext cx="17145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429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Chatham Islands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800 km East of mainland NZ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Six main settlements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All goods from NZ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 cellular network until Nov. 2021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/>
          </a:p>
          <a:p>
            <a:r>
              <a:rPr lang="en-US" sz="2400" dirty="0">
                <a:solidFill>
                  <a:srgbClr val="ED7000"/>
                </a:solidFill>
              </a:rPr>
              <a:t>3Waters Servicing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Waitangi – water and wastewater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Kaingaroa</a:t>
            </a:r>
            <a:r>
              <a:rPr lang="en-US" sz="2400" dirty="0"/>
              <a:t> – water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/>
          </a:p>
          <a:p>
            <a:r>
              <a:rPr lang="en-US" sz="2400" dirty="0">
                <a:solidFill>
                  <a:srgbClr val="ED7000"/>
                </a:solidFill>
              </a:rPr>
              <a:t>Funding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Targeted rates based on connection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Reliance on annual Crown allocation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" b="31"/>
          <a:stretch/>
        </p:blipFill>
        <p:spPr>
          <a:xfrm>
            <a:off x="6705600" y="689617"/>
            <a:ext cx="5486400" cy="5486400"/>
          </a:xfrm>
        </p:spPr>
      </p:pic>
      <p:pic>
        <p:nvPicPr>
          <p:cNvPr id="5" name="Graphic 4" descr="Marker with solid fill">
            <a:extLst>
              <a:ext uri="{FF2B5EF4-FFF2-40B4-BE49-F238E27FC236}">
                <a16:creationId xmlns:a16="http://schemas.microsoft.com/office/drawing/2014/main" id="{6C9D312D-D665-F7DD-5F04-CF5487CDA0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64352" y="3140968"/>
            <a:ext cx="344760" cy="3447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16A1A3-62C2-CEA6-A87A-A50A5590D6E0}"/>
              </a:ext>
            </a:extLst>
          </p:cNvPr>
          <p:cNvSpPr txBox="1"/>
          <p:nvPr/>
        </p:nvSpPr>
        <p:spPr>
          <a:xfrm>
            <a:off x="8300255" y="3177363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>
                <a:solidFill>
                  <a:schemeClr val="bg1"/>
                </a:solidFill>
              </a:rPr>
              <a:t>Waitangi</a:t>
            </a:r>
          </a:p>
        </p:txBody>
      </p:sp>
      <p:pic>
        <p:nvPicPr>
          <p:cNvPr id="8" name="Graphic 7" descr="Marker with solid fill">
            <a:extLst>
              <a:ext uri="{FF2B5EF4-FFF2-40B4-BE49-F238E27FC236}">
                <a16:creationId xmlns:a16="http://schemas.microsoft.com/office/drawing/2014/main" id="{7A8699DD-374A-B94F-6924-A6278A41FD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8488" y="838200"/>
            <a:ext cx="344760" cy="3447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4326E4-66CF-1FBE-C1C1-055330CA5FF2}"/>
              </a:ext>
            </a:extLst>
          </p:cNvPr>
          <p:cNvSpPr txBox="1"/>
          <p:nvPr/>
        </p:nvSpPr>
        <p:spPr>
          <a:xfrm>
            <a:off x="9364724" y="81362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err="1">
                <a:solidFill>
                  <a:schemeClr val="bg1"/>
                </a:solidFill>
              </a:rPr>
              <a:t>Kaingaroa</a:t>
            </a:r>
            <a:endParaRPr lang="en-NZ" dirty="0">
              <a:solidFill>
                <a:schemeClr val="bg1"/>
              </a:solidFill>
            </a:endParaRPr>
          </a:p>
        </p:txBody>
      </p:sp>
      <p:pic>
        <p:nvPicPr>
          <p:cNvPr id="10" name="Graphic 9" descr="Marker with solid fill">
            <a:extLst>
              <a:ext uri="{FF2B5EF4-FFF2-40B4-BE49-F238E27FC236}">
                <a16:creationId xmlns:a16="http://schemas.microsoft.com/office/drawing/2014/main" id="{4A402C3E-AA60-C4D8-ABF7-948F4113C3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95655" y="2893569"/>
            <a:ext cx="344760" cy="3447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F5EF15-1291-58D0-A902-4FAEC7608215}"/>
              </a:ext>
            </a:extLst>
          </p:cNvPr>
          <p:cNvSpPr txBox="1"/>
          <p:nvPr/>
        </p:nvSpPr>
        <p:spPr>
          <a:xfrm>
            <a:off x="8536802" y="2854281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err="1">
                <a:solidFill>
                  <a:schemeClr val="bg1"/>
                </a:solidFill>
              </a:rPr>
              <a:t>Te</a:t>
            </a:r>
            <a:r>
              <a:rPr lang="en-NZ" dirty="0">
                <a:solidFill>
                  <a:schemeClr val="bg1"/>
                </a:solidFill>
              </a:rPr>
              <a:t> One</a:t>
            </a:r>
          </a:p>
        </p:txBody>
      </p:sp>
      <p:pic>
        <p:nvPicPr>
          <p:cNvPr id="12" name="Graphic 11" descr="Marker with solid fill">
            <a:extLst>
              <a:ext uri="{FF2B5EF4-FFF2-40B4-BE49-F238E27FC236}">
                <a16:creationId xmlns:a16="http://schemas.microsoft.com/office/drawing/2014/main" id="{40295FEF-8171-D1F5-D992-B1017ECBB3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64552" y="4690460"/>
            <a:ext cx="344760" cy="3447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1A8885-0E3C-38CC-2579-AC181F562652}"/>
              </a:ext>
            </a:extLst>
          </p:cNvPr>
          <p:cNvSpPr txBox="1"/>
          <p:nvPr/>
        </p:nvSpPr>
        <p:spPr>
          <a:xfrm>
            <a:off x="9962020" y="4715141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>
                <a:solidFill>
                  <a:schemeClr val="bg1"/>
                </a:solidFill>
              </a:rPr>
              <a:t>Pitt Island</a:t>
            </a:r>
          </a:p>
        </p:txBody>
      </p:sp>
      <p:pic>
        <p:nvPicPr>
          <p:cNvPr id="14" name="Graphic 13" descr="Marker with solid fill">
            <a:extLst>
              <a:ext uri="{FF2B5EF4-FFF2-40B4-BE49-F238E27FC236}">
                <a16:creationId xmlns:a16="http://schemas.microsoft.com/office/drawing/2014/main" id="{349DDCB3-7564-2F6C-C02D-FA75E7E668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59752" y="3287588"/>
            <a:ext cx="344760" cy="344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0E249F-0067-1A3F-13ED-272FB0B3C7CA}"/>
              </a:ext>
            </a:extLst>
          </p:cNvPr>
          <p:cNvSpPr txBox="1"/>
          <p:nvPr/>
        </p:nvSpPr>
        <p:spPr>
          <a:xfrm>
            <a:off x="10594032" y="32875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err="1">
                <a:solidFill>
                  <a:schemeClr val="bg1"/>
                </a:solidFill>
              </a:rPr>
              <a:t>Owenga</a:t>
            </a:r>
            <a:endParaRPr lang="en-NZ" dirty="0">
              <a:solidFill>
                <a:schemeClr val="bg1"/>
              </a:solidFill>
            </a:endParaRPr>
          </a:p>
        </p:txBody>
      </p:sp>
      <p:pic>
        <p:nvPicPr>
          <p:cNvPr id="16" name="Graphic 15" descr="Marker with solid fill">
            <a:extLst>
              <a:ext uri="{FF2B5EF4-FFF2-40B4-BE49-F238E27FC236}">
                <a16:creationId xmlns:a16="http://schemas.microsoft.com/office/drawing/2014/main" id="{DD8DCF04-DD7A-DCC6-5A10-8C7633614D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00255" y="2347980"/>
            <a:ext cx="344760" cy="34476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A1BA19A-4701-B786-3D1E-9F2F2A09AA81}"/>
              </a:ext>
            </a:extLst>
          </p:cNvPr>
          <p:cNvSpPr txBox="1"/>
          <p:nvPr/>
        </p:nvSpPr>
        <p:spPr>
          <a:xfrm>
            <a:off x="7856074" y="2291994"/>
            <a:ext cx="788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>
                <a:solidFill>
                  <a:schemeClr val="bg1"/>
                </a:solidFill>
              </a:rPr>
              <a:t>Port </a:t>
            </a:r>
          </a:p>
          <a:p>
            <a:r>
              <a:rPr lang="en-NZ" dirty="0">
                <a:solidFill>
                  <a:schemeClr val="bg1"/>
                </a:solidFill>
              </a:rPr>
              <a:t>Hutt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02C33D-DD8F-C061-E93C-52A4385F0C73}"/>
              </a:ext>
            </a:extLst>
          </p:cNvPr>
          <p:cNvSpPr txBox="1"/>
          <p:nvPr/>
        </p:nvSpPr>
        <p:spPr>
          <a:xfrm>
            <a:off x="9094130" y="6202643"/>
            <a:ext cx="603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200" dirty="0"/>
              <a:t>NASA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856A81-B531-BC00-CA80-D8A76C3D21E9}"/>
              </a:ext>
            </a:extLst>
          </p:cNvPr>
          <p:cNvSpPr txBox="1"/>
          <p:nvPr/>
        </p:nvSpPr>
        <p:spPr>
          <a:xfrm>
            <a:off x="11661978" y="6479642"/>
            <a:ext cx="473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5C6374E-9443-4B02-B769-6AAB4FE3AA75}" type="slidenum">
              <a:rPr lang="en-NZ" smtClean="0"/>
              <a:pPr algn="r"/>
              <a:t>2</a:t>
            </a:fld>
            <a:endParaRPr lang="en-NZ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ECA8A29-F1C1-7EAC-397A-4F3EF209C9CE}"/>
              </a:ext>
            </a:extLst>
          </p:cNvPr>
          <p:cNvGrpSpPr/>
          <p:nvPr/>
        </p:nvGrpSpPr>
        <p:grpSpPr>
          <a:xfrm>
            <a:off x="6376627" y="676038"/>
            <a:ext cx="5815373" cy="5803603"/>
            <a:chOff x="6376627" y="693086"/>
            <a:chExt cx="5815373" cy="5803603"/>
          </a:xfrm>
        </p:grpSpPr>
        <p:pic>
          <p:nvPicPr>
            <p:cNvPr id="20" name="Picture 19" descr="Map&#10;&#10;Description automatically generated">
              <a:extLst>
                <a:ext uri="{FF2B5EF4-FFF2-40B4-BE49-F238E27FC236}">
                  <a16:creationId xmlns:a16="http://schemas.microsoft.com/office/drawing/2014/main" id="{81BE70AA-4978-7EBF-9098-44E16F9CB3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4" t="1527" r="2762" b="26024"/>
            <a:stretch/>
          </p:blipFill>
          <p:spPr>
            <a:xfrm>
              <a:off x="6376627" y="693086"/>
              <a:ext cx="5815373" cy="5803603"/>
            </a:xfrm>
            <a:prstGeom prst="rect">
              <a:avLst/>
            </a:prstGeom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650085A-F848-D0CE-3737-CB05D56B5E5D}"/>
                </a:ext>
              </a:extLst>
            </p:cNvPr>
            <p:cNvSpPr/>
            <p:nvPr/>
          </p:nvSpPr>
          <p:spPr>
            <a:xfrm>
              <a:off x="11181752" y="4609198"/>
              <a:ext cx="886140" cy="88614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</p:spTree>
    <p:extLst>
      <p:ext uri="{BB962C8B-B14F-4D97-AF65-F5344CB8AC3E}">
        <p14:creationId xmlns:p14="http://schemas.microsoft.com/office/powerpoint/2010/main" val="400849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5990456" cy="609600"/>
          </a:xfrm>
        </p:spPr>
        <p:txBody>
          <a:bodyPr>
            <a:noAutofit/>
          </a:bodyPr>
          <a:lstStyle/>
          <a:p>
            <a:r>
              <a:rPr lang="en-US" sz="3200" dirty="0"/>
              <a:t>Waitangi Wastewater System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9600" y="1447800"/>
            <a:ext cx="5702424" cy="4742506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1978 – Reticulation &amp; Septic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2005 – Inlet PS, Rising Main, WWTP</a:t>
            </a:r>
          </a:p>
          <a:p>
            <a:endParaRPr lang="en-US" sz="2400" dirty="0"/>
          </a:p>
          <a:p>
            <a:r>
              <a:rPr lang="en-US" sz="2400" dirty="0">
                <a:solidFill>
                  <a:srgbClr val="ED7000"/>
                </a:solidFill>
              </a:rPr>
              <a:t>Critical Repairs / Issues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Inlet Pump Station – Pump and Valves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RBCs – Shafts and Bearings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Irrigation Area – </a:t>
            </a:r>
            <a:r>
              <a:rPr lang="en-US" sz="2400" dirty="0" err="1"/>
              <a:t>Localised</a:t>
            </a:r>
            <a:r>
              <a:rPr lang="en-US" sz="2400" dirty="0"/>
              <a:t> Ponding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Balance Tanks – Corrosion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600" y="689617"/>
            <a:ext cx="5486400" cy="54864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163A71-8762-1C1F-BAAA-4E6A848F1297}"/>
              </a:ext>
            </a:extLst>
          </p:cNvPr>
          <p:cNvSpPr txBox="1"/>
          <p:nvPr/>
        </p:nvSpPr>
        <p:spPr>
          <a:xfrm>
            <a:off x="11661978" y="6479642"/>
            <a:ext cx="473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5C6374E-9443-4B02-B769-6AAB4FE3AA75}" type="slidenum">
              <a:rPr lang="en-NZ" smtClean="0"/>
              <a:pPr algn="r"/>
              <a:t>3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773501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545CD-0997-169B-3B48-43A777215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3400"/>
            <a:ext cx="5918448" cy="609600"/>
          </a:xfrm>
        </p:spPr>
        <p:txBody>
          <a:bodyPr>
            <a:normAutofit/>
          </a:bodyPr>
          <a:lstStyle/>
          <a:p>
            <a:r>
              <a:rPr lang="en-NZ" dirty="0"/>
              <a:t>Waitangi Water Supply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C89AEE-73F6-8C9E-BDD6-6A1349F970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447800"/>
            <a:ext cx="5918448" cy="474250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2005 – Reticulation &amp; WTP</a:t>
            </a:r>
          </a:p>
          <a:p>
            <a:endParaRPr lang="en-US" sz="2400" dirty="0">
              <a:solidFill>
                <a:srgbClr val="ED7000"/>
              </a:solidFill>
            </a:endParaRPr>
          </a:p>
          <a:p>
            <a:r>
              <a:rPr lang="en-US" sz="2400" dirty="0">
                <a:solidFill>
                  <a:srgbClr val="ED7000"/>
                </a:solidFill>
              </a:rPr>
              <a:t>Critical Repairs / Issues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UV Reactors – Past end of life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 online monitoring or telemetry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WTP Shed – Poor condition</a:t>
            </a:r>
          </a:p>
          <a:p>
            <a:endParaRPr lang="en-NZ" sz="2400" dirty="0"/>
          </a:p>
        </p:txBody>
      </p:sp>
      <p:pic>
        <p:nvPicPr>
          <p:cNvPr id="8" name="Picture Placeholder 7" descr="A shed in a field&#10;&#10;Description automatically generated with low confidence">
            <a:extLst>
              <a:ext uri="{FF2B5EF4-FFF2-40B4-BE49-F238E27FC236}">
                <a16:creationId xmlns:a16="http://schemas.microsoft.com/office/drawing/2014/main" id="{03B432EA-FECB-5B23-7D5E-C7BED67872F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" t="-260" r="22575" b="260"/>
          <a:stretch/>
        </p:blipFill>
        <p:spPr>
          <a:xfrm>
            <a:off x="6705600" y="689617"/>
            <a:ext cx="5486400" cy="5486400"/>
          </a:xfrm>
        </p:spPr>
      </p:pic>
      <p:pic>
        <p:nvPicPr>
          <p:cNvPr id="10" name="Picture 9" descr="A picture containing grass, outdoor, field&#10;&#10;Description automatically generated">
            <a:extLst>
              <a:ext uri="{FF2B5EF4-FFF2-40B4-BE49-F238E27FC236}">
                <a16:creationId xmlns:a16="http://schemas.microsoft.com/office/drawing/2014/main" id="{E5542718-C15E-8B98-62E9-70B41B424E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12201" r="23075" b="9736"/>
          <a:stretch/>
        </p:blipFill>
        <p:spPr>
          <a:xfrm>
            <a:off x="622052" y="4263791"/>
            <a:ext cx="2664296" cy="2410017"/>
          </a:xfrm>
          <a:prstGeom prst="rect">
            <a:avLst/>
          </a:prstGeom>
        </p:spPr>
      </p:pic>
      <p:pic>
        <p:nvPicPr>
          <p:cNvPr id="12" name="Picture 11" descr="A picture containing device, tool, miller&#10;&#10;Description automatically generated">
            <a:extLst>
              <a:ext uri="{FF2B5EF4-FFF2-40B4-BE49-F238E27FC236}">
                <a16:creationId xmlns:a16="http://schemas.microsoft.com/office/drawing/2014/main" id="{BF39380C-121E-263A-0ACA-AAB9584805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8"/>
          <a:stretch/>
        </p:blipFill>
        <p:spPr>
          <a:xfrm>
            <a:off x="3492244" y="4263790"/>
            <a:ext cx="3048256" cy="24100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A24567A-2CFF-B7D0-50F1-7A01C118308C}"/>
              </a:ext>
            </a:extLst>
          </p:cNvPr>
          <p:cNvSpPr txBox="1"/>
          <p:nvPr/>
        </p:nvSpPr>
        <p:spPr>
          <a:xfrm>
            <a:off x="11661978" y="6479642"/>
            <a:ext cx="473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5C6374E-9443-4B02-B769-6AAB4FE3AA75}" type="slidenum">
              <a:rPr lang="en-NZ" smtClean="0"/>
              <a:pPr algn="r"/>
              <a:t>4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453972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803CA-3BFC-9719-364B-A26DD6B12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3400"/>
            <a:ext cx="5990456" cy="609600"/>
          </a:xfrm>
        </p:spPr>
        <p:txBody>
          <a:bodyPr>
            <a:normAutofit/>
          </a:bodyPr>
          <a:lstStyle/>
          <a:p>
            <a:r>
              <a:rPr lang="en-NZ" dirty="0" err="1"/>
              <a:t>Kaingaroa</a:t>
            </a:r>
            <a:r>
              <a:rPr lang="en-NZ" dirty="0"/>
              <a:t> Water Supply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7AD47B-E64A-AB70-5617-5758204638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1975 – Retic &amp; WTP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2014 – WTP</a:t>
            </a:r>
          </a:p>
          <a:p>
            <a:endParaRPr lang="en-US" sz="900" dirty="0">
              <a:solidFill>
                <a:srgbClr val="ED7000"/>
              </a:solidFill>
            </a:endParaRPr>
          </a:p>
          <a:p>
            <a:r>
              <a:rPr lang="en-US" sz="2400" dirty="0">
                <a:solidFill>
                  <a:srgbClr val="ED7000"/>
                </a:solidFill>
              </a:rPr>
              <a:t>Critical Repairs / Issues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Lake </a:t>
            </a:r>
            <a:r>
              <a:rPr lang="en-US" sz="2400" dirty="0" err="1"/>
              <a:t>Rangitai</a:t>
            </a:r>
            <a:r>
              <a:rPr lang="en-US" sz="2400" dirty="0"/>
              <a:t> Intake Channel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High organics – UVT &amp; DBPs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 online monitoring or telemetry</a:t>
            </a:r>
            <a:endParaRPr lang="en-NZ" sz="2400" dirty="0"/>
          </a:p>
        </p:txBody>
      </p:sp>
      <p:pic>
        <p:nvPicPr>
          <p:cNvPr id="6" name="Picture Placeholder 5" descr="A picture containing grass, outdoor, sky, house&#10;&#10;Description automatically generated">
            <a:extLst>
              <a:ext uri="{FF2B5EF4-FFF2-40B4-BE49-F238E27FC236}">
                <a16:creationId xmlns:a16="http://schemas.microsoft.com/office/drawing/2014/main" id="{B9F204DB-BDA7-372E-FA52-B940D9CDAA4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70" b="-70"/>
          <a:stretch/>
        </p:blipFill>
        <p:spPr>
          <a:xfrm>
            <a:off x="6705600" y="689617"/>
            <a:ext cx="5486400" cy="54864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1EC1E9-9E65-A7E5-E1F4-B13052911967}"/>
              </a:ext>
            </a:extLst>
          </p:cNvPr>
          <p:cNvSpPr txBox="1"/>
          <p:nvPr/>
        </p:nvSpPr>
        <p:spPr>
          <a:xfrm>
            <a:off x="11661978" y="6479642"/>
            <a:ext cx="473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5C6374E-9443-4B02-B769-6AAB4FE3AA75}" type="slidenum">
              <a:rPr lang="en-NZ" smtClean="0"/>
              <a:pPr algn="r"/>
              <a:t>5</a:t>
            </a:fld>
            <a:endParaRPr lang="en-NZ" dirty="0"/>
          </a:p>
        </p:txBody>
      </p:sp>
      <p:pic>
        <p:nvPicPr>
          <p:cNvPr id="4" name="Picture 3" descr="A picture containing sky, outdoor, grass, field&#10;&#10;Description automatically generated">
            <a:extLst>
              <a:ext uri="{FF2B5EF4-FFF2-40B4-BE49-F238E27FC236}">
                <a16:creationId xmlns:a16="http://schemas.microsoft.com/office/drawing/2014/main" id="{C367792C-6DB2-AF19-C23A-12A43440A0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" t="19937" b="22686"/>
          <a:stretch/>
        </p:blipFill>
        <p:spPr bwMode="auto">
          <a:xfrm>
            <a:off x="609600" y="4221088"/>
            <a:ext cx="5760640" cy="25647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09505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4AA4F-E1CB-1457-2ECB-AF291D9AA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Grant Funding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06DD3A-FACC-FFBD-E986-9A848440E2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MoH - $340,000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3Ws - $640,000</a:t>
            </a:r>
          </a:p>
          <a:p>
            <a:endParaRPr lang="en-US" sz="2400" dirty="0">
              <a:solidFill>
                <a:srgbClr val="ED7000"/>
              </a:solidFill>
            </a:endParaRPr>
          </a:p>
          <a:p>
            <a:r>
              <a:rPr lang="en-US" sz="2400" dirty="0">
                <a:solidFill>
                  <a:srgbClr val="ED7000"/>
                </a:solidFill>
              </a:rPr>
              <a:t>Objectives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Improve public health outcomes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Improve system resilience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Maximise</a:t>
            </a:r>
            <a:r>
              <a:rPr lang="en-US" sz="2400" dirty="0"/>
              <a:t> benefit to communities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Constructable / Operable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Complete on time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AD056F5-12F5-800C-6E95-2BE9E993FC8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" b="14192"/>
          <a:stretch/>
        </p:blipFill>
        <p:spPr>
          <a:xfrm>
            <a:off x="6528048" y="325536"/>
            <a:ext cx="5659700" cy="5864769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034645-04E5-4F21-C455-5744DD902AA6}"/>
              </a:ext>
            </a:extLst>
          </p:cNvPr>
          <p:cNvSpPr txBox="1"/>
          <p:nvPr/>
        </p:nvSpPr>
        <p:spPr>
          <a:xfrm>
            <a:off x="8619880" y="6173914"/>
            <a:ext cx="1760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Buena Vista Interactive</a:t>
            </a:r>
            <a:endParaRPr lang="en-NZ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D7A7E1-11BC-E184-4C0D-E301DBC79072}"/>
              </a:ext>
            </a:extLst>
          </p:cNvPr>
          <p:cNvSpPr txBox="1"/>
          <p:nvPr/>
        </p:nvSpPr>
        <p:spPr>
          <a:xfrm>
            <a:off x="11661978" y="6479642"/>
            <a:ext cx="473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5C6374E-9443-4B02-B769-6AAB4FE3AA75}" type="slidenum">
              <a:rPr lang="en-NZ" smtClean="0"/>
              <a:pPr algn="r"/>
              <a:t>6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041673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803CA-3BFC-9719-364B-A26DD6B12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3400"/>
            <a:ext cx="5990456" cy="609600"/>
          </a:xfrm>
        </p:spPr>
        <p:txBody>
          <a:bodyPr>
            <a:normAutofit/>
          </a:bodyPr>
          <a:lstStyle/>
          <a:p>
            <a:r>
              <a:rPr lang="en-NZ" dirty="0"/>
              <a:t>Procurement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7AD47B-E64A-AB70-5617-5758204638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447800"/>
            <a:ext cx="5990456" cy="4742506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ED7000"/>
                </a:solidFill>
              </a:rPr>
              <a:t>Existing Contracts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Engineering Services – Stantec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O&amp;M Contract – Fulton Hogan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dirty="0">
                <a:solidFill>
                  <a:srgbClr val="ED7000"/>
                </a:solidFill>
              </a:rPr>
              <a:t>Risks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/>
              <a:t>Contractor / Subcontractor availability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/>
              <a:t>Material / Equipment availability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/>
              <a:t>Cost escalation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/>
              <a:t>Shipping delays – weather / priority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/>
              <a:t>National Alert Levels / Travel Restrictions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1EC1E9-9E65-A7E5-E1F4-B13052911967}"/>
              </a:ext>
            </a:extLst>
          </p:cNvPr>
          <p:cNvSpPr txBox="1"/>
          <p:nvPr/>
        </p:nvSpPr>
        <p:spPr>
          <a:xfrm>
            <a:off x="11661978" y="6479642"/>
            <a:ext cx="473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5C6374E-9443-4B02-B769-6AAB4FE3AA75}" type="slidenum">
              <a:rPr lang="en-NZ" smtClean="0"/>
              <a:pPr algn="r"/>
              <a:t>7</a:t>
            </a:fld>
            <a:endParaRPr lang="en-NZ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8147818-458E-869B-95C0-7A03AC8ADA9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157" r="157"/>
          <a:stretch/>
        </p:blipFill>
        <p:spPr/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FD3808-1FB7-430F-04F1-E714D109B7D4}"/>
              </a:ext>
            </a:extLst>
          </p:cNvPr>
          <p:cNvSpPr txBox="1"/>
          <p:nvPr/>
        </p:nvSpPr>
        <p:spPr>
          <a:xfrm>
            <a:off x="8656712" y="6189330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200" dirty="0"/>
              <a:t>The Guardian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C40A5C-C103-6D0E-FB06-59C274C5AD93}"/>
              </a:ext>
            </a:extLst>
          </p:cNvPr>
          <p:cNvSpPr txBox="1"/>
          <p:nvPr/>
        </p:nvSpPr>
        <p:spPr>
          <a:xfrm>
            <a:off x="6710315" y="34873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March 2022</a:t>
            </a:r>
          </a:p>
        </p:txBody>
      </p:sp>
    </p:spTree>
    <p:extLst>
      <p:ext uri="{BB962C8B-B14F-4D97-AF65-F5344CB8AC3E}">
        <p14:creationId xmlns:p14="http://schemas.microsoft.com/office/powerpoint/2010/main" val="4216262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803CA-3BFC-9719-364B-A26DD6B12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3400"/>
            <a:ext cx="6278488" cy="609600"/>
          </a:xfrm>
        </p:spPr>
        <p:txBody>
          <a:bodyPr>
            <a:normAutofit/>
          </a:bodyPr>
          <a:lstStyle/>
          <a:p>
            <a:r>
              <a:rPr lang="en-NZ" sz="3600" dirty="0"/>
              <a:t>Fast Tracked Programme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7AD47B-E64A-AB70-5617-5758204638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447800"/>
            <a:ext cx="5846440" cy="474250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Integrated </a:t>
            </a:r>
            <a:r>
              <a:rPr lang="en-US" sz="2800" dirty="0" err="1"/>
              <a:t>programme</a:t>
            </a:r>
            <a:r>
              <a:rPr lang="en-US" sz="2800" dirty="0"/>
              <a:t> of works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/>
              <a:t>Minimise</a:t>
            </a:r>
            <a:r>
              <a:rPr lang="en-US" sz="2800" dirty="0"/>
              <a:t> design time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/>
              <a:t>Concept level, concise specifications, equipment lists, sketches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Informal RFQ process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Leverage O&amp;M Contract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/>
              <a:t>Materials, </a:t>
            </a:r>
            <a:r>
              <a:rPr lang="en-US" sz="2000" dirty="0" err="1"/>
              <a:t>labour</a:t>
            </a:r>
            <a:r>
              <a:rPr lang="en-US" sz="2000" dirty="0"/>
              <a:t>, subcontractors, MSQA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CIC direct supply contract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Collaborative teamwork</a:t>
            </a:r>
          </a:p>
          <a:p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1EC1E9-9E65-A7E5-E1F4-B13052911967}"/>
              </a:ext>
            </a:extLst>
          </p:cNvPr>
          <p:cNvSpPr txBox="1"/>
          <p:nvPr/>
        </p:nvSpPr>
        <p:spPr>
          <a:xfrm>
            <a:off x="11661978" y="6479642"/>
            <a:ext cx="473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5C6374E-9443-4B02-B769-6AAB4FE3AA75}" type="slidenum">
              <a:rPr lang="en-NZ" smtClean="0"/>
              <a:pPr algn="r"/>
              <a:t>8</a:t>
            </a:fld>
            <a:endParaRPr lang="en-NZ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206BF62-22F0-DF52-9EB2-6C9E2AA68AE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12422" r="12422"/>
          <a:stretch/>
        </p:blipFill>
        <p:spPr/>
      </p:pic>
    </p:spTree>
    <p:extLst>
      <p:ext uri="{BB962C8B-B14F-4D97-AF65-F5344CB8AC3E}">
        <p14:creationId xmlns:p14="http://schemas.microsoft.com/office/powerpoint/2010/main" val="1085840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52FEA334-8E88-DCB9-0FF3-E6CFA53F319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BE716F-52A9-C864-A8C1-E554F842B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3400"/>
            <a:ext cx="6096000" cy="609600"/>
          </a:xfrm>
        </p:spPr>
        <p:txBody>
          <a:bodyPr>
            <a:normAutofit/>
          </a:bodyPr>
          <a:lstStyle/>
          <a:p>
            <a:r>
              <a:rPr lang="en-NZ" dirty="0"/>
              <a:t>Wastewater Upgrades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C8AED2-A442-B92B-458A-3B2652D7AE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Inlet Pump Station Critical Repairs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/>
              <a:t>RBC Critical Repairs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/>
              <a:t>Balance Tank Replacement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/>
              <a:t>WWTP Upgrade Optioneering &amp; Concept Design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NZ" sz="2200" dirty="0"/>
              <a:t>Trickling Filter, Textile Filter, MBBR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/>
              <a:t>CCTV Inspection of Retic Network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/>
              <a:t>Land Application System Upgrade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NZ" sz="2200" dirty="0"/>
              <a:t>New system and native plantings</a:t>
            </a:r>
          </a:p>
        </p:txBody>
      </p:sp>
      <p:pic>
        <p:nvPicPr>
          <p:cNvPr id="8" name="Picture 7" descr="A picture containing grass, sky, outdoor, vessel&#10;&#10;Description automatically generated">
            <a:extLst>
              <a:ext uri="{FF2B5EF4-FFF2-40B4-BE49-F238E27FC236}">
                <a16:creationId xmlns:a16="http://schemas.microsoft.com/office/drawing/2014/main" id="{7959136C-1069-E965-4B8B-59AA2A010B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088" y="420753"/>
            <a:ext cx="4333415" cy="3250061"/>
          </a:xfrm>
          <a:prstGeom prst="rect">
            <a:avLst/>
          </a:prstGeom>
        </p:spPr>
      </p:pic>
      <p:pic>
        <p:nvPicPr>
          <p:cNvPr id="18" name="Picture 17" descr="A picture containing grass, outdoor, boat&#10;&#10;Description automatically generated">
            <a:extLst>
              <a:ext uri="{FF2B5EF4-FFF2-40B4-BE49-F238E27FC236}">
                <a16:creationId xmlns:a16="http://schemas.microsoft.com/office/drawing/2014/main" id="{9D467C6E-5E38-D5F0-5D2F-07B7FEE00C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/>
          <a:stretch/>
        </p:blipFill>
        <p:spPr>
          <a:xfrm>
            <a:off x="8242450" y="2994459"/>
            <a:ext cx="3945854" cy="24661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619A8EA-B63E-E08C-AA8D-DFA86E3841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819083"/>
            <a:ext cx="2518587" cy="188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8895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0">
      <a:dk1>
        <a:srgbClr val="222222"/>
      </a:dk1>
      <a:lt1>
        <a:srgbClr val="FFFFFF"/>
      </a:lt1>
      <a:dk2>
        <a:srgbClr val="ED7000"/>
      </a:dk2>
      <a:lt2>
        <a:srgbClr val="A4A09F"/>
      </a:lt2>
      <a:accent1>
        <a:srgbClr val="413E3D"/>
      </a:accent1>
      <a:accent2>
        <a:srgbClr val="FFFFFF"/>
      </a:accent2>
      <a:accent3>
        <a:srgbClr val="D8D8D8"/>
      </a:accent3>
      <a:accent4>
        <a:srgbClr val="A4A09F"/>
      </a:accent4>
      <a:accent5>
        <a:srgbClr val="7F7F7F"/>
      </a:accent5>
      <a:accent6>
        <a:srgbClr val="A4A09F"/>
      </a:accent6>
      <a:hlink>
        <a:srgbClr val="0000FF"/>
      </a:hlink>
      <a:folHlink>
        <a:srgbClr val="0000FF"/>
      </a:folHlink>
    </a:clrScheme>
    <a:fontScheme name="Refresh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fresh Presentation_16-9_ENGLISH_180116.pptx" id="{3A9D3377-4D4A-4606-844C-F4163539EC1D}" vid="{D65AA7FA-0394-4734-97F7-178C0E767BE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presentation16_9</Template>
  <TotalTime>1556</TotalTime>
  <Words>492</Words>
  <Application>Microsoft Office PowerPoint</Application>
  <PresentationFormat>Widescreen</PresentationFormat>
  <Paragraphs>162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Century Gothic</vt:lpstr>
      <vt:lpstr>Courier New</vt:lpstr>
      <vt:lpstr>Symbol</vt:lpstr>
      <vt:lpstr>Times New Roman</vt:lpstr>
      <vt:lpstr>Office Theme</vt:lpstr>
      <vt:lpstr>PowerPoint Presentation</vt:lpstr>
      <vt:lpstr>The Chatham Islands</vt:lpstr>
      <vt:lpstr>Waitangi Wastewater System</vt:lpstr>
      <vt:lpstr>Waitangi Water Supply</vt:lpstr>
      <vt:lpstr>Kaingaroa Water Supply</vt:lpstr>
      <vt:lpstr>Grant Funding</vt:lpstr>
      <vt:lpstr>Procurement</vt:lpstr>
      <vt:lpstr>Fast Tracked Programme</vt:lpstr>
      <vt:lpstr>Wastewater Upgrades</vt:lpstr>
      <vt:lpstr>Wastewater Upgrades</vt:lpstr>
      <vt:lpstr>Waitangi WTP Upgrades</vt:lpstr>
      <vt:lpstr>Kaingaroa WTP Upgrades</vt:lpstr>
      <vt:lpstr>WTP Telemetry</vt:lpstr>
      <vt:lpstr>WTP Telemetry</vt:lpstr>
      <vt:lpstr>Water Resilience Projects</vt:lpstr>
      <vt:lpstr>Conclusions</vt:lpstr>
      <vt:lpstr>Acknowledgements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Wong, Andrew</dc:creator>
  <cp:lastModifiedBy>Wong, Andrew</cp:lastModifiedBy>
  <cp:revision>6</cp:revision>
  <dcterms:created xsi:type="dcterms:W3CDTF">2022-10-02T04:42:35Z</dcterms:created>
  <dcterms:modified xsi:type="dcterms:W3CDTF">2022-10-15T02:28:29Z</dcterms:modified>
</cp:coreProperties>
</file>