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62" r:id="rId5"/>
    <p:sldMasterId id="2147483705" r:id="rId6"/>
    <p:sldMasterId id="2147483724" r:id="rId7"/>
  </p:sldMasterIdLst>
  <p:notesMasterIdLst>
    <p:notesMasterId r:id="rId35"/>
  </p:notesMasterIdLst>
  <p:sldIdLst>
    <p:sldId id="262" r:id="rId8"/>
    <p:sldId id="378" r:id="rId9"/>
    <p:sldId id="379" r:id="rId10"/>
    <p:sldId id="380" r:id="rId11"/>
    <p:sldId id="381" r:id="rId12"/>
    <p:sldId id="259" r:id="rId13"/>
    <p:sldId id="382" r:id="rId14"/>
    <p:sldId id="383" r:id="rId15"/>
    <p:sldId id="260" r:id="rId16"/>
    <p:sldId id="384" r:id="rId17"/>
    <p:sldId id="385" r:id="rId18"/>
    <p:sldId id="386" r:id="rId19"/>
    <p:sldId id="264" r:id="rId20"/>
    <p:sldId id="263" r:id="rId21"/>
    <p:sldId id="329" r:id="rId22"/>
    <p:sldId id="374" r:id="rId23"/>
    <p:sldId id="375" r:id="rId24"/>
    <p:sldId id="256" r:id="rId25"/>
    <p:sldId id="267" r:id="rId26"/>
    <p:sldId id="376" r:id="rId27"/>
    <p:sldId id="257" r:id="rId28"/>
    <p:sldId id="377" r:id="rId29"/>
    <p:sldId id="268" r:id="rId30"/>
    <p:sldId id="261" r:id="rId31"/>
    <p:sldId id="266" r:id="rId32"/>
    <p:sldId id="265" r:id="rId33"/>
    <p:sldId id="2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3" autoAdjust="0"/>
    <p:restoredTop sz="94660"/>
  </p:normalViewPr>
  <p:slideViewPr>
    <p:cSldViewPr snapToGrid="0">
      <p:cViewPr varScale="1">
        <p:scale>
          <a:sx n="100" d="100"/>
          <a:sy n="100" d="100"/>
        </p:scale>
        <p:origin x="8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8T21:50:45.788"/>
    </inkml:context>
    <inkml:brush xml:id="br0">
      <inkml:brushProperty name="width" value="0.21167" units="cm"/>
      <inkml:brushProperty name="height" value="0.21167" units="cm"/>
      <inkml:brushProperty name="color" value="#E71224"/>
      <inkml:brushProperty name="ignorePressure" value="1"/>
    </inkml:brush>
  </inkml:definitions>
  <inkml:trace contextRef="#ctx0" brushRef="#br0">202 1975,'221'-72,"151"-53,-222 67,62-36,245-145,20-10,-314 172,171-53,-241 100,1 3,0 5,2 4,31 0,-78 14,0 2,1 2,-1 3,0 1,0 3,0 2,-1 2,0 2,20 9,-19-2,-2 1,0 3,-2 2,0 2,-2 1,7 9,-1 4,-1 2,-2 3,-2 1,28 41,-9-4,43 56,92 92,-53-85,6-7,107 73,-210-179,2-3,1-2,1-2,2-2,0-3,2-2,0-2,1-3,56 8,-20-11,1-3,0-5,0-4,0-4,85-14,102-29,186-58,-265 47,-2-10,-4-8,67-41,71-47,40-19,235-110,-399 188,-27 13,151-72,-193 102,61-16,-109 46,1 3,14 2,-74 20,0 1,0 2,0 1,0 2,0 1,0 2,32 6,-17 3,-1 2,-1 2,0 2,-1 1,0 3,-2 2,-1 2,34 27,305 230,-241-167,74 83,-102-92,6-4,3-6,41 19,20 9,6-8,79 30,-154-92,2-6,101 28,-159-60,0-4,0-1,1-4,1-2,-1-2,1-3,5-3,32-7,0-5,-1-4,27-11,58-23,39-23,-28 0,-4-9,69-46,-9-13,100-83,-281 180,134-93,142-69,-244 161,1 5,103-28,24-9,-97 27,123-46,-183 75,0 2,49-5,-72 18,0 3,0 2,1 2,-1 2,1 2,-1 2,0 2,-1 2,0 2,0 3,-1 1,-1 2,0 2,-1 2,-2 2,0 1,-2 3,0 1,-2 1,0 4,49 49,9 20,77 74,360 274,-459-393,4-4,1-2,2-5,3-3,1-3,2-5,79 22,-98-38,0-4,1-3,0-2,1-4,0-2,0-4,0-2,0-4,-1-2,0-4,0-2,37-15,70-34,-3-7,6-12,326-181,142-133,-142 81,-383 243,253-142,-259 156,2 5,45-11,69-15,29 5,-149 47,0 5,2 6,-79 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8T21:50:45.789"/>
    </inkml:context>
    <inkml:brush xml:id="br0">
      <inkml:brushProperty name="width" value="0.2" units="cm"/>
      <inkml:brushProperty name="height" value="0.2" units="cm"/>
      <inkml:brushProperty name="color" value="#E71224"/>
    </inkml:brush>
  </inkml:definitions>
  <inkml:trace contextRef="#ctx0" brushRef="#br0">114 927 2088,'-9'-3'1231,"4"1"-856,-1 1-1,0-1 1,1-1 0,-1 1-1,1-1 1,0 0 0,0 0-1,0 0 1,0-1 0,1 0 0,-1 0-1,1 0 1,0 0 0,0-1-1,1 0 1,-4-4-375,4 1 39,0 1 342,-1 1 1,2-2 0,-1 1-1,1 0 1,0-3-382,1 7 90,1 0 0,0 0-1,0 0 1,0 0 0,0 0-1,1 0 1,-1 0 0,1 0-1,0 1 1,0-1 0,0 0 0,0 0-1,0 0 1,0 1 0,2-2-90,27-43-290,2 1 1,2 1 0,24-23 289,124-117-2264,-26 28-370,-58 51 239,5-2-2051</inkml:trace>
  <inkml:trace contextRef="#ctx0" brushRef="#br0" timeOffset="1">62 913 4713,'-7'1'5048,"9"1"-2115,18 4-1407,32 4-1775,8 0 437,-1 3 0,-1 2 0,43 17-188,168 77-3618,-103-40-1415,-86-37-851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8T21:50:45.791"/>
    </inkml:context>
    <inkml:brush xml:id="br0">
      <inkml:brushProperty name="width" value="0.2" units="cm"/>
      <inkml:brushProperty name="height" value="0.2" units="cm"/>
      <inkml:brushProperty name="color" value="#E71224"/>
    </inkml:brush>
  </inkml:definitions>
  <inkml:trace contextRef="#ctx0" brushRef="#br0">22265 6614 832,'-7'-8'5543,"-4"-3"-2363,-26 43-2502,14-4-607,1 2 0,2 0 0,1 1 0,-9 22-71,0-3-164,-9 11 164,6-9-439,2 2 0,2 0 0,-8 31 439,-39 78-4844,55-129 652</inkml:trace>
  <inkml:trace contextRef="#ctx0" brushRef="#br0" timeOffset="1">22301 6699 2385,'2'-4'498,"1"0"0,0 1 0,0-1 0,0 0 0,0 1 0,0 0 0,1 0 0,-1 0 0,1 0 0,0 1 0,0-1-498,24-19 1299,-27 21-1236,-1-1 0,1 1-1,-1 0 1,1 0 0,-1-1 0,0 1-1,1-1 1,-1 1 0,0 0 0,0-1 0,0 1-1,0-1 1,0 1 0,-1 0 0,1-1-1,0 1 1,-1 0 0,1-1 0,-1 1 0,1 0-63,-13-26 1252,13 27-1214,0 0-1,0 0 0,-1-1 0,1 1 0,0 0 1,0 0-1,0-1 0,-1 1 0,1 0 0,0 0 0,0 0 1,0 0-1,-1 0 0,1-1 0,0 1 0,0 0 0,-1 0 1,1 0-1,0 0 0,0 0 0,-1 0 0,1 0 0,0 0 1,-1 0-1,1 0 0,0 0 0,0 0 0,-1 0 0,1 0 1,0 0-1,0 0 0,-1 0 0,1 0 0,0 0 0,0 1 1,-1-1-1,1 0 0,0 0-37,-1 0 59,1 0 0,0 1 0,-1-1-1,1 0 1,-1 0 0,1 0 0,0 0 0,-1 0 0,1 0 0,-1 0 0,1 0-1,-1 0 1,1 0 0,0 0 0,-1 0 0,1 0 0,-1 0 0,1 0 0,-1 0 0,1 0-1,0-1 1,-1 1 0,1 0 0,0 0 0,-1-1 0,1 1 0,-1 0 0,1 0-1,0-1 1,0 1 0,-1 0 0,1-1 0,0 1-59,-7-3 62,1 0 0,-1 1-1,1 0 1,-1 0 0,0 1 0,1 0 0,-1 0 0,0 0 0,0 1 0,0 0-1,-2 0-61,-22-2 24,-159-29-2247,-104-35 2223,217 48-786,-116-24-6781,-20 6 7567,100 20-5154</inkml:trace>
  <inkml:trace contextRef="#ctx0" brushRef="#br0" timeOffset="2">22273 6635 1592,'0'0'1115,"-8"-5"6378,21 8-5518,-18-4-314,4 1-1651,1-1 0,-1 1 1,1 0-1,0 0 0,-1 0 0,1 0 0,0 0 0,-1 0 0,1 0 0,-1 0 0,1 0 1,0 0-1,-1 0 0,1 1 0,-1-1 0,1 0 0,0 0 0,-1 0 0,1 0 0,0 1 0,-1-1 1,1 0-1,0 0 0,0 0 0,-1 1 0,1-1 0,0 0 0,-1 1 0,1-1 0,0 0 1,0 1-1,0-1 0,-1 0 0,1 1 0,0-1 0,0 0-10,-5 17 296,3-10-258,-1 0 0,1 0 0,-1-1 0,0 1 0,0-1 0,-1 1 0,0-1 0,0 0 0,-1-1 0,-3 4-38,-12 20 26,-314 472-1803,168-254-251,74-100-3148,-12 40 5176,44-72-5921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E0D03-AE19-4279-8E74-814C02FB43C0}" type="datetimeFigureOut">
              <a:rPr lang="en-NZ" smtClean="0"/>
              <a:t>19/10/2022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E54D7-0420-4553-957E-CFB24FBBB4E9}" type="slidenum">
              <a:rPr lang="en-NZ" smtClean="0"/>
              <a:t>‹#›</a:t>
            </a:fld>
            <a:endParaRPr lang="en-NZ"/>
          </a:p>
        </p:txBody>
      </p:sp>
    </p:spTree>
    <p:extLst>
      <p:ext uri="{BB962C8B-B14F-4D97-AF65-F5344CB8AC3E}">
        <p14:creationId xmlns:p14="http://schemas.microsoft.com/office/powerpoint/2010/main" val="221341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According to LAWA – Land &amp; Water Aotearoa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EB3F9E-5ACE-3A49-8455-E9C44B878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966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b="1" dirty="0"/>
              <a:t>This is my version of the circulatory system and embodiment of Broader Outcomes, (triple bottom lines, quadruple bottom lines and now broader outcomes) with mauri ora pulsating and influencing all spheres </a:t>
            </a:r>
          </a:p>
          <a:p>
            <a:endParaRPr lang="mi-NZ" b="1" dirty="0"/>
          </a:p>
          <a:p>
            <a:r>
              <a:rPr lang="mi-NZ" b="1" dirty="0"/>
              <a:t>A regenerative development approach: </a:t>
            </a:r>
          </a:p>
          <a:p>
            <a:r>
              <a:rPr lang="mi-NZ" dirty="0"/>
              <a:t>Coalesces and uplifts mātauranga māori </a:t>
            </a:r>
          </a:p>
          <a:p>
            <a:r>
              <a:rPr lang="mi-NZ" dirty="0"/>
              <a:t>Respecting and providing for indigenous knowledge </a:t>
            </a:r>
          </a:p>
          <a:p>
            <a:r>
              <a:rPr lang="mi-NZ" dirty="0"/>
              <a:t>Whole systems approach not siloed</a:t>
            </a:r>
          </a:p>
          <a:p>
            <a:r>
              <a:rPr lang="mi-NZ" dirty="0"/>
              <a:t>Inherent potential, not problems</a:t>
            </a:r>
          </a:p>
          <a:p>
            <a:r>
              <a:rPr lang="mi-NZ" dirty="0"/>
              <a:t>It is not a one size fits all</a:t>
            </a:r>
          </a:p>
          <a:p>
            <a:r>
              <a:rPr lang="mi-NZ" dirty="0"/>
              <a:t>It is re-evolutionary, evolving, deepening and growing</a:t>
            </a:r>
          </a:p>
          <a:p>
            <a:r>
              <a:rPr lang="mi-NZ" dirty="0"/>
              <a:t>To quote my Alaskan sister Elizabeth Medicine Crow, ‘to be a good ancestor’</a:t>
            </a:r>
          </a:p>
          <a:p>
            <a:r>
              <a:rPr lang="mi-NZ" dirty="0"/>
              <a:t>I’m just trying to be the cool aunty lol</a:t>
            </a:r>
          </a:p>
          <a:p>
            <a:r>
              <a:rPr lang="mi-NZ" dirty="0"/>
              <a:t>Mauri ora is the sweet spot</a:t>
            </a: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NZ" sz="1800" b="0" i="0" u="none" strike="noStrike" baseline="0" dirty="0">
              <a:solidFill>
                <a:srgbClr val="000000"/>
              </a:solidFill>
              <a:latin typeface="Arial" panose="020B0604020202020204" pitchFamily="34" charset="0"/>
            </a:endParaRPr>
          </a:p>
          <a:p>
            <a:pPr algn="l"/>
            <a:r>
              <a:rPr lang="en-NZ" sz="1800" b="0" i="0" u="none" strike="noStrike" baseline="0" dirty="0">
                <a:solidFill>
                  <a:srgbClr val="000000"/>
                </a:solidFill>
                <a:latin typeface="Arial" panose="020B0604020202020204" pitchFamily="34" charset="0"/>
              </a:rPr>
              <a:t>We need to seek to find ways to co-evolve and bring health back living, thriving systems to all those places and spaces we love</a:t>
            </a:r>
          </a:p>
          <a:p>
            <a:pPr algn="l"/>
            <a:endParaRPr lang="en-NZ" sz="1800" b="0" i="0" u="none" strike="noStrike" baseline="0" dirty="0">
              <a:solidFill>
                <a:srgbClr val="000000"/>
              </a:solidFill>
              <a:latin typeface="Arial" panose="020B0604020202020204" pitchFamily="34" charset="0"/>
            </a:endParaRPr>
          </a:p>
          <a:p>
            <a:pPr algn="l"/>
            <a:r>
              <a:rPr lang="en-NZ" sz="1800" b="0" i="0" u="none" strike="noStrike" baseline="0" dirty="0">
                <a:solidFill>
                  <a:srgbClr val="000000"/>
                </a:solidFill>
                <a:latin typeface="Arial" panose="020B0604020202020204" pitchFamily="34" charset="0"/>
              </a:rPr>
              <a:t>True Regeneration moves beyond the idea of ‘sustainable development’ to strive for a future that is richer, healthier and more abundant through the evolution of natural, social, cultural and economic systems. </a:t>
            </a:r>
          </a:p>
          <a:p>
            <a:pPr algn="l"/>
            <a:endParaRPr lang="en-NZ" sz="1800" b="0" i="0" u="none" strike="noStrike" baseline="0" dirty="0">
              <a:solidFill>
                <a:srgbClr val="000000"/>
              </a:solidFill>
              <a:latin typeface="Arial" panose="020B0604020202020204" pitchFamily="34" charset="0"/>
            </a:endParaRPr>
          </a:p>
          <a:p>
            <a:pPr algn="l"/>
            <a:r>
              <a:rPr lang="en-NZ" sz="1800" b="0" i="0" u="none" strike="noStrike" baseline="0" dirty="0">
                <a:solidFill>
                  <a:srgbClr val="000000"/>
                </a:solidFill>
                <a:latin typeface="Arial" panose="020B0604020202020204" pitchFamily="34" charset="0"/>
              </a:rPr>
              <a:t>By viewing and treating these systems as nested and inextricably linked</a:t>
            </a:r>
          </a:p>
          <a:p>
            <a:pPr algn="l"/>
            <a:r>
              <a:rPr lang="en-NZ" sz="1800" b="0" i="0" u="none" strike="noStrike" baseline="0" dirty="0">
                <a:solidFill>
                  <a:srgbClr val="000000"/>
                </a:solidFill>
                <a:latin typeface="Arial" panose="020B0604020202020204" pitchFamily="34" charset="0"/>
              </a:rPr>
              <a:t>Mana whenua state that we need to move beyond sustainability because the current is not </a:t>
            </a:r>
            <a:r>
              <a:rPr lang="en-NZ" sz="1800" b="0" i="0" u="none" strike="noStrike" baseline="0" dirty="0" err="1">
                <a:solidFill>
                  <a:srgbClr val="000000"/>
                </a:solidFill>
                <a:latin typeface="Arial" panose="020B0604020202020204" pitchFamily="34" charset="0"/>
              </a:rPr>
              <a:t>pono</a:t>
            </a:r>
            <a:r>
              <a:rPr lang="en-NZ" sz="1800" b="0" i="0" u="none" strike="noStrike" baseline="0" dirty="0">
                <a:solidFill>
                  <a:srgbClr val="000000"/>
                </a:solidFill>
                <a:latin typeface="Arial" panose="020B0604020202020204" pitchFamily="34" charset="0"/>
              </a:rPr>
              <a:t>.</a:t>
            </a:r>
          </a:p>
          <a:p>
            <a:pPr algn="l"/>
            <a:endParaRPr lang="en-NZ" sz="1800" b="0" i="0" u="none" strike="noStrike" baseline="0" dirty="0">
              <a:solidFill>
                <a:srgbClr val="000000"/>
              </a:solidFill>
              <a:latin typeface="Arial" panose="020B0604020202020204" pitchFamily="34" charset="0"/>
            </a:endParaRPr>
          </a:p>
          <a:p>
            <a:pPr algn="l"/>
            <a:r>
              <a:rPr lang="en-NZ" sz="1800" b="0" i="0" u="none" strike="noStrike" baseline="0" dirty="0">
                <a:solidFill>
                  <a:srgbClr val="000000"/>
                </a:solidFill>
                <a:latin typeface="Arial" panose="020B0604020202020204" pitchFamily="34" charset="0"/>
              </a:rPr>
              <a:t>I am pondering the potential to develop a relationship agreement with not only one another but with place </a:t>
            </a:r>
          </a:p>
          <a:p>
            <a:pPr algn="l"/>
            <a:r>
              <a:rPr lang="en-NZ" sz="1800" b="0" i="0" u="none" strike="noStrike" baseline="0" dirty="0">
                <a:solidFill>
                  <a:srgbClr val="000000"/>
                </a:solidFill>
                <a:latin typeface="Arial" panose="020B0604020202020204" pitchFamily="34" charset="0"/>
              </a:rPr>
              <a:t>To treat as taonga and hold in higher regard than ourselves. </a:t>
            </a:r>
          </a:p>
          <a:p>
            <a:pPr algn="l"/>
            <a:endParaRPr lang="en-NZ" sz="1800" b="0" i="0" u="none" strike="noStrike" baseline="0" dirty="0">
              <a:solidFill>
                <a:srgbClr val="000000"/>
              </a:solidFill>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02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I developed my own framework that I use as my </a:t>
            </a:r>
            <a:r>
              <a:rPr lang="mi-NZ" b="1" dirty="0"/>
              <a:t>whatu ariki </a:t>
            </a:r>
            <a:r>
              <a:rPr lang="mi-NZ" dirty="0"/>
              <a:t>(likened to those symbolic spiritual wayfinders on the front of the waka taua) brought about through my lived experiences and being circular and cyclic in nature allowing for all voices to be heard, sharing the mic and the pen. </a:t>
            </a:r>
          </a:p>
          <a:p>
            <a:endParaRPr lang="mi-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baseline="0" dirty="0">
                <a:solidFill>
                  <a:srgbClr val="000000"/>
                </a:solidFill>
                <a:latin typeface="Arial" panose="020B0604020202020204" pitchFamily="34" charset="0"/>
              </a:rPr>
              <a:t>Acknowledge Teina for sharing her interpretation of regeneration being </a:t>
            </a:r>
            <a:r>
              <a:rPr lang="en-NZ" sz="1200" b="0" i="0" u="none" strike="noStrike" baseline="0" dirty="0" err="1">
                <a:solidFill>
                  <a:srgbClr val="000000"/>
                </a:solidFill>
                <a:latin typeface="Arial" panose="020B0604020202020204" pitchFamily="34" charset="0"/>
              </a:rPr>
              <a:t>whakarito</a:t>
            </a:r>
            <a:r>
              <a:rPr lang="en-NZ" sz="1200" b="0" i="0" u="none" strike="noStrike" baseline="0" dirty="0">
                <a:solidFill>
                  <a:srgbClr val="000000"/>
                </a:solidFill>
                <a:latin typeface="Arial" panose="020B0604020202020204" pitchFamily="34" charset="0"/>
              </a:rPr>
              <a:t>, connected to </a:t>
            </a:r>
            <a:r>
              <a:rPr lang="en-NZ" sz="1200" b="0" i="0" u="none" strike="noStrike" baseline="0" dirty="0" err="1">
                <a:solidFill>
                  <a:srgbClr val="000000"/>
                </a:solidFill>
                <a:latin typeface="Arial" panose="020B0604020202020204" pitchFamily="34" charset="0"/>
              </a:rPr>
              <a:t>Papatūānuku</a:t>
            </a:r>
            <a:r>
              <a:rPr lang="en-NZ" sz="1200" b="0" i="0" u="none" strike="noStrike" baseline="0" dirty="0">
                <a:solidFill>
                  <a:srgbClr val="000000"/>
                </a:solidFill>
                <a:latin typeface="Arial" panose="020B0604020202020204" pitchFamily="34" charset="0"/>
              </a:rPr>
              <a:t> the centre shoot of the harakeke, flax bush reliant also on </a:t>
            </a:r>
            <a:r>
              <a:rPr lang="en-NZ" sz="1200" b="0" i="0" u="none" strike="noStrike" baseline="0" dirty="0" err="1">
                <a:solidFill>
                  <a:srgbClr val="000000"/>
                </a:solidFill>
                <a:latin typeface="Arial" panose="020B0604020202020204" pitchFamily="34" charset="0"/>
              </a:rPr>
              <a:t>Ranginui</a:t>
            </a:r>
            <a:r>
              <a:rPr lang="en-NZ" sz="1200" b="0" i="0" u="none" strike="noStrike" baseline="0" dirty="0">
                <a:solidFill>
                  <a:srgbClr val="000000"/>
                </a:solidFill>
                <a:latin typeface="Arial" panose="020B0604020202020204" pitchFamily="34" charset="0"/>
              </a:rPr>
              <a:t> to flourish and regenerate.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baseline="0" dirty="0">
                <a:solidFill>
                  <a:srgbClr val="000000"/>
                </a:solidFill>
                <a:latin typeface="Arial" panose="020B0604020202020204" pitchFamily="34" charset="0"/>
              </a:rPr>
              <a:t>I’m (was) going to share a couple of those projects where my practice has been able to influence positive change – particularly as a </a:t>
            </a:r>
            <a:r>
              <a:rPr lang="en-NZ" sz="1200" b="0" i="0" u="none" strike="noStrike" baseline="0" dirty="0" err="1">
                <a:solidFill>
                  <a:srgbClr val="000000"/>
                </a:solidFill>
                <a:latin typeface="Arial" panose="020B0604020202020204" pitchFamily="34" charset="0"/>
              </a:rPr>
              <a:t>Kaihautū</a:t>
            </a:r>
            <a:r>
              <a:rPr lang="en-NZ" sz="1200" b="0" i="0" u="none" strike="noStrike" baseline="0" dirty="0">
                <a:solidFill>
                  <a:srgbClr val="000000"/>
                </a:solidFill>
                <a:latin typeface="Arial" panose="020B0604020202020204" pitchFamily="34" charset="0"/>
              </a:rPr>
              <a:t> </a:t>
            </a:r>
            <a:r>
              <a:rPr lang="en-NZ" sz="1200" b="0" i="0" u="none" strike="noStrike" baseline="0" dirty="0" err="1">
                <a:solidFill>
                  <a:srgbClr val="000000"/>
                </a:solidFill>
                <a:latin typeface="Arial" panose="020B0604020202020204" pitchFamily="34" charset="0"/>
              </a:rPr>
              <a:t>Whakarito</a:t>
            </a:r>
            <a:r>
              <a:rPr lang="en-NZ" sz="1200" b="0" i="0" u="none" strike="noStrike" baseline="0" dirty="0">
                <a:solidFill>
                  <a:srgbClr val="000000"/>
                </a:solidFill>
                <a:latin typeface="Arial" panose="020B0604020202020204" pitchFamily="34" charset="0"/>
              </a:rPr>
              <a:t> - regenerative practitioner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u="none" strike="noStrike" baseline="0" dirty="0">
              <a:solidFill>
                <a:srgbClr val="000000"/>
              </a:solidFill>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4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In some instances, regenerative design and practice is simply about changing up the narrative.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What is our Aotearoatanga, our Aotearoa way of being? I like to call it the language of love. Aroha, tika and pono. </a:t>
            </a:r>
            <a:endParaRPr lang="en-NZ" dirty="0"/>
          </a:p>
          <a:p>
            <a:endParaRPr lang="mi-NZ" dirty="0"/>
          </a:p>
          <a:p>
            <a:r>
              <a:rPr lang="mi-NZ" dirty="0"/>
              <a:t>As a recognised placemaking thought leader and founding member for Placemaking Aotearoa, I expressed to the Placemaking founders based in the US that the term ‘placemaking’ is a bit hard on the ears because ‘indigenous peoples do not make place, place makes us’ and so working with organisations to best understand what that means has been an enlightening, growing and learning journey.</a:t>
            </a:r>
          </a:p>
          <a:p>
            <a:endParaRPr lang="mi-NZ" dirty="0"/>
          </a:p>
          <a:p>
            <a:r>
              <a:rPr lang="mi-NZ" dirty="0"/>
              <a:t>He Pia He Tauira – MW Rangatahi program leading PM activations and events across the region.  </a:t>
            </a:r>
          </a:p>
          <a:p>
            <a:endParaRPr lang="mi-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83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0" dirty="0">
                <a:effectLst/>
                <a:latin typeface="LL Replica Regular Web"/>
              </a:rPr>
              <a:t>In 2015 I got the phone call… </a:t>
            </a:r>
          </a:p>
          <a:p>
            <a:endParaRPr lang="en-NZ" b="0" dirty="0">
              <a:effectLst/>
              <a:latin typeface="LL Replica Regular Web"/>
            </a:endParaRPr>
          </a:p>
          <a:p>
            <a:pPr algn="l"/>
            <a:r>
              <a:rPr lang="en-NZ" b="0" i="0" dirty="0">
                <a:solidFill>
                  <a:srgbClr val="000000"/>
                </a:solidFill>
                <a:effectLst/>
                <a:latin typeface="Inter UI"/>
              </a:rPr>
              <a:t>Relationships are a beautiful thing. Mana whenua and Eke Panuku ensured that this Te Ara </a:t>
            </a:r>
            <a:r>
              <a:rPr lang="en-NZ" b="0" i="0" dirty="0" err="1">
                <a:solidFill>
                  <a:srgbClr val="000000"/>
                </a:solidFill>
                <a:effectLst/>
                <a:latin typeface="Inter UI"/>
              </a:rPr>
              <a:t>Awataha</a:t>
            </a:r>
            <a:r>
              <a:rPr lang="en-NZ" b="0" i="0" dirty="0">
                <a:solidFill>
                  <a:srgbClr val="000000"/>
                </a:solidFill>
                <a:effectLst/>
                <a:latin typeface="Inter UI"/>
              </a:rPr>
              <a:t> project captured the unique cultural narratives, kaitiakitanga values of this place. The design guide was based on the notion of weaving and a series of cultural health indicators, with a strong focus on healthy people and healthy environments called ‘Take Mauri Take </a:t>
            </a:r>
            <a:r>
              <a:rPr lang="en-NZ" b="0" i="0" dirty="0" err="1">
                <a:solidFill>
                  <a:srgbClr val="000000"/>
                </a:solidFill>
                <a:effectLst/>
                <a:latin typeface="Inter UI"/>
              </a:rPr>
              <a:t>Hono</a:t>
            </a:r>
            <a:r>
              <a:rPr lang="en-NZ" b="0" i="0" dirty="0">
                <a:solidFill>
                  <a:srgbClr val="000000"/>
                </a:solidFill>
                <a:effectLst/>
                <a:latin typeface="Inter UI"/>
              </a:rPr>
              <a:t>’ was developed by mana whenua specifically for this project. </a:t>
            </a:r>
          </a:p>
          <a:p>
            <a:pPr algn="l"/>
            <a:r>
              <a:rPr lang="en-NZ" b="0" i="0" dirty="0">
                <a:solidFill>
                  <a:srgbClr val="000000"/>
                </a:solidFill>
                <a:effectLst/>
                <a:latin typeface="Inter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000000"/>
                </a:solidFill>
                <a:effectLst/>
                <a:latin typeface="Inter UI"/>
              </a:rPr>
              <a:t>At a community open day these placards were placed above the pipes that denied the </a:t>
            </a:r>
            <a:r>
              <a:rPr lang="en-NZ" b="0" i="0" dirty="0" err="1">
                <a:solidFill>
                  <a:srgbClr val="000000"/>
                </a:solidFill>
                <a:effectLst/>
                <a:latin typeface="Inter UI"/>
              </a:rPr>
              <a:t>Awataha</a:t>
            </a:r>
            <a:r>
              <a:rPr lang="en-NZ" b="0" i="0" dirty="0">
                <a:solidFill>
                  <a:srgbClr val="000000"/>
                </a:solidFill>
                <a:effectLst/>
                <a:latin typeface="Inter UI"/>
              </a:rPr>
              <a:t> to be a vibrant living waterbody. Many of the community didn’t know it existed. Circular ecology. Tu </a:t>
            </a:r>
            <a:r>
              <a:rPr lang="en-NZ" b="0" i="0" dirty="0" err="1">
                <a:solidFill>
                  <a:srgbClr val="000000"/>
                </a:solidFill>
                <a:effectLst/>
                <a:latin typeface="Inter UI"/>
              </a:rPr>
              <a:t>tonu</a:t>
            </a:r>
            <a:r>
              <a:rPr lang="en-NZ" b="0" i="0" dirty="0">
                <a:solidFill>
                  <a:srgbClr val="000000"/>
                </a:solidFill>
                <a:effectLst/>
                <a:latin typeface="Inter UI"/>
              </a:rPr>
              <a:t> </a:t>
            </a:r>
            <a:r>
              <a:rPr lang="en-NZ" b="0" i="0" dirty="0" err="1">
                <a:solidFill>
                  <a:srgbClr val="000000"/>
                </a:solidFill>
                <a:effectLst/>
                <a:latin typeface="Inter UI"/>
              </a:rPr>
              <a:t>te</a:t>
            </a:r>
            <a:r>
              <a:rPr lang="en-NZ" b="0" i="0" dirty="0">
                <a:solidFill>
                  <a:srgbClr val="000000"/>
                </a:solidFill>
                <a:effectLst/>
                <a:latin typeface="Inter UI"/>
              </a:rPr>
              <a:t> mana me </a:t>
            </a:r>
            <a:r>
              <a:rPr lang="en-NZ" b="0" i="0" dirty="0" err="1">
                <a:solidFill>
                  <a:srgbClr val="000000"/>
                </a:solidFill>
                <a:effectLst/>
                <a:latin typeface="Inter UI"/>
              </a:rPr>
              <a:t>te</a:t>
            </a:r>
            <a:r>
              <a:rPr lang="en-NZ" b="0" i="0" dirty="0">
                <a:solidFill>
                  <a:srgbClr val="000000"/>
                </a:solidFill>
                <a:effectLst/>
                <a:latin typeface="Inter UI"/>
              </a:rPr>
              <a:t> mauri o Te </a:t>
            </a:r>
            <a:r>
              <a:rPr lang="en-NZ" b="0" i="0" dirty="0" err="1">
                <a:solidFill>
                  <a:srgbClr val="000000"/>
                </a:solidFill>
                <a:effectLst/>
                <a:latin typeface="Inter UI"/>
              </a:rPr>
              <a:t>Awataha</a:t>
            </a:r>
            <a:r>
              <a:rPr lang="en-NZ" b="0" i="0" dirty="0">
                <a:solidFill>
                  <a:srgbClr val="000000"/>
                </a:solidFill>
                <a:effectLst/>
                <a:latin typeface="Inter UI"/>
              </a:rPr>
              <a:t>, she breathes.. </a:t>
            </a:r>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30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200" b="0" i="0" u="none" strike="noStrike" baseline="0" dirty="0">
                <a:solidFill>
                  <a:srgbClr val="000000"/>
                </a:solidFill>
                <a:latin typeface="Arial" panose="020B0604020202020204" pitchFamily="34" charset="0"/>
              </a:rPr>
              <a:t>In 2005 – with the Aunties around the Manukau city council mana whenua forum we advocated to do something about the dire state of this tupuna awa that ran from Totara Park, the botanic gardens, </a:t>
            </a:r>
            <a:r>
              <a:rPr lang="en-NZ" sz="1200" b="0" i="0" u="none" strike="noStrike" baseline="0" dirty="0" err="1">
                <a:solidFill>
                  <a:srgbClr val="000000"/>
                </a:solidFill>
                <a:latin typeface="Arial" panose="020B0604020202020204" pitchFamily="34" charset="0"/>
              </a:rPr>
              <a:t>Huakaiwaka</a:t>
            </a:r>
            <a:r>
              <a:rPr lang="en-NZ" sz="1200" b="0" i="0" u="none" strike="noStrike" baseline="0" dirty="0">
                <a:solidFill>
                  <a:srgbClr val="000000"/>
                </a:solidFill>
                <a:latin typeface="Arial" panose="020B0604020202020204" pitchFamily="34" charset="0"/>
              </a:rPr>
              <a:t> through residential, commercial, industrial and peri urban precincts out into the Manukau harbour captured in the Tomorrow’s Manukau Strategy. </a:t>
            </a:r>
          </a:p>
          <a:p>
            <a:pPr algn="l"/>
            <a:endParaRPr lang="en-NZ" sz="1200" b="0" i="0" u="none" strike="noStrike" baseline="0" dirty="0">
              <a:solidFill>
                <a:srgbClr val="000000"/>
              </a:solidFill>
              <a:latin typeface="Arial" panose="020B0604020202020204" pitchFamily="34" charset="0"/>
            </a:endParaRPr>
          </a:p>
          <a:p>
            <a:pPr algn="l"/>
            <a:r>
              <a:rPr lang="en-NZ" sz="1200" b="0" i="0" u="none" strike="noStrike" baseline="0" dirty="0">
                <a:solidFill>
                  <a:srgbClr val="000000"/>
                </a:solidFill>
                <a:latin typeface="Arial" panose="020B0604020202020204" pitchFamily="34" charset="0"/>
              </a:rPr>
              <a:t>Many years later the </a:t>
            </a:r>
            <a:r>
              <a:rPr lang="en-NZ" sz="1200" b="0" i="0" u="none" strike="noStrike" baseline="0" dirty="0" err="1">
                <a:solidFill>
                  <a:srgbClr val="000000"/>
                </a:solidFill>
                <a:latin typeface="Arial" panose="020B0604020202020204" pitchFamily="34" charset="0"/>
              </a:rPr>
              <a:t>Puhinui</a:t>
            </a:r>
            <a:r>
              <a:rPr lang="en-NZ" sz="1200" b="0" i="0" u="none" strike="noStrike" baseline="0" dirty="0">
                <a:solidFill>
                  <a:srgbClr val="000000"/>
                </a:solidFill>
                <a:latin typeface="Arial" panose="020B0604020202020204" pitchFamily="34" charset="0"/>
              </a:rPr>
              <a:t> Stream became the Eke </a:t>
            </a:r>
            <a:r>
              <a:rPr lang="en-NZ" sz="1200" b="0" i="0" u="none" strike="noStrike" baseline="0" dirty="0" err="1">
                <a:solidFill>
                  <a:srgbClr val="000000"/>
                </a:solidFill>
                <a:latin typeface="Arial" panose="020B0604020202020204" pitchFamily="34" charset="0"/>
              </a:rPr>
              <a:t>Panuku’s</a:t>
            </a:r>
            <a:r>
              <a:rPr lang="en-NZ" sz="1200" b="0" i="0" u="none" strike="noStrike" baseline="0" dirty="0">
                <a:solidFill>
                  <a:srgbClr val="000000"/>
                </a:solidFill>
                <a:latin typeface="Arial" panose="020B0604020202020204" pitchFamily="34" charset="0"/>
              </a:rPr>
              <a:t> Transform Manukau’s key move #1. The project scope being within this </a:t>
            </a:r>
            <a:r>
              <a:rPr lang="en-NZ" sz="1200" b="0" i="0" u="none" strike="noStrike" baseline="0" dirty="0" err="1">
                <a:solidFill>
                  <a:srgbClr val="000000"/>
                </a:solidFill>
                <a:latin typeface="Arial" panose="020B0604020202020204" pitchFamily="34" charset="0"/>
              </a:rPr>
              <a:t>tshirt</a:t>
            </a:r>
            <a:r>
              <a:rPr lang="en-NZ" sz="1200" b="0" i="0" u="none" strike="noStrike" baseline="0" dirty="0">
                <a:solidFill>
                  <a:srgbClr val="000000"/>
                </a:solidFill>
                <a:latin typeface="Arial" panose="020B0604020202020204" pitchFamily="34" charset="0"/>
              </a:rPr>
              <a:t>. </a:t>
            </a:r>
          </a:p>
          <a:p>
            <a:pPr algn="l"/>
            <a:endParaRPr lang="en-NZ" sz="1200" b="0" i="0" u="none" strike="noStrike" baseline="0" dirty="0">
              <a:solidFill>
                <a:srgbClr val="000000"/>
              </a:solidFill>
              <a:latin typeface="Arial" panose="020B0604020202020204" pitchFamily="34" charset="0"/>
            </a:endParaRPr>
          </a:p>
          <a:p>
            <a:pPr algn="l"/>
            <a:r>
              <a:rPr lang="en-NZ" sz="1200" b="0" i="0" u="none" strike="noStrike" baseline="0" dirty="0">
                <a:solidFill>
                  <a:srgbClr val="000000"/>
                </a:solidFill>
                <a:latin typeface="Arial" panose="020B0604020202020204" pitchFamily="34" charset="0"/>
              </a:rPr>
              <a:t>A 12km long stream in highly degraded catchment necessitating lots of hui and cuppa teas with local boards, govt ministries, community groups and individuals signing a Charter fully supporting this regeneration project. </a:t>
            </a:r>
          </a:p>
          <a:p>
            <a:pPr algn="l"/>
            <a:endParaRPr lang="en-NZ" sz="1200" b="0" i="0" u="none" strike="noStrike" baseline="0" dirty="0">
              <a:solidFill>
                <a:srgbClr val="000000"/>
              </a:solidFill>
              <a:latin typeface="Arial" panose="020B0604020202020204" pitchFamily="34" charset="0"/>
            </a:endParaRPr>
          </a:p>
          <a:p>
            <a:pPr algn="l"/>
            <a:r>
              <a:rPr lang="en-NZ" sz="1200" b="0" i="0" u="none" strike="noStrike" baseline="0" dirty="0">
                <a:solidFill>
                  <a:srgbClr val="000000"/>
                </a:solidFill>
                <a:latin typeface="Arial" panose="020B0604020202020204" pitchFamily="34" charset="0"/>
              </a:rPr>
              <a:t>Mana whenua’s initial response was, we can’t fix a stream in a box – and adopted a ‘</a:t>
            </a:r>
            <a:r>
              <a:rPr lang="en-NZ" sz="1200" b="0" i="0" u="none" strike="noStrike" baseline="0" dirty="0" err="1">
                <a:solidFill>
                  <a:srgbClr val="000000"/>
                </a:solidFill>
                <a:latin typeface="Arial" panose="020B0604020202020204" pitchFamily="34" charset="0"/>
              </a:rPr>
              <a:t>mai</a:t>
            </a:r>
            <a:r>
              <a:rPr lang="en-NZ" sz="1200" b="0" i="0" u="none" strike="noStrike" baseline="0" dirty="0">
                <a:solidFill>
                  <a:srgbClr val="000000"/>
                </a:solidFill>
                <a:latin typeface="Arial" panose="020B0604020202020204" pitchFamily="34" charset="0"/>
              </a:rPr>
              <a:t> i </a:t>
            </a:r>
            <a:r>
              <a:rPr lang="en-NZ" sz="1200" b="0" i="0" u="none" strike="noStrike" baseline="0" dirty="0" err="1">
                <a:solidFill>
                  <a:srgbClr val="000000"/>
                </a:solidFill>
                <a:latin typeface="Arial" panose="020B0604020202020204" pitchFamily="34" charset="0"/>
              </a:rPr>
              <a:t>nga</a:t>
            </a:r>
            <a:r>
              <a:rPr lang="en-NZ" sz="1200" b="0" i="0" u="none" strike="noStrike" baseline="0" dirty="0">
                <a:solidFill>
                  <a:srgbClr val="000000"/>
                </a:solidFill>
                <a:latin typeface="Arial" panose="020B0604020202020204" pitchFamily="34" charset="0"/>
              </a:rPr>
              <a:t> </a:t>
            </a:r>
            <a:r>
              <a:rPr lang="en-NZ" sz="1200" b="0" i="0" u="none" strike="noStrike" baseline="0" dirty="0" err="1">
                <a:solidFill>
                  <a:srgbClr val="000000"/>
                </a:solidFill>
                <a:latin typeface="Arial" panose="020B0604020202020204" pitchFamily="34" charset="0"/>
              </a:rPr>
              <a:t>maunga</a:t>
            </a:r>
            <a:r>
              <a:rPr lang="en-NZ" sz="1200" b="0" i="0" u="none" strike="noStrike" baseline="0" dirty="0">
                <a:solidFill>
                  <a:srgbClr val="000000"/>
                </a:solidFill>
                <a:latin typeface="Arial" panose="020B0604020202020204" pitchFamily="34" charset="0"/>
              </a:rPr>
              <a:t> ki </a:t>
            </a:r>
            <a:r>
              <a:rPr lang="en-NZ" sz="1200" b="0" i="0" u="none" strike="noStrike" baseline="0" dirty="0" err="1">
                <a:solidFill>
                  <a:srgbClr val="000000"/>
                </a:solidFill>
                <a:latin typeface="Arial" panose="020B0604020202020204" pitchFamily="34" charset="0"/>
              </a:rPr>
              <a:t>te</a:t>
            </a:r>
            <a:r>
              <a:rPr lang="en-NZ" sz="1200" b="0" i="0" u="none" strike="noStrike" baseline="0" dirty="0">
                <a:solidFill>
                  <a:srgbClr val="000000"/>
                </a:solidFill>
                <a:latin typeface="Arial" panose="020B0604020202020204" pitchFamily="34" charset="0"/>
              </a:rPr>
              <a:t> moana’ philosophy leading a ‘whole of systems’ approach to Te </a:t>
            </a:r>
            <a:r>
              <a:rPr lang="en-NZ" sz="1200" b="0" i="0" u="none" strike="noStrike" baseline="0" dirty="0" err="1">
                <a:solidFill>
                  <a:srgbClr val="000000"/>
                </a:solidFill>
                <a:latin typeface="Arial" panose="020B0604020202020204" pitchFamily="34" charset="0"/>
              </a:rPr>
              <a:t>Whakaoranga</a:t>
            </a:r>
            <a:r>
              <a:rPr lang="en-NZ" sz="1200" b="0" i="0" u="none" strike="noStrike" baseline="0" dirty="0">
                <a:solidFill>
                  <a:srgbClr val="000000"/>
                </a:solidFill>
                <a:latin typeface="Arial" panose="020B0604020202020204" pitchFamily="34" charset="0"/>
              </a:rPr>
              <a:t> o Te </a:t>
            </a:r>
            <a:r>
              <a:rPr lang="en-NZ" sz="1200" b="0" i="0" u="none" strike="noStrike" baseline="0" dirty="0" err="1">
                <a:solidFill>
                  <a:srgbClr val="000000"/>
                </a:solidFill>
                <a:latin typeface="Arial" panose="020B0604020202020204" pitchFamily="34" charset="0"/>
              </a:rPr>
              <a:t>Puhinui</a:t>
            </a:r>
            <a:r>
              <a:rPr lang="en-NZ" sz="1200" b="0" i="0" u="none" strike="noStrike" baseline="0" dirty="0">
                <a:solidFill>
                  <a:srgbClr val="000000"/>
                </a:solidFill>
                <a:latin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80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Last week the Puhinui Regeneration Project Strategy received the prestigious NZ Institute of Landscape Architecture’s Charlie Challeger Supreme Award.</a:t>
            </a:r>
          </a:p>
          <a:p>
            <a:endParaRPr lang="mi-NZ" dirty="0"/>
          </a:p>
          <a:p>
            <a:r>
              <a:rPr lang="mi-NZ" dirty="0"/>
              <a:t>I want to acknowledge those Ngāti Paoa and Waiohua kuia who just kept giving me all the jobs and in particular Kahurangi Nganeko Minhinnick instrumental in leading the Manukau Harbour claim Wai 08 that went on to influence the RMA. Te Huia who sits on the Taumata Arowai Māori Advisory – your Nan would be so proud of you. </a:t>
            </a:r>
          </a:p>
          <a:p>
            <a:endParaRPr lang="mi-NZ" dirty="0"/>
          </a:p>
          <a:p>
            <a:r>
              <a:rPr lang="mi-NZ" dirty="0"/>
              <a:t>I am absolutely humbled and priviledged to have traversed the places and spaces that I have and to have been and continue to be involved in phenomenal projects.. Projects have and will continue to take years but as a descendant of Tāmaki Makaurau, i’m not going anywhere but I am certainly taking my rangatahi on the ride.. To be ‘that aunty’ lol</a:t>
            </a:r>
          </a:p>
          <a:p>
            <a:r>
              <a:rPr lang="mi-NZ" dirty="0"/>
              <a:t>What goes around comes around and for some of us it just keeps going... and giving. Some of us don’t have a choice.</a:t>
            </a:r>
          </a:p>
          <a:p>
            <a:endParaRPr lang="mi-NZ" dirty="0"/>
          </a:p>
          <a:p>
            <a:r>
              <a:rPr lang="mi-NZ" dirty="0"/>
              <a:t>What’s next for me? The exciting challenge and opportunity is how we bring a deeply regenerative practice to our business at Mott MacDonald that is intentional across our work to uplift these four wellbeings/broader outcomes and our relationships moving forward to be in service and to serve lots of cups of teas. </a:t>
            </a:r>
          </a:p>
          <a:p>
            <a:endParaRPr lang="mi-NZ" dirty="0"/>
          </a:p>
          <a:p>
            <a:r>
              <a:rPr lang="mi-NZ" dirty="0"/>
              <a:t>Regenerative practice starts with knowing self </a:t>
            </a:r>
            <a:r>
              <a:rPr lang="mi-NZ" b="1" dirty="0"/>
              <a:t>– Identity and core purpose</a:t>
            </a:r>
            <a:r>
              <a:rPr lang="mi-NZ" dirty="0"/>
              <a:t>, </a:t>
            </a:r>
          </a:p>
          <a:p>
            <a:r>
              <a:rPr lang="mi-NZ" dirty="0"/>
              <a:t>the heart and love for place and for one another </a:t>
            </a:r>
            <a:r>
              <a:rPr lang="mi-NZ" b="1" dirty="0"/>
              <a:t>– We-dentity</a:t>
            </a:r>
          </a:p>
          <a:p>
            <a:endParaRPr lang="mi-NZ" dirty="0"/>
          </a:p>
          <a:p>
            <a:r>
              <a:rPr lang="mi-NZ" b="1" dirty="0"/>
              <a:t>Ko wai koe, ko wai au (waiata)</a:t>
            </a:r>
            <a:endParaRPr lang="en-NZ"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6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EB3F9E-5ACE-3A49-8455-E9C44B878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2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EB3F9E-5ACE-3A49-8455-E9C44B878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5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tx1">
                    <a:lumMod val="50000"/>
                  </a:schemeClr>
                </a:solidFill>
                <a:latin typeface="Poppins Light"/>
                <a:ea typeface="Source Sans Pro" panose="020B0503030403020204" pitchFamily="34" charset="0"/>
                <a:cs typeface="Poppins Light"/>
              </a:rPr>
              <a:t>Wastewater treatment &amp; sludge</a:t>
            </a:r>
          </a:p>
          <a:p>
            <a:r>
              <a:rPr lang="en-US" sz="1200" b="1">
                <a:solidFill>
                  <a:schemeClr val="tx1">
                    <a:lumMod val="50000"/>
                  </a:schemeClr>
                </a:solidFill>
                <a:latin typeface="Poppins Light"/>
                <a:ea typeface="Source Sans Pro" panose="020B0503030403020204" pitchFamily="34" charset="0"/>
                <a:cs typeface="Poppins Light"/>
              </a:rPr>
              <a:t>disposal is a large cause of</a:t>
            </a:r>
          </a:p>
          <a:p>
            <a:r>
              <a:rPr lang="en-US" sz="1200" b="1">
                <a:solidFill>
                  <a:schemeClr val="tx1">
                    <a:lumMod val="50000"/>
                  </a:schemeClr>
                </a:solidFill>
                <a:latin typeface="Poppins Light"/>
                <a:ea typeface="Source Sans Pro" panose="020B0503030403020204" pitchFamily="34" charset="0"/>
                <a:cs typeface="Poppins Light"/>
              </a:rPr>
              <a:t>council </a:t>
            </a:r>
            <a:r>
              <a:rPr lang="en-US" sz="1200" b="1" u="sng">
                <a:solidFill>
                  <a:schemeClr val="tx1">
                    <a:lumMod val="50000"/>
                  </a:schemeClr>
                </a:solidFill>
                <a:latin typeface="Poppins Light"/>
                <a:ea typeface="Source Sans Pro" panose="020B0503030403020204" pitchFamily="34" charset="0"/>
                <a:cs typeface="Poppins Light"/>
              </a:rPr>
              <a:t>emissions</a:t>
            </a:r>
            <a:r>
              <a:rPr lang="en-US" sz="1200" b="1">
                <a:solidFill>
                  <a:schemeClr val="tx1">
                    <a:lumMod val="50000"/>
                  </a:schemeClr>
                </a:solidFill>
                <a:latin typeface="Poppins Light"/>
                <a:ea typeface="Source Sans Pro" panose="020B0503030403020204" pitchFamily="34" charset="0"/>
                <a:cs typeface="Poppins Light"/>
              </a:rPr>
              <a:t>, which will increase under 3Waters</a:t>
            </a:r>
          </a:p>
          <a:p>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We need to limit global warming to</a:t>
            </a:r>
          </a:p>
          <a:p>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1.5ºC. With BAU we’re trending toward 4ºC </a:t>
            </a:r>
          </a:p>
          <a:p>
            <a:r>
              <a:rPr lang="en-US" sz="1200" b="1">
                <a:solidFill>
                  <a:schemeClr val="tx1">
                    <a:lumMod val="50000"/>
                  </a:schemeClr>
                </a:solidFill>
                <a:latin typeface="Poppins Light"/>
                <a:ea typeface="Source Sans Pro" panose="020B0503030403020204" pitchFamily="34" charset="0"/>
                <a:cs typeface="Poppins Light"/>
              </a:rPr>
              <a:t>650,000 tonnes of Council organic waste sent to landfill every year.</a:t>
            </a:r>
            <a:br>
              <a:rPr lang="en-US" sz="1200" b="1">
                <a:latin typeface="Poppins Light"/>
                <a:ea typeface="Source Sans Pro" panose="020B0503030403020204" pitchFamily="34" charset="0"/>
                <a:cs typeface="Poppins Light"/>
              </a:rPr>
            </a:br>
            <a:r>
              <a:rPr lang="en-US" sz="1200" b="1" i="1">
                <a:solidFill>
                  <a:schemeClr val="tx1">
                    <a:lumMod val="50000"/>
                  </a:schemeClr>
                </a:solidFill>
                <a:latin typeface="Poppins Light"/>
                <a:ea typeface="Source Sans Pro" panose="020B0503030403020204" pitchFamily="34" charset="0"/>
                <a:cs typeface="Poppins Light"/>
              </a:rPr>
              <a:t>Source: MFE</a:t>
            </a:r>
            <a:endParaRPr lang="en-US" sz="1200" b="1" i="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Aotearoa’s economy relies on synthetic fertilizer based on fossil fuels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Residual nitrates in Canterbury’s rivers are 11 times WHO -advised limits</a:t>
            </a:r>
          </a:p>
          <a:p>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133M tonnes of primary sector organic</a:t>
            </a:r>
          </a:p>
          <a:p>
            <a:r>
              <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rPr>
              <a:t>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endPar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endPar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endParaRPr lang="en-US" sz="1200" b="1">
              <a:solidFill>
                <a:schemeClr val="tx1">
                  <a:lumMod val="50000"/>
                </a:schemeClr>
              </a:solidFill>
              <a:latin typeface="Poppins Light" panose="00000400000000000000" pitchFamily="2" charset="0"/>
              <a:ea typeface="Source Sans Pro" panose="020B0503030403020204" pitchFamily="34" charset="0"/>
              <a:cs typeface="Poppins Light" panose="000004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350106B-FE1C-4EDD-AE60-AB8F600726B4}"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15</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8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Planetary </a:t>
            </a:r>
            <a:r>
              <a:rPr lang="en-US" sz="1200" err="1">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Boundaryis</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a guideline. PAN is a tool is a system level tool </a:t>
            </a:r>
            <a:r>
              <a:rPr lang="en-US" sz="1200">
                <a:solidFill>
                  <a:schemeClr val="tx2">
                    <a:lumMod val="85000"/>
                    <a:lumOff val="15000"/>
                  </a:schemeClr>
                </a:solidFill>
                <a:highlight>
                  <a:srgbClr val="FF0000"/>
                </a:highlight>
                <a:latin typeface="Poppins" panose="00000500000000000000" pitchFamily="2" charset="0"/>
                <a:ea typeface="Vollkorn" panose="00000500000000000000" pitchFamily="2" charset="0"/>
                <a:cs typeface="Poppins" panose="00000500000000000000" pitchFamily="2" charset="0"/>
              </a:rPr>
              <a:t>regional</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a:t>
            </a:r>
            <a:r>
              <a:rPr lang="en-US" sz="1200">
                <a:solidFill>
                  <a:schemeClr val="tx2">
                    <a:lumMod val="85000"/>
                    <a:lumOff val="15000"/>
                  </a:schemeClr>
                </a:solidFill>
                <a:highlight>
                  <a:srgbClr val="FF0000"/>
                </a:highlight>
                <a:latin typeface="Poppins" panose="00000500000000000000" pitchFamily="2" charset="0"/>
                <a:ea typeface="Vollkorn" panose="00000500000000000000" pitchFamily="2" charset="0"/>
                <a:cs typeface="Poppins" panose="00000500000000000000" pitchFamily="2" charset="0"/>
              </a:rPr>
              <a:t>liability</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is coming. Do you trust your existing waste paradigm or look for </a:t>
            </a:r>
            <a:r>
              <a:rPr lang="en-US" sz="1200">
                <a:solidFill>
                  <a:schemeClr val="tx2">
                    <a:lumMod val="85000"/>
                    <a:lumOff val="15000"/>
                  </a:schemeClr>
                </a:solidFill>
                <a:highlight>
                  <a:srgbClr val="82C658"/>
                </a:highlight>
                <a:latin typeface="Poppins" panose="00000500000000000000" pitchFamily="2" charset="0"/>
                <a:ea typeface="Vollkorn" panose="00000500000000000000" pitchFamily="2" charset="0"/>
                <a:cs typeface="Poppins" panose="00000500000000000000" pitchFamily="2" charset="0"/>
              </a:rPr>
              <a:t>solutions inspired by nature to solve regional bioeconomy border economics</a:t>
            </a:r>
            <a:endPar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Emissions means very little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0.6% of global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Impact for NZ on water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The main boundary getting exceeded is 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Debbie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Circular Precinct Modelling</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a:solidFill>
                  <a:srgbClr val="04181E"/>
                </a:solidFill>
                <a:latin typeface="Poppins Light"/>
                <a:ea typeface="Source Sans Pro" panose="020B0503030403020204" pitchFamily="34" charset="0"/>
                <a:cs typeface="Poppins Light"/>
              </a:rPr>
              <a:t>WMF Funding can fund new thinking, 3Waters innovations in climate, supports transition for iwi ownership through Government funding in national NZ owned open source IP, Circular Economics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Transition Engineering</a:t>
            </a:r>
          </a:p>
          <a:p>
            <a:endParaRPr lang="en-US"/>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Cross Network Data and API’s</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Create ERU, Don’t Buy ETS, Earn it.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Bioenergy Specialist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Create New Industry &amp; Impact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Measure staying withing your regional Planetary Boundary Liability at a Regional Level with PAN.</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Keep waste in place</a:t>
            </a:r>
          </a:p>
          <a:p>
            <a:pPr marL="171450" indent="-171450">
              <a:lnSpc>
                <a:spcPct val="130000"/>
              </a:lnSpc>
              <a:buFont typeface="Arial" panose="020B0604020202020204" pitchFamily="34" charset="0"/>
              <a:buChar char="•"/>
            </a:pP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#biomimicry# innovation &amp; #community #</a:t>
            </a:r>
            <a:r>
              <a:rPr lang="en-US" sz="1200" err="1">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iwiassetownership</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transfer</a:t>
            </a:r>
            <a:r>
              <a:rPr lang="en-GB"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 #</a:t>
            </a:r>
            <a:r>
              <a:rPr lang="en-GB" sz="1200" err="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openinnovation</a:t>
            </a: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r>
              <a:rPr lang="en-US"/>
              <a:t> </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350106B-FE1C-4EDD-AE60-AB8F600726B4}"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16</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Planetary </a:t>
            </a:r>
            <a:r>
              <a:rPr lang="en-US" sz="1200" err="1">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Boundaryis</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a guideline. PAN is a tool is a system level tool </a:t>
            </a:r>
            <a:r>
              <a:rPr lang="en-US" sz="1200">
                <a:solidFill>
                  <a:schemeClr val="tx2">
                    <a:lumMod val="85000"/>
                    <a:lumOff val="15000"/>
                  </a:schemeClr>
                </a:solidFill>
                <a:highlight>
                  <a:srgbClr val="FF0000"/>
                </a:highlight>
                <a:latin typeface="Poppins" panose="00000500000000000000" pitchFamily="2" charset="0"/>
                <a:ea typeface="Vollkorn" panose="00000500000000000000" pitchFamily="2" charset="0"/>
                <a:cs typeface="Poppins" panose="00000500000000000000" pitchFamily="2" charset="0"/>
              </a:rPr>
              <a:t>regional</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a:t>
            </a:r>
            <a:r>
              <a:rPr lang="en-US" sz="1200">
                <a:solidFill>
                  <a:schemeClr val="tx2">
                    <a:lumMod val="85000"/>
                    <a:lumOff val="15000"/>
                  </a:schemeClr>
                </a:solidFill>
                <a:highlight>
                  <a:srgbClr val="FF0000"/>
                </a:highlight>
                <a:latin typeface="Poppins" panose="00000500000000000000" pitchFamily="2" charset="0"/>
                <a:ea typeface="Vollkorn" panose="00000500000000000000" pitchFamily="2" charset="0"/>
                <a:cs typeface="Poppins" panose="00000500000000000000" pitchFamily="2" charset="0"/>
              </a:rPr>
              <a:t>liability</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is coming. Do you trust your existing waste paradigm or look for </a:t>
            </a:r>
            <a:r>
              <a:rPr lang="en-US" sz="1200">
                <a:solidFill>
                  <a:schemeClr val="tx2">
                    <a:lumMod val="85000"/>
                    <a:lumOff val="15000"/>
                  </a:schemeClr>
                </a:solidFill>
                <a:highlight>
                  <a:srgbClr val="82C658"/>
                </a:highlight>
                <a:latin typeface="Poppins" panose="00000500000000000000" pitchFamily="2" charset="0"/>
                <a:ea typeface="Vollkorn" panose="00000500000000000000" pitchFamily="2" charset="0"/>
                <a:cs typeface="Poppins" panose="00000500000000000000" pitchFamily="2" charset="0"/>
              </a:rPr>
              <a:t>solutions inspired by nature to solve regional bioeconomy border economics</a:t>
            </a:r>
            <a:endPar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Emissions means very little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0.6% of global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Impact for NZ on water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The main boundary getting exceeded is 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Debbie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Circular Precinct Modelling</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a:solidFill>
                  <a:srgbClr val="04181E"/>
                </a:solidFill>
                <a:latin typeface="Poppins Light"/>
                <a:ea typeface="Source Sans Pro" panose="020B0503030403020204" pitchFamily="34" charset="0"/>
                <a:cs typeface="Poppins Light"/>
              </a:rPr>
              <a:t>WMF Funding can fund new thinking, 3Waters innovations in climate, supports transition for iwi ownership through Government funding in national NZ owned open source IP, Circular Economics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Transition Engineering</a:t>
            </a:r>
          </a:p>
          <a:p>
            <a:endParaRPr lang="en-US"/>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Cross Network Data and API’s</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Create ERU, Don’t Buy ETS, Earn it.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Bioenergy Specialist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Create New Industry &amp; Impact</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Measure staying withing your regional Planetary Boundary Liability at a Regional Level with PAN.</a:t>
            </a:r>
          </a:p>
          <a:p>
            <a:pPr marL="171450" indent="-171450">
              <a:lnSpc>
                <a:spcPct val="130000"/>
              </a:lnSpc>
              <a:buFont typeface="Arial" panose="020B0604020202020204" pitchFamily="34" charset="0"/>
              <a:buChar char="•"/>
            </a:pPr>
            <a:r>
              <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Keep waste in place</a:t>
            </a:r>
          </a:p>
          <a:p>
            <a:pPr marL="171450" indent="-171450">
              <a:lnSpc>
                <a:spcPct val="130000"/>
              </a:lnSpc>
              <a:buFont typeface="Arial" panose="020B0604020202020204" pitchFamily="34" charset="0"/>
              <a:buChar char="•"/>
            </a:pP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#biomimicry# innovation &amp; #community #</a:t>
            </a:r>
            <a:r>
              <a:rPr lang="en-US" sz="1200" err="1">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iwiassetownership</a:t>
            </a:r>
            <a:r>
              <a:rPr lang="en-US" sz="1200">
                <a:solidFill>
                  <a:schemeClr val="tx2">
                    <a:lumMod val="85000"/>
                    <a:lumOff val="15000"/>
                  </a:schemeClr>
                </a:solidFill>
                <a:latin typeface="Poppins" panose="00000500000000000000" pitchFamily="2" charset="0"/>
                <a:ea typeface="Vollkorn" panose="00000500000000000000" pitchFamily="2" charset="0"/>
                <a:cs typeface="Poppins" panose="00000500000000000000" pitchFamily="2" charset="0"/>
              </a:rPr>
              <a:t> transfer</a:t>
            </a:r>
            <a:r>
              <a:rPr lang="en-GB"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 #</a:t>
            </a:r>
            <a:r>
              <a:rPr lang="en-GB" sz="1200" err="1">
                <a:solidFill>
                  <a:srgbClr val="04181E"/>
                </a:solidFill>
                <a:latin typeface="Poppins Light" panose="00000400000000000000" pitchFamily="2" charset="0"/>
                <a:ea typeface="Source Sans Pro" panose="020B0503030403020204" pitchFamily="34" charset="0"/>
                <a:cs typeface="Poppins Light" panose="00000400000000000000" pitchFamily="2" charset="0"/>
              </a:rPr>
              <a:t>openinnovation</a:t>
            </a: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pPr marL="171450" indent="-171450">
              <a:lnSpc>
                <a:spcPct val="130000"/>
              </a:lnSpc>
              <a:buFont typeface="Arial" panose="020B0604020202020204" pitchFamily="34" charset="0"/>
              <a:buChar char="•"/>
            </a:pPr>
            <a:endParaRPr lang="en-GB" altLang="en-US" sz="1200">
              <a:solidFill>
                <a:srgbClr val="04181E"/>
              </a:solidFill>
              <a:latin typeface="Poppins Light" panose="00000400000000000000" pitchFamily="2" charset="0"/>
              <a:ea typeface="Source Sans Pro" panose="020B0503030403020204" pitchFamily="34" charset="0"/>
              <a:cs typeface="Poppins Light" panose="00000400000000000000" pitchFamily="2" charset="0"/>
            </a:endParaRPr>
          </a:p>
          <a:p>
            <a:r>
              <a:rPr lang="en-US"/>
              <a:t> </a:t>
            </a: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350106B-FE1C-4EDD-AE60-AB8F600726B4}"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17</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4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b="1" dirty="0"/>
              <a:t>You are water </a:t>
            </a:r>
          </a:p>
          <a:p>
            <a:r>
              <a:rPr lang="mi-NZ" b="1" dirty="0"/>
              <a:t>I am water</a:t>
            </a:r>
          </a:p>
          <a:p>
            <a:r>
              <a:rPr lang="mi-NZ" dirty="0"/>
              <a:t>Te wai āwhiowhio – the water cycle </a:t>
            </a:r>
          </a:p>
          <a:p>
            <a:r>
              <a:rPr lang="mi-NZ" dirty="0"/>
              <a:t>Wairua - I precipitate from two spiritual waters</a:t>
            </a:r>
          </a:p>
          <a:p>
            <a:r>
              <a:rPr lang="mi-NZ" dirty="0"/>
              <a:t>Birthed from the matrilineal waters of Ngāti Paoa and Ngāti Whanaunga</a:t>
            </a:r>
          </a:p>
          <a:p>
            <a:r>
              <a:rPr lang="mi-NZ" dirty="0"/>
              <a:t>Tikapa is my ocean</a:t>
            </a:r>
          </a:p>
          <a:p>
            <a:r>
              <a:rPr lang="mi-NZ" dirty="0"/>
              <a:t>And from my Dad, Waikato is my river – Ngāti Tahinga</a:t>
            </a:r>
          </a:p>
          <a:p>
            <a:r>
              <a:rPr lang="mi-NZ" dirty="0"/>
              <a:t>I am water</a:t>
            </a:r>
          </a:p>
          <a:p>
            <a:r>
              <a:rPr lang="mi-NZ" dirty="0"/>
              <a:t>This is my water story and sometimes slat-laden tears of Tikapa moana comes flowing out my eyes</a:t>
            </a: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80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Context before content</a:t>
            </a:r>
          </a:p>
          <a:p>
            <a:r>
              <a:rPr lang="mi-NZ" dirty="0"/>
              <a:t>Tāmaki Makaurau – of a hundred lovers now 1.7million. That is a lot of wastewater.. </a:t>
            </a:r>
          </a:p>
          <a:p>
            <a:r>
              <a:rPr lang="mi-NZ" dirty="0"/>
              <a:t>I have heard it said many times that if you can crack the Iwi context in Tāmaki you can crack it anywhere in the country because of the complexies and shear numbers. My response is, ‘easier said than done’ so good luck. </a:t>
            </a:r>
          </a:p>
          <a:p>
            <a:endParaRPr lang="mi-NZ" dirty="0"/>
          </a:p>
          <a:p>
            <a:r>
              <a:rPr lang="en-NZ" dirty="0"/>
              <a:t>Essentially these are the four Iwi groupings with a total of nineteen recognised by Auckland council and their CCO’S</a:t>
            </a:r>
          </a:p>
          <a:p>
            <a:r>
              <a:rPr lang="en-NZ" dirty="0"/>
              <a:t>In 2008 pre treaty negotiations there were fourteen Iwi represented on the TRMWF. </a:t>
            </a:r>
          </a:p>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289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Regenerative practice for me is one that is place sourced, culture led and community fed and I make no apologies about it needing to be in this order</a:t>
            </a:r>
          </a:p>
          <a:p>
            <a:endParaRPr lang="mi-NZ" dirty="0"/>
          </a:p>
          <a:p>
            <a:pPr marL="171450" indent="-171450">
              <a:buFont typeface="Arial" panose="020B0604020202020204" pitchFamily="34" charset="0"/>
              <a:buChar char="•"/>
            </a:pPr>
            <a:r>
              <a:rPr lang="mi-NZ" dirty="0"/>
              <a:t> .. is about coming into relationship first and foremost with place to realise its inherent potential; </a:t>
            </a:r>
            <a:r>
              <a:rPr lang="mi-NZ" b="1" dirty="0"/>
              <a:t>the wetland never wanted to be drained, its habitat and biodiversity wiped out. </a:t>
            </a:r>
            <a:r>
              <a:rPr lang="mi-NZ" b="0" dirty="0"/>
              <a:t>As Gabrielle stated yesterday, ‘what is it that Waimakariri needs, to flourish’</a:t>
            </a:r>
            <a:endParaRPr lang="mi-NZ" b="1" dirty="0"/>
          </a:p>
          <a:p>
            <a:pPr marL="171450" indent="-171450">
              <a:buFont typeface="Arial" panose="020B0604020202020204" pitchFamily="34" charset="0"/>
              <a:buChar char="•"/>
            </a:pPr>
            <a:r>
              <a:rPr lang="mi-NZ" dirty="0"/>
              <a:t>... is to create space for indigenous storytelling, for cultural expression to be felt, heard and seen</a:t>
            </a:r>
            <a:r>
              <a:rPr lang="mi-NZ" b="0" dirty="0"/>
              <a:t>; being led by indigenous knowledge and not just western science</a:t>
            </a:r>
            <a:endParaRPr lang="mi-NZ" b="1" dirty="0"/>
          </a:p>
          <a:p>
            <a:pPr marL="171450" indent="-171450">
              <a:buFont typeface="Arial" panose="020B0604020202020204" pitchFamily="34" charset="0"/>
              <a:buChar char="•"/>
            </a:pPr>
            <a:r>
              <a:rPr lang="mi-NZ" dirty="0"/>
              <a:t>... is providing for communities, tangata tiriti to express their sense of identity and their connection to place acknowledging the multicultural society that we live in and our values of manaakitanga as tangata whenua to support collective endevours</a:t>
            </a:r>
          </a:p>
          <a:p>
            <a:endParaRPr lang="mi-NZ" dirty="0"/>
          </a:p>
          <a:p>
            <a:r>
              <a:rPr lang="mi-NZ" dirty="0"/>
              <a:t>This is an image of the sun beaming through the skylight wayfinding and local navigation device on the floor of the newly built Panmure Railway station whose roofline depicts the kaitiaki bird who brought the sisters Reitu and Reipae to Maungarei, Mt Wellington. </a:t>
            </a:r>
          </a:p>
          <a:p>
            <a:r>
              <a:rPr lang="mi-NZ" b="1" dirty="0"/>
              <a:t>“To hear our stories and to see our faces in our places”</a:t>
            </a:r>
            <a:endParaRPr lang="en-NZ"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120312-A6EF-49AA-AB65-582643D69FB6}"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911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6D8B462-F0E7-4BC1-B768-7982EEB61B4B}"/>
              </a:ext>
            </a:extLst>
          </p:cNvPr>
          <p:cNvSpPr>
            <a:spLocks noGrp="1"/>
          </p:cNvSpPr>
          <p:nvPr>
            <p:ph type="pic" sz="quarter" idx="14"/>
          </p:nvPr>
        </p:nvSpPr>
        <p:spPr>
          <a:xfrm>
            <a:off x="6414053" y="954156"/>
            <a:ext cx="5777947" cy="2994994"/>
          </a:xfrm>
          <a:custGeom>
            <a:avLst/>
            <a:gdLst>
              <a:gd name="connsiteX0" fmla="*/ 0 w 5777947"/>
              <a:gd name="connsiteY0" fmla="*/ 0 h 2994994"/>
              <a:gd name="connsiteX1" fmla="*/ 5777947 w 5777947"/>
              <a:gd name="connsiteY1" fmla="*/ 0 h 2994994"/>
              <a:gd name="connsiteX2" fmla="*/ 5777947 w 5777947"/>
              <a:gd name="connsiteY2" fmla="*/ 2994994 h 2994994"/>
              <a:gd name="connsiteX3" fmla="*/ 0 w 5777947"/>
              <a:gd name="connsiteY3" fmla="*/ 2994994 h 2994994"/>
            </a:gdLst>
            <a:ahLst/>
            <a:cxnLst>
              <a:cxn ang="0">
                <a:pos x="connsiteX0" y="connsiteY0"/>
              </a:cxn>
              <a:cxn ang="0">
                <a:pos x="connsiteX1" y="connsiteY1"/>
              </a:cxn>
              <a:cxn ang="0">
                <a:pos x="connsiteX2" y="connsiteY2"/>
              </a:cxn>
              <a:cxn ang="0">
                <a:pos x="connsiteX3" y="connsiteY3"/>
              </a:cxn>
            </a:cxnLst>
            <a:rect l="l" t="t" r="r" b="b"/>
            <a:pathLst>
              <a:path w="5777947" h="2994994">
                <a:moveTo>
                  <a:pt x="0" y="0"/>
                </a:moveTo>
                <a:lnTo>
                  <a:pt x="5777947" y="0"/>
                </a:lnTo>
                <a:lnTo>
                  <a:pt x="5777947" y="2994994"/>
                </a:lnTo>
                <a:lnTo>
                  <a:pt x="0" y="2994994"/>
                </a:lnTo>
                <a:close/>
              </a:path>
            </a:pathLst>
          </a:custGeom>
        </p:spPr>
        <p:txBody>
          <a:bodyPr wrap="square">
            <a:noAutofit/>
          </a:bodyPr>
          <a:lstStyle/>
          <a:p>
            <a:endParaRPr lang="id-ID"/>
          </a:p>
        </p:txBody>
      </p:sp>
      <p:sp>
        <p:nvSpPr>
          <p:cNvPr id="3" name="Picture Placeholder 5">
            <a:extLst>
              <a:ext uri="{FF2B5EF4-FFF2-40B4-BE49-F238E27FC236}">
                <a16:creationId xmlns:a16="http://schemas.microsoft.com/office/drawing/2014/main" id="{1D948B76-0BF4-4469-B2CB-DF7A8D2A5930}"/>
              </a:ext>
            </a:extLst>
          </p:cNvPr>
          <p:cNvSpPr>
            <a:spLocks noGrp="1"/>
          </p:cNvSpPr>
          <p:nvPr>
            <p:ph type="pic" sz="quarter" idx="15"/>
          </p:nvPr>
        </p:nvSpPr>
        <p:spPr>
          <a:xfrm>
            <a:off x="1311965" y="2451651"/>
            <a:ext cx="3657600" cy="3829881"/>
          </a:xfrm>
          <a:custGeom>
            <a:avLst/>
            <a:gdLst>
              <a:gd name="connsiteX0" fmla="*/ 0 w 3657600"/>
              <a:gd name="connsiteY0" fmla="*/ 0 h 3829881"/>
              <a:gd name="connsiteX1" fmla="*/ 3657600 w 3657600"/>
              <a:gd name="connsiteY1" fmla="*/ 0 h 3829881"/>
              <a:gd name="connsiteX2" fmla="*/ 3657600 w 3657600"/>
              <a:gd name="connsiteY2" fmla="*/ 3829881 h 3829881"/>
              <a:gd name="connsiteX3" fmla="*/ 0 w 3657600"/>
              <a:gd name="connsiteY3" fmla="*/ 3829881 h 3829881"/>
            </a:gdLst>
            <a:ahLst/>
            <a:cxnLst>
              <a:cxn ang="0">
                <a:pos x="connsiteX0" y="connsiteY0"/>
              </a:cxn>
              <a:cxn ang="0">
                <a:pos x="connsiteX1" y="connsiteY1"/>
              </a:cxn>
              <a:cxn ang="0">
                <a:pos x="connsiteX2" y="connsiteY2"/>
              </a:cxn>
              <a:cxn ang="0">
                <a:pos x="connsiteX3" y="connsiteY3"/>
              </a:cxn>
            </a:cxnLst>
            <a:rect l="l" t="t" r="r" b="b"/>
            <a:pathLst>
              <a:path w="3657600" h="3829881">
                <a:moveTo>
                  <a:pt x="0" y="0"/>
                </a:moveTo>
                <a:lnTo>
                  <a:pt x="3657600" y="0"/>
                </a:lnTo>
                <a:lnTo>
                  <a:pt x="3657600" y="3829881"/>
                </a:lnTo>
                <a:lnTo>
                  <a:pt x="0" y="3829881"/>
                </a:lnTo>
                <a:close/>
              </a:path>
            </a:pathLst>
          </a:custGeom>
        </p:spPr>
        <p:txBody>
          <a:bodyPr wrap="square">
            <a:noAutofit/>
          </a:bodyPr>
          <a:lstStyle/>
          <a:p>
            <a:endParaRPr lang="id-ID"/>
          </a:p>
        </p:txBody>
      </p:sp>
    </p:spTree>
    <p:extLst>
      <p:ext uri="{BB962C8B-B14F-4D97-AF65-F5344CB8AC3E}">
        <p14:creationId xmlns:p14="http://schemas.microsoft.com/office/powerpoint/2010/main" val="364986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77C3E784-748B-4390-AA35-A81B078E9F12}"/>
              </a:ext>
            </a:extLst>
          </p:cNvPr>
          <p:cNvSpPr>
            <a:spLocks noGrp="1"/>
          </p:cNvSpPr>
          <p:nvPr>
            <p:ph type="pic" sz="quarter" idx="13"/>
          </p:nvPr>
        </p:nvSpPr>
        <p:spPr bwMode="auto">
          <a:xfrm>
            <a:off x="6096000" y="1962978"/>
            <a:ext cx="6095999" cy="2932043"/>
          </a:xfrm>
          <a:custGeom>
            <a:avLst/>
            <a:gdLst>
              <a:gd name="connsiteX0" fmla="*/ 0 w 6095999"/>
              <a:gd name="connsiteY0" fmla="*/ 0 h 2932043"/>
              <a:gd name="connsiteX1" fmla="*/ 6095999 w 6095999"/>
              <a:gd name="connsiteY1" fmla="*/ 0 h 2932043"/>
              <a:gd name="connsiteX2" fmla="*/ 6095999 w 6095999"/>
              <a:gd name="connsiteY2" fmla="*/ 2932043 h 2932043"/>
              <a:gd name="connsiteX3" fmla="*/ 0 w 6095999"/>
              <a:gd name="connsiteY3" fmla="*/ 2932043 h 2932043"/>
            </a:gdLst>
            <a:ahLst/>
            <a:cxnLst>
              <a:cxn ang="0">
                <a:pos x="connsiteX0" y="connsiteY0"/>
              </a:cxn>
              <a:cxn ang="0">
                <a:pos x="connsiteX1" y="connsiteY1"/>
              </a:cxn>
              <a:cxn ang="0">
                <a:pos x="connsiteX2" y="connsiteY2"/>
              </a:cxn>
              <a:cxn ang="0">
                <a:pos x="connsiteX3" y="connsiteY3"/>
              </a:cxn>
            </a:cxnLst>
            <a:rect l="l" t="t" r="r" b="b"/>
            <a:pathLst>
              <a:path w="6095999" h="2932043">
                <a:moveTo>
                  <a:pt x="0" y="0"/>
                </a:moveTo>
                <a:lnTo>
                  <a:pt x="6095999" y="0"/>
                </a:lnTo>
                <a:lnTo>
                  <a:pt x="6095999" y="2932043"/>
                </a:lnTo>
                <a:lnTo>
                  <a:pt x="0" y="2932043"/>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153661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3B96DFB-3688-481C-B496-93AB3979A73F}"/>
              </a:ext>
            </a:extLst>
          </p:cNvPr>
          <p:cNvSpPr>
            <a:spLocks noGrp="1"/>
          </p:cNvSpPr>
          <p:nvPr>
            <p:ph type="pic" sz="quarter" idx="20"/>
          </p:nvPr>
        </p:nvSpPr>
        <p:spPr bwMode="auto">
          <a:xfrm>
            <a:off x="1421130" y="2142164"/>
            <a:ext cx="2286000" cy="2305879"/>
          </a:xfrm>
          <a:custGeom>
            <a:avLst/>
            <a:gdLst>
              <a:gd name="connsiteX0" fmla="*/ 0 w 2286000"/>
              <a:gd name="connsiteY0" fmla="*/ 0 h 2305879"/>
              <a:gd name="connsiteX1" fmla="*/ 2286000 w 2286000"/>
              <a:gd name="connsiteY1" fmla="*/ 0 h 2305879"/>
              <a:gd name="connsiteX2" fmla="*/ 2286000 w 2286000"/>
              <a:gd name="connsiteY2" fmla="*/ 2305879 h 2305879"/>
              <a:gd name="connsiteX3" fmla="*/ 0 w 2286000"/>
              <a:gd name="connsiteY3" fmla="*/ 2305879 h 2305879"/>
            </a:gdLst>
            <a:ahLst/>
            <a:cxnLst>
              <a:cxn ang="0">
                <a:pos x="connsiteX0" y="connsiteY0"/>
              </a:cxn>
              <a:cxn ang="0">
                <a:pos x="connsiteX1" y="connsiteY1"/>
              </a:cxn>
              <a:cxn ang="0">
                <a:pos x="connsiteX2" y="connsiteY2"/>
              </a:cxn>
              <a:cxn ang="0">
                <a:pos x="connsiteX3" y="connsiteY3"/>
              </a:cxn>
            </a:cxnLst>
            <a:rect l="l" t="t" r="r" b="b"/>
            <a:pathLst>
              <a:path w="2286000" h="2305879">
                <a:moveTo>
                  <a:pt x="0" y="0"/>
                </a:moveTo>
                <a:lnTo>
                  <a:pt x="2286000" y="0"/>
                </a:lnTo>
                <a:lnTo>
                  <a:pt x="2286000" y="2305879"/>
                </a:lnTo>
                <a:lnTo>
                  <a:pt x="0" y="230587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 name="Picture Placeholder 5">
            <a:extLst>
              <a:ext uri="{FF2B5EF4-FFF2-40B4-BE49-F238E27FC236}">
                <a16:creationId xmlns:a16="http://schemas.microsoft.com/office/drawing/2014/main" id="{4685AD5E-297A-4E95-B40D-66392754CF57}"/>
              </a:ext>
            </a:extLst>
          </p:cNvPr>
          <p:cNvSpPr>
            <a:spLocks noGrp="1"/>
          </p:cNvSpPr>
          <p:nvPr>
            <p:ph type="pic" sz="quarter" idx="21"/>
          </p:nvPr>
        </p:nvSpPr>
        <p:spPr bwMode="auto">
          <a:xfrm>
            <a:off x="8484869" y="2142164"/>
            <a:ext cx="2286000" cy="2305879"/>
          </a:xfrm>
          <a:custGeom>
            <a:avLst/>
            <a:gdLst>
              <a:gd name="connsiteX0" fmla="*/ 0 w 2286000"/>
              <a:gd name="connsiteY0" fmla="*/ 0 h 2305879"/>
              <a:gd name="connsiteX1" fmla="*/ 2286000 w 2286000"/>
              <a:gd name="connsiteY1" fmla="*/ 0 h 2305879"/>
              <a:gd name="connsiteX2" fmla="*/ 2286000 w 2286000"/>
              <a:gd name="connsiteY2" fmla="*/ 2305879 h 2305879"/>
              <a:gd name="connsiteX3" fmla="*/ 0 w 2286000"/>
              <a:gd name="connsiteY3" fmla="*/ 2305879 h 2305879"/>
            </a:gdLst>
            <a:ahLst/>
            <a:cxnLst>
              <a:cxn ang="0">
                <a:pos x="connsiteX0" y="connsiteY0"/>
              </a:cxn>
              <a:cxn ang="0">
                <a:pos x="connsiteX1" y="connsiteY1"/>
              </a:cxn>
              <a:cxn ang="0">
                <a:pos x="connsiteX2" y="connsiteY2"/>
              </a:cxn>
              <a:cxn ang="0">
                <a:pos x="connsiteX3" y="connsiteY3"/>
              </a:cxn>
            </a:cxnLst>
            <a:rect l="l" t="t" r="r" b="b"/>
            <a:pathLst>
              <a:path w="2286000" h="2305879">
                <a:moveTo>
                  <a:pt x="0" y="0"/>
                </a:moveTo>
                <a:lnTo>
                  <a:pt x="2286000" y="0"/>
                </a:lnTo>
                <a:lnTo>
                  <a:pt x="2286000" y="2305879"/>
                </a:lnTo>
                <a:lnTo>
                  <a:pt x="0" y="230587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4287096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B18823-6A94-4512-8A3C-BE820C67A9AE}"/>
              </a:ext>
            </a:extLst>
          </p:cNvPr>
          <p:cNvSpPr>
            <a:spLocks noGrp="1"/>
          </p:cNvSpPr>
          <p:nvPr>
            <p:ph type="pic" sz="quarter" idx="20"/>
          </p:nvPr>
        </p:nvSpPr>
        <p:spPr bwMode="auto">
          <a:xfrm>
            <a:off x="0" y="1668126"/>
            <a:ext cx="5088835" cy="3521747"/>
          </a:xfrm>
          <a:custGeom>
            <a:avLst/>
            <a:gdLst>
              <a:gd name="connsiteX0" fmla="*/ 0 w 5088835"/>
              <a:gd name="connsiteY0" fmla="*/ 0 h 3521747"/>
              <a:gd name="connsiteX1" fmla="*/ 5088835 w 5088835"/>
              <a:gd name="connsiteY1" fmla="*/ 0 h 3521747"/>
              <a:gd name="connsiteX2" fmla="*/ 5088835 w 5088835"/>
              <a:gd name="connsiteY2" fmla="*/ 3521747 h 3521747"/>
              <a:gd name="connsiteX3" fmla="*/ 0 w 5088835"/>
              <a:gd name="connsiteY3" fmla="*/ 3521747 h 3521747"/>
            </a:gdLst>
            <a:ahLst/>
            <a:cxnLst>
              <a:cxn ang="0">
                <a:pos x="connsiteX0" y="connsiteY0"/>
              </a:cxn>
              <a:cxn ang="0">
                <a:pos x="connsiteX1" y="connsiteY1"/>
              </a:cxn>
              <a:cxn ang="0">
                <a:pos x="connsiteX2" y="connsiteY2"/>
              </a:cxn>
              <a:cxn ang="0">
                <a:pos x="connsiteX3" y="connsiteY3"/>
              </a:cxn>
            </a:cxnLst>
            <a:rect l="l" t="t" r="r" b="b"/>
            <a:pathLst>
              <a:path w="5088835" h="3521747">
                <a:moveTo>
                  <a:pt x="0" y="0"/>
                </a:moveTo>
                <a:lnTo>
                  <a:pt x="5088835" y="0"/>
                </a:lnTo>
                <a:lnTo>
                  <a:pt x="5088835" y="3521747"/>
                </a:lnTo>
                <a:lnTo>
                  <a:pt x="0" y="3521747"/>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14249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64A690-35D2-4603-B070-01D0FEF73BFA}"/>
              </a:ext>
            </a:extLst>
          </p:cNvPr>
          <p:cNvSpPr>
            <a:spLocks noGrp="1"/>
          </p:cNvSpPr>
          <p:nvPr>
            <p:ph type="pic" sz="quarter" idx="15"/>
          </p:nvPr>
        </p:nvSpPr>
        <p:spPr>
          <a:xfrm>
            <a:off x="6137148" y="762000"/>
            <a:ext cx="4279061" cy="5334000"/>
          </a:xfrm>
          <a:custGeom>
            <a:avLst/>
            <a:gdLst>
              <a:gd name="connsiteX0" fmla="*/ 0 w 4279061"/>
              <a:gd name="connsiteY0" fmla="*/ 0 h 5334000"/>
              <a:gd name="connsiteX1" fmla="*/ 4279061 w 4279061"/>
              <a:gd name="connsiteY1" fmla="*/ 0 h 5334000"/>
              <a:gd name="connsiteX2" fmla="*/ 4279061 w 4279061"/>
              <a:gd name="connsiteY2" fmla="*/ 5334000 h 5334000"/>
              <a:gd name="connsiteX3" fmla="*/ 0 w 4279061"/>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4279061" h="5334000">
                <a:moveTo>
                  <a:pt x="0" y="0"/>
                </a:moveTo>
                <a:lnTo>
                  <a:pt x="4279061" y="0"/>
                </a:lnTo>
                <a:lnTo>
                  <a:pt x="4279061" y="5334000"/>
                </a:lnTo>
                <a:lnTo>
                  <a:pt x="0" y="5334000"/>
                </a:lnTo>
                <a:close/>
              </a:path>
            </a:pathLst>
          </a:custGeom>
        </p:spPr>
        <p:txBody>
          <a:bodyPr wrap="square">
            <a:noAutofit/>
          </a:bodyPr>
          <a:lstStyle/>
          <a:p>
            <a:endParaRPr lang="id-ID"/>
          </a:p>
        </p:txBody>
      </p:sp>
    </p:spTree>
    <p:extLst>
      <p:ext uri="{BB962C8B-B14F-4D97-AF65-F5344CB8AC3E}">
        <p14:creationId xmlns:p14="http://schemas.microsoft.com/office/powerpoint/2010/main" val="865190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BB936C65-87CF-4605-8E69-0A6A13322D65}"/>
              </a:ext>
            </a:extLst>
          </p:cNvPr>
          <p:cNvSpPr>
            <a:spLocks noGrp="1"/>
          </p:cNvSpPr>
          <p:nvPr>
            <p:ph type="pic" sz="quarter" idx="12"/>
          </p:nvPr>
        </p:nvSpPr>
        <p:spPr>
          <a:xfrm>
            <a:off x="971059" y="1362837"/>
            <a:ext cx="5830956" cy="2520049"/>
          </a:xfrm>
          <a:custGeom>
            <a:avLst/>
            <a:gdLst>
              <a:gd name="connsiteX0" fmla="*/ 0 w 5830956"/>
              <a:gd name="connsiteY0" fmla="*/ 0 h 2520049"/>
              <a:gd name="connsiteX1" fmla="*/ 5830956 w 5830956"/>
              <a:gd name="connsiteY1" fmla="*/ 0 h 2520049"/>
              <a:gd name="connsiteX2" fmla="*/ 5830956 w 5830956"/>
              <a:gd name="connsiteY2" fmla="*/ 2520049 h 2520049"/>
              <a:gd name="connsiteX3" fmla="*/ 0 w 5830956"/>
              <a:gd name="connsiteY3" fmla="*/ 2520049 h 2520049"/>
            </a:gdLst>
            <a:ahLst/>
            <a:cxnLst>
              <a:cxn ang="0">
                <a:pos x="connsiteX0" y="connsiteY0"/>
              </a:cxn>
              <a:cxn ang="0">
                <a:pos x="connsiteX1" y="connsiteY1"/>
              </a:cxn>
              <a:cxn ang="0">
                <a:pos x="connsiteX2" y="connsiteY2"/>
              </a:cxn>
              <a:cxn ang="0">
                <a:pos x="connsiteX3" y="connsiteY3"/>
              </a:cxn>
            </a:cxnLst>
            <a:rect l="l" t="t" r="r" b="b"/>
            <a:pathLst>
              <a:path w="5830956" h="2520049">
                <a:moveTo>
                  <a:pt x="0" y="0"/>
                </a:moveTo>
                <a:lnTo>
                  <a:pt x="5830956" y="0"/>
                </a:lnTo>
                <a:lnTo>
                  <a:pt x="5830956" y="2520049"/>
                </a:lnTo>
                <a:lnTo>
                  <a:pt x="0" y="2520049"/>
                </a:lnTo>
                <a:close/>
              </a:path>
            </a:pathLst>
          </a:custGeom>
        </p:spPr>
        <p:txBody>
          <a:bodyPr wrap="square">
            <a:noAutofit/>
          </a:bodyPr>
          <a:lstStyle/>
          <a:p>
            <a:endParaRPr lang="id-ID"/>
          </a:p>
        </p:txBody>
      </p:sp>
    </p:spTree>
    <p:extLst>
      <p:ext uri="{BB962C8B-B14F-4D97-AF65-F5344CB8AC3E}">
        <p14:creationId xmlns:p14="http://schemas.microsoft.com/office/powerpoint/2010/main" val="263194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945DDBB-1DE1-4914-829C-E71C6FDA87CB}"/>
              </a:ext>
            </a:extLst>
          </p:cNvPr>
          <p:cNvSpPr>
            <a:spLocks noGrp="1"/>
          </p:cNvSpPr>
          <p:nvPr>
            <p:ph type="pic" sz="quarter" idx="17"/>
          </p:nvPr>
        </p:nvSpPr>
        <p:spPr>
          <a:xfrm>
            <a:off x="7747379" y="804672"/>
            <a:ext cx="3029803" cy="1828801"/>
          </a:xfrm>
          <a:custGeom>
            <a:avLst/>
            <a:gdLst>
              <a:gd name="connsiteX0" fmla="*/ 0 w 3029803"/>
              <a:gd name="connsiteY0" fmla="*/ 0 h 1828801"/>
              <a:gd name="connsiteX1" fmla="*/ 3029803 w 3029803"/>
              <a:gd name="connsiteY1" fmla="*/ 0 h 1828801"/>
              <a:gd name="connsiteX2" fmla="*/ 3029803 w 3029803"/>
              <a:gd name="connsiteY2" fmla="*/ 1828801 h 1828801"/>
              <a:gd name="connsiteX3" fmla="*/ 0 w 3029803"/>
              <a:gd name="connsiteY3" fmla="*/ 1828801 h 1828801"/>
            </a:gdLst>
            <a:ahLst/>
            <a:cxnLst>
              <a:cxn ang="0">
                <a:pos x="connsiteX0" y="connsiteY0"/>
              </a:cxn>
              <a:cxn ang="0">
                <a:pos x="connsiteX1" y="connsiteY1"/>
              </a:cxn>
              <a:cxn ang="0">
                <a:pos x="connsiteX2" y="connsiteY2"/>
              </a:cxn>
              <a:cxn ang="0">
                <a:pos x="connsiteX3" y="connsiteY3"/>
              </a:cxn>
            </a:cxnLst>
            <a:rect l="l" t="t" r="r" b="b"/>
            <a:pathLst>
              <a:path w="3029803" h="1828801">
                <a:moveTo>
                  <a:pt x="0" y="0"/>
                </a:moveTo>
                <a:lnTo>
                  <a:pt x="3029803" y="0"/>
                </a:lnTo>
                <a:lnTo>
                  <a:pt x="3029803" y="1828801"/>
                </a:lnTo>
                <a:lnTo>
                  <a:pt x="0" y="1828801"/>
                </a:lnTo>
                <a:close/>
              </a:path>
            </a:pathLst>
          </a:custGeom>
        </p:spPr>
        <p:txBody>
          <a:bodyPr wrap="square">
            <a:noAutofit/>
          </a:bodyPr>
          <a:lstStyle/>
          <a:p>
            <a:endParaRPr lang="id-ID"/>
          </a:p>
        </p:txBody>
      </p:sp>
      <p:sp>
        <p:nvSpPr>
          <p:cNvPr id="3" name="Picture Placeholder 5">
            <a:extLst>
              <a:ext uri="{FF2B5EF4-FFF2-40B4-BE49-F238E27FC236}">
                <a16:creationId xmlns:a16="http://schemas.microsoft.com/office/drawing/2014/main" id="{B44E7725-7F95-4FAE-83C5-15D7779DD212}"/>
              </a:ext>
            </a:extLst>
          </p:cNvPr>
          <p:cNvSpPr>
            <a:spLocks noGrp="1"/>
          </p:cNvSpPr>
          <p:nvPr>
            <p:ph type="pic" sz="quarter" idx="18"/>
          </p:nvPr>
        </p:nvSpPr>
        <p:spPr>
          <a:xfrm>
            <a:off x="805216" y="804672"/>
            <a:ext cx="5527344" cy="4251278"/>
          </a:xfrm>
          <a:custGeom>
            <a:avLst/>
            <a:gdLst>
              <a:gd name="connsiteX0" fmla="*/ 0 w 5527344"/>
              <a:gd name="connsiteY0" fmla="*/ 0 h 4251278"/>
              <a:gd name="connsiteX1" fmla="*/ 5527344 w 5527344"/>
              <a:gd name="connsiteY1" fmla="*/ 0 h 4251278"/>
              <a:gd name="connsiteX2" fmla="*/ 5527344 w 5527344"/>
              <a:gd name="connsiteY2" fmla="*/ 4251278 h 4251278"/>
              <a:gd name="connsiteX3" fmla="*/ 0 w 5527344"/>
              <a:gd name="connsiteY3" fmla="*/ 4251278 h 4251278"/>
            </a:gdLst>
            <a:ahLst/>
            <a:cxnLst>
              <a:cxn ang="0">
                <a:pos x="connsiteX0" y="connsiteY0"/>
              </a:cxn>
              <a:cxn ang="0">
                <a:pos x="connsiteX1" y="connsiteY1"/>
              </a:cxn>
              <a:cxn ang="0">
                <a:pos x="connsiteX2" y="connsiteY2"/>
              </a:cxn>
              <a:cxn ang="0">
                <a:pos x="connsiteX3" y="connsiteY3"/>
              </a:cxn>
            </a:cxnLst>
            <a:rect l="l" t="t" r="r" b="b"/>
            <a:pathLst>
              <a:path w="5527344" h="4251278">
                <a:moveTo>
                  <a:pt x="0" y="0"/>
                </a:moveTo>
                <a:lnTo>
                  <a:pt x="5527344" y="0"/>
                </a:lnTo>
                <a:lnTo>
                  <a:pt x="5527344" y="4251278"/>
                </a:lnTo>
                <a:lnTo>
                  <a:pt x="0" y="4251278"/>
                </a:lnTo>
                <a:close/>
              </a:path>
            </a:pathLst>
          </a:custGeom>
        </p:spPr>
        <p:txBody>
          <a:bodyPr wrap="square">
            <a:noAutofit/>
          </a:bodyPr>
          <a:lstStyle/>
          <a:p>
            <a:endParaRPr lang="id-ID"/>
          </a:p>
        </p:txBody>
      </p:sp>
    </p:spTree>
    <p:extLst>
      <p:ext uri="{BB962C8B-B14F-4D97-AF65-F5344CB8AC3E}">
        <p14:creationId xmlns:p14="http://schemas.microsoft.com/office/powerpoint/2010/main" val="53023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7B49BD7-5E7E-404F-9837-C518C95A3418}"/>
              </a:ext>
            </a:extLst>
          </p:cNvPr>
          <p:cNvSpPr>
            <a:spLocks noGrp="1"/>
          </p:cNvSpPr>
          <p:nvPr>
            <p:ph type="pic" sz="quarter" idx="24"/>
          </p:nvPr>
        </p:nvSpPr>
        <p:spPr bwMode="auto">
          <a:xfrm>
            <a:off x="6531429" y="-1"/>
            <a:ext cx="5660571" cy="3429000"/>
          </a:xfrm>
          <a:custGeom>
            <a:avLst/>
            <a:gdLst>
              <a:gd name="connsiteX0" fmla="*/ 0 w 5883965"/>
              <a:gd name="connsiteY0" fmla="*/ 0 h 3429000"/>
              <a:gd name="connsiteX1" fmla="*/ 5883965 w 5883965"/>
              <a:gd name="connsiteY1" fmla="*/ 0 h 3429000"/>
              <a:gd name="connsiteX2" fmla="*/ 5883965 w 5883965"/>
              <a:gd name="connsiteY2" fmla="*/ 3429000 h 3429000"/>
              <a:gd name="connsiteX3" fmla="*/ 0 w 588396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83965" h="3429000">
                <a:moveTo>
                  <a:pt x="0" y="0"/>
                </a:moveTo>
                <a:lnTo>
                  <a:pt x="5883965" y="0"/>
                </a:lnTo>
                <a:lnTo>
                  <a:pt x="5883965"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 name="Picture Placeholder 6">
            <a:extLst>
              <a:ext uri="{FF2B5EF4-FFF2-40B4-BE49-F238E27FC236}">
                <a16:creationId xmlns:a16="http://schemas.microsoft.com/office/drawing/2014/main" id="{8BAF7DDB-708A-44A0-8A5E-3DB8481BEEE6}"/>
              </a:ext>
            </a:extLst>
          </p:cNvPr>
          <p:cNvSpPr>
            <a:spLocks noGrp="1"/>
          </p:cNvSpPr>
          <p:nvPr>
            <p:ph type="pic" sz="quarter" idx="25"/>
          </p:nvPr>
        </p:nvSpPr>
        <p:spPr bwMode="auto">
          <a:xfrm>
            <a:off x="0" y="2847703"/>
            <a:ext cx="3445565" cy="4010296"/>
          </a:xfrm>
          <a:custGeom>
            <a:avLst/>
            <a:gdLst>
              <a:gd name="connsiteX0" fmla="*/ 0 w 3445565"/>
              <a:gd name="connsiteY0" fmla="*/ 0 h 4213700"/>
              <a:gd name="connsiteX1" fmla="*/ 3445565 w 3445565"/>
              <a:gd name="connsiteY1" fmla="*/ 0 h 4213700"/>
              <a:gd name="connsiteX2" fmla="*/ 3445565 w 3445565"/>
              <a:gd name="connsiteY2" fmla="*/ 4213700 h 4213700"/>
              <a:gd name="connsiteX3" fmla="*/ 0 w 3445565"/>
              <a:gd name="connsiteY3" fmla="*/ 4213700 h 4213700"/>
            </a:gdLst>
            <a:ahLst/>
            <a:cxnLst>
              <a:cxn ang="0">
                <a:pos x="connsiteX0" y="connsiteY0"/>
              </a:cxn>
              <a:cxn ang="0">
                <a:pos x="connsiteX1" y="connsiteY1"/>
              </a:cxn>
              <a:cxn ang="0">
                <a:pos x="connsiteX2" y="connsiteY2"/>
              </a:cxn>
              <a:cxn ang="0">
                <a:pos x="connsiteX3" y="connsiteY3"/>
              </a:cxn>
            </a:cxnLst>
            <a:rect l="l" t="t" r="r" b="b"/>
            <a:pathLst>
              <a:path w="3445565" h="4213700">
                <a:moveTo>
                  <a:pt x="0" y="0"/>
                </a:moveTo>
                <a:lnTo>
                  <a:pt x="3445565" y="0"/>
                </a:lnTo>
                <a:lnTo>
                  <a:pt x="3445565" y="4213700"/>
                </a:lnTo>
                <a:lnTo>
                  <a:pt x="0" y="42137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02462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D4C0E5BC-67A9-4EAB-B6CD-3546E0BF4CFA}"/>
              </a:ext>
            </a:extLst>
          </p:cNvPr>
          <p:cNvSpPr>
            <a:spLocks noGrp="1"/>
          </p:cNvSpPr>
          <p:nvPr>
            <p:ph type="pic" sz="quarter" idx="23"/>
          </p:nvPr>
        </p:nvSpPr>
        <p:spPr bwMode="auto">
          <a:xfrm>
            <a:off x="5410200" y="2483073"/>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 name="Picture Placeholder 11">
            <a:extLst>
              <a:ext uri="{FF2B5EF4-FFF2-40B4-BE49-F238E27FC236}">
                <a16:creationId xmlns:a16="http://schemas.microsoft.com/office/drawing/2014/main" id="{6A2608B2-C724-448B-AFA5-EB6CE5D40B5E}"/>
              </a:ext>
            </a:extLst>
          </p:cNvPr>
          <p:cNvSpPr>
            <a:spLocks noGrp="1"/>
          </p:cNvSpPr>
          <p:nvPr>
            <p:ph type="pic" sz="quarter" idx="24"/>
          </p:nvPr>
        </p:nvSpPr>
        <p:spPr bwMode="auto">
          <a:xfrm>
            <a:off x="2164208" y="2483073"/>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4" name="Picture Placeholder 12">
            <a:extLst>
              <a:ext uri="{FF2B5EF4-FFF2-40B4-BE49-F238E27FC236}">
                <a16:creationId xmlns:a16="http://schemas.microsoft.com/office/drawing/2014/main" id="{518D4EA9-1E78-4CFD-9552-03B26CE96171}"/>
              </a:ext>
            </a:extLst>
          </p:cNvPr>
          <p:cNvSpPr>
            <a:spLocks noGrp="1"/>
          </p:cNvSpPr>
          <p:nvPr>
            <p:ph type="pic" sz="quarter" idx="25"/>
          </p:nvPr>
        </p:nvSpPr>
        <p:spPr bwMode="auto">
          <a:xfrm>
            <a:off x="2164208" y="4637919"/>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5" name="Picture Placeholder 9">
            <a:extLst>
              <a:ext uri="{FF2B5EF4-FFF2-40B4-BE49-F238E27FC236}">
                <a16:creationId xmlns:a16="http://schemas.microsoft.com/office/drawing/2014/main" id="{3EBB018E-CEFA-4645-88B1-0EDD6FD12078}"/>
              </a:ext>
            </a:extLst>
          </p:cNvPr>
          <p:cNvSpPr>
            <a:spLocks noGrp="1"/>
          </p:cNvSpPr>
          <p:nvPr>
            <p:ph type="pic" sz="quarter" idx="26"/>
          </p:nvPr>
        </p:nvSpPr>
        <p:spPr bwMode="auto">
          <a:xfrm>
            <a:off x="5408559" y="4637919"/>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6" name="Picture Placeholder 10">
            <a:extLst>
              <a:ext uri="{FF2B5EF4-FFF2-40B4-BE49-F238E27FC236}">
                <a16:creationId xmlns:a16="http://schemas.microsoft.com/office/drawing/2014/main" id="{8C8F2169-2E57-4077-A251-149D1A7BEF35}"/>
              </a:ext>
            </a:extLst>
          </p:cNvPr>
          <p:cNvSpPr>
            <a:spLocks noGrp="1"/>
          </p:cNvSpPr>
          <p:nvPr>
            <p:ph type="pic" sz="quarter" idx="27"/>
          </p:nvPr>
        </p:nvSpPr>
        <p:spPr bwMode="auto">
          <a:xfrm>
            <a:off x="8656192" y="2483073"/>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7" name="Picture Placeholder 9">
            <a:extLst>
              <a:ext uri="{FF2B5EF4-FFF2-40B4-BE49-F238E27FC236}">
                <a16:creationId xmlns:a16="http://schemas.microsoft.com/office/drawing/2014/main" id="{261BF7DE-DA0D-4F3C-B919-80CAC96C8E22}"/>
              </a:ext>
            </a:extLst>
          </p:cNvPr>
          <p:cNvSpPr>
            <a:spLocks noGrp="1"/>
          </p:cNvSpPr>
          <p:nvPr>
            <p:ph type="pic" sz="quarter" idx="28"/>
          </p:nvPr>
        </p:nvSpPr>
        <p:spPr bwMode="auto">
          <a:xfrm>
            <a:off x="8652911" y="4637919"/>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282190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8932D4A5-4B5F-42FF-9AE0-4221AFA6ED81}"/>
              </a:ext>
            </a:extLst>
          </p:cNvPr>
          <p:cNvSpPr>
            <a:spLocks noGrp="1"/>
          </p:cNvSpPr>
          <p:nvPr>
            <p:ph type="pic" sz="quarter" idx="22"/>
          </p:nvPr>
        </p:nvSpPr>
        <p:spPr bwMode="auto">
          <a:xfrm>
            <a:off x="4333460" y="1563755"/>
            <a:ext cx="3896140" cy="3061254"/>
          </a:xfrm>
          <a:custGeom>
            <a:avLst/>
            <a:gdLst>
              <a:gd name="connsiteX0" fmla="*/ 0 w 2093842"/>
              <a:gd name="connsiteY0" fmla="*/ 0 h 3061254"/>
              <a:gd name="connsiteX1" fmla="*/ 2093842 w 2093842"/>
              <a:gd name="connsiteY1" fmla="*/ 0 h 3061254"/>
              <a:gd name="connsiteX2" fmla="*/ 2093842 w 2093842"/>
              <a:gd name="connsiteY2" fmla="*/ 3061254 h 3061254"/>
              <a:gd name="connsiteX3" fmla="*/ 0 w 2093842"/>
              <a:gd name="connsiteY3" fmla="*/ 3061254 h 3061254"/>
            </a:gdLst>
            <a:ahLst/>
            <a:cxnLst>
              <a:cxn ang="0">
                <a:pos x="connsiteX0" y="connsiteY0"/>
              </a:cxn>
              <a:cxn ang="0">
                <a:pos x="connsiteX1" y="connsiteY1"/>
              </a:cxn>
              <a:cxn ang="0">
                <a:pos x="connsiteX2" y="connsiteY2"/>
              </a:cxn>
              <a:cxn ang="0">
                <a:pos x="connsiteX3" y="connsiteY3"/>
              </a:cxn>
            </a:cxnLst>
            <a:rect l="l" t="t" r="r" b="b"/>
            <a:pathLst>
              <a:path w="2093842" h="3061254">
                <a:moveTo>
                  <a:pt x="0" y="0"/>
                </a:moveTo>
                <a:lnTo>
                  <a:pt x="2093842" y="0"/>
                </a:lnTo>
                <a:lnTo>
                  <a:pt x="2093842" y="3061254"/>
                </a:lnTo>
                <a:lnTo>
                  <a:pt x="0" y="3061254"/>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4" name="Picture Placeholder 7">
            <a:extLst>
              <a:ext uri="{FF2B5EF4-FFF2-40B4-BE49-F238E27FC236}">
                <a16:creationId xmlns:a16="http://schemas.microsoft.com/office/drawing/2014/main" id="{3451EA0A-5E93-4B30-9054-95CF148CB149}"/>
              </a:ext>
            </a:extLst>
          </p:cNvPr>
          <p:cNvSpPr>
            <a:spLocks noGrp="1"/>
          </p:cNvSpPr>
          <p:nvPr>
            <p:ph type="pic" sz="quarter" idx="24"/>
          </p:nvPr>
        </p:nvSpPr>
        <p:spPr bwMode="auto">
          <a:xfrm>
            <a:off x="1020416" y="-1"/>
            <a:ext cx="3180522" cy="5473148"/>
          </a:xfrm>
          <a:custGeom>
            <a:avLst/>
            <a:gdLst>
              <a:gd name="connsiteX0" fmla="*/ 0 w 3180522"/>
              <a:gd name="connsiteY0" fmla="*/ 0 h 5473148"/>
              <a:gd name="connsiteX1" fmla="*/ 3180522 w 3180522"/>
              <a:gd name="connsiteY1" fmla="*/ 0 h 5473148"/>
              <a:gd name="connsiteX2" fmla="*/ 3180522 w 3180522"/>
              <a:gd name="connsiteY2" fmla="*/ 5473148 h 5473148"/>
              <a:gd name="connsiteX3" fmla="*/ 0 w 3180522"/>
              <a:gd name="connsiteY3" fmla="*/ 5473148 h 5473148"/>
            </a:gdLst>
            <a:ahLst/>
            <a:cxnLst>
              <a:cxn ang="0">
                <a:pos x="connsiteX0" y="connsiteY0"/>
              </a:cxn>
              <a:cxn ang="0">
                <a:pos x="connsiteX1" y="connsiteY1"/>
              </a:cxn>
              <a:cxn ang="0">
                <a:pos x="connsiteX2" y="connsiteY2"/>
              </a:cxn>
              <a:cxn ang="0">
                <a:pos x="connsiteX3" y="connsiteY3"/>
              </a:cxn>
            </a:cxnLst>
            <a:rect l="l" t="t" r="r" b="b"/>
            <a:pathLst>
              <a:path w="3180522" h="5473148">
                <a:moveTo>
                  <a:pt x="0" y="0"/>
                </a:moveTo>
                <a:lnTo>
                  <a:pt x="3180522" y="0"/>
                </a:lnTo>
                <a:lnTo>
                  <a:pt x="3180522" y="5473148"/>
                </a:lnTo>
                <a:lnTo>
                  <a:pt x="0" y="5473148"/>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68714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B30E7B3D-175C-4190-B4C8-B79D44D942D0}"/>
              </a:ext>
            </a:extLst>
          </p:cNvPr>
          <p:cNvSpPr>
            <a:spLocks noGrp="1"/>
          </p:cNvSpPr>
          <p:nvPr>
            <p:ph type="pic" sz="quarter" idx="11"/>
          </p:nvPr>
        </p:nvSpPr>
        <p:spPr>
          <a:xfrm>
            <a:off x="3392557" y="1"/>
            <a:ext cx="3975652" cy="2926080"/>
          </a:xfrm>
          <a:custGeom>
            <a:avLst/>
            <a:gdLst>
              <a:gd name="connsiteX0" fmla="*/ 0 w 3975652"/>
              <a:gd name="connsiteY0" fmla="*/ 0 h 3309675"/>
              <a:gd name="connsiteX1" fmla="*/ 3975652 w 3975652"/>
              <a:gd name="connsiteY1" fmla="*/ 0 h 3309675"/>
              <a:gd name="connsiteX2" fmla="*/ 3975652 w 3975652"/>
              <a:gd name="connsiteY2" fmla="*/ 3309675 h 3309675"/>
              <a:gd name="connsiteX3" fmla="*/ 0 w 3975652"/>
              <a:gd name="connsiteY3" fmla="*/ 3309675 h 3309675"/>
            </a:gdLst>
            <a:ahLst/>
            <a:cxnLst>
              <a:cxn ang="0">
                <a:pos x="connsiteX0" y="connsiteY0"/>
              </a:cxn>
              <a:cxn ang="0">
                <a:pos x="connsiteX1" y="connsiteY1"/>
              </a:cxn>
              <a:cxn ang="0">
                <a:pos x="connsiteX2" y="connsiteY2"/>
              </a:cxn>
              <a:cxn ang="0">
                <a:pos x="connsiteX3" y="connsiteY3"/>
              </a:cxn>
            </a:cxnLst>
            <a:rect l="l" t="t" r="r" b="b"/>
            <a:pathLst>
              <a:path w="3975652" h="3309675">
                <a:moveTo>
                  <a:pt x="0" y="0"/>
                </a:moveTo>
                <a:lnTo>
                  <a:pt x="3975652" y="0"/>
                </a:lnTo>
                <a:lnTo>
                  <a:pt x="3975652" y="3309675"/>
                </a:lnTo>
                <a:lnTo>
                  <a:pt x="0" y="3309675"/>
                </a:lnTo>
                <a:close/>
              </a:path>
            </a:pathLst>
          </a:custGeom>
        </p:spPr>
        <p:txBody>
          <a:bodyPr wrap="square">
            <a:noAutofit/>
          </a:bodyPr>
          <a:lstStyle/>
          <a:p>
            <a:endParaRPr lang="id-ID"/>
          </a:p>
        </p:txBody>
      </p:sp>
      <p:sp>
        <p:nvSpPr>
          <p:cNvPr id="3" name="Picture Placeholder 7">
            <a:extLst>
              <a:ext uri="{FF2B5EF4-FFF2-40B4-BE49-F238E27FC236}">
                <a16:creationId xmlns:a16="http://schemas.microsoft.com/office/drawing/2014/main" id="{9E2DC2EF-B460-45B8-84C4-6CC1537D54E5}"/>
              </a:ext>
            </a:extLst>
          </p:cNvPr>
          <p:cNvSpPr>
            <a:spLocks noGrp="1"/>
          </p:cNvSpPr>
          <p:nvPr>
            <p:ph type="pic" sz="quarter" idx="12"/>
          </p:nvPr>
        </p:nvSpPr>
        <p:spPr>
          <a:xfrm>
            <a:off x="7739269" y="1596886"/>
            <a:ext cx="3379305" cy="4326835"/>
          </a:xfrm>
          <a:custGeom>
            <a:avLst/>
            <a:gdLst>
              <a:gd name="connsiteX0" fmla="*/ 0 w 3379305"/>
              <a:gd name="connsiteY0" fmla="*/ 0 h 4326835"/>
              <a:gd name="connsiteX1" fmla="*/ 3379305 w 3379305"/>
              <a:gd name="connsiteY1" fmla="*/ 0 h 4326835"/>
              <a:gd name="connsiteX2" fmla="*/ 3379305 w 3379305"/>
              <a:gd name="connsiteY2" fmla="*/ 4326835 h 4326835"/>
              <a:gd name="connsiteX3" fmla="*/ 0 w 3379305"/>
              <a:gd name="connsiteY3" fmla="*/ 4326835 h 4326835"/>
            </a:gdLst>
            <a:ahLst/>
            <a:cxnLst>
              <a:cxn ang="0">
                <a:pos x="connsiteX0" y="connsiteY0"/>
              </a:cxn>
              <a:cxn ang="0">
                <a:pos x="connsiteX1" y="connsiteY1"/>
              </a:cxn>
              <a:cxn ang="0">
                <a:pos x="connsiteX2" y="connsiteY2"/>
              </a:cxn>
              <a:cxn ang="0">
                <a:pos x="connsiteX3" y="connsiteY3"/>
              </a:cxn>
            </a:cxnLst>
            <a:rect l="l" t="t" r="r" b="b"/>
            <a:pathLst>
              <a:path w="3379305" h="4326835">
                <a:moveTo>
                  <a:pt x="0" y="0"/>
                </a:moveTo>
                <a:lnTo>
                  <a:pt x="3379305" y="0"/>
                </a:lnTo>
                <a:lnTo>
                  <a:pt x="3379305" y="4326835"/>
                </a:lnTo>
                <a:lnTo>
                  <a:pt x="0" y="4326835"/>
                </a:lnTo>
                <a:close/>
              </a:path>
            </a:pathLst>
          </a:custGeom>
        </p:spPr>
        <p:txBody>
          <a:bodyPr wrap="square">
            <a:noAutofit/>
          </a:bodyPr>
          <a:lstStyle/>
          <a:p>
            <a:endParaRPr lang="id-ID"/>
          </a:p>
        </p:txBody>
      </p:sp>
    </p:spTree>
    <p:extLst>
      <p:ext uri="{BB962C8B-B14F-4D97-AF65-F5344CB8AC3E}">
        <p14:creationId xmlns:p14="http://schemas.microsoft.com/office/powerpoint/2010/main" val="3879926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68FB6790-B0CA-4C7A-84F2-4A418BD1D188}"/>
              </a:ext>
            </a:extLst>
          </p:cNvPr>
          <p:cNvSpPr>
            <a:spLocks noGrp="1"/>
          </p:cNvSpPr>
          <p:nvPr>
            <p:ph type="pic" sz="quarter" idx="15"/>
          </p:nvPr>
        </p:nvSpPr>
        <p:spPr>
          <a:xfrm>
            <a:off x="814408" y="1023730"/>
            <a:ext cx="3206230" cy="4810539"/>
          </a:xfrm>
          <a:custGeom>
            <a:avLst/>
            <a:gdLst>
              <a:gd name="connsiteX0" fmla="*/ 0 w 3206230"/>
              <a:gd name="connsiteY0" fmla="*/ 0 h 4810539"/>
              <a:gd name="connsiteX1" fmla="*/ 3206230 w 3206230"/>
              <a:gd name="connsiteY1" fmla="*/ 0 h 4810539"/>
              <a:gd name="connsiteX2" fmla="*/ 3206230 w 3206230"/>
              <a:gd name="connsiteY2" fmla="*/ 4810539 h 4810539"/>
              <a:gd name="connsiteX3" fmla="*/ 0 w 3206230"/>
              <a:gd name="connsiteY3" fmla="*/ 4810539 h 4810539"/>
            </a:gdLst>
            <a:ahLst/>
            <a:cxnLst>
              <a:cxn ang="0">
                <a:pos x="connsiteX0" y="connsiteY0"/>
              </a:cxn>
              <a:cxn ang="0">
                <a:pos x="connsiteX1" y="connsiteY1"/>
              </a:cxn>
              <a:cxn ang="0">
                <a:pos x="connsiteX2" y="connsiteY2"/>
              </a:cxn>
              <a:cxn ang="0">
                <a:pos x="connsiteX3" y="connsiteY3"/>
              </a:cxn>
            </a:cxnLst>
            <a:rect l="l" t="t" r="r" b="b"/>
            <a:pathLst>
              <a:path w="3206230" h="4810539">
                <a:moveTo>
                  <a:pt x="0" y="0"/>
                </a:moveTo>
                <a:lnTo>
                  <a:pt x="3206230" y="0"/>
                </a:lnTo>
                <a:lnTo>
                  <a:pt x="3206230" y="4810539"/>
                </a:lnTo>
                <a:lnTo>
                  <a:pt x="0" y="4810539"/>
                </a:lnTo>
                <a:close/>
              </a:path>
            </a:pathLst>
          </a:custGeom>
        </p:spPr>
        <p:txBody>
          <a:bodyPr wrap="square">
            <a:noAutofit/>
          </a:bodyPr>
          <a:lstStyle/>
          <a:p>
            <a:endParaRPr lang="id-ID"/>
          </a:p>
        </p:txBody>
      </p:sp>
      <p:sp>
        <p:nvSpPr>
          <p:cNvPr id="3" name="Picture Placeholder 12">
            <a:extLst>
              <a:ext uri="{FF2B5EF4-FFF2-40B4-BE49-F238E27FC236}">
                <a16:creationId xmlns:a16="http://schemas.microsoft.com/office/drawing/2014/main" id="{39BF3FA5-D3A5-4990-A718-D2DD782CC363}"/>
              </a:ext>
            </a:extLst>
          </p:cNvPr>
          <p:cNvSpPr>
            <a:spLocks noGrp="1"/>
          </p:cNvSpPr>
          <p:nvPr>
            <p:ph type="pic" sz="quarter" idx="16"/>
          </p:nvPr>
        </p:nvSpPr>
        <p:spPr>
          <a:xfrm>
            <a:off x="6566849" y="1023730"/>
            <a:ext cx="2359152" cy="2359152"/>
          </a:xfrm>
          <a:custGeom>
            <a:avLst/>
            <a:gdLst>
              <a:gd name="connsiteX0" fmla="*/ 0 w 2359152"/>
              <a:gd name="connsiteY0" fmla="*/ 0 h 2359152"/>
              <a:gd name="connsiteX1" fmla="*/ 2359152 w 2359152"/>
              <a:gd name="connsiteY1" fmla="*/ 0 h 2359152"/>
              <a:gd name="connsiteX2" fmla="*/ 2359152 w 2359152"/>
              <a:gd name="connsiteY2" fmla="*/ 2359152 h 2359152"/>
              <a:gd name="connsiteX3" fmla="*/ 0 w 2359152"/>
              <a:gd name="connsiteY3" fmla="*/ 2359152 h 2359152"/>
            </a:gdLst>
            <a:ahLst/>
            <a:cxnLst>
              <a:cxn ang="0">
                <a:pos x="connsiteX0" y="connsiteY0"/>
              </a:cxn>
              <a:cxn ang="0">
                <a:pos x="connsiteX1" y="connsiteY1"/>
              </a:cxn>
              <a:cxn ang="0">
                <a:pos x="connsiteX2" y="connsiteY2"/>
              </a:cxn>
              <a:cxn ang="0">
                <a:pos x="connsiteX3" y="connsiteY3"/>
              </a:cxn>
            </a:cxnLst>
            <a:rect l="l" t="t" r="r" b="b"/>
            <a:pathLst>
              <a:path w="2359152" h="2359152">
                <a:moveTo>
                  <a:pt x="0" y="0"/>
                </a:moveTo>
                <a:lnTo>
                  <a:pt x="2359152" y="0"/>
                </a:lnTo>
                <a:lnTo>
                  <a:pt x="2359152" y="2359152"/>
                </a:lnTo>
                <a:lnTo>
                  <a:pt x="0" y="2359152"/>
                </a:lnTo>
                <a:close/>
              </a:path>
            </a:pathLst>
          </a:custGeom>
        </p:spPr>
        <p:txBody>
          <a:bodyPr wrap="square">
            <a:noAutofit/>
          </a:bodyPr>
          <a:lstStyle/>
          <a:p>
            <a:endParaRPr lang="id-ID"/>
          </a:p>
        </p:txBody>
      </p:sp>
      <p:sp>
        <p:nvSpPr>
          <p:cNvPr id="4" name="Picture Placeholder 13">
            <a:extLst>
              <a:ext uri="{FF2B5EF4-FFF2-40B4-BE49-F238E27FC236}">
                <a16:creationId xmlns:a16="http://schemas.microsoft.com/office/drawing/2014/main" id="{FC487173-6ACA-42A3-B36B-C7B2269E168F}"/>
              </a:ext>
            </a:extLst>
          </p:cNvPr>
          <p:cNvSpPr>
            <a:spLocks noGrp="1"/>
          </p:cNvSpPr>
          <p:nvPr>
            <p:ph type="pic" sz="quarter" idx="17"/>
          </p:nvPr>
        </p:nvSpPr>
        <p:spPr>
          <a:xfrm>
            <a:off x="9017441" y="1023730"/>
            <a:ext cx="2359152" cy="2359152"/>
          </a:xfrm>
          <a:custGeom>
            <a:avLst/>
            <a:gdLst>
              <a:gd name="connsiteX0" fmla="*/ 0 w 2359152"/>
              <a:gd name="connsiteY0" fmla="*/ 0 h 2359152"/>
              <a:gd name="connsiteX1" fmla="*/ 2359152 w 2359152"/>
              <a:gd name="connsiteY1" fmla="*/ 0 h 2359152"/>
              <a:gd name="connsiteX2" fmla="*/ 2359152 w 2359152"/>
              <a:gd name="connsiteY2" fmla="*/ 2359152 h 2359152"/>
              <a:gd name="connsiteX3" fmla="*/ 0 w 2359152"/>
              <a:gd name="connsiteY3" fmla="*/ 2359152 h 2359152"/>
            </a:gdLst>
            <a:ahLst/>
            <a:cxnLst>
              <a:cxn ang="0">
                <a:pos x="connsiteX0" y="connsiteY0"/>
              </a:cxn>
              <a:cxn ang="0">
                <a:pos x="connsiteX1" y="connsiteY1"/>
              </a:cxn>
              <a:cxn ang="0">
                <a:pos x="connsiteX2" y="connsiteY2"/>
              </a:cxn>
              <a:cxn ang="0">
                <a:pos x="connsiteX3" y="connsiteY3"/>
              </a:cxn>
            </a:cxnLst>
            <a:rect l="l" t="t" r="r" b="b"/>
            <a:pathLst>
              <a:path w="2359152" h="2359152">
                <a:moveTo>
                  <a:pt x="0" y="0"/>
                </a:moveTo>
                <a:lnTo>
                  <a:pt x="2359152" y="0"/>
                </a:lnTo>
                <a:lnTo>
                  <a:pt x="2359152" y="2359152"/>
                </a:lnTo>
                <a:lnTo>
                  <a:pt x="0" y="2359152"/>
                </a:lnTo>
                <a:close/>
              </a:path>
            </a:pathLst>
          </a:custGeom>
        </p:spPr>
        <p:txBody>
          <a:bodyPr wrap="square">
            <a:noAutofit/>
          </a:bodyPr>
          <a:lstStyle/>
          <a:p>
            <a:endParaRPr lang="id-ID"/>
          </a:p>
        </p:txBody>
      </p:sp>
      <p:sp>
        <p:nvSpPr>
          <p:cNvPr id="5" name="Picture Placeholder 15">
            <a:extLst>
              <a:ext uri="{FF2B5EF4-FFF2-40B4-BE49-F238E27FC236}">
                <a16:creationId xmlns:a16="http://schemas.microsoft.com/office/drawing/2014/main" id="{63C23BB1-5B6D-4D95-86F9-BE7378CD1FEC}"/>
              </a:ext>
            </a:extLst>
          </p:cNvPr>
          <p:cNvSpPr>
            <a:spLocks noGrp="1"/>
          </p:cNvSpPr>
          <p:nvPr>
            <p:ph type="pic" sz="quarter" idx="18"/>
          </p:nvPr>
        </p:nvSpPr>
        <p:spPr>
          <a:xfrm>
            <a:off x="9017441" y="3475117"/>
            <a:ext cx="2359152" cy="2359152"/>
          </a:xfrm>
          <a:custGeom>
            <a:avLst/>
            <a:gdLst>
              <a:gd name="connsiteX0" fmla="*/ 0 w 2359152"/>
              <a:gd name="connsiteY0" fmla="*/ 0 h 2359152"/>
              <a:gd name="connsiteX1" fmla="*/ 2359152 w 2359152"/>
              <a:gd name="connsiteY1" fmla="*/ 0 h 2359152"/>
              <a:gd name="connsiteX2" fmla="*/ 2359152 w 2359152"/>
              <a:gd name="connsiteY2" fmla="*/ 2359152 h 2359152"/>
              <a:gd name="connsiteX3" fmla="*/ 0 w 2359152"/>
              <a:gd name="connsiteY3" fmla="*/ 2359152 h 2359152"/>
            </a:gdLst>
            <a:ahLst/>
            <a:cxnLst>
              <a:cxn ang="0">
                <a:pos x="connsiteX0" y="connsiteY0"/>
              </a:cxn>
              <a:cxn ang="0">
                <a:pos x="connsiteX1" y="connsiteY1"/>
              </a:cxn>
              <a:cxn ang="0">
                <a:pos x="connsiteX2" y="connsiteY2"/>
              </a:cxn>
              <a:cxn ang="0">
                <a:pos x="connsiteX3" y="connsiteY3"/>
              </a:cxn>
            </a:cxnLst>
            <a:rect l="l" t="t" r="r" b="b"/>
            <a:pathLst>
              <a:path w="2359152" h="2359152">
                <a:moveTo>
                  <a:pt x="0" y="0"/>
                </a:moveTo>
                <a:lnTo>
                  <a:pt x="2359152" y="0"/>
                </a:lnTo>
                <a:lnTo>
                  <a:pt x="2359152" y="2359152"/>
                </a:lnTo>
                <a:lnTo>
                  <a:pt x="0" y="2359152"/>
                </a:lnTo>
                <a:close/>
              </a:path>
            </a:pathLst>
          </a:custGeom>
        </p:spPr>
        <p:txBody>
          <a:bodyPr wrap="square">
            <a:noAutofit/>
          </a:bodyPr>
          <a:lstStyle/>
          <a:p>
            <a:endParaRPr lang="id-ID"/>
          </a:p>
        </p:txBody>
      </p:sp>
      <p:sp>
        <p:nvSpPr>
          <p:cNvPr id="6" name="Picture Placeholder 14">
            <a:extLst>
              <a:ext uri="{FF2B5EF4-FFF2-40B4-BE49-F238E27FC236}">
                <a16:creationId xmlns:a16="http://schemas.microsoft.com/office/drawing/2014/main" id="{6D965F52-747B-4C4B-AD98-99FED3449331}"/>
              </a:ext>
            </a:extLst>
          </p:cNvPr>
          <p:cNvSpPr>
            <a:spLocks noGrp="1"/>
          </p:cNvSpPr>
          <p:nvPr>
            <p:ph type="pic" sz="quarter" idx="19"/>
          </p:nvPr>
        </p:nvSpPr>
        <p:spPr>
          <a:xfrm>
            <a:off x="6566849" y="3475117"/>
            <a:ext cx="2359152" cy="2359152"/>
          </a:xfrm>
          <a:custGeom>
            <a:avLst/>
            <a:gdLst>
              <a:gd name="connsiteX0" fmla="*/ 0 w 2359152"/>
              <a:gd name="connsiteY0" fmla="*/ 0 h 2359152"/>
              <a:gd name="connsiteX1" fmla="*/ 2359152 w 2359152"/>
              <a:gd name="connsiteY1" fmla="*/ 0 h 2359152"/>
              <a:gd name="connsiteX2" fmla="*/ 2359152 w 2359152"/>
              <a:gd name="connsiteY2" fmla="*/ 2359152 h 2359152"/>
              <a:gd name="connsiteX3" fmla="*/ 0 w 2359152"/>
              <a:gd name="connsiteY3" fmla="*/ 2359152 h 2359152"/>
            </a:gdLst>
            <a:ahLst/>
            <a:cxnLst>
              <a:cxn ang="0">
                <a:pos x="connsiteX0" y="connsiteY0"/>
              </a:cxn>
              <a:cxn ang="0">
                <a:pos x="connsiteX1" y="connsiteY1"/>
              </a:cxn>
              <a:cxn ang="0">
                <a:pos x="connsiteX2" y="connsiteY2"/>
              </a:cxn>
              <a:cxn ang="0">
                <a:pos x="connsiteX3" y="connsiteY3"/>
              </a:cxn>
            </a:cxnLst>
            <a:rect l="l" t="t" r="r" b="b"/>
            <a:pathLst>
              <a:path w="2359152" h="2359152">
                <a:moveTo>
                  <a:pt x="0" y="0"/>
                </a:moveTo>
                <a:lnTo>
                  <a:pt x="2359152" y="0"/>
                </a:lnTo>
                <a:lnTo>
                  <a:pt x="2359152" y="2359152"/>
                </a:lnTo>
                <a:lnTo>
                  <a:pt x="0" y="2359152"/>
                </a:lnTo>
                <a:close/>
              </a:path>
            </a:pathLst>
          </a:custGeom>
        </p:spPr>
        <p:txBody>
          <a:bodyPr wrap="square">
            <a:noAutofit/>
          </a:bodyPr>
          <a:lstStyle/>
          <a:p>
            <a:endParaRPr lang="id-ID"/>
          </a:p>
        </p:txBody>
      </p:sp>
    </p:spTree>
    <p:extLst>
      <p:ext uri="{BB962C8B-B14F-4D97-AF65-F5344CB8AC3E}">
        <p14:creationId xmlns:p14="http://schemas.microsoft.com/office/powerpoint/2010/main" val="403343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F160177-A199-4A15-B457-CAB0F9641936}"/>
              </a:ext>
            </a:extLst>
          </p:cNvPr>
          <p:cNvSpPr>
            <a:spLocks noGrp="1"/>
          </p:cNvSpPr>
          <p:nvPr>
            <p:ph type="pic" sz="quarter" idx="12"/>
          </p:nvPr>
        </p:nvSpPr>
        <p:spPr>
          <a:xfrm>
            <a:off x="0" y="589721"/>
            <a:ext cx="5287617" cy="3955774"/>
          </a:xfrm>
          <a:custGeom>
            <a:avLst/>
            <a:gdLst>
              <a:gd name="connsiteX0" fmla="*/ 0 w 5287617"/>
              <a:gd name="connsiteY0" fmla="*/ 0 h 3955774"/>
              <a:gd name="connsiteX1" fmla="*/ 5287617 w 5287617"/>
              <a:gd name="connsiteY1" fmla="*/ 0 h 3955774"/>
              <a:gd name="connsiteX2" fmla="*/ 5287617 w 5287617"/>
              <a:gd name="connsiteY2" fmla="*/ 3955774 h 3955774"/>
              <a:gd name="connsiteX3" fmla="*/ 0 w 5287617"/>
              <a:gd name="connsiteY3" fmla="*/ 3955774 h 3955774"/>
            </a:gdLst>
            <a:ahLst/>
            <a:cxnLst>
              <a:cxn ang="0">
                <a:pos x="connsiteX0" y="connsiteY0"/>
              </a:cxn>
              <a:cxn ang="0">
                <a:pos x="connsiteX1" y="connsiteY1"/>
              </a:cxn>
              <a:cxn ang="0">
                <a:pos x="connsiteX2" y="connsiteY2"/>
              </a:cxn>
              <a:cxn ang="0">
                <a:pos x="connsiteX3" y="connsiteY3"/>
              </a:cxn>
            </a:cxnLst>
            <a:rect l="l" t="t" r="r" b="b"/>
            <a:pathLst>
              <a:path w="5287617" h="3955774">
                <a:moveTo>
                  <a:pt x="0" y="0"/>
                </a:moveTo>
                <a:lnTo>
                  <a:pt x="5287617" y="0"/>
                </a:lnTo>
                <a:lnTo>
                  <a:pt x="5287617" y="3955774"/>
                </a:lnTo>
                <a:lnTo>
                  <a:pt x="0" y="3955774"/>
                </a:lnTo>
                <a:close/>
              </a:path>
            </a:pathLst>
          </a:custGeom>
        </p:spPr>
        <p:txBody>
          <a:bodyPr wrap="square">
            <a:noAutofit/>
          </a:bodyPr>
          <a:lstStyle/>
          <a:p>
            <a:endParaRPr lang="id-ID"/>
          </a:p>
        </p:txBody>
      </p:sp>
      <p:sp>
        <p:nvSpPr>
          <p:cNvPr id="5" name="Picture Placeholder 6">
            <a:extLst>
              <a:ext uri="{FF2B5EF4-FFF2-40B4-BE49-F238E27FC236}">
                <a16:creationId xmlns:a16="http://schemas.microsoft.com/office/drawing/2014/main" id="{48EF5FC3-CF36-4688-A8B9-2DC1A0E9348B}"/>
              </a:ext>
            </a:extLst>
          </p:cNvPr>
          <p:cNvSpPr>
            <a:spLocks noGrp="1"/>
          </p:cNvSpPr>
          <p:nvPr>
            <p:ph type="pic" sz="quarter" idx="13"/>
          </p:nvPr>
        </p:nvSpPr>
        <p:spPr>
          <a:xfrm>
            <a:off x="7779028" y="3723861"/>
            <a:ext cx="4412974" cy="3134139"/>
          </a:xfrm>
          <a:custGeom>
            <a:avLst/>
            <a:gdLst>
              <a:gd name="connsiteX0" fmla="*/ 0 w 4412974"/>
              <a:gd name="connsiteY0" fmla="*/ 0 h 3134139"/>
              <a:gd name="connsiteX1" fmla="*/ 4412974 w 4412974"/>
              <a:gd name="connsiteY1" fmla="*/ 0 h 3134139"/>
              <a:gd name="connsiteX2" fmla="*/ 4412974 w 4412974"/>
              <a:gd name="connsiteY2" fmla="*/ 3134139 h 3134139"/>
              <a:gd name="connsiteX3" fmla="*/ 0 w 4412974"/>
              <a:gd name="connsiteY3" fmla="*/ 3134139 h 3134139"/>
            </a:gdLst>
            <a:ahLst/>
            <a:cxnLst>
              <a:cxn ang="0">
                <a:pos x="connsiteX0" y="connsiteY0"/>
              </a:cxn>
              <a:cxn ang="0">
                <a:pos x="connsiteX1" y="connsiteY1"/>
              </a:cxn>
              <a:cxn ang="0">
                <a:pos x="connsiteX2" y="connsiteY2"/>
              </a:cxn>
              <a:cxn ang="0">
                <a:pos x="connsiteX3" y="connsiteY3"/>
              </a:cxn>
            </a:cxnLst>
            <a:rect l="l" t="t" r="r" b="b"/>
            <a:pathLst>
              <a:path w="4412974" h="3134139">
                <a:moveTo>
                  <a:pt x="0" y="0"/>
                </a:moveTo>
                <a:lnTo>
                  <a:pt x="4412974" y="0"/>
                </a:lnTo>
                <a:lnTo>
                  <a:pt x="4412974" y="3134139"/>
                </a:lnTo>
                <a:lnTo>
                  <a:pt x="0" y="3134139"/>
                </a:lnTo>
                <a:close/>
              </a:path>
            </a:pathLst>
          </a:custGeom>
        </p:spPr>
        <p:txBody>
          <a:bodyPr wrap="square">
            <a:noAutofit/>
          </a:bodyPr>
          <a:lstStyle/>
          <a:p>
            <a:endParaRPr lang="id-ID"/>
          </a:p>
        </p:txBody>
      </p:sp>
    </p:spTree>
    <p:extLst>
      <p:ext uri="{BB962C8B-B14F-4D97-AF65-F5344CB8AC3E}">
        <p14:creationId xmlns:p14="http://schemas.microsoft.com/office/powerpoint/2010/main" val="2758522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494B507-FE1A-4B56-A9F3-1E33BAB86A5B}"/>
              </a:ext>
            </a:extLst>
          </p:cNvPr>
          <p:cNvSpPr>
            <a:spLocks noGrp="1"/>
          </p:cNvSpPr>
          <p:nvPr>
            <p:ph type="pic" sz="quarter" idx="13"/>
          </p:nvPr>
        </p:nvSpPr>
        <p:spPr>
          <a:xfrm>
            <a:off x="6317981" y="1239697"/>
            <a:ext cx="5054491" cy="3286244"/>
          </a:xfrm>
          <a:custGeom>
            <a:avLst/>
            <a:gdLst>
              <a:gd name="connsiteX0" fmla="*/ 0 w 5054491"/>
              <a:gd name="connsiteY0" fmla="*/ 0 h 3286244"/>
              <a:gd name="connsiteX1" fmla="*/ 5054491 w 5054491"/>
              <a:gd name="connsiteY1" fmla="*/ 0 h 3286244"/>
              <a:gd name="connsiteX2" fmla="*/ 5054491 w 5054491"/>
              <a:gd name="connsiteY2" fmla="*/ 3286244 h 3286244"/>
              <a:gd name="connsiteX3" fmla="*/ 0 w 5054491"/>
              <a:gd name="connsiteY3" fmla="*/ 3286244 h 3286244"/>
            </a:gdLst>
            <a:ahLst/>
            <a:cxnLst>
              <a:cxn ang="0">
                <a:pos x="connsiteX0" y="connsiteY0"/>
              </a:cxn>
              <a:cxn ang="0">
                <a:pos x="connsiteX1" y="connsiteY1"/>
              </a:cxn>
              <a:cxn ang="0">
                <a:pos x="connsiteX2" y="connsiteY2"/>
              </a:cxn>
              <a:cxn ang="0">
                <a:pos x="connsiteX3" y="connsiteY3"/>
              </a:cxn>
            </a:cxnLst>
            <a:rect l="l" t="t" r="r" b="b"/>
            <a:pathLst>
              <a:path w="5054491" h="3286244">
                <a:moveTo>
                  <a:pt x="0" y="0"/>
                </a:moveTo>
                <a:lnTo>
                  <a:pt x="5054491" y="0"/>
                </a:lnTo>
                <a:lnTo>
                  <a:pt x="5054491" y="3286244"/>
                </a:lnTo>
                <a:lnTo>
                  <a:pt x="0" y="3286244"/>
                </a:lnTo>
                <a:close/>
              </a:path>
            </a:pathLst>
          </a:custGeom>
        </p:spPr>
        <p:txBody>
          <a:bodyPr wrap="square">
            <a:noAutofit/>
          </a:bodyPr>
          <a:lstStyle/>
          <a:p>
            <a:endParaRPr lang="id-ID"/>
          </a:p>
        </p:txBody>
      </p:sp>
    </p:spTree>
    <p:extLst>
      <p:ext uri="{BB962C8B-B14F-4D97-AF65-F5344CB8AC3E}">
        <p14:creationId xmlns:p14="http://schemas.microsoft.com/office/powerpoint/2010/main" val="3837903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1519E30-2089-4186-9576-EB54BE365E02}"/>
              </a:ext>
            </a:extLst>
          </p:cNvPr>
          <p:cNvSpPr>
            <a:spLocks noGrp="1"/>
          </p:cNvSpPr>
          <p:nvPr>
            <p:ph type="pic" sz="quarter" idx="10"/>
          </p:nvPr>
        </p:nvSpPr>
        <p:spPr>
          <a:xfrm>
            <a:off x="603503" y="2915477"/>
            <a:ext cx="10984992" cy="3339548"/>
          </a:xfrm>
          <a:custGeom>
            <a:avLst/>
            <a:gdLst>
              <a:gd name="connsiteX0" fmla="*/ 0 w 10984992"/>
              <a:gd name="connsiteY0" fmla="*/ 0 h 3339548"/>
              <a:gd name="connsiteX1" fmla="*/ 10984992 w 10984992"/>
              <a:gd name="connsiteY1" fmla="*/ 0 h 3339548"/>
              <a:gd name="connsiteX2" fmla="*/ 10984992 w 10984992"/>
              <a:gd name="connsiteY2" fmla="*/ 3339548 h 3339548"/>
              <a:gd name="connsiteX3" fmla="*/ 0 w 10984992"/>
              <a:gd name="connsiteY3" fmla="*/ 3339548 h 3339548"/>
            </a:gdLst>
            <a:ahLst/>
            <a:cxnLst>
              <a:cxn ang="0">
                <a:pos x="connsiteX0" y="connsiteY0"/>
              </a:cxn>
              <a:cxn ang="0">
                <a:pos x="connsiteX1" y="connsiteY1"/>
              </a:cxn>
              <a:cxn ang="0">
                <a:pos x="connsiteX2" y="connsiteY2"/>
              </a:cxn>
              <a:cxn ang="0">
                <a:pos x="connsiteX3" y="connsiteY3"/>
              </a:cxn>
            </a:cxnLst>
            <a:rect l="l" t="t" r="r" b="b"/>
            <a:pathLst>
              <a:path w="10984992" h="3339548">
                <a:moveTo>
                  <a:pt x="0" y="0"/>
                </a:moveTo>
                <a:lnTo>
                  <a:pt x="10984992" y="0"/>
                </a:lnTo>
                <a:lnTo>
                  <a:pt x="10984992" y="3339548"/>
                </a:lnTo>
                <a:lnTo>
                  <a:pt x="0" y="3339548"/>
                </a:lnTo>
                <a:close/>
              </a:path>
            </a:pathLst>
          </a:custGeom>
        </p:spPr>
        <p:txBody>
          <a:bodyPr wrap="square">
            <a:noAutofit/>
          </a:bodyPr>
          <a:lstStyle/>
          <a:p>
            <a:endParaRPr lang="id-ID"/>
          </a:p>
        </p:txBody>
      </p:sp>
    </p:spTree>
    <p:extLst>
      <p:ext uri="{BB962C8B-B14F-4D97-AF65-F5344CB8AC3E}">
        <p14:creationId xmlns:p14="http://schemas.microsoft.com/office/powerpoint/2010/main" val="182360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355E21F7-10BD-43C6-A201-C175AA447574}"/>
              </a:ext>
            </a:extLst>
          </p:cNvPr>
          <p:cNvSpPr>
            <a:spLocks noGrp="1"/>
          </p:cNvSpPr>
          <p:nvPr>
            <p:ph type="pic" sz="quarter" idx="10"/>
          </p:nvPr>
        </p:nvSpPr>
        <p:spPr>
          <a:xfrm>
            <a:off x="978407" y="977347"/>
            <a:ext cx="6066412" cy="2939598"/>
          </a:xfrm>
          <a:custGeom>
            <a:avLst/>
            <a:gdLst>
              <a:gd name="connsiteX0" fmla="*/ 0 w 6066412"/>
              <a:gd name="connsiteY0" fmla="*/ 0 h 2939598"/>
              <a:gd name="connsiteX1" fmla="*/ 6066412 w 6066412"/>
              <a:gd name="connsiteY1" fmla="*/ 0 h 2939598"/>
              <a:gd name="connsiteX2" fmla="*/ 6066412 w 6066412"/>
              <a:gd name="connsiteY2" fmla="*/ 2939598 h 2939598"/>
              <a:gd name="connsiteX3" fmla="*/ 0 w 6066412"/>
              <a:gd name="connsiteY3" fmla="*/ 2939598 h 2939598"/>
            </a:gdLst>
            <a:ahLst/>
            <a:cxnLst>
              <a:cxn ang="0">
                <a:pos x="connsiteX0" y="connsiteY0"/>
              </a:cxn>
              <a:cxn ang="0">
                <a:pos x="connsiteX1" y="connsiteY1"/>
              </a:cxn>
              <a:cxn ang="0">
                <a:pos x="connsiteX2" y="connsiteY2"/>
              </a:cxn>
              <a:cxn ang="0">
                <a:pos x="connsiteX3" y="connsiteY3"/>
              </a:cxn>
            </a:cxnLst>
            <a:rect l="l" t="t" r="r" b="b"/>
            <a:pathLst>
              <a:path w="6066412" h="2939598">
                <a:moveTo>
                  <a:pt x="0" y="0"/>
                </a:moveTo>
                <a:lnTo>
                  <a:pt x="6066412" y="0"/>
                </a:lnTo>
                <a:lnTo>
                  <a:pt x="6066412" y="2939598"/>
                </a:lnTo>
                <a:lnTo>
                  <a:pt x="0" y="2939598"/>
                </a:lnTo>
                <a:close/>
              </a:path>
            </a:pathLst>
          </a:custGeom>
        </p:spPr>
        <p:txBody>
          <a:bodyPr wrap="square">
            <a:noAutofit/>
          </a:bodyPr>
          <a:lstStyle/>
          <a:p>
            <a:endParaRPr lang="id-ID"/>
          </a:p>
        </p:txBody>
      </p:sp>
      <p:sp>
        <p:nvSpPr>
          <p:cNvPr id="3" name="Picture Placeholder 7">
            <a:extLst>
              <a:ext uri="{FF2B5EF4-FFF2-40B4-BE49-F238E27FC236}">
                <a16:creationId xmlns:a16="http://schemas.microsoft.com/office/drawing/2014/main" id="{AC6A133A-DBCC-4314-B2C7-926683F95254}"/>
              </a:ext>
            </a:extLst>
          </p:cNvPr>
          <p:cNvSpPr>
            <a:spLocks noGrp="1"/>
          </p:cNvSpPr>
          <p:nvPr>
            <p:ph type="pic" sz="quarter" idx="12"/>
          </p:nvPr>
        </p:nvSpPr>
        <p:spPr>
          <a:xfrm>
            <a:off x="978408" y="4118113"/>
            <a:ext cx="2532807" cy="1762538"/>
          </a:xfrm>
          <a:custGeom>
            <a:avLst/>
            <a:gdLst>
              <a:gd name="connsiteX0" fmla="*/ 0 w 2532807"/>
              <a:gd name="connsiteY0" fmla="*/ 0 h 1762538"/>
              <a:gd name="connsiteX1" fmla="*/ 2532807 w 2532807"/>
              <a:gd name="connsiteY1" fmla="*/ 0 h 1762538"/>
              <a:gd name="connsiteX2" fmla="*/ 2532807 w 2532807"/>
              <a:gd name="connsiteY2" fmla="*/ 1762538 h 1762538"/>
              <a:gd name="connsiteX3" fmla="*/ 0 w 2532807"/>
              <a:gd name="connsiteY3" fmla="*/ 1762538 h 1762538"/>
            </a:gdLst>
            <a:ahLst/>
            <a:cxnLst>
              <a:cxn ang="0">
                <a:pos x="connsiteX0" y="connsiteY0"/>
              </a:cxn>
              <a:cxn ang="0">
                <a:pos x="connsiteX1" y="connsiteY1"/>
              </a:cxn>
              <a:cxn ang="0">
                <a:pos x="connsiteX2" y="connsiteY2"/>
              </a:cxn>
              <a:cxn ang="0">
                <a:pos x="connsiteX3" y="connsiteY3"/>
              </a:cxn>
            </a:cxnLst>
            <a:rect l="l" t="t" r="r" b="b"/>
            <a:pathLst>
              <a:path w="2532807" h="1762538">
                <a:moveTo>
                  <a:pt x="0" y="0"/>
                </a:moveTo>
                <a:lnTo>
                  <a:pt x="2532807" y="0"/>
                </a:lnTo>
                <a:lnTo>
                  <a:pt x="2532807" y="1762538"/>
                </a:lnTo>
                <a:lnTo>
                  <a:pt x="0" y="1762538"/>
                </a:lnTo>
                <a:close/>
              </a:path>
            </a:pathLst>
          </a:custGeom>
        </p:spPr>
        <p:txBody>
          <a:bodyPr wrap="square">
            <a:noAutofit/>
          </a:bodyPr>
          <a:lstStyle/>
          <a:p>
            <a:endParaRPr lang="id-ID"/>
          </a:p>
        </p:txBody>
      </p:sp>
    </p:spTree>
    <p:extLst>
      <p:ext uri="{BB962C8B-B14F-4D97-AF65-F5344CB8AC3E}">
        <p14:creationId xmlns:p14="http://schemas.microsoft.com/office/powerpoint/2010/main" val="931558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1569D35-6707-4D79-9136-59E8D13BE4D7}"/>
              </a:ext>
            </a:extLst>
          </p:cNvPr>
          <p:cNvSpPr>
            <a:spLocks noGrp="1"/>
          </p:cNvSpPr>
          <p:nvPr>
            <p:ph type="pic" sz="quarter" idx="14"/>
          </p:nvPr>
        </p:nvSpPr>
        <p:spPr>
          <a:xfrm>
            <a:off x="0" y="-1"/>
            <a:ext cx="5244389" cy="6858000"/>
          </a:xfrm>
          <a:custGeom>
            <a:avLst/>
            <a:gdLst>
              <a:gd name="connsiteX0" fmla="*/ 0 w 5244389"/>
              <a:gd name="connsiteY0" fmla="*/ 0 h 6858000"/>
              <a:gd name="connsiteX1" fmla="*/ 5244389 w 5244389"/>
              <a:gd name="connsiteY1" fmla="*/ 0 h 6858000"/>
              <a:gd name="connsiteX2" fmla="*/ 5244389 w 5244389"/>
              <a:gd name="connsiteY2" fmla="*/ 6858000 h 6858000"/>
              <a:gd name="connsiteX3" fmla="*/ 0 w 5244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44389" h="6858000">
                <a:moveTo>
                  <a:pt x="0" y="0"/>
                </a:moveTo>
                <a:lnTo>
                  <a:pt x="5244389" y="0"/>
                </a:lnTo>
                <a:lnTo>
                  <a:pt x="5244389"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111568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6B59829-FC23-47D7-B2AE-0B636C954FF6}"/>
              </a:ext>
            </a:extLst>
          </p:cNvPr>
          <p:cNvSpPr>
            <a:spLocks noGrp="1"/>
          </p:cNvSpPr>
          <p:nvPr>
            <p:ph type="pic" sz="quarter" idx="14"/>
          </p:nvPr>
        </p:nvSpPr>
        <p:spPr>
          <a:xfrm>
            <a:off x="917064" y="4306957"/>
            <a:ext cx="2810747" cy="1769946"/>
          </a:xfrm>
          <a:custGeom>
            <a:avLst/>
            <a:gdLst>
              <a:gd name="connsiteX0" fmla="*/ 0 w 2810747"/>
              <a:gd name="connsiteY0" fmla="*/ 0 h 1769946"/>
              <a:gd name="connsiteX1" fmla="*/ 2810747 w 2810747"/>
              <a:gd name="connsiteY1" fmla="*/ 0 h 1769946"/>
              <a:gd name="connsiteX2" fmla="*/ 2810747 w 2810747"/>
              <a:gd name="connsiteY2" fmla="*/ 1769946 h 1769946"/>
              <a:gd name="connsiteX3" fmla="*/ 0 w 2810747"/>
              <a:gd name="connsiteY3" fmla="*/ 1769946 h 1769946"/>
            </a:gdLst>
            <a:ahLst/>
            <a:cxnLst>
              <a:cxn ang="0">
                <a:pos x="connsiteX0" y="connsiteY0"/>
              </a:cxn>
              <a:cxn ang="0">
                <a:pos x="connsiteX1" y="connsiteY1"/>
              </a:cxn>
              <a:cxn ang="0">
                <a:pos x="connsiteX2" y="connsiteY2"/>
              </a:cxn>
              <a:cxn ang="0">
                <a:pos x="connsiteX3" y="connsiteY3"/>
              </a:cxn>
            </a:cxnLst>
            <a:rect l="l" t="t" r="r" b="b"/>
            <a:pathLst>
              <a:path w="2810747" h="1769946">
                <a:moveTo>
                  <a:pt x="0" y="0"/>
                </a:moveTo>
                <a:lnTo>
                  <a:pt x="2810747" y="0"/>
                </a:lnTo>
                <a:lnTo>
                  <a:pt x="2810747" y="1769946"/>
                </a:lnTo>
                <a:lnTo>
                  <a:pt x="0" y="1769946"/>
                </a:lnTo>
                <a:close/>
              </a:path>
            </a:pathLst>
          </a:custGeom>
        </p:spPr>
        <p:txBody>
          <a:bodyPr wrap="square">
            <a:noAutofit/>
          </a:bodyPr>
          <a:lstStyle/>
          <a:p>
            <a:endParaRPr lang="id-ID"/>
          </a:p>
        </p:txBody>
      </p:sp>
      <p:sp>
        <p:nvSpPr>
          <p:cNvPr id="6" name="Picture Placeholder 5">
            <a:extLst>
              <a:ext uri="{FF2B5EF4-FFF2-40B4-BE49-F238E27FC236}">
                <a16:creationId xmlns:a16="http://schemas.microsoft.com/office/drawing/2014/main" id="{02A741BF-F0FB-40B9-98FE-9FDBC26F2D8A}"/>
              </a:ext>
            </a:extLst>
          </p:cNvPr>
          <p:cNvSpPr>
            <a:spLocks noGrp="1"/>
          </p:cNvSpPr>
          <p:nvPr>
            <p:ph type="pic" sz="quarter" idx="15"/>
          </p:nvPr>
        </p:nvSpPr>
        <p:spPr>
          <a:xfrm>
            <a:off x="917064" y="2186609"/>
            <a:ext cx="2810747" cy="1769946"/>
          </a:xfrm>
          <a:custGeom>
            <a:avLst/>
            <a:gdLst>
              <a:gd name="connsiteX0" fmla="*/ 0 w 2810747"/>
              <a:gd name="connsiteY0" fmla="*/ 0 h 1769946"/>
              <a:gd name="connsiteX1" fmla="*/ 2810747 w 2810747"/>
              <a:gd name="connsiteY1" fmla="*/ 0 h 1769946"/>
              <a:gd name="connsiteX2" fmla="*/ 2810747 w 2810747"/>
              <a:gd name="connsiteY2" fmla="*/ 1769946 h 1769946"/>
              <a:gd name="connsiteX3" fmla="*/ 0 w 2810747"/>
              <a:gd name="connsiteY3" fmla="*/ 1769946 h 1769946"/>
            </a:gdLst>
            <a:ahLst/>
            <a:cxnLst>
              <a:cxn ang="0">
                <a:pos x="connsiteX0" y="connsiteY0"/>
              </a:cxn>
              <a:cxn ang="0">
                <a:pos x="connsiteX1" y="connsiteY1"/>
              </a:cxn>
              <a:cxn ang="0">
                <a:pos x="connsiteX2" y="connsiteY2"/>
              </a:cxn>
              <a:cxn ang="0">
                <a:pos x="connsiteX3" y="connsiteY3"/>
              </a:cxn>
            </a:cxnLst>
            <a:rect l="l" t="t" r="r" b="b"/>
            <a:pathLst>
              <a:path w="2810747" h="1769946">
                <a:moveTo>
                  <a:pt x="0" y="0"/>
                </a:moveTo>
                <a:lnTo>
                  <a:pt x="2810747" y="0"/>
                </a:lnTo>
                <a:lnTo>
                  <a:pt x="2810747" y="1769946"/>
                </a:lnTo>
                <a:lnTo>
                  <a:pt x="0" y="1769946"/>
                </a:lnTo>
                <a:close/>
              </a:path>
            </a:pathLst>
          </a:custGeom>
        </p:spPr>
        <p:txBody>
          <a:bodyPr wrap="square">
            <a:noAutofit/>
          </a:bodyPr>
          <a:lstStyle/>
          <a:p>
            <a:endParaRPr lang="id-ID"/>
          </a:p>
        </p:txBody>
      </p:sp>
    </p:spTree>
    <p:extLst>
      <p:ext uri="{BB962C8B-B14F-4D97-AF65-F5344CB8AC3E}">
        <p14:creationId xmlns:p14="http://schemas.microsoft.com/office/powerpoint/2010/main" val="3978730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3DA8AE1-32E0-47DE-B863-F60906ECE697}"/>
              </a:ext>
            </a:extLst>
          </p:cNvPr>
          <p:cNvSpPr>
            <a:spLocks noGrp="1"/>
          </p:cNvSpPr>
          <p:nvPr>
            <p:ph type="pic" sz="quarter" idx="55"/>
          </p:nvPr>
        </p:nvSpPr>
        <p:spPr>
          <a:xfrm>
            <a:off x="2308206" y="2304724"/>
            <a:ext cx="4562856" cy="2350008"/>
          </a:xfrm>
          <a:custGeom>
            <a:avLst/>
            <a:gdLst>
              <a:gd name="connsiteX0" fmla="*/ 587502 w 4562856"/>
              <a:gd name="connsiteY0" fmla="*/ 0 h 2350008"/>
              <a:gd name="connsiteX1" fmla="*/ 4562856 w 4562856"/>
              <a:gd name="connsiteY1" fmla="*/ 0 h 2350008"/>
              <a:gd name="connsiteX2" fmla="*/ 3975354 w 4562856"/>
              <a:gd name="connsiteY2" fmla="*/ 2350008 h 2350008"/>
              <a:gd name="connsiteX3" fmla="*/ 0 w 4562856"/>
              <a:gd name="connsiteY3" fmla="*/ 2350008 h 2350008"/>
            </a:gdLst>
            <a:ahLst/>
            <a:cxnLst>
              <a:cxn ang="0">
                <a:pos x="connsiteX0" y="connsiteY0"/>
              </a:cxn>
              <a:cxn ang="0">
                <a:pos x="connsiteX1" y="connsiteY1"/>
              </a:cxn>
              <a:cxn ang="0">
                <a:pos x="connsiteX2" y="connsiteY2"/>
              </a:cxn>
              <a:cxn ang="0">
                <a:pos x="connsiteX3" y="connsiteY3"/>
              </a:cxn>
            </a:cxnLst>
            <a:rect l="l" t="t" r="r" b="b"/>
            <a:pathLst>
              <a:path w="4562856" h="2350008">
                <a:moveTo>
                  <a:pt x="587502" y="0"/>
                </a:moveTo>
                <a:lnTo>
                  <a:pt x="4562856" y="0"/>
                </a:lnTo>
                <a:lnTo>
                  <a:pt x="3975354" y="2350008"/>
                </a:lnTo>
                <a:lnTo>
                  <a:pt x="0" y="2350008"/>
                </a:lnTo>
                <a:close/>
              </a:path>
            </a:pathLst>
          </a:custGeom>
        </p:spPr>
        <p:txBody>
          <a:bodyPr wrap="square">
            <a:noAutofit/>
          </a:bodyPr>
          <a:lstStyle/>
          <a:p>
            <a:endParaRPr lang="id-ID"/>
          </a:p>
        </p:txBody>
      </p:sp>
    </p:spTree>
    <p:extLst>
      <p:ext uri="{BB962C8B-B14F-4D97-AF65-F5344CB8AC3E}">
        <p14:creationId xmlns:p14="http://schemas.microsoft.com/office/powerpoint/2010/main" val="3036069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7FADA0F-7E3B-4F6E-8D03-CAACA13C232B}"/>
              </a:ext>
            </a:extLst>
          </p:cNvPr>
          <p:cNvSpPr>
            <a:spLocks noGrp="1"/>
          </p:cNvSpPr>
          <p:nvPr>
            <p:ph type="pic" sz="quarter" idx="14"/>
          </p:nvPr>
        </p:nvSpPr>
        <p:spPr bwMode="auto">
          <a:xfrm>
            <a:off x="1695109" y="1402821"/>
            <a:ext cx="3064758" cy="4060451"/>
          </a:xfrm>
          <a:custGeom>
            <a:avLst/>
            <a:gdLst>
              <a:gd name="connsiteX0" fmla="*/ 0 w 3064758"/>
              <a:gd name="connsiteY0" fmla="*/ 0 h 4060451"/>
              <a:gd name="connsiteX1" fmla="*/ 3064758 w 3064758"/>
              <a:gd name="connsiteY1" fmla="*/ 0 h 4060451"/>
              <a:gd name="connsiteX2" fmla="*/ 3064758 w 3064758"/>
              <a:gd name="connsiteY2" fmla="*/ 4060451 h 4060451"/>
              <a:gd name="connsiteX3" fmla="*/ 0 w 3064758"/>
              <a:gd name="connsiteY3" fmla="*/ 4060451 h 4060451"/>
            </a:gdLst>
            <a:ahLst/>
            <a:cxnLst>
              <a:cxn ang="0">
                <a:pos x="connsiteX0" y="connsiteY0"/>
              </a:cxn>
              <a:cxn ang="0">
                <a:pos x="connsiteX1" y="connsiteY1"/>
              </a:cxn>
              <a:cxn ang="0">
                <a:pos x="connsiteX2" y="connsiteY2"/>
              </a:cxn>
              <a:cxn ang="0">
                <a:pos x="connsiteX3" y="connsiteY3"/>
              </a:cxn>
            </a:cxnLst>
            <a:rect l="l" t="t" r="r" b="b"/>
            <a:pathLst>
              <a:path w="3064758" h="4060451">
                <a:moveTo>
                  <a:pt x="0" y="0"/>
                </a:moveTo>
                <a:lnTo>
                  <a:pt x="3064758" y="0"/>
                </a:lnTo>
                <a:lnTo>
                  <a:pt x="3064758" y="4060451"/>
                </a:lnTo>
                <a:lnTo>
                  <a:pt x="0" y="4060451"/>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14263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71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671408EE-7A37-4584-A49E-74F211927811}"/>
              </a:ext>
            </a:extLst>
          </p:cNvPr>
          <p:cNvSpPr>
            <a:spLocks noGrp="1"/>
          </p:cNvSpPr>
          <p:nvPr>
            <p:ph type="pic" sz="quarter" idx="13"/>
          </p:nvPr>
        </p:nvSpPr>
        <p:spPr>
          <a:xfrm>
            <a:off x="4403036" y="1355119"/>
            <a:ext cx="3385927" cy="4147761"/>
          </a:xfrm>
          <a:custGeom>
            <a:avLst/>
            <a:gdLst>
              <a:gd name="connsiteX0" fmla="*/ 0 w 3385927"/>
              <a:gd name="connsiteY0" fmla="*/ 0 h 4147761"/>
              <a:gd name="connsiteX1" fmla="*/ 3385927 w 3385927"/>
              <a:gd name="connsiteY1" fmla="*/ 0 h 4147761"/>
              <a:gd name="connsiteX2" fmla="*/ 3385927 w 3385927"/>
              <a:gd name="connsiteY2" fmla="*/ 853097 h 4147761"/>
              <a:gd name="connsiteX3" fmla="*/ 2225350 w 3385927"/>
              <a:gd name="connsiteY3" fmla="*/ 853097 h 4147761"/>
              <a:gd name="connsiteX4" fmla="*/ 2225350 w 3385927"/>
              <a:gd name="connsiteY4" fmla="*/ 4147761 h 4147761"/>
              <a:gd name="connsiteX5" fmla="*/ 1175175 w 3385927"/>
              <a:gd name="connsiteY5" fmla="*/ 4147761 h 4147761"/>
              <a:gd name="connsiteX6" fmla="*/ 1175175 w 3385927"/>
              <a:gd name="connsiteY6" fmla="*/ 853097 h 4147761"/>
              <a:gd name="connsiteX7" fmla="*/ 0 w 3385927"/>
              <a:gd name="connsiteY7" fmla="*/ 853097 h 414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5927" h="4147761">
                <a:moveTo>
                  <a:pt x="0" y="0"/>
                </a:moveTo>
                <a:lnTo>
                  <a:pt x="3385927" y="0"/>
                </a:lnTo>
                <a:lnTo>
                  <a:pt x="3385927" y="853097"/>
                </a:lnTo>
                <a:lnTo>
                  <a:pt x="2225350" y="853097"/>
                </a:lnTo>
                <a:lnTo>
                  <a:pt x="2225350" y="4147761"/>
                </a:lnTo>
                <a:lnTo>
                  <a:pt x="1175175" y="4147761"/>
                </a:lnTo>
                <a:lnTo>
                  <a:pt x="1175175" y="853097"/>
                </a:lnTo>
                <a:lnTo>
                  <a:pt x="0" y="853097"/>
                </a:lnTo>
                <a:close/>
              </a:path>
            </a:pathLst>
          </a:custGeom>
        </p:spPr>
        <p:txBody>
          <a:bodyPr wrap="square">
            <a:noAutofit/>
          </a:bodyPr>
          <a:lstStyle/>
          <a:p>
            <a:endParaRPr lang="id-ID"/>
          </a:p>
        </p:txBody>
      </p:sp>
    </p:spTree>
    <p:extLst>
      <p:ext uri="{BB962C8B-B14F-4D97-AF65-F5344CB8AC3E}">
        <p14:creationId xmlns:p14="http://schemas.microsoft.com/office/powerpoint/2010/main" val="2554969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0E261FE-730E-4EC5-9DEB-F7CE3309C35D}"/>
              </a:ext>
            </a:extLst>
          </p:cNvPr>
          <p:cNvSpPr>
            <a:spLocks noGrp="1"/>
          </p:cNvSpPr>
          <p:nvPr>
            <p:ph type="pic" sz="quarter" idx="13"/>
          </p:nvPr>
        </p:nvSpPr>
        <p:spPr>
          <a:xfrm>
            <a:off x="8027732" y="725488"/>
            <a:ext cx="3616325" cy="5407025"/>
          </a:xfrm>
          <a:custGeom>
            <a:avLst/>
            <a:gdLst>
              <a:gd name="connsiteX0" fmla="*/ 1713663 w 3616325"/>
              <a:gd name="connsiteY0" fmla="*/ 0 h 5407025"/>
              <a:gd name="connsiteX1" fmla="*/ 2481380 w 3616325"/>
              <a:gd name="connsiteY1" fmla="*/ 72620 h 5407025"/>
              <a:gd name="connsiteX2" fmla="*/ 3231525 w 3616325"/>
              <a:gd name="connsiteY2" fmla="*/ 264078 h 5407025"/>
              <a:gd name="connsiteX3" fmla="*/ 3050440 w 3616325"/>
              <a:gd name="connsiteY3" fmla="*/ 1147190 h 5407025"/>
              <a:gd name="connsiteX4" fmla="*/ 2851636 w 3616325"/>
              <a:gd name="connsiteY4" fmla="*/ 1084509 h 5407025"/>
              <a:gd name="connsiteX5" fmla="*/ 2340680 w 3616325"/>
              <a:gd name="connsiteY5" fmla="*/ 968100 h 5407025"/>
              <a:gd name="connsiteX6" fmla="*/ 1713663 w 3616325"/>
              <a:gd name="connsiteY6" fmla="*/ 905420 h 5407025"/>
              <a:gd name="connsiteX7" fmla="*/ 1332027 w 3616325"/>
              <a:gd name="connsiteY7" fmla="*/ 1029138 h 5407025"/>
              <a:gd name="connsiteX8" fmla="*/ 1199778 w 3616325"/>
              <a:gd name="connsiteY8" fmla="*/ 1396504 h 5407025"/>
              <a:gd name="connsiteX9" fmla="*/ 1577364 w 3616325"/>
              <a:gd name="connsiteY9" fmla="*/ 1873059 h 5407025"/>
              <a:gd name="connsiteX10" fmla="*/ 2408051 w 3616325"/>
              <a:gd name="connsiteY10" fmla="*/ 2251163 h 5407025"/>
              <a:gd name="connsiteX11" fmla="*/ 3238740 w 3616325"/>
              <a:gd name="connsiteY11" fmla="*/ 2789338 h 5407025"/>
              <a:gd name="connsiteX12" fmla="*/ 3616325 w 3616325"/>
              <a:gd name="connsiteY12" fmla="*/ 3746108 h 5407025"/>
              <a:gd name="connsiteX13" fmla="*/ 3119124 w 3616325"/>
              <a:gd name="connsiteY13" fmla="*/ 4961738 h 5407025"/>
              <a:gd name="connsiteX14" fmla="*/ 1698548 w 3616325"/>
              <a:gd name="connsiteY14" fmla="*/ 5407025 h 5407025"/>
              <a:gd name="connsiteX15" fmla="*/ 730180 w 3616325"/>
              <a:gd name="connsiteY15" fmla="*/ 5273098 h 5407025"/>
              <a:gd name="connsiteX16" fmla="*/ 0 w 3616325"/>
              <a:gd name="connsiteY16" fmla="*/ 4992040 h 5407025"/>
              <a:gd name="connsiteX17" fmla="*/ 324536 w 3616325"/>
              <a:gd name="connsiteY17" fmla="*/ 4184297 h 5407025"/>
              <a:gd name="connsiteX18" fmla="*/ 529684 w 3616325"/>
              <a:gd name="connsiteY18" fmla="*/ 4266562 h 5407025"/>
              <a:gd name="connsiteX19" fmla="*/ 1040168 w 3616325"/>
              <a:gd name="connsiteY19" fmla="*/ 4419341 h 5407025"/>
              <a:gd name="connsiteX20" fmla="*/ 1698548 w 3616325"/>
              <a:gd name="connsiteY20" fmla="*/ 4501607 h 5407025"/>
              <a:gd name="connsiteX21" fmla="*/ 2300282 w 3616325"/>
              <a:gd name="connsiteY21" fmla="*/ 4326897 h 5407025"/>
              <a:gd name="connsiteX22" fmla="*/ 2522271 w 3616325"/>
              <a:gd name="connsiteY22" fmla="*/ 3829212 h 5407025"/>
              <a:gd name="connsiteX23" fmla="*/ 2144686 w 3616325"/>
              <a:gd name="connsiteY23" fmla="*/ 3311341 h 5407025"/>
              <a:gd name="connsiteX24" fmla="*/ 1313997 w 3616325"/>
              <a:gd name="connsiteY24" fmla="*/ 2916002 h 5407025"/>
              <a:gd name="connsiteX25" fmla="*/ 483310 w 3616325"/>
              <a:gd name="connsiteY25" fmla="*/ 2374758 h 5407025"/>
              <a:gd name="connsiteX26" fmla="*/ 105723 w 3616325"/>
              <a:gd name="connsiteY26" fmla="*/ 1419169 h 5407025"/>
              <a:gd name="connsiteX27" fmla="*/ 541562 w 3616325"/>
              <a:gd name="connsiteY27" fmla="*/ 361309 h 5407025"/>
              <a:gd name="connsiteX28" fmla="*/ 1713663 w 3616325"/>
              <a:gd name="connsiteY28" fmla="*/ 0 h 540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16325" h="5407025">
                <a:moveTo>
                  <a:pt x="1713663" y="0"/>
                </a:moveTo>
                <a:cubicBezTo>
                  <a:pt x="1968244" y="1100"/>
                  <a:pt x="2224150" y="25307"/>
                  <a:pt x="2481380" y="72620"/>
                </a:cubicBezTo>
                <a:cubicBezTo>
                  <a:pt x="2738612" y="119934"/>
                  <a:pt x="2988660" y="183753"/>
                  <a:pt x="3231525" y="264078"/>
                </a:cubicBezTo>
                <a:lnTo>
                  <a:pt x="3050440" y="1147190"/>
                </a:lnTo>
                <a:cubicBezTo>
                  <a:pt x="3052538" y="1144205"/>
                  <a:pt x="2986270" y="1123311"/>
                  <a:pt x="2851636" y="1084509"/>
                </a:cubicBezTo>
                <a:cubicBezTo>
                  <a:pt x="2717001" y="1045706"/>
                  <a:pt x="2546683" y="1006903"/>
                  <a:pt x="2340680" y="968100"/>
                </a:cubicBezTo>
                <a:cubicBezTo>
                  <a:pt x="2134677" y="929298"/>
                  <a:pt x="1925670" y="908405"/>
                  <a:pt x="1713663" y="905420"/>
                </a:cubicBezTo>
                <a:cubicBezTo>
                  <a:pt x="1546776" y="905577"/>
                  <a:pt x="1419565" y="946816"/>
                  <a:pt x="1332027" y="1029138"/>
                </a:cubicBezTo>
                <a:cubicBezTo>
                  <a:pt x="1244491" y="1111460"/>
                  <a:pt x="1200407" y="1233915"/>
                  <a:pt x="1199778" y="1396504"/>
                </a:cubicBezTo>
                <a:cubicBezTo>
                  <a:pt x="1212364" y="1593309"/>
                  <a:pt x="1338226" y="1752159"/>
                  <a:pt x="1577364" y="1873059"/>
                </a:cubicBezTo>
                <a:cubicBezTo>
                  <a:pt x="1816501" y="1993959"/>
                  <a:pt x="2093398" y="2119993"/>
                  <a:pt x="2408051" y="2251163"/>
                </a:cubicBezTo>
                <a:cubicBezTo>
                  <a:pt x="2722706" y="2382333"/>
                  <a:pt x="2999603" y="2561724"/>
                  <a:pt x="3238740" y="2789338"/>
                </a:cubicBezTo>
                <a:cubicBezTo>
                  <a:pt x="3477878" y="3016951"/>
                  <a:pt x="3603739" y="3335875"/>
                  <a:pt x="3616325" y="3746108"/>
                </a:cubicBezTo>
                <a:cubicBezTo>
                  <a:pt x="3613366" y="4264679"/>
                  <a:pt x="3447632" y="4669888"/>
                  <a:pt x="3119124" y="4961738"/>
                </a:cubicBezTo>
                <a:cubicBezTo>
                  <a:pt x="2790616" y="5253586"/>
                  <a:pt x="2317091" y="5402016"/>
                  <a:pt x="1698548" y="5407025"/>
                </a:cubicBezTo>
                <a:cubicBezTo>
                  <a:pt x="1355812" y="5401995"/>
                  <a:pt x="1033023" y="5357353"/>
                  <a:pt x="730180" y="5273098"/>
                </a:cubicBezTo>
                <a:cubicBezTo>
                  <a:pt x="427336" y="5188844"/>
                  <a:pt x="183942" y="5095158"/>
                  <a:pt x="0" y="4992040"/>
                </a:cubicBezTo>
                <a:lnTo>
                  <a:pt x="324536" y="4184297"/>
                </a:lnTo>
                <a:cubicBezTo>
                  <a:pt x="328909" y="4188214"/>
                  <a:pt x="397292" y="4215636"/>
                  <a:pt x="529684" y="4266562"/>
                </a:cubicBezTo>
                <a:cubicBezTo>
                  <a:pt x="662076" y="4317488"/>
                  <a:pt x="832237" y="4368415"/>
                  <a:pt x="1040168" y="4419341"/>
                </a:cubicBezTo>
                <a:cubicBezTo>
                  <a:pt x="1248099" y="4470267"/>
                  <a:pt x="1467558" y="4497689"/>
                  <a:pt x="1698548" y="4501607"/>
                </a:cubicBezTo>
                <a:cubicBezTo>
                  <a:pt x="1954388" y="4500505"/>
                  <a:pt x="2154966" y="4442268"/>
                  <a:pt x="2300282" y="4326897"/>
                </a:cubicBezTo>
                <a:cubicBezTo>
                  <a:pt x="2445598" y="4211526"/>
                  <a:pt x="2519596" y="4045631"/>
                  <a:pt x="2522271" y="3829212"/>
                </a:cubicBezTo>
                <a:cubicBezTo>
                  <a:pt x="2509686" y="3613796"/>
                  <a:pt x="2383824" y="3441173"/>
                  <a:pt x="2144686" y="3311341"/>
                </a:cubicBezTo>
                <a:cubicBezTo>
                  <a:pt x="1905549" y="3181509"/>
                  <a:pt x="1628652" y="3049729"/>
                  <a:pt x="1313997" y="2916002"/>
                </a:cubicBezTo>
                <a:cubicBezTo>
                  <a:pt x="999342" y="2782275"/>
                  <a:pt x="722447" y="2601861"/>
                  <a:pt x="483310" y="2374758"/>
                </a:cubicBezTo>
                <a:cubicBezTo>
                  <a:pt x="244172" y="2147656"/>
                  <a:pt x="118309" y="1829126"/>
                  <a:pt x="105723" y="1419169"/>
                </a:cubicBezTo>
                <a:cubicBezTo>
                  <a:pt x="111366" y="953716"/>
                  <a:pt x="256645" y="601095"/>
                  <a:pt x="541562" y="361309"/>
                </a:cubicBezTo>
                <a:cubicBezTo>
                  <a:pt x="826479" y="121522"/>
                  <a:pt x="1217179" y="1086"/>
                  <a:pt x="1713663" y="0"/>
                </a:cubicBezTo>
                <a:close/>
              </a:path>
            </a:pathLst>
          </a:custGeom>
        </p:spPr>
        <p:txBody>
          <a:bodyPr wrap="square">
            <a:noAutofit/>
          </a:bodyPr>
          <a:lstStyle/>
          <a:p>
            <a:endParaRPr lang="id-ID"/>
          </a:p>
        </p:txBody>
      </p:sp>
    </p:spTree>
    <p:extLst>
      <p:ext uri="{BB962C8B-B14F-4D97-AF65-F5344CB8AC3E}">
        <p14:creationId xmlns:p14="http://schemas.microsoft.com/office/powerpoint/2010/main" val="247216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83CC5A3-6728-4A35-9826-46D9E6E7AE89}"/>
              </a:ext>
            </a:extLst>
          </p:cNvPr>
          <p:cNvSpPr>
            <a:spLocks noGrp="1"/>
          </p:cNvSpPr>
          <p:nvPr>
            <p:ph type="pic" sz="quarter" idx="10"/>
          </p:nvPr>
        </p:nvSpPr>
        <p:spPr bwMode="auto">
          <a:xfrm>
            <a:off x="6273936" y="2756058"/>
            <a:ext cx="2164267" cy="3792089"/>
          </a:xfrm>
          <a:custGeom>
            <a:avLst/>
            <a:gdLst>
              <a:gd name="connsiteX0" fmla="*/ 0 w 2164267"/>
              <a:gd name="connsiteY0" fmla="*/ 0 h 3792089"/>
              <a:gd name="connsiteX1" fmla="*/ 2164267 w 2164267"/>
              <a:gd name="connsiteY1" fmla="*/ 0 h 3792089"/>
              <a:gd name="connsiteX2" fmla="*/ 2164267 w 2164267"/>
              <a:gd name="connsiteY2" fmla="*/ 3792089 h 3792089"/>
              <a:gd name="connsiteX3" fmla="*/ 0 w 2164267"/>
              <a:gd name="connsiteY3" fmla="*/ 3792089 h 3792089"/>
            </a:gdLst>
            <a:ahLst/>
            <a:cxnLst>
              <a:cxn ang="0">
                <a:pos x="connsiteX0" y="connsiteY0"/>
              </a:cxn>
              <a:cxn ang="0">
                <a:pos x="connsiteX1" y="connsiteY1"/>
              </a:cxn>
              <a:cxn ang="0">
                <a:pos x="connsiteX2" y="connsiteY2"/>
              </a:cxn>
              <a:cxn ang="0">
                <a:pos x="connsiteX3" y="connsiteY3"/>
              </a:cxn>
            </a:cxnLst>
            <a:rect l="l" t="t" r="r" b="b"/>
            <a:pathLst>
              <a:path w="2164267" h="3792089">
                <a:moveTo>
                  <a:pt x="0" y="0"/>
                </a:moveTo>
                <a:lnTo>
                  <a:pt x="2164267" y="0"/>
                </a:lnTo>
                <a:lnTo>
                  <a:pt x="2164267" y="3792089"/>
                </a:lnTo>
                <a:lnTo>
                  <a:pt x="0" y="379208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 name="Picture Placeholder 5">
            <a:extLst>
              <a:ext uri="{FF2B5EF4-FFF2-40B4-BE49-F238E27FC236}">
                <a16:creationId xmlns:a16="http://schemas.microsoft.com/office/drawing/2014/main" id="{23E37093-C128-4E57-AEE8-DA2177F489E3}"/>
              </a:ext>
            </a:extLst>
          </p:cNvPr>
          <p:cNvSpPr>
            <a:spLocks noGrp="1"/>
          </p:cNvSpPr>
          <p:nvPr>
            <p:ph type="pic" sz="quarter" idx="11"/>
          </p:nvPr>
        </p:nvSpPr>
        <p:spPr bwMode="auto">
          <a:xfrm>
            <a:off x="8942307" y="2756058"/>
            <a:ext cx="2164267" cy="3792089"/>
          </a:xfrm>
          <a:custGeom>
            <a:avLst/>
            <a:gdLst>
              <a:gd name="connsiteX0" fmla="*/ 0 w 2164267"/>
              <a:gd name="connsiteY0" fmla="*/ 0 h 3792089"/>
              <a:gd name="connsiteX1" fmla="*/ 2164267 w 2164267"/>
              <a:gd name="connsiteY1" fmla="*/ 0 h 3792089"/>
              <a:gd name="connsiteX2" fmla="*/ 2164267 w 2164267"/>
              <a:gd name="connsiteY2" fmla="*/ 3792089 h 3792089"/>
              <a:gd name="connsiteX3" fmla="*/ 0 w 2164267"/>
              <a:gd name="connsiteY3" fmla="*/ 3792089 h 3792089"/>
            </a:gdLst>
            <a:ahLst/>
            <a:cxnLst>
              <a:cxn ang="0">
                <a:pos x="connsiteX0" y="connsiteY0"/>
              </a:cxn>
              <a:cxn ang="0">
                <a:pos x="connsiteX1" y="connsiteY1"/>
              </a:cxn>
              <a:cxn ang="0">
                <a:pos x="connsiteX2" y="connsiteY2"/>
              </a:cxn>
              <a:cxn ang="0">
                <a:pos x="connsiteX3" y="connsiteY3"/>
              </a:cxn>
            </a:cxnLst>
            <a:rect l="l" t="t" r="r" b="b"/>
            <a:pathLst>
              <a:path w="2164267" h="3792089">
                <a:moveTo>
                  <a:pt x="0" y="0"/>
                </a:moveTo>
                <a:lnTo>
                  <a:pt x="2164267" y="0"/>
                </a:lnTo>
                <a:lnTo>
                  <a:pt x="2164267" y="3792089"/>
                </a:lnTo>
                <a:lnTo>
                  <a:pt x="0" y="379208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2496027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2010E11-0B98-416E-8D9C-93C78FEE326E}"/>
              </a:ext>
            </a:extLst>
          </p:cNvPr>
          <p:cNvSpPr>
            <a:spLocks noGrp="1"/>
          </p:cNvSpPr>
          <p:nvPr>
            <p:ph type="pic" sz="quarter" idx="10"/>
          </p:nvPr>
        </p:nvSpPr>
        <p:spPr bwMode="auto">
          <a:xfrm>
            <a:off x="1225343" y="-1"/>
            <a:ext cx="4678499" cy="4280216"/>
          </a:xfrm>
          <a:custGeom>
            <a:avLst/>
            <a:gdLst>
              <a:gd name="connsiteX0" fmla="*/ 0 w 4678499"/>
              <a:gd name="connsiteY0" fmla="*/ 0 h 4280216"/>
              <a:gd name="connsiteX1" fmla="*/ 954047 w 4678499"/>
              <a:gd name="connsiteY1" fmla="*/ 0 h 4280216"/>
              <a:gd name="connsiteX2" fmla="*/ 1455534 w 4678499"/>
              <a:gd name="connsiteY2" fmla="*/ 3149090 h 4280216"/>
              <a:gd name="connsiteX3" fmla="*/ 1963136 w 4678499"/>
              <a:gd name="connsiteY3" fmla="*/ 1161981 h 4280216"/>
              <a:gd name="connsiteX4" fmla="*/ 2794869 w 4678499"/>
              <a:gd name="connsiteY4" fmla="*/ 1161981 h 4280216"/>
              <a:gd name="connsiteX5" fmla="*/ 3241314 w 4678499"/>
              <a:gd name="connsiteY5" fmla="*/ 3149090 h 4280216"/>
              <a:gd name="connsiteX6" fmla="*/ 3767263 w 4678499"/>
              <a:gd name="connsiteY6" fmla="*/ 0 h 4280216"/>
              <a:gd name="connsiteX7" fmla="*/ 4678499 w 4678499"/>
              <a:gd name="connsiteY7" fmla="*/ 0 h 4280216"/>
              <a:gd name="connsiteX8" fmla="*/ 3663296 w 4678499"/>
              <a:gd name="connsiteY8" fmla="*/ 4280216 h 4280216"/>
              <a:gd name="connsiteX9" fmla="*/ 2764291 w 4678499"/>
              <a:gd name="connsiteY9" fmla="*/ 4280216 h 4280216"/>
              <a:gd name="connsiteX10" fmla="*/ 2385118 w 4678499"/>
              <a:gd name="connsiteY10" fmla="*/ 2409273 h 4280216"/>
              <a:gd name="connsiteX11" fmla="*/ 1865284 w 4678499"/>
              <a:gd name="connsiteY11" fmla="*/ 4280216 h 4280216"/>
              <a:gd name="connsiteX12" fmla="*/ 996857 w 4678499"/>
              <a:gd name="connsiteY12" fmla="*/ 4280216 h 428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78499" h="4280216">
                <a:moveTo>
                  <a:pt x="0" y="0"/>
                </a:moveTo>
                <a:lnTo>
                  <a:pt x="954047" y="0"/>
                </a:lnTo>
                <a:lnTo>
                  <a:pt x="1455534" y="3149090"/>
                </a:lnTo>
                <a:lnTo>
                  <a:pt x="1963136" y="1161981"/>
                </a:lnTo>
                <a:lnTo>
                  <a:pt x="2794869" y="1161981"/>
                </a:lnTo>
                <a:lnTo>
                  <a:pt x="3241314" y="3149090"/>
                </a:lnTo>
                <a:lnTo>
                  <a:pt x="3767263" y="0"/>
                </a:lnTo>
                <a:lnTo>
                  <a:pt x="4678499" y="0"/>
                </a:lnTo>
                <a:lnTo>
                  <a:pt x="3663296" y="4280216"/>
                </a:lnTo>
                <a:lnTo>
                  <a:pt x="2764291" y="4280216"/>
                </a:lnTo>
                <a:lnTo>
                  <a:pt x="2385118" y="2409273"/>
                </a:lnTo>
                <a:lnTo>
                  <a:pt x="1865284" y="4280216"/>
                </a:lnTo>
                <a:lnTo>
                  <a:pt x="996857" y="4280216"/>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34559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C5BB6AC7-90D9-4596-A3AA-3DC2F5A4FD17}"/>
              </a:ext>
            </a:extLst>
          </p:cNvPr>
          <p:cNvSpPr>
            <a:spLocks noGrp="1"/>
          </p:cNvSpPr>
          <p:nvPr>
            <p:ph type="pic" sz="quarter" idx="18"/>
          </p:nvPr>
        </p:nvSpPr>
        <p:spPr>
          <a:xfrm>
            <a:off x="4709160" y="2070463"/>
            <a:ext cx="2773680" cy="2717074"/>
          </a:xfrm>
          <a:custGeom>
            <a:avLst/>
            <a:gdLst>
              <a:gd name="connsiteX0" fmla="*/ 1386840 w 2773680"/>
              <a:gd name="connsiteY0" fmla="*/ 0 h 2717074"/>
              <a:gd name="connsiteX1" fmla="*/ 2773680 w 2773680"/>
              <a:gd name="connsiteY1" fmla="*/ 1358537 h 2717074"/>
              <a:gd name="connsiteX2" fmla="*/ 1386840 w 2773680"/>
              <a:gd name="connsiteY2" fmla="*/ 2717074 h 2717074"/>
              <a:gd name="connsiteX3" fmla="*/ 0 w 2773680"/>
              <a:gd name="connsiteY3" fmla="*/ 1358537 h 2717074"/>
              <a:gd name="connsiteX4" fmla="*/ 1386840 w 2773680"/>
              <a:gd name="connsiteY4" fmla="*/ 0 h 27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680" h="2717074">
                <a:moveTo>
                  <a:pt x="1386840" y="0"/>
                </a:moveTo>
                <a:cubicBezTo>
                  <a:pt x="2152771" y="0"/>
                  <a:pt x="2773680" y="608238"/>
                  <a:pt x="2773680" y="1358537"/>
                </a:cubicBezTo>
                <a:cubicBezTo>
                  <a:pt x="2773680" y="2108836"/>
                  <a:pt x="2152771" y="2717074"/>
                  <a:pt x="1386840" y="2717074"/>
                </a:cubicBezTo>
                <a:cubicBezTo>
                  <a:pt x="620909" y="2717074"/>
                  <a:pt x="0" y="2108836"/>
                  <a:pt x="0" y="1358537"/>
                </a:cubicBezTo>
                <a:cubicBezTo>
                  <a:pt x="0" y="608238"/>
                  <a:pt x="620909" y="0"/>
                  <a:pt x="1386840" y="0"/>
                </a:cubicBezTo>
                <a:close/>
              </a:path>
            </a:pathLst>
          </a:custGeom>
        </p:spPr>
        <p:txBody>
          <a:bodyPr wrap="square">
            <a:noAutofit/>
          </a:bodyPr>
          <a:lstStyle/>
          <a:p>
            <a:endParaRPr lang="id-ID"/>
          </a:p>
        </p:txBody>
      </p:sp>
      <p:sp>
        <p:nvSpPr>
          <p:cNvPr id="3" name="Picture Placeholder 9">
            <a:extLst>
              <a:ext uri="{FF2B5EF4-FFF2-40B4-BE49-F238E27FC236}">
                <a16:creationId xmlns:a16="http://schemas.microsoft.com/office/drawing/2014/main" id="{1F66DCB2-5217-4208-89F3-2DFF35E9148D}"/>
              </a:ext>
            </a:extLst>
          </p:cNvPr>
          <p:cNvSpPr>
            <a:spLocks noGrp="1"/>
          </p:cNvSpPr>
          <p:nvPr>
            <p:ph type="pic" sz="quarter" idx="19"/>
          </p:nvPr>
        </p:nvSpPr>
        <p:spPr>
          <a:xfrm>
            <a:off x="8109196" y="2070463"/>
            <a:ext cx="2773680" cy="2717074"/>
          </a:xfrm>
          <a:custGeom>
            <a:avLst/>
            <a:gdLst>
              <a:gd name="connsiteX0" fmla="*/ 1386840 w 2773680"/>
              <a:gd name="connsiteY0" fmla="*/ 0 h 2717074"/>
              <a:gd name="connsiteX1" fmla="*/ 2773680 w 2773680"/>
              <a:gd name="connsiteY1" fmla="*/ 1358537 h 2717074"/>
              <a:gd name="connsiteX2" fmla="*/ 1386840 w 2773680"/>
              <a:gd name="connsiteY2" fmla="*/ 2717074 h 2717074"/>
              <a:gd name="connsiteX3" fmla="*/ 0 w 2773680"/>
              <a:gd name="connsiteY3" fmla="*/ 1358537 h 2717074"/>
              <a:gd name="connsiteX4" fmla="*/ 1386840 w 2773680"/>
              <a:gd name="connsiteY4" fmla="*/ 0 h 27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680" h="2717074">
                <a:moveTo>
                  <a:pt x="1386840" y="0"/>
                </a:moveTo>
                <a:cubicBezTo>
                  <a:pt x="2152771" y="0"/>
                  <a:pt x="2773680" y="608238"/>
                  <a:pt x="2773680" y="1358537"/>
                </a:cubicBezTo>
                <a:cubicBezTo>
                  <a:pt x="2773680" y="2108836"/>
                  <a:pt x="2152771" y="2717074"/>
                  <a:pt x="1386840" y="2717074"/>
                </a:cubicBezTo>
                <a:cubicBezTo>
                  <a:pt x="620909" y="2717074"/>
                  <a:pt x="0" y="2108836"/>
                  <a:pt x="0" y="1358537"/>
                </a:cubicBezTo>
                <a:cubicBezTo>
                  <a:pt x="0" y="608238"/>
                  <a:pt x="620909" y="0"/>
                  <a:pt x="1386840" y="0"/>
                </a:cubicBezTo>
                <a:close/>
              </a:path>
            </a:pathLst>
          </a:custGeom>
        </p:spPr>
        <p:txBody>
          <a:bodyPr wrap="square">
            <a:noAutofit/>
          </a:bodyPr>
          <a:lstStyle/>
          <a:p>
            <a:endParaRPr lang="id-ID"/>
          </a:p>
        </p:txBody>
      </p:sp>
      <p:sp>
        <p:nvSpPr>
          <p:cNvPr id="4" name="Picture Placeholder 7">
            <a:extLst>
              <a:ext uri="{FF2B5EF4-FFF2-40B4-BE49-F238E27FC236}">
                <a16:creationId xmlns:a16="http://schemas.microsoft.com/office/drawing/2014/main" id="{F942FE3F-F313-4AAC-B622-E573956F45C2}"/>
              </a:ext>
            </a:extLst>
          </p:cNvPr>
          <p:cNvSpPr>
            <a:spLocks noGrp="1"/>
          </p:cNvSpPr>
          <p:nvPr>
            <p:ph type="pic" sz="quarter" idx="20"/>
          </p:nvPr>
        </p:nvSpPr>
        <p:spPr>
          <a:xfrm>
            <a:off x="1309124" y="2070463"/>
            <a:ext cx="2773680" cy="2717074"/>
          </a:xfrm>
          <a:custGeom>
            <a:avLst/>
            <a:gdLst>
              <a:gd name="connsiteX0" fmla="*/ 1386840 w 2773680"/>
              <a:gd name="connsiteY0" fmla="*/ 0 h 2717074"/>
              <a:gd name="connsiteX1" fmla="*/ 2773680 w 2773680"/>
              <a:gd name="connsiteY1" fmla="*/ 1358537 h 2717074"/>
              <a:gd name="connsiteX2" fmla="*/ 1386840 w 2773680"/>
              <a:gd name="connsiteY2" fmla="*/ 2717074 h 2717074"/>
              <a:gd name="connsiteX3" fmla="*/ 0 w 2773680"/>
              <a:gd name="connsiteY3" fmla="*/ 1358537 h 2717074"/>
              <a:gd name="connsiteX4" fmla="*/ 1386840 w 2773680"/>
              <a:gd name="connsiteY4" fmla="*/ 0 h 27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680" h="2717074">
                <a:moveTo>
                  <a:pt x="1386840" y="0"/>
                </a:moveTo>
                <a:cubicBezTo>
                  <a:pt x="2152771" y="0"/>
                  <a:pt x="2773680" y="608238"/>
                  <a:pt x="2773680" y="1358537"/>
                </a:cubicBezTo>
                <a:cubicBezTo>
                  <a:pt x="2773680" y="2108836"/>
                  <a:pt x="2152771" y="2717074"/>
                  <a:pt x="1386840" y="2717074"/>
                </a:cubicBezTo>
                <a:cubicBezTo>
                  <a:pt x="620909" y="2717074"/>
                  <a:pt x="0" y="2108836"/>
                  <a:pt x="0" y="1358537"/>
                </a:cubicBezTo>
                <a:cubicBezTo>
                  <a:pt x="0" y="608238"/>
                  <a:pt x="620909" y="0"/>
                  <a:pt x="1386840" y="0"/>
                </a:cubicBezTo>
                <a:close/>
              </a:path>
            </a:pathLst>
          </a:custGeom>
        </p:spPr>
        <p:txBody>
          <a:bodyPr wrap="square">
            <a:noAutofit/>
          </a:bodyPr>
          <a:lstStyle/>
          <a:p>
            <a:endParaRPr lang="id-ID"/>
          </a:p>
        </p:txBody>
      </p:sp>
    </p:spTree>
    <p:extLst>
      <p:ext uri="{BB962C8B-B14F-4D97-AF65-F5344CB8AC3E}">
        <p14:creationId xmlns:p14="http://schemas.microsoft.com/office/powerpoint/2010/main" val="852544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3E50CE4-9869-45A6-A50A-15AC48E6D2AB}"/>
              </a:ext>
            </a:extLst>
          </p:cNvPr>
          <p:cNvSpPr>
            <a:spLocks noGrp="1"/>
          </p:cNvSpPr>
          <p:nvPr>
            <p:ph type="pic" sz="quarter" idx="10"/>
          </p:nvPr>
        </p:nvSpPr>
        <p:spPr bwMode="auto">
          <a:xfrm>
            <a:off x="800494" y="-1"/>
            <a:ext cx="3997952" cy="4796350"/>
          </a:xfrm>
          <a:custGeom>
            <a:avLst/>
            <a:gdLst>
              <a:gd name="connsiteX0" fmla="*/ 2005691 w 3997952"/>
              <a:gd name="connsiteY0" fmla="*/ 770737 h 4796350"/>
              <a:gd name="connsiteX1" fmla="*/ 1405329 w 3997952"/>
              <a:gd name="connsiteY1" fmla="*/ 1012335 h 4796350"/>
              <a:gd name="connsiteX2" fmla="*/ 1077927 w 3997952"/>
              <a:gd name="connsiteY2" fmla="*/ 1611859 h 4796350"/>
              <a:gd name="connsiteX3" fmla="*/ 978738 w 3997952"/>
              <a:gd name="connsiteY3" fmla="*/ 2381396 h 4796350"/>
              <a:gd name="connsiteX4" fmla="*/ 1088120 w 3997952"/>
              <a:gd name="connsiteY4" fmla="*/ 3196670 h 4796350"/>
              <a:gd name="connsiteX5" fmla="*/ 1424222 w 3997952"/>
              <a:gd name="connsiteY5" fmla="*/ 3789732 h 4796350"/>
              <a:gd name="connsiteX6" fmla="*/ 1998979 w 3997952"/>
              <a:gd name="connsiteY6" fmla="*/ 4018904 h 4796350"/>
              <a:gd name="connsiteX7" fmla="*/ 2587407 w 3997952"/>
              <a:gd name="connsiteY7" fmla="*/ 3784015 h 4796350"/>
              <a:gd name="connsiteX8" fmla="*/ 2920774 w 3997952"/>
              <a:gd name="connsiteY8" fmla="*/ 3177781 h 4796350"/>
              <a:gd name="connsiteX9" fmla="*/ 3025929 w 3997952"/>
              <a:gd name="connsiteY9" fmla="*/ 2347841 h 4796350"/>
              <a:gd name="connsiteX10" fmla="*/ 2910581 w 3997952"/>
              <a:gd name="connsiteY10" fmla="*/ 1589985 h 4796350"/>
              <a:gd name="connsiteX11" fmla="*/ 2568514 w 3997952"/>
              <a:gd name="connsiteY11" fmla="*/ 1005127 h 4796350"/>
              <a:gd name="connsiteX12" fmla="*/ 2005691 w 3997952"/>
              <a:gd name="connsiteY12" fmla="*/ 770737 h 4796350"/>
              <a:gd name="connsiteX13" fmla="*/ 1992268 w 3997952"/>
              <a:gd name="connsiteY13" fmla="*/ 0 h 4796350"/>
              <a:gd name="connsiteX14" fmla="*/ 3123612 w 3997952"/>
              <a:gd name="connsiteY14" fmla="*/ 322111 h 4796350"/>
              <a:gd name="connsiteX15" fmla="*/ 3783634 w 3997952"/>
              <a:gd name="connsiteY15" fmla="*/ 1173420 h 4796350"/>
              <a:gd name="connsiteX16" fmla="*/ 3997947 w 3997952"/>
              <a:gd name="connsiteY16" fmla="*/ 2381396 h 4796350"/>
              <a:gd name="connsiteX17" fmla="*/ 3783634 w 3997952"/>
              <a:gd name="connsiteY17" fmla="*/ 3592106 h 4796350"/>
              <a:gd name="connsiteX18" fmla="*/ 3123612 w 3997952"/>
              <a:gd name="connsiteY18" fmla="*/ 4462558 h 4796350"/>
              <a:gd name="connsiteX19" fmla="*/ 1992268 w 3997952"/>
              <a:gd name="connsiteY19" fmla="*/ 4796350 h 4796350"/>
              <a:gd name="connsiteX20" fmla="*/ 861432 w 3997952"/>
              <a:gd name="connsiteY20" fmla="*/ 4462558 h 4796350"/>
              <a:gd name="connsiteX21" fmla="*/ 209360 w 3997952"/>
              <a:gd name="connsiteY21" fmla="*/ 3592106 h 4796350"/>
              <a:gd name="connsiteX22" fmla="*/ 10 w 3997952"/>
              <a:gd name="connsiteY22" fmla="*/ 2381396 h 4796350"/>
              <a:gd name="connsiteX23" fmla="*/ 213828 w 3997952"/>
              <a:gd name="connsiteY23" fmla="*/ 1173420 h 4796350"/>
              <a:gd name="connsiteX24" fmla="*/ 870371 w 3997952"/>
              <a:gd name="connsiteY24" fmla="*/ 322111 h 4796350"/>
              <a:gd name="connsiteX25" fmla="*/ 1992268 w 3997952"/>
              <a:gd name="connsiteY25" fmla="*/ 0 h 479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952" h="4796350">
                <a:moveTo>
                  <a:pt x="2005691" y="770737"/>
                </a:moveTo>
                <a:cubicBezTo>
                  <a:pt x="1756349" y="775956"/>
                  <a:pt x="1556227" y="856489"/>
                  <a:pt x="1405329" y="1012335"/>
                </a:cubicBezTo>
                <a:cubicBezTo>
                  <a:pt x="1254431" y="1168182"/>
                  <a:pt x="1145296" y="1368023"/>
                  <a:pt x="1077927" y="1611859"/>
                </a:cubicBezTo>
                <a:cubicBezTo>
                  <a:pt x="1010558" y="1855695"/>
                  <a:pt x="977494" y="2112206"/>
                  <a:pt x="978738" y="2381396"/>
                </a:cubicBezTo>
                <a:cubicBezTo>
                  <a:pt x="978405" y="2678384"/>
                  <a:pt x="1014866" y="2950141"/>
                  <a:pt x="1088120" y="3196670"/>
                </a:cubicBezTo>
                <a:cubicBezTo>
                  <a:pt x="1161373" y="3443199"/>
                  <a:pt x="1273407" y="3640887"/>
                  <a:pt x="1424222" y="3789732"/>
                </a:cubicBezTo>
                <a:cubicBezTo>
                  <a:pt x="1575038" y="3938578"/>
                  <a:pt x="1766623" y="4014969"/>
                  <a:pt x="1998979" y="4018904"/>
                </a:cubicBezTo>
                <a:cubicBezTo>
                  <a:pt x="2239870" y="4014802"/>
                  <a:pt x="2436012" y="3936507"/>
                  <a:pt x="2587407" y="3784015"/>
                </a:cubicBezTo>
                <a:cubicBezTo>
                  <a:pt x="2738802" y="3631525"/>
                  <a:pt x="2849925" y="3429446"/>
                  <a:pt x="2920774" y="3177781"/>
                </a:cubicBezTo>
                <a:cubicBezTo>
                  <a:pt x="2991623" y="2926114"/>
                  <a:pt x="3026675" y="2649468"/>
                  <a:pt x="3025929" y="2347841"/>
                </a:cubicBezTo>
                <a:cubicBezTo>
                  <a:pt x="3025763" y="2081179"/>
                  <a:pt x="2987315" y="1828560"/>
                  <a:pt x="2910581" y="1589985"/>
                </a:cubicBezTo>
                <a:cubicBezTo>
                  <a:pt x="2833848" y="1351410"/>
                  <a:pt x="2719826" y="1156457"/>
                  <a:pt x="2568514" y="1005127"/>
                </a:cubicBezTo>
                <a:cubicBezTo>
                  <a:pt x="2417202" y="853797"/>
                  <a:pt x="2229594" y="775668"/>
                  <a:pt x="2005691" y="770737"/>
                </a:cubicBezTo>
                <a:close/>
                <a:moveTo>
                  <a:pt x="1992268" y="0"/>
                </a:moveTo>
                <a:cubicBezTo>
                  <a:pt x="2450071" y="4792"/>
                  <a:pt x="2827186" y="112163"/>
                  <a:pt x="3123612" y="322111"/>
                </a:cubicBezTo>
                <a:cubicBezTo>
                  <a:pt x="3420038" y="532059"/>
                  <a:pt x="3640046" y="815830"/>
                  <a:pt x="3783634" y="1173420"/>
                </a:cubicBezTo>
                <a:cubicBezTo>
                  <a:pt x="3927221" y="1531013"/>
                  <a:pt x="3998658" y="1933671"/>
                  <a:pt x="3997947" y="2381396"/>
                </a:cubicBezTo>
                <a:cubicBezTo>
                  <a:pt x="3998658" y="2825310"/>
                  <a:pt x="3927221" y="3228880"/>
                  <a:pt x="3783634" y="3592106"/>
                </a:cubicBezTo>
                <a:cubicBezTo>
                  <a:pt x="3640046" y="3955333"/>
                  <a:pt x="3420038" y="4245483"/>
                  <a:pt x="3123612" y="4462558"/>
                </a:cubicBezTo>
                <a:cubicBezTo>
                  <a:pt x="2827186" y="4679630"/>
                  <a:pt x="2450071" y="4790895"/>
                  <a:pt x="1992268" y="4796350"/>
                </a:cubicBezTo>
                <a:cubicBezTo>
                  <a:pt x="1532525" y="4790895"/>
                  <a:pt x="1155580" y="4679630"/>
                  <a:pt x="861432" y="4462558"/>
                </a:cubicBezTo>
                <a:cubicBezTo>
                  <a:pt x="567285" y="4245483"/>
                  <a:pt x="349926" y="3955333"/>
                  <a:pt x="209360" y="3592106"/>
                </a:cubicBezTo>
                <a:cubicBezTo>
                  <a:pt x="68793" y="3228880"/>
                  <a:pt x="-990" y="2825310"/>
                  <a:pt x="10" y="2381396"/>
                </a:cubicBezTo>
                <a:cubicBezTo>
                  <a:pt x="-618" y="1933671"/>
                  <a:pt x="70654" y="1531013"/>
                  <a:pt x="213828" y="1173420"/>
                </a:cubicBezTo>
                <a:cubicBezTo>
                  <a:pt x="357003" y="815830"/>
                  <a:pt x="575850" y="532059"/>
                  <a:pt x="870371" y="322111"/>
                </a:cubicBezTo>
                <a:cubicBezTo>
                  <a:pt x="1164891" y="112163"/>
                  <a:pt x="1538857" y="4793"/>
                  <a:pt x="1992268" y="0"/>
                </a:cubicBez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6" name="Picture Placeholder 5">
            <a:extLst>
              <a:ext uri="{FF2B5EF4-FFF2-40B4-BE49-F238E27FC236}">
                <a16:creationId xmlns:a16="http://schemas.microsoft.com/office/drawing/2014/main" id="{9F8C5901-9DDD-43E9-8B0C-C6F3307E24F5}"/>
              </a:ext>
            </a:extLst>
          </p:cNvPr>
          <p:cNvSpPr>
            <a:spLocks noGrp="1"/>
          </p:cNvSpPr>
          <p:nvPr>
            <p:ph type="pic" sz="quarter" idx="11"/>
          </p:nvPr>
        </p:nvSpPr>
        <p:spPr bwMode="auto">
          <a:xfrm>
            <a:off x="10235821" y="3671247"/>
            <a:ext cx="1956179" cy="3188079"/>
          </a:xfrm>
          <a:custGeom>
            <a:avLst/>
            <a:gdLst>
              <a:gd name="connsiteX0" fmla="*/ 0 w 1956179"/>
              <a:gd name="connsiteY0" fmla="*/ 0 h 3188079"/>
              <a:gd name="connsiteX1" fmla="*/ 1956179 w 1956179"/>
              <a:gd name="connsiteY1" fmla="*/ 0 h 3188079"/>
              <a:gd name="connsiteX2" fmla="*/ 1956179 w 1956179"/>
              <a:gd name="connsiteY2" fmla="*/ 3188079 h 3188079"/>
              <a:gd name="connsiteX3" fmla="*/ 0 w 1956179"/>
              <a:gd name="connsiteY3" fmla="*/ 3188079 h 3188079"/>
            </a:gdLst>
            <a:ahLst/>
            <a:cxnLst>
              <a:cxn ang="0">
                <a:pos x="connsiteX0" y="connsiteY0"/>
              </a:cxn>
              <a:cxn ang="0">
                <a:pos x="connsiteX1" y="connsiteY1"/>
              </a:cxn>
              <a:cxn ang="0">
                <a:pos x="connsiteX2" y="connsiteY2"/>
              </a:cxn>
              <a:cxn ang="0">
                <a:pos x="connsiteX3" y="connsiteY3"/>
              </a:cxn>
            </a:cxnLst>
            <a:rect l="l" t="t" r="r" b="b"/>
            <a:pathLst>
              <a:path w="1956179" h="3188079">
                <a:moveTo>
                  <a:pt x="0" y="0"/>
                </a:moveTo>
                <a:lnTo>
                  <a:pt x="1956179" y="0"/>
                </a:lnTo>
                <a:lnTo>
                  <a:pt x="1956179" y="3188079"/>
                </a:lnTo>
                <a:lnTo>
                  <a:pt x="0" y="318807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1026920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68ED08C-150E-4C91-BC5E-1022A0F025C6}"/>
              </a:ext>
            </a:extLst>
          </p:cNvPr>
          <p:cNvSpPr>
            <a:spLocks noGrp="1"/>
          </p:cNvSpPr>
          <p:nvPr>
            <p:ph type="pic" sz="quarter" idx="15"/>
          </p:nvPr>
        </p:nvSpPr>
        <p:spPr bwMode="auto">
          <a:xfrm>
            <a:off x="0" y="1944806"/>
            <a:ext cx="5115339" cy="2968384"/>
          </a:xfrm>
          <a:custGeom>
            <a:avLst/>
            <a:gdLst>
              <a:gd name="connsiteX0" fmla="*/ 0 w 5115339"/>
              <a:gd name="connsiteY0" fmla="*/ 0 h 2968384"/>
              <a:gd name="connsiteX1" fmla="*/ 5115339 w 5115339"/>
              <a:gd name="connsiteY1" fmla="*/ 0 h 2968384"/>
              <a:gd name="connsiteX2" fmla="*/ 5115339 w 5115339"/>
              <a:gd name="connsiteY2" fmla="*/ 2968384 h 2968384"/>
              <a:gd name="connsiteX3" fmla="*/ 0 w 5115339"/>
              <a:gd name="connsiteY3" fmla="*/ 2968384 h 2968384"/>
            </a:gdLst>
            <a:ahLst/>
            <a:cxnLst>
              <a:cxn ang="0">
                <a:pos x="connsiteX0" y="connsiteY0"/>
              </a:cxn>
              <a:cxn ang="0">
                <a:pos x="connsiteX1" y="connsiteY1"/>
              </a:cxn>
              <a:cxn ang="0">
                <a:pos x="connsiteX2" y="connsiteY2"/>
              </a:cxn>
              <a:cxn ang="0">
                <a:pos x="connsiteX3" y="connsiteY3"/>
              </a:cxn>
            </a:cxnLst>
            <a:rect l="l" t="t" r="r" b="b"/>
            <a:pathLst>
              <a:path w="5115339" h="2968384">
                <a:moveTo>
                  <a:pt x="0" y="0"/>
                </a:moveTo>
                <a:lnTo>
                  <a:pt x="5115339" y="0"/>
                </a:lnTo>
                <a:lnTo>
                  <a:pt x="5115339" y="2968384"/>
                </a:lnTo>
                <a:lnTo>
                  <a:pt x="0" y="2968384"/>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4163794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9339AA-F29A-4AF9-B348-493A63C9AE60}"/>
              </a:ext>
            </a:extLst>
          </p:cNvPr>
          <p:cNvSpPr>
            <a:spLocks noGrp="1"/>
          </p:cNvSpPr>
          <p:nvPr>
            <p:ph type="pic" sz="quarter" idx="15"/>
          </p:nvPr>
        </p:nvSpPr>
        <p:spPr bwMode="auto">
          <a:xfrm>
            <a:off x="5328965" y="1679709"/>
            <a:ext cx="1828800" cy="182880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444194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A4C2332-C8A5-423D-887A-148A1748567E}"/>
              </a:ext>
            </a:extLst>
          </p:cNvPr>
          <p:cNvSpPr>
            <a:spLocks noGrp="1"/>
          </p:cNvSpPr>
          <p:nvPr>
            <p:ph type="pic" sz="quarter" idx="15"/>
          </p:nvPr>
        </p:nvSpPr>
        <p:spPr bwMode="auto">
          <a:xfrm>
            <a:off x="4532244" y="1273284"/>
            <a:ext cx="2769704" cy="4311432"/>
          </a:xfrm>
          <a:custGeom>
            <a:avLst/>
            <a:gdLst>
              <a:gd name="connsiteX0" fmla="*/ 0 w 2769704"/>
              <a:gd name="connsiteY0" fmla="*/ 0 h 4311432"/>
              <a:gd name="connsiteX1" fmla="*/ 2769704 w 2769704"/>
              <a:gd name="connsiteY1" fmla="*/ 0 h 4311432"/>
              <a:gd name="connsiteX2" fmla="*/ 2769704 w 2769704"/>
              <a:gd name="connsiteY2" fmla="*/ 4311432 h 4311432"/>
              <a:gd name="connsiteX3" fmla="*/ 0 w 2769704"/>
              <a:gd name="connsiteY3" fmla="*/ 4311432 h 4311432"/>
            </a:gdLst>
            <a:ahLst/>
            <a:cxnLst>
              <a:cxn ang="0">
                <a:pos x="connsiteX0" y="connsiteY0"/>
              </a:cxn>
              <a:cxn ang="0">
                <a:pos x="connsiteX1" y="connsiteY1"/>
              </a:cxn>
              <a:cxn ang="0">
                <a:pos x="connsiteX2" y="connsiteY2"/>
              </a:cxn>
              <a:cxn ang="0">
                <a:pos x="connsiteX3" y="connsiteY3"/>
              </a:cxn>
            </a:cxnLst>
            <a:rect l="l" t="t" r="r" b="b"/>
            <a:pathLst>
              <a:path w="2769704" h="4311432">
                <a:moveTo>
                  <a:pt x="0" y="0"/>
                </a:moveTo>
                <a:lnTo>
                  <a:pt x="2769704" y="0"/>
                </a:lnTo>
                <a:lnTo>
                  <a:pt x="2769704" y="4311432"/>
                </a:lnTo>
                <a:lnTo>
                  <a:pt x="0" y="4311432"/>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71340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4AB9A455-541A-4BE0-BAB5-D4245D099970}"/>
              </a:ext>
            </a:extLst>
          </p:cNvPr>
          <p:cNvSpPr>
            <a:spLocks noGrp="1"/>
          </p:cNvSpPr>
          <p:nvPr>
            <p:ph type="pic" sz="quarter" idx="17"/>
          </p:nvPr>
        </p:nvSpPr>
        <p:spPr>
          <a:xfrm>
            <a:off x="940906" y="0"/>
            <a:ext cx="3790119" cy="4257362"/>
          </a:xfrm>
          <a:custGeom>
            <a:avLst/>
            <a:gdLst>
              <a:gd name="connsiteX0" fmla="*/ 0 w 3790119"/>
              <a:gd name="connsiteY0" fmla="*/ 0 h 4257362"/>
              <a:gd name="connsiteX1" fmla="*/ 3790119 w 3790119"/>
              <a:gd name="connsiteY1" fmla="*/ 0 h 4257362"/>
              <a:gd name="connsiteX2" fmla="*/ 3790119 w 3790119"/>
              <a:gd name="connsiteY2" fmla="*/ 4257362 h 4257362"/>
              <a:gd name="connsiteX3" fmla="*/ 0 w 3790119"/>
              <a:gd name="connsiteY3" fmla="*/ 4257362 h 4257362"/>
            </a:gdLst>
            <a:ahLst/>
            <a:cxnLst>
              <a:cxn ang="0">
                <a:pos x="connsiteX0" y="connsiteY0"/>
              </a:cxn>
              <a:cxn ang="0">
                <a:pos x="connsiteX1" y="connsiteY1"/>
              </a:cxn>
              <a:cxn ang="0">
                <a:pos x="connsiteX2" y="connsiteY2"/>
              </a:cxn>
              <a:cxn ang="0">
                <a:pos x="connsiteX3" y="connsiteY3"/>
              </a:cxn>
            </a:cxnLst>
            <a:rect l="l" t="t" r="r" b="b"/>
            <a:pathLst>
              <a:path w="3790119" h="4257362">
                <a:moveTo>
                  <a:pt x="0" y="0"/>
                </a:moveTo>
                <a:lnTo>
                  <a:pt x="3790119" y="0"/>
                </a:lnTo>
                <a:lnTo>
                  <a:pt x="3790119" y="4257362"/>
                </a:lnTo>
                <a:lnTo>
                  <a:pt x="0" y="4257362"/>
                </a:lnTo>
                <a:close/>
              </a:path>
            </a:pathLst>
          </a:custGeom>
        </p:spPr>
        <p:txBody>
          <a:bodyPr wrap="square">
            <a:noAutofit/>
          </a:bodyPr>
          <a:lstStyle/>
          <a:p>
            <a:endParaRPr lang="id-ID"/>
          </a:p>
        </p:txBody>
      </p:sp>
      <p:sp>
        <p:nvSpPr>
          <p:cNvPr id="3" name="Picture Placeholder 6">
            <a:extLst>
              <a:ext uri="{FF2B5EF4-FFF2-40B4-BE49-F238E27FC236}">
                <a16:creationId xmlns:a16="http://schemas.microsoft.com/office/drawing/2014/main" id="{CB531666-596D-419B-B6B0-A79AEFFAEFDF}"/>
              </a:ext>
            </a:extLst>
          </p:cNvPr>
          <p:cNvSpPr>
            <a:spLocks noGrp="1"/>
          </p:cNvSpPr>
          <p:nvPr>
            <p:ph type="pic" sz="quarter" idx="18"/>
          </p:nvPr>
        </p:nvSpPr>
        <p:spPr>
          <a:xfrm>
            <a:off x="8256104" y="3429000"/>
            <a:ext cx="2743200" cy="27432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p:spPr>
        <p:txBody>
          <a:bodyPr wrap="square">
            <a:noAutofit/>
          </a:bodyPr>
          <a:lstStyle/>
          <a:p>
            <a:endParaRPr lang="id-ID"/>
          </a:p>
        </p:txBody>
      </p:sp>
    </p:spTree>
    <p:extLst>
      <p:ext uri="{BB962C8B-B14F-4D97-AF65-F5344CB8AC3E}">
        <p14:creationId xmlns:p14="http://schemas.microsoft.com/office/powerpoint/2010/main" val="416870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EBF1AA-5511-4664-AC94-8FF51B1C5EA9}"/>
              </a:ext>
            </a:extLst>
          </p:cNvPr>
          <p:cNvSpPr/>
          <p:nvPr userDrawn="1"/>
        </p:nvSpPr>
        <p:spPr>
          <a:xfrm>
            <a:off x="0" y="0"/>
            <a:ext cx="12191999" cy="6858000"/>
          </a:xfrm>
          <a:prstGeom prst="rect">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5328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2EB5266-9C21-4AA7-8747-CF1A80A80F78}"/>
              </a:ext>
            </a:extLst>
          </p:cNvPr>
          <p:cNvSpPr>
            <a:spLocks noGrp="1"/>
          </p:cNvSpPr>
          <p:nvPr>
            <p:ph type="pic" sz="quarter" idx="18"/>
          </p:nvPr>
        </p:nvSpPr>
        <p:spPr>
          <a:xfrm>
            <a:off x="6096000" y="596347"/>
            <a:ext cx="4492487" cy="2832651"/>
          </a:xfrm>
          <a:custGeom>
            <a:avLst/>
            <a:gdLst>
              <a:gd name="connsiteX0" fmla="*/ 0 w 4492487"/>
              <a:gd name="connsiteY0" fmla="*/ 0 h 2832651"/>
              <a:gd name="connsiteX1" fmla="*/ 4492487 w 4492487"/>
              <a:gd name="connsiteY1" fmla="*/ 0 h 2832651"/>
              <a:gd name="connsiteX2" fmla="*/ 4492487 w 4492487"/>
              <a:gd name="connsiteY2" fmla="*/ 2832651 h 2832651"/>
              <a:gd name="connsiteX3" fmla="*/ 0 w 4492487"/>
              <a:gd name="connsiteY3" fmla="*/ 2832651 h 2832651"/>
            </a:gdLst>
            <a:ahLst/>
            <a:cxnLst>
              <a:cxn ang="0">
                <a:pos x="connsiteX0" y="connsiteY0"/>
              </a:cxn>
              <a:cxn ang="0">
                <a:pos x="connsiteX1" y="connsiteY1"/>
              </a:cxn>
              <a:cxn ang="0">
                <a:pos x="connsiteX2" y="connsiteY2"/>
              </a:cxn>
              <a:cxn ang="0">
                <a:pos x="connsiteX3" y="connsiteY3"/>
              </a:cxn>
            </a:cxnLst>
            <a:rect l="l" t="t" r="r" b="b"/>
            <a:pathLst>
              <a:path w="4492487" h="2832651">
                <a:moveTo>
                  <a:pt x="0" y="0"/>
                </a:moveTo>
                <a:lnTo>
                  <a:pt x="4492487" y="0"/>
                </a:lnTo>
                <a:lnTo>
                  <a:pt x="4492487" y="2832651"/>
                </a:lnTo>
                <a:lnTo>
                  <a:pt x="0" y="2832651"/>
                </a:lnTo>
                <a:close/>
              </a:path>
            </a:pathLst>
          </a:custGeom>
        </p:spPr>
        <p:txBody>
          <a:bodyPr wrap="square">
            <a:noAutofit/>
          </a:bodyPr>
          <a:lstStyle/>
          <a:p>
            <a:endParaRPr lang="id-ID"/>
          </a:p>
        </p:txBody>
      </p:sp>
      <p:sp>
        <p:nvSpPr>
          <p:cNvPr id="3" name="Picture Placeholder 6">
            <a:extLst>
              <a:ext uri="{FF2B5EF4-FFF2-40B4-BE49-F238E27FC236}">
                <a16:creationId xmlns:a16="http://schemas.microsoft.com/office/drawing/2014/main" id="{D3C6A287-8B0D-4512-A7FD-2B44BB5662B0}"/>
              </a:ext>
            </a:extLst>
          </p:cNvPr>
          <p:cNvSpPr>
            <a:spLocks noGrp="1"/>
          </p:cNvSpPr>
          <p:nvPr>
            <p:ph type="pic" sz="quarter" idx="19"/>
          </p:nvPr>
        </p:nvSpPr>
        <p:spPr>
          <a:xfrm>
            <a:off x="2107093" y="593035"/>
            <a:ext cx="3684106" cy="5671930"/>
          </a:xfrm>
          <a:custGeom>
            <a:avLst/>
            <a:gdLst>
              <a:gd name="connsiteX0" fmla="*/ 0 w 3684106"/>
              <a:gd name="connsiteY0" fmla="*/ 0 h 5671930"/>
              <a:gd name="connsiteX1" fmla="*/ 3684106 w 3684106"/>
              <a:gd name="connsiteY1" fmla="*/ 0 h 5671930"/>
              <a:gd name="connsiteX2" fmla="*/ 3684106 w 3684106"/>
              <a:gd name="connsiteY2" fmla="*/ 5671930 h 5671930"/>
              <a:gd name="connsiteX3" fmla="*/ 0 w 3684106"/>
              <a:gd name="connsiteY3" fmla="*/ 5671930 h 5671930"/>
            </a:gdLst>
            <a:ahLst/>
            <a:cxnLst>
              <a:cxn ang="0">
                <a:pos x="connsiteX0" y="connsiteY0"/>
              </a:cxn>
              <a:cxn ang="0">
                <a:pos x="connsiteX1" y="connsiteY1"/>
              </a:cxn>
              <a:cxn ang="0">
                <a:pos x="connsiteX2" y="connsiteY2"/>
              </a:cxn>
              <a:cxn ang="0">
                <a:pos x="connsiteX3" y="connsiteY3"/>
              </a:cxn>
            </a:cxnLst>
            <a:rect l="l" t="t" r="r" b="b"/>
            <a:pathLst>
              <a:path w="3684106" h="5671930">
                <a:moveTo>
                  <a:pt x="0" y="0"/>
                </a:moveTo>
                <a:lnTo>
                  <a:pt x="3684106" y="0"/>
                </a:lnTo>
                <a:lnTo>
                  <a:pt x="3684106" y="5671930"/>
                </a:lnTo>
                <a:lnTo>
                  <a:pt x="0" y="5671930"/>
                </a:lnTo>
                <a:close/>
              </a:path>
            </a:pathLst>
          </a:custGeom>
        </p:spPr>
        <p:txBody>
          <a:bodyPr wrap="square">
            <a:noAutofit/>
          </a:bodyPr>
          <a:lstStyle/>
          <a:p>
            <a:endParaRPr lang="id-ID"/>
          </a:p>
        </p:txBody>
      </p:sp>
    </p:spTree>
    <p:extLst>
      <p:ext uri="{BB962C8B-B14F-4D97-AF65-F5344CB8AC3E}">
        <p14:creationId xmlns:p14="http://schemas.microsoft.com/office/powerpoint/2010/main" val="1778037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E4ED0D32-403D-4CA6-BFAF-6D652DE654E7}"/>
              </a:ext>
            </a:extLst>
          </p:cNvPr>
          <p:cNvSpPr>
            <a:spLocks noGrp="1"/>
          </p:cNvSpPr>
          <p:nvPr>
            <p:ph type="pic" sz="quarter" idx="14"/>
          </p:nvPr>
        </p:nvSpPr>
        <p:spPr>
          <a:xfrm>
            <a:off x="9329529" y="0"/>
            <a:ext cx="2862470" cy="6858000"/>
          </a:xfrm>
          <a:custGeom>
            <a:avLst/>
            <a:gdLst>
              <a:gd name="connsiteX0" fmla="*/ 0 w 2862470"/>
              <a:gd name="connsiteY0" fmla="*/ 0 h 6858000"/>
              <a:gd name="connsiteX1" fmla="*/ 2862470 w 2862470"/>
              <a:gd name="connsiteY1" fmla="*/ 0 h 6858000"/>
              <a:gd name="connsiteX2" fmla="*/ 2862470 w 2862470"/>
              <a:gd name="connsiteY2" fmla="*/ 6858000 h 6858000"/>
              <a:gd name="connsiteX3" fmla="*/ 0 w 28624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862470" h="6858000">
                <a:moveTo>
                  <a:pt x="0" y="0"/>
                </a:moveTo>
                <a:lnTo>
                  <a:pt x="2862470" y="0"/>
                </a:lnTo>
                <a:lnTo>
                  <a:pt x="2862470" y="6858000"/>
                </a:lnTo>
                <a:lnTo>
                  <a:pt x="0" y="6858000"/>
                </a:lnTo>
                <a:close/>
              </a:path>
            </a:pathLst>
          </a:custGeom>
        </p:spPr>
        <p:txBody>
          <a:bodyPr wrap="square">
            <a:noAutofit/>
          </a:bodyPr>
          <a:lstStyle/>
          <a:p>
            <a:endParaRPr lang="id-ID"/>
          </a:p>
        </p:txBody>
      </p:sp>
      <p:sp>
        <p:nvSpPr>
          <p:cNvPr id="3" name="Picture Placeholder 5">
            <a:extLst>
              <a:ext uri="{FF2B5EF4-FFF2-40B4-BE49-F238E27FC236}">
                <a16:creationId xmlns:a16="http://schemas.microsoft.com/office/drawing/2014/main" id="{D5D6C67E-9E7A-4576-9BFB-A58FE2D7492F}"/>
              </a:ext>
            </a:extLst>
          </p:cNvPr>
          <p:cNvSpPr>
            <a:spLocks noGrp="1"/>
          </p:cNvSpPr>
          <p:nvPr>
            <p:ph type="pic" sz="quarter" idx="15"/>
          </p:nvPr>
        </p:nvSpPr>
        <p:spPr>
          <a:xfrm>
            <a:off x="1563757" y="3101009"/>
            <a:ext cx="4055165" cy="2544417"/>
          </a:xfrm>
          <a:custGeom>
            <a:avLst/>
            <a:gdLst>
              <a:gd name="connsiteX0" fmla="*/ 0 w 4055165"/>
              <a:gd name="connsiteY0" fmla="*/ 0 h 2544417"/>
              <a:gd name="connsiteX1" fmla="*/ 4055165 w 4055165"/>
              <a:gd name="connsiteY1" fmla="*/ 0 h 2544417"/>
              <a:gd name="connsiteX2" fmla="*/ 4055165 w 4055165"/>
              <a:gd name="connsiteY2" fmla="*/ 2544417 h 2544417"/>
              <a:gd name="connsiteX3" fmla="*/ 0 w 4055165"/>
              <a:gd name="connsiteY3" fmla="*/ 2544417 h 2544417"/>
            </a:gdLst>
            <a:ahLst/>
            <a:cxnLst>
              <a:cxn ang="0">
                <a:pos x="connsiteX0" y="connsiteY0"/>
              </a:cxn>
              <a:cxn ang="0">
                <a:pos x="connsiteX1" y="connsiteY1"/>
              </a:cxn>
              <a:cxn ang="0">
                <a:pos x="connsiteX2" y="connsiteY2"/>
              </a:cxn>
              <a:cxn ang="0">
                <a:pos x="connsiteX3" y="connsiteY3"/>
              </a:cxn>
            </a:cxnLst>
            <a:rect l="l" t="t" r="r" b="b"/>
            <a:pathLst>
              <a:path w="4055165" h="2544417">
                <a:moveTo>
                  <a:pt x="0" y="0"/>
                </a:moveTo>
                <a:lnTo>
                  <a:pt x="4055165" y="0"/>
                </a:lnTo>
                <a:lnTo>
                  <a:pt x="4055165" y="2544417"/>
                </a:lnTo>
                <a:lnTo>
                  <a:pt x="0" y="2544417"/>
                </a:lnTo>
                <a:close/>
              </a:path>
            </a:pathLst>
          </a:custGeom>
        </p:spPr>
        <p:txBody>
          <a:bodyPr wrap="square">
            <a:noAutofit/>
          </a:bodyPr>
          <a:lstStyle/>
          <a:p>
            <a:endParaRPr lang="id-ID"/>
          </a:p>
        </p:txBody>
      </p:sp>
    </p:spTree>
    <p:extLst>
      <p:ext uri="{BB962C8B-B14F-4D97-AF65-F5344CB8AC3E}">
        <p14:creationId xmlns:p14="http://schemas.microsoft.com/office/powerpoint/2010/main" val="4098111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BC70BFB-2D3E-45CE-9121-8BFA8BE92365}"/>
              </a:ext>
            </a:extLst>
          </p:cNvPr>
          <p:cNvSpPr>
            <a:spLocks noGrp="1"/>
          </p:cNvSpPr>
          <p:nvPr>
            <p:ph type="pic" sz="quarter" idx="26"/>
          </p:nvPr>
        </p:nvSpPr>
        <p:spPr bwMode="auto">
          <a:xfrm>
            <a:off x="3796746" y="3063239"/>
            <a:ext cx="4598506" cy="2401957"/>
          </a:xfrm>
          <a:custGeom>
            <a:avLst/>
            <a:gdLst>
              <a:gd name="connsiteX0" fmla="*/ 0 w 4598506"/>
              <a:gd name="connsiteY0" fmla="*/ 0 h 2401957"/>
              <a:gd name="connsiteX1" fmla="*/ 4598506 w 4598506"/>
              <a:gd name="connsiteY1" fmla="*/ 0 h 2401957"/>
              <a:gd name="connsiteX2" fmla="*/ 4598506 w 4598506"/>
              <a:gd name="connsiteY2" fmla="*/ 2401957 h 2401957"/>
              <a:gd name="connsiteX3" fmla="*/ 0 w 4598506"/>
              <a:gd name="connsiteY3" fmla="*/ 2401957 h 2401957"/>
            </a:gdLst>
            <a:ahLst/>
            <a:cxnLst>
              <a:cxn ang="0">
                <a:pos x="connsiteX0" y="connsiteY0"/>
              </a:cxn>
              <a:cxn ang="0">
                <a:pos x="connsiteX1" y="connsiteY1"/>
              </a:cxn>
              <a:cxn ang="0">
                <a:pos x="connsiteX2" y="connsiteY2"/>
              </a:cxn>
              <a:cxn ang="0">
                <a:pos x="connsiteX3" y="connsiteY3"/>
              </a:cxn>
            </a:cxnLst>
            <a:rect l="l" t="t" r="r" b="b"/>
            <a:pathLst>
              <a:path w="4598506" h="2401957">
                <a:moveTo>
                  <a:pt x="0" y="0"/>
                </a:moveTo>
                <a:lnTo>
                  <a:pt x="4598506" y="0"/>
                </a:lnTo>
                <a:lnTo>
                  <a:pt x="4598506" y="2401957"/>
                </a:lnTo>
                <a:lnTo>
                  <a:pt x="0" y="2401957"/>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 name="Picture Placeholder 8">
            <a:extLst>
              <a:ext uri="{FF2B5EF4-FFF2-40B4-BE49-F238E27FC236}">
                <a16:creationId xmlns:a16="http://schemas.microsoft.com/office/drawing/2014/main" id="{12FA21AA-11FE-456A-9252-C621D313BFE3}"/>
              </a:ext>
            </a:extLst>
          </p:cNvPr>
          <p:cNvSpPr>
            <a:spLocks noGrp="1"/>
          </p:cNvSpPr>
          <p:nvPr>
            <p:ph type="pic" sz="quarter" idx="27"/>
          </p:nvPr>
        </p:nvSpPr>
        <p:spPr bwMode="auto">
          <a:xfrm>
            <a:off x="0" y="3063239"/>
            <a:ext cx="3419061" cy="2401957"/>
          </a:xfrm>
          <a:custGeom>
            <a:avLst/>
            <a:gdLst>
              <a:gd name="connsiteX0" fmla="*/ 0 w 3419061"/>
              <a:gd name="connsiteY0" fmla="*/ 0 h 2401957"/>
              <a:gd name="connsiteX1" fmla="*/ 3419061 w 3419061"/>
              <a:gd name="connsiteY1" fmla="*/ 0 h 2401957"/>
              <a:gd name="connsiteX2" fmla="*/ 3419061 w 3419061"/>
              <a:gd name="connsiteY2" fmla="*/ 2401957 h 2401957"/>
              <a:gd name="connsiteX3" fmla="*/ 0 w 3419061"/>
              <a:gd name="connsiteY3" fmla="*/ 2401957 h 2401957"/>
            </a:gdLst>
            <a:ahLst/>
            <a:cxnLst>
              <a:cxn ang="0">
                <a:pos x="connsiteX0" y="connsiteY0"/>
              </a:cxn>
              <a:cxn ang="0">
                <a:pos x="connsiteX1" y="connsiteY1"/>
              </a:cxn>
              <a:cxn ang="0">
                <a:pos x="connsiteX2" y="connsiteY2"/>
              </a:cxn>
              <a:cxn ang="0">
                <a:pos x="connsiteX3" y="connsiteY3"/>
              </a:cxn>
            </a:cxnLst>
            <a:rect l="l" t="t" r="r" b="b"/>
            <a:pathLst>
              <a:path w="3419061" h="2401957">
                <a:moveTo>
                  <a:pt x="0" y="0"/>
                </a:moveTo>
                <a:lnTo>
                  <a:pt x="3419061" y="0"/>
                </a:lnTo>
                <a:lnTo>
                  <a:pt x="3419061" y="2401957"/>
                </a:lnTo>
                <a:lnTo>
                  <a:pt x="0" y="2401957"/>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4" name="Picture Placeholder 7">
            <a:extLst>
              <a:ext uri="{FF2B5EF4-FFF2-40B4-BE49-F238E27FC236}">
                <a16:creationId xmlns:a16="http://schemas.microsoft.com/office/drawing/2014/main" id="{BC3BF123-419A-4E88-B33D-C7D518EBC79B}"/>
              </a:ext>
            </a:extLst>
          </p:cNvPr>
          <p:cNvSpPr>
            <a:spLocks noGrp="1"/>
          </p:cNvSpPr>
          <p:nvPr>
            <p:ph type="pic" sz="quarter" idx="28"/>
          </p:nvPr>
        </p:nvSpPr>
        <p:spPr bwMode="auto">
          <a:xfrm>
            <a:off x="8772941" y="3063239"/>
            <a:ext cx="3419061" cy="2401957"/>
          </a:xfrm>
          <a:custGeom>
            <a:avLst/>
            <a:gdLst>
              <a:gd name="connsiteX0" fmla="*/ 0 w 3419061"/>
              <a:gd name="connsiteY0" fmla="*/ 0 h 2401957"/>
              <a:gd name="connsiteX1" fmla="*/ 3419061 w 3419061"/>
              <a:gd name="connsiteY1" fmla="*/ 0 h 2401957"/>
              <a:gd name="connsiteX2" fmla="*/ 3419061 w 3419061"/>
              <a:gd name="connsiteY2" fmla="*/ 2401957 h 2401957"/>
              <a:gd name="connsiteX3" fmla="*/ 0 w 3419061"/>
              <a:gd name="connsiteY3" fmla="*/ 2401957 h 2401957"/>
            </a:gdLst>
            <a:ahLst/>
            <a:cxnLst>
              <a:cxn ang="0">
                <a:pos x="connsiteX0" y="connsiteY0"/>
              </a:cxn>
              <a:cxn ang="0">
                <a:pos x="connsiteX1" y="connsiteY1"/>
              </a:cxn>
              <a:cxn ang="0">
                <a:pos x="connsiteX2" y="connsiteY2"/>
              </a:cxn>
              <a:cxn ang="0">
                <a:pos x="connsiteX3" y="connsiteY3"/>
              </a:cxn>
            </a:cxnLst>
            <a:rect l="l" t="t" r="r" b="b"/>
            <a:pathLst>
              <a:path w="3419061" h="2401957">
                <a:moveTo>
                  <a:pt x="0" y="0"/>
                </a:moveTo>
                <a:lnTo>
                  <a:pt x="3419061" y="0"/>
                </a:lnTo>
                <a:lnTo>
                  <a:pt x="3419061" y="2401957"/>
                </a:lnTo>
                <a:lnTo>
                  <a:pt x="0" y="2401957"/>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2202103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76016CE-ACF7-44A1-8D46-82CCAB7120C2}"/>
              </a:ext>
            </a:extLst>
          </p:cNvPr>
          <p:cNvSpPr>
            <a:spLocks noGrp="1"/>
          </p:cNvSpPr>
          <p:nvPr>
            <p:ph type="pic" sz="quarter" idx="26"/>
          </p:nvPr>
        </p:nvSpPr>
        <p:spPr bwMode="auto">
          <a:xfrm>
            <a:off x="6288794" y="2590134"/>
            <a:ext cx="2926080" cy="2023000"/>
          </a:xfrm>
          <a:custGeom>
            <a:avLst/>
            <a:gdLst>
              <a:gd name="connsiteX0" fmla="*/ 0 w 2926080"/>
              <a:gd name="connsiteY0" fmla="*/ 0 h 2023000"/>
              <a:gd name="connsiteX1" fmla="*/ 2926080 w 2926080"/>
              <a:gd name="connsiteY1" fmla="*/ 0 h 2023000"/>
              <a:gd name="connsiteX2" fmla="*/ 2926080 w 2926080"/>
              <a:gd name="connsiteY2" fmla="*/ 2023000 h 2023000"/>
              <a:gd name="connsiteX3" fmla="*/ 0 w 2926080"/>
              <a:gd name="connsiteY3" fmla="*/ 2023000 h 2023000"/>
            </a:gdLst>
            <a:ahLst/>
            <a:cxnLst>
              <a:cxn ang="0">
                <a:pos x="connsiteX0" y="connsiteY0"/>
              </a:cxn>
              <a:cxn ang="0">
                <a:pos x="connsiteX1" y="connsiteY1"/>
              </a:cxn>
              <a:cxn ang="0">
                <a:pos x="connsiteX2" y="connsiteY2"/>
              </a:cxn>
              <a:cxn ang="0">
                <a:pos x="connsiteX3" y="connsiteY3"/>
              </a:cxn>
            </a:cxnLst>
            <a:rect l="l" t="t" r="r" b="b"/>
            <a:pathLst>
              <a:path w="2926080" h="2023000">
                <a:moveTo>
                  <a:pt x="0" y="0"/>
                </a:moveTo>
                <a:lnTo>
                  <a:pt x="2926080" y="0"/>
                </a:lnTo>
                <a:lnTo>
                  <a:pt x="2926080" y="2023000"/>
                </a:lnTo>
                <a:lnTo>
                  <a:pt x="0" y="2023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8" name="Picture Placeholder 7">
            <a:extLst>
              <a:ext uri="{FF2B5EF4-FFF2-40B4-BE49-F238E27FC236}">
                <a16:creationId xmlns:a16="http://schemas.microsoft.com/office/drawing/2014/main" id="{0B042994-1EDE-491B-AEB3-5C6DEB23E058}"/>
              </a:ext>
            </a:extLst>
          </p:cNvPr>
          <p:cNvSpPr>
            <a:spLocks noGrp="1"/>
          </p:cNvSpPr>
          <p:nvPr>
            <p:ph type="pic" sz="quarter" idx="27"/>
          </p:nvPr>
        </p:nvSpPr>
        <p:spPr bwMode="auto">
          <a:xfrm>
            <a:off x="840791" y="2590136"/>
            <a:ext cx="2926080" cy="2022999"/>
          </a:xfrm>
          <a:custGeom>
            <a:avLst/>
            <a:gdLst>
              <a:gd name="connsiteX0" fmla="*/ 0 w 2926080"/>
              <a:gd name="connsiteY0" fmla="*/ 0 h 2022999"/>
              <a:gd name="connsiteX1" fmla="*/ 2926080 w 2926080"/>
              <a:gd name="connsiteY1" fmla="*/ 0 h 2022999"/>
              <a:gd name="connsiteX2" fmla="*/ 2926080 w 2926080"/>
              <a:gd name="connsiteY2" fmla="*/ 2022999 h 2022999"/>
              <a:gd name="connsiteX3" fmla="*/ 0 w 2926080"/>
              <a:gd name="connsiteY3" fmla="*/ 2022999 h 2022999"/>
            </a:gdLst>
            <a:ahLst/>
            <a:cxnLst>
              <a:cxn ang="0">
                <a:pos x="connsiteX0" y="connsiteY0"/>
              </a:cxn>
              <a:cxn ang="0">
                <a:pos x="connsiteX1" y="connsiteY1"/>
              </a:cxn>
              <a:cxn ang="0">
                <a:pos x="connsiteX2" y="connsiteY2"/>
              </a:cxn>
              <a:cxn ang="0">
                <a:pos x="connsiteX3" y="connsiteY3"/>
              </a:cxn>
            </a:cxnLst>
            <a:rect l="l" t="t" r="r" b="b"/>
            <a:pathLst>
              <a:path w="2926080" h="2022999">
                <a:moveTo>
                  <a:pt x="0" y="0"/>
                </a:moveTo>
                <a:lnTo>
                  <a:pt x="2926080" y="0"/>
                </a:lnTo>
                <a:lnTo>
                  <a:pt x="2926080" y="2022999"/>
                </a:lnTo>
                <a:lnTo>
                  <a:pt x="0" y="202299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069422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7EC018D-013A-4CF6-BFC7-5AADFBE8E06C}"/>
              </a:ext>
            </a:extLst>
          </p:cNvPr>
          <p:cNvSpPr>
            <a:spLocks noGrp="1"/>
          </p:cNvSpPr>
          <p:nvPr>
            <p:ph type="pic" sz="quarter" idx="27"/>
          </p:nvPr>
        </p:nvSpPr>
        <p:spPr bwMode="auto">
          <a:xfrm>
            <a:off x="6095999"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235554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274857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1273143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691616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612987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FA1784-7BC9-45B2-BC46-1271647BD886}" type="datetimeFigureOut">
              <a:rPr lang="en-NZ" smtClean="0"/>
              <a:t>19/10/2022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423546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3C1E0E71-5B85-406F-BE23-4D2270C4D18C}"/>
              </a:ext>
            </a:extLst>
          </p:cNvPr>
          <p:cNvSpPr>
            <a:spLocks noGrp="1"/>
          </p:cNvSpPr>
          <p:nvPr>
            <p:ph type="pic" sz="quarter" idx="10"/>
          </p:nvPr>
        </p:nvSpPr>
        <p:spPr bwMode="auto">
          <a:xfrm>
            <a:off x="723900" y="762000"/>
            <a:ext cx="10744200" cy="5334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812304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FA1784-7BC9-45B2-BC46-1271647BD886}" type="datetimeFigureOut">
              <a:rPr lang="en-NZ" smtClean="0"/>
              <a:t>19/10/2022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168172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8FA1784-7BC9-45B2-BC46-1271647BD886}" type="datetimeFigureOut">
              <a:rPr lang="en-NZ" smtClean="0"/>
              <a:t>19/10/2022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098870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263019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1044727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2083664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120089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35073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FA1784-7BC9-45B2-BC46-1271647BD886}" type="datetimeFigureOut">
              <a:rPr lang="en-NZ" smtClean="0"/>
              <a:t>19/10/2022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1717766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FA1784-7BC9-45B2-BC46-1271647BD886}" type="datetimeFigureOut">
              <a:rPr lang="en-NZ" smtClean="0"/>
              <a:t>19/10/2022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709391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8FA1784-7BC9-45B2-BC46-1271647BD886}" type="datetimeFigureOut">
              <a:rPr lang="en-NZ" smtClean="0"/>
              <a:t>19/10/2022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260710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615512-87BF-4489-94E7-1D77F81AEB49}"/>
              </a:ext>
            </a:extLst>
          </p:cNvPr>
          <p:cNvSpPr>
            <a:spLocks noGrp="1"/>
          </p:cNvSpPr>
          <p:nvPr>
            <p:ph type="pic" sz="quarter" idx="17"/>
          </p:nvPr>
        </p:nvSpPr>
        <p:spPr bwMode="auto">
          <a:xfrm>
            <a:off x="373062" y="380999"/>
            <a:ext cx="11445875" cy="6096000"/>
          </a:xfrm>
          <a:custGeom>
            <a:avLst/>
            <a:gdLst>
              <a:gd name="connsiteX0" fmla="*/ 0 w 11445875"/>
              <a:gd name="connsiteY0" fmla="*/ 0 h 6096000"/>
              <a:gd name="connsiteX1" fmla="*/ 11445875 w 11445875"/>
              <a:gd name="connsiteY1" fmla="*/ 0 h 6096000"/>
              <a:gd name="connsiteX2" fmla="*/ 11445875 w 11445875"/>
              <a:gd name="connsiteY2" fmla="*/ 6096000 h 6096000"/>
              <a:gd name="connsiteX3" fmla="*/ 0 w 11445875"/>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445875" h="6096000">
                <a:moveTo>
                  <a:pt x="0" y="0"/>
                </a:moveTo>
                <a:lnTo>
                  <a:pt x="11445875" y="0"/>
                </a:lnTo>
                <a:lnTo>
                  <a:pt x="11445875" y="6096000"/>
                </a:lnTo>
                <a:lnTo>
                  <a:pt x="0" y="6096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3950891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28189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64297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A1784-7BC9-45B2-BC46-1271647BD886}" type="datetimeFigureOut">
              <a:rPr lang="en-NZ" smtClean="0"/>
              <a:t>19/10/2022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A84EA3-19C6-439B-9AC1-5C5B6601A94C}" type="slidenum">
              <a:rPr lang="en-NZ" smtClean="0"/>
              <a:t>‹#›</a:t>
            </a:fld>
            <a:endParaRPr lang="en-NZ"/>
          </a:p>
        </p:txBody>
      </p:sp>
    </p:spTree>
    <p:extLst>
      <p:ext uri="{BB962C8B-B14F-4D97-AF65-F5344CB8AC3E}">
        <p14:creationId xmlns:p14="http://schemas.microsoft.com/office/powerpoint/2010/main" val="3769223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19-Oct-22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3776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23030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19-Oct-22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4520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0769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19-Oct-22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09817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19-Oct-22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134261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19-Oct-22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8285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E886AA-7533-444F-A04B-31EB6ECEE18A}"/>
              </a:ext>
            </a:extLst>
          </p:cNvPr>
          <p:cNvSpPr>
            <a:spLocks noGrp="1"/>
          </p:cNvSpPr>
          <p:nvPr>
            <p:ph type="pic" sz="quarter" idx="10"/>
          </p:nvPr>
        </p:nvSpPr>
        <p:spPr>
          <a:xfrm>
            <a:off x="0" y="1"/>
            <a:ext cx="12192000" cy="6857999"/>
          </a:xfrm>
          <a:prstGeom prst="rect">
            <a:avLst/>
          </a:prstGeom>
        </p:spPr>
        <p:txBody>
          <a:bodyPr/>
          <a:lstStyle/>
          <a:p>
            <a:endParaRPr lang="id-ID"/>
          </a:p>
        </p:txBody>
      </p:sp>
    </p:spTree>
    <p:extLst>
      <p:ext uri="{BB962C8B-B14F-4D97-AF65-F5344CB8AC3E}">
        <p14:creationId xmlns:p14="http://schemas.microsoft.com/office/powerpoint/2010/main" val="3039713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478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00771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96845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166479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35926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19-Oct-22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39399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19-Oct-22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453972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19-Oct-22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880695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87992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19-Oct-22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131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24AE3E2-1F1D-42B3-8A36-6CB846D65486}"/>
              </a:ext>
            </a:extLst>
          </p:cNvPr>
          <p:cNvSpPr>
            <a:spLocks noGrp="1"/>
          </p:cNvSpPr>
          <p:nvPr>
            <p:ph type="pic" sz="quarter" idx="10"/>
          </p:nvPr>
        </p:nvSpPr>
        <p:spPr>
          <a:xfrm>
            <a:off x="-1" y="1315277"/>
            <a:ext cx="12192000" cy="4227444"/>
          </a:xfrm>
          <a:custGeom>
            <a:avLst/>
            <a:gdLst>
              <a:gd name="connsiteX0" fmla="*/ 0 w 12192000"/>
              <a:gd name="connsiteY0" fmla="*/ 0 h 4227444"/>
              <a:gd name="connsiteX1" fmla="*/ 12192000 w 12192000"/>
              <a:gd name="connsiteY1" fmla="*/ 0 h 4227444"/>
              <a:gd name="connsiteX2" fmla="*/ 12192000 w 12192000"/>
              <a:gd name="connsiteY2" fmla="*/ 4227444 h 4227444"/>
              <a:gd name="connsiteX3" fmla="*/ 0 w 12192000"/>
              <a:gd name="connsiteY3" fmla="*/ 4227444 h 4227444"/>
            </a:gdLst>
            <a:ahLst/>
            <a:cxnLst>
              <a:cxn ang="0">
                <a:pos x="connsiteX0" y="connsiteY0"/>
              </a:cxn>
              <a:cxn ang="0">
                <a:pos x="connsiteX1" y="connsiteY1"/>
              </a:cxn>
              <a:cxn ang="0">
                <a:pos x="connsiteX2" y="connsiteY2"/>
              </a:cxn>
              <a:cxn ang="0">
                <a:pos x="connsiteX3" y="connsiteY3"/>
              </a:cxn>
            </a:cxnLst>
            <a:rect l="l" t="t" r="r" b="b"/>
            <a:pathLst>
              <a:path w="12192000" h="4227444">
                <a:moveTo>
                  <a:pt x="0" y="0"/>
                </a:moveTo>
                <a:lnTo>
                  <a:pt x="12192000" y="0"/>
                </a:lnTo>
                <a:lnTo>
                  <a:pt x="12192000" y="4227444"/>
                </a:lnTo>
                <a:lnTo>
                  <a:pt x="0" y="4227444"/>
                </a:lnTo>
                <a:close/>
              </a:path>
            </a:pathLst>
          </a:custGeom>
        </p:spPr>
        <p:txBody>
          <a:bodyPr wrap="square">
            <a:noAutofit/>
          </a:bodyPr>
          <a:lstStyle/>
          <a:p>
            <a:endParaRPr lang="id-ID"/>
          </a:p>
        </p:txBody>
      </p:sp>
    </p:spTree>
    <p:extLst>
      <p:ext uri="{BB962C8B-B14F-4D97-AF65-F5344CB8AC3E}">
        <p14:creationId xmlns:p14="http://schemas.microsoft.com/office/powerpoint/2010/main" val="320347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C4B04085-5107-4855-B156-BEB9BC4F85E0}"/>
              </a:ext>
            </a:extLst>
          </p:cNvPr>
          <p:cNvSpPr>
            <a:spLocks noGrp="1"/>
          </p:cNvSpPr>
          <p:nvPr>
            <p:ph type="pic" sz="quarter" idx="13"/>
          </p:nvPr>
        </p:nvSpPr>
        <p:spPr bwMode="auto">
          <a:xfrm>
            <a:off x="1" y="1025386"/>
            <a:ext cx="4806944" cy="4807226"/>
          </a:xfrm>
          <a:custGeom>
            <a:avLst/>
            <a:gdLst>
              <a:gd name="connsiteX0" fmla="*/ 0 w 4806944"/>
              <a:gd name="connsiteY0" fmla="*/ 0 h 4807226"/>
              <a:gd name="connsiteX1" fmla="*/ 4806944 w 4806944"/>
              <a:gd name="connsiteY1" fmla="*/ 0 h 4807226"/>
              <a:gd name="connsiteX2" fmla="*/ 4806944 w 4806944"/>
              <a:gd name="connsiteY2" fmla="*/ 4807226 h 4807226"/>
              <a:gd name="connsiteX3" fmla="*/ 0 w 4806944"/>
              <a:gd name="connsiteY3" fmla="*/ 4807226 h 4807226"/>
            </a:gdLst>
            <a:ahLst/>
            <a:cxnLst>
              <a:cxn ang="0">
                <a:pos x="connsiteX0" y="connsiteY0"/>
              </a:cxn>
              <a:cxn ang="0">
                <a:pos x="connsiteX1" y="connsiteY1"/>
              </a:cxn>
              <a:cxn ang="0">
                <a:pos x="connsiteX2" y="connsiteY2"/>
              </a:cxn>
              <a:cxn ang="0">
                <a:pos x="connsiteX3" y="connsiteY3"/>
              </a:cxn>
            </a:cxnLst>
            <a:rect l="l" t="t" r="r" b="b"/>
            <a:pathLst>
              <a:path w="4806944" h="4807226">
                <a:moveTo>
                  <a:pt x="0" y="0"/>
                </a:moveTo>
                <a:lnTo>
                  <a:pt x="4806944" y="0"/>
                </a:lnTo>
                <a:lnTo>
                  <a:pt x="4806944" y="4807226"/>
                </a:lnTo>
                <a:lnTo>
                  <a:pt x="0" y="4807226"/>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Tree>
    <p:extLst>
      <p:ext uri="{BB962C8B-B14F-4D97-AF65-F5344CB8AC3E}">
        <p14:creationId xmlns:p14="http://schemas.microsoft.com/office/powerpoint/2010/main" val="235197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41" Type="http://schemas.openxmlformats.org/officeDocument/2006/relationships/slideLayout" Target="../slideLayouts/slideLayout43.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5.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5.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19/10/2022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
        <p:nvSpPr>
          <p:cNvPr id="8" name="TextBox 7">
            <a:extLst>
              <a:ext uri="{FF2B5EF4-FFF2-40B4-BE49-F238E27FC236}">
                <a16:creationId xmlns:a16="http://schemas.microsoft.com/office/drawing/2014/main" id="{1145CB61-864C-4BED-892C-F5A286C29350}"/>
              </a:ext>
            </a:extLst>
          </p:cNvPr>
          <p:cNvSpPr txBox="1"/>
          <p:nvPr userDrawn="1">
            <p:extLst>
              <p:ext uri="{1162E1C5-73C7-4A58-AE30-91384D911F3F}">
                <p184:classification xmlns:p184="http://schemas.microsoft.com/office/powerpoint/2018/4/main" val="hdr"/>
              </p:ext>
            </p:extLst>
          </p:nvPr>
        </p:nvSpPr>
        <p:spPr>
          <a:xfrm>
            <a:off x="0" y="0"/>
            <a:ext cx="819150" cy="121920"/>
          </a:xfrm>
          <a:prstGeom prst="rect">
            <a:avLst/>
          </a:prstGeom>
        </p:spPr>
        <p:txBody>
          <a:bodyPr horzOverflow="overflow" lIns="0" tIns="0" rIns="0" bIns="0">
            <a:spAutoFit/>
          </a:bodyPr>
          <a:lstStyle/>
          <a:p>
            <a:pPr algn="l"/>
            <a:r>
              <a:rPr lang="en-NZ" sz="800">
                <a:solidFill>
                  <a:srgbClr val="000000"/>
                </a:solidFill>
                <a:latin typeface="Calibri" panose="020F0502020204030204" pitchFamily="34" charset="0"/>
                <a:cs typeface="Calibri" panose="020F0502020204030204" pitchFamily="34" charset="0"/>
              </a:rPr>
              <a:t>Sensitivity: General</a:t>
            </a:r>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8410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p15:clr>
            <a:srgbClr val="F26B43"/>
          </p15:clr>
        </p15:guide>
        <p15:guide id="2" pos="456">
          <p15:clr>
            <a:srgbClr val="F26B43"/>
          </p15:clr>
        </p15:guide>
        <p15:guide id="3" pos="2712">
          <p15:clr>
            <a:srgbClr val="F26B43"/>
          </p15:clr>
        </p15:guide>
        <p15:guide id="4" pos="4968">
          <p15:clr>
            <a:srgbClr val="F26B43"/>
          </p15:clr>
        </p15:guide>
        <p15:guide id="5" pos="7224">
          <p15:clr>
            <a:srgbClr val="F26B43"/>
          </p15:clr>
        </p15:guide>
        <p15:guide id="6" orient="horz" pos="2712">
          <p15:clr>
            <a:srgbClr val="F26B43"/>
          </p15:clr>
        </p15:guide>
        <p15:guide id="7" orient="horz" pos="1608">
          <p15:clr>
            <a:srgbClr val="F26B43"/>
          </p15:clr>
        </p15:guide>
        <p15:guide id="8" orient="horz" pos="480">
          <p15:clr>
            <a:srgbClr val="F26B43"/>
          </p15:clr>
        </p15:guide>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38FA1784-7BC9-45B2-BC46-1271647BD886}" type="datetimeFigureOut">
              <a:rPr lang="en-NZ" smtClean="0"/>
              <a:t>19/10/2022</a:t>
            </a:fld>
            <a:endParaRPr lang="en-NZ"/>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NZ"/>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DA84EA3-19C6-439B-9AC1-5C5B6601A94C}" type="slidenum">
              <a:rPr lang="en-NZ" smtClean="0"/>
              <a:t>‹#›</a:t>
            </a:fld>
            <a:endParaRPr lang="en-NZ"/>
          </a:p>
        </p:txBody>
      </p:sp>
    </p:spTree>
    <p:extLst>
      <p:ext uri="{BB962C8B-B14F-4D97-AF65-F5344CB8AC3E}">
        <p14:creationId xmlns:p14="http://schemas.microsoft.com/office/powerpoint/2010/main" val="218963347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19-Oct-22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1278514"/>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2.png"/><Relationship Id="rId7"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customXml" Target="../ink/ink2.xml"/><Relationship Id="rId5" Type="http://schemas.openxmlformats.org/officeDocument/2006/relationships/image" Target="../media/image4.emf"/><Relationship Id="rId4" Type="http://schemas.openxmlformats.org/officeDocument/2006/relationships/customXml" Target="../ink/ink1.xml"/><Relationship Id="rId9" Type="http://schemas.openxmlformats.org/officeDocument/2006/relationships/image" Target="../media/image6.emf"/></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4.xml"/><Relationship Id="rId5" Type="http://schemas.openxmlformats.org/officeDocument/2006/relationships/image" Target="../media/image14.tif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0496-0A39-C74A-8178-F6609DE1AC3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9CC8A9F-B713-B647-A820-80AFC1B5BDE8}"/>
              </a:ext>
            </a:extLst>
          </p:cNvPr>
          <p:cNvPicPr>
            <a:picLocks noGrp="1" noChangeAspect="1"/>
          </p:cNvPicPr>
          <p:nvPr>
            <p:ph idx="1"/>
          </p:nvPr>
        </p:nvPicPr>
        <p:blipFill>
          <a:blip r:embed="rId3"/>
          <a:stretch>
            <a:fillRect/>
          </a:stretch>
        </p:blipFill>
        <p:spPr>
          <a:xfrm>
            <a:off x="0" y="0"/>
            <a:ext cx="12542127" cy="6858000"/>
          </a:xfrm>
        </p:spPr>
      </p:pic>
      <p:sp>
        <p:nvSpPr>
          <p:cNvPr id="6" name="TextBox 5">
            <a:extLst>
              <a:ext uri="{FF2B5EF4-FFF2-40B4-BE49-F238E27FC236}">
                <a16:creationId xmlns:a16="http://schemas.microsoft.com/office/drawing/2014/main" id="{3E61B98B-F320-4D45-903F-04E235746E7C}"/>
              </a:ext>
            </a:extLst>
          </p:cNvPr>
          <p:cNvSpPr txBox="1"/>
          <p:nvPr/>
        </p:nvSpPr>
        <p:spPr>
          <a:xfrm>
            <a:off x="251791" y="344556"/>
            <a:ext cx="679194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w Cen MT" panose="020B0602020104020603"/>
                <a:ea typeface="+mn-ea"/>
                <a:cs typeface="+mn-cs"/>
              </a:rPr>
              <a:t>Rūātoki</a:t>
            </a:r>
            <a:r>
              <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rPr>
              <a:t> Valley</a:t>
            </a:r>
            <a:r>
              <a:rPr kumimoji="0" lang="en-US" sz="2000" b="1"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en-US" sz="3200" b="1" i="0" u="none" strike="noStrike" kern="1200" cap="none" spc="0" normalizeH="0" baseline="0" noProof="0" dirty="0" err="1">
                <a:ln>
                  <a:noFill/>
                </a:ln>
                <a:solidFill>
                  <a:prstClr val="white"/>
                </a:solidFill>
                <a:effectLst/>
                <a:uLnTx/>
                <a:uFillTx/>
                <a:latin typeface="Tw Cen MT" panose="020B0602020104020603"/>
                <a:ea typeface="+mn-ea"/>
                <a:cs typeface="+mn-cs"/>
              </a:rPr>
              <a:t>Tūhoe</a:t>
            </a:r>
            <a:r>
              <a:rPr kumimoji="0" lang="en-US" sz="2000" b="1" i="0" u="none" strike="noStrike" kern="1200" cap="none" spc="0" normalizeH="0" baseline="0" noProof="0" dirty="0">
                <a:ln>
                  <a:noFill/>
                </a:ln>
                <a:solidFill>
                  <a:prstClr val="white"/>
                </a:solidFill>
                <a:effectLst/>
                <a:uLnTx/>
                <a:uFillTx/>
                <a:latin typeface="Tw Cen MT" panose="020B0602020104020603"/>
                <a:ea typeface="+mn-ea"/>
                <a:cs typeface="+mn-cs"/>
              </a:rPr>
              <a:t> - </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Eastern Bay of Plenty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My </a:t>
            </a:r>
            <a:r>
              <a:rPr kumimoji="0" lang="en-US" sz="2400" b="1" i="0" u="none" strike="noStrike" kern="1200" cap="none" spc="0" normalizeH="0" baseline="0" noProof="0" dirty="0" err="1">
                <a:ln>
                  <a:noFill/>
                </a:ln>
                <a:solidFill>
                  <a:prstClr val="white"/>
                </a:solidFill>
                <a:effectLst/>
                <a:uLnTx/>
                <a:uFillTx/>
                <a:latin typeface="Tw Cen MT" panose="020B0602020104020603"/>
                <a:ea typeface="+mn-ea"/>
                <a:cs typeface="+mn-cs"/>
              </a:rPr>
              <a:t>Papakāinga</a:t>
            </a: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 My Homeland </a:t>
            </a:r>
          </a:p>
        </p:txBody>
      </p:sp>
    </p:spTree>
    <p:extLst>
      <p:ext uri="{BB962C8B-B14F-4D97-AF65-F5344CB8AC3E}">
        <p14:creationId xmlns:p14="http://schemas.microsoft.com/office/powerpoint/2010/main" val="3827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955B-300D-1943-9BD0-B526A9271FDE}"/>
              </a:ext>
            </a:extLst>
          </p:cNvPr>
          <p:cNvSpPr>
            <a:spLocks noGrp="1"/>
          </p:cNvSpPr>
          <p:nvPr>
            <p:ph type="title"/>
          </p:nvPr>
        </p:nvSpPr>
        <p:spPr/>
        <p:txBody>
          <a:bodyPr/>
          <a:lstStyle/>
          <a:p>
            <a:r>
              <a:rPr lang="en-US" dirty="0" err="1"/>
              <a:t>wcw</a:t>
            </a:r>
            <a:endParaRPr lang="en-US" dirty="0"/>
          </a:p>
        </p:txBody>
      </p:sp>
      <p:sp>
        <p:nvSpPr>
          <p:cNvPr id="3" name="Content Placeholder 2">
            <a:extLst>
              <a:ext uri="{FF2B5EF4-FFF2-40B4-BE49-F238E27FC236}">
                <a16:creationId xmlns:a16="http://schemas.microsoft.com/office/drawing/2014/main" id="{6B52CF5A-1598-5740-A36A-4270B8CB5D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63BE52-DE45-7841-A582-439262B06712}"/>
              </a:ext>
            </a:extLst>
          </p:cNvPr>
          <p:cNvPicPr>
            <a:picLocks noChangeAspect="1"/>
          </p:cNvPicPr>
          <p:nvPr/>
        </p:nvPicPr>
        <p:blipFill>
          <a:blip r:embed="rId3"/>
          <a:stretch>
            <a:fillRect/>
          </a:stretch>
        </p:blipFill>
        <p:spPr>
          <a:xfrm>
            <a:off x="6285" y="0"/>
            <a:ext cx="12185715" cy="6874870"/>
          </a:xfrm>
          <a:prstGeom prst="rect">
            <a:avLst/>
          </a:prstGeom>
        </p:spPr>
      </p:pic>
      <p:sp>
        <p:nvSpPr>
          <p:cNvPr id="6" name="TextBox 5">
            <a:extLst>
              <a:ext uri="{FF2B5EF4-FFF2-40B4-BE49-F238E27FC236}">
                <a16:creationId xmlns:a16="http://schemas.microsoft.com/office/drawing/2014/main" id="{C138D22A-6A6A-7942-BE94-19AFB0B2F945}"/>
              </a:ext>
            </a:extLst>
          </p:cNvPr>
          <p:cNvSpPr txBox="1"/>
          <p:nvPr/>
        </p:nvSpPr>
        <p:spPr>
          <a:xfrm>
            <a:off x="5894766" y="4020344"/>
            <a:ext cx="5724939" cy="3170099"/>
          </a:xfrm>
          <a:prstGeom prst="rect">
            <a:avLst/>
          </a:prstGeom>
          <a:noFill/>
        </p:spPr>
        <p:txBody>
          <a:bodyPr wrap="square" rtlCol="0">
            <a:spAutoFit/>
          </a:bodyPr>
          <a:lstStyle/>
          <a:p>
            <a:pPr marL="421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Local materials, Ancestor narrative and   wisdoms</a:t>
            </a:r>
          </a:p>
          <a:p>
            <a:pPr marL="313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Local knowledge of water</a:t>
            </a:r>
          </a:p>
          <a:p>
            <a:pPr marL="313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Local knowledge of solar energy</a:t>
            </a:r>
          </a:p>
          <a:p>
            <a:pPr marL="421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Tw Cen MT" panose="020B0602020104020603"/>
                <a:ea typeface="+mn-ea"/>
                <a:cs typeface="+mn-cs"/>
              </a:rPr>
              <a:t>Local knowledge of behavior of the     elements; water, sun, moon, stars, wind, land rhythm and pulse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5707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1192-4981-2841-8620-687883EABB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5B5371A-57FB-1947-AD6D-2C5C81342A3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2CACD5DA-A94A-BD44-B5DD-FC7F22287C5B}"/>
              </a:ext>
            </a:extLst>
          </p:cNvPr>
          <p:cNvPicPr>
            <a:picLocks noChangeAspect="1"/>
          </p:cNvPicPr>
          <p:nvPr/>
        </p:nvPicPr>
        <p:blipFill>
          <a:blip r:embed="rId2"/>
          <a:stretch>
            <a:fillRect/>
          </a:stretch>
        </p:blipFill>
        <p:spPr>
          <a:xfrm>
            <a:off x="0" y="-138932"/>
            <a:ext cx="6312353" cy="7111232"/>
          </a:xfrm>
          <a:prstGeom prst="rect">
            <a:avLst/>
          </a:prstGeom>
        </p:spPr>
      </p:pic>
      <p:pic>
        <p:nvPicPr>
          <p:cNvPr id="7" name="Picture 6">
            <a:extLst>
              <a:ext uri="{FF2B5EF4-FFF2-40B4-BE49-F238E27FC236}">
                <a16:creationId xmlns:a16="http://schemas.microsoft.com/office/drawing/2014/main" id="{EDE37EFB-575C-4B4C-A21C-EBC1A3C74AB2}"/>
              </a:ext>
            </a:extLst>
          </p:cNvPr>
          <p:cNvPicPr>
            <a:picLocks noChangeAspect="1"/>
          </p:cNvPicPr>
          <p:nvPr/>
        </p:nvPicPr>
        <p:blipFill>
          <a:blip r:embed="rId3"/>
          <a:stretch>
            <a:fillRect/>
          </a:stretch>
        </p:blipFill>
        <p:spPr>
          <a:xfrm>
            <a:off x="6312353" y="-138932"/>
            <a:ext cx="6232070" cy="7111232"/>
          </a:xfrm>
          <a:prstGeom prst="rect">
            <a:avLst/>
          </a:prstGeom>
        </p:spPr>
      </p:pic>
    </p:spTree>
    <p:extLst>
      <p:ext uri="{BB962C8B-B14F-4D97-AF65-F5344CB8AC3E}">
        <p14:creationId xmlns:p14="http://schemas.microsoft.com/office/powerpoint/2010/main" val="283075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5E242-4215-A849-8ABA-947BAA7DDE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C80F69-98E6-4047-AF01-05604DF29E7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D7E445D-5891-AB43-9C91-E1A8EB6C521A}"/>
              </a:ext>
            </a:extLst>
          </p:cNvPr>
          <p:cNvPicPr>
            <a:picLocks noChangeAspect="1"/>
          </p:cNvPicPr>
          <p:nvPr/>
        </p:nvPicPr>
        <p:blipFill>
          <a:blip r:embed="rId2"/>
          <a:stretch>
            <a:fillRect/>
          </a:stretch>
        </p:blipFill>
        <p:spPr>
          <a:xfrm>
            <a:off x="5781" y="2890"/>
            <a:ext cx="12822788" cy="7034724"/>
          </a:xfrm>
          <a:prstGeom prst="rect">
            <a:avLst/>
          </a:prstGeom>
        </p:spPr>
      </p:pic>
      <p:sp>
        <p:nvSpPr>
          <p:cNvPr id="7" name="TextBox 6">
            <a:extLst>
              <a:ext uri="{FF2B5EF4-FFF2-40B4-BE49-F238E27FC236}">
                <a16:creationId xmlns:a16="http://schemas.microsoft.com/office/drawing/2014/main" id="{34634311-BDE0-2247-ACD3-B32E10D75533}"/>
              </a:ext>
            </a:extLst>
          </p:cNvPr>
          <p:cNvSpPr txBox="1"/>
          <p:nvPr/>
        </p:nvSpPr>
        <p:spPr>
          <a:xfrm>
            <a:off x="0" y="2890"/>
            <a:ext cx="12828569" cy="1600438"/>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1st LIVING BUILDING in New Zealand Aotearoa</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w Cen MT" panose="020B0602020104020603"/>
                <a:ea typeface="+mn-ea"/>
                <a:cs typeface="+mn-cs"/>
              </a:rPr>
              <a:t>Innovate: </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honesty, kindness, integrity, generosity, courage, confidence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w Cen MT" panose="020B0602020104020603"/>
                <a:ea typeface="+mn-ea"/>
                <a:cs typeface="+mn-cs"/>
              </a:rPr>
              <a:t>Environmentally Responsible: </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by knowledge-sharing and recognizing the need for shift from a mechanistic, monocultural thought pattern to a re-humanizing one.  This supports justice, interdependence, equity, community-based control of one’s destiny, unity and freedom to live as free men and women peacefully with our older siblings; the moon, the sun, mountains, rivers, stars, forests and animals.   Returning gratefulness and </a:t>
            </a:r>
            <a:r>
              <a:rPr kumimoji="0" lang="en-US" sz="1600" b="0" i="0" u="none" strike="noStrike" kern="1200" cap="none" spc="0" normalizeH="0" baseline="0" noProof="0" dirty="0" err="1">
                <a:ln>
                  <a:noFill/>
                </a:ln>
                <a:solidFill>
                  <a:prstClr val="black"/>
                </a:solidFill>
                <a:effectLst/>
                <a:uLnTx/>
                <a:uFillTx/>
                <a:latin typeface="Tw Cen MT" panose="020B0602020104020603"/>
                <a:ea typeface="+mn-ea"/>
                <a:cs typeface="+mn-cs"/>
              </a:rPr>
              <a:t>honour</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 to them for their shelter and sustenance. </a:t>
            </a:r>
          </a:p>
        </p:txBody>
      </p:sp>
    </p:spTree>
    <p:extLst>
      <p:ext uri="{BB962C8B-B14F-4D97-AF65-F5344CB8AC3E}">
        <p14:creationId xmlns:p14="http://schemas.microsoft.com/office/powerpoint/2010/main" val="16588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0181DED-9564-D2CB-3461-B7C9C2080C9B}"/>
              </a:ext>
            </a:extLst>
          </p:cNvPr>
          <p:cNvSpPr>
            <a:spLocks noGrp="1"/>
          </p:cNvSpPr>
          <p:nvPr>
            <p:ph type="body" sz="quarter" idx="12"/>
          </p:nvPr>
        </p:nvSpPr>
        <p:spPr/>
        <p:txBody>
          <a:bodyPr/>
          <a:lstStyle/>
          <a:p>
            <a:endParaRPr lang="en-US" dirty="0"/>
          </a:p>
        </p:txBody>
      </p:sp>
      <p:pic>
        <p:nvPicPr>
          <p:cNvPr id="5" name="Picture 4">
            <a:extLst>
              <a:ext uri="{FF2B5EF4-FFF2-40B4-BE49-F238E27FC236}">
                <a16:creationId xmlns:a16="http://schemas.microsoft.com/office/drawing/2014/main" id="{2FA03065-EB73-441F-8C7A-C30AA923090E}"/>
              </a:ext>
            </a:extLst>
          </p:cNvPr>
          <p:cNvPicPr>
            <a:picLocks noChangeAspect="1"/>
          </p:cNvPicPr>
          <p:nvPr/>
        </p:nvPicPr>
        <p:blipFill>
          <a:blip r:embed="rId2"/>
          <a:stretch>
            <a:fillRect/>
          </a:stretch>
        </p:blipFill>
        <p:spPr>
          <a:xfrm>
            <a:off x="411163" y="413055"/>
            <a:ext cx="11089935" cy="5768670"/>
          </a:xfrm>
          <a:prstGeom prst="rect">
            <a:avLst/>
          </a:prstGeom>
        </p:spPr>
      </p:pic>
    </p:spTree>
    <p:extLst>
      <p:ext uri="{BB962C8B-B14F-4D97-AF65-F5344CB8AC3E}">
        <p14:creationId xmlns:p14="http://schemas.microsoft.com/office/powerpoint/2010/main" val="75814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E59D7-3C03-6A4F-3C2F-0AB6BEF7CF2C}"/>
              </a:ext>
            </a:extLst>
          </p:cNvPr>
          <p:cNvSpPr>
            <a:spLocks noGrp="1"/>
          </p:cNvSpPr>
          <p:nvPr>
            <p:ph type="body" sz="quarter" idx="10"/>
          </p:nvPr>
        </p:nvSpPr>
        <p:spPr>
          <a:xfrm>
            <a:off x="1561945" y="834720"/>
            <a:ext cx="9068110" cy="570101"/>
          </a:xfrm>
        </p:spPr>
        <p:txBody>
          <a:bodyPr/>
          <a:lstStyle/>
          <a:p>
            <a:r>
              <a:rPr lang="en-US" dirty="0"/>
              <a:t>3 key principles of a Circular Economy</a:t>
            </a:r>
          </a:p>
        </p:txBody>
      </p:sp>
      <p:pic>
        <p:nvPicPr>
          <p:cNvPr id="4" name="Picture 4" descr="May be an image of text that says &quot;Regenerate naturalsystems systems Come back stronger by adopting circular economy principles Neare shifting to asysten system where we Designout Design wast and pollution Keep roductsand materials inuse&quot;">
            <a:extLst>
              <a:ext uri="{FF2B5EF4-FFF2-40B4-BE49-F238E27FC236}">
                <a16:creationId xmlns:a16="http://schemas.microsoft.com/office/drawing/2014/main" id="{6E30FCEB-4C79-4923-A580-D01A08B88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583" y="1713571"/>
            <a:ext cx="9068110" cy="476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5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78E5E3-873F-421B-BFBB-6DDD2717FD47}"/>
              </a:ext>
            </a:extLst>
          </p:cNvPr>
          <p:cNvSpPr/>
          <p:nvPr/>
        </p:nvSpPr>
        <p:spPr>
          <a:xfrm>
            <a:off x="1988636" y="1962372"/>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3" name="Rectangle 2">
            <a:extLst>
              <a:ext uri="{FF2B5EF4-FFF2-40B4-BE49-F238E27FC236}">
                <a16:creationId xmlns:a16="http://schemas.microsoft.com/office/drawing/2014/main" id="{C0BA4596-995B-4947-B832-7AABAC899D5E}"/>
              </a:ext>
            </a:extLst>
          </p:cNvPr>
          <p:cNvSpPr/>
          <p:nvPr/>
        </p:nvSpPr>
        <p:spPr>
          <a:xfrm>
            <a:off x="1988636" y="4396619"/>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4" name="TextBox 3">
            <a:extLst>
              <a:ext uri="{FF2B5EF4-FFF2-40B4-BE49-F238E27FC236}">
                <a16:creationId xmlns:a16="http://schemas.microsoft.com/office/drawing/2014/main" id="{BFA4BE1B-174D-414B-9818-6AE7EB379CD6}"/>
              </a:ext>
            </a:extLst>
          </p:cNvPr>
          <p:cNvSpPr txBox="1"/>
          <p:nvPr/>
        </p:nvSpPr>
        <p:spPr>
          <a:xfrm>
            <a:off x="1988637" y="4634469"/>
            <a:ext cx="1901952" cy="923330"/>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rPr>
              <a:t>Reliance on synthetic fertiliser</a:t>
            </a:r>
          </a:p>
        </p:txBody>
      </p:sp>
      <p:sp>
        <p:nvSpPr>
          <p:cNvPr id="6" name="TextBox 5">
            <a:extLst>
              <a:ext uri="{FF2B5EF4-FFF2-40B4-BE49-F238E27FC236}">
                <a16:creationId xmlns:a16="http://schemas.microsoft.com/office/drawing/2014/main" id="{13983718-9A53-4CEA-9637-9AB8393AFAA8}"/>
              </a:ext>
            </a:extLst>
          </p:cNvPr>
          <p:cNvSpPr txBox="1"/>
          <p:nvPr/>
        </p:nvSpPr>
        <p:spPr>
          <a:xfrm>
            <a:off x="5957078" y="4634469"/>
            <a:ext cx="1901952" cy="113877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rPr>
              <a:t>Canterbury’s nitrates 11x WHO limits</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8" name="Rectangle 7">
            <a:extLst>
              <a:ext uri="{FF2B5EF4-FFF2-40B4-BE49-F238E27FC236}">
                <a16:creationId xmlns:a16="http://schemas.microsoft.com/office/drawing/2014/main" id="{8578D618-E88D-4E5C-B739-B93164519EAA}"/>
              </a:ext>
            </a:extLst>
          </p:cNvPr>
          <p:cNvSpPr/>
          <p:nvPr/>
        </p:nvSpPr>
        <p:spPr>
          <a:xfrm>
            <a:off x="5957077" y="4396619"/>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9" name="TextBox 8">
            <a:extLst>
              <a:ext uri="{FF2B5EF4-FFF2-40B4-BE49-F238E27FC236}">
                <a16:creationId xmlns:a16="http://schemas.microsoft.com/office/drawing/2014/main" id="{BBB1B915-F854-4665-B2D7-E3B063CA8698}"/>
              </a:ext>
            </a:extLst>
          </p:cNvPr>
          <p:cNvSpPr txBox="1"/>
          <p:nvPr/>
        </p:nvSpPr>
        <p:spPr>
          <a:xfrm>
            <a:off x="1985462" y="2188065"/>
            <a:ext cx="1901952" cy="1231106"/>
          </a:xfrm>
          <a:prstGeom prst="rect">
            <a:avLst/>
          </a:prstGeom>
          <a:noFill/>
        </p:spPr>
        <p:txBody>
          <a:bodyPr wrap="square" lIns="0" tIns="0" rIns="0" bIns="0" rtlCol="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rPr>
              <a:t>3Waters increases energy demand</a:t>
            </a:r>
            <a:endPar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11" name="TextBox 10">
            <a:extLst>
              <a:ext uri="{FF2B5EF4-FFF2-40B4-BE49-F238E27FC236}">
                <a16:creationId xmlns:a16="http://schemas.microsoft.com/office/drawing/2014/main" id="{2E894DC0-4B06-44CF-B63E-942D0E197C22}"/>
              </a:ext>
            </a:extLst>
          </p:cNvPr>
          <p:cNvSpPr txBox="1"/>
          <p:nvPr/>
        </p:nvSpPr>
        <p:spPr>
          <a:xfrm>
            <a:off x="5957078" y="2200223"/>
            <a:ext cx="1901952" cy="61555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rPr>
              <a:t>BAU will mean 4ºC by 2060</a:t>
            </a:r>
          </a:p>
        </p:txBody>
      </p:sp>
      <p:sp>
        <p:nvSpPr>
          <p:cNvPr id="13" name="Rectangle 12">
            <a:extLst>
              <a:ext uri="{FF2B5EF4-FFF2-40B4-BE49-F238E27FC236}">
                <a16:creationId xmlns:a16="http://schemas.microsoft.com/office/drawing/2014/main" id="{F1842FB0-2759-4C7E-8440-9428E71CB355}"/>
              </a:ext>
            </a:extLst>
          </p:cNvPr>
          <p:cNvSpPr/>
          <p:nvPr/>
        </p:nvSpPr>
        <p:spPr>
          <a:xfrm>
            <a:off x="5957077" y="1962372"/>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pic>
        <p:nvPicPr>
          <p:cNvPr id="48" name="Picture Placeholder 47">
            <a:extLst>
              <a:ext uri="{FF2B5EF4-FFF2-40B4-BE49-F238E27FC236}">
                <a16:creationId xmlns:a16="http://schemas.microsoft.com/office/drawing/2014/main" id="{4D63A108-6A92-4E59-8C43-1D91A31C5BA2}"/>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22437" r="22437"/>
          <a:stretch/>
        </p:blipFill>
        <p:spPr>
          <a:xfrm>
            <a:off x="4418013" y="4397375"/>
            <a:ext cx="1371600" cy="1965325"/>
          </a:xfrm>
        </p:spPr>
      </p:pic>
      <p:pic>
        <p:nvPicPr>
          <p:cNvPr id="17" name="Picture Placeholder 16">
            <a:extLst>
              <a:ext uri="{FF2B5EF4-FFF2-40B4-BE49-F238E27FC236}">
                <a16:creationId xmlns:a16="http://schemas.microsoft.com/office/drawing/2014/main" id="{B22E8307-5A4B-4960-917F-5EFB45AC3D90}"/>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26751" r="26751"/>
          <a:stretch/>
        </p:blipFill>
        <p:spPr>
          <a:xfrm>
            <a:off x="4436109" y="1971516"/>
            <a:ext cx="1371600" cy="1965325"/>
          </a:xfrm>
        </p:spPr>
      </p:pic>
      <p:pic>
        <p:nvPicPr>
          <p:cNvPr id="38" name="Picture Placeholder 37">
            <a:extLst>
              <a:ext uri="{FF2B5EF4-FFF2-40B4-BE49-F238E27FC236}">
                <a16:creationId xmlns:a16="http://schemas.microsoft.com/office/drawing/2014/main" id="{194439B8-EC60-4EEE-8FA0-618324A33448}"/>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l="26237" r="26237"/>
          <a:stretch/>
        </p:blipFill>
        <p:spPr>
          <a:xfrm>
            <a:off x="507680" y="1939687"/>
            <a:ext cx="1371600" cy="1965325"/>
          </a:xfrm>
        </p:spPr>
      </p:pic>
      <p:pic>
        <p:nvPicPr>
          <p:cNvPr id="40" name="Picture Placeholder 39">
            <a:extLst>
              <a:ext uri="{FF2B5EF4-FFF2-40B4-BE49-F238E27FC236}">
                <a16:creationId xmlns:a16="http://schemas.microsoft.com/office/drawing/2014/main" id="{81D0C6FE-25B4-4034-B7A7-A30FCB2EF958}"/>
              </a:ext>
            </a:extLst>
          </p:cNvPr>
          <p:cNvPicPr>
            <a:picLocks noGrp="1" noChangeAspect="1"/>
          </p:cNvPicPr>
          <p:nvPr>
            <p:ph type="pic" sz="quarter" idx="27"/>
          </p:nvPr>
        </p:nvPicPr>
        <p:blipFill>
          <a:blip r:embed="rId6">
            <a:extLst>
              <a:ext uri="{28A0092B-C50C-407E-A947-70E740481C1C}">
                <a14:useLocalDpi xmlns:a14="http://schemas.microsoft.com/office/drawing/2010/main" val="0"/>
              </a:ext>
            </a:extLst>
          </a:blip>
          <a:srcRect l="26708" r="26708"/>
          <a:stretch/>
        </p:blipFill>
        <p:spPr bwMode="auto">
          <a:xfrm>
            <a:off x="8364538" y="1962150"/>
            <a:ext cx="1371600" cy="1965325"/>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0" name="Picture Placeholder 49">
            <a:extLst>
              <a:ext uri="{FF2B5EF4-FFF2-40B4-BE49-F238E27FC236}">
                <a16:creationId xmlns:a16="http://schemas.microsoft.com/office/drawing/2014/main" id="{BE7C5FDF-9E7C-4C96-935E-69D08DC13138}"/>
              </a:ext>
            </a:extLst>
          </p:cNvPr>
          <p:cNvPicPr>
            <a:picLocks noGrp="1" noChangeAspect="1"/>
          </p:cNvPicPr>
          <p:nvPr>
            <p:ph type="pic" sz="quarter" idx="28"/>
          </p:nvPr>
        </p:nvPicPr>
        <p:blipFill rotWithShape="1">
          <a:blip r:embed="rId7">
            <a:extLst>
              <a:ext uri="{28A0092B-C50C-407E-A947-70E740481C1C}">
                <a14:useLocalDpi xmlns:a14="http://schemas.microsoft.com/office/drawing/2010/main" val="0"/>
              </a:ext>
            </a:extLst>
          </a:blip>
          <a:srcRect l="49039" r="4979"/>
          <a:stretch/>
        </p:blipFill>
        <p:spPr bwMode="auto">
          <a:xfrm>
            <a:off x="8364538" y="4358575"/>
            <a:ext cx="1371600" cy="1990121"/>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 name="Rectangle 29">
            <a:extLst>
              <a:ext uri="{FF2B5EF4-FFF2-40B4-BE49-F238E27FC236}">
                <a16:creationId xmlns:a16="http://schemas.microsoft.com/office/drawing/2014/main" id="{5154703D-D744-4C39-A99F-91CC081EEE24}"/>
              </a:ext>
            </a:extLst>
          </p:cNvPr>
          <p:cNvSpPr/>
          <p:nvPr/>
        </p:nvSpPr>
        <p:spPr>
          <a:xfrm>
            <a:off x="9900736" y="1944084"/>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31" name="Rectangle 30">
            <a:extLst>
              <a:ext uri="{FF2B5EF4-FFF2-40B4-BE49-F238E27FC236}">
                <a16:creationId xmlns:a16="http://schemas.microsoft.com/office/drawing/2014/main" id="{B1FD7838-5358-462D-A0F5-A712FB2A0C7B}"/>
              </a:ext>
            </a:extLst>
          </p:cNvPr>
          <p:cNvSpPr/>
          <p:nvPr/>
        </p:nvSpPr>
        <p:spPr>
          <a:xfrm>
            <a:off x="9900736" y="4378331"/>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32" name="TextBox 31">
            <a:extLst>
              <a:ext uri="{FF2B5EF4-FFF2-40B4-BE49-F238E27FC236}">
                <a16:creationId xmlns:a16="http://schemas.microsoft.com/office/drawing/2014/main" id="{120E3C79-7CA1-47CF-911C-B487DE64D39C}"/>
              </a:ext>
            </a:extLst>
          </p:cNvPr>
          <p:cNvSpPr txBox="1"/>
          <p:nvPr/>
        </p:nvSpPr>
        <p:spPr>
          <a:xfrm>
            <a:off x="9900737" y="4616181"/>
            <a:ext cx="1901952" cy="166199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rPr>
              <a:t>133M T primary sector organic</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rPr>
              <a:t>Waste</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rPr>
              <a:t>Source: Beca, First Gas Fonterra</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34" name="TextBox 33">
            <a:extLst>
              <a:ext uri="{FF2B5EF4-FFF2-40B4-BE49-F238E27FC236}">
                <a16:creationId xmlns:a16="http://schemas.microsoft.com/office/drawing/2014/main" id="{C85054CA-B934-4C3C-9D91-2DE4A4BF106F}"/>
              </a:ext>
            </a:extLst>
          </p:cNvPr>
          <p:cNvSpPr txBox="1"/>
          <p:nvPr/>
        </p:nvSpPr>
        <p:spPr>
          <a:xfrm>
            <a:off x="9900737" y="2181935"/>
            <a:ext cx="1901952" cy="1261884"/>
          </a:xfrm>
          <a:prstGeom prst="rect">
            <a:avLst/>
          </a:prstGeom>
          <a:noFill/>
        </p:spPr>
        <p:txBody>
          <a:bodyPr wrap="square" lIns="0" tIns="0" rIns="0" bIns="0" rtlCol="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rPr>
              <a:t>650,000T organics to landfill</a:t>
            </a:r>
            <a:endParaRPr kumimoji="0" lang="en-US" sz="1400" b="1" i="1"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919191">
                    <a:lumMod val="50000"/>
                  </a:srgbClr>
                </a:solidFill>
                <a:effectLst/>
                <a:uLnTx/>
                <a:uFillTx/>
                <a:latin typeface="Poppins Light"/>
                <a:ea typeface="Source Sans Pro" panose="020B0503030403020204" pitchFamily="34" charset="0"/>
                <a:cs typeface="Poppins Light"/>
              </a:rPr>
              <a:t>Source: MFE</a:t>
            </a:r>
            <a:endParaRPr kumimoji="0" lang="en-US" sz="800" b="0" i="1"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sp>
        <p:nvSpPr>
          <p:cNvPr id="18" name="TextBox 17">
            <a:extLst>
              <a:ext uri="{FF2B5EF4-FFF2-40B4-BE49-F238E27FC236}">
                <a16:creationId xmlns:a16="http://schemas.microsoft.com/office/drawing/2014/main" id="{DC4998C3-46BC-46A4-0FA1-C6D633C4A363}"/>
              </a:ext>
            </a:extLst>
          </p:cNvPr>
          <p:cNvSpPr txBox="1"/>
          <p:nvPr/>
        </p:nvSpPr>
        <p:spPr>
          <a:xfrm>
            <a:off x="3525505" y="509304"/>
            <a:ext cx="5140990" cy="394019"/>
          </a:xfrm>
          <a:prstGeom prst="rect">
            <a:avLst/>
          </a:prstGeom>
          <a:noFill/>
          <a:ln>
            <a:noFill/>
          </a:ln>
        </p:spPr>
        <p:txBody>
          <a:bodyPr wrap="square" lIns="0" tIns="0" rIns="0" bIns="0" rtlCol="0" anchor="ctr" anchorCtr="0">
            <a:spAutoFit/>
          </a:bodyPr>
          <a:lstStyle/>
          <a:p>
            <a:pPr marL="0" marR="0" lvl="0" indent="0" algn="ctr" defTabSz="914354"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rPr>
              <a:t>Redesigning for Circularity</a:t>
            </a:r>
          </a:p>
        </p:txBody>
      </p:sp>
      <p:pic>
        <p:nvPicPr>
          <p:cNvPr id="2050" name="Picture 2">
            <a:extLst>
              <a:ext uri="{FF2B5EF4-FFF2-40B4-BE49-F238E27FC236}">
                <a16:creationId xmlns:a16="http://schemas.microsoft.com/office/drawing/2014/main" id="{C3FB84E0-4B50-0317-3534-4BF3859DD5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220" r="31641"/>
          <a:stretch/>
        </p:blipFill>
        <p:spPr bwMode="auto">
          <a:xfrm>
            <a:off x="449572" y="4414907"/>
            <a:ext cx="1371600" cy="18991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6B027D2-BA63-635B-9C94-D649F27BB50F}"/>
              </a:ext>
            </a:extLst>
          </p:cNvPr>
          <p:cNvSpPr/>
          <p:nvPr/>
        </p:nvSpPr>
        <p:spPr>
          <a:xfrm>
            <a:off x="1713318" y="984512"/>
            <a:ext cx="8765364" cy="338554"/>
          </a:xfrm>
          <a:prstGeom prst="rect">
            <a:avLst/>
          </a:prstGeom>
        </p:spPr>
        <p:txBody>
          <a:bodyPr wrap="square" lIns="0" tIns="0" rIns="0" bIns="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Design out waste &amp; emissions; keep materials in use; regenerate natural systems</a:t>
            </a:r>
            <a:endParaRPr kumimoji="0" lang="en-US" sz="16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endParaRPr>
          </a:p>
        </p:txBody>
      </p:sp>
    </p:spTree>
    <p:extLst>
      <p:ext uri="{BB962C8B-B14F-4D97-AF65-F5344CB8AC3E}">
        <p14:creationId xmlns:p14="http://schemas.microsoft.com/office/powerpoint/2010/main" val="57963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6FE6C-D574-4020-7396-CD0F2F40B988}"/>
              </a:ext>
            </a:extLst>
          </p:cNvPr>
          <p:cNvPicPr>
            <a:picLocks noChangeAspect="1"/>
          </p:cNvPicPr>
          <p:nvPr/>
        </p:nvPicPr>
        <p:blipFill>
          <a:blip r:embed="rId3"/>
          <a:stretch>
            <a:fillRect/>
          </a:stretch>
        </p:blipFill>
        <p:spPr>
          <a:xfrm>
            <a:off x="362672" y="1182152"/>
            <a:ext cx="7156881" cy="5168106"/>
          </a:xfrm>
          <a:prstGeom prst="rect">
            <a:avLst/>
          </a:prstGeom>
        </p:spPr>
      </p:pic>
      <p:sp>
        <p:nvSpPr>
          <p:cNvPr id="8" name="Rectangle 7">
            <a:extLst>
              <a:ext uri="{FF2B5EF4-FFF2-40B4-BE49-F238E27FC236}">
                <a16:creationId xmlns:a16="http://schemas.microsoft.com/office/drawing/2014/main" id="{5BB233B2-ECBF-4D50-2784-F2A19C901E8B}"/>
              </a:ext>
            </a:extLst>
          </p:cNvPr>
          <p:cNvSpPr/>
          <p:nvPr/>
        </p:nvSpPr>
        <p:spPr>
          <a:xfrm>
            <a:off x="8725117" y="1713412"/>
            <a:ext cx="3094906" cy="3616375"/>
          </a:xfrm>
          <a:prstGeom prst="rect">
            <a:avLst/>
          </a:prstGeom>
        </p:spPr>
        <p:txBody>
          <a:bodyPr wrap="square" lIns="0" tIns="0" rIns="0" bIns="0">
            <a:spAutoFit/>
          </a:bodyPr>
          <a:lstStyle/>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Fresh Water Use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Biogeochemical Flows</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Climate Change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Land System Change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Ocean Acidification</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Biodiversity</a:t>
            </a:r>
          </a:p>
        </p:txBody>
      </p:sp>
      <p:sp>
        <p:nvSpPr>
          <p:cNvPr id="16" name="TextBox 15">
            <a:extLst>
              <a:ext uri="{FF2B5EF4-FFF2-40B4-BE49-F238E27FC236}">
                <a16:creationId xmlns:a16="http://schemas.microsoft.com/office/drawing/2014/main" id="{C1E842F7-E3B3-058C-E25F-C114C4E20408}"/>
              </a:ext>
            </a:extLst>
          </p:cNvPr>
          <p:cNvSpPr txBox="1"/>
          <p:nvPr/>
        </p:nvSpPr>
        <p:spPr>
          <a:xfrm>
            <a:off x="582592" y="507742"/>
            <a:ext cx="11330908" cy="396262"/>
          </a:xfrm>
          <a:prstGeom prst="rect">
            <a:avLst/>
          </a:prstGeom>
          <a:noFill/>
          <a:ln>
            <a:noFill/>
          </a:ln>
        </p:spPr>
        <p:txBody>
          <a:bodyPr wrap="square" lIns="0" tIns="0" rIns="0" bIns="0" rtlCol="0" anchor="ctr" anchorCtr="0">
            <a:spAutoFit/>
          </a:bodyPr>
          <a:lstStyle/>
          <a:p>
            <a:pPr marL="0" marR="0" lvl="0" indent="0" algn="ctr" defTabSz="914354"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rPr>
              <a:t>Planetary Accounting provides science targets beyond carbon</a:t>
            </a:r>
            <a:endParaRPr kumimoji="0" lang="en-US" sz="20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459CD88E-7E49-B8B7-799D-70DB8259F0C4}"/>
              </a:ext>
            </a:extLst>
          </p:cNvPr>
          <p:cNvSpPr txBox="1"/>
          <p:nvPr/>
        </p:nvSpPr>
        <p:spPr>
          <a:xfrm>
            <a:off x="258501" y="1128807"/>
            <a:ext cx="1698506" cy="365485"/>
          </a:xfrm>
          <a:prstGeom prst="rect">
            <a:avLst/>
          </a:prstGeom>
          <a:noFill/>
          <a:ln>
            <a:noFill/>
          </a:ln>
        </p:spPr>
        <p:txBody>
          <a:bodyPr wrap="square" lIns="0" tIns="0" rIns="0" bIns="0" rtlCol="0" anchor="ctr" anchorCtr="0">
            <a:spAutoFit/>
          </a:bodyPr>
          <a:lstStyle/>
          <a:p>
            <a:pPr marL="0" marR="0" lvl="0" indent="0" algn="ctr" defTabSz="914354" rtl="0" eaLnBrk="1" fontAlgn="auto" latinLnBrk="0" hangingPunct="1">
              <a:lnSpc>
                <a:spcPts val="3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rPr>
              <a:t>Linear</a:t>
            </a:r>
          </a:p>
        </p:txBody>
      </p:sp>
      <p:sp>
        <p:nvSpPr>
          <p:cNvPr id="26" name="Rectangle 25">
            <a:extLst>
              <a:ext uri="{FF2B5EF4-FFF2-40B4-BE49-F238E27FC236}">
                <a16:creationId xmlns:a16="http://schemas.microsoft.com/office/drawing/2014/main" id="{6E28326A-C824-0C80-E795-278E2CB10740}"/>
              </a:ext>
            </a:extLst>
          </p:cNvPr>
          <p:cNvSpPr/>
          <p:nvPr/>
        </p:nvSpPr>
        <p:spPr>
          <a:xfrm>
            <a:off x="710892" y="1532170"/>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pic>
        <p:nvPicPr>
          <p:cNvPr id="41" name="Picture 40">
            <a:extLst>
              <a:ext uri="{FF2B5EF4-FFF2-40B4-BE49-F238E27FC236}">
                <a16:creationId xmlns:a16="http://schemas.microsoft.com/office/drawing/2014/main" id="{D9E23468-345E-CC65-80E6-60BA1AE34F48}"/>
              </a:ext>
            </a:extLst>
          </p:cNvPr>
          <p:cNvPicPr>
            <a:picLocks noChangeAspect="1"/>
          </p:cNvPicPr>
          <p:nvPr/>
        </p:nvPicPr>
        <p:blipFill>
          <a:blip r:embed="rId4"/>
          <a:stretch>
            <a:fillRect/>
          </a:stretch>
        </p:blipFill>
        <p:spPr>
          <a:xfrm>
            <a:off x="8268315" y="3215524"/>
            <a:ext cx="271256" cy="271256"/>
          </a:xfrm>
          <a:prstGeom prst="rect">
            <a:avLst/>
          </a:prstGeom>
        </p:spPr>
      </p:pic>
      <p:pic>
        <p:nvPicPr>
          <p:cNvPr id="42" name="Picture 41">
            <a:extLst>
              <a:ext uri="{FF2B5EF4-FFF2-40B4-BE49-F238E27FC236}">
                <a16:creationId xmlns:a16="http://schemas.microsoft.com/office/drawing/2014/main" id="{0BE9975B-3675-B67B-9FA3-59131D86876E}"/>
              </a:ext>
            </a:extLst>
          </p:cNvPr>
          <p:cNvPicPr>
            <a:picLocks noChangeAspect="1"/>
          </p:cNvPicPr>
          <p:nvPr/>
        </p:nvPicPr>
        <p:blipFill rotWithShape="1">
          <a:blip r:embed="rId5"/>
          <a:srcRect l="24959" t="14518" r="22894" b="10921"/>
          <a:stretch/>
        </p:blipFill>
        <p:spPr>
          <a:xfrm>
            <a:off x="8288208" y="2550349"/>
            <a:ext cx="243241" cy="347793"/>
          </a:xfrm>
          <a:prstGeom prst="rect">
            <a:avLst/>
          </a:prstGeom>
        </p:spPr>
      </p:pic>
      <p:pic>
        <p:nvPicPr>
          <p:cNvPr id="43" name="Picture 42">
            <a:extLst>
              <a:ext uri="{FF2B5EF4-FFF2-40B4-BE49-F238E27FC236}">
                <a16:creationId xmlns:a16="http://schemas.microsoft.com/office/drawing/2014/main" id="{02ECDD8C-BBD1-191E-D20A-FDFCC57DDC54}"/>
              </a:ext>
            </a:extLst>
          </p:cNvPr>
          <p:cNvPicPr>
            <a:picLocks noChangeAspect="1"/>
          </p:cNvPicPr>
          <p:nvPr/>
        </p:nvPicPr>
        <p:blipFill>
          <a:blip r:embed="rId6"/>
          <a:stretch>
            <a:fillRect/>
          </a:stretch>
        </p:blipFill>
        <p:spPr>
          <a:xfrm>
            <a:off x="8299978" y="5001326"/>
            <a:ext cx="231471" cy="231471"/>
          </a:xfrm>
          <a:prstGeom prst="rect">
            <a:avLst/>
          </a:prstGeom>
        </p:spPr>
      </p:pic>
      <p:pic>
        <p:nvPicPr>
          <p:cNvPr id="45" name="Picture 44">
            <a:extLst>
              <a:ext uri="{FF2B5EF4-FFF2-40B4-BE49-F238E27FC236}">
                <a16:creationId xmlns:a16="http://schemas.microsoft.com/office/drawing/2014/main" id="{3EFAA911-FA4E-29A0-9667-F5EC2B9F2567}"/>
              </a:ext>
            </a:extLst>
          </p:cNvPr>
          <p:cNvPicPr>
            <a:picLocks noChangeAspect="1"/>
          </p:cNvPicPr>
          <p:nvPr/>
        </p:nvPicPr>
        <p:blipFill>
          <a:blip r:embed="rId7"/>
          <a:stretch>
            <a:fillRect/>
          </a:stretch>
        </p:blipFill>
        <p:spPr>
          <a:xfrm>
            <a:off x="8261635" y="3825074"/>
            <a:ext cx="271256" cy="271256"/>
          </a:xfrm>
          <a:prstGeom prst="rect">
            <a:avLst/>
          </a:prstGeom>
        </p:spPr>
      </p:pic>
      <p:pic>
        <p:nvPicPr>
          <p:cNvPr id="52" name="Picture 51">
            <a:extLst>
              <a:ext uri="{FF2B5EF4-FFF2-40B4-BE49-F238E27FC236}">
                <a16:creationId xmlns:a16="http://schemas.microsoft.com/office/drawing/2014/main" id="{D3FCC6F8-0966-1D2D-E3B2-00511B039CF6}"/>
              </a:ext>
            </a:extLst>
          </p:cNvPr>
          <p:cNvPicPr>
            <a:picLocks noChangeAspect="1"/>
          </p:cNvPicPr>
          <p:nvPr/>
        </p:nvPicPr>
        <p:blipFill rotWithShape="1">
          <a:blip r:embed="rId8"/>
          <a:srcRect l="14356" t="2375"/>
          <a:stretch/>
        </p:blipFill>
        <p:spPr>
          <a:xfrm flipH="1">
            <a:off x="8288207" y="4357985"/>
            <a:ext cx="224519" cy="326983"/>
          </a:xfrm>
          <a:prstGeom prst="rect">
            <a:avLst/>
          </a:prstGeom>
        </p:spPr>
      </p:pic>
      <p:pic>
        <p:nvPicPr>
          <p:cNvPr id="5" name="Picture 4">
            <a:extLst>
              <a:ext uri="{FF2B5EF4-FFF2-40B4-BE49-F238E27FC236}">
                <a16:creationId xmlns:a16="http://schemas.microsoft.com/office/drawing/2014/main" id="{A2F8905F-AF85-62A0-CB5A-260A483E3833}"/>
              </a:ext>
            </a:extLst>
          </p:cNvPr>
          <p:cNvPicPr>
            <a:picLocks noChangeAspect="1"/>
          </p:cNvPicPr>
          <p:nvPr/>
        </p:nvPicPr>
        <p:blipFill rotWithShape="1">
          <a:blip r:embed="rId8"/>
          <a:srcRect l="14356" t="2375"/>
          <a:stretch/>
        </p:blipFill>
        <p:spPr>
          <a:xfrm flipH="1">
            <a:off x="8315052" y="1961711"/>
            <a:ext cx="224519" cy="326983"/>
          </a:xfrm>
          <a:prstGeom prst="rect">
            <a:avLst/>
          </a:prstGeom>
        </p:spPr>
      </p:pic>
    </p:spTree>
    <p:extLst>
      <p:ext uri="{BB962C8B-B14F-4D97-AF65-F5344CB8AC3E}">
        <p14:creationId xmlns:p14="http://schemas.microsoft.com/office/powerpoint/2010/main" val="191406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195957F9-2BE5-9132-443E-414E6E1EC841}"/>
              </a:ext>
            </a:extLst>
          </p:cNvPr>
          <p:cNvPicPr>
            <a:picLocks noChangeAspect="1"/>
          </p:cNvPicPr>
          <p:nvPr/>
        </p:nvPicPr>
        <p:blipFill>
          <a:blip r:embed="rId3"/>
          <a:stretch>
            <a:fillRect/>
          </a:stretch>
        </p:blipFill>
        <p:spPr>
          <a:xfrm>
            <a:off x="780256" y="1094680"/>
            <a:ext cx="6406043" cy="5210933"/>
          </a:xfrm>
          <a:prstGeom prst="rect">
            <a:avLst/>
          </a:prstGeom>
        </p:spPr>
      </p:pic>
      <p:sp>
        <p:nvSpPr>
          <p:cNvPr id="16" name="TextBox 15">
            <a:extLst>
              <a:ext uri="{FF2B5EF4-FFF2-40B4-BE49-F238E27FC236}">
                <a16:creationId xmlns:a16="http://schemas.microsoft.com/office/drawing/2014/main" id="{C1E842F7-E3B3-058C-E25F-C114C4E20408}"/>
              </a:ext>
            </a:extLst>
          </p:cNvPr>
          <p:cNvSpPr txBox="1"/>
          <p:nvPr/>
        </p:nvSpPr>
        <p:spPr>
          <a:xfrm>
            <a:off x="-1442978" y="503627"/>
            <a:ext cx="11330908" cy="396262"/>
          </a:xfrm>
          <a:prstGeom prst="rect">
            <a:avLst/>
          </a:prstGeom>
          <a:noFill/>
          <a:ln>
            <a:noFill/>
          </a:ln>
        </p:spPr>
        <p:txBody>
          <a:bodyPr wrap="square" lIns="0" tIns="0" rIns="0" bIns="0" rtlCol="0" anchor="ctr" anchorCtr="0">
            <a:spAutoFit/>
          </a:bodyPr>
          <a:lstStyle/>
          <a:p>
            <a:pPr marL="0" marR="0" lvl="0" indent="0" algn="ctr" defTabSz="914354"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rPr>
              <a:t>To stay within the Planetary Boundaries</a:t>
            </a:r>
            <a:endParaRPr kumimoji="0" lang="en-US" sz="20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endParaRPr>
          </a:p>
        </p:txBody>
      </p:sp>
      <p:sp>
        <p:nvSpPr>
          <p:cNvPr id="24" name="TextBox 23">
            <a:extLst>
              <a:ext uri="{FF2B5EF4-FFF2-40B4-BE49-F238E27FC236}">
                <a16:creationId xmlns:a16="http://schemas.microsoft.com/office/drawing/2014/main" id="{21766B56-AFDE-3DF7-8DC4-F49CEB2CDBE8}"/>
              </a:ext>
            </a:extLst>
          </p:cNvPr>
          <p:cNvSpPr txBox="1"/>
          <p:nvPr/>
        </p:nvSpPr>
        <p:spPr>
          <a:xfrm>
            <a:off x="452515" y="1151429"/>
            <a:ext cx="1698506" cy="365485"/>
          </a:xfrm>
          <a:prstGeom prst="rect">
            <a:avLst/>
          </a:prstGeom>
          <a:noFill/>
          <a:ln>
            <a:noFill/>
          </a:ln>
        </p:spPr>
        <p:txBody>
          <a:bodyPr wrap="square" lIns="0" tIns="0" rIns="0" bIns="0" rtlCol="0" anchor="ctr" anchorCtr="0">
            <a:spAutoFit/>
          </a:bodyPr>
          <a:lstStyle/>
          <a:p>
            <a:pPr marL="0" marR="0" lvl="0" indent="0" algn="ctr" defTabSz="914354" rtl="0" eaLnBrk="1" fontAlgn="auto" latinLnBrk="0" hangingPunct="1">
              <a:lnSpc>
                <a:spcPts val="3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85000"/>
                    <a:lumOff val="15000"/>
                  </a:srgbClr>
                </a:solidFill>
                <a:effectLst/>
                <a:uLnTx/>
                <a:uFillTx/>
                <a:latin typeface="Poppins" panose="00000500000000000000" pitchFamily="2" charset="0"/>
                <a:ea typeface="Vollkorn" panose="00000500000000000000" pitchFamily="2" charset="0"/>
                <a:cs typeface="Poppins" panose="00000500000000000000" pitchFamily="2" charset="0"/>
              </a:rPr>
              <a:t>Circular</a:t>
            </a:r>
          </a:p>
        </p:txBody>
      </p:sp>
      <p:sp>
        <p:nvSpPr>
          <p:cNvPr id="27" name="Rectangle 26">
            <a:extLst>
              <a:ext uri="{FF2B5EF4-FFF2-40B4-BE49-F238E27FC236}">
                <a16:creationId xmlns:a16="http://schemas.microsoft.com/office/drawing/2014/main" id="{0EFEDF26-8CFD-F286-2A10-C77575384C3A}"/>
              </a:ext>
            </a:extLst>
          </p:cNvPr>
          <p:cNvSpPr/>
          <p:nvPr/>
        </p:nvSpPr>
        <p:spPr>
          <a:xfrm>
            <a:off x="780256" y="1581542"/>
            <a:ext cx="1800000" cy="18288"/>
          </a:xfrm>
          <a:prstGeom prst="rect">
            <a:avLst/>
          </a:prstGeom>
          <a:solidFill>
            <a:srgbClr val="63C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19191">
                  <a:lumMod val="50000"/>
                </a:srgbClr>
              </a:solidFill>
              <a:effectLst/>
              <a:uLnTx/>
              <a:uFillTx/>
              <a:latin typeface="Poppins Light" panose="00000400000000000000" pitchFamily="2" charset="0"/>
              <a:ea typeface="Source Sans Pro" panose="020B0503030403020204" pitchFamily="34" charset="0"/>
              <a:cs typeface="Poppins Light" panose="00000400000000000000" pitchFamily="2" charset="0"/>
            </a:endParaRPr>
          </a:p>
        </p:txBody>
      </p:sp>
      <p:pic>
        <p:nvPicPr>
          <p:cNvPr id="6" name="Picture 5">
            <a:extLst>
              <a:ext uri="{FF2B5EF4-FFF2-40B4-BE49-F238E27FC236}">
                <a16:creationId xmlns:a16="http://schemas.microsoft.com/office/drawing/2014/main" id="{43C706AA-0C3C-D557-BDC5-69396AE2CDFD}"/>
              </a:ext>
            </a:extLst>
          </p:cNvPr>
          <p:cNvPicPr>
            <a:picLocks noChangeAspect="1"/>
          </p:cNvPicPr>
          <p:nvPr/>
        </p:nvPicPr>
        <p:blipFill>
          <a:blip r:embed="rId4"/>
          <a:stretch>
            <a:fillRect/>
          </a:stretch>
        </p:blipFill>
        <p:spPr>
          <a:xfrm>
            <a:off x="8174839" y="2508916"/>
            <a:ext cx="396262" cy="396262"/>
          </a:xfrm>
          <a:prstGeom prst="rect">
            <a:avLst/>
          </a:prstGeom>
        </p:spPr>
      </p:pic>
      <p:pic>
        <p:nvPicPr>
          <p:cNvPr id="9" name="Picture 8">
            <a:extLst>
              <a:ext uri="{FF2B5EF4-FFF2-40B4-BE49-F238E27FC236}">
                <a16:creationId xmlns:a16="http://schemas.microsoft.com/office/drawing/2014/main" id="{40A3A743-559F-167C-7CE7-B650694AC433}"/>
              </a:ext>
            </a:extLst>
          </p:cNvPr>
          <p:cNvPicPr>
            <a:picLocks noChangeAspect="1"/>
          </p:cNvPicPr>
          <p:nvPr/>
        </p:nvPicPr>
        <p:blipFill>
          <a:blip r:embed="rId5"/>
          <a:stretch>
            <a:fillRect/>
          </a:stretch>
        </p:blipFill>
        <p:spPr>
          <a:xfrm>
            <a:off x="8216552" y="3172406"/>
            <a:ext cx="312840" cy="312840"/>
          </a:xfrm>
          <a:prstGeom prst="rect">
            <a:avLst/>
          </a:prstGeom>
        </p:spPr>
      </p:pic>
      <p:pic>
        <p:nvPicPr>
          <p:cNvPr id="10" name="Picture 9">
            <a:extLst>
              <a:ext uri="{FF2B5EF4-FFF2-40B4-BE49-F238E27FC236}">
                <a16:creationId xmlns:a16="http://schemas.microsoft.com/office/drawing/2014/main" id="{38C45B2A-D447-A297-08A9-1052EE3CC31D}"/>
              </a:ext>
            </a:extLst>
          </p:cNvPr>
          <p:cNvPicPr>
            <a:picLocks noChangeAspect="1"/>
          </p:cNvPicPr>
          <p:nvPr/>
        </p:nvPicPr>
        <p:blipFill>
          <a:blip r:embed="rId6"/>
          <a:stretch>
            <a:fillRect/>
          </a:stretch>
        </p:blipFill>
        <p:spPr>
          <a:xfrm>
            <a:off x="8052708" y="4239211"/>
            <a:ext cx="640525" cy="640525"/>
          </a:xfrm>
          <a:prstGeom prst="rect">
            <a:avLst/>
          </a:prstGeom>
        </p:spPr>
      </p:pic>
      <p:pic>
        <p:nvPicPr>
          <p:cNvPr id="11" name="Picture 10">
            <a:extLst>
              <a:ext uri="{FF2B5EF4-FFF2-40B4-BE49-F238E27FC236}">
                <a16:creationId xmlns:a16="http://schemas.microsoft.com/office/drawing/2014/main" id="{FE812D84-575A-5D91-6D90-8859D4B8697C}"/>
              </a:ext>
            </a:extLst>
          </p:cNvPr>
          <p:cNvPicPr>
            <a:picLocks noChangeAspect="1"/>
          </p:cNvPicPr>
          <p:nvPr/>
        </p:nvPicPr>
        <p:blipFill>
          <a:blip r:embed="rId7"/>
          <a:stretch>
            <a:fillRect/>
          </a:stretch>
        </p:blipFill>
        <p:spPr>
          <a:xfrm>
            <a:off x="8216552" y="3788175"/>
            <a:ext cx="312841" cy="312841"/>
          </a:xfrm>
          <a:prstGeom prst="rect">
            <a:avLst/>
          </a:prstGeom>
        </p:spPr>
      </p:pic>
      <p:pic>
        <p:nvPicPr>
          <p:cNvPr id="12" name="Picture 11">
            <a:extLst>
              <a:ext uri="{FF2B5EF4-FFF2-40B4-BE49-F238E27FC236}">
                <a16:creationId xmlns:a16="http://schemas.microsoft.com/office/drawing/2014/main" id="{4AAB5A08-5C0E-45E9-12B8-9E8763CA07C2}"/>
              </a:ext>
            </a:extLst>
          </p:cNvPr>
          <p:cNvPicPr>
            <a:picLocks noChangeAspect="1"/>
          </p:cNvPicPr>
          <p:nvPr/>
        </p:nvPicPr>
        <p:blipFill>
          <a:blip r:embed="rId8"/>
          <a:stretch>
            <a:fillRect/>
          </a:stretch>
        </p:blipFill>
        <p:spPr>
          <a:xfrm>
            <a:off x="8230067" y="4984013"/>
            <a:ext cx="303799" cy="303799"/>
          </a:xfrm>
          <a:prstGeom prst="rect">
            <a:avLst/>
          </a:prstGeom>
        </p:spPr>
      </p:pic>
      <p:sp>
        <p:nvSpPr>
          <p:cNvPr id="13" name="Rectangle 12">
            <a:extLst>
              <a:ext uri="{FF2B5EF4-FFF2-40B4-BE49-F238E27FC236}">
                <a16:creationId xmlns:a16="http://schemas.microsoft.com/office/drawing/2014/main" id="{AEBF34F7-B39F-7F94-0C5C-FD35651BD20E}"/>
              </a:ext>
            </a:extLst>
          </p:cNvPr>
          <p:cNvSpPr/>
          <p:nvPr/>
        </p:nvSpPr>
        <p:spPr>
          <a:xfrm>
            <a:off x="8725117" y="1713412"/>
            <a:ext cx="3094906" cy="3616375"/>
          </a:xfrm>
          <a:prstGeom prst="rect">
            <a:avLst/>
          </a:prstGeom>
        </p:spPr>
        <p:txBody>
          <a:bodyPr wrap="square" lIns="0" tIns="0" rIns="0" bIns="0">
            <a:spAutoFit/>
          </a:bodyPr>
          <a:lstStyle/>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Fresh Water Use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Biogeochemical Flows</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Climate Change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Land System Change</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Ocean Acidification</a:t>
            </a:r>
          </a:p>
          <a:p>
            <a:pPr marL="0" marR="0" lvl="0" indent="0" algn="l" defTabSz="914354"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4181E"/>
                </a:solidFill>
                <a:effectLst/>
                <a:uLnTx/>
                <a:uFillTx/>
                <a:latin typeface="Poppins Light" panose="00000400000000000000" pitchFamily="2" charset="0"/>
                <a:ea typeface="PT Sans" panose="020B0503020203020204" pitchFamily="34" charset="0"/>
                <a:cs typeface="Poppins Light" panose="00000400000000000000" pitchFamily="2" charset="0"/>
              </a:rPr>
              <a:t>Biodiversity</a:t>
            </a:r>
          </a:p>
        </p:txBody>
      </p:sp>
      <p:pic>
        <p:nvPicPr>
          <p:cNvPr id="14" name="Picture 13">
            <a:extLst>
              <a:ext uri="{FF2B5EF4-FFF2-40B4-BE49-F238E27FC236}">
                <a16:creationId xmlns:a16="http://schemas.microsoft.com/office/drawing/2014/main" id="{D791674A-11CA-5563-EDB8-EC7BEE647EF5}"/>
              </a:ext>
            </a:extLst>
          </p:cNvPr>
          <p:cNvPicPr>
            <a:picLocks noChangeAspect="1"/>
          </p:cNvPicPr>
          <p:nvPr/>
        </p:nvPicPr>
        <p:blipFill>
          <a:blip r:embed="rId6"/>
          <a:stretch>
            <a:fillRect/>
          </a:stretch>
        </p:blipFill>
        <p:spPr>
          <a:xfrm>
            <a:off x="8007584" y="1834636"/>
            <a:ext cx="640525" cy="640525"/>
          </a:xfrm>
          <a:prstGeom prst="rect">
            <a:avLst/>
          </a:prstGeom>
        </p:spPr>
      </p:pic>
    </p:spTree>
    <p:extLst>
      <p:ext uri="{BB962C8B-B14F-4D97-AF65-F5344CB8AC3E}">
        <p14:creationId xmlns:p14="http://schemas.microsoft.com/office/powerpoint/2010/main" val="207878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646D57D4-BB10-46CB-BA1A-B30D0B9EDEDA}"/>
              </a:ext>
            </a:extLst>
          </p:cNvPr>
          <p:cNvPicPr>
            <a:picLocks noChangeAspect="1"/>
          </p:cNvPicPr>
          <p:nvPr/>
        </p:nvPicPr>
        <p:blipFill>
          <a:blip r:embed="rId3"/>
          <a:stretch>
            <a:fillRect/>
          </a:stretch>
        </p:blipFill>
        <p:spPr>
          <a:xfrm>
            <a:off x="1052143" y="818147"/>
            <a:ext cx="10530255" cy="5934685"/>
          </a:xfrm>
          <a:prstGeom prst="rect">
            <a:avLst/>
          </a:prstGeom>
        </p:spPr>
      </p:pic>
      <p:sp>
        <p:nvSpPr>
          <p:cNvPr id="9" name="TextBox 8">
            <a:extLst>
              <a:ext uri="{FF2B5EF4-FFF2-40B4-BE49-F238E27FC236}">
                <a16:creationId xmlns:a16="http://schemas.microsoft.com/office/drawing/2014/main" id="{36664D24-ABC6-462F-B6D1-61FC36DAC66C}"/>
              </a:ext>
            </a:extLst>
          </p:cNvPr>
          <p:cNvSpPr txBox="1"/>
          <p:nvPr/>
        </p:nvSpPr>
        <p:spPr>
          <a:xfrm>
            <a:off x="1851065" y="5562799"/>
            <a:ext cx="893240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2800" b="0" i="1"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800" b="0" i="1" u="none" strike="noStrike" kern="1200" cap="none" spc="0" normalizeH="0" baseline="0" noProof="0" dirty="0">
                <a:ln>
                  <a:noFill/>
                </a:ln>
                <a:solidFill>
                  <a:prstClr val="white"/>
                </a:solidFill>
                <a:effectLst/>
                <a:uLnTx/>
                <a:uFillTx/>
                <a:latin typeface="Tw Cen MT" panose="020B0602020104020603"/>
                <a:ea typeface="+mn-ea"/>
                <a:cs typeface="+mn-cs"/>
              </a:rPr>
              <a:t>Ko Te Kotūiti Tuarua o Ngāti Paoa tōku waka taua</a:t>
            </a:r>
            <a:endParaRPr kumimoji="0" lang="en-NZ" sz="2800" b="0" i="1"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15F4FD21-D104-4322-B7F3-4B4589F19F7D}"/>
              </a:ext>
            </a:extLst>
          </p:cNvPr>
          <p:cNvSpPr txBox="1"/>
          <p:nvPr/>
        </p:nvSpPr>
        <p:spPr>
          <a:xfrm>
            <a:off x="2342147" y="256674"/>
            <a:ext cx="80050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prstClr val="black"/>
                </a:solidFill>
                <a:effectLst/>
                <a:uLnTx/>
                <a:uFillTx/>
                <a:latin typeface="Tw Cen MT" panose="020B0602020104020603"/>
                <a:ea typeface="+mn-ea"/>
                <a:cs typeface="+mn-cs"/>
              </a:rPr>
              <a:t>Ko Wai koe, ko Wai ahau</a:t>
            </a:r>
            <a:endParaRPr kumimoji="0" lang="en-NZ"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92823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17F62-EABD-46F4-8440-07D9AC47E472}"/>
              </a:ext>
            </a:extLst>
          </p:cNvPr>
          <p:cNvGrpSpPr/>
          <p:nvPr/>
        </p:nvGrpSpPr>
        <p:grpSpPr>
          <a:xfrm>
            <a:off x="794653" y="416770"/>
            <a:ext cx="9724516" cy="6503196"/>
            <a:chOff x="794653" y="416770"/>
            <a:chExt cx="9724516" cy="6503196"/>
          </a:xfrm>
        </p:grpSpPr>
        <p:sp>
          <p:nvSpPr>
            <p:cNvPr id="5" name="TextBox 4">
              <a:extLst>
                <a:ext uri="{FF2B5EF4-FFF2-40B4-BE49-F238E27FC236}">
                  <a16:creationId xmlns:a16="http://schemas.microsoft.com/office/drawing/2014/main" id="{0863892D-D1C0-448C-ABF9-E348612BF589}"/>
                </a:ext>
              </a:extLst>
            </p:cNvPr>
            <p:cNvSpPr txBox="1"/>
            <p:nvPr/>
          </p:nvSpPr>
          <p:spPr>
            <a:xfrm>
              <a:off x="3154017" y="6273635"/>
              <a:ext cx="621677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Tw Cen MT" panose="020B0602020104020603"/>
                  <a:ea typeface="+mn-ea"/>
                  <a:cs typeface="+mn-cs"/>
                </a:rPr>
                <a:t>Ngāti Whatua </a:t>
              </a:r>
              <a:r>
                <a:rPr kumimoji="0" lang="en-NZ" sz="1800" b="0" i="0" u="none" strike="noStrike" kern="1200" cap="none" spc="0" normalizeH="0" baseline="0" noProof="0" dirty="0" err="1">
                  <a:ln>
                    <a:noFill/>
                  </a:ln>
                  <a:solidFill>
                    <a:prstClr val="black"/>
                  </a:solidFill>
                  <a:effectLst/>
                  <a:uLnTx/>
                  <a:uFillTx/>
                  <a:latin typeface="Tw Cen MT" panose="020B0602020104020603"/>
                  <a:ea typeface="+mn-ea"/>
                  <a:cs typeface="+mn-cs"/>
                </a:rPr>
                <a:t>Ōrakei</a:t>
              </a:r>
              <a:r>
                <a:rPr kumimoji="0" lang="en-NZ" sz="1800" b="0" i="0" u="none" strike="noStrike" kern="1200" cap="none" spc="0" normalizeH="0" baseline="0" noProof="0" dirty="0">
                  <a:ln>
                    <a:noFill/>
                  </a:ln>
                  <a:solidFill>
                    <a:prstClr val="black"/>
                  </a:solidFill>
                  <a:effectLst/>
                  <a:uLnTx/>
                  <a:uFillTx/>
                  <a:latin typeface="Tw Cen MT" panose="020B0602020104020603"/>
                  <a:ea typeface="+mn-ea"/>
                  <a:cs typeface="+mn-cs"/>
                </a:rPr>
                <a:t> + Ngāti Paoa </a:t>
              </a:r>
              <a:r>
                <a:rPr kumimoji="0" lang="en-NZ" sz="1800" b="0" i="0" u="none" strike="noStrike" kern="1200" cap="none" spc="0" normalizeH="0" baseline="0" noProof="0" dirty="0" err="1">
                  <a:ln>
                    <a:noFill/>
                  </a:ln>
                  <a:solidFill>
                    <a:prstClr val="black"/>
                  </a:solidFill>
                  <a:effectLst/>
                  <a:uLnTx/>
                  <a:uFillTx/>
                  <a:latin typeface="Tw Cen MT" panose="020B0602020104020603"/>
                  <a:ea typeface="+mn-ea"/>
                  <a:cs typeface="+mn-cs"/>
                </a:rPr>
                <a:t>Kawenata</a:t>
              </a:r>
              <a:r>
                <a:rPr kumimoji="0" lang="en-NZ" sz="1800" b="0" i="0" u="none" strike="noStrike" kern="1200" cap="none" spc="0" normalizeH="0" baseline="0" noProof="0" dirty="0">
                  <a:ln>
                    <a:noFill/>
                  </a:ln>
                  <a:solidFill>
                    <a:prstClr val="black"/>
                  </a:solidFill>
                  <a:effectLst/>
                  <a:uLnTx/>
                  <a:uFillTx/>
                  <a:latin typeface="Tw Cen MT" panose="020B0602020104020603"/>
                  <a:ea typeface="+mn-ea"/>
                  <a:cs typeface="+mn-cs"/>
                </a:rPr>
                <a:t> Signing 2017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D9EF2027-3665-4226-BC71-38F73D62CCD4}"/>
                </a:ext>
              </a:extLst>
            </p:cNvPr>
            <p:cNvSpPr txBox="1"/>
            <p:nvPr/>
          </p:nvSpPr>
          <p:spPr>
            <a:xfrm>
              <a:off x="8502797" y="1154474"/>
              <a:ext cx="2016371" cy="185736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MARUTUAHU</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Paoa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Maru</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Patukirikiri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Tamaterā</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Whanaunga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44E3954-283C-46BF-9B09-0B3DEF7F0487}"/>
                </a:ext>
              </a:extLst>
            </p:cNvPr>
            <p:cNvSpPr txBox="1"/>
            <p:nvPr/>
          </p:nvSpPr>
          <p:spPr>
            <a:xfrm>
              <a:off x="8502798" y="3923460"/>
              <a:ext cx="2016371" cy="126464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WAI</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Wai</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Manuhiri</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Rehua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5997051-134F-427B-B2E6-5BDF258D4D0E}"/>
                </a:ext>
              </a:extLst>
            </p:cNvPr>
            <p:cNvSpPr txBox="1"/>
            <p:nvPr/>
          </p:nvSpPr>
          <p:spPr>
            <a:xfrm>
              <a:off x="794653" y="1244675"/>
              <a:ext cx="4572000" cy="156100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WHĀTUA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Runanga o Ngāti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Whātua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Whatua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Ōrakei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Whātua</a:t>
              </a: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 Kaipara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Taou</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5364586-0AB3-481F-80BF-4E93FABD0819}"/>
                </a:ext>
              </a:extLst>
            </p:cNvPr>
            <p:cNvSpPr txBox="1"/>
            <p:nvPr/>
          </p:nvSpPr>
          <p:spPr>
            <a:xfrm>
              <a:off x="794653" y="3294387"/>
              <a:ext cx="2485292" cy="245009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WAIOHUA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Kawerau a Maki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a:t>
              </a:r>
              <a:r>
                <a:rPr kumimoji="0" lang="en-NZ"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Tamaoho</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Ngai Tai ki Tāmaki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Akitai Waiohua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Ngāti te Ata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 Ahiwaru Waiohua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Waikato-Tainui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F683E50-E97A-46BC-B534-F601B87AD57F}"/>
                </a:ext>
              </a:extLst>
            </p:cNvPr>
            <p:cNvPicPr/>
            <p:nvPr/>
          </p:nvPicPr>
          <p:blipFill rotWithShape="1">
            <a:blip r:embed="rId3" cstate="print">
              <a:extLst>
                <a:ext uri="{28A0092B-C50C-407E-A947-70E740481C1C}">
                  <a14:useLocalDpi xmlns:a14="http://schemas.microsoft.com/office/drawing/2010/main" val="0"/>
                </a:ext>
              </a:extLst>
            </a:blip>
            <a:srcRect t="26180" r="26604" b="15860"/>
            <a:stretch/>
          </p:blipFill>
          <p:spPr bwMode="auto">
            <a:xfrm rot="5400000">
              <a:off x="3918267" y="2599961"/>
              <a:ext cx="4355465" cy="1933575"/>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F233AB59-6AA8-4104-B50A-31A6E56B632F}"/>
                </a:ext>
              </a:extLst>
            </p:cNvPr>
            <p:cNvSpPr txBox="1"/>
            <p:nvPr/>
          </p:nvSpPr>
          <p:spPr>
            <a:xfrm>
              <a:off x="3541410" y="416770"/>
              <a:ext cx="4572000" cy="375552"/>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NGĀ MANA WHENUA O TĀMAKI MAKAURAU</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9738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6F87-3A1B-C24F-A64C-0701931123B7}"/>
              </a:ext>
            </a:extLst>
          </p:cNvPr>
          <p:cNvSpPr>
            <a:spLocks noGrp="1"/>
          </p:cNvSpPr>
          <p:nvPr>
            <p:ph type="title"/>
          </p:nvPr>
        </p:nvSpPr>
        <p:spPr>
          <a:xfrm>
            <a:off x="1482878" y="0"/>
            <a:ext cx="9905998" cy="895322"/>
          </a:xfrm>
        </p:spPr>
        <p:txBody>
          <a:bodyPr/>
          <a:lstStyle/>
          <a:p>
            <a:r>
              <a:rPr lang="en-US" b="1" dirty="0">
                <a:solidFill>
                  <a:schemeClr val="bg1"/>
                </a:solidFill>
                <a:latin typeface="+mn-lt"/>
                <a:ea typeface="Brush Script MT" panose="03060802040406070304" pitchFamily="66" charset="-122"/>
                <a:cs typeface="Brush Script MT" panose="03060802040406070304" pitchFamily="66" charset="-122"/>
              </a:rPr>
              <a:t>TE </a:t>
            </a:r>
            <a:r>
              <a:rPr lang="en-US" b="1" dirty="0" err="1">
                <a:solidFill>
                  <a:schemeClr val="bg1"/>
                </a:solidFill>
                <a:latin typeface="+mn-lt"/>
                <a:ea typeface="Brush Script MT" panose="03060802040406070304" pitchFamily="66" charset="-122"/>
                <a:cs typeface="Brush Script MT" panose="03060802040406070304" pitchFamily="66" charset="-122"/>
              </a:rPr>
              <a:t>urewera</a:t>
            </a:r>
            <a:r>
              <a:rPr lang="en-US" b="1" dirty="0">
                <a:solidFill>
                  <a:schemeClr val="bg1"/>
                </a:solidFill>
                <a:latin typeface="+mn-lt"/>
                <a:ea typeface="Brush Script MT" panose="03060802040406070304" pitchFamily="66" charset="-122"/>
                <a:cs typeface="Brush Script MT" panose="03060802040406070304" pitchFamily="66" charset="-122"/>
              </a:rPr>
              <a:t>: a legal personhood</a:t>
            </a:r>
          </a:p>
        </p:txBody>
      </p:sp>
      <p:pic>
        <p:nvPicPr>
          <p:cNvPr id="5" name="Content Placeholder 4">
            <a:extLst>
              <a:ext uri="{FF2B5EF4-FFF2-40B4-BE49-F238E27FC236}">
                <a16:creationId xmlns:a16="http://schemas.microsoft.com/office/drawing/2014/main" id="{EB7697C5-6AFC-064C-817F-591D5E6B5BB9}"/>
              </a:ext>
            </a:extLst>
          </p:cNvPr>
          <p:cNvPicPr>
            <a:picLocks noGrp="1" noChangeAspect="1"/>
          </p:cNvPicPr>
          <p:nvPr>
            <p:ph idx="1"/>
          </p:nvPr>
        </p:nvPicPr>
        <p:blipFill>
          <a:blip r:embed="rId3"/>
          <a:stretch>
            <a:fillRect/>
          </a:stretch>
        </p:blipFill>
        <p:spPr>
          <a:xfrm>
            <a:off x="0" y="863600"/>
            <a:ext cx="12192000" cy="6228079"/>
          </a:xfrm>
        </p:spPr>
      </p:pic>
    </p:spTree>
    <p:extLst>
      <p:ext uri="{BB962C8B-B14F-4D97-AF65-F5344CB8AC3E}">
        <p14:creationId xmlns:p14="http://schemas.microsoft.com/office/powerpoint/2010/main" val="222712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450573-FD97-4ADA-8404-9631D657D76E}"/>
              </a:ext>
            </a:extLst>
          </p:cNvPr>
          <p:cNvSpPr txBox="1"/>
          <p:nvPr/>
        </p:nvSpPr>
        <p:spPr>
          <a:xfrm>
            <a:off x="2999873" y="529390"/>
            <a:ext cx="875184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prstClr val="black"/>
                </a:solidFill>
                <a:effectLst/>
                <a:uLnTx/>
                <a:uFillTx/>
                <a:latin typeface="Tw Cen MT" panose="020B0602020104020603"/>
                <a:ea typeface="+mn-ea"/>
                <a:cs typeface="+mn-cs"/>
              </a:rPr>
              <a:t>Regenerative Practice</a:t>
            </a:r>
            <a:endParaRPr kumimoji="0" lang="en-NZ"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10F9EB77-4920-4D29-B46D-EFC84C506382}"/>
              </a:ext>
            </a:extLst>
          </p:cNvPr>
          <p:cNvSpPr txBox="1"/>
          <p:nvPr/>
        </p:nvSpPr>
        <p:spPr>
          <a:xfrm>
            <a:off x="818147" y="2433952"/>
            <a:ext cx="3737811"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rPr>
              <a:t>Place sourced.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rPr>
              <a:t>Culture 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rPr>
              <a:t>Community fed.</a:t>
            </a:r>
            <a:endParaRPr kumimoji="0" lang="en-NZ"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 name="Picture 4" descr="A group of people in a building&#10;&#10;Description automatically generated with low confidence">
            <a:extLst>
              <a:ext uri="{FF2B5EF4-FFF2-40B4-BE49-F238E27FC236}">
                <a16:creationId xmlns:a16="http://schemas.microsoft.com/office/drawing/2014/main" id="{7E2F396B-F728-48C7-966C-070B4C981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736" y="1409152"/>
            <a:ext cx="7339161" cy="4742995"/>
          </a:xfrm>
          <a:prstGeom prst="rect">
            <a:avLst/>
          </a:prstGeom>
        </p:spPr>
      </p:pic>
    </p:spTree>
    <p:extLst>
      <p:ext uri="{BB962C8B-B14F-4D97-AF65-F5344CB8AC3E}">
        <p14:creationId xmlns:p14="http://schemas.microsoft.com/office/powerpoint/2010/main" val="1259815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Diagram&#10;&#10;Description automatically generated">
            <a:extLst>
              <a:ext uri="{FF2B5EF4-FFF2-40B4-BE49-F238E27FC236}">
                <a16:creationId xmlns:a16="http://schemas.microsoft.com/office/drawing/2014/main" id="{7E7BA8D5-BBD9-456B-A289-AF3F51DE16A2}"/>
              </a:ext>
            </a:extLst>
          </p:cNvPr>
          <p:cNvPicPr>
            <a:picLocks noChangeAspect="1"/>
          </p:cNvPicPr>
          <p:nvPr/>
        </p:nvPicPr>
        <p:blipFill>
          <a:blip r:embed="rId3"/>
          <a:stretch>
            <a:fillRect/>
          </a:stretch>
        </p:blipFill>
        <p:spPr>
          <a:xfrm>
            <a:off x="2073292" y="1072134"/>
            <a:ext cx="8045411" cy="5307079"/>
          </a:xfrm>
          <a:prstGeom prst="rect">
            <a:avLst/>
          </a:prstGeom>
        </p:spPr>
      </p:pic>
      <p:sp>
        <p:nvSpPr>
          <p:cNvPr id="4" name="Title 1">
            <a:extLst>
              <a:ext uri="{FF2B5EF4-FFF2-40B4-BE49-F238E27FC236}">
                <a16:creationId xmlns:a16="http://schemas.microsoft.com/office/drawing/2014/main" id="{D8FA315A-1128-4FD3-B6F9-2E3BE963793F}"/>
              </a:ext>
            </a:extLst>
          </p:cNvPr>
          <p:cNvSpPr txBox="1">
            <a:spLocks/>
          </p:cNvSpPr>
          <p:nvPr/>
        </p:nvSpPr>
        <p:spPr>
          <a:xfrm>
            <a:off x="2527989" y="395816"/>
            <a:ext cx="8530536" cy="677960"/>
          </a:xfrm>
          <a:prstGeom prst="rect">
            <a:avLst/>
          </a:prstGeom>
        </p:spPr>
        <p:txBody>
          <a:bodyPr>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NZ" sz="3200" b="1" i="0" u="none" strike="noStrike" kern="1200" cap="none" spc="0" normalizeH="0" baseline="0" noProof="0" dirty="0">
                <a:ln>
                  <a:noFill/>
                </a:ln>
                <a:solidFill>
                  <a:prstClr val="black"/>
                </a:solidFill>
                <a:effectLst/>
                <a:uLnTx/>
                <a:uFillTx/>
                <a:latin typeface="Tw Cen MT" panose="020B0602020104020603"/>
                <a:ea typeface="+mj-ea"/>
                <a:cs typeface="+mj-cs"/>
              </a:rPr>
              <a:t>A Regenerative Development Approach</a:t>
            </a:r>
            <a:endParaRPr kumimoji="0" lang="en-NZ" sz="3200" b="1" i="0" u="none" strike="noStrike" kern="1200" cap="none" spc="0" normalizeH="0" baseline="0" noProof="0" dirty="0">
              <a:ln>
                <a:noFill/>
              </a:ln>
              <a:solidFill>
                <a:prstClr val="black"/>
              </a:solidFill>
              <a:effectLst/>
              <a:uLnTx/>
              <a:uFillTx/>
              <a:latin typeface="Tw Cen MT" panose="020B0602020104020603"/>
              <a:ea typeface="+mj-ea"/>
              <a:cs typeface="Calibri Light"/>
            </a:endParaRPr>
          </a:p>
        </p:txBody>
      </p:sp>
      <p:sp>
        <p:nvSpPr>
          <p:cNvPr id="5" name="TextBox 4">
            <a:extLst>
              <a:ext uri="{FF2B5EF4-FFF2-40B4-BE49-F238E27FC236}">
                <a16:creationId xmlns:a16="http://schemas.microsoft.com/office/drawing/2014/main" id="{8F4B24D4-6018-4F03-8BF4-2DAFA870C4F1}"/>
              </a:ext>
            </a:extLst>
          </p:cNvPr>
          <p:cNvSpPr txBox="1"/>
          <p:nvPr/>
        </p:nvSpPr>
        <p:spPr>
          <a:xfrm>
            <a:off x="7724197" y="1246643"/>
            <a:ext cx="40586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Whole Systems Approach</a:t>
            </a:r>
          </a:p>
          <a:p>
            <a:pPr marL="742950" marR="0" lvl="1" indent="-285750" algn="l" defTabSz="457200" rtl="0" eaLnBrk="1" fontAlgn="auto" latinLnBrk="0" hangingPunct="1">
              <a:lnSpc>
                <a:spcPct val="100000"/>
              </a:lnSpc>
              <a:spcBef>
                <a:spcPts val="0"/>
              </a:spcBef>
              <a:spcAft>
                <a:spcPts val="0"/>
              </a:spcAft>
              <a:buClrTx/>
              <a:buSzTx/>
              <a:buFontTx/>
              <a:buChar char="-"/>
              <a:tabLst/>
              <a:defRPr/>
            </a:pP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Tx/>
              <a:buChar char="-"/>
              <a:tabLst/>
              <a:defRPr/>
            </a:pPr>
            <a:endPar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60424604-902C-4E05-9818-AF5444349C9B}"/>
              </a:ext>
            </a:extLst>
          </p:cNvPr>
          <p:cNvSpPr txBox="1"/>
          <p:nvPr/>
        </p:nvSpPr>
        <p:spPr>
          <a:xfrm>
            <a:off x="994998" y="1569115"/>
            <a:ext cx="189296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err="1">
                <a:ln>
                  <a:noFill/>
                </a:ln>
                <a:solidFill>
                  <a:prstClr val="black"/>
                </a:solidFill>
                <a:effectLst/>
                <a:uLnTx/>
                <a:uFillTx/>
                <a:latin typeface="Tw Cen MT" panose="020B0602020104020603"/>
                <a:ea typeface="+mn-ea"/>
                <a:cs typeface="+mn-cs"/>
              </a:rPr>
              <a:t>Whakarito</a:t>
            </a:r>
            <a:r>
              <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
        <p:nvSpPr>
          <p:cNvPr id="7" name="TextBox 6">
            <a:extLst>
              <a:ext uri="{FF2B5EF4-FFF2-40B4-BE49-F238E27FC236}">
                <a16:creationId xmlns:a16="http://schemas.microsoft.com/office/drawing/2014/main" id="{5F4147FD-EA87-4902-A889-0347B4A2C7B6}"/>
              </a:ext>
            </a:extLst>
          </p:cNvPr>
          <p:cNvSpPr txBox="1"/>
          <p:nvPr/>
        </p:nvSpPr>
        <p:spPr>
          <a:xfrm>
            <a:off x="10004292" y="2995005"/>
            <a:ext cx="1892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err="1">
                <a:ln>
                  <a:noFill/>
                </a:ln>
                <a:solidFill>
                  <a:prstClr val="black"/>
                </a:solidFill>
                <a:effectLst/>
                <a:uLnTx/>
                <a:uFillTx/>
                <a:latin typeface="Tw Cen MT" panose="020B0602020104020603"/>
                <a:ea typeface="+mn-ea"/>
                <a:cs typeface="+mn-cs"/>
              </a:rPr>
              <a:t>Whakaora</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996EC169-EADD-406F-B93E-CD747C1AB691}"/>
              </a:ext>
            </a:extLst>
          </p:cNvPr>
          <p:cNvSpPr txBox="1"/>
          <p:nvPr/>
        </p:nvSpPr>
        <p:spPr>
          <a:xfrm>
            <a:off x="820272" y="4327742"/>
            <a:ext cx="189296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err="1">
                <a:ln>
                  <a:noFill/>
                </a:ln>
                <a:solidFill>
                  <a:prstClr val="black"/>
                </a:solidFill>
                <a:effectLst/>
                <a:uLnTx/>
                <a:uFillTx/>
                <a:latin typeface="Tw Cen MT" panose="020B0602020104020603"/>
                <a:ea typeface="+mn-ea"/>
                <a:cs typeface="+mn-cs"/>
              </a:rPr>
              <a:t>Whakatipu</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F3AF6647-7F0F-4D6A-8673-15DB79E33B26}"/>
              </a:ext>
            </a:extLst>
          </p:cNvPr>
          <p:cNvSpPr txBox="1"/>
          <p:nvPr/>
        </p:nvSpPr>
        <p:spPr>
          <a:xfrm>
            <a:off x="9034712" y="1922540"/>
            <a:ext cx="299185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Nested systems</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D0EB065-664A-4EAA-B551-8F332357BCA2}"/>
              </a:ext>
            </a:extLst>
          </p:cNvPr>
          <p:cNvSpPr txBox="1"/>
          <p:nvPr/>
        </p:nvSpPr>
        <p:spPr>
          <a:xfrm>
            <a:off x="8523596" y="4697074"/>
            <a:ext cx="43064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Regenerative Potential</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Flowchart: Connector 10">
            <a:extLst>
              <a:ext uri="{FF2B5EF4-FFF2-40B4-BE49-F238E27FC236}">
                <a16:creationId xmlns:a16="http://schemas.microsoft.com/office/drawing/2014/main" id="{314FE796-9DBA-4DE3-B479-6DB55E35092C}"/>
              </a:ext>
            </a:extLst>
          </p:cNvPr>
          <p:cNvSpPr/>
          <p:nvPr/>
        </p:nvSpPr>
        <p:spPr>
          <a:xfrm>
            <a:off x="5398738" y="3091685"/>
            <a:ext cx="1394517" cy="1236057"/>
          </a:xfrm>
          <a:prstGeom prst="flowChartConnector">
            <a:avLst/>
          </a:prstGeom>
          <a:solidFill>
            <a:srgbClr val="FF0000"/>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000" b="1" i="0" u="none" strike="noStrike" kern="1200" cap="none" spc="0" normalizeH="0" baseline="0" noProof="0" dirty="0">
                <a:ln>
                  <a:noFill/>
                </a:ln>
                <a:solidFill>
                  <a:prstClr val="black"/>
                </a:solidFill>
                <a:effectLst/>
                <a:uLnTx/>
                <a:uFillTx/>
                <a:latin typeface="Tw Cen MT" panose="020B0602020104020603"/>
                <a:ea typeface="+mn-ea"/>
                <a:cs typeface="+mn-cs"/>
              </a:rPr>
              <a:t>M</a:t>
            </a:r>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AURI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ORA</a:t>
            </a:r>
          </a:p>
        </p:txBody>
      </p:sp>
      <p:sp>
        <p:nvSpPr>
          <p:cNvPr id="12" name="TextBox 11">
            <a:extLst>
              <a:ext uri="{FF2B5EF4-FFF2-40B4-BE49-F238E27FC236}">
                <a16:creationId xmlns:a16="http://schemas.microsoft.com/office/drawing/2014/main" id="{4F52E0C9-0C49-4C85-B026-921D08E74AA9}"/>
              </a:ext>
            </a:extLst>
          </p:cNvPr>
          <p:cNvSpPr txBox="1"/>
          <p:nvPr/>
        </p:nvSpPr>
        <p:spPr>
          <a:xfrm rot="10800000" flipV="1">
            <a:off x="1235953" y="5776670"/>
            <a:ext cx="393852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Whakapapa Centered</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842CC216-346D-454D-8317-41F11D8E9181}"/>
              </a:ext>
            </a:extLst>
          </p:cNvPr>
          <p:cNvSpPr txBox="1"/>
          <p:nvPr/>
        </p:nvSpPr>
        <p:spPr>
          <a:xfrm>
            <a:off x="2438477" y="1073776"/>
            <a:ext cx="27359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Place Sourced</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6424DEB7-8ED4-40FC-AFFF-A18F6121BC8B}"/>
              </a:ext>
            </a:extLst>
          </p:cNvPr>
          <p:cNvSpPr txBox="1"/>
          <p:nvPr/>
        </p:nvSpPr>
        <p:spPr>
          <a:xfrm>
            <a:off x="7867854" y="6007503"/>
            <a:ext cx="27359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Culture Led</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4B34FAF5-7811-468F-BE2A-494B84B0E1FC}"/>
              </a:ext>
            </a:extLst>
          </p:cNvPr>
          <p:cNvSpPr txBox="1"/>
          <p:nvPr/>
        </p:nvSpPr>
        <p:spPr>
          <a:xfrm>
            <a:off x="286624" y="3311104"/>
            <a:ext cx="27359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Community Fed</a:t>
            </a: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0483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196DE-FD43-4968-99AD-A2A615F63AD1}"/>
              </a:ext>
            </a:extLst>
          </p:cNvPr>
          <p:cNvPicPr>
            <a:picLocks noChangeAspect="1"/>
          </p:cNvPicPr>
          <p:nvPr/>
        </p:nvPicPr>
        <p:blipFill>
          <a:blip r:embed="rId3"/>
          <a:stretch>
            <a:fillRect/>
          </a:stretch>
        </p:blipFill>
        <p:spPr>
          <a:xfrm>
            <a:off x="2470484" y="647241"/>
            <a:ext cx="9721516" cy="5563518"/>
          </a:xfrm>
          <a:prstGeom prst="rect">
            <a:avLst/>
          </a:prstGeom>
        </p:spPr>
      </p:pic>
      <p:sp>
        <p:nvSpPr>
          <p:cNvPr id="4" name="TextBox 3">
            <a:extLst>
              <a:ext uri="{FF2B5EF4-FFF2-40B4-BE49-F238E27FC236}">
                <a16:creationId xmlns:a16="http://schemas.microsoft.com/office/drawing/2014/main" id="{085D2B76-26A4-434C-A56E-4860701827CF}"/>
              </a:ext>
            </a:extLst>
          </p:cNvPr>
          <p:cNvSpPr txBox="1"/>
          <p:nvPr/>
        </p:nvSpPr>
        <p:spPr>
          <a:xfrm>
            <a:off x="240632" y="1854951"/>
            <a:ext cx="3048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srgbClr val="00B050"/>
                </a:solidFill>
                <a:effectLst/>
                <a:uLnTx/>
                <a:uFillTx/>
                <a:latin typeface="Tw Cen MT" panose="020B0602020104020603"/>
                <a:ea typeface="+mn-ea"/>
                <a:cs typeface="+mn-cs"/>
              </a:rPr>
              <a:t>MAURI ORA</a:t>
            </a:r>
            <a:endParaRPr kumimoji="0" lang="en-NZ" sz="2800" b="1" i="0" u="none" strike="noStrike" kern="1200" cap="none" spc="0" normalizeH="0" baseline="0" noProof="0" dirty="0">
              <a:ln>
                <a:noFill/>
              </a:ln>
              <a:solidFill>
                <a:srgbClr val="00B050"/>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9F344019-5E2B-4051-B6B6-ED1DDAC32CFB}"/>
              </a:ext>
            </a:extLst>
          </p:cNvPr>
          <p:cNvSpPr txBox="1"/>
          <p:nvPr/>
        </p:nvSpPr>
        <p:spPr>
          <a:xfrm>
            <a:off x="657728" y="3429000"/>
            <a:ext cx="3048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prstClr val="black"/>
                </a:solidFill>
                <a:effectLst/>
                <a:uLnTx/>
                <a:uFillTx/>
                <a:latin typeface="Tw Cen MT" panose="020B0602020104020603"/>
                <a:ea typeface="+mn-ea"/>
                <a:cs typeface="+mn-cs"/>
              </a:rPr>
              <a:t>MAURI TU</a:t>
            </a:r>
            <a:endParaRPr kumimoji="0" lang="en-NZ"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A8CB1875-1D73-4EF1-9B05-0597DDE5862E}"/>
              </a:ext>
            </a:extLst>
          </p:cNvPr>
          <p:cNvSpPr txBox="1"/>
          <p:nvPr/>
        </p:nvSpPr>
        <p:spPr>
          <a:xfrm>
            <a:off x="240632" y="5395238"/>
            <a:ext cx="3048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srgbClr val="FF0000"/>
                </a:solidFill>
                <a:effectLst/>
                <a:uLnTx/>
                <a:uFillTx/>
                <a:latin typeface="Tw Cen MT" panose="020B0602020104020603"/>
                <a:ea typeface="+mn-ea"/>
                <a:cs typeface="+mn-cs"/>
              </a:rPr>
              <a:t>MAURI HEKE</a:t>
            </a:r>
            <a:endParaRPr kumimoji="0" lang="en-NZ" sz="28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18448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7FF7234B-8186-4FF1-B4F8-0C258D2F82DA}"/>
              </a:ext>
            </a:extLst>
          </p:cNvPr>
          <p:cNvSpPr/>
          <p:nvPr/>
        </p:nvSpPr>
        <p:spPr>
          <a:xfrm rot="10800000">
            <a:off x="2904689" y="1012413"/>
            <a:ext cx="6342683" cy="5317747"/>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2" name="Group 1">
            <a:extLst>
              <a:ext uri="{FF2B5EF4-FFF2-40B4-BE49-F238E27FC236}">
                <a16:creationId xmlns:a16="http://schemas.microsoft.com/office/drawing/2014/main" id="{B59DDE3D-A9DE-4008-B5E6-A2C17325AB46}"/>
              </a:ext>
            </a:extLst>
          </p:cNvPr>
          <p:cNvGrpSpPr/>
          <p:nvPr/>
        </p:nvGrpSpPr>
        <p:grpSpPr>
          <a:xfrm>
            <a:off x="93216" y="99987"/>
            <a:ext cx="12248272" cy="6658025"/>
            <a:chOff x="96462" y="69942"/>
            <a:chExt cx="12248272" cy="6658025"/>
          </a:xfrm>
        </p:grpSpPr>
        <p:sp>
          <p:nvSpPr>
            <p:cNvPr id="3" name="Rectangle 2">
              <a:extLst>
                <a:ext uri="{FF2B5EF4-FFF2-40B4-BE49-F238E27FC236}">
                  <a16:creationId xmlns:a16="http://schemas.microsoft.com/office/drawing/2014/main" id="{FB619454-E811-40FB-BF7B-839A5B4C6727}"/>
                </a:ext>
              </a:extLst>
            </p:cNvPr>
            <p:cNvSpPr/>
            <p:nvPr/>
          </p:nvSpPr>
          <p:spPr>
            <a:xfrm>
              <a:off x="3723921" y="69942"/>
              <a:ext cx="4907846"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Lucida Sans Unicode" panose="020B0602030504020204" pitchFamily="34" charset="0"/>
                </a:rPr>
                <a:t>WHAKARITO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Lucida Sans Unicode" panose="020B0602030504020204" pitchFamily="34" charset="0"/>
                </a:rPr>
                <a:t>a regenerative practice</a:t>
              </a:r>
            </a:p>
          </p:txBody>
        </p:sp>
        <p:sp>
          <p:nvSpPr>
            <p:cNvPr id="4" name="TextBox 3">
              <a:extLst>
                <a:ext uri="{FF2B5EF4-FFF2-40B4-BE49-F238E27FC236}">
                  <a16:creationId xmlns:a16="http://schemas.microsoft.com/office/drawing/2014/main" id="{799B1747-999D-489F-8C06-6B087CACD414}"/>
                </a:ext>
              </a:extLst>
            </p:cNvPr>
            <p:cNvSpPr txBox="1"/>
            <p:nvPr/>
          </p:nvSpPr>
          <p:spPr>
            <a:xfrm>
              <a:off x="3858512" y="2799791"/>
              <a:ext cx="478704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MAURI ORA</a:t>
              </a:r>
            </a:p>
          </p:txBody>
        </p:sp>
        <p:grpSp>
          <p:nvGrpSpPr>
            <p:cNvPr id="5" name="Group 4">
              <a:extLst>
                <a:ext uri="{FF2B5EF4-FFF2-40B4-BE49-F238E27FC236}">
                  <a16:creationId xmlns:a16="http://schemas.microsoft.com/office/drawing/2014/main" id="{EC49287B-F91C-4E6E-99F8-25CF13C341E7}"/>
                </a:ext>
              </a:extLst>
            </p:cNvPr>
            <p:cNvGrpSpPr/>
            <p:nvPr/>
          </p:nvGrpSpPr>
          <p:grpSpPr>
            <a:xfrm>
              <a:off x="4047709" y="4473425"/>
              <a:ext cx="4056434" cy="968686"/>
              <a:chOff x="4047709" y="4473425"/>
              <a:chExt cx="4056434" cy="968686"/>
            </a:xfrm>
          </p:grpSpPr>
          <p:sp>
            <p:nvSpPr>
              <p:cNvPr id="30" name="TextBox 29">
                <a:extLst>
                  <a:ext uri="{FF2B5EF4-FFF2-40B4-BE49-F238E27FC236}">
                    <a16:creationId xmlns:a16="http://schemas.microsoft.com/office/drawing/2014/main" id="{757DF5BE-6171-4659-8A7F-5FE877E3D056}"/>
                  </a:ext>
                </a:extLst>
              </p:cNvPr>
              <p:cNvSpPr txBox="1"/>
              <p:nvPr/>
            </p:nvSpPr>
            <p:spPr>
              <a:xfrm>
                <a:off x="4047709" y="4473425"/>
                <a:ext cx="40564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HONONGA</a:t>
                </a:r>
              </a:p>
            </p:txBody>
          </p:sp>
          <p:sp>
            <p:nvSpPr>
              <p:cNvPr id="31" name="TextBox 30">
                <a:extLst>
                  <a:ext uri="{FF2B5EF4-FFF2-40B4-BE49-F238E27FC236}">
                    <a16:creationId xmlns:a16="http://schemas.microsoft.com/office/drawing/2014/main" id="{E3B50448-83D2-41D1-8A13-A95DC9EABF03}"/>
                  </a:ext>
                </a:extLst>
              </p:cNvPr>
              <p:cNvSpPr txBox="1"/>
              <p:nvPr/>
            </p:nvSpPr>
            <p:spPr>
              <a:xfrm>
                <a:off x="5472664" y="4795780"/>
                <a:ext cx="13521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prstClr val="black"/>
                    </a:solidFill>
                    <a:effectLst/>
                    <a:uLnTx/>
                    <a:uFillTx/>
                    <a:latin typeface="Tw Cen MT" panose="020B0602020104020603"/>
                    <a:ea typeface="+mn-ea"/>
                    <a:cs typeface="+mn-cs"/>
                  </a:rPr>
                  <a:t>Culture Led</a:t>
                </a:r>
              </a:p>
            </p:txBody>
          </p:sp>
        </p:grpSp>
        <p:grpSp>
          <p:nvGrpSpPr>
            <p:cNvPr id="6" name="Group 5">
              <a:extLst>
                <a:ext uri="{FF2B5EF4-FFF2-40B4-BE49-F238E27FC236}">
                  <a16:creationId xmlns:a16="http://schemas.microsoft.com/office/drawing/2014/main" id="{3053C289-A8AC-4E74-9F34-0B31B961A9BD}"/>
                </a:ext>
              </a:extLst>
            </p:cNvPr>
            <p:cNvGrpSpPr/>
            <p:nvPr/>
          </p:nvGrpSpPr>
          <p:grpSpPr>
            <a:xfrm>
              <a:off x="7097634" y="1259851"/>
              <a:ext cx="1993693" cy="954635"/>
              <a:chOff x="7097634" y="1259851"/>
              <a:chExt cx="1993693" cy="954635"/>
            </a:xfrm>
          </p:grpSpPr>
          <p:sp>
            <p:nvSpPr>
              <p:cNvPr id="28" name="TextBox 27">
                <a:extLst>
                  <a:ext uri="{FF2B5EF4-FFF2-40B4-BE49-F238E27FC236}">
                    <a16:creationId xmlns:a16="http://schemas.microsoft.com/office/drawing/2014/main" id="{23D348DF-8DEC-48AD-BE08-732E1B1B266A}"/>
                  </a:ext>
                </a:extLst>
              </p:cNvPr>
              <p:cNvSpPr txBox="1"/>
              <p:nvPr/>
            </p:nvSpPr>
            <p:spPr>
              <a:xfrm>
                <a:off x="7301497" y="1259851"/>
                <a:ext cx="175677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MAHITAHI</a:t>
                </a:r>
              </a:p>
            </p:txBody>
          </p:sp>
          <p:sp>
            <p:nvSpPr>
              <p:cNvPr id="29" name="TextBox 28">
                <a:extLst>
                  <a:ext uri="{FF2B5EF4-FFF2-40B4-BE49-F238E27FC236}">
                    <a16:creationId xmlns:a16="http://schemas.microsoft.com/office/drawing/2014/main" id="{192EF907-BD08-4577-A6C2-46531CE0C35A}"/>
                  </a:ext>
                </a:extLst>
              </p:cNvPr>
              <p:cNvSpPr txBox="1"/>
              <p:nvPr/>
            </p:nvSpPr>
            <p:spPr>
              <a:xfrm>
                <a:off x="7097634" y="1568155"/>
                <a:ext cx="199369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prstClr val="black"/>
                    </a:solidFill>
                    <a:effectLst/>
                    <a:uLnTx/>
                    <a:uFillTx/>
                    <a:latin typeface="Tw Cen MT" panose="020B0602020104020603"/>
                    <a:ea typeface="+mn-ea"/>
                    <a:cs typeface="+mn-cs"/>
                  </a:rPr>
                  <a:t>     Community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prstClr val="black"/>
                    </a:solidFill>
                    <a:effectLst/>
                    <a:uLnTx/>
                    <a:uFillTx/>
                    <a:latin typeface="Tw Cen MT" panose="020B0602020104020603"/>
                    <a:ea typeface="+mn-ea"/>
                    <a:cs typeface="+mn-cs"/>
                  </a:rPr>
                  <a:t>          Fed</a:t>
                </a:r>
              </a:p>
            </p:txBody>
          </p:sp>
        </p:grpSp>
        <p:sp>
          <p:nvSpPr>
            <p:cNvPr id="7" name="TextBox 6">
              <a:extLst>
                <a:ext uri="{FF2B5EF4-FFF2-40B4-BE49-F238E27FC236}">
                  <a16:creationId xmlns:a16="http://schemas.microsoft.com/office/drawing/2014/main" id="{66514419-A1C4-42CE-9B5D-29DB03485FB4}"/>
                </a:ext>
              </a:extLst>
            </p:cNvPr>
            <p:cNvSpPr txBox="1"/>
            <p:nvPr/>
          </p:nvSpPr>
          <p:spPr>
            <a:xfrm>
              <a:off x="96462" y="4665864"/>
              <a:ext cx="5364406"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TE WHAKARITO</a:t>
              </a: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regenerative framework </a:t>
              </a: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with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Mauri Ora </a:t>
              </a: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its core, uplifts the life essence and potential of deep connectedness across whole systems that calls forward the values of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Pono (truth),</a:t>
              </a:r>
              <a:r>
                <a:rPr kumimoji="0" lang="en-NZ" sz="1600" b="1"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Aroha (empathy) </a:t>
              </a: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and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Tika (right)</a:t>
              </a:r>
              <a:r>
                <a:rPr kumimoji="0" lang="en-NZ" sz="1600" b="0" i="0" u="none" strike="noStrike" kern="1200" cap="none" spc="0" normalizeH="0" baseline="0" noProof="0" dirty="0">
                  <a:ln>
                    <a:noFill/>
                  </a:ln>
                  <a:solidFill>
                    <a:prstClr val="black"/>
                  </a:solidFill>
                  <a:effectLst/>
                  <a:uLnTx/>
                  <a:uFillTx/>
                  <a:latin typeface="Tw Cen MT" panose="020B0602020104020603"/>
                  <a:ea typeface="+mn-ea"/>
                  <a:cs typeface="+mn-cs"/>
                </a:rPr>
                <a:t>.  Where a place sourced, culture led and community fed practice is possible, </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Pūrākau</a:t>
              </a:r>
              <a:r>
                <a:rPr kumimoji="0" lang="en-NZ" sz="1600" b="0" i="1" u="none" strike="noStrike" kern="1200" cap="none" spc="0" normalizeH="0" baseline="0" noProof="0" dirty="0">
                  <a:ln>
                    <a:noFill/>
                  </a:ln>
                  <a:solidFill>
                    <a:prstClr val="black"/>
                  </a:solidFill>
                  <a:effectLst/>
                  <a:uLnTx/>
                  <a:uFillTx/>
                  <a:latin typeface="Tw Cen MT" panose="020B0602020104020603"/>
                  <a:ea typeface="+mn-ea"/>
                  <a:cs typeface="+mn-cs"/>
                </a:rPr>
                <a:t>– the stories of place</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 Hononga </a:t>
              </a:r>
              <a:r>
                <a:rPr kumimoji="0" lang="en-NZ" sz="1600" b="0" i="1" u="none" strike="noStrike" kern="1200" cap="none" spc="0" normalizeH="0" baseline="0" noProof="0" dirty="0">
                  <a:ln>
                    <a:noFill/>
                  </a:ln>
                  <a:solidFill>
                    <a:prstClr val="black"/>
                  </a:solidFill>
                  <a:effectLst/>
                  <a:uLnTx/>
                  <a:uFillTx/>
                  <a:latin typeface="Tw Cen MT" panose="020B0602020104020603"/>
                  <a:ea typeface="+mn-ea"/>
                  <a:cs typeface="+mn-cs"/>
                </a:rPr>
                <a:t>– where indigenous values are embedded and cultures coalesce</a:t>
              </a:r>
              <a:r>
                <a:rPr kumimoji="0" lang="en-NZ" sz="1600" b="1" i="1" u="none" strike="noStrike" kern="1200" cap="none" spc="0" normalizeH="0" baseline="0" noProof="0" dirty="0">
                  <a:ln>
                    <a:noFill/>
                  </a:ln>
                  <a:solidFill>
                    <a:prstClr val="black"/>
                  </a:solidFill>
                  <a:effectLst/>
                  <a:uLnTx/>
                  <a:uFillTx/>
                  <a:latin typeface="Tw Cen MT" panose="020B0602020104020603"/>
                  <a:ea typeface="+mn-ea"/>
                  <a:cs typeface="+mn-cs"/>
                </a:rPr>
                <a:t> and Mahitahi </a:t>
              </a:r>
              <a:r>
                <a:rPr kumimoji="0" lang="en-NZ" sz="1600" b="0" i="1" u="none" strike="noStrike" kern="1200" cap="none" spc="0" normalizeH="0" baseline="0" noProof="0" dirty="0">
                  <a:ln>
                    <a:noFill/>
                  </a:ln>
                  <a:solidFill>
                    <a:prstClr val="black"/>
                  </a:solidFill>
                  <a:effectLst/>
                  <a:uLnTx/>
                  <a:uFillTx/>
                  <a:latin typeface="Tw Cen MT" panose="020B0602020104020603"/>
                  <a:ea typeface="+mn-ea"/>
                  <a:cs typeface="+mn-cs"/>
                </a:rPr>
                <a:t>– collaborative outcomes and where the magic happens</a:t>
              </a:r>
            </a:p>
          </p:txBody>
        </p:sp>
        <p:sp>
          <p:nvSpPr>
            <p:cNvPr id="8" name="TextBox 7">
              <a:extLst>
                <a:ext uri="{FF2B5EF4-FFF2-40B4-BE49-F238E27FC236}">
                  <a16:creationId xmlns:a16="http://schemas.microsoft.com/office/drawing/2014/main" id="{C18539D9-E90D-40DF-B573-B56B11D04373}"/>
                </a:ext>
              </a:extLst>
            </p:cNvPr>
            <p:cNvSpPr txBox="1"/>
            <p:nvPr/>
          </p:nvSpPr>
          <p:spPr>
            <a:xfrm>
              <a:off x="9022782" y="1706063"/>
              <a:ext cx="20439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dirty="0">
                  <a:ln>
                    <a:noFill/>
                  </a:ln>
                  <a:solidFill>
                    <a:srgbClr val="274FA4">
                      <a:lumMod val="50000"/>
                    </a:srgbClr>
                  </a:solidFill>
                  <a:effectLst/>
                  <a:uLnTx/>
                  <a:uFillTx/>
                  <a:latin typeface="Georgia" panose="02040502050405020303" pitchFamily="18" charset="0"/>
                  <a:ea typeface="+mn-ea"/>
                  <a:cs typeface="+mn-cs"/>
                </a:rPr>
                <a:t>TIKA</a:t>
              </a:r>
              <a:r>
                <a:rPr kumimoji="0" lang="en-NZ" sz="18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rPr>
                <a:t> </a:t>
              </a:r>
              <a:r>
                <a:rPr kumimoji="0" lang="en-NZ" sz="14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rPr>
                <a:t>(FUNCTION)</a:t>
              </a:r>
            </a:p>
          </p:txBody>
        </p:sp>
        <p:sp>
          <p:nvSpPr>
            <p:cNvPr id="9" name="TextBox 8">
              <a:extLst>
                <a:ext uri="{FF2B5EF4-FFF2-40B4-BE49-F238E27FC236}">
                  <a16:creationId xmlns:a16="http://schemas.microsoft.com/office/drawing/2014/main" id="{C94B08A4-5FA8-402F-836A-1C95A1B21C95}"/>
                </a:ext>
              </a:extLst>
            </p:cNvPr>
            <p:cNvSpPr txBox="1"/>
            <p:nvPr/>
          </p:nvSpPr>
          <p:spPr>
            <a:xfrm>
              <a:off x="1218132" y="1706063"/>
              <a:ext cx="211370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dirty="0">
                  <a:ln>
                    <a:noFill/>
                  </a:ln>
                  <a:solidFill>
                    <a:srgbClr val="274FA4">
                      <a:lumMod val="50000"/>
                    </a:srgbClr>
                  </a:solidFill>
                  <a:effectLst/>
                  <a:uLnTx/>
                  <a:uFillTx/>
                  <a:latin typeface="Georgia" panose="02040502050405020303" pitchFamily="18" charset="0"/>
                  <a:ea typeface="+mn-ea"/>
                  <a:cs typeface="+mn-cs"/>
                </a:rPr>
                <a:t>PONO</a:t>
              </a:r>
              <a:r>
                <a:rPr kumimoji="0" lang="en-NZ" sz="18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rPr>
                <a:t> </a:t>
              </a:r>
              <a:r>
                <a:rPr kumimoji="0" lang="en-NZ" sz="14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rPr>
                <a:t>(WILL)</a:t>
              </a:r>
            </a:p>
          </p:txBody>
        </p:sp>
        <p:grpSp>
          <p:nvGrpSpPr>
            <p:cNvPr id="10" name="Group 9">
              <a:extLst>
                <a:ext uri="{FF2B5EF4-FFF2-40B4-BE49-F238E27FC236}">
                  <a16:creationId xmlns:a16="http://schemas.microsoft.com/office/drawing/2014/main" id="{BF42C88D-0FC2-4BE7-9060-BA26C5473802}"/>
                </a:ext>
              </a:extLst>
            </p:cNvPr>
            <p:cNvGrpSpPr/>
            <p:nvPr/>
          </p:nvGrpSpPr>
          <p:grpSpPr>
            <a:xfrm>
              <a:off x="2277089" y="1269603"/>
              <a:ext cx="4056434" cy="718029"/>
              <a:chOff x="2058316" y="955343"/>
              <a:chExt cx="4056434" cy="718029"/>
            </a:xfrm>
          </p:grpSpPr>
          <p:sp>
            <p:nvSpPr>
              <p:cNvPr id="26" name="TextBox 25">
                <a:extLst>
                  <a:ext uri="{FF2B5EF4-FFF2-40B4-BE49-F238E27FC236}">
                    <a16:creationId xmlns:a16="http://schemas.microsoft.com/office/drawing/2014/main" id="{DAAA9195-B9C3-4941-A27B-8D2FAD394512}"/>
                  </a:ext>
                </a:extLst>
              </p:cNvPr>
              <p:cNvSpPr txBox="1"/>
              <p:nvPr/>
            </p:nvSpPr>
            <p:spPr>
              <a:xfrm>
                <a:off x="2058316" y="955343"/>
                <a:ext cx="40564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PŪRĀKAU</a:t>
                </a:r>
              </a:p>
            </p:txBody>
          </p:sp>
          <p:sp>
            <p:nvSpPr>
              <p:cNvPr id="27" name="TextBox 26">
                <a:extLst>
                  <a:ext uri="{FF2B5EF4-FFF2-40B4-BE49-F238E27FC236}">
                    <a16:creationId xmlns:a16="http://schemas.microsoft.com/office/drawing/2014/main" id="{E7F4A137-0988-4AEF-8B48-58C37B3C8BA7}"/>
                  </a:ext>
                </a:extLst>
              </p:cNvPr>
              <p:cNvSpPr txBox="1"/>
              <p:nvPr/>
            </p:nvSpPr>
            <p:spPr>
              <a:xfrm>
                <a:off x="3292082" y="1304040"/>
                <a:ext cx="18708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0" i="1" u="none" strike="noStrike" kern="1200" cap="none" spc="0" normalizeH="0" baseline="0" noProof="0" dirty="0">
                    <a:ln>
                      <a:noFill/>
                    </a:ln>
                    <a:solidFill>
                      <a:prstClr val="black"/>
                    </a:solidFill>
                    <a:effectLst/>
                    <a:uLnTx/>
                    <a:uFillTx/>
                    <a:latin typeface="Tw Cen MT" panose="020B0602020104020603"/>
                    <a:ea typeface="+mn-ea"/>
                    <a:cs typeface="+mn-cs"/>
                  </a:rPr>
                  <a:t>Place sourced</a:t>
                </a:r>
              </a:p>
            </p:txBody>
          </p:sp>
        </p:grpSp>
        <p:grpSp>
          <p:nvGrpSpPr>
            <p:cNvPr id="11" name="Group 10">
              <a:extLst>
                <a:ext uri="{FF2B5EF4-FFF2-40B4-BE49-F238E27FC236}">
                  <a16:creationId xmlns:a16="http://schemas.microsoft.com/office/drawing/2014/main" id="{FCB1AA21-6EC1-4F72-8790-DC044D3541BB}"/>
                </a:ext>
              </a:extLst>
            </p:cNvPr>
            <p:cNvGrpSpPr/>
            <p:nvPr/>
          </p:nvGrpSpPr>
          <p:grpSpPr>
            <a:xfrm>
              <a:off x="9605531" y="4562201"/>
              <a:ext cx="2739203" cy="1997463"/>
              <a:chOff x="10108904" y="4711643"/>
              <a:chExt cx="2260273" cy="1840638"/>
            </a:xfrm>
          </p:grpSpPr>
          <p:pic>
            <p:nvPicPr>
              <p:cNvPr id="24" name="Picture 23">
                <a:extLst>
                  <a:ext uri="{FF2B5EF4-FFF2-40B4-BE49-F238E27FC236}">
                    <a16:creationId xmlns:a16="http://schemas.microsoft.com/office/drawing/2014/main" id="{ECB4E5B3-9349-468E-9A9A-CCF4C06F5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2283" y="4926624"/>
                <a:ext cx="1517833" cy="1625657"/>
              </a:xfrm>
              <a:prstGeom prst="rect">
                <a:avLst/>
              </a:prstGeom>
              <a:solidFill>
                <a:schemeClr val="tx2">
                  <a:lumMod val="40000"/>
                  <a:lumOff val="60000"/>
                </a:schemeClr>
              </a:solidFill>
            </p:spPr>
          </p:pic>
          <p:sp>
            <p:nvSpPr>
              <p:cNvPr id="25" name="TextBox 24">
                <a:extLst>
                  <a:ext uri="{FF2B5EF4-FFF2-40B4-BE49-F238E27FC236}">
                    <a16:creationId xmlns:a16="http://schemas.microsoft.com/office/drawing/2014/main" id="{DF8BD67B-9200-4EAC-B608-2FEF2CBC075B}"/>
                  </a:ext>
                </a:extLst>
              </p:cNvPr>
              <p:cNvSpPr txBox="1"/>
              <p:nvPr/>
            </p:nvSpPr>
            <p:spPr>
              <a:xfrm>
                <a:off x="10108904" y="4711643"/>
                <a:ext cx="2260273" cy="2410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rPr>
                  <a:t>© </a:t>
                </a:r>
                <a:r>
                  <a:rPr kumimoji="0" lang="en-NZ" sz="1100" b="0" i="0" u="none" strike="noStrike" kern="1200" cap="none" spc="0" normalizeH="0" baseline="0" noProof="0" dirty="0" err="1">
                    <a:ln>
                      <a:noFill/>
                    </a:ln>
                    <a:solidFill>
                      <a:prstClr val="black"/>
                    </a:solidFill>
                    <a:effectLst/>
                    <a:uLnTx/>
                    <a:uFillTx/>
                    <a:latin typeface="Lucida Sans Unicode" panose="020B0602030504020204" pitchFamily="34" charset="0"/>
                    <a:ea typeface="+mn-ea"/>
                    <a:cs typeface="Lucida Sans Unicode" panose="020B0602030504020204" pitchFamily="34" charset="0"/>
                  </a:rPr>
                  <a:t>NativebyNature</a:t>
                </a:r>
                <a:endParaRPr kumimoji="0" lang="en-NZ" sz="1100" b="0" i="0" u="none" strike="noStrike" kern="1200" cap="none" spc="0" normalizeH="0" baseline="0" noProof="0" dirty="0">
                  <a:ln>
                    <a:noFill/>
                  </a:ln>
                  <a:solidFill>
                    <a:prstClr val="black"/>
                  </a:solidFill>
                  <a:effectLst/>
                  <a:uLnTx/>
                  <a:uFillTx/>
                  <a:latin typeface="Lucida Sans Unicode" panose="020B0602030504020204" pitchFamily="34" charset="0"/>
                  <a:ea typeface="+mn-ea"/>
                  <a:cs typeface="Lucida Sans Unicode" panose="020B0602030504020204" pitchFamily="34" charset="0"/>
                </a:endParaRPr>
              </a:p>
            </p:txBody>
          </p:sp>
        </p:grpSp>
        <p:grpSp>
          <p:nvGrpSpPr>
            <p:cNvPr id="12" name="Group 11">
              <a:extLst>
                <a:ext uri="{FF2B5EF4-FFF2-40B4-BE49-F238E27FC236}">
                  <a16:creationId xmlns:a16="http://schemas.microsoft.com/office/drawing/2014/main" id="{DC7924E9-2A16-4F01-AE39-D882587874A0}"/>
                </a:ext>
              </a:extLst>
            </p:cNvPr>
            <p:cNvGrpSpPr/>
            <p:nvPr/>
          </p:nvGrpSpPr>
          <p:grpSpPr>
            <a:xfrm>
              <a:off x="1160350" y="2761480"/>
              <a:ext cx="9203318" cy="852213"/>
              <a:chOff x="1045342" y="2773371"/>
              <a:chExt cx="9203318" cy="852213"/>
            </a:xfrm>
          </p:grpSpPr>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D3F654E2-9471-40D4-909A-5CFD56EAB8B4}"/>
                      </a:ext>
                    </a:extLst>
                  </p14:cNvPr>
                  <p14:cNvContentPartPr/>
                  <p14:nvPr/>
                </p14:nvContentPartPr>
                <p14:xfrm>
                  <a:off x="1095382" y="2860944"/>
                  <a:ext cx="9116280" cy="764640"/>
                </p14:xfrm>
              </p:contentPart>
            </mc:Choice>
            <mc:Fallback xmlns="">
              <p:pic>
                <p:nvPicPr>
                  <p:cNvPr id="90" name="Ink 89">
                    <a:extLst>
                      <a:ext uri="{FF2B5EF4-FFF2-40B4-BE49-F238E27FC236}">
                        <a16:creationId xmlns="" xmlns:a16="http://schemas.microsoft.com/office/drawing/2014/main" xmlns:p14="http://schemas.microsoft.com/office/powerpoint/2010/main" id="{4149DD1B-2B21-4221-88E5-86C65D067798}"/>
                      </a:ext>
                    </a:extLst>
                  </p:cNvPr>
                  <p:cNvPicPr/>
                  <p:nvPr/>
                </p:nvPicPr>
                <p:blipFill>
                  <a:blip r:embed="rId5"/>
                  <a:stretch>
                    <a:fillRect/>
                  </a:stretch>
                </p:blipFill>
                <p:spPr>
                  <a:xfrm>
                    <a:off x="1057222" y="2822802"/>
                    <a:ext cx="9192600" cy="8409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2280299C-3EAC-4B94-BB4F-F9095D5D42FD}"/>
                      </a:ext>
                    </a:extLst>
                  </p14:cNvPr>
                  <p14:cNvContentPartPr/>
                  <p14:nvPr/>
                </p14:nvContentPartPr>
                <p14:xfrm>
                  <a:off x="1045342" y="3036624"/>
                  <a:ext cx="332280" cy="436680"/>
                </p14:xfrm>
              </p:contentPart>
            </mc:Choice>
            <mc:Fallback xmlns="">
              <p:pic>
                <p:nvPicPr>
                  <p:cNvPr id="118" name="Ink 117">
                    <a:extLst>
                      <a:ext uri="{FF2B5EF4-FFF2-40B4-BE49-F238E27FC236}">
                        <a16:creationId xmlns="" xmlns:a16="http://schemas.microsoft.com/office/drawing/2014/main" xmlns:p14="http://schemas.microsoft.com/office/powerpoint/2010/main" id="{FB9D1A29-97C3-4C39-AD23-3F4AF5C9ED12}"/>
                      </a:ext>
                    </a:extLst>
                  </p:cNvPr>
                  <p:cNvPicPr/>
                  <p:nvPr/>
                </p:nvPicPr>
                <p:blipFill>
                  <a:blip r:embed="rId7"/>
                  <a:stretch>
                    <a:fillRect/>
                  </a:stretch>
                </p:blipFill>
                <p:spPr>
                  <a:xfrm>
                    <a:off x="1016871" y="3027617"/>
                    <a:ext cx="369761" cy="45469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949996B4-4098-4730-B19A-BE2BE1EB353A}"/>
                      </a:ext>
                    </a:extLst>
                  </p14:cNvPr>
                  <p14:cNvContentPartPr/>
                  <p14:nvPr/>
                </p14:nvContentPartPr>
                <p14:xfrm>
                  <a:off x="9804780" y="2773371"/>
                  <a:ext cx="443880" cy="576720"/>
                </p14:xfrm>
              </p:contentPart>
            </mc:Choice>
            <mc:Fallback xmlns="">
              <p:pic>
                <p:nvPicPr>
                  <p:cNvPr id="139" name="Ink 138">
                    <a:extLst>
                      <a:ext uri="{FF2B5EF4-FFF2-40B4-BE49-F238E27FC236}">
                        <a16:creationId xmlns="" xmlns:a16="http://schemas.microsoft.com/office/drawing/2014/main" xmlns:p14="http://schemas.microsoft.com/office/powerpoint/2010/main" id="{C02120C5-FCAD-4978-AC14-A08C99B05FBB}"/>
                      </a:ext>
                    </a:extLst>
                  </p:cNvPr>
                  <p:cNvPicPr/>
                  <p:nvPr/>
                </p:nvPicPr>
                <p:blipFill>
                  <a:blip r:embed="rId9"/>
                  <a:stretch>
                    <a:fillRect/>
                  </a:stretch>
                </p:blipFill>
                <p:spPr>
                  <a:xfrm>
                    <a:off x="9795780" y="2761498"/>
                    <a:ext cx="478440" cy="597587"/>
                  </a:xfrm>
                  <a:prstGeom prst="rect">
                    <a:avLst/>
                  </a:prstGeom>
                </p:spPr>
              </p:pic>
            </mc:Fallback>
          </mc:AlternateContent>
        </p:grpSp>
        <p:grpSp>
          <p:nvGrpSpPr>
            <p:cNvPr id="13" name="Group 12">
              <a:extLst>
                <a:ext uri="{FF2B5EF4-FFF2-40B4-BE49-F238E27FC236}">
                  <a16:creationId xmlns:a16="http://schemas.microsoft.com/office/drawing/2014/main" id="{B595EF83-39D9-44B8-AB04-95BC5CE29728}"/>
                </a:ext>
              </a:extLst>
            </p:cNvPr>
            <p:cNvGrpSpPr/>
            <p:nvPr/>
          </p:nvGrpSpPr>
          <p:grpSpPr>
            <a:xfrm>
              <a:off x="1160086" y="518129"/>
              <a:ext cx="9080924" cy="5711834"/>
              <a:chOff x="1120330" y="430287"/>
              <a:chExt cx="9080924" cy="5711834"/>
            </a:xfrm>
          </p:grpSpPr>
          <p:sp>
            <p:nvSpPr>
              <p:cNvPr id="16" name="Arc 15">
                <a:extLst>
                  <a:ext uri="{FF2B5EF4-FFF2-40B4-BE49-F238E27FC236}">
                    <a16:creationId xmlns:a16="http://schemas.microsoft.com/office/drawing/2014/main" id="{15F0D7D3-7526-415A-B7BB-8529BD494BA7}"/>
                  </a:ext>
                </a:extLst>
              </p:cNvPr>
              <p:cNvSpPr/>
              <p:nvPr/>
            </p:nvSpPr>
            <p:spPr>
              <a:xfrm>
                <a:off x="7239582" y="537936"/>
                <a:ext cx="2961672" cy="300526"/>
              </a:xfrm>
              <a:prstGeom prst="arc">
                <a:avLst/>
              </a:prstGeom>
              <a:ln>
                <a:prstDash val="dash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7" name="Arc 16">
                <a:extLst>
                  <a:ext uri="{FF2B5EF4-FFF2-40B4-BE49-F238E27FC236}">
                    <a16:creationId xmlns:a16="http://schemas.microsoft.com/office/drawing/2014/main" id="{29B1C1A2-0476-4E40-ADBA-ADB1197F3F0D}"/>
                  </a:ext>
                </a:extLst>
              </p:cNvPr>
              <p:cNvSpPr/>
              <p:nvPr/>
            </p:nvSpPr>
            <p:spPr>
              <a:xfrm rot="20796460">
                <a:off x="1120330" y="652377"/>
                <a:ext cx="2911099" cy="339495"/>
              </a:xfrm>
              <a:prstGeom prst="arc">
                <a:avLst/>
              </a:prstGeom>
              <a:ln>
                <a:prstDash val="dash"/>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0FBB551A-1E6D-46E3-B1DE-FECD73853122}"/>
                  </a:ext>
                </a:extLst>
              </p:cNvPr>
              <p:cNvSpPr/>
              <p:nvPr/>
            </p:nvSpPr>
            <p:spPr>
              <a:xfrm>
                <a:off x="4369567" y="1753443"/>
                <a:ext cx="3207391" cy="438867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13D707BB-212C-4297-BE73-311E50D33627}"/>
                  </a:ext>
                </a:extLst>
              </p:cNvPr>
              <p:cNvSpPr/>
              <p:nvPr/>
            </p:nvSpPr>
            <p:spPr>
              <a:xfrm>
                <a:off x="6946457" y="537936"/>
                <a:ext cx="3207391" cy="438867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516F4042-FAEB-4EDE-9FC9-C6DA5A653D19}"/>
                  </a:ext>
                </a:extLst>
              </p:cNvPr>
              <p:cNvSpPr/>
              <p:nvPr/>
            </p:nvSpPr>
            <p:spPr>
              <a:xfrm>
                <a:off x="2387166" y="430287"/>
                <a:ext cx="3207391" cy="438867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TextBox 13">
              <a:extLst>
                <a:ext uri="{FF2B5EF4-FFF2-40B4-BE49-F238E27FC236}">
                  <a16:creationId xmlns:a16="http://schemas.microsoft.com/office/drawing/2014/main" id="{2113312C-15A7-4B18-981E-DDC7A9FDBFF2}"/>
                </a:ext>
              </a:extLst>
            </p:cNvPr>
            <p:cNvSpPr txBox="1"/>
            <p:nvPr/>
          </p:nvSpPr>
          <p:spPr>
            <a:xfrm>
              <a:off x="605703" y="798186"/>
              <a:ext cx="21137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74FA4">
                      <a:lumMod val="50000"/>
                    </a:srgbClr>
                  </a:solidFill>
                  <a:effectLst/>
                  <a:uLnTx/>
                  <a:uFillTx/>
                  <a:latin typeface="Georgia" panose="02040502050405020303" pitchFamily="18" charset="0"/>
                  <a:ea typeface="+mn-ea"/>
                  <a:cs typeface="+mn-cs"/>
                </a:rPr>
                <a:t>ME ANGA WHAKAMURI</a:t>
              </a:r>
              <a:endParaRPr kumimoji="0" lang="en-NZ" sz="14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8D0FD78C-368E-4412-BD61-CE3F157F7883}"/>
                </a:ext>
              </a:extLst>
            </p:cNvPr>
            <p:cNvSpPr txBox="1"/>
            <p:nvPr/>
          </p:nvSpPr>
          <p:spPr>
            <a:xfrm>
              <a:off x="9880718" y="844783"/>
              <a:ext cx="211370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74FA4">
                      <a:lumMod val="50000"/>
                    </a:srgbClr>
                  </a:solidFill>
                  <a:effectLst/>
                  <a:uLnTx/>
                  <a:uFillTx/>
                  <a:latin typeface="Georgia" panose="02040502050405020303" pitchFamily="18" charset="0"/>
                  <a:ea typeface="+mn-ea"/>
                  <a:cs typeface="+mn-cs"/>
                </a:rPr>
                <a:t>ME ANGA WHAKAMUA</a:t>
              </a:r>
              <a:endParaRPr kumimoji="0" lang="en-NZ" sz="1400" b="1" i="1" u="none" strike="noStrike" kern="1200" cap="none" spc="0" normalizeH="0" baseline="0" noProof="0" dirty="0">
                <a:ln>
                  <a:noFill/>
                </a:ln>
                <a:solidFill>
                  <a:srgbClr val="274FA4">
                    <a:lumMod val="50000"/>
                  </a:srgbClr>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35924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32"/>
                                        </p:tgtEl>
                                      </p:cBhvr>
                                    </p:animEffect>
                                    <p:animScale>
                                      <p:cBhvr>
                                        <p:cTn id="7" dur="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4AEF2D-58AE-4B01-9233-EC4E6015D229}"/>
              </a:ext>
            </a:extLst>
          </p:cNvPr>
          <p:cNvGrpSpPr/>
          <p:nvPr/>
        </p:nvGrpSpPr>
        <p:grpSpPr>
          <a:xfrm>
            <a:off x="656967" y="246668"/>
            <a:ext cx="11178722" cy="6401753"/>
            <a:chOff x="690785" y="272598"/>
            <a:chExt cx="11178722" cy="6401753"/>
          </a:xfrm>
        </p:grpSpPr>
        <p:sp>
          <p:nvSpPr>
            <p:cNvPr id="3" name="TextBox 2">
              <a:extLst>
                <a:ext uri="{FF2B5EF4-FFF2-40B4-BE49-F238E27FC236}">
                  <a16:creationId xmlns:a16="http://schemas.microsoft.com/office/drawing/2014/main" id="{4E240CE3-18E0-49E3-A8E3-6D8E55E9AC19}"/>
                </a:ext>
              </a:extLst>
            </p:cNvPr>
            <p:cNvSpPr txBox="1"/>
            <p:nvPr/>
          </p:nvSpPr>
          <p:spPr>
            <a:xfrm>
              <a:off x="768458" y="2625328"/>
              <a:ext cx="4608684"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mi-NZ" sz="1600" b="1" i="0" u="none" strike="noStrike" kern="1200" cap="none" spc="0" normalizeH="0" baseline="0" noProof="0" dirty="0">
                  <a:ln>
                    <a:noFill/>
                  </a:ln>
                  <a:solidFill>
                    <a:prstClr val="black"/>
                  </a:solidFill>
                  <a:effectLst/>
                  <a:uLnTx/>
                  <a:uFillTx/>
                  <a:latin typeface="Tw Cen MT" panose="020B0602020104020603"/>
                  <a:ea typeface="+mn-ea"/>
                  <a:cs typeface="+mn-cs"/>
                </a:rPr>
                <a:t>                   </a:t>
              </a:r>
              <a:endParaRPr kumimoji="0" lang="mi-NZ" sz="16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0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rPr>
                <a:t>“INDIGENOUS PEOPLES DO NOT MAKE PLACE, PLACE MAKES 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20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20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0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2000" b="1" i="1" u="none" strike="noStrike" kern="1200" cap="none" spc="0" normalizeH="0" baseline="0" noProof="0" dirty="0">
                <a:ln>
                  <a:noFill/>
                </a:ln>
                <a:solidFill>
                  <a:srgbClr val="274FA4">
                    <a:lumMod val="75000"/>
                  </a:srgbClr>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1800" b="1" i="0" u="none" strike="noStrike" kern="1200" cap="none" spc="0" normalizeH="0" baseline="0" noProof="0" dirty="0">
                  <a:ln>
                    <a:noFill/>
                  </a:ln>
                  <a:solidFill>
                    <a:prstClr val="black"/>
                  </a:solidFill>
                  <a:effectLst/>
                  <a:uLnTx/>
                  <a:uFillTx/>
                  <a:latin typeface="Tw Cen MT" panose="020B0602020104020603"/>
                  <a:ea typeface="+mn-ea"/>
                  <a:cs typeface="+mn-cs"/>
                </a:rPr>
                <a:t>  PLACE SOURCED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18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1800" b="1" i="0" u="none" strike="noStrike" kern="1200" cap="none" spc="0" normalizeH="0" baseline="0" noProof="0" dirty="0">
                  <a:ln>
                    <a:noFill/>
                  </a:ln>
                  <a:solidFill>
                    <a:prstClr val="black"/>
                  </a:solidFill>
                  <a:effectLst/>
                  <a:uLnTx/>
                  <a:uFillTx/>
                  <a:latin typeface="Tw Cen MT" panose="020B0602020104020603"/>
                  <a:ea typeface="+mn-ea"/>
                  <a:cs typeface="+mn-cs"/>
                </a:rPr>
                <a:t>CULTURE LED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mi-NZ" sz="18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1800" b="1" i="0" u="none" strike="noStrike" kern="1200" cap="none" spc="0" normalizeH="0" baseline="0" noProof="0" dirty="0">
                  <a:ln>
                    <a:noFill/>
                  </a:ln>
                  <a:solidFill>
                    <a:prstClr val="black"/>
                  </a:solidFill>
                  <a:effectLst/>
                  <a:uLnTx/>
                  <a:uFillTx/>
                  <a:latin typeface="Tw Cen MT" panose="020B0602020104020603"/>
                  <a:ea typeface="+mn-ea"/>
                  <a:cs typeface="+mn-cs"/>
                </a:rPr>
                <a:t>COMMUNITY FED </a:t>
              </a:r>
            </a:p>
          </p:txBody>
        </p:sp>
        <p:pic>
          <p:nvPicPr>
            <p:cNvPr id="5" name="Picture 4">
              <a:extLst>
                <a:ext uri="{FF2B5EF4-FFF2-40B4-BE49-F238E27FC236}">
                  <a16:creationId xmlns:a16="http://schemas.microsoft.com/office/drawing/2014/main" id="{7921D8CD-C140-40C6-BF0A-6A6F0D347E21}"/>
                </a:ext>
              </a:extLst>
            </p:cNvPr>
            <p:cNvPicPr>
              <a:picLocks noChangeAspect="1"/>
            </p:cNvPicPr>
            <p:nvPr/>
          </p:nvPicPr>
          <p:blipFill>
            <a:blip r:embed="rId3"/>
            <a:stretch>
              <a:fillRect/>
            </a:stretch>
          </p:blipFill>
          <p:spPr>
            <a:xfrm>
              <a:off x="690785" y="479119"/>
              <a:ext cx="4764031" cy="2066476"/>
            </a:xfrm>
            <a:prstGeom prst="rect">
              <a:avLst/>
            </a:prstGeom>
          </p:spPr>
        </p:pic>
        <p:sp>
          <p:nvSpPr>
            <p:cNvPr id="6" name="TextBox 5">
              <a:extLst>
                <a:ext uri="{FF2B5EF4-FFF2-40B4-BE49-F238E27FC236}">
                  <a16:creationId xmlns:a16="http://schemas.microsoft.com/office/drawing/2014/main" id="{C9C6830A-9F2B-4822-9FF7-BFA03592A5A1}"/>
                </a:ext>
              </a:extLst>
            </p:cNvPr>
            <p:cNvSpPr txBox="1"/>
            <p:nvPr/>
          </p:nvSpPr>
          <p:spPr>
            <a:xfrm>
              <a:off x="5454816" y="272598"/>
              <a:ext cx="6414691" cy="640175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Placemaking is an approach where people work together to make places better, not only for themselves but for others and for the place itself.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1800" b="1" i="0" u="none" strike="noStrike" kern="1200" cap="none" spc="0" normalizeH="0" baseline="0" noProof="0" dirty="0">
                <a:ln>
                  <a:noFill/>
                </a:ln>
                <a:solidFill>
                  <a:srgbClr val="3F5BA6"/>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i="1"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Placemaking:</a:t>
              </a:r>
              <a:endParaRPr kumimoji="0" lang="en-NZ" sz="1800" b="0" i="1"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Is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place sourced</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culture-led</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and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community-fed</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Is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inclusive </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and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participatory</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Helps people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express aroha</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connection</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to their places, and in turn to each other.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Forges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strong </a:t>
              </a:r>
              <a:r>
                <a:rPr kumimoji="0" lang="en-NZ" sz="2000" b="1" i="1" u="none" strike="noStrike" kern="1200" cap="none" spc="0" normalizeH="0" baseline="0" noProof="0" dirty="0" err="1">
                  <a:ln>
                    <a:noFill/>
                  </a:ln>
                  <a:solidFill>
                    <a:srgbClr val="454545"/>
                  </a:solidFill>
                  <a:effectLst/>
                  <a:uLnTx/>
                  <a:uFillTx/>
                  <a:latin typeface="Source Sans Pro" panose="020B0503030403020204" pitchFamily="34" charset="0"/>
                  <a:ea typeface="+mn-ea"/>
                  <a:cs typeface="+mn-cs"/>
                </a:rPr>
                <a:t>kaupapa</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/purpose.</a:t>
              </a:r>
              <a:endPar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Fosters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learning by doing</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Values</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local knowledge</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and the lived experience of everyday people as well as their expertise.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Benefits everyone in a neighbourhood </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when places and people thrive together.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Involves people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working together</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in place to make things better, for others and the place itself,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now and into the future </a:t>
              </a:r>
              <a:endPar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It </a:t>
              </a:r>
              <a:r>
                <a:rPr kumimoji="0" lang="en-NZ" sz="2000" b="1"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uplifts the mana/strength &amp; mauri/spirit of communities</a:t>
              </a:r>
              <a:r>
                <a:rPr kumimoji="0" lang="en-NZ" sz="2000" b="0" i="1" u="none" strike="noStrike" kern="1200" cap="none" spc="0" normalizeH="0" baseline="0" noProof="0" dirty="0">
                  <a:ln>
                    <a:noFill/>
                  </a:ln>
                  <a:solidFill>
                    <a:srgbClr val="454545"/>
                  </a:solidFill>
                  <a:effectLst/>
                  <a:uLnTx/>
                  <a:uFillTx/>
                  <a:latin typeface="Source Sans Pro" panose="020B0503030403020204" pitchFamily="34" charset="0"/>
                  <a:ea typeface="+mn-ea"/>
                  <a:cs typeface="+mn-cs"/>
                </a:rPr>
                <a:t>, making them stronger and healthier: environmentally, culturally, socially and economically.</a:t>
              </a:r>
            </a:p>
          </p:txBody>
        </p:sp>
      </p:grpSp>
    </p:spTree>
    <p:extLst>
      <p:ext uri="{BB962C8B-B14F-4D97-AF65-F5344CB8AC3E}">
        <p14:creationId xmlns:p14="http://schemas.microsoft.com/office/powerpoint/2010/main" val="1320134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F733AC-B31A-41BC-A218-5A8AD4BE6217}"/>
              </a:ext>
            </a:extLst>
          </p:cNvPr>
          <p:cNvSpPr txBox="1"/>
          <p:nvPr/>
        </p:nvSpPr>
        <p:spPr>
          <a:xfrm>
            <a:off x="1828800" y="401053"/>
            <a:ext cx="96573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800" b="1" i="0" u="none" strike="noStrike" kern="1200" cap="none" spc="0" normalizeH="0" baseline="0" noProof="0" dirty="0">
                <a:ln>
                  <a:noFill/>
                </a:ln>
                <a:solidFill>
                  <a:prstClr val="black"/>
                </a:solidFill>
                <a:effectLst/>
                <a:uLnTx/>
                <a:uFillTx/>
                <a:latin typeface="Tw Cen MT" panose="020B0602020104020603"/>
                <a:ea typeface="+mn-ea"/>
                <a:cs typeface="+mn-cs"/>
              </a:rPr>
              <a:t>TE ARA AWATAHA, NORTHCOTE</a:t>
            </a:r>
            <a:endParaRPr kumimoji="0" lang="en-NZ"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18B25194-FCCC-4E86-8923-30379DA63F29}"/>
              </a:ext>
            </a:extLst>
          </p:cNvPr>
          <p:cNvPicPr>
            <a:picLocks noChangeAspect="1"/>
          </p:cNvPicPr>
          <p:nvPr/>
        </p:nvPicPr>
        <p:blipFill>
          <a:blip r:embed="rId3"/>
          <a:stretch>
            <a:fillRect/>
          </a:stretch>
        </p:blipFill>
        <p:spPr>
          <a:xfrm>
            <a:off x="4485413" y="2540563"/>
            <a:ext cx="3750679" cy="2789129"/>
          </a:xfrm>
          <a:prstGeom prst="rect">
            <a:avLst/>
          </a:prstGeom>
        </p:spPr>
      </p:pic>
      <p:pic>
        <p:nvPicPr>
          <p:cNvPr id="5" name="Picture 8">
            <a:extLst>
              <a:ext uri="{FF2B5EF4-FFF2-40B4-BE49-F238E27FC236}">
                <a16:creationId xmlns:a16="http://schemas.microsoft.com/office/drawing/2014/main" id="{3079859A-BFA1-4055-8091-09A618C93A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489" y="1385782"/>
            <a:ext cx="4184982" cy="27891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2EEEC8-BA25-49B3-8F30-988247D96E03}"/>
              </a:ext>
            </a:extLst>
          </p:cNvPr>
          <p:cNvSpPr txBox="1"/>
          <p:nvPr/>
        </p:nvSpPr>
        <p:spPr>
          <a:xfrm>
            <a:off x="2133600" y="5995282"/>
            <a:ext cx="869482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1" i="1" u="none" strike="noStrike" kern="1200" cap="none" spc="0" normalizeH="0" baseline="0" noProof="0" dirty="0">
                <a:ln>
                  <a:noFill/>
                </a:ln>
                <a:solidFill>
                  <a:prstClr val="black"/>
                </a:solidFill>
                <a:effectLst/>
                <a:uLnTx/>
                <a:uFillTx/>
                <a:latin typeface="Tw Cen MT" panose="020B0602020104020603"/>
                <a:ea typeface="+mn-ea"/>
                <a:cs typeface="+mn-cs"/>
              </a:rPr>
              <a:t>“In order to daylight streams, we have to daylight minds”</a:t>
            </a:r>
            <a:endParaRPr kumimoji="0" lang="en-NZ" sz="2400" b="1" i="1"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7677B001-C811-475F-A5EC-F12BB70CD4D2}"/>
              </a:ext>
            </a:extLst>
          </p:cNvPr>
          <p:cNvPicPr>
            <a:picLocks noChangeAspect="1"/>
          </p:cNvPicPr>
          <p:nvPr/>
        </p:nvPicPr>
        <p:blipFill>
          <a:blip r:embed="rId5"/>
          <a:stretch>
            <a:fillRect/>
          </a:stretch>
        </p:blipFill>
        <p:spPr>
          <a:xfrm>
            <a:off x="8335035" y="1008221"/>
            <a:ext cx="3583213" cy="4841558"/>
          </a:xfrm>
          <a:prstGeom prst="rect">
            <a:avLst/>
          </a:prstGeom>
        </p:spPr>
      </p:pic>
    </p:spTree>
    <p:extLst>
      <p:ext uri="{BB962C8B-B14F-4D97-AF65-F5344CB8AC3E}">
        <p14:creationId xmlns:p14="http://schemas.microsoft.com/office/powerpoint/2010/main" val="171946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32F132-FC39-4A25-9F63-AAF45E219C06}"/>
              </a:ext>
            </a:extLst>
          </p:cNvPr>
          <p:cNvPicPr>
            <a:picLocks noChangeAspect="1"/>
          </p:cNvPicPr>
          <p:nvPr/>
        </p:nvPicPr>
        <p:blipFill>
          <a:blip r:embed="rId3"/>
          <a:stretch>
            <a:fillRect/>
          </a:stretch>
        </p:blipFill>
        <p:spPr>
          <a:xfrm>
            <a:off x="6095999" y="150656"/>
            <a:ext cx="5789779" cy="3422976"/>
          </a:xfrm>
          <a:prstGeom prst="rect">
            <a:avLst/>
          </a:prstGeom>
        </p:spPr>
      </p:pic>
      <p:sp>
        <p:nvSpPr>
          <p:cNvPr id="5" name="TextBox 4">
            <a:extLst>
              <a:ext uri="{FF2B5EF4-FFF2-40B4-BE49-F238E27FC236}">
                <a16:creationId xmlns:a16="http://schemas.microsoft.com/office/drawing/2014/main" id="{9C19352F-999A-410A-B680-9B66717BF27B}"/>
              </a:ext>
            </a:extLst>
          </p:cNvPr>
          <p:cNvSpPr txBox="1"/>
          <p:nvPr/>
        </p:nvSpPr>
        <p:spPr>
          <a:xfrm>
            <a:off x="306222" y="1502378"/>
            <a:ext cx="589184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1" i="0" u="none" strike="noStrike" kern="1200" cap="none" spc="0" normalizeH="0" baseline="0" noProof="0" dirty="0">
                <a:ln>
                  <a:noFill/>
                </a:ln>
                <a:solidFill>
                  <a:prstClr val="black"/>
                </a:solidFill>
                <a:effectLst/>
                <a:uLnTx/>
                <a:uFillTx/>
                <a:latin typeface="Tw Cen MT" panose="020B0602020104020603"/>
                <a:ea typeface="+mn-ea"/>
                <a:cs typeface="+mn-cs"/>
              </a:rPr>
              <a:t>TE WHAKAORANGA O TE PUHINUI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400" b="1" i="0" u="none" strike="noStrike" kern="1200" cap="none" spc="0" normalizeH="0" baseline="0" noProof="0" dirty="0">
                <a:ln>
                  <a:noFill/>
                </a:ln>
                <a:solidFill>
                  <a:prstClr val="black"/>
                </a:solidFill>
                <a:effectLst/>
                <a:uLnTx/>
                <a:uFillTx/>
                <a:latin typeface="Tw Cen MT" panose="020B0602020104020603"/>
                <a:ea typeface="+mn-ea"/>
                <a:cs typeface="+mn-cs"/>
              </a:rPr>
              <a:t>THE PUHINUI REGENERATION PROJECT</a:t>
            </a:r>
            <a:endParaRPr kumimoji="0" lang="en-NZ"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A3B14701-2F48-4F7E-B9F4-DFCA19295070}"/>
              </a:ext>
            </a:extLst>
          </p:cNvPr>
          <p:cNvPicPr>
            <a:picLocks noChangeAspect="1"/>
          </p:cNvPicPr>
          <p:nvPr/>
        </p:nvPicPr>
        <p:blipFill>
          <a:blip r:embed="rId4"/>
          <a:stretch>
            <a:fillRect/>
          </a:stretch>
        </p:blipFill>
        <p:spPr>
          <a:xfrm>
            <a:off x="1510748" y="3605507"/>
            <a:ext cx="5789779" cy="3101837"/>
          </a:xfrm>
          <a:prstGeom prst="rect">
            <a:avLst/>
          </a:prstGeom>
        </p:spPr>
      </p:pic>
      <p:sp>
        <p:nvSpPr>
          <p:cNvPr id="9" name="TextBox 8">
            <a:extLst>
              <a:ext uri="{FF2B5EF4-FFF2-40B4-BE49-F238E27FC236}">
                <a16:creationId xmlns:a16="http://schemas.microsoft.com/office/drawing/2014/main" id="{F13F005E-891B-4CE6-87EE-930AFB7DD07D}"/>
              </a:ext>
            </a:extLst>
          </p:cNvPr>
          <p:cNvSpPr txBox="1"/>
          <p:nvPr/>
        </p:nvSpPr>
        <p:spPr>
          <a:xfrm>
            <a:off x="7565570" y="4633205"/>
            <a:ext cx="489147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mi-NZ" sz="2800" b="0" i="0" u="none" strike="noStrike" kern="1200" cap="none" spc="0" normalizeH="0" baseline="0" noProof="0" dirty="0">
                <a:ln>
                  <a:noFill/>
                </a:ln>
                <a:solidFill>
                  <a:prstClr val="black"/>
                </a:solidFill>
                <a:effectLst/>
                <a:uLnTx/>
                <a:uFillTx/>
                <a:latin typeface="Tw Cen MT" panose="020B0602020104020603"/>
                <a:ea typeface="+mn-ea"/>
                <a:cs typeface="+mn-cs"/>
              </a:rPr>
              <a:t>Mai i ngā maunga ki te moana</a:t>
            </a:r>
            <a:endParaRPr kumimoji="0" lang="en-NZ"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62913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9858B45-098F-4FB0-8238-888FB190A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008" y="1438525"/>
            <a:ext cx="7945730" cy="4681538"/>
          </a:xfrm>
          <a:prstGeom prst="rect">
            <a:avLst/>
          </a:prstGeom>
        </p:spPr>
      </p:pic>
      <p:sp>
        <p:nvSpPr>
          <p:cNvPr id="5" name="TextBox 4">
            <a:extLst>
              <a:ext uri="{FF2B5EF4-FFF2-40B4-BE49-F238E27FC236}">
                <a16:creationId xmlns:a16="http://schemas.microsoft.com/office/drawing/2014/main" id="{7729C3BE-AAC0-49F1-B289-DDB78C4C8EE4}"/>
              </a:ext>
            </a:extLst>
          </p:cNvPr>
          <p:cNvSpPr txBox="1"/>
          <p:nvPr/>
        </p:nvSpPr>
        <p:spPr>
          <a:xfrm>
            <a:off x="1732546" y="436693"/>
            <a:ext cx="1015465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Te Whakaoranga o Te Puhinui – The Puhinui Regeneration Project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mi-NZ" sz="2400" b="0" i="0" u="none" strike="noStrike" kern="1200" cap="none" spc="0" normalizeH="0" baseline="0" noProof="0" dirty="0">
                <a:ln>
                  <a:noFill/>
                </a:ln>
                <a:solidFill>
                  <a:prstClr val="black"/>
                </a:solidFill>
                <a:effectLst/>
                <a:uLnTx/>
                <a:uFillTx/>
                <a:latin typeface="Tw Cen MT" panose="020B0602020104020603"/>
                <a:ea typeface="+mn-ea"/>
                <a:cs typeface="+mn-cs"/>
              </a:rPr>
              <a:t>NZILA Charlie Challenger Supreme Award Oct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5948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85D1-E92F-0B46-BB94-0315EEA53644}"/>
              </a:ext>
            </a:extLst>
          </p:cNvPr>
          <p:cNvSpPr>
            <a:spLocks noGrp="1"/>
          </p:cNvSpPr>
          <p:nvPr>
            <p:ph type="title"/>
          </p:nvPr>
        </p:nvSpPr>
        <p:spPr>
          <a:xfrm>
            <a:off x="1696278" y="228530"/>
            <a:ext cx="9859617" cy="645975"/>
          </a:xfrm>
        </p:spPr>
        <p:txBody>
          <a:bodyPr>
            <a:normAutofit/>
          </a:bodyPr>
          <a:lstStyle/>
          <a:p>
            <a:r>
              <a:rPr lang="en-US" b="1" dirty="0">
                <a:solidFill>
                  <a:schemeClr val="bg1"/>
                </a:solidFill>
              </a:rPr>
              <a:t>Waterways a riverways as ancestors</a:t>
            </a:r>
          </a:p>
        </p:txBody>
      </p:sp>
      <p:pic>
        <p:nvPicPr>
          <p:cNvPr id="5" name="Content Placeholder 4">
            <a:extLst>
              <a:ext uri="{FF2B5EF4-FFF2-40B4-BE49-F238E27FC236}">
                <a16:creationId xmlns:a16="http://schemas.microsoft.com/office/drawing/2014/main" id="{04187352-8ECA-524F-8475-F3F56F1955AE}"/>
              </a:ext>
            </a:extLst>
          </p:cNvPr>
          <p:cNvPicPr>
            <a:picLocks noGrp="1" noChangeAspect="1"/>
          </p:cNvPicPr>
          <p:nvPr>
            <p:ph idx="1"/>
          </p:nvPr>
        </p:nvPicPr>
        <p:blipFill>
          <a:blip r:embed="rId2"/>
          <a:stretch>
            <a:fillRect/>
          </a:stretch>
        </p:blipFill>
        <p:spPr>
          <a:xfrm>
            <a:off x="1041163" y="877918"/>
            <a:ext cx="4523760" cy="2547800"/>
          </a:xfrm>
        </p:spPr>
      </p:pic>
      <p:pic>
        <p:nvPicPr>
          <p:cNvPr id="7" name="Picture 6">
            <a:extLst>
              <a:ext uri="{FF2B5EF4-FFF2-40B4-BE49-F238E27FC236}">
                <a16:creationId xmlns:a16="http://schemas.microsoft.com/office/drawing/2014/main" id="{5F4D858E-C3EB-A64C-BA95-89828C4DBD5B}"/>
              </a:ext>
            </a:extLst>
          </p:cNvPr>
          <p:cNvPicPr>
            <a:picLocks noChangeAspect="1"/>
          </p:cNvPicPr>
          <p:nvPr/>
        </p:nvPicPr>
        <p:blipFill>
          <a:blip r:embed="rId3"/>
          <a:stretch>
            <a:fillRect/>
          </a:stretch>
        </p:blipFill>
        <p:spPr>
          <a:xfrm>
            <a:off x="5903842" y="871093"/>
            <a:ext cx="4302495" cy="2554625"/>
          </a:xfrm>
          <a:prstGeom prst="rect">
            <a:avLst/>
          </a:prstGeom>
        </p:spPr>
      </p:pic>
      <p:pic>
        <p:nvPicPr>
          <p:cNvPr id="9" name="Picture 8">
            <a:extLst>
              <a:ext uri="{FF2B5EF4-FFF2-40B4-BE49-F238E27FC236}">
                <a16:creationId xmlns:a16="http://schemas.microsoft.com/office/drawing/2014/main" id="{3F90D031-C155-344B-98D6-4C2C9A76945C}"/>
              </a:ext>
            </a:extLst>
          </p:cNvPr>
          <p:cNvPicPr>
            <a:picLocks noChangeAspect="1"/>
          </p:cNvPicPr>
          <p:nvPr/>
        </p:nvPicPr>
        <p:blipFill>
          <a:blip r:embed="rId4"/>
          <a:stretch>
            <a:fillRect/>
          </a:stretch>
        </p:blipFill>
        <p:spPr>
          <a:xfrm>
            <a:off x="1094463" y="3707894"/>
            <a:ext cx="4470460" cy="2610679"/>
          </a:xfrm>
          <a:prstGeom prst="rect">
            <a:avLst/>
          </a:prstGeom>
        </p:spPr>
      </p:pic>
      <p:pic>
        <p:nvPicPr>
          <p:cNvPr id="10" name="Picture 9">
            <a:extLst>
              <a:ext uri="{FF2B5EF4-FFF2-40B4-BE49-F238E27FC236}">
                <a16:creationId xmlns:a16="http://schemas.microsoft.com/office/drawing/2014/main" id="{35BB6474-AD3E-F74C-9FF8-2AEF7F1E2A74}"/>
              </a:ext>
            </a:extLst>
          </p:cNvPr>
          <p:cNvPicPr>
            <a:picLocks noChangeAspect="1"/>
          </p:cNvPicPr>
          <p:nvPr/>
        </p:nvPicPr>
        <p:blipFill>
          <a:blip r:embed="rId5"/>
          <a:stretch>
            <a:fillRect/>
          </a:stretch>
        </p:blipFill>
        <p:spPr>
          <a:xfrm>
            <a:off x="5903842" y="3707894"/>
            <a:ext cx="4302495" cy="2660973"/>
          </a:xfrm>
          <a:prstGeom prst="rect">
            <a:avLst/>
          </a:prstGeom>
        </p:spPr>
      </p:pic>
    </p:spTree>
    <p:extLst>
      <p:ext uri="{BB962C8B-B14F-4D97-AF65-F5344CB8AC3E}">
        <p14:creationId xmlns:p14="http://schemas.microsoft.com/office/powerpoint/2010/main" val="36517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D075-9F87-1D44-9600-ECC17FD21365}"/>
              </a:ext>
            </a:extLst>
          </p:cNvPr>
          <p:cNvSpPr>
            <a:spLocks noGrp="1"/>
          </p:cNvSpPr>
          <p:nvPr>
            <p:ph type="title"/>
          </p:nvPr>
        </p:nvSpPr>
        <p:spPr>
          <a:xfrm>
            <a:off x="-1703045" y="219969"/>
            <a:ext cx="8188119" cy="1054500"/>
          </a:xfrm>
        </p:spPr>
        <p:txBody>
          <a:bodyPr>
            <a:normAutofit fontScale="90000"/>
          </a:bodyPr>
          <a:lstStyle/>
          <a:p>
            <a:pPr algn="ctr"/>
            <a:r>
              <a:rPr lang="en-US" sz="6700" b="1" dirty="0">
                <a:solidFill>
                  <a:schemeClr val="bg1"/>
                </a:solidFill>
              </a:rPr>
              <a:t>L. A. W. A</a:t>
            </a:r>
            <a:br>
              <a:rPr lang="en-US" dirty="0"/>
            </a:br>
            <a:r>
              <a:rPr lang="en-US" sz="2700" dirty="0">
                <a:solidFill>
                  <a:schemeClr val="bg1"/>
                </a:solidFill>
              </a:rPr>
              <a:t>E-Coli Sampling donut view</a:t>
            </a:r>
          </a:p>
        </p:txBody>
      </p:sp>
      <p:pic>
        <p:nvPicPr>
          <p:cNvPr id="8" name="Content Placeholder 7">
            <a:extLst>
              <a:ext uri="{FF2B5EF4-FFF2-40B4-BE49-F238E27FC236}">
                <a16:creationId xmlns:a16="http://schemas.microsoft.com/office/drawing/2014/main" id="{FCCBCEDC-46E1-E348-A79A-4D70F5DD4A72}"/>
              </a:ext>
            </a:extLst>
          </p:cNvPr>
          <p:cNvPicPr>
            <a:picLocks noGrp="1" noChangeAspect="1"/>
          </p:cNvPicPr>
          <p:nvPr>
            <p:ph idx="1"/>
          </p:nvPr>
        </p:nvPicPr>
        <p:blipFill>
          <a:blip r:embed="rId2"/>
          <a:stretch>
            <a:fillRect/>
          </a:stretch>
        </p:blipFill>
        <p:spPr>
          <a:xfrm>
            <a:off x="385612" y="1328126"/>
            <a:ext cx="3425108" cy="3817806"/>
          </a:xfrm>
          <a:prstGeom prst="rect">
            <a:avLst/>
          </a:prstGeom>
        </p:spPr>
      </p:pic>
      <p:sp>
        <p:nvSpPr>
          <p:cNvPr id="9" name="Rectangle 8">
            <a:extLst>
              <a:ext uri="{FF2B5EF4-FFF2-40B4-BE49-F238E27FC236}">
                <a16:creationId xmlns:a16="http://schemas.microsoft.com/office/drawing/2014/main" id="{5FD2665D-C971-4D4C-9149-B6706B155452}"/>
              </a:ext>
            </a:extLst>
          </p:cNvPr>
          <p:cNvSpPr/>
          <p:nvPr/>
        </p:nvSpPr>
        <p:spPr>
          <a:xfrm>
            <a:off x="306099" y="5137417"/>
            <a:ext cx="4169830"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srgbClr val="85BB5B"/>
                </a:solidFill>
                <a:effectLst/>
                <a:uLnTx/>
                <a:uFillTx/>
                <a:latin typeface="Tw Cen MT" panose="020B0602020104020603"/>
                <a:ea typeface="+mn-ea"/>
                <a:cs typeface="+mn-cs"/>
              </a:rPr>
              <a:t>90% </a:t>
            </a:r>
            <a:r>
              <a:rPr kumimoji="0" lang="en-NZ" sz="2000" b="1" i="0" u="none" strike="noStrike" kern="1200" cap="none" spc="0" normalizeH="0" baseline="0" noProof="0" dirty="0">
                <a:ln>
                  <a:noFill/>
                </a:ln>
                <a:solidFill>
                  <a:prstClr val="white"/>
                </a:solidFill>
                <a:effectLst/>
                <a:uLnTx/>
                <a:uFillTx/>
                <a:latin typeface="Tw Cen MT" panose="020B0602020104020603"/>
                <a:ea typeface="+mn-ea"/>
                <a:cs typeface="+mn-cs"/>
              </a:rPr>
              <a:t>Suitable for swimming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srgbClr val="F8A81C"/>
                </a:solidFill>
                <a:effectLst/>
                <a:uLnTx/>
                <a:uFillTx/>
                <a:latin typeface="Tw Cen MT" panose="020B0602020104020603"/>
                <a:ea typeface="+mn-ea"/>
                <a:cs typeface="+mn-cs"/>
              </a:rPr>
              <a:t>2%   </a:t>
            </a:r>
            <a:r>
              <a:rPr kumimoji="0" lang="en-NZ" sz="2000" b="1" i="0" u="none" strike="noStrike" kern="1200" cap="none" spc="0" normalizeH="0" baseline="0" noProof="0" dirty="0">
                <a:ln>
                  <a:noFill/>
                </a:ln>
                <a:solidFill>
                  <a:prstClr val="white"/>
                </a:solidFill>
                <a:effectLst/>
                <a:uLnTx/>
                <a:uFillTx/>
                <a:latin typeface="Tw Cen MT" panose="020B0602020104020603"/>
                <a:ea typeface="+mn-ea"/>
                <a:cs typeface="+mn-cs"/>
              </a:rPr>
              <a:t>Caution advised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dirty="0">
                <a:ln>
                  <a:noFill/>
                </a:ln>
                <a:solidFill>
                  <a:srgbClr val="E85129"/>
                </a:solidFill>
                <a:effectLst/>
                <a:uLnTx/>
                <a:uFillTx/>
                <a:latin typeface="Tw Cen MT" panose="020B0602020104020603"/>
                <a:ea typeface="+mn-ea"/>
                <a:cs typeface="+mn-cs"/>
              </a:rPr>
              <a:t>8%.  </a:t>
            </a:r>
            <a:r>
              <a:rPr kumimoji="0" lang="en-NZ" sz="2000" b="1" i="0" u="none" strike="noStrike" kern="1200" cap="none" spc="0" normalizeH="0" baseline="0" noProof="0" dirty="0">
                <a:ln>
                  <a:noFill/>
                </a:ln>
                <a:solidFill>
                  <a:prstClr val="white"/>
                </a:solidFill>
                <a:effectLst/>
                <a:uLnTx/>
                <a:uFillTx/>
                <a:latin typeface="Tw Cen MT" panose="020B0602020104020603"/>
                <a:ea typeface="+mn-ea"/>
                <a:cs typeface="+mn-cs"/>
              </a:rPr>
              <a:t>Unsuitable for swimming</a:t>
            </a:r>
            <a:br>
              <a:rPr kumimoji="0" lang="en-NZ" sz="2800" b="0" i="0" u="none" strike="noStrike" kern="1200" cap="none" spc="0" normalizeH="0" baseline="0" noProof="0" dirty="0">
                <a:ln>
                  <a:noFill/>
                </a:ln>
                <a:solidFill>
                  <a:prstClr val="white"/>
                </a:solidFill>
                <a:effectLst/>
                <a:uLnTx/>
                <a:uFillTx/>
                <a:latin typeface="Tw Cen MT" panose="020B0602020104020603"/>
                <a:ea typeface="+mn-ea"/>
                <a:cs typeface="+mn-cs"/>
              </a:rPr>
            </a:b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1F57DDC5-D8FF-B246-A542-96EFB717FD3C}"/>
              </a:ext>
            </a:extLst>
          </p:cNvPr>
          <p:cNvSpPr/>
          <p:nvPr/>
        </p:nvSpPr>
        <p:spPr>
          <a:xfrm>
            <a:off x="4555442" y="2037285"/>
            <a:ext cx="5526158"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prstClr val="black"/>
                </a:solidFill>
                <a:effectLst/>
                <a:uLnTx/>
                <a:uFillTx/>
                <a:latin typeface="-apple-system"/>
                <a:ea typeface="+mn-ea"/>
                <a:cs typeface="+mn-cs"/>
              </a:rPr>
              <a:t>Statistics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white"/>
                </a:solidFill>
                <a:effectLst/>
                <a:uLnTx/>
                <a:uFillTx/>
                <a:latin typeface="-apple-system"/>
                <a:ea typeface="+mn-ea"/>
                <a:cs typeface="+mn-cs"/>
              </a:rPr>
              <a:t>About 21,020 people served by water supply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white"/>
                </a:solidFill>
                <a:effectLst/>
                <a:uLnTx/>
                <a:uFillTx/>
                <a:latin typeface="-apple-system"/>
                <a:ea typeface="+mn-ea"/>
                <a:cs typeface="+mn-cs"/>
              </a:rPr>
              <a:t>Water take consent 20198 expires on 10 October 2026</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82FFFF"/>
                </a:solidFill>
                <a:effectLst/>
                <a:uLnTx/>
                <a:uFillTx/>
                <a:latin typeface="-apple-system"/>
                <a:ea typeface="+mn-ea"/>
                <a:cs typeface="+mn-cs"/>
              </a:rPr>
              <a:t>The consented maximum rate is 227 litres per second, 8,000m3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srgbClr val="82FFFF"/>
                </a:solidFill>
                <a:effectLst/>
                <a:uLnTx/>
                <a:uFillTx/>
                <a:latin typeface="-apple-system"/>
                <a:ea typeface="+mn-ea"/>
                <a:cs typeface="+mn-cs"/>
              </a:rPr>
              <a:t>take per day in summer, 5,000m3 in winter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82FFFF"/>
                </a:solidFill>
                <a:effectLst/>
                <a:uLnTx/>
                <a:uFillTx/>
                <a:latin typeface="-apple-system"/>
                <a:ea typeface="+mn-ea"/>
                <a:cs typeface="+mn-cs"/>
              </a:rPr>
              <a:t>Five pumping stations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82FFFF"/>
                </a:solidFill>
                <a:effectLst/>
                <a:uLnTx/>
                <a:uFillTx/>
                <a:latin typeface="-apple-system"/>
                <a:ea typeface="+mn-ea"/>
                <a:cs typeface="+mn-cs"/>
              </a:rPr>
              <a:t>220km of pipes within system supply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srgbClr val="82FFFF"/>
                </a:solidFill>
                <a:effectLst/>
                <a:uLnTx/>
                <a:uFillTx/>
                <a:latin typeface="-apple-system"/>
                <a:ea typeface="+mn-ea"/>
                <a:cs typeface="+mn-cs"/>
              </a:rPr>
              <a:t>Asset replacement value (2017</a:t>
            </a:r>
            <a:r>
              <a:rPr kumimoji="0" lang="en-NZ" sz="2400" b="1" i="0" u="none" strike="noStrike" kern="1200" cap="none" spc="0" normalizeH="0" baseline="0" noProof="0" dirty="0">
                <a:ln>
                  <a:noFill/>
                </a:ln>
                <a:solidFill>
                  <a:srgbClr val="82FFFF"/>
                </a:solidFill>
                <a:effectLst/>
                <a:uLnTx/>
                <a:uFillTx/>
                <a:latin typeface="-apple-system"/>
                <a:ea typeface="+mn-ea"/>
                <a:cs typeface="+mn-cs"/>
              </a:rPr>
              <a:t>): </a:t>
            </a:r>
            <a:br>
              <a:rPr kumimoji="0" lang="en-NZ" sz="2400" b="1" i="0" u="none" strike="noStrike" kern="1200" cap="none" spc="0" normalizeH="0" baseline="0" noProof="0" dirty="0">
                <a:ln>
                  <a:noFill/>
                </a:ln>
                <a:solidFill>
                  <a:srgbClr val="82FFFF"/>
                </a:solidFill>
                <a:effectLst/>
                <a:uLnTx/>
                <a:uFillTx/>
                <a:latin typeface="-apple-system"/>
                <a:ea typeface="+mn-ea"/>
                <a:cs typeface="+mn-cs"/>
              </a:rPr>
            </a:br>
            <a:r>
              <a:rPr kumimoji="0" lang="en-NZ" sz="2400" b="1" i="0" u="none" strike="noStrike" kern="1200" cap="none" spc="0" normalizeH="0" baseline="0" noProof="0" dirty="0">
                <a:ln>
                  <a:noFill/>
                </a:ln>
                <a:solidFill>
                  <a:srgbClr val="82FFFF"/>
                </a:solidFill>
                <a:effectLst/>
                <a:uLnTx/>
                <a:uFillTx/>
                <a:latin typeface="-apple-system"/>
                <a:ea typeface="+mn-ea"/>
                <a:cs typeface="+mn-cs"/>
              </a:rPr>
              <a:t>$87.98 million</a:t>
            </a:r>
          </a:p>
        </p:txBody>
      </p:sp>
      <p:sp useBgFill="1">
        <p:nvSpPr>
          <p:cNvPr id="11" name="Title 1">
            <a:extLst>
              <a:ext uri="{FF2B5EF4-FFF2-40B4-BE49-F238E27FC236}">
                <a16:creationId xmlns:a16="http://schemas.microsoft.com/office/drawing/2014/main" id="{C6E7BF5C-DCC0-8A4E-8125-4D6065A66933}"/>
              </a:ext>
            </a:extLst>
          </p:cNvPr>
          <p:cNvSpPr txBox="1">
            <a:spLocks/>
          </p:cNvSpPr>
          <p:nvPr/>
        </p:nvSpPr>
        <p:spPr>
          <a:xfrm>
            <a:off x="4807235" y="337686"/>
            <a:ext cx="5989983" cy="133115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err="1">
                <a:ln>
                  <a:noFill/>
                </a:ln>
                <a:solidFill>
                  <a:prstClr val="black"/>
                </a:solidFill>
                <a:effectLst/>
                <a:uLnTx/>
                <a:uFillTx/>
                <a:latin typeface="Tw Cen MT" panose="020B0602020104020603"/>
                <a:ea typeface="+mj-ea"/>
                <a:cs typeface="+mj-cs"/>
              </a:rPr>
              <a:t>Whakatāne</a:t>
            </a:r>
            <a:r>
              <a:rPr kumimoji="0" lang="en-US" sz="3600" b="1" i="0" u="none" strike="noStrike" kern="1200" cap="all" spc="0" normalizeH="0" baseline="0" noProof="0" dirty="0">
                <a:ln>
                  <a:noFill/>
                </a:ln>
                <a:solidFill>
                  <a:prstClr val="black"/>
                </a:solidFill>
                <a:effectLst/>
                <a:uLnTx/>
                <a:uFillTx/>
                <a:latin typeface="Tw Cen MT" panose="020B0602020104020603"/>
                <a:ea typeface="+mj-ea"/>
                <a:cs typeface="+mj-cs"/>
              </a:rPr>
              <a:t> district council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prstClr val="black"/>
                </a:solidFill>
                <a:effectLst/>
                <a:uLnTx/>
                <a:uFillTx/>
                <a:latin typeface="Tw Cen MT" panose="020B0602020104020603"/>
                <a:ea typeface="+mj-ea"/>
                <a:cs typeface="+mj-cs"/>
              </a:rPr>
              <a:t>Water supply And safety plan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all" spc="0" normalizeH="0" baseline="0" noProof="0" dirty="0">
                <a:ln>
                  <a:noFill/>
                </a:ln>
                <a:solidFill>
                  <a:prstClr val="black"/>
                </a:solidFill>
                <a:effectLst/>
                <a:uLnTx/>
                <a:uFillTx/>
                <a:latin typeface="Tw Cen MT" panose="020B0602020104020603"/>
                <a:ea typeface="+mj-ea"/>
                <a:cs typeface="+mj-cs"/>
              </a:rPr>
              <a:t>July 2019 </a:t>
            </a:r>
            <a:br>
              <a:rPr kumimoji="0" lang="en-US" sz="36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en-US" sz="2700" b="0" i="0" u="none" strike="noStrike" kern="1200" cap="all" spc="0" normalizeH="0" baseline="0" noProof="0" dirty="0">
              <a:ln>
                <a:noFill/>
              </a:ln>
              <a:solidFill>
                <a:prstClr val="black"/>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1308874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583D-80BF-934B-B0AB-CC70B74BFBAB}"/>
              </a:ext>
            </a:extLst>
          </p:cNvPr>
          <p:cNvSpPr>
            <a:spLocks noGrp="1"/>
          </p:cNvSpPr>
          <p:nvPr>
            <p:ph type="title"/>
          </p:nvPr>
        </p:nvSpPr>
        <p:spPr>
          <a:xfrm>
            <a:off x="765855" y="455232"/>
            <a:ext cx="9905998" cy="736753"/>
          </a:xfrm>
        </p:spPr>
        <p:txBody>
          <a:bodyPr>
            <a:normAutofit fontScale="90000"/>
          </a:bodyPr>
          <a:lstStyle/>
          <a:p>
            <a:pPr algn="ctr"/>
            <a:r>
              <a:rPr lang="en-US" b="1" dirty="0">
                <a:solidFill>
                  <a:schemeClr val="bg1"/>
                </a:solidFill>
              </a:rPr>
              <a:t>Environmental responsibility </a:t>
            </a:r>
            <a:br>
              <a:rPr lang="en-US" b="1" dirty="0">
                <a:solidFill>
                  <a:schemeClr val="bg1"/>
                </a:solidFill>
              </a:rPr>
            </a:br>
            <a:r>
              <a:rPr lang="en-US" b="1" dirty="0">
                <a:solidFill>
                  <a:schemeClr val="bg1"/>
                </a:solidFill>
              </a:rPr>
              <a:t>KAITIAKI – KAIMANAAKI </a:t>
            </a:r>
            <a:br>
              <a:rPr lang="en-US" b="1" dirty="0">
                <a:solidFill>
                  <a:schemeClr val="bg1"/>
                </a:solidFill>
              </a:rPr>
            </a:br>
            <a:r>
              <a:rPr lang="en-US" sz="2200" dirty="0">
                <a:solidFill>
                  <a:schemeClr val="bg1"/>
                </a:solidFill>
              </a:rPr>
              <a:t>(</a:t>
            </a:r>
            <a:r>
              <a:rPr lang="en-US" sz="2200" dirty="0" err="1">
                <a:solidFill>
                  <a:schemeClr val="bg1"/>
                </a:solidFill>
              </a:rPr>
              <a:t>Carers</a:t>
            </a:r>
            <a:r>
              <a:rPr lang="en-US" sz="2200" dirty="0">
                <a:solidFill>
                  <a:schemeClr val="bg1"/>
                </a:solidFill>
              </a:rPr>
              <a:t> not Owners)</a:t>
            </a:r>
          </a:p>
        </p:txBody>
      </p:sp>
      <p:sp>
        <p:nvSpPr>
          <p:cNvPr id="3" name="Content Placeholder 2">
            <a:extLst>
              <a:ext uri="{FF2B5EF4-FFF2-40B4-BE49-F238E27FC236}">
                <a16:creationId xmlns:a16="http://schemas.microsoft.com/office/drawing/2014/main" id="{035B0B62-6A67-634C-BB54-0DF560652061}"/>
              </a:ext>
            </a:extLst>
          </p:cNvPr>
          <p:cNvSpPr>
            <a:spLocks noGrp="1"/>
          </p:cNvSpPr>
          <p:nvPr>
            <p:ph idx="1"/>
          </p:nvPr>
        </p:nvSpPr>
        <p:spPr>
          <a:xfrm>
            <a:off x="765855" y="1534886"/>
            <a:ext cx="10183585" cy="4697187"/>
          </a:xfrm>
        </p:spPr>
        <p:txBody>
          <a:bodyPr/>
          <a:lstStyle/>
          <a:p>
            <a:pPr marL="0" indent="0">
              <a:buNone/>
            </a:pPr>
            <a:r>
              <a:rPr lang="en-US" b="1" dirty="0">
                <a:solidFill>
                  <a:schemeClr val="bg1"/>
                </a:solidFill>
              </a:rPr>
              <a:t>Understanding Circular Economies in Simple Ways:</a:t>
            </a:r>
            <a:br>
              <a:rPr lang="en-US" dirty="0">
                <a:solidFill>
                  <a:schemeClr val="bg1"/>
                </a:solidFill>
              </a:rPr>
            </a:br>
            <a:endParaRPr lang="en-US" dirty="0">
              <a:solidFill>
                <a:schemeClr val="bg1"/>
              </a:solidFill>
            </a:endParaRPr>
          </a:p>
          <a:p>
            <a:pPr marL="0" indent="0">
              <a:buNone/>
            </a:pPr>
            <a:endParaRPr lang="en-US" dirty="0">
              <a:solidFill>
                <a:schemeClr val="bg1"/>
              </a:solidFill>
            </a:endParaRPr>
          </a:p>
        </p:txBody>
      </p:sp>
      <p:pic>
        <p:nvPicPr>
          <p:cNvPr id="6" name="Picture 5">
            <a:extLst>
              <a:ext uri="{FF2B5EF4-FFF2-40B4-BE49-F238E27FC236}">
                <a16:creationId xmlns:a16="http://schemas.microsoft.com/office/drawing/2014/main" id="{D41FA47B-3D64-6B43-8DEA-DFF3A9DE2E0F}"/>
              </a:ext>
            </a:extLst>
          </p:cNvPr>
          <p:cNvPicPr>
            <a:picLocks noChangeAspect="1"/>
          </p:cNvPicPr>
          <p:nvPr/>
        </p:nvPicPr>
        <p:blipFill>
          <a:blip r:embed="rId2"/>
          <a:stretch>
            <a:fillRect/>
          </a:stretch>
        </p:blipFill>
        <p:spPr>
          <a:xfrm>
            <a:off x="1240972" y="2149003"/>
            <a:ext cx="2542334" cy="2406667"/>
          </a:xfrm>
          <a:prstGeom prst="rect">
            <a:avLst/>
          </a:prstGeom>
        </p:spPr>
      </p:pic>
      <p:pic>
        <p:nvPicPr>
          <p:cNvPr id="8" name="Picture 7">
            <a:extLst>
              <a:ext uri="{FF2B5EF4-FFF2-40B4-BE49-F238E27FC236}">
                <a16:creationId xmlns:a16="http://schemas.microsoft.com/office/drawing/2014/main" id="{947C4180-39F3-604D-AF0E-C0D2AD524135}"/>
              </a:ext>
            </a:extLst>
          </p:cNvPr>
          <p:cNvPicPr>
            <a:picLocks noChangeAspect="1"/>
          </p:cNvPicPr>
          <p:nvPr/>
        </p:nvPicPr>
        <p:blipFill>
          <a:blip r:embed="rId3"/>
          <a:stretch>
            <a:fillRect/>
          </a:stretch>
        </p:blipFill>
        <p:spPr>
          <a:xfrm>
            <a:off x="3946219" y="2149002"/>
            <a:ext cx="3344118" cy="2406667"/>
          </a:xfrm>
          <a:prstGeom prst="rect">
            <a:avLst/>
          </a:prstGeom>
        </p:spPr>
      </p:pic>
      <p:pic>
        <p:nvPicPr>
          <p:cNvPr id="10" name="Picture 9">
            <a:extLst>
              <a:ext uri="{FF2B5EF4-FFF2-40B4-BE49-F238E27FC236}">
                <a16:creationId xmlns:a16="http://schemas.microsoft.com/office/drawing/2014/main" id="{D4C69714-F638-944E-A960-A0FBCD00C544}"/>
              </a:ext>
            </a:extLst>
          </p:cNvPr>
          <p:cNvPicPr>
            <a:picLocks noChangeAspect="1"/>
          </p:cNvPicPr>
          <p:nvPr/>
        </p:nvPicPr>
        <p:blipFill>
          <a:blip r:embed="rId4"/>
          <a:stretch>
            <a:fillRect/>
          </a:stretch>
        </p:blipFill>
        <p:spPr>
          <a:xfrm>
            <a:off x="7453251" y="2149003"/>
            <a:ext cx="3659103" cy="2406666"/>
          </a:xfrm>
          <a:prstGeom prst="rect">
            <a:avLst/>
          </a:prstGeom>
        </p:spPr>
      </p:pic>
      <p:sp>
        <p:nvSpPr>
          <p:cNvPr id="11" name="Title 1">
            <a:extLst>
              <a:ext uri="{FF2B5EF4-FFF2-40B4-BE49-F238E27FC236}">
                <a16:creationId xmlns:a16="http://schemas.microsoft.com/office/drawing/2014/main" id="{E0259C0A-8FAD-B645-AAF9-68D8A89BBDCC}"/>
              </a:ext>
            </a:extLst>
          </p:cNvPr>
          <p:cNvSpPr txBox="1">
            <a:spLocks/>
          </p:cNvSpPr>
          <p:nvPr/>
        </p:nvSpPr>
        <p:spPr>
          <a:xfrm>
            <a:off x="1376638" y="4748022"/>
            <a:ext cx="1975026" cy="4217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prstClr val="white"/>
                </a:solidFill>
                <a:effectLst/>
                <a:uLnTx/>
                <a:uFillTx/>
                <a:latin typeface="Tw Cen MT" panose="020B0602020104020603"/>
                <a:ea typeface="+mj-ea"/>
                <a:cs typeface="+mj-cs"/>
              </a:rPr>
              <a:t>LINEAR</a:t>
            </a:r>
            <a:endParaRPr kumimoji="0" lang="en-US" sz="3600" b="0" i="0" u="none" strike="noStrike" kern="1200" cap="all" spc="0" normalizeH="0" baseline="0" noProof="0" dirty="0">
              <a:ln>
                <a:noFill/>
              </a:ln>
              <a:solidFill>
                <a:prstClr val="black"/>
              </a:solidFill>
              <a:effectLst/>
              <a:uLnTx/>
              <a:uFillTx/>
              <a:latin typeface="Tw Cen MT" panose="020B0602020104020603"/>
              <a:ea typeface="+mj-ea"/>
              <a:cs typeface="+mj-cs"/>
            </a:endParaRPr>
          </a:p>
        </p:txBody>
      </p:sp>
      <p:sp>
        <p:nvSpPr>
          <p:cNvPr id="12" name="Title 1">
            <a:extLst>
              <a:ext uri="{FF2B5EF4-FFF2-40B4-BE49-F238E27FC236}">
                <a16:creationId xmlns:a16="http://schemas.microsoft.com/office/drawing/2014/main" id="{6AF33305-1A77-BC4E-9F97-5AB117F3BCA9}"/>
              </a:ext>
            </a:extLst>
          </p:cNvPr>
          <p:cNvSpPr txBox="1">
            <a:spLocks/>
          </p:cNvSpPr>
          <p:nvPr/>
        </p:nvSpPr>
        <p:spPr>
          <a:xfrm>
            <a:off x="4630765" y="5045061"/>
            <a:ext cx="1975026" cy="4217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prstClr val="white"/>
                </a:solidFill>
                <a:effectLst/>
                <a:uLnTx/>
                <a:uFillTx/>
                <a:latin typeface="Tw Cen MT" panose="020B0602020104020603"/>
                <a:ea typeface="+mj-ea"/>
                <a:cs typeface="+mj-cs"/>
              </a:rPr>
              <a:t>SQUARE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prstClr val="white"/>
                </a:solidFill>
                <a:effectLst/>
                <a:uLnTx/>
                <a:uFillTx/>
                <a:latin typeface="Tw Cen MT" panose="020B0602020104020603"/>
                <a:ea typeface="+mj-ea"/>
                <a:cs typeface="+mj-cs"/>
              </a:rPr>
              <a:t> </a:t>
            </a:r>
          </a:p>
        </p:txBody>
      </p:sp>
      <p:sp>
        <p:nvSpPr>
          <p:cNvPr id="13" name="Title 1">
            <a:extLst>
              <a:ext uri="{FF2B5EF4-FFF2-40B4-BE49-F238E27FC236}">
                <a16:creationId xmlns:a16="http://schemas.microsoft.com/office/drawing/2014/main" id="{5EC30AC0-6909-2848-9E4D-AFC7FE80A13D}"/>
              </a:ext>
            </a:extLst>
          </p:cNvPr>
          <p:cNvSpPr txBox="1">
            <a:spLocks/>
          </p:cNvSpPr>
          <p:nvPr/>
        </p:nvSpPr>
        <p:spPr>
          <a:xfrm>
            <a:off x="8295289" y="4748022"/>
            <a:ext cx="2376564" cy="545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prstClr val="white"/>
                </a:solidFill>
                <a:effectLst/>
                <a:uLnTx/>
                <a:uFillTx/>
                <a:latin typeface="Tw Cen MT" panose="020B0602020104020603"/>
                <a:ea typeface="+mj-ea"/>
                <a:cs typeface="+mj-cs"/>
              </a:rPr>
              <a:t>CIRCULAR</a:t>
            </a:r>
          </a:p>
        </p:txBody>
      </p:sp>
    </p:spTree>
    <p:extLst>
      <p:ext uri="{BB962C8B-B14F-4D97-AF65-F5344CB8AC3E}">
        <p14:creationId xmlns:p14="http://schemas.microsoft.com/office/powerpoint/2010/main" val="1940282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E9DF-EE45-4E4F-B58E-8387AB244934}"/>
              </a:ext>
            </a:extLst>
          </p:cNvPr>
          <p:cNvSpPr>
            <a:spLocks noGrp="1"/>
          </p:cNvSpPr>
          <p:nvPr>
            <p:ph type="title"/>
          </p:nvPr>
        </p:nvSpPr>
        <p:spPr>
          <a:xfrm>
            <a:off x="7366241" y="228381"/>
            <a:ext cx="3539706" cy="1478570"/>
          </a:xfrm>
        </p:spPr>
        <p:txBody>
          <a:bodyPr>
            <a:normAutofit fontScale="90000"/>
          </a:bodyPr>
          <a:lstStyle/>
          <a:p>
            <a:pPr algn="ctr"/>
            <a:r>
              <a:rPr lang="en-US" dirty="0">
                <a:solidFill>
                  <a:schemeClr val="bg1"/>
                </a:solidFill>
              </a:rPr>
              <a:t>AN INDIGENOUS MĀORI SYSTEMS APPROACH</a:t>
            </a:r>
          </a:p>
        </p:txBody>
      </p:sp>
      <p:sp>
        <p:nvSpPr>
          <p:cNvPr id="3" name="Content Placeholder 2">
            <a:extLst>
              <a:ext uri="{FF2B5EF4-FFF2-40B4-BE49-F238E27FC236}">
                <a16:creationId xmlns:a16="http://schemas.microsoft.com/office/drawing/2014/main" id="{865F88AB-A421-D544-8DCB-7FB1CEEC198D}"/>
              </a:ext>
            </a:extLst>
          </p:cNvPr>
          <p:cNvSpPr>
            <a:spLocks noGrp="1"/>
          </p:cNvSpPr>
          <p:nvPr>
            <p:ph idx="1"/>
          </p:nvPr>
        </p:nvSpPr>
        <p:spPr>
          <a:xfrm>
            <a:off x="7058642" y="1706951"/>
            <a:ext cx="4154905" cy="4324952"/>
          </a:xfrm>
        </p:spPr>
        <p:txBody>
          <a:bodyPr>
            <a:normAutofit fontScale="25000" lnSpcReduction="20000"/>
          </a:bodyPr>
          <a:lstStyle/>
          <a:p>
            <a:pPr algn="just"/>
            <a:r>
              <a:rPr lang="en-NZ" sz="5600" dirty="0" err="1">
                <a:solidFill>
                  <a:schemeClr val="accent6">
                    <a:lumMod val="20000"/>
                    <a:lumOff val="80000"/>
                  </a:schemeClr>
                </a:solidFill>
              </a:rPr>
              <a:t>Mātauranga</a:t>
            </a:r>
            <a:r>
              <a:rPr lang="en-NZ" sz="5600" dirty="0">
                <a:solidFill>
                  <a:schemeClr val="accent6">
                    <a:lumMod val="20000"/>
                    <a:lumOff val="80000"/>
                  </a:schemeClr>
                </a:solidFill>
              </a:rPr>
              <a:t> Māori is the indigenous system of knowing, thinking, experience and action couched in intergenerational wisdom.  </a:t>
            </a:r>
          </a:p>
          <a:p>
            <a:pPr algn="just"/>
            <a:r>
              <a:rPr lang="en-NZ" sz="5600" dirty="0">
                <a:solidFill>
                  <a:schemeClr val="accent6">
                    <a:lumMod val="20000"/>
                    <a:lumOff val="80000"/>
                  </a:schemeClr>
                </a:solidFill>
              </a:rPr>
              <a:t>It is anchored in a holistic philosophy.</a:t>
            </a:r>
          </a:p>
          <a:p>
            <a:pPr algn="just"/>
            <a:r>
              <a:rPr lang="en-NZ" sz="5600" dirty="0">
                <a:solidFill>
                  <a:schemeClr val="accent6">
                    <a:lumMod val="20000"/>
                    <a:lumOff val="80000"/>
                  </a:schemeClr>
                </a:solidFill>
              </a:rPr>
              <a:t>Concepts such as  recycling, </a:t>
            </a:r>
            <a:r>
              <a:rPr lang="en-NZ" sz="5600" dirty="0" err="1">
                <a:solidFill>
                  <a:schemeClr val="accent6">
                    <a:lumMod val="20000"/>
                    <a:lumOff val="80000"/>
                  </a:schemeClr>
                </a:solidFill>
              </a:rPr>
              <a:t>resiliene</a:t>
            </a:r>
            <a:r>
              <a:rPr lang="en-NZ" sz="5600" dirty="0">
                <a:solidFill>
                  <a:schemeClr val="accent6">
                    <a:lumMod val="20000"/>
                    <a:lumOff val="80000"/>
                  </a:schemeClr>
                </a:solidFill>
              </a:rPr>
              <a:t>, restoration and regeneration are embedded in Māori knowledge systems.</a:t>
            </a:r>
          </a:p>
          <a:p>
            <a:pPr algn="just"/>
            <a:r>
              <a:rPr lang="en-NZ" sz="5600" dirty="0">
                <a:solidFill>
                  <a:schemeClr val="accent6">
                    <a:lumMod val="20000"/>
                    <a:lumOff val="80000"/>
                  </a:schemeClr>
                </a:solidFill>
              </a:rPr>
              <a:t>In turn, these have been drawn from more than 50,000 years of knowledge and experience emanating from </a:t>
            </a:r>
            <a:r>
              <a:rPr lang="en-NZ" sz="5600" dirty="0" err="1">
                <a:solidFill>
                  <a:schemeClr val="accent6">
                    <a:lumMod val="20000"/>
                    <a:lumOff val="80000"/>
                  </a:schemeClr>
                </a:solidFill>
              </a:rPr>
              <a:t>Te</a:t>
            </a:r>
            <a:r>
              <a:rPr lang="en-NZ" sz="5600" dirty="0">
                <a:solidFill>
                  <a:schemeClr val="accent6">
                    <a:lumMod val="20000"/>
                    <a:lumOff val="80000"/>
                  </a:schemeClr>
                </a:solidFill>
              </a:rPr>
              <a:t> Moana-</a:t>
            </a:r>
            <a:r>
              <a:rPr lang="en-NZ" sz="5600" dirty="0" err="1">
                <a:solidFill>
                  <a:schemeClr val="accent6">
                    <a:lumMod val="20000"/>
                    <a:lumOff val="80000"/>
                  </a:schemeClr>
                </a:solidFill>
              </a:rPr>
              <a:t>nui</a:t>
            </a:r>
            <a:r>
              <a:rPr lang="en-NZ" sz="5600" dirty="0">
                <a:solidFill>
                  <a:schemeClr val="accent6">
                    <a:lumMod val="20000"/>
                    <a:lumOff val="80000"/>
                  </a:schemeClr>
                </a:solidFill>
              </a:rPr>
              <a:t>-</a:t>
            </a:r>
            <a:r>
              <a:rPr lang="en-NZ" sz="5600" dirty="0" err="1">
                <a:solidFill>
                  <a:schemeClr val="accent6">
                    <a:lumMod val="20000"/>
                    <a:lumOff val="80000"/>
                  </a:schemeClr>
                </a:solidFill>
              </a:rPr>
              <a:t>ā-Kiwa</a:t>
            </a:r>
            <a:r>
              <a:rPr lang="en-NZ" sz="5600" dirty="0">
                <a:solidFill>
                  <a:schemeClr val="accent6">
                    <a:lumMod val="20000"/>
                    <a:lumOff val="80000"/>
                  </a:schemeClr>
                </a:solidFill>
              </a:rPr>
              <a:t> (the Pacific Ocean) and </a:t>
            </a:r>
            <a:r>
              <a:rPr lang="en-NZ" sz="5600" dirty="0" err="1">
                <a:solidFill>
                  <a:schemeClr val="accent6">
                    <a:lumMod val="20000"/>
                    <a:lumOff val="80000"/>
                  </a:schemeClr>
                </a:solidFill>
              </a:rPr>
              <a:t>Te</a:t>
            </a:r>
            <a:r>
              <a:rPr lang="en-NZ" sz="5600" dirty="0">
                <a:solidFill>
                  <a:schemeClr val="accent6">
                    <a:lumMod val="20000"/>
                    <a:lumOff val="80000"/>
                  </a:schemeClr>
                </a:solidFill>
              </a:rPr>
              <a:t> </a:t>
            </a:r>
            <a:r>
              <a:rPr lang="en-NZ" sz="5600" dirty="0" err="1">
                <a:solidFill>
                  <a:schemeClr val="accent6">
                    <a:lumMod val="20000"/>
                    <a:lumOff val="80000"/>
                  </a:schemeClr>
                </a:solidFill>
              </a:rPr>
              <a:t>Ika-ā-Māui</a:t>
            </a:r>
            <a:r>
              <a:rPr lang="en-NZ" sz="5600" dirty="0">
                <a:solidFill>
                  <a:schemeClr val="accent6">
                    <a:lumMod val="20000"/>
                    <a:lumOff val="80000"/>
                  </a:schemeClr>
                </a:solidFill>
              </a:rPr>
              <a:t> (the origins of </a:t>
            </a:r>
            <a:r>
              <a:rPr lang="en-NZ" sz="5600" dirty="0" err="1">
                <a:solidFill>
                  <a:schemeClr val="accent6">
                    <a:lumMod val="20000"/>
                    <a:lumOff val="80000"/>
                  </a:schemeClr>
                </a:solidFill>
              </a:rPr>
              <a:t>Āotearoa</a:t>
            </a:r>
            <a:r>
              <a:rPr lang="en-NZ" sz="5600" dirty="0">
                <a:solidFill>
                  <a:schemeClr val="accent6">
                    <a:lumMod val="20000"/>
                    <a:lumOff val="80000"/>
                  </a:schemeClr>
                </a:solidFill>
              </a:rPr>
              <a:t> land-whenua).  </a:t>
            </a:r>
          </a:p>
          <a:p>
            <a:pPr algn="just"/>
            <a:r>
              <a:rPr lang="en-NZ" sz="5600" dirty="0">
                <a:solidFill>
                  <a:schemeClr val="accent6">
                    <a:lumMod val="20000"/>
                    <a:lumOff val="80000"/>
                  </a:schemeClr>
                </a:solidFill>
              </a:rPr>
              <a:t>Who better then, to guide the regeneration of the Pacific Islands &amp; </a:t>
            </a:r>
            <a:r>
              <a:rPr lang="en-NZ" sz="5600" dirty="0" err="1">
                <a:solidFill>
                  <a:schemeClr val="accent6">
                    <a:lumMod val="20000"/>
                    <a:lumOff val="80000"/>
                  </a:schemeClr>
                </a:solidFill>
              </a:rPr>
              <a:t>Āotearoa</a:t>
            </a:r>
            <a:r>
              <a:rPr lang="en-NZ" sz="5600" dirty="0">
                <a:solidFill>
                  <a:schemeClr val="accent6">
                    <a:lumMod val="20000"/>
                    <a:lumOff val="80000"/>
                  </a:schemeClr>
                </a:solidFill>
              </a:rPr>
              <a:t> than the people </a:t>
            </a:r>
            <a:r>
              <a:rPr lang="en-NZ" sz="6400" dirty="0">
                <a:solidFill>
                  <a:schemeClr val="accent6">
                    <a:lumMod val="20000"/>
                    <a:lumOff val="80000"/>
                  </a:schemeClr>
                </a:solidFill>
              </a:rPr>
              <a:t>of those homelands joined with experts collaborators?</a:t>
            </a:r>
          </a:p>
          <a:p>
            <a:pPr algn="just"/>
            <a:endParaRPr lang="en-US" dirty="0">
              <a:solidFill>
                <a:schemeClr val="tx2"/>
              </a:solidFill>
            </a:endParaRPr>
          </a:p>
        </p:txBody>
      </p:sp>
      <p:pic>
        <p:nvPicPr>
          <p:cNvPr id="4" name="image2.jpg" descr="A picture containing wire, bird&#10;&#10;Description automatically generated">
            <a:extLst>
              <a:ext uri="{FF2B5EF4-FFF2-40B4-BE49-F238E27FC236}">
                <a16:creationId xmlns:a16="http://schemas.microsoft.com/office/drawing/2014/main" id="{8CC0F49A-E89F-884D-A179-28889A706337}"/>
              </a:ext>
            </a:extLst>
          </p:cNvPr>
          <p:cNvPicPr/>
          <p:nvPr/>
        </p:nvPicPr>
        <p:blipFill>
          <a:blip r:embed="rId2"/>
          <a:srcRect/>
          <a:stretch>
            <a:fillRect/>
          </a:stretch>
        </p:blipFill>
        <p:spPr>
          <a:xfrm>
            <a:off x="535829" y="397519"/>
            <a:ext cx="5785457" cy="5655552"/>
          </a:xfrm>
          <a:prstGeom prst="rect">
            <a:avLst/>
          </a:prstGeom>
          <a:ln/>
        </p:spPr>
      </p:pic>
    </p:spTree>
    <p:extLst>
      <p:ext uri="{BB962C8B-B14F-4D97-AF65-F5344CB8AC3E}">
        <p14:creationId xmlns:p14="http://schemas.microsoft.com/office/powerpoint/2010/main" val="100062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1192-4981-2841-8620-687883EABB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5B5371A-57FB-1947-AD6D-2C5C81342A34}"/>
              </a:ext>
            </a:extLst>
          </p:cNvPr>
          <p:cNvSpPr>
            <a:spLocks noGrp="1"/>
          </p:cNvSpPr>
          <p:nvPr>
            <p:ph type="subTitle" idx="1"/>
          </p:nvPr>
        </p:nvSpPr>
        <p:spPr/>
        <p:txBody>
          <a:bodyPr/>
          <a:lstStyle/>
          <a:p>
            <a:endParaRPr lang="en-US"/>
          </a:p>
        </p:txBody>
      </p:sp>
      <p:pic>
        <p:nvPicPr>
          <p:cNvPr id="4" name="image10.png">
            <a:extLst>
              <a:ext uri="{FF2B5EF4-FFF2-40B4-BE49-F238E27FC236}">
                <a16:creationId xmlns:a16="http://schemas.microsoft.com/office/drawing/2014/main" id="{E509F12E-AD82-AF4C-8513-3F6C84A7B9F6}"/>
              </a:ext>
            </a:extLst>
          </p:cNvPr>
          <p:cNvPicPr/>
          <p:nvPr/>
        </p:nvPicPr>
        <p:blipFill>
          <a:blip r:embed="rId2"/>
          <a:srcRect/>
          <a:stretch>
            <a:fillRect/>
          </a:stretch>
        </p:blipFill>
        <p:spPr>
          <a:xfrm>
            <a:off x="0" y="0"/>
            <a:ext cx="12192000" cy="6858000"/>
          </a:xfrm>
          <a:prstGeom prst="rect">
            <a:avLst/>
          </a:prstGeom>
          <a:ln/>
        </p:spPr>
      </p:pic>
      <p:sp>
        <p:nvSpPr>
          <p:cNvPr id="5" name="Title 1">
            <a:extLst>
              <a:ext uri="{FF2B5EF4-FFF2-40B4-BE49-F238E27FC236}">
                <a16:creationId xmlns:a16="http://schemas.microsoft.com/office/drawing/2014/main" id="{9A6979AC-88C5-FB40-B953-FA3A3BC796F8}"/>
              </a:ext>
            </a:extLst>
          </p:cNvPr>
          <p:cNvSpPr txBox="1">
            <a:spLocks/>
          </p:cNvSpPr>
          <p:nvPr/>
        </p:nvSpPr>
        <p:spPr>
          <a:xfrm>
            <a:off x="-191069" y="170705"/>
            <a:ext cx="5186151" cy="13851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0" normalizeH="0" baseline="0" noProof="0" dirty="0">
                <a:ln>
                  <a:noFill/>
                </a:ln>
                <a:solidFill>
                  <a:prstClr val="black"/>
                </a:solidFill>
                <a:effectLst/>
                <a:uLnTx/>
                <a:uFillTx/>
                <a:latin typeface="Tw Cen MT" panose="020B0602020104020603"/>
                <a:ea typeface="+mj-ea"/>
                <a:cs typeface="+mj-cs"/>
              </a:rPr>
              <a:t>TAKARANGI</a:t>
            </a:r>
            <a:br>
              <a:rPr kumimoji="0" lang="en-US" sz="4800" b="1" i="0" u="none" strike="noStrike" kern="1200" cap="all" spc="0" normalizeH="0" baseline="0" noProof="0" dirty="0">
                <a:ln>
                  <a:noFill/>
                </a:ln>
                <a:solidFill>
                  <a:prstClr val="black"/>
                </a:solidFill>
                <a:effectLst/>
                <a:uLnTx/>
                <a:uFillTx/>
                <a:latin typeface="Tw Cen MT" panose="020B0602020104020603"/>
                <a:ea typeface="+mj-ea"/>
                <a:cs typeface="+mj-cs"/>
              </a:rPr>
            </a:br>
            <a:endParaRPr kumimoji="0" lang="en-US" sz="4800" b="0" i="0" u="none" strike="noStrike" kern="1200" cap="all" spc="0" normalizeH="0" baseline="0" noProof="0" dirty="0">
              <a:ln>
                <a:noFill/>
              </a:ln>
              <a:solidFill>
                <a:prstClr val="black"/>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357432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99D0-4305-0F44-9F5B-5EE4621B21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0F76D0-7D53-5C49-B5ED-4FDA369B9137}"/>
              </a:ext>
            </a:extLst>
          </p:cNvPr>
          <p:cNvSpPr>
            <a:spLocks noGrp="1"/>
          </p:cNvSpPr>
          <p:nvPr>
            <p:ph idx="1"/>
          </p:nvPr>
        </p:nvSpPr>
        <p:spPr/>
        <p:txBody>
          <a:bodyPr/>
          <a:lstStyle/>
          <a:p>
            <a:endParaRPr lang="en-US"/>
          </a:p>
        </p:txBody>
      </p:sp>
      <p:pic>
        <p:nvPicPr>
          <p:cNvPr id="4" name="image8.png">
            <a:extLst>
              <a:ext uri="{FF2B5EF4-FFF2-40B4-BE49-F238E27FC236}">
                <a16:creationId xmlns:a16="http://schemas.microsoft.com/office/drawing/2014/main" id="{152183A1-0FCA-3942-9B10-559BF5F681D3}"/>
              </a:ext>
            </a:extLst>
          </p:cNvPr>
          <p:cNvPicPr/>
          <p:nvPr/>
        </p:nvPicPr>
        <p:blipFill>
          <a:blip r:embed="rId2"/>
          <a:srcRect/>
          <a:stretch>
            <a:fillRect/>
          </a:stretch>
        </p:blipFill>
        <p:spPr>
          <a:xfrm>
            <a:off x="-192505" y="0"/>
            <a:ext cx="12384505" cy="6858000"/>
          </a:xfrm>
          <a:prstGeom prst="rect">
            <a:avLst/>
          </a:prstGeom>
          <a:ln/>
        </p:spPr>
      </p:pic>
    </p:spTree>
    <p:extLst>
      <p:ext uri="{BB962C8B-B14F-4D97-AF65-F5344CB8AC3E}">
        <p14:creationId xmlns:p14="http://schemas.microsoft.com/office/powerpoint/2010/main" val="3332805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AF63-35C5-CA43-83CF-5F98C574B1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572FD4-0F88-E84E-94D8-21EC944A8E7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ED23AFD-772D-3F48-87D8-48852A1F5415}"/>
              </a:ext>
            </a:extLst>
          </p:cNvPr>
          <p:cNvPicPr>
            <a:picLocks noChangeAspect="1"/>
          </p:cNvPicPr>
          <p:nvPr/>
        </p:nvPicPr>
        <p:blipFill>
          <a:blip r:embed="rId2"/>
          <a:stretch>
            <a:fillRect/>
          </a:stretch>
        </p:blipFill>
        <p:spPr>
          <a:xfrm>
            <a:off x="4507" y="-61375"/>
            <a:ext cx="12187493" cy="6919375"/>
          </a:xfrm>
          <a:prstGeom prst="rect">
            <a:avLst/>
          </a:prstGeom>
        </p:spPr>
      </p:pic>
      <p:sp>
        <p:nvSpPr>
          <p:cNvPr id="6" name="TextBox 5">
            <a:extLst>
              <a:ext uri="{FF2B5EF4-FFF2-40B4-BE49-F238E27FC236}">
                <a16:creationId xmlns:a16="http://schemas.microsoft.com/office/drawing/2014/main" id="{012775F5-8A09-B64B-8A07-E580F3408759}"/>
              </a:ext>
            </a:extLst>
          </p:cNvPr>
          <p:cNvSpPr txBox="1"/>
          <p:nvPr/>
        </p:nvSpPr>
        <p:spPr>
          <a:xfrm>
            <a:off x="199560" y="59303"/>
            <a:ext cx="7131969"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w Cen MT" panose="020B0602020104020603"/>
                <a:ea typeface="+mn-ea"/>
                <a:cs typeface="+mn-cs"/>
              </a:rPr>
              <a:t>Tūhoe</a:t>
            </a: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 Living Community Challenge      (People, Environment)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w Cen MT" panose="020B0602020104020603"/>
                <a:ea typeface="+mn-ea"/>
                <a:cs typeface="+mn-cs"/>
              </a:rPr>
              <a:t>Tūhoe</a:t>
            </a: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 Living Building Challenge           (Construction and Build)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Ivan </a:t>
            </a:r>
            <a:r>
              <a:rPr kumimoji="0" lang="en-US" sz="2000" b="0" i="0" u="none" strike="noStrike" kern="1200" cap="none" spc="0" normalizeH="0" baseline="0" noProof="0" dirty="0" err="1">
                <a:ln>
                  <a:noFill/>
                </a:ln>
                <a:solidFill>
                  <a:prstClr val="white"/>
                </a:solidFill>
                <a:effectLst/>
                <a:uLnTx/>
                <a:uFillTx/>
                <a:latin typeface="Tw Cen MT" panose="020B0602020104020603"/>
                <a:ea typeface="+mn-ea"/>
                <a:cs typeface="+mn-cs"/>
              </a:rPr>
              <a:t>Mercep</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 &amp; </a:t>
            </a:r>
            <a:r>
              <a:rPr kumimoji="0" lang="en-US" sz="2000" b="0" i="0" u="none" strike="noStrike" kern="1200" cap="none" spc="0" normalizeH="0" baseline="0" noProof="0" dirty="0" err="1">
                <a:ln>
                  <a:noFill/>
                </a:ln>
                <a:solidFill>
                  <a:prstClr val="white"/>
                </a:solidFill>
                <a:effectLst/>
                <a:uLnTx/>
                <a:uFillTx/>
                <a:latin typeface="Tw Cen MT" panose="020B0602020104020603"/>
                <a:ea typeface="+mn-ea"/>
                <a:cs typeface="+mn-cs"/>
              </a:rPr>
              <a:t>Jazmax</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 Team (Design &amp; Architects)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Arrow International (Builders)</a:t>
            </a:r>
          </a:p>
        </p:txBody>
      </p:sp>
    </p:spTree>
    <p:extLst>
      <p:ext uri="{BB962C8B-B14F-4D97-AF65-F5344CB8AC3E}">
        <p14:creationId xmlns:p14="http://schemas.microsoft.com/office/powerpoint/2010/main" val="320141969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uvae">
      <a:dk1>
        <a:srgbClr val="919191"/>
      </a:dk1>
      <a:lt1>
        <a:sysClr val="window" lastClr="FFFFFF"/>
      </a:lt1>
      <a:dk2>
        <a:srgbClr val="000000"/>
      </a:dk2>
      <a:lt2>
        <a:srgbClr val="F8F8F8"/>
      </a:lt2>
      <a:accent1>
        <a:srgbClr val="F0F0F0"/>
      </a:accent1>
      <a:accent2>
        <a:srgbClr val="C2D181"/>
      </a:accent2>
      <a:accent3>
        <a:srgbClr val="E6ECCC"/>
      </a:accent3>
      <a:accent4>
        <a:srgbClr val="F7F9EF"/>
      </a:accent4>
      <a:accent5>
        <a:srgbClr val="700000"/>
      </a:accent5>
      <a:accent6>
        <a:srgbClr val="4D4D4D"/>
      </a:accent6>
      <a:hlink>
        <a:srgbClr val="5F5F5F"/>
      </a:hlink>
      <a:folHlink>
        <a:srgbClr val="919191"/>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6" ma:contentTypeDescription="Create a new document." ma:contentTypeScope="" ma:versionID="c62304dd76f6b7d5ed8e2c9594665c1d">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788901bc87c6534e3c103d3a989455eb"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e5db3c-8ba6-4bd5-be1c-b4e1caae56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7a1829-6093-4983-9065-48e89054a285}" ma:internalName="TaxCatchAll" ma:showField="CatchAllData" ma:web="ed53b97b-cfb5-43fb-98c8-420dca68b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d53b97b-cfb5-43fb-98c8-420dca68bc0c">
      <UserInfo>
        <DisplayName>Katrina Guy</DisplayName>
        <AccountId>19</AccountId>
        <AccountType/>
      </UserInfo>
      <UserInfo>
        <DisplayName>Gillian Blythe</DisplayName>
        <AccountId>145</AccountId>
        <AccountType/>
      </UserInfo>
    </SharedWithUsers>
    <lcf76f155ced4ddcb4097134ff3c332f xmlns="1bf58d84-5e20-4a41-aa73-0a6f7670ae44">
      <Terms xmlns="http://schemas.microsoft.com/office/infopath/2007/PartnerControls"/>
    </lcf76f155ced4ddcb4097134ff3c332f>
    <TaxCatchAll xmlns="ed53b97b-cfb5-43fb-98c8-420dca68bc0c" xsi:nil="true"/>
  </documentManagement>
</p:properties>
</file>

<file path=customXml/itemProps1.xml><?xml version="1.0" encoding="utf-8"?>
<ds:datastoreItem xmlns:ds="http://schemas.openxmlformats.org/officeDocument/2006/customXml" ds:itemID="{FDB19568-55C3-4BC3-A428-7D9D689C7CE7}">
  <ds:schemaRefs>
    <ds:schemaRef ds:uri="http://schemas.microsoft.com/office/2006/metadata/contentType"/>
    <ds:schemaRef ds:uri="http://schemas.microsoft.com/office/2006/metadata/properties/metaAttributes"/>
    <ds:schemaRef ds:uri="http://www.w3.org/2000/xmlns/"/>
    <ds:schemaRef ds:uri="http://www.w3.org/2001/XMLSchema"/>
    <ds:schemaRef ds:uri="1bf58d84-5e20-4a41-aa73-0a6f7670ae44"/>
    <ds:schemaRef ds:uri="ed53b97b-cfb5-43fb-98c8-420dca68bc0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3.xml><?xml version="1.0" encoding="utf-8"?>
<ds:datastoreItem xmlns:ds="http://schemas.openxmlformats.org/officeDocument/2006/customXml" ds:itemID="{82B8B422-5282-451E-8EED-F88E351792B4}">
  <ds:schemaRefs>
    <ds:schemaRef ds:uri="http://schemas.microsoft.com/office/2006/metadata/properties"/>
    <ds:schemaRef ds:uri="http://www.w3.org/2000/xmlns/"/>
    <ds:schemaRef ds:uri="ed53b97b-cfb5-43fb-98c8-420dca68bc0c"/>
    <ds:schemaRef ds:uri="1bf58d84-5e20-4a41-aa73-0a6f7670ae44"/>
    <ds:schemaRef ds:uri="http://schemas.microsoft.com/office/infopath/2007/PartnerControls"/>
    <ds:schemaRef ds:uri="http://www.w3.org/2001/XMLSchema-instance"/>
  </ds:schemaRefs>
</ds:datastoreItem>
</file>

<file path=docMetadata/LabelInfo.xml><?xml version="1.0" encoding="utf-8"?>
<clbl:labelList xmlns:clbl="http://schemas.microsoft.com/office/2020/mipLabelMetadata">
  <clbl:label id="{71e8007d-0344-4ee5-bb02-8f24bdb7d471}" enabled="1" method="Standard" siteId="{bb0f7126-b1c5-4f3e-8ca1-2b24f0f74620}" contentBits="1" removed="0"/>
</clbl:labelList>
</file>

<file path=docProps/app.xml><?xml version="1.0" encoding="utf-8"?>
<Properties xmlns="http://schemas.openxmlformats.org/officeDocument/2006/extended-properties" xmlns:vt="http://schemas.openxmlformats.org/officeDocument/2006/docPropsVTypes">
  <Template/>
  <TotalTime>395</TotalTime>
  <Words>2819</Words>
  <Application>Microsoft Office PowerPoint</Application>
  <PresentationFormat>Widescreen</PresentationFormat>
  <Paragraphs>345</Paragraphs>
  <Slides>27</Slides>
  <Notes>16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-apple-system</vt:lpstr>
      <vt:lpstr>Arial</vt:lpstr>
      <vt:lpstr>Calibri</vt:lpstr>
      <vt:lpstr>Georgia</vt:lpstr>
      <vt:lpstr>Inter UI</vt:lpstr>
      <vt:lpstr>LL Replica Regular Web</vt:lpstr>
      <vt:lpstr>Lucida Sans Unicode</vt:lpstr>
      <vt:lpstr>Poppins</vt:lpstr>
      <vt:lpstr>Poppins Light</vt:lpstr>
      <vt:lpstr>Proxima Nova</vt:lpstr>
      <vt:lpstr>Source Sans Pro</vt:lpstr>
      <vt:lpstr>Tw Cen MT</vt:lpstr>
      <vt:lpstr>Content Slides</vt:lpstr>
      <vt:lpstr>Office Theme</vt:lpstr>
      <vt:lpstr>Droplet</vt:lpstr>
      <vt:lpstr>Circuit</vt:lpstr>
      <vt:lpstr>PowerPoint Presentation</vt:lpstr>
      <vt:lpstr>TE urewera: a legal personhood</vt:lpstr>
      <vt:lpstr>Waterways a riverways as ancestors</vt:lpstr>
      <vt:lpstr>L. A. W. A E-Coli Sampling donut view</vt:lpstr>
      <vt:lpstr>Environmental responsibility  KAITIAKI – KAIMANAAKI  (Carers not Owners)</vt:lpstr>
      <vt:lpstr>AN INDIGENOUS MĀORI SYSTEMS APPROACH</vt:lpstr>
      <vt:lpstr>PowerPoint Presentation</vt:lpstr>
      <vt:lpstr>PowerPoint Presentation</vt:lpstr>
      <vt:lpstr>PowerPoint Presentation</vt:lpstr>
      <vt:lpstr>wcw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Multi</cp:lastModifiedBy>
  <cp:revision>10</cp:revision>
  <dcterms:created xsi:type="dcterms:W3CDTF">2022-05-04T02:33:18Z</dcterms:created>
  <dcterms:modified xsi:type="dcterms:W3CDTF">2022-10-19T02:09:29Z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y fmtid="{D5CDD505-2E9C-101B-9397-08002B2CF9AE}" pid="3" name="MediaServiceImageTags">
    <vt:lpwstr/>
  </property>
  <property fmtid="{D5CDD505-2E9C-101B-9397-08002B2CF9AE}" pid="4" name="ClassificationContentMarkingHeaderLocations">
    <vt:lpwstr>Title Slide:8\Content Slides:8</vt:lpwstr>
  </property>
  <property fmtid="{D5CDD505-2E9C-101B-9397-08002B2CF9AE}" pid="5" name="ClassificationContentMarkingHeaderText">
    <vt:lpwstr>Sensitivity: General</vt:lpwstr>
  </property>
</Properties>
</file>