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7" r:id="rId5"/>
    <p:sldId id="1289" r:id="rId6"/>
    <p:sldId id="1290" r:id="rId7"/>
    <p:sldId id="259" r:id="rId8"/>
    <p:sldId id="1291" r:id="rId9"/>
    <p:sldId id="1292" r:id="rId10"/>
    <p:sldId id="346" r:id="rId11"/>
    <p:sldId id="262" r:id="rId12"/>
    <p:sldId id="1231" r:id="rId13"/>
    <p:sldId id="348" r:id="rId14"/>
    <p:sldId id="1235" r:id="rId15"/>
    <p:sldId id="1232" r:id="rId16"/>
    <p:sldId id="1236" r:id="rId17"/>
    <p:sldId id="1293" r:id="rId18"/>
    <p:sldId id="1297" r:id="rId19"/>
    <p:sldId id="1296" r:id="rId20"/>
    <p:sldId id="1294" r:id="rId21"/>
    <p:sldId id="1295" r:id="rId22"/>
    <p:sldId id="1298" r:id="rId23"/>
    <p:sldId id="1300" r:id="rId2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>
          <p15:clr>
            <a:srgbClr val="A4A3A4"/>
          </p15:clr>
        </p15:guide>
        <p15:guide id="2" pos="53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639"/>
    <a:srgbClr val="213D58"/>
    <a:srgbClr val="E4E5E3"/>
    <a:srgbClr val="7E807A"/>
    <a:srgbClr val="555652"/>
    <a:srgbClr val="336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D4E99-EEDB-4811-B3BF-CD057449A195}" v="61" dt="2022-10-12T21:53:13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8266" autoAdjust="0"/>
  </p:normalViewPr>
  <p:slideViewPr>
    <p:cSldViewPr snapToGrid="0">
      <p:cViewPr varScale="1">
        <p:scale>
          <a:sx n="67" d="100"/>
          <a:sy n="67" d="100"/>
        </p:scale>
        <p:origin x="1685" y="29"/>
      </p:cViewPr>
      <p:guideLst>
        <p:guide orient="horz" pos="4178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E40282-9E86-43BD-91D4-D9CE2E9CEF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35314-AB90-4E54-A652-8E58829CD3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DEEDAC-0359-4527-A7CC-1EC153249F3E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F6A74C-8D22-43F2-B77C-CEFD6BD812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B72EF3-6725-422D-9A1C-BC483969A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4E3C2-D804-4DB4-9381-29AD1CC854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8D32E-D8FF-40A2-BF3C-B6F75FB8A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EB968E-C347-4BE2-9646-79ABE88351D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3388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1A13B37-3DCC-4D71-BC33-12C8864B6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5EC671E-1EB4-4457-9ACE-9D7487297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DFADBE2-D555-4390-9964-7377D16D1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F84EC-6BFA-4520-8D32-8E04A8CEA711}" type="slidenum">
              <a:rPr lang="en-NZ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675673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8070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8206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8891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894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4203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470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15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1A13B37-3DCC-4D71-BC33-12C8864B6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5EC671E-1EB4-4457-9ACE-9D7487297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Oxidation Ponds can struggle with removing nitrogen – particularly nitrogen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Typical upgrade pathway is activated sludge – lots of MBR – could plug that I did these first as well!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Watercare wanted to look at alternatives to upgrading ponds with activated sludge or if activated sludge was needed could it be smaller and more efficient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Mention </a:t>
            </a:r>
            <a:r>
              <a:rPr lang="en-US" altLang="en-US" dirty="0" err="1"/>
              <a:t>wellsford</a:t>
            </a:r>
            <a:r>
              <a:rPr lang="en-US" altLang="en-US" dirty="0"/>
              <a:t> as the plants where the challenge was initially focused – this developed into wider plants at Te </a:t>
            </a:r>
            <a:r>
              <a:rPr lang="en-US" altLang="en-US" dirty="0" err="1"/>
              <a:t>Kauwhata</a:t>
            </a:r>
            <a:r>
              <a:rPr lang="en-US" altLang="en-US" dirty="0"/>
              <a:t> and </a:t>
            </a:r>
            <a:r>
              <a:rPr lang="en-US" altLang="en-US" dirty="0" err="1"/>
              <a:t>Hellensville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NZ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DFADBE2-D555-4390-9964-7377D16D1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F84EC-6BFA-4520-8D32-8E04A8CEA711}" type="slidenum">
              <a:rPr lang="en-NZ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09091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Shallower tanks for ground conditions at TK</a:t>
            </a:r>
          </a:p>
          <a:p>
            <a:r>
              <a:rPr lang="en-NZ" dirty="0"/>
              <a:t>N2O in general</a:t>
            </a:r>
          </a:p>
          <a:p>
            <a:r>
              <a:rPr lang="en-NZ" dirty="0"/>
              <a:t>Power consumption for road to net zero</a:t>
            </a:r>
          </a:p>
          <a:p>
            <a:r>
              <a:rPr lang="en-NZ" dirty="0"/>
              <a:t>40/20/20 principles and how to do more with less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467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competitive process between two main suppliers was run for TK to select a technology partner.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914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Nadine to start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039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A1A13B37-3DCC-4D71-BC33-12C8864B6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5EC671E-1EB4-4457-9ACE-9D7487297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NZ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DFADBE2-D555-4390-9964-7377D16D14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F84EC-6BFA-4520-8D32-8E04A8CEA711}" type="slidenum">
              <a:rPr lang="en-NZ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92998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Inside of Biofilm can nitrify – close to oxygen</a:t>
            </a:r>
          </a:p>
          <a:p>
            <a:r>
              <a:rPr lang="en-US" dirty="0"/>
              <a:t>Outside of biofilm can denitrify – close to carbon and nitrate</a:t>
            </a:r>
          </a:p>
          <a:p>
            <a:r>
              <a:rPr lang="en-US" dirty="0"/>
              <a:t>Process can therefore nitrify and denitrify in the same place at same time without the need for separate anoxic or aerobic zones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7243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Biofilm operation:</a:t>
            </a:r>
          </a:p>
          <a:p>
            <a:r>
              <a:rPr lang="en-NZ" sz="1200" dirty="0"/>
              <a:t>Typical application of MABR is to increase capacity of activated sludge.  Membranes go in the anoxic zone and have mixed liquor around them</a:t>
            </a:r>
          </a:p>
          <a:p>
            <a:r>
              <a:rPr lang="en-NZ" sz="1200" dirty="0"/>
              <a:t>Biofilm only mode has no mixed liquor, no recycle and only has a biofilm for treatment </a:t>
            </a:r>
          </a:p>
          <a:p>
            <a:r>
              <a:rPr lang="en-NZ" sz="1200" dirty="0"/>
              <a:t>This mode is very new (we are the first to try it at this scale)</a:t>
            </a:r>
          </a:p>
          <a:p>
            <a:r>
              <a:rPr lang="en-NZ" sz="1200" dirty="0"/>
              <a:t>Ideal as a one pass process for lagoons to remove nitrogen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B968E-C347-4BE2-9646-79ABE88351DA}" type="slidenum">
              <a:rPr lang="en-NZ" smtClean="0"/>
              <a:pPr>
                <a:defRPr/>
              </a:pPr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663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AD2558-C1AA-4B61-AB47-5A84FBC32448}"/>
              </a:ext>
            </a:extLst>
          </p:cNvPr>
          <p:cNvSpPr/>
          <p:nvPr userDrawn="1"/>
        </p:nvSpPr>
        <p:spPr>
          <a:xfrm>
            <a:off x="0" y="0"/>
            <a:ext cx="9144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Graphic 14">
            <a:extLst>
              <a:ext uri="{FF2B5EF4-FFF2-40B4-BE49-F238E27FC236}">
                <a16:creationId xmlns:a16="http://schemas.microsoft.com/office/drawing/2014/main" id="{45783801-D522-4C6F-A084-7987A78E1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5725" y="6215063"/>
            <a:ext cx="2146300" cy="509587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A8DCAC01-2349-4D5D-BE5D-30BFA5597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093" y="2087535"/>
            <a:ext cx="4270093" cy="1143000"/>
          </a:xfrm>
        </p:spPr>
        <p:txBody>
          <a:bodyPr lIns="0" tIns="0" rIns="0" bIns="0" anchor="b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30092" y="3357474"/>
            <a:ext cx="4270093" cy="90646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</a:defRPr>
            </a:lvl2pPr>
            <a:lvl3pPr marL="914400" indent="0" algn="r">
              <a:buNone/>
              <a:defRPr sz="1800">
                <a:solidFill>
                  <a:schemeClr val="bg1"/>
                </a:solidFill>
              </a:defRPr>
            </a:lvl3pPr>
            <a:lvl4pPr marL="1371600" indent="0" algn="r">
              <a:buNone/>
              <a:defRPr sz="18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30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555652"/>
                </a:solidFill>
              </a:defRPr>
            </a:lvl1pPr>
            <a:lvl2pPr>
              <a:defRPr sz="2800">
                <a:solidFill>
                  <a:srgbClr val="555652"/>
                </a:solidFill>
              </a:defRPr>
            </a:lvl2pPr>
            <a:lvl3pPr>
              <a:defRPr sz="2400">
                <a:solidFill>
                  <a:srgbClr val="7E807A"/>
                </a:solidFill>
              </a:defRPr>
            </a:lvl3pPr>
            <a:lvl4pPr>
              <a:defRPr sz="2000">
                <a:solidFill>
                  <a:srgbClr val="7E807A"/>
                </a:solidFill>
              </a:defRPr>
            </a:lvl4pPr>
            <a:lvl5pPr>
              <a:defRPr sz="2000">
                <a:solidFill>
                  <a:srgbClr val="7E8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5556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5B2809-FCBC-47DF-BB6F-3F9E9825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4FFD-A485-40D7-B7F5-3743F794E5D9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2DC78A-D1F4-498B-95BB-038A826D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3E1C47-0A28-4AF6-BB3B-2C339F62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E654-267E-4CC2-8CC1-50F992F2393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247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5565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58B31F-DEDC-445E-BB13-373C9196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ED86-EFF1-4197-A2B7-C1701E80747C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8AFF2-39DF-4272-810E-D3D4B91D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0105DC-726B-4885-A6C5-110F11BD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2199-89A8-4D52-B6F5-0CD04BAB91B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10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7" y="403201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875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275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837551"/>
            <a:ext cx="1420665" cy="27005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9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ZeeLung MABR technology introduction - October 2017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‹#›</a:t>
            </a:fld>
            <a:r>
              <a:rPr lang="en-GB" altLang="fr-FR" noProof="0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375320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7" y="403201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875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275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837551"/>
            <a:ext cx="1420665" cy="27005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9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ZeeLung MABR technology introduction - October 2017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‹#›</a:t>
            </a:fld>
            <a:r>
              <a:rPr lang="en-GB" altLang="fr-FR" noProof="0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75326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/>
          <a:p>
            <a:pPr lvl="0"/>
            <a:r>
              <a:rPr lang="en-GB" altLang="fr-FR" noProof="0" dirty="0"/>
              <a:t>Text level 1</a:t>
            </a:r>
          </a:p>
          <a:p>
            <a:pPr lvl="1"/>
            <a:r>
              <a:rPr lang="en-GB" altLang="fr-FR" noProof="0" dirty="0"/>
              <a:t>Text level 2</a:t>
            </a:r>
          </a:p>
          <a:p>
            <a:pPr lvl="2"/>
            <a:r>
              <a:rPr lang="en-GB" altLang="fr-FR" noProof="0" dirty="0"/>
              <a:t>Text level 3</a:t>
            </a:r>
          </a:p>
          <a:p>
            <a:pPr lvl="3"/>
            <a:r>
              <a:rPr lang="en-GB" altLang="fr-FR" noProof="0" dirty="0"/>
              <a:t>Text level 4</a:t>
            </a:r>
          </a:p>
          <a:p>
            <a:pPr lvl="4"/>
            <a:r>
              <a:rPr lang="en-GB" altLang="fr-FR" noProof="0" dirty="0"/>
              <a:t>Text level 5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777" y="403201"/>
            <a:ext cx="7921625" cy="1404963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875">
                <a:solidFill>
                  <a:schemeClr val="accent6"/>
                </a:solidFill>
              </a:defRPr>
            </a:lvl1pPr>
            <a:lvl2pPr>
              <a:lnSpc>
                <a:spcPct val="90000"/>
              </a:lnSpc>
              <a:defRPr sz="1275"/>
            </a:lvl2pPr>
          </a:lstStyle>
          <a:p>
            <a:pPr lvl="0"/>
            <a:r>
              <a:rPr lang="en-GB" noProof="0" dirty="0"/>
              <a:t>Title</a:t>
            </a:r>
          </a:p>
          <a:p>
            <a:pPr lvl="1"/>
            <a:r>
              <a:rPr lang="en-GB" noProof="0" dirty="0"/>
              <a:t>Subtitle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5837551"/>
            <a:ext cx="1420665" cy="270056"/>
          </a:xfrm>
          <a:solidFill>
            <a:schemeClr val="accent6"/>
          </a:solidFill>
        </p:spPr>
        <p:txBody>
          <a:bodyPr wrap="none" lIns="684000" tIns="72000" rIns="180000" bIns="72000" anchor="b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9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defRPr/>
            </a:lvl2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en-GB" altLang="fr-FR" noProof="0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altLang="fr-FR" noProof="0"/>
              <a:t>ZeeLung MABR technology introduction - October 2017</a:t>
            </a:r>
            <a:endParaRPr lang="en-GB" altLang="fr-FR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002F169-18FD-44E9-97D3-E92CE43342A9}" type="slidenum">
              <a:rPr lang="en-GB" altLang="fr-FR" noProof="0" smtClean="0"/>
              <a:pPr/>
              <a:t>‹#›</a:t>
            </a:fld>
            <a:r>
              <a:rPr lang="en-GB" altLang="fr-FR" noProof="0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74780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681FC-3569-4380-AAFA-AC9544C3A252}"/>
              </a:ext>
            </a:extLst>
          </p:cNvPr>
          <p:cNvSpPr/>
          <p:nvPr userDrawn="1"/>
        </p:nvSpPr>
        <p:spPr>
          <a:xfrm>
            <a:off x="0" y="0"/>
            <a:ext cx="9144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Graphic 14">
            <a:extLst>
              <a:ext uri="{FF2B5EF4-FFF2-40B4-BE49-F238E27FC236}">
                <a16:creationId xmlns:a16="http://schemas.microsoft.com/office/drawing/2014/main" id="{89FE15A4-2EE4-4348-94BE-3491417245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5725" y="6215063"/>
            <a:ext cx="2146300" cy="509587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A41C0AF0-5EE6-45DF-AD99-964E296724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093" y="2087535"/>
            <a:ext cx="4270093" cy="1143000"/>
          </a:xfrm>
        </p:spPr>
        <p:txBody>
          <a:bodyPr lIns="0" tIns="0" rIns="0" bIns="0" anchor="b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230092" y="3357474"/>
            <a:ext cx="4270093" cy="90646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</a:defRPr>
            </a:lvl2pPr>
            <a:lvl3pPr marL="914400" indent="0" algn="r">
              <a:buNone/>
              <a:defRPr sz="1800">
                <a:solidFill>
                  <a:schemeClr val="bg1"/>
                </a:solidFill>
              </a:defRPr>
            </a:lvl3pPr>
            <a:lvl4pPr marL="1371600" indent="0" algn="r">
              <a:buNone/>
              <a:defRPr sz="18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59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556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368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55652"/>
                </a:solidFill>
              </a:defRPr>
            </a:lvl1pPr>
            <a:lvl2pPr>
              <a:defRPr>
                <a:solidFill>
                  <a:srgbClr val="555652"/>
                </a:solidFill>
              </a:defRPr>
            </a:lvl2pPr>
            <a:lvl3pPr>
              <a:defRPr>
                <a:solidFill>
                  <a:srgbClr val="7E807A"/>
                </a:solidFill>
              </a:defRPr>
            </a:lvl3pPr>
            <a:lvl4pPr>
              <a:defRPr>
                <a:solidFill>
                  <a:srgbClr val="7E807A"/>
                </a:solidFill>
              </a:defRPr>
            </a:lvl4pPr>
            <a:lvl5pPr>
              <a:defRPr>
                <a:solidFill>
                  <a:srgbClr val="7E807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B009-617A-4E19-95C8-DA6FD34D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1FC-3FB1-4D43-BA03-D5C23B9F95E6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ADBC5-1D17-4ACB-A1D2-2380BEA3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093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56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5DB9D-E82B-4E04-BB19-25A4A851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3276-FBD7-4315-94EE-96B281DDAFE7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2603-2C56-4423-8F7C-E879C3AF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144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4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55652"/>
                </a:solidFill>
              </a:defRPr>
            </a:lvl1pPr>
            <a:lvl2pPr>
              <a:defRPr sz="2400">
                <a:solidFill>
                  <a:srgbClr val="555652"/>
                </a:solidFill>
              </a:defRPr>
            </a:lvl2pPr>
            <a:lvl3pPr>
              <a:defRPr sz="2000">
                <a:solidFill>
                  <a:srgbClr val="7E807A"/>
                </a:solidFill>
              </a:defRPr>
            </a:lvl3pPr>
            <a:lvl4pPr>
              <a:defRPr sz="1800">
                <a:solidFill>
                  <a:srgbClr val="7E807A"/>
                </a:solidFill>
              </a:defRPr>
            </a:lvl4pPr>
            <a:lvl5pPr>
              <a:defRPr sz="1800">
                <a:solidFill>
                  <a:srgbClr val="7E8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555652"/>
                </a:solidFill>
              </a:defRPr>
            </a:lvl1pPr>
            <a:lvl2pPr>
              <a:defRPr sz="2400">
                <a:solidFill>
                  <a:srgbClr val="555652"/>
                </a:solidFill>
              </a:defRPr>
            </a:lvl2pPr>
            <a:lvl3pPr>
              <a:defRPr sz="2000">
                <a:solidFill>
                  <a:srgbClr val="7E807A"/>
                </a:solidFill>
              </a:defRPr>
            </a:lvl3pPr>
            <a:lvl4pPr>
              <a:defRPr sz="1800">
                <a:solidFill>
                  <a:srgbClr val="7E807A"/>
                </a:solidFill>
              </a:defRPr>
            </a:lvl4pPr>
            <a:lvl5pPr>
              <a:defRPr sz="1800">
                <a:solidFill>
                  <a:srgbClr val="7E8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347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6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555652"/>
                </a:solidFill>
              </a:defRPr>
            </a:lvl1pPr>
            <a:lvl2pPr>
              <a:defRPr sz="2000">
                <a:solidFill>
                  <a:srgbClr val="555652"/>
                </a:solidFill>
              </a:defRPr>
            </a:lvl2pPr>
            <a:lvl3pPr>
              <a:defRPr sz="1800">
                <a:solidFill>
                  <a:srgbClr val="7E807A"/>
                </a:solidFill>
              </a:defRPr>
            </a:lvl3pPr>
            <a:lvl4pPr>
              <a:defRPr sz="1600">
                <a:solidFill>
                  <a:srgbClr val="7E807A"/>
                </a:solidFill>
              </a:defRPr>
            </a:lvl4pPr>
            <a:lvl5pPr>
              <a:defRPr sz="1600">
                <a:solidFill>
                  <a:srgbClr val="7E8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6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555652"/>
                </a:solidFill>
              </a:defRPr>
            </a:lvl1pPr>
            <a:lvl2pPr>
              <a:defRPr sz="2000">
                <a:solidFill>
                  <a:srgbClr val="555652"/>
                </a:solidFill>
              </a:defRPr>
            </a:lvl2pPr>
            <a:lvl3pPr>
              <a:defRPr sz="1800">
                <a:solidFill>
                  <a:srgbClr val="7E807A"/>
                </a:solidFill>
              </a:defRPr>
            </a:lvl3pPr>
            <a:lvl4pPr>
              <a:defRPr sz="1600">
                <a:solidFill>
                  <a:srgbClr val="7E807A"/>
                </a:solidFill>
              </a:defRPr>
            </a:lvl4pPr>
            <a:lvl5pPr>
              <a:defRPr sz="1600">
                <a:solidFill>
                  <a:srgbClr val="7E8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6A1E092-6549-4EA9-9A16-E52A073F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7410-5DBC-4350-BE61-4ED45684934F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2C0324-9C95-4A8F-AC27-4CD33067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104860-5EA4-4E17-AA4C-22F548BF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9ACE-25EB-4841-BFBA-57A908C33E7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492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D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3C0FB2-4C88-4B04-92A3-2A51102B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9E642-1613-437B-9E79-1BD35BE03228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EBF15F-35DF-48C6-89D0-6CF976B2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D25AE0-F9CB-4D3B-89AB-03618D59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D222-AF0F-4F2E-BF32-D18952FBB81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659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B5510A-731A-4ACB-AA12-FAC421B4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BFC1-BCE0-4692-B974-09DD5963481D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1FBEFC-7213-4DD9-AF88-DBDD3206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11467A-4274-4973-B991-9E0FFD4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4204-A163-4BD0-AB51-3CB8C75BF35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487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081082-943D-4E4A-BC07-5250F2C87C26}"/>
              </a:ext>
            </a:extLst>
          </p:cNvPr>
          <p:cNvSpPr/>
          <p:nvPr userDrawn="1"/>
        </p:nvSpPr>
        <p:spPr>
          <a:xfrm>
            <a:off x="0" y="0"/>
            <a:ext cx="9144000" cy="1041400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CA1B285-1466-4D92-A2A2-CE395F62B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NZ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BC9DB9A-0D2E-4446-ACB5-93D4D7849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NZ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D13AC-9783-436C-ABE4-7FD2192A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A96101-8775-4D37-B9D6-D89D0426AA2E}" type="datetimeFigureOut">
              <a:rPr lang="en-NZ"/>
              <a:pPr>
                <a:defRPr/>
              </a:pPr>
              <a:t>18/10/2022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95F19-F618-4D64-9EA2-1685730F8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566AD-B00D-4EE0-A625-723DA1015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BC7DAF-CB10-4A9B-8D13-2F971ACCD2D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pic>
        <p:nvPicPr>
          <p:cNvPr id="1032" name="Picture 13">
            <a:extLst>
              <a:ext uri="{FF2B5EF4-FFF2-40B4-BE49-F238E27FC236}">
                <a16:creationId xmlns:a16="http://schemas.microsoft.com/office/drawing/2014/main" id="{1A7E50EF-A29E-4718-B76C-35093E5233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286500"/>
            <a:ext cx="2322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>
            <a:extLst>
              <a:ext uri="{FF2B5EF4-FFF2-40B4-BE49-F238E27FC236}">
                <a16:creationId xmlns:a16="http://schemas.microsoft.com/office/drawing/2014/main" id="{49E2FE76-7388-49F3-A6EB-A9D0AB8289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988"/>
            <a:ext cx="91440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2" descr="Logo&#10;&#10;Description automatically generated">
            <a:extLst>
              <a:ext uri="{FF2B5EF4-FFF2-40B4-BE49-F238E27FC236}">
                <a16:creationId xmlns:a16="http://schemas.microsoft.com/office/drawing/2014/main" id="{4ECDC343-4760-43C3-B749-EC1CA403B5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6115050"/>
            <a:ext cx="21764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8" r:id="rId12"/>
    <p:sldLayoutId id="2147483679" r:id="rId13"/>
    <p:sldLayoutId id="2147483681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13D5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3D58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556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5565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E807A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E807A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E80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0CECD20-68AD-406C-BB94-8EAB245AF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0688" y="2087563"/>
            <a:ext cx="4268787" cy="1021397"/>
          </a:xfrm>
        </p:spPr>
        <p:txBody>
          <a:bodyPr>
            <a:normAutofit/>
          </a:bodyPr>
          <a:lstStyle/>
          <a:p>
            <a:r>
              <a:rPr lang="en-US" altLang="en-US" dirty="0"/>
              <a:t>Boosting Nitrogen Removal – Pilot trials with a Pure MABR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518DF-5566-9568-3A64-B740BD8E0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743450"/>
            <a:ext cx="5417185" cy="5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/>
              <a:t>Presented by: Kevan Brian &amp; Nadine Oschmann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marL="0" indent="0" algn="ctr">
              <a:buNone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What is an MABR?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685800">
              <a:defRPr/>
            </a:pPr>
            <a:fld id="{F002F169-18FD-44E9-97D3-E92CE43342A9}" type="slidenum">
              <a:rPr lang="en-GB" altLang="fr-FR">
                <a:solidFill>
                  <a:srgbClr val="AADC14"/>
                </a:solidFill>
                <a:latin typeface="Arial" pitchFamily="34" charset="0"/>
                <a:ea typeface="+mn-ea"/>
                <a:cs typeface="Arial" pitchFamily="34" charset="0"/>
              </a:rPr>
              <a:pPr defTabSz="685800">
                <a:defRPr/>
              </a:pPr>
              <a:t>10</a:t>
            </a:fld>
            <a:r>
              <a:rPr lang="en-GB" altLang="fr-FR" dirty="0">
                <a:solidFill>
                  <a:srgbClr val="AADC14"/>
                </a:solidFill>
                <a:latin typeface="Arial" pitchFamily="34" charset="0"/>
                <a:ea typeface="+mn-ea"/>
                <a:cs typeface="Arial" pitchFamily="34" charset="0"/>
              </a:rPr>
              <a:t> I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5E5C9F2E-3093-402C-BDD7-EF99EE7A96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7" y="1725760"/>
            <a:ext cx="8575849" cy="364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57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marL="0" indent="0" algn="ctr">
              <a:buNone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What is an MABR?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685800">
              <a:defRPr/>
            </a:pPr>
            <a:fld id="{F002F169-18FD-44E9-97D3-E92CE43342A9}" type="slidenum">
              <a:rPr lang="en-GB" altLang="fr-FR">
                <a:solidFill>
                  <a:srgbClr val="AADC14"/>
                </a:solidFill>
                <a:latin typeface="Arial" pitchFamily="34" charset="0"/>
                <a:ea typeface="+mn-ea"/>
                <a:cs typeface="Arial" pitchFamily="34" charset="0"/>
              </a:rPr>
              <a:pPr defTabSz="685800">
                <a:defRPr/>
              </a:pPr>
              <a:t>11</a:t>
            </a:fld>
            <a:r>
              <a:rPr lang="en-GB" altLang="fr-FR" dirty="0">
                <a:solidFill>
                  <a:srgbClr val="AADC14"/>
                </a:solidFill>
                <a:latin typeface="Arial" pitchFamily="34" charset="0"/>
                <a:ea typeface="+mn-ea"/>
                <a:cs typeface="Arial" pitchFamily="34" charset="0"/>
              </a:rPr>
              <a:t> I</a:t>
            </a:r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E84E7373-5CC6-4A6D-82A9-B30A77665965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899355" y="1043710"/>
            <a:ext cx="3244646" cy="4812146"/>
          </a:xfrm>
          <a:solidFill>
            <a:schemeClr val="accent6">
              <a:alpha val="70000"/>
            </a:schemeClr>
          </a:solidFill>
        </p:spPr>
        <p:txBody>
          <a:bodyPr anchor="ctr" anchorCtr="0"/>
          <a:lstStyle/>
          <a:p>
            <a:pPr marL="384572" lvl="2" indent="-384572"/>
            <a:r>
              <a:rPr lang="en-US" altLang="fr-FR" sz="1600" dirty="0">
                <a:solidFill>
                  <a:schemeClr val="tx1"/>
                </a:solidFill>
              </a:rPr>
              <a:t>Typical application of MABR is to increase capacity of activated sludge. </a:t>
            </a:r>
          </a:p>
          <a:p>
            <a:pPr marL="384572" lvl="2" indent="-384572"/>
            <a:r>
              <a:rPr lang="en-US" altLang="fr-FR" sz="1600" dirty="0">
                <a:solidFill>
                  <a:schemeClr val="tx1"/>
                </a:solidFill>
              </a:rPr>
              <a:t>Pure MABR has no mixed liquor, no recycle and only has a biofilm for treatment </a:t>
            </a:r>
          </a:p>
          <a:p>
            <a:pPr marL="384572" lvl="2" indent="-384572"/>
            <a:r>
              <a:rPr lang="en-US" altLang="fr-FR" sz="1600" dirty="0">
                <a:solidFill>
                  <a:schemeClr val="tx1"/>
                </a:solidFill>
              </a:rPr>
              <a:t>This mode is very new (we are the first to try it at this scale)</a:t>
            </a:r>
          </a:p>
          <a:p>
            <a:pPr marL="384572" lvl="2" indent="-384572"/>
            <a:r>
              <a:rPr lang="en-US" altLang="fr-FR" sz="1600" dirty="0">
                <a:solidFill>
                  <a:schemeClr val="tx1"/>
                </a:solidFill>
              </a:rPr>
              <a:t>Ideal as a one pass process for lagoons to remove nitrogen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A9820-2652-4AE5-A82D-16369D029C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3265" r="4601" b="13503"/>
          <a:stretch>
            <a:fillRect/>
          </a:stretch>
        </p:blipFill>
        <p:spPr bwMode="auto">
          <a:xfrm>
            <a:off x="73025" y="1831288"/>
            <a:ext cx="5826330" cy="334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90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9145-7AA4-4AB0-9F0D-0B5E8F69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25"/>
          </a:xfrm>
        </p:spPr>
        <p:txBody>
          <a:bodyPr wrap="square" rtlCol="0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NZ" dirty="0"/>
              <a:t>Why Pilot?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3D8B-60DC-3D7D-9343-F17F5F22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82325" cy="4017963"/>
          </a:xfrm>
        </p:spPr>
        <p:txBody>
          <a:bodyPr/>
          <a:lstStyle/>
          <a:p>
            <a:r>
              <a:rPr lang="en-NZ" sz="2400" dirty="0"/>
              <a:t>Test if we could get the process to work as Pure MABR</a:t>
            </a:r>
          </a:p>
          <a:p>
            <a:r>
              <a:rPr lang="en-NZ" sz="2400" dirty="0"/>
              <a:t>Measure aeration efficiency</a:t>
            </a:r>
          </a:p>
          <a:p>
            <a:r>
              <a:rPr lang="en-NZ" sz="2400" dirty="0"/>
              <a:t>Measure N20 Emissions</a:t>
            </a:r>
          </a:p>
          <a:p>
            <a:r>
              <a:rPr lang="en-NZ" sz="2400" dirty="0"/>
              <a:t>Determine how difficult (or easy) MABR is to operate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4C057-A2C3-C67B-4E30-DCF9736CF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533" y="1051560"/>
            <a:ext cx="3907875" cy="48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marL="0" indent="0" algn="ctr">
              <a:buNone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Pilot Plant Set up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685800">
              <a:defRPr/>
            </a:pPr>
            <a:fld id="{F002F169-18FD-44E9-97D3-E92CE43342A9}" type="slidenum">
              <a:rPr lang="en-GB" altLang="fr-FR">
                <a:solidFill>
                  <a:srgbClr val="AADC14"/>
                </a:solidFill>
                <a:latin typeface="Arial" pitchFamily="34" charset="0"/>
                <a:ea typeface="+mn-ea"/>
                <a:cs typeface="Arial" pitchFamily="34" charset="0"/>
              </a:rPr>
              <a:pPr defTabSz="685800">
                <a:defRPr/>
              </a:pPr>
              <a:t>13</a:t>
            </a:fld>
            <a:r>
              <a:rPr lang="en-GB" altLang="fr-FR" dirty="0">
                <a:solidFill>
                  <a:srgbClr val="AADC14"/>
                </a:solidFill>
                <a:latin typeface="Arial" pitchFamily="34" charset="0"/>
                <a:ea typeface="+mn-ea"/>
                <a:cs typeface="Arial" pitchFamily="34" charset="0"/>
              </a:rPr>
              <a:t> I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A493BC36-04E3-EAED-8C41-32605CA67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b="4020"/>
          <a:stretch/>
        </p:blipFill>
        <p:spPr>
          <a:xfrm rot="5400000">
            <a:off x="-822671" y="1855056"/>
            <a:ext cx="4859597" cy="3214255"/>
          </a:xfrm>
          <a:prstGeom prst="rect">
            <a:avLst/>
          </a:prstGeom>
        </p:spPr>
      </p:pic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AC20BC0A-8950-8C6A-94EF-4D59802840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966691" y="1032384"/>
            <a:ext cx="3131272" cy="4859599"/>
          </a:xfrm>
          <a:solidFill>
            <a:schemeClr val="accent6">
              <a:alpha val="70000"/>
            </a:schemeClr>
          </a:solidFill>
        </p:spPr>
        <p:txBody>
          <a:bodyPr anchor="ctr" anchorCtr="0"/>
          <a:lstStyle/>
          <a:p>
            <a:pPr marL="384572" lvl="2" indent="-384572"/>
            <a:r>
              <a:rPr lang="en-US" altLang="fr-FR" sz="1600" dirty="0">
                <a:solidFill>
                  <a:schemeClr val="tx1"/>
                </a:solidFill>
              </a:rPr>
              <a:t>3 ZeeLung Modules</a:t>
            </a:r>
          </a:p>
          <a:p>
            <a:pPr marL="384572" lvl="2" indent="-384572"/>
            <a:r>
              <a:rPr lang="en-US" altLang="fr-FR" sz="1600" dirty="0">
                <a:solidFill>
                  <a:schemeClr val="tx1"/>
                </a:solidFill>
              </a:rPr>
              <a:t>120m2 ZeeLung area</a:t>
            </a:r>
          </a:p>
          <a:p>
            <a:pPr marL="384572" lvl="2" indent="-384572"/>
            <a:r>
              <a:rPr lang="en-US" altLang="fr-FR" sz="1600" dirty="0">
                <a:solidFill>
                  <a:schemeClr val="tx1"/>
                </a:solidFill>
              </a:rPr>
              <a:t>Pilot influent flow 6-11m3/d</a:t>
            </a:r>
          </a:p>
          <a:p>
            <a:pPr marL="384572" lvl="2" indent="-384572"/>
            <a:r>
              <a:rPr lang="en-US" altLang="fr-FR" sz="1600" dirty="0">
                <a:solidFill>
                  <a:schemeClr val="tx1"/>
                </a:solidFill>
              </a:rPr>
              <a:t>Process airflow 5L/min or 0.55Nm3/</a:t>
            </a:r>
            <a:r>
              <a:rPr lang="en-US" altLang="fr-FR" sz="1600" dirty="0" err="1">
                <a:solidFill>
                  <a:schemeClr val="tx1"/>
                </a:solidFill>
              </a:rPr>
              <a:t>hr</a:t>
            </a:r>
            <a:endParaRPr lang="en-US" altLang="fr-FR" sz="1600" dirty="0">
              <a:solidFill>
                <a:schemeClr val="tx1"/>
              </a:solidFill>
            </a:endParaRPr>
          </a:p>
          <a:p>
            <a:pPr marL="384572" lvl="2" indent="-384572"/>
            <a:r>
              <a:rPr lang="en-US" altLang="fr-FR" sz="1600" dirty="0" err="1">
                <a:solidFill>
                  <a:schemeClr val="tx1"/>
                </a:solidFill>
              </a:rPr>
              <a:t>Offgas</a:t>
            </a:r>
            <a:r>
              <a:rPr lang="en-US" altLang="fr-FR" sz="1600" dirty="0">
                <a:solidFill>
                  <a:schemeClr val="tx1"/>
                </a:solidFill>
              </a:rPr>
              <a:t> Oxygen monitored continuously</a:t>
            </a:r>
          </a:p>
          <a:p>
            <a:pPr marL="384572" lvl="2" indent="-384572"/>
            <a:r>
              <a:rPr lang="en-US" altLang="fr-FR" sz="1600" dirty="0">
                <a:solidFill>
                  <a:schemeClr val="tx1"/>
                </a:solidFill>
              </a:rPr>
              <a:t>Air supply via compressed air </a:t>
            </a:r>
          </a:p>
          <a:p>
            <a:pPr marL="384572" lvl="2" indent="-384572"/>
            <a:r>
              <a:rPr lang="en-US" altLang="fr-FR" sz="1600" dirty="0">
                <a:solidFill>
                  <a:schemeClr val="tx1"/>
                </a:solidFill>
              </a:rPr>
              <a:t>Inlet Pressure ~ 0.7bar</a:t>
            </a:r>
          </a:p>
          <a:p>
            <a:pPr marL="384572" lvl="2" indent="-384572"/>
            <a:r>
              <a:rPr lang="en-US" altLang="fr-FR" sz="1600" dirty="0">
                <a:solidFill>
                  <a:schemeClr val="tx1"/>
                </a:solidFill>
              </a:rPr>
              <a:t>Exhaust Pressure - 0.25-0.3bar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6177B-605F-403E-A9AA-4C93FDDF1168}"/>
              </a:ext>
            </a:extLst>
          </p:cNvPr>
          <p:cNvPicPr/>
          <p:nvPr/>
        </p:nvPicPr>
        <p:blipFill rotWithShape="1">
          <a:blip r:embed="rId3"/>
          <a:srcRect l="11878" r="1505"/>
          <a:stretch/>
        </p:blipFill>
        <p:spPr>
          <a:xfrm>
            <a:off x="3371274" y="1518920"/>
            <a:ext cx="2595417" cy="38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5463540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1" y="506214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Monitoring</a:t>
            </a:r>
            <a:endParaRPr lang="en-NZ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8D7C4A-CCFC-D481-C948-17201D80EACC}"/>
              </a:ext>
            </a:extLst>
          </p:cNvPr>
          <p:cNvSpPr txBox="1">
            <a:spLocks/>
          </p:cNvSpPr>
          <p:nvPr/>
        </p:nvSpPr>
        <p:spPr>
          <a:xfrm>
            <a:off x="457201" y="1116606"/>
            <a:ext cx="7960517" cy="47163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 dirty="0">
                <a:solidFill>
                  <a:schemeClr val="bg1"/>
                </a:solidFill>
              </a:rPr>
              <a:t>Daily Inflow</a:t>
            </a:r>
          </a:p>
          <a:p>
            <a:r>
              <a:rPr lang="en-NZ" sz="2800" dirty="0">
                <a:solidFill>
                  <a:schemeClr val="bg1"/>
                </a:solidFill>
              </a:rPr>
              <a:t>Inlet and Outlet Ammonia</a:t>
            </a:r>
          </a:p>
          <a:p>
            <a:r>
              <a:rPr lang="en-NZ" sz="2800" dirty="0">
                <a:solidFill>
                  <a:schemeClr val="bg1"/>
                </a:solidFill>
              </a:rPr>
              <a:t>Inlet and Outlet Nitrate/nitrite</a:t>
            </a:r>
          </a:p>
          <a:p>
            <a:r>
              <a:rPr lang="en-NZ" sz="2800" dirty="0">
                <a:solidFill>
                  <a:schemeClr val="bg1"/>
                </a:solidFill>
              </a:rPr>
              <a:t>Inlet and Outlet COD, </a:t>
            </a:r>
            <a:r>
              <a:rPr lang="en-NZ" sz="2800" dirty="0" err="1">
                <a:solidFill>
                  <a:schemeClr val="bg1"/>
                </a:solidFill>
              </a:rPr>
              <a:t>CODf</a:t>
            </a:r>
            <a:r>
              <a:rPr lang="en-NZ" sz="2800" dirty="0">
                <a:solidFill>
                  <a:schemeClr val="bg1"/>
                </a:solidFill>
              </a:rPr>
              <a:t>, </a:t>
            </a:r>
            <a:r>
              <a:rPr lang="en-NZ" sz="2800" dirty="0" err="1">
                <a:solidFill>
                  <a:schemeClr val="bg1"/>
                </a:solidFill>
              </a:rPr>
              <a:t>CODff</a:t>
            </a:r>
            <a:r>
              <a:rPr lang="en-NZ" sz="2800" dirty="0">
                <a:solidFill>
                  <a:schemeClr val="bg1"/>
                </a:solidFill>
              </a:rPr>
              <a:t>, TSS,VSS</a:t>
            </a:r>
          </a:p>
          <a:p>
            <a:r>
              <a:rPr lang="en-NZ" sz="2800" dirty="0">
                <a:solidFill>
                  <a:schemeClr val="bg1"/>
                </a:solidFill>
              </a:rPr>
              <a:t>Exhaust gas Oxygen for OTE%</a:t>
            </a:r>
          </a:p>
          <a:p>
            <a:r>
              <a:rPr lang="en-NZ" sz="2800" dirty="0">
                <a:solidFill>
                  <a:schemeClr val="bg1"/>
                </a:solidFill>
              </a:rPr>
              <a:t>Exhaust gas CO2 &amp; N2O</a:t>
            </a:r>
          </a:p>
          <a:p>
            <a:r>
              <a:rPr lang="en-NZ" sz="2800" dirty="0">
                <a:solidFill>
                  <a:schemeClr val="bg1"/>
                </a:solidFill>
              </a:rPr>
              <a:t>Process air flow and pressure</a:t>
            </a:r>
          </a:p>
          <a:p>
            <a:r>
              <a:rPr lang="en-NZ" sz="2800" dirty="0">
                <a:solidFill>
                  <a:schemeClr val="bg1"/>
                </a:solidFill>
              </a:rPr>
              <a:t>Scour and mixing air rates and frequency</a:t>
            </a:r>
          </a:p>
        </p:txBody>
      </p:sp>
    </p:spTree>
    <p:extLst>
      <p:ext uri="{BB962C8B-B14F-4D97-AF65-F5344CB8AC3E}">
        <p14:creationId xmlns:p14="http://schemas.microsoft.com/office/powerpoint/2010/main" val="398557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5463540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1" y="506214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Results</a:t>
            </a:r>
            <a:endParaRPr lang="en-NZ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8D7C4A-CCFC-D481-C948-17201D80EACC}"/>
              </a:ext>
            </a:extLst>
          </p:cNvPr>
          <p:cNvSpPr txBox="1">
            <a:spLocks/>
          </p:cNvSpPr>
          <p:nvPr/>
        </p:nvSpPr>
        <p:spPr>
          <a:xfrm>
            <a:off x="591740" y="2000250"/>
            <a:ext cx="7960517" cy="9829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800" dirty="0">
                <a:solidFill>
                  <a:schemeClr val="bg1"/>
                </a:solidFill>
              </a:rPr>
              <a:t>Is MABR easy to Operate? – Yes it is! Even this guy </a:t>
            </a:r>
            <a:r>
              <a:rPr lang="en-NZ" sz="2800">
                <a:solidFill>
                  <a:schemeClr val="bg1"/>
                </a:solidFill>
              </a:rPr>
              <a:t>can run it!  </a:t>
            </a:r>
            <a:endParaRPr lang="en-NZ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NZ" sz="2800" dirty="0">
              <a:solidFill>
                <a:schemeClr val="bg1"/>
              </a:solidFill>
            </a:endParaRPr>
          </a:p>
          <a:p>
            <a:r>
              <a:rPr lang="en-NZ" sz="2800" dirty="0">
                <a:solidFill>
                  <a:schemeClr val="bg1"/>
                </a:solidFill>
              </a:rPr>
              <a:t>no DO probes</a:t>
            </a:r>
          </a:p>
          <a:p>
            <a:r>
              <a:rPr lang="en-NZ" sz="2800" dirty="0">
                <a:solidFill>
                  <a:schemeClr val="bg1"/>
                </a:solidFill>
              </a:rPr>
              <a:t>No recycles</a:t>
            </a:r>
          </a:p>
          <a:p>
            <a:r>
              <a:rPr lang="en-NZ" sz="2800" dirty="0">
                <a:solidFill>
                  <a:schemeClr val="bg1"/>
                </a:solidFill>
              </a:rPr>
              <a:t>No SRT control</a:t>
            </a:r>
          </a:p>
          <a:p>
            <a:r>
              <a:rPr lang="en-NZ" sz="2800" dirty="0">
                <a:solidFill>
                  <a:schemeClr val="bg1"/>
                </a:solidFill>
              </a:rPr>
              <a:t>No settling</a:t>
            </a:r>
          </a:p>
          <a:p>
            <a:pPr marL="0" indent="0" algn="ctr">
              <a:buNone/>
            </a:pPr>
            <a:endParaRPr lang="en-NZ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NZ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NZ" sz="2800" dirty="0">
                <a:solidFill>
                  <a:schemeClr val="bg1"/>
                </a:solidFill>
              </a:rPr>
              <a:t>YES!!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54737-2249-0DAA-86A3-7BE1A7CA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3093182"/>
            <a:ext cx="2011676" cy="262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5463540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1" y="506214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Results</a:t>
            </a:r>
            <a:endParaRPr lang="en-NZ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CDBD4-02A2-2A12-65AE-77AB723ADF76}"/>
              </a:ext>
            </a:extLst>
          </p:cNvPr>
          <p:cNvSpPr txBox="1"/>
          <p:nvPr/>
        </p:nvSpPr>
        <p:spPr>
          <a:xfrm>
            <a:off x="1537336" y="5134569"/>
            <a:ext cx="725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bg1"/>
                </a:solidFill>
              </a:rPr>
              <a:t>Higher OTE% = Less Power for aeration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B28A8E-1D6A-0D51-E4FA-033523C8F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336" y="947624"/>
            <a:ext cx="6508044" cy="42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29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5463540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1" y="506214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Results</a:t>
            </a:r>
            <a:endParaRPr lang="en-NZ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CDBD4-02A2-2A12-65AE-77AB723ADF76}"/>
              </a:ext>
            </a:extLst>
          </p:cNvPr>
          <p:cNvSpPr txBox="1"/>
          <p:nvPr/>
        </p:nvSpPr>
        <p:spPr>
          <a:xfrm>
            <a:off x="726281" y="5171723"/>
            <a:ext cx="876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Nitrification – It Works!  Rates lower than expected but still 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CFAC0-03D7-3ACE-0460-9DD3CE76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80" y="1169354"/>
            <a:ext cx="6326733" cy="38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0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5463540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1" y="506214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Results</a:t>
            </a:r>
            <a:endParaRPr lang="en-NZ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CDBD4-02A2-2A12-65AE-77AB723ADF76}"/>
              </a:ext>
            </a:extLst>
          </p:cNvPr>
          <p:cNvSpPr txBox="1"/>
          <p:nvPr/>
        </p:nvSpPr>
        <p:spPr>
          <a:xfrm>
            <a:off x="726281" y="5200729"/>
            <a:ext cx="8766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</a:rPr>
              <a:t>Emission Rates lower than IPCC Factor  for high rate systems</a:t>
            </a:r>
            <a:endParaRPr lang="en-NZ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AD3EC-9020-8833-4AE8-426E70224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336" y="1195606"/>
            <a:ext cx="6005812" cy="36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00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5463540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1" y="506214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Future Work</a:t>
            </a:r>
            <a:endParaRPr lang="en-NZ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8D7C4A-CCFC-D481-C948-17201D80EACC}"/>
              </a:ext>
            </a:extLst>
          </p:cNvPr>
          <p:cNvSpPr txBox="1">
            <a:spLocks/>
          </p:cNvSpPr>
          <p:nvPr/>
        </p:nvSpPr>
        <p:spPr>
          <a:xfrm>
            <a:off x="457201" y="1116606"/>
            <a:ext cx="7960517" cy="471638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 dirty="0">
                <a:solidFill>
                  <a:schemeClr val="bg1"/>
                </a:solidFill>
              </a:rPr>
              <a:t>Based on results of this trial the first Pure MABR in </a:t>
            </a:r>
            <a:r>
              <a:rPr lang="en-NZ" sz="2800">
                <a:solidFill>
                  <a:schemeClr val="bg1"/>
                </a:solidFill>
              </a:rPr>
              <a:t>the world* of </a:t>
            </a:r>
            <a:r>
              <a:rPr lang="en-NZ" sz="2800" dirty="0">
                <a:solidFill>
                  <a:schemeClr val="bg1"/>
                </a:solidFill>
              </a:rPr>
              <a:t>this scale is being built in Helensville – finished end of 2022</a:t>
            </a:r>
          </a:p>
          <a:p>
            <a:r>
              <a:rPr lang="en-NZ" sz="2800" dirty="0">
                <a:solidFill>
                  <a:schemeClr val="bg1"/>
                </a:solidFill>
              </a:rPr>
              <a:t>Te </a:t>
            </a:r>
            <a:r>
              <a:rPr lang="en-NZ" sz="2800" dirty="0" err="1">
                <a:solidFill>
                  <a:schemeClr val="bg1"/>
                </a:solidFill>
              </a:rPr>
              <a:t>Kauwhata</a:t>
            </a:r>
            <a:r>
              <a:rPr lang="en-NZ" sz="2800" dirty="0">
                <a:solidFill>
                  <a:schemeClr val="bg1"/>
                </a:solidFill>
              </a:rPr>
              <a:t> – Hybrid plant in design</a:t>
            </a:r>
          </a:p>
          <a:p>
            <a:r>
              <a:rPr lang="en-NZ" sz="2800" dirty="0">
                <a:solidFill>
                  <a:schemeClr val="bg1"/>
                </a:solidFill>
              </a:rPr>
              <a:t>Several others being considered</a:t>
            </a:r>
          </a:p>
          <a:p>
            <a:r>
              <a:rPr lang="en-NZ" sz="2800" dirty="0">
                <a:solidFill>
                  <a:schemeClr val="bg1"/>
                </a:solidFill>
              </a:rPr>
              <a:t>More results to publish on N2O, operating parameters, sulphur cycle</a:t>
            </a:r>
          </a:p>
        </p:txBody>
      </p:sp>
    </p:spTree>
    <p:extLst>
      <p:ext uri="{BB962C8B-B14F-4D97-AF65-F5344CB8AC3E}">
        <p14:creationId xmlns:p14="http://schemas.microsoft.com/office/powerpoint/2010/main" val="387916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75736"/>
            <a:ext cx="5887039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altLang="en-US" sz="2800" dirty="0">
                <a:solidFill>
                  <a:schemeClr val="bg1"/>
                </a:solidFill>
              </a:rPr>
              <a:t>Contributors/Acknowledgements</a:t>
            </a:r>
          </a:p>
          <a:p>
            <a:r>
              <a:rPr lang="en-NZ" altLang="en-US" sz="2800" dirty="0">
                <a:solidFill>
                  <a:schemeClr val="bg1"/>
                </a:solidFill>
              </a:rPr>
              <a:t>Background</a:t>
            </a:r>
          </a:p>
          <a:p>
            <a:r>
              <a:rPr lang="en-NZ" altLang="en-US" sz="2800" dirty="0">
                <a:solidFill>
                  <a:schemeClr val="bg1"/>
                </a:solidFill>
              </a:rPr>
              <a:t>What is an MABR?</a:t>
            </a:r>
          </a:p>
          <a:p>
            <a:r>
              <a:rPr lang="en-NZ" altLang="en-US" sz="2800" dirty="0">
                <a:solidFill>
                  <a:schemeClr val="bg1"/>
                </a:solidFill>
              </a:rPr>
              <a:t>Why we ran a pilot</a:t>
            </a:r>
          </a:p>
          <a:p>
            <a:r>
              <a:rPr lang="en-NZ" altLang="en-US" sz="2800" dirty="0">
                <a:solidFill>
                  <a:schemeClr val="bg1"/>
                </a:solidFill>
              </a:rPr>
              <a:t>Pilot overview and results</a:t>
            </a:r>
          </a:p>
          <a:p>
            <a:r>
              <a:rPr lang="en-NZ" altLang="en-US" sz="2800" dirty="0">
                <a:solidFill>
                  <a:schemeClr val="bg1"/>
                </a:solidFill>
              </a:rPr>
              <a:t>What next?</a:t>
            </a: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3600" dirty="0"/>
              <a:t>Presentation Overview</a:t>
            </a:r>
          </a:p>
        </p:txBody>
      </p:sp>
      <p:pic>
        <p:nvPicPr>
          <p:cNvPr id="6" name="Graphic 5" descr="Alarm clock with solid fill">
            <a:extLst>
              <a:ext uri="{FF2B5EF4-FFF2-40B4-BE49-F238E27FC236}">
                <a16:creationId xmlns:a16="http://schemas.microsoft.com/office/drawing/2014/main" id="{26D6556C-7F4B-FA68-BDB7-917972F87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4529" y="2568843"/>
            <a:ext cx="1464590" cy="177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1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0CECD20-68AD-406C-BB94-8EAB245AF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0688" y="2087563"/>
            <a:ext cx="4268787" cy="1021397"/>
          </a:xfrm>
        </p:spPr>
        <p:txBody>
          <a:bodyPr>
            <a:normAutofit/>
          </a:bodyPr>
          <a:lstStyle/>
          <a:p>
            <a:r>
              <a:rPr lang="en-US" altLang="en-US" dirty="0"/>
              <a:t>Boosting Nitrogen Removal – Pilot trials with a Pure MABR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518DF-5566-9568-3A64-B740BD8E0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743450"/>
            <a:ext cx="5417185" cy="5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13D58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/>
              <a:t>Presented by: Kevan Brian &amp; Nadine Oschmann</a:t>
            </a:r>
          </a:p>
        </p:txBody>
      </p:sp>
    </p:spTree>
    <p:extLst>
      <p:ext uri="{BB962C8B-B14F-4D97-AF65-F5344CB8AC3E}">
        <p14:creationId xmlns:p14="http://schemas.microsoft.com/office/powerpoint/2010/main" val="147263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5463540" cy="54314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altLang="en-US" sz="2400" dirty="0">
                <a:solidFill>
                  <a:schemeClr val="bg1"/>
                </a:solidFill>
              </a:rPr>
              <a:t>Dr Jeff Peeters (Veolia WTS – Ontario Canada)</a:t>
            </a:r>
          </a:p>
          <a:p>
            <a:r>
              <a:rPr lang="en-NZ" altLang="en-US" sz="2400" dirty="0">
                <a:solidFill>
                  <a:schemeClr val="bg1"/>
                </a:solidFill>
              </a:rPr>
              <a:t>Matt Reeve (Veolia WTS - Ontario Canada)</a:t>
            </a:r>
          </a:p>
          <a:p>
            <a:r>
              <a:rPr lang="en-NZ" altLang="en-US" sz="2400" dirty="0">
                <a:solidFill>
                  <a:schemeClr val="bg1"/>
                </a:solidFill>
              </a:rPr>
              <a:t>Nadine Oschmann (Veolia WTS – NSW)</a:t>
            </a:r>
          </a:p>
          <a:p>
            <a:r>
              <a:rPr lang="en-NZ" altLang="en-US" sz="2400" dirty="0">
                <a:solidFill>
                  <a:schemeClr val="bg1"/>
                </a:solidFill>
              </a:rPr>
              <a:t>Dr Dwight Houweling (</a:t>
            </a:r>
            <a:r>
              <a:rPr lang="en-NZ" altLang="en-US" sz="2400" dirty="0" err="1">
                <a:solidFill>
                  <a:schemeClr val="bg1"/>
                </a:solidFill>
              </a:rPr>
              <a:t>Dynamtia</a:t>
            </a:r>
            <a:r>
              <a:rPr lang="en-NZ" altLang="en-US" sz="2400" dirty="0">
                <a:solidFill>
                  <a:schemeClr val="bg1"/>
                </a:solidFill>
              </a:rPr>
              <a:t> – Quebec Canada)</a:t>
            </a:r>
          </a:p>
          <a:p>
            <a:r>
              <a:rPr lang="en-NZ" altLang="en-US" sz="2400" dirty="0">
                <a:solidFill>
                  <a:schemeClr val="bg1"/>
                </a:solidFill>
              </a:rPr>
              <a:t>Dr Nerea Uni </a:t>
            </a:r>
            <a:r>
              <a:rPr lang="en-NZ" altLang="en-US" sz="2400" dirty="0" err="1">
                <a:solidFill>
                  <a:schemeClr val="bg1"/>
                </a:solidFill>
              </a:rPr>
              <a:t>Carreno</a:t>
            </a:r>
            <a:r>
              <a:rPr lang="en-NZ" altLang="en-US" sz="2400" dirty="0">
                <a:solidFill>
                  <a:schemeClr val="bg1"/>
                </a:solidFill>
              </a:rPr>
              <a:t> (</a:t>
            </a:r>
            <a:r>
              <a:rPr lang="en-NZ" altLang="en-US" sz="2400" dirty="0" err="1">
                <a:solidFill>
                  <a:schemeClr val="bg1"/>
                </a:solidFill>
              </a:rPr>
              <a:t>Vand</a:t>
            </a:r>
            <a:r>
              <a:rPr lang="en-NZ" altLang="en-US" sz="2400" dirty="0">
                <a:solidFill>
                  <a:schemeClr val="bg1"/>
                </a:solidFill>
              </a:rPr>
              <a:t> </a:t>
            </a:r>
            <a:r>
              <a:rPr lang="en-NZ" altLang="en-US" sz="2400" dirty="0" err="1">
                <a:solidFill>
                  <a:schemeClr val="bg1"/>
                </a:solidFill>
              </a:rPr>
              <a:t>Center</a:t>
            </a:r>
            <a:r>
              <a:rPr lang="en-NZ" altLang="en-US" sz="2400" dirty="0">
                <a:solidFill>
                  <a:schemeClr val="bg1"/>
                </a:solidFill>
              </a:rPr>
              <a:t> Syd – Copenhagen Demark)</a:t>
            </a:r>
          </a:p>
          <a:p>
            <a:r>
              <a:rPr lang="en-NZ" altLang="en-US" sz="2400" dirty="0">
                <a:solidFill>
                  <a:schemeClr val="bg1"/>
                </a:solidFill>
              </a:rPr>
              <a:t>Dr Alzbeta Bouskova (NZ)</a:t>
            </a: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3600" dirty="0"/>
              <a:t>Contributors/Acknowledgements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2B0CC0-AC7D-99F6-4F35-65BF84856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275736"/>
            <a:ext cx="2362200" cy="769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EAA1ED-928C-BD48-53C6-D8C2DC2D5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327328"/>
            <a:ext cx="2362200" cy="684262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86C0E764-F512-CEA6-1986-8643DB7FE09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2362200" cy="84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330EA2-9600-B93F-7BFC-84128E034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353" y="4487811"/>
            <a:ext cx="1260447" cy="11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7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9145-7AA4-4AB0-9F0D-0B5E8F69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NZ" dirty="0">
                <a:solidFill>
                  <a:srgbClr val="012639"/>
                </a:solidFill>
              </a:rPr>
              <a:t>Background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4EE22A-FB39-9151-248A-D0F3777B6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28700"/>
            <a:ext cx="9144000" cy="4914900"/>
          </a:xfrm>
        </p:spPr>
      </p:pic>
    </p:spTree>
    <p:extLst>
      <p:ext uri="{BB962C8B-B14F-4D97-AF65-F5344CB8AC3E}">
        <p14:creationId xmlns:p14="http://schemas.microsoft.com/office/powerpoint/2010/main" val="367559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5463540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dirty="0">
                <a:solidFill>
                  <a:schemeClr val="bg1"/>
                </a:solidFill>
              </a:rPr>
              <a:t>We wanted a process that was consistent with 40/20/20 principles – and our journey to net zero emissions:</a:t>
            </a:r>
          </a:p>
          <a:p>
            <a:r>
              <a:rPr lang="en-NZ" sz="2000" dirty="0">
                <a:solidFill>
                  <a:schemeClr val="bg1"/>
                </a:solidFill>
              </a:rPr>
              <a:t>Something that uses less carbon to build </a:t>
            </a:r>
          </a:p>
          <a:p>
            <a:r>
              <a:rPr lang="en-NZ" sz="2000" dirty="0">
                <a:solidFill>
                  <a:schemeClr val="bg1"/>
                </a:solidFill>
              </a:rPr>
              <a:t>Could be built offsite (safer/faster)</a:t>
            </a:r>
          </a:p>
          <a:p>
            <a:r>
              <a:rPr lang="en-NZ" sz="2000" dirty="0">
                <a:solidFill>
                  <a:schemeClr val="bg1"/>
                </a:solidFill>
              </a:rPr>
              <a:t>Repeatable – can build many using the same design </a:t>
            </a:r>
          </a:p>
          <a:p>
            <a:r>
              <a:rPr lang="en-NZ" sz="2000" dirty="0">
                <a:solidFill>
                  <a:schemeClr val="bg1"/>
                </a:solidFill>
              </a:rPr>
              <a:t>Low energy consumption</a:t>
            </a:r>
          </a:p>
          <a:p>
            <a:r>
              <a:rPr lang="en-NZ" sz="2000" dirty="0">
                <a:solidFill>
                  <a:schemeClr val="bg1"/>
                </a:solidFill>
              </a:rPr>
              <a:t>Low N2O emissions</a:t>
            </a:r>
          </a:p>
          <a:p>
            <a:r>
              <a:rPr lang="en-NZ" sz="2000" dirty="0">
                <a:solidFill>
                  <a:schemeClr val="bg1"/>
                </a:solidFill>
              </a:rPr>
              <a:t>Needs less site preparation (faster/safer/cheaper)</a:t>
            </a:r>
          </a:p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3" y="15081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What we were looking for</a:t>
            </a:r>
            <a:endParaRPr lang="en-NZ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97049-D64F-EE71-BFA9-8309B3628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741" y="3685836"/>
            <a:ext cx="3022759" cy="18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5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6438287-E3F1-A54E-902C-B69CC8314E5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1" y="1275736"/>
            <a:ext cx="5463540" cy="455725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5556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E80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E92DBE-C519-BF60-8E47-D3F6913F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23" y="601243"/>
            <a:ext cx="7691437" cy="50069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NZ" sz="4400" dirty="0"/>
              <a:t>What MABR Offers</a:t>
            </a:r>
            <a:endParaRPr lang="en-NZ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6E65E-85AC-C7F8-6FFE-218CA3C93C7E}"/>
              </a:ext>
            </a:extLst>
          </p:cNvPr>
          <p:cNvSpPr txBox="1"/>
          <p:nvPr/>
        </p:nvSpPr>
        <p:spPr>
          <a:xfrm>
            <a:off x="574121" y="1623328"/>
            <a:ext cx="54635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Compact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Can be built in shallow steel tanks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Uses 3-5 times less aeration energy than activated sludge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Reported as having lower N2O emissions than activated sludge</a:t>
            </a:r>
          </a:p>
        </p:txBody>
      </p:sp>
      <p:pic>
        <p:nvPicPr>
          <p:cNvPr id="9" name="Graphic 8" descr="Clipboard Checked outline">
            <a:extLst>
              <a:ext uri="{FF2B5EF4-FFF2-40B4-BE49-F238E27FC236}">
                <a16:creationId xmlns:a16="http://schemas.microsoft.com/office/drawing/2014/main" id="{106C4C1A-88EB-B9AC-AA49-351AAFC4C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3825" y="1728061"/>
            <a:ext cx="1836548" cy="24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6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685800">
              <a:defRPr/>
            </a:pPr>
            <a:fld id="{F002F169-18FD-44E9-97D3-E92CE43342A9}" type="slidenum">
              <a:rPr lang="en-GB" altLang="fr-FR">
                <a:solidFill>
                  <a:srgbClr val="AADC14"/>
                </a:solidFill>
                <a:latin typeface="Arial" pitchFamily="34" charset="0"/>
                <a:ea typeface="+mn-ea"/>
                <a:cs typeface="Arial" pitchFamily="34" charset="0"/>
              </a:rPr>
              <a:pPr defTabSz="685800">
                <a:defRPr/>
              </a:pPr>
              <a:t>7</a:t>
            </a:fld>
            <a:r>
              <a:rPr lang="en-GB" altLang="fr-FR" dirty="0">
                <a:solidFill>
                  <a:srgbClr val="AADC14"/>
                </a:solidFill>
                <a:latin typeface="Arial" pitchFamily="34" charset="0"/>
                <a:ea typeface="+mn-ea"/>
                <a:cs typeface="Arial" pitchFamily="34" charset="0"/>
              </a:rPr>
              <a:t> I</a:t>
            </a:r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03103B10-BE98-4860-8483-4FB4490930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195" y="1778794"/>
            <a:ext cx="6694073" cy="4221957"/>
            <a:chOff x="1570129" y="1154498"/>
            <a:chExt cx="8298686" cy="5233988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4E2059D-941E-403E-8DC1-A49CD8E93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3" r="5621"/>
            <a:stretch/>
          </p:blipFill>
          <p:spPr bwMode="auto">
            <a:xfrm>
              <a:off x="1570129" y="1154498"/>
              <a:ext cx="8298686" cy="523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AE48A36C-E25A-4632-9A47-CA39004ADE5E}"/>
                </a:ext>
              </a:extLst>
            </p:cNvPr>
            <p:cNvCxnSpPr/>
            <p:nvPr/>
          </p:nvCxnSpPr>
          <p:spPr>
            <a:xfrm rot="5400000">
              <a:off x="8109014" y="3717070"/>
              <a:ext cx="742950" cy="204788"/>
            </a:xfrm>
            <a:prstGeom prst="curvedConnector3">
              <a:avLst>
                <a:gd name="adj1" fmla="val 61927"/>
              </a:avLst>
            </a:prstGeom>
            <a:ln w="3810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8F24EB9-B13C-4F3B-B3F0-282BFDCEABED}"/>
              </a:ext>
            </a:extLst>
          </p:cNvPr>
          <p:cNvSpPr/>
          <p:nvPr/>
        </p:nvSpPr>
        <p:spPr>
          <a:xfrm>
            <a:off x="6686549" y="1771651"/>
            <a:ext cx="2457450" cy="422195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hangingPunct="1"/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D4490D-BF6A-4522-AD41-1984F3F759CC}"/>
              </a:ext>
            </a:extLst>
          </p:cNvPr>
          <p:cNvSpPr/>
          <p:nvPr/>
        </p:nvSpPr>
        <p:spPr>
          <a:xfrm>
            <a:off x="6790460" y="2744474"/>
            <a:ext cx="23535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hangingPunct="1"/>
            <a:r>
              <a:rPr lang="en-GB" sz="2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highest efficiency of oxygen transfer by diffusion of O</a:t>
            </a:r>
            <a:r>
              <a:rPr lang="en-GB" sz="2100" baseline="-25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2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into a biofilm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A8ED031-24C6-4771-87FA-836CE8D59A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58777" y="1159651"/>
            <a:ext cx="7921625" cy="1053722"/>
          </a:xfrm>
        </p:spPr>
        <p:txBody>
          <a:bodyPr/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sz="3600" dirty="0">
                <a:solidFill>
                  <a:srgbClr val="213D58"/>
                </a:solidFill>
                <a:latin typeface="+mj-lt"/>
                <a:ea typeface="+mj-ea"/>
                <a:cs typeface="+mj-cs"/>
              </a:rPr>
              <a:t>What is MABR?</a:t>
            </a:r>
          </a:p>
        </p:txBody>
      </p:sp>
    </p:spTree>
    <p:extLst>
      <p:ext uri="{BB962C8B-B14F-4D97-AF65-F5344CB8AC3E}">
        <p14:creationId xmlns:p14="http://schemas.microsoft.com/office/powerpoint/2010/main" val="359094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9145-7AA4-4AB0-9F0D-0B5E8F69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825"/>
          </a:xfrm>
        </p:spPr>
        <p:txBody>
          <a:bodyPr wrap="square" rtlCol="0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NZ" dirty="0"/>
              <a:t>What is MABR?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3D8B-60DC-3D7D-9343-F17F5F22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8924"/>
            <a:ext cx="4455763" cy="4344646"/>
          </a:xfrm>
        </p:spPr>
        <p:txBody>
          <a:bodyPr/>
          <a:lstStyle/>
          <a:p>
            <a:r>
              <a:rPr lang="en-NZ" sz="2400" dirty="0"/>
              <a:t>Bugs grow on membrane fibre (looks like hollow spaghetti)</a:t>
            </a:r>
          </a:p>
          <a:p>
            <a:r>
              <a:rPr lang="en-NZ" sz="2400" dirty="0"/>
              <a:t>Oxygen diffuses through the membrane into the biofilm</a:t>
            </a:r>
          </a:p>
          <a:p>
            <a:r>
              <a:rPr lang="en-NZ" sz="2400" dirty="0"/>
              <a:t>Biofilm grows on the outside of the membrane</a:t>
            </a:r>
          </a:p>
          <a:p>
            <a:r>
              <a:rPr lang="en-NZ" sz="2400" dirty="0"/>
              <a:t>It’s NOT a filter</a:t>
            </a:r>
          </a:p>
          <a:p>
            <a:r>
              <a:rPr lang="en-NZ" sz="2400" dirty="0"/>
              <a:t>It’s NOT an aeration diffuser</a:t>
            </a:r>
          </a:p>
          <a:p>
            <a:r>
              <a:rPr lang="en-NZ" sz="2400" dirty="0"/>
              <a:t>No backwash</a:t>
            </a:r>
          </a:p>
          <a:p>
            <a:r>
              <a:rPr lang="en-NZ" sz="2400" dirty="0"/>
              <a:t>No CIP or chemical cleaning</a:t>
            </a:r>
          </a:p>
          <a:p>
            <a:endParaRPr lang="en-NZ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65B1E-2C5F-35F1-DF1B-188B09B7D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97" y="2102267"/>
            <a:ext cx="4016393" cy="25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0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pPr marL="0" indent="0" algn="ctr">
              <a:buNone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What is an MABR?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685800">
              <a:defRPr/>
            </a:pPr>
            <a:fld id="{F002F169-18FD-44E9-97D3-E92CE43342A9}" type="slidenum">
              <a:rPr lang="en-GB" altLang="fr-FR">
                <a:solidFill>
                  <a:srgbClr val="AADC14"/>
                </a:solidFill>
                <a:latin typeface="Arial" pitchFamily="34" charset="0"/>
                <a:ea typeface="+mn-ea"/>
                <a:cs typeface="Arial" pitchFamily="34" charset="0"/>
              </a:rPr>
              <a:pPr defTabSz="685800">
                <a:defRPr/>
              </a:pPr>
              <a:t>9</a:t>
            </a:fld>
            <a:r>
              <a:rPr lang="en-GB" altLang="fr-FR" dirty="0">
                <a:solidFill>
                  <a:srgbClr val="AADC14"/>
                </a:solidFill>
                <a:latin typeface="Arial" pitchFamily="34" charset="0"/>
                <a:ea typeface="+mn-ea"/>
                <a:cs typeface="Arial" pitchFamily="34" charset="0"/>
              </a:rPr>
              <a:t> 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CCEA0-AF50-490C-A4F3-4C071EAA17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013256"/>
            <a:ext cx="5943600" cy="2935739"/>
          </a:xfrm>
          <a:prstGeom prst="rect">
            <a:avLst/>
          </a:prstGeom>
          <a:noFill/>
        </p:spPr>
      </p:pic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E84E7373-5CC6-4A6D-82A9-B30A77665965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057900" y="1043709"/>
            <a:ext cx="3086101" cy="4849091"/>
          </a:xfrm>
          <a:solidFill>
            <a:schemeClr val="accent6">
              <a:alpha val="70000"/>
            </a:schemeClr>
          </a:solidFill>
        </p:spPr>
        <p:txBody>
          <a:bodyPr anchor="ctr" anchorCtr="0"/>
          <a:lstStyle/>
          <a:p>
            <a:pPr marL="384572" lvl="2" indent="-384572"/>
            <a:r>
              <a:rPr lang="en-GB" altLang="fr-FR" sz="2100" dirty="0">
                <a:solidFill>
                  <a:schemeClr val="tx1"/>
                </a:solidFill>
              </a:rPr>
              <a:t>media-supported biofilm with its own built-in O</a:t>
            </a:r>
            <a:r>
              <a:rPr lang="en-GB" altLang="fr-FR" sz="2100" baseline="-25000" dirty="0">
                <a:solidFill>
                  <a:schemeClr val="tx1"/>
                </a:solidFill>
              </a:rPr>
              <a:t>2</a:t>
            </a:r>
            <a:r>
              <a:rPr lang="en-GB" altLang="fr-FR" sz="2100" dirty="0">
                <a:solidFill>
                  <a:schemeClr val="tx1"/>
                </a:solidFill>
              </a:rPr>
              <a:t> supply</a:t>
            </a:r>
          </a:p>
          <a:p>
            <a:pPr marL="384572" lvl="2" indent="-384572"/>
            <a:r>
              <a:rPr lang="en-GB" altLang="fr-FR" sz="2100" dirty="0">
                <a:solidFill>
                  <a:schemeClr val="tx1"/>
                </a:solidFill>
              </a:rPr>
              <a:t>counter-diffusional biofilm with “magical” properties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A497F0-5C63-4A14-9797-D746508A5EC4}"/>
              </a:ext>
            </a:extLst>
          </p:cNvPr>
          <p:cNvSpPr/>
          <p:nvPr/>
        </p:nvSpPr>
        <p:spPr>
          <a:xfrm>
            <a:off x="6336542" y="5201392"/>
            <a:ext cx="2658991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hangingPunct="1">
              <a:defRPr/>
            </a:pPr>
            <a:r>
              <a:rPr lang="en-US" sz="67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more information on the unique properties of counter-diffusional biofilms see Downing and Nerenberg (2008) Applied Microbiology and Biotechnology, 81:153–162</a:t>
            </a:r>
          </a:p>
        </p:txBody>
      </p:sp>
    </p:spTree>
    <p:extLst>
      <p:ext uri="{BB962C8B-B14F-4D97-AF65-F5344CB8AC3E}">
        <p14:creationId xmlns:p14="http://schemas.microsoft.com/office/powerpoint/2010/main" val="405056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are-PPT-template_2021" id="{4B30AA3E-A7E0-4854-A700-89432CD74B1B}" vid="{DB46F2D9-2ADC-4C29-AC04-8F900615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EA9C6950DC7C41B7D3EDD733AB12DB" ma:contentTypeVersion="2" ma:contentTypeDescription="Create a new document." ma:contentTypeScope="" ma:versionID="8cff6a31e196d79ff824251d9f676549">
  <xsd:schema xmlns:xsd="http://www.w3.org/2001/XMLSchema" xmlns:xs="http://www.w3.org/2001/XMLSchema" xmlns:p="http://schemas.microsoft.com/office/2006/metadata/properties" xmlns:ns2="93173d29-fa4f-43ed-861a-c676aa71f71a" targetNamespace="http://schemas.microsoft.com/office/2006/metadata/properties" ma:root="true" ma:fieldsID="61a8845b4a4323f3b8668655f74a5047" ns2:_="">
    <xsd:import namespace="93173d29-fa4f-43ed-861a-c676aa71f7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73d29-fa4f-43ed-861a-c676aa71f7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B45039-75CA-4756-AFE3-6546026A040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3173d29-fa4f-43ed-861a-c676aa71f71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3112FB-B09D-4E9E-B5BD-9D0B5AE21A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C616CF-90E0-4189-97D5-7A03D9559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73d29-fa4f-43ed-861a-c676aa71f7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Watercare-PPT-template_2021</Template>
  <TotalTime>980</TotalTime>
  <Words>888</Words>
  <Application>Microsoft Office PowerPoint</Application>
  <PresentationFormat>On-screen Show (4:3)</PresentationFormat>
  <Paragraphs>135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Boosting Nitrogen Removal – Pilot trials with a Pure MABR</vt:lpstr>
      <vt:lpstr>Presentation Overview</vt:lpstr>
      <vt:lpstr>Contributors/Acknowledgements</vt:lpstr>
      <vt:lpstr>Background</vt:lpstr>
      <vt:lpstr>What we were looking for</vt:lpstr>
      <vt:lpstr>What MABR Offers</vt:lpstr>
      <vt:lpstr>PowerPoint Presentation</vt:lpstr>
      <vt:lpstr>What is MABR?</vt:lpstr>
      <vt:lpstr>PowerPoint Presentation</vt:lpstr>
      <vt:lpstr>PowerPoint Presentation</vt:lpstr>
      <vt:lpstr>PowerPoint Presentation</vt:lpstr>
      <vt:lpstr>Why Pilot?</vt:lpstr>
      <vt:lpstr>PowerPoint Presentation</vt:lpstr>
      <vt:lpstr>Monitoring</vt:lpstr>
      <vt:lpstr>Results</vt:lpstr>
      <vt:lpstr>Results</vt:lpstr>
      <vt:lpstr>Results</vt:lpstr>
      <vt:lpstr>Results</vt:lpstr>
      <vt:lpstr>Future Work</vt:lpstr>
      <vt:lpstr>Boosting Nitrogen Removal – Pilot trials with a Pure MABR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KBrian (Kevan) 1</dc:creator>
  <cp:lastModifiedBy>KBrian (Kevan) 1</cp:lastModifiedBy>
  <cp:revision>5</cp:revision>
  <cp:lastPrinted>2015-07-29T20:59:16Z</cp:lastPrinted>
  <dcterms:created xsi:type="dcterms:W3CDTF">2022-09-27T22:31:53Z</dcterms:created>
  <dcterms:modified xsi:type="dcterms:W3CDTF">2022-10-17T23:38:57Z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0x010100D9EA9C6950DC7C41B7D3EDD733AB12DB</vt:lpwstr>
  </property>
</Properties>
</file>