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892_92298343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893_EFCE4D15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modernComment_1890_A5BE01EE.xml" ContentType="application/vnd.ms-powerpoint.comment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5"/>
    <p:sldMasterId id="2147483672" r:id="rId6"/>
    <p:sldMasterId id="2147483684" r:id="rId7"/>
  </p:sldMasterIdLst>
  <p:notesMasterIdLst>
    <p:notesMasterId r:id="rId29"/>
  </p:notesMasterIdLst>
  <p:sldIdLst>
    <p:sldId id="276" r:id="rId8"/>
    <p:sldId id="5908" r:id="rId9"/>
    <p:sldId id="6279" r:id="rId10"/>
    <p:sldId id="6134" r:id="rId11"/>
    <p:sldId id="6278" r:id="rId12"/>
    <p:sldId id="6287" r:id="rId13"/>
    <p:sldId id="6135" r:id="rId14"/>
    <p:sldId id="6276" r:id="rId15"/>
    <p:sldId id="6280" r:id="rId16"/>
    <p:sldId id="6290" r:id="rId17"/>
    <p:sldId id="6126" r:id="rId18"/>
    <p:sldId id="6129" r:id="rId19"/>
    <p:sldId id="6260" r:id="rId20"/>
    <p:sldId id="6289" r:id="rId21"/>
    <p:sldId id="6277" r:id="rId22"/>
    <p:sldId id="6291" r:id="rId23"/>
    <p:sldId id="6284" r:id="rId24"/>
    <p:sldId id="6093" r:id="rId25"/>
    <p:sldId id="6282" r:id="rId26"/>
    <p:sldId id="6288" r:id="rId27"/>
    <p:sldId id="6285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0A8B3B-F5B2-E7E3-E227-281B0B30A923}" name="Elizabeth Connor" initials="EC" userId="S::elizabeth.connor@taumataarowai.govt.nz::717d15c9-0217-4e18-8f42-53752f341878" providerId="AD"/>
  <p188:author id="{A69FDF40-0AD2-F89E-5407-CE4D6A34B1FB}" name="Ashley Cornor" initials="AC" userId="S::ashley.cornor@taumataarowai.govt.nz::15a0b3a0-5476-439d-8671-5a5be1354bee" providerId="AD"/>
  <p188:author id="{D1F9AF58-E48D-89C6-7D47-A6519FAD24BC}" name="Leanna Bruce" initials="LB" userId="S::leanna.bruce@taumataarowai.govt.nz::756170ed-c8f0-41bc-81cd-ed65af0d83bb" providerId="AD"/>
  <p188:author id="{42EF4793-0806-38A3-9EE6-A58377CCF8AD}" name="Chris Edmonds" initials="CE" userId="S::chris.edmonds@taumataarowai.govt.nz::c834a4d6-fdc4-4f23-ad31-fd6e5a85eec3" providerId="AD"/>
  <p188:author id="{BB5337A0-1376-8965-6DCB-7AEC83B58934}" name="James Dodwell" initials="JD" userId="S::james.dodwell@taumataarowai.govt.nz::ef6a8d8b-c6ae-4bfa-bebd-bad16f68fef1" providerId="AD"/>
  <p188:author id="{69D6CDBC-2E9B-DA68-522E-9B1B395C8FA4}" name="Natasha Peers" initials="NP" userId="S::natasha.peers@taumataarowai.govt.nz::ec43524c-173a-4153-a1e6-f28ea4b72702" providerId="AD"/>
  <p188:author id="{DAF7F6CC-3F5F-208D-DCF9-0732C9F87D12}" name="Helen Robertson" initials="HR" userId="S::helen.robertson@taumataarowai.govt.nz::163890b6-b145-41f8-bb1a-11c2d55fa085" providerId="AD"/>
  <p188:author id="{9E0BBAEE-2C54-EFB8-0152-2ACA88772564}" name="Julia King" initials="JK" userId="S::julia.king@taumataarowai.govt.nz::2ebc75a4-9921-4af9-a01b-2222b3c78f9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Robertson" initials="CR" lastIdx="2" clrIdx="0">
    <p:extLst>
      <p:ext uri="{19B8F6BF-5375-455C-9EA6-DF929625EA0E}">
        <p15:presenceInfo xmlns:p15="http://schemas.microsoft.com/office/powerpoint/2012/main" userId="S::caroline.robertson@taumataarowai.govt.nz::b3a7495d-c6e2-4706-bc8c-570084f381c4" providerId="AD"/>
      </p:ext>
    </p:extLst>
  </p:cmAuthor>
  <p:cmAuthor id="2" name="Ashley Cornor" initials="AC" lastIdx="1" clrIdx="1">
    <p:extLst>
      <p:ext uri="{19B8F6BF-5375-455C-9EA6-DF929625EA0E}">
        <p15:presenceInfo xmlns:p15="http://schemas.microsoft.com/office/powerpoint/2012/main" userId="S::ashley.cornor@taumataarowai.govt.nz::15a0b3a0-5476-439d-8671-5a5be1354b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C5"/>
    <a:srgbClr val="00B1E3"/>
    <a:srgbClr val="025D6A"/>
    <a:srgbClr val="FFE3AB"/>
    <a:srgbClr val="E2DAD3"/>
    <a:srgbClr val="94D6DA"/>
    <a:srgbClr val="679438"/>
    <a:srgbClr val="F15A22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6A8ED-1ECA-4592-87DE-B22D6453C817}" v="5" dt="2022-10-14T02:51:13.5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na Bruce" userId="756170ed-c8f0-41bc-81cd-ed65af0d83bb" providerId="ADAL" clId="{C2DCAA8C-7BB7-4B35-A9EE-0AE8B254ACCC}"/>
    <pc:docChg chg="">
      <pc:chgData name="Leanna Bruce" userId="756170ed-c8f0-41bc-81cd-ed65af0d83bb" providerId="ADAL" clId="{C2DCAA8C-7BB7-4B35-A9EE-0AE8B254ACCC}" dt="2022-10-14T03:06:51.532" v="1"/>
      <pc:docMkLst>
        <pc:docMk/>
      </pc:docMkLst>
      <pc:sldChg chg="delCm">
        <pc:chgData name="Leanna Bruce" userId="756170ed-c8f0-41bc-81cd-ed65af0d83bb" providerId="ADAL" clId="{C2DCAA8C-7BB7-4B35-A9EE-0AE8B254ACCC}" dt="2022-10-14T03:06:51.532" v="1"/>
        <pc:sldMkLst>
          <pc:docMk/>
          <pc:sldMk cId="4071792478" sldId="6280"/>
        </pc:sldMkLst>
      </pc:sldChg>
    </pc:docChg>
  </pc:docChgLst>
</pc:chgInfo>
</file>

<file path=ppt/comments/modernComment_1890_A5BE01E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74A1272-E7B8-4C2E-AF74-11C0195BAFDD}" authorId="{A69FDF40-0AD2-F89E-5407-CE4D6A34B1FB}" status="resolved" created="2022-10-11T09:54:00.69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80692974" sldId="6288"/>
      <ac:spMk id="3" creationId="{03DE31EF-9C15-47D9-B3B5-ECAE2A11D473}"/>
      <ac:txMk cp="244">
        <ac:context len="426" hash="1772322828"/>
      </ac:txMk>
    </ac:txMkLst>
    <p188:pos x="9541604" y="2019868"/>
    <p188:txBody>
      <a:bodyPr/>
      <a:lstStyle/>
      <a:p>
        <a:r>
          <a:rPr lang="en-NZ"/>
          <a:t>This reads a little strangely - reword?</a:t>
        </a:r>
      </a:p>
    </p188:txBody>
  </p188:cm>
</p188:cmLst>
</file>

<file path=ppt/comments/modernComment_1892_922983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B2AFC6-AEED-45E5-9C69-3B67D1B99FCD}" authorId="{A69FDF40-0AD2-F89E-5407-CE4D6A34B1FB}" status="resolved" created="2022-10-11T09:43:45.61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52194115" sldId="6290"/>
      <ac:spMk id="3" creationId="{E331C749-BD11-4133-8B27-4455EB3CD822}"/>
      <ac:txMk cp="565" len="6">
        <ac:context len="624" hash="2931710331"/>
      </ac:txMk>
    </ac:txMkLst>
    <p188:pos x="3422081" y="4490001"/>
    <p188:txBody>
      <a:bodyPr/>
      <a:lstStyle/>
      <a:p>
        <a:r>
          <a:rPr lang="en-NZ"/>
          <a:t>Strictly speaking it's now a duty to 'take reasonably practicable steps to ensure' - might be a bit wordy, but Bill may want to convey that the strength of the obligation has been diluted too</a:t>
        </a:r>
      </a:p>
    </p188:txBody>
  </p188:cm>
</p188:cmLst>
</file>

<file path=ppt/comments/modernComment_1893_EFCE4D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7A6E05-1C05-4EF3-B0F5-B16A6C3C3E07}" authorId="{A69FDF40-0AD2-F89E-5407-CE4D6A34B1FB}" status="resolved" created="2022-10-11T09:51:21.12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3274773" sldId="6291"/>
      <ac:spMk id="2" creationId="{0B2B8F6D-5BA7-411B-882B-97466105AA0F}"/>
      <ac:txMk cp="0" len="20">
        <ac:context len="21" hash="2773235984"/>
      </ac:txMk>
    </ac:txMkLst>
    <p188:pos x="4736505" y="247370"/>
    <p188:replyLst>
      <p188:reply id="{F5E46298-6814-41CC-84F3-3C4402B14514}" authorId="{D1F9AF58-E48D-89C6-7D47-A6519FAD24BC}" created="2022-10-12T02:07:59.476">
        <p188:txBody>
          <a:bodyPr/>
          <a:lstStyle/>
          <a:p>
            <a:r>
              <a:rPr lang="en-NZ"/>
              <a:t>[@James Dodwell] Please see Ash's comments. Can you please advise or change as appropriate.</a:t>
            </a:r>
          </a:p>
        </p188:txBody>
      </p188:reply>
      <p188:reply id="{CE8F10C3-F3C6-4AA4-A95F-87F4EFC60A72}" authorId="{BB5337A0-1376-8965-6DCB-7AEC83B58934}" created="2022-10-12T19:58:49.513">
        <p188:txBody>
          <a:bodyPr/>
          <a:lstStyle/>
          <a:p>
            <a:r>
              <a:rPr lang="en-US"/>
              <a:t>Thanks for spotting that [@Ashley Cornor]! *fixed</a:t>
            </a:r>
          </a:p>
        </p188:txBody>
      </p188:reply>
    </p188:replyLst>
    <p188:txBody>
      <a:bodyPr/>
      <a:lstStyle/>
      <a:p>
        <a:r>
          <a:rPr lang="en-NZ"/>
          <a:t>There's a slight inaccuracy in this diagramme, in that temporary (planned) supplies do need to register - it's just not the 'normal' registration that applies to non-temporary supplies.  I'm also not sure that there's anything in the general rules that applies to temporary (unplanned) supplies, although this is possible in theory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316BC-ABE5-4943-B67E-553F9C703CC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5A249F-9092-407E-AB3A-594C5B083C3C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Nov</a:t>
          </a:r>
          <a:endParaRPr lang="en-US" b="1"/>
        </a:p>
      </dgm:t>
    </dgm:pt>
    <dgm:pt modelId="{BB328812-D2D5-4F59-8246-A621119DA805}" type="parTrans" cxnId="{DB23793B-75E9-452D-9A64-117AE9959332}">
      <dgm:prSet/>
      <dgm:spPr/>
      <dgm:t>
        <a:bodyPr/>
        <a:lstStyle/>
        <a:p>
          <a:endParaRPr lang="en-US"/>
        </a:p>
      </dgm:t>
    </dgm:pt>
    <dgm:pt modelId="{9BB1C09C-10CD-4DA4-8DF5-35A7D9F2406A}" type="sibTrans" cxnId="{DB23793B-75E9-452D-9A64-117AE9959332}">
      <dgm:prSet/>
      <dgm:spPr/>
      <dgm:t>
        <a:bodyPr/>
        <a:lstStyle/>
        <a:p>
          <a:endParaRPr lang="en-US"/>
        </a:p>
      </dgm:t>
    </dgm:pt>
    <dgm:pt modelId="{BE8B256B-E92C-486D-8073-88AE89FAD5C8}">
      <dgm:prSet phldrT="[Text]" phldr="0"/>
      <dgm:spPr>
        <a:ln w="12700">
          <a:solidFill>
            <a:srgbClr val="00ABC5"/>
          </a:solidFill>
        </a:ln>
      </dgm:spPr>
      <dgm:t>
        <a:bodyPr/>
        <a:lstStyle/>
        <a:p>
          <a:pPr rtl="0"/>
          <a:r>
            <a:rPr lang="en-US" dirty="0">
              <a:latin typeface="Calibri"/>
            </a:rPr>
            <a:t>Went live as the water services regulator for Aotearoa New Zealand</a:t>
          </a:r>
          <a:endParaRPr lang="en-US" dirty="0"/>
        </a:p>
      </dgm:t>
    </dgm:pt>
    <dgm:pt modelId="{3302E25F-534A-41D8-9D73-7EB3C25908D7}" type="parTrans" cxnId="{64D9463F-68B2-4841-A4D9-14EB44155CEF}">
      <dgm:prSet/>
      <dgm:spPr/>
      <dgm:t>
        <a:bodyPr/>
        <a:lstStyle/>
        <a:p>
          <a:endParaRPr lang="en-US"/>
        </a:p>
      </dgm:t>
    </dgm:pt>
    <dgm:pt modelId="{393D2EEB-A3C0-4272-9F26-964B9B66A070}" type="sibTrans" cxnId="{64D9463F-68B2-4841-A4D9-14EB44155CEF}">
      <dgm:prSet/>
      <dgm:spPr/>
      <dgm:t>
        <a:bodyPr/>
        <a:lstStyle/>
        <a:p>
          <a:endParaRPr lang="en-US"/>
        </a:p>
      </dgm:t>
    </dgm:pt>
    <dgm:pt modelId="{7DF6B328-29B5-4313-A131-FCF41D40801B}">
      <dgm:prSet phldrT="[Text]" phldr="0"/>
      <dgm:spPr>
        <a:ln w="12700">
          <a:solidFill>
            <a:srgbClr val="00ABC5"/>
          </a:solidFill>
        </a:ln>
      </dgm:spPr>
      <dgm:t>
        <a:bodyPr/>
        <a:lstStyle/>
        <a:p>
          <a:pPr rtl="0"/>
          <a:r>
            <a:rPr lang="en-US">
              <a:latin typeface="Calibri"/>
            </a:rPr>
            <a:t>Went live with Hinekōrako - self service portal for suppliers and laboratories (followed by 7 upgrades)</a:t>
          </a:r>
          <a:endParaRPr lang="en-US"/>
        </a:p>
      </dgm:t>
    </dgm:pt>
    <dgm:pt modelId="{3D163C84-893C-4166-BB72-81CEDA6B36DC}" type="parTrans" cxnId="{5AA242D5-CA65-4185-BAE2-026F63FEF0E1}">
      <dgm:prSet/>
      <dgm:spPr/>
      <dgm:t>
        <a:bodyPr/>
        <a:lstStyle/>
        <a:p>
          <a:endParaRPr lang="en-US"/>
        </a:p>
      </dgm:t>
    </dgm:pt>
    <dgm:pt modelId="{835F9DB4-8632-4CAD-BC6F-758F673FDD11}" type="sibTrans" cxnId="{5AA242D5-CA65-4185-BAE2-026F63FEF0E1}">
      <dgm:prSet/>
      <dgm:spPr/>
      <dgm:t>
        <a:bodyPr/>
        <a:lstStyle/>
        <a:p>
          <a:endParaRPr lang="en-US"/>
        </a:p>
      </dgm:t>
    </dgm:pt>
    <dgm:pt modelId="{55E8AE53-492F-4088-8F3A-E5E6E8A3BBCA}">
      <dgm:prSet phldrT="[Text]" phldr="0"/>
      <dgm:spPr>
        <a:ln w="12700">
          <a:solidFill>
            <a:srgbClr val="00ABC5"/>
          </a:solidFill>
        </a:ln>
      </dgm:spPr>
      <dgm:t>
        <a:bodyPr/>
        <a:lstStyle/>
        <a:p>
          <a:pPr rtl="0"/>
          <a:r>
            <a:rPr lang="en-US">
              <a:latin typeface="Calibri"/>
            </a:rPr>
            <a:t>He </a:t>
          </a:r>
          <a:r>
            <a:rPr lang="en-US" err="1">
              <a:latin typeface="Calibri"/>
            </a:rPr>
            <a:t>Pukapuka</a:t>
          </a:r>
          <a:r>
            <a:rPr lang="en-US">
              <a:latin typeface="Calibri"/>
            </a:rPr>
            <a:t> </a:t>
          </a:r>
          <a:r>
            <a:rPr lang="en-US" err="1">
              <a:latin typeface="Calibri"/>
            </a:rPr>
            <a:t>Orotau</a:t>
          </a:r>
          <a:r>
            <a:rPr lang="en-US">
              <a:latin typeface="Calibri"/>
            </a:rPr>
            <a:t> </a:t>
          </a:r>
          <a:r>
            <a:rPr lang="en-US" err="1">
              <a:latin typeface="Calibri"/>
            </a:rPr>
            <a:t>i</a:t>
          </a:r>
          <a:r>
            <a:rPr lang="en-US">
              <a:latin typeface="Calibri"/>
            </a:rPr>
            <a:t> </a:t>
          </a:r>
          <a:r>
            <a:rPr lang="en-US" err="1">
              <a:latin typeface="Calibri"/>
            </a:rPr>
            <a:t>Waenga</a:t>
          </a:r>
          <a:r>
            <a:rPr lang="en-US">
              <a:latin typeface="Calibri"/>
            </a:rPr>
            <a:t> </a:t>
          </a:r>
          <a:r>
            <a:rPr lang="en-US" err="1">
              <a:latin typeface="Calibri"/>
            </a:rPr>
            <a:t>i</a:t>
          </a:r>
          <a:r>
            <a:rPr lang="en-US">
              <a:latin typeface="Calibri"/>
            </a:rPr>
            <a:t> Te </a:t>
          </a:r>
          <a:r>
            <a:rPr lang="en-US" err="1">
              <a:latin typeface="Calibri"/>
            </a:rPr>
            <a:t>Poari</a:t>
          </a:r>
          <a:r>
            <a:rPr lang="en-US">
              <a:latin typeface="Calibri"/>
            </a:rPr>
            <a:t> Me Te Puna  |  MoU between the Board and Te Puna was signed</a:t>
          </a:r>
          <a:endParaRPr lang="en-US"/>
        </a:p>
      </dgm:t>
    </dgm:pt>
    <dgm:pt modelId="{0AECB947-F15A-4636-9BC4-3A4D2FCD9E8D}" type="parTrans" cxnId="{7217D55B-1015-4247-A95A-9D45371C53C4}">
      <dgm:prSet/>
      <dgm:spPr/>
      <dgm:t>
        <a:bodyPr/>
        <a:lstStyle/>
        <a:p>
          <a:endParaRPr lang="en-US"/>
        </a:p>
      </dgm:t>
    </dgm:pt>
    <dgm:pt modelId="{92A38F2E-F7B0-4784-80D2-762EA0F4B71F}" type="sibTrans" cxnId="{7217D55B-1015-4247-A95A-9D45371C53C4}">
      <dgm:prSet/>
      <dgm:spPr/>
      <dgm:t>
        <a:bodyPr/>
        <a:lstStyle/>
        <a:p>
          <a:endParaRPr lang="en-US"/>
        </a:p>
      </dgm:t>
    </dgm:pt>
    <dgm:pt modelId="{69379645-4425-4C86-9CC8-28B8D6F015E1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Apr</a:t>
          </a:r>
          <a:endParaRPr lang="en-US" b="1"/>
        </a:p>
      </dgm:t>
    </dgm:pt>
    <dgm:pt modelId="{1891C9CC-CF2D-49CE-9B16-90991094027A}" type="parTrans" cxnId="{36B20D40-F1AA-41AC-8331-56603C8856F6}">
      <dgm:prSet/>
      <dgm:spPr/>
      <dgm:t>
        <a:bodyPr/>
        <a:lstStyle/>
        <a:p>
          <a:endParaRPr lang="en-US"/>
        </a:p>
      </dgm:t>
    </dgm:pt>
    <dgm:pt modelId="{BD294EDC-1C50-4D0B-A8CA-E430B83B8DC9}" type="sibTrans" cxnId="{36B20D40-F1AA-41AC-8331-56603C8856F6}">
      <dgm:prSet/>
      <dgm:spPr/>
      <dgm:t>
        <a:bodyPr/>
        <a:lstStyle/>
        <a:p>
          <a:endParaRPr lang="en-US"/>
        </a:p>
      </dgm:t>
    </dgm:pt>
    <dgm:pt modelId="{4EA16160-2DDA-4F18-942E-F6796CB906D1}">
      <dgm:prSet phldrT="[Text]" phldr="0"/>
      <dgm:spPr>
        <a:ln w="9525">
          <a:solidFill>
            <a:srgbClr val="00ABC5"/>
          </a:solidFill>
        </a:ln>
      </dgm:spPr>
      <dgm:t>
        <a:bodyPr/>
        <a:lstStyle/>
        <a:p>
          <a:pPr rtl="0"/>
          <a:r>
            <a:rPr lang="en-US"/>
            <a:t>Began series of workshops on Te Mana o </a:t>
          </a:r>
          <a:r>
            <a:rPr lang="en-US" err="1"/>
            <a:t>te</a:t>
          </a:r>
          <a:r>
            <a:rPr lang="en-US"/>
            <a:t> Wai to build our internal capability</a:t>
          </a:r>
        </a:p>
      </dgm:t>
    </dgm:pt>
    <dgm:pt modelId="{3652FCB9-2414-44E7-B07D-B0BE9A80A4C1}" type="parTrans" cxnId="{A50C0437-472D-45D2-9641-7AA6ADB2218C}">
      <dgm:prSet/>
      <dgm:spPr/>
      <dgm:t>
        <a:bodyPr/>
        <a:lstStyle/>
        <a:p>
          <a:endParaRPr lang="en-US"/>
        </a:p>
      </dgm:t>
    </dgm:pt>
    <dgm:pt modelId="{60F31CC0-CB2C-4AE1-913D-3FE9F463758C}" type="sibTrans" cxnId="{A50C0437-472D-45D2-9641-7AA6ADB2218C}">
      <dgm:prSet/>
      <dgm:spPr/>
      <dgm:t>
        <a:bodyPr/>
        <a:lstStyle/>
        <a:p>
          <a:endParaRPr lang="en-US"/>
        </a:p>
      </dgm:t>
    </dgm:pt>
    <dgm:pt modelId="{B9698B4B-B721-4411-9EEB-0FFEA846CA36}">
      <dgm:prSet phldrT="[Text]" phldr="0"/>
      <dgm:spPr>
        <a:ln w="12700">
          <a:solidFill>
            <a:srgbClr val="00ABC5"/>
          </a:solidFill>
        </a:ln>
      </dgm:spPr>
      <dgm:t>
        <a:bodyPr/>
        <a:lstStyle/>
        <a:p>
          <a:r>
            <a:rPr lang="en-US"/>
            <a:t>Held first public consultation to inform our regulatory approach</a:t>
          </a:r>
        </a:p>
      </dgm:t>
    </dgm:pt>
    <dgm:pt modelId="{1ADD6B6A-EB64-44F3-8E5F-8996BC39E9D2}" type="parTrans" cxnId="{790B4E39-38E0-47B7-946C-D24E2DB39215}">
      <dgm:prSet/>
      <dgm:spPr/>
      <dgm:t>
        <a:bodyPr/>
        <a:lstStyle/>
        <a:p>
          <a:endParaRPr lang="en-NZ"/>
        </a:p>
      </dgm:t>
    </dgm:pt>
    <dgm:pt modelId="{887D0D75-919B-4C85-BEE1-6C249DF6138A}" type="sibTrans" cxnId="{790B4E39-38E0-47B7-946C-D24E2DB39215}">
      <dgm:prSet/>
      <dgm:spPr/>
      <dgm:t>
        <a:bodyPr/>
        <a:lstStyle/>
        <a:p>
          <a:endParaRPr lang="en-NZ"/>
        </a:p>
      </dgm:t>
    </dgm:pt>
    <dgm:pt modelId="{4EDB17DA-B76F-4A7D-9964-12262072BBF4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Dec</a:t>
          </a:r>
          <a:endParaRPr lang="en-US"/>
        </a:p>
      </dgm:t>
    </dgm:pt>
    <dgm:pt modelId="{8A55409A-C89E-4C2C-A68D-45EC4853F68F}" type="parTrans" cxnId="{526FBD69-CE9A-4BB0-9986-592E343B819C}">
      <dgm:prSet/>
      <dgm:spPr/>
      <dgm:t>
        <a:bodyPr/>
        <a:lstStyle/>
        <a:p>
          <a:endParaRPr lang="en-NZ"/>
        </a:p>
      </dgm:t>
    </dgm:pt>
    <dgm:pt modelId="{7FAD3BB6-F9D8-4F21-8DFA-BCD00726E7D4}" type="sibTrans" cxnId="{526FBD69-CE9A-4BB0-9986-592E343B819C}">
      <dgm:prSet/>
      <dgm:spPr/>
      <dgm:t>
        <a:bodyPr/>
        <a:lstStyle/>
        <a:p>
          <a:endParaRPr lang="en-NZ"/>
        </a:p>
      </dgm:t>
    </dgm:pt>
    <dgm:pt modelId="{8ECE17BD-5C70-4225-B5F1-ECCE35007732}">
      <dgm:prSet phldrT="[Text]" phldr="0"/>
      <dgm:spPr>
        <a:ln w="12700">
          <a:solidFill>
            <a:srgbClr val="00ABC5"/>
          </a:solidFill>
        </a:ln>
      </dgm:spPr>
      <dgm:t>
        <a:bodyPr/>
        <a:lstStyle/>
        <a:p>
          <a:pPr rtl="0"/>
          <a:r>
            <a:rPr lang="en-US">
              <a:latin typeface="Calibri"/>
            </a:rPr>
            <a:t>Held incident/emergency response exercise</a:t>
          </a:r>
          <a:endParaRPr lang="en-US"/>
        </a:p>
      </dgm:t>
    </dgm:pt>
    <dgm:pt modelId="{8E3ED328-9BAB-411B-9BC3-3B9E70CDF80B}" type="parTrans" cxnId="{E1C216AF-40E0-43E5-8AC2-F93424C56756}">
      <dgm:prSet/>
      <dgm:spPr/>
      <dgm:t>
        <a:bodyPr/>
        <a:lstStyle/>
        <a:p>
          <a:endParaRPr lang="en-NZ"/>
        </a:p>
      </dgm:t>
    </dgm:pt>
    <dgm:pt modelId="{8DE1D735-0232-4A1B-AD3C-59D47D62E985}" type="sibTrans" cxnId="{E1C216AF-40E0-43E5-8AC2-F93424C56756}">
      <dgm:prSet/>
      <dgm:spPr/>
      <dgm:t>
        <a:bodyPr/>
        <a:lstStyle/>
        <a:p>
          <a:endParaRPr lang="en-NZ"/>
        </a:p>
      </dgm:t>
    </dgm:pt>
    <dgm:pt modelId="{D5EEC140-FF32-44C4-99A1-2CDC372D495F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Jan</a:t>
          </a:r>
          <a:endParaRPr lang="en-US" b="1"/>
        </a:p>
      </dgm:t>
    </dgm:pt>
    <dgm:pt modelId="{74B53291-35D7-434F-98BA-5FD61CD9C94E}" type="sibTrans" cxnId="{4DBB0A5F-ABD9-460D-9AB2-9992895E541C}">
      <dgm:prSet/>
      <dgm:spPr/>
      <dgm:t>
        <a:bodyPr/>
        <a:lstStyle/>
        <a:p>
          <a:endParaRPr lang="en-US"/>
        </a:p>
      </dgm:t>
    </dgm:pt>
    <dgm:pt modelId="{03AEDC46-FFDF-4D30-8FC6-BE34DF22DABB}" type="parTrans" cxnId="{4DBB0A5F-ABD9-460D-9AB2-9992895E541C}">
      <dgm:prSet/>
      <dgm:spPr/>
      <dgm:t>
        <a:bodyPr/>
        <a:lstStyle/>
        <a:p>
          <a:endParaRPr lang="en-US"/>
        </a:p>
      </dgm:t>
    </dgm:pt>
    <dgm:pt modelId="{9F6A5DC6-C28D-4FA9-B8BB-F3A88D4B684C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Feb</a:t>
          </a:r>
          <a:endParaRPr lang="en-US" b="1"/>
        </a:p>
      </dgm:t>
    </dgm:pt>
    <dgm:pt modelId="{A0E95F52-90B3-40AB-8401-538B46530096}" type="parTrans" cxnId="{02146BB2-1CF4-4D30-9BE3-49CF60946AC2}">
      <dgm:prSet/>
      <dgm:spPr/>
      <dgm:t>
        <a:bodyPr/>
        <a:lstStyle/>
        <a:p>
          <a:endParaRPr lang="en-NZ"/>
        </a:p>
      </dgm:t>
    </dgm:pt>
    <dgm:pt modelId="{6427A77D-0230-4C2B-8A1A-81B6B43DAD05}" type="sibTrans" cxnId="{02146BB2-1CF4-4D30-9BE3-49CF60946AC2}">
      <dgm:prSet/>
      <dgm:spPr/>
      <dgm:t>
        <a:bodyPr/>
        <a:lstStyle/>
        <a:p>
          <a:endParaRPr lang="en-NZ"/>
        </a:p>
      </dgm:t>
    </dgm:pt>
    <dgm:pt modelId="{564E85D5-10D5-497B-B74C-2E036D4B1E8B}">
      <dgm:prSet phldrT="[Text]" phldr="0"/>
      <dgm:spPr>
        <a:ln w="12700">
          <a:solidFill>
            <a:srgbClr val="00ABC5"/>
          </a:solidFill>
        </a:ln>
      </dgm:spPr>
      <dgm:t>
        <a:bodyPr/>
        <a:lstStyle/>
        <a:p>
          <a:pPr rtl="0"/>
          <a:r>
            <a:rPr lang="en-US">
              <a:latin typeface="Calibri"/>
            </a:rPr>
            <a:t>Established </a:t>
          </a:r>
          <a:r>
            <a:rPr lang="en-US" err="1">
              <a:latin typeface="Calibri"/>
            </a:rPr>
            <a:t>Kāinga</a:t>
          </a:r>
          <a:r>
            <a:rPr lang="en-US">
              <a:latin typeface="Calibri"/>
            </a:rPr>
            <a:t> project team to begin engagement with Māori drinking water suppliers and developing partnerships with iwi</a:t>
          </a:r>
          <a:endParaRPr lang="en-US"/>
        </a:p>
      </dgm:t>
    </dgm:pt>
    <dgm:pt modelId="{06A7DA2D-C56E-4BB4-9AAE-CBDFB53D8153}" type="parTrans" cxnId="{CDA99EAD-6CB8-48C5-9795-677095BBDEBB}">
      <dgm:prSet/>
      <dgm:spPr/>
      <dgm:t>
        <a:bodyPr/>
        <a:lstStyle/>
        <a:p>
          <a:endParaRPr lang="en-NZ"/>
        </a:p>
      </dgm:t>
    </dgm:pt>
    <dgm:pt modelId="{FCD048AA-A0E9-4F2A-932F-B39FEEEBDD30}" type="sibTrans" cxnId="{CDA99EAD-6CB8-48C5-9795-677095BBDEBB}">
      <dgm:prSet/>
      <dgm:spPr/>
      <dgm:t>
        <a:bodyPr/>
        <a:lstStyle/>
        <a:p>
          <a:endParaRPr lang="en-NZ"/>
        </a:p>
      </dgm:t>
    </dgm:pt>
    <dgm:pt modelId="{2D2DD705-5189-4B49-BBD2-F805362A363E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Mar</a:t>
          </a:r>
          <a:endParaRPr lang="en-US" b="1"/>
        </a:p>
      </dgm:t>
    </dgm:pt>
    <dgm:pt modelId="{38318A3C-9D5E-4125-9604-7C2B47E145CF}" type="parTrans" cxnId="{360E40E0-25AA-49B7-AB00-56937F0CDE66}">
      <dgm:prSet/>
      <dgm:spPr/>
      <dgm:t>
        <a:bodyPr/>
        <a:lstStyle/>
        <a:p>
          <a:endParaRPr lang="en-NZ"/>
        </a:p>
      </dgm:t>
    </dgm:pt>
    <dgm:pt modelId="{B089802E-CB8B-4E25-ACA9-4859ED860F04}" type="sibTrans" cxnId="{360E40E0-25AA-49B7-AB00-56937F0CDE66}">
      <dgm:prSet/>
      <dgm:spPr/>
      <dgm:t>
        <a:bodyPr/>
        <a:lstStyle/>
        <a:p>
          <a:endParaRPr lang="en-NZ"/>
        </a:p>
      </dgm:t>
    </dgm:pt>
    <dgm:pt modelId="{1190685B-8CAF-4F00-A778-75B8FBFB3A9A}">
      <dgm:prSet/>
      <dgm:spPr>
        <a:ln w="12700">
          <a:solidFill>
            <a:srgbClr val="00ABC5"/>
          </a:solidFill>
        </a:ln>
      </dgm:spPr>
      <dgm:t>
        <a:bodyPr/>
        <a:lstStyle/>
        <a:p>
          <a:r>
            <a:rPr lang="en-US">
              <a:latin typeface="Calibri"/>
            </a:rPr>
            <a:t>Launched the Taumata Arowai Public Register</a:t>
          </a:r>
          <a:endParaRPr lang="en-NZ"/>
        </a:p>
      </dgm:t>
    </dgm:pt>
    <dgm:pt modelId="{704487B6-41F6-44AE-95E4-73CCC241FAF6}" type="parTrans" cxnId="{95DAAC41-A491-4F0D-A70F-5FFEB1BEBB4C}">
      <dgm:prSet/>
      <dgm:spPr/>
      <dgm:t>
        <a:bodyPr/>
        <a:lstStyle/>
        <a:p>
          <a:endParaRPr lang="en-NZ"/>
        </a:p>
      </dgm:t>
    </dgm:pt>
    <dgm:pt modelId="{4298E661-FE76-4481-9175-98D33BCE419F}" type="sibTrans" cxnId="{95DAAC41-A491-4F0D-A70F-5FFEB1BEBB4C}">
      <dgm:prSet/>
      <dgm:spPr/>
      <dgm:t>
        <a:bodyPr/>
        <a:lstStyle/>
        <a:p>
          <a:endParaRPr lang="en-NZ"/>
        </a:p>
      </dgm:t>
    </dgm:pt>
    <dgm:pt modelId="{0B99FF18-6BD6-46E5-BFEE-90144C7207A4}" type="pres">
      <dgm:prSet presAssocID="{968316BC-ABE5-4943-B67E-553F9C703CC1}" presName="linearFlow" presStyleCnt="0">
        <dgm:presLayoutVars>
          <dgm:dir/>
          <dgm:animLvl val="lvl"/>
          <dgm:resizeHandles val="exact"/>
        </dgm:presLayoutVars>
      </dgm:prSet>
      <dgm:spPr/>
    </dgm:pt>
    <dgm:pt modelId="{CB5217EF-3C15-4DED-AB57-900F959757C6}" type="pres">
      <dgm:prSet presAssocID="{505A249F-9092-407E-AB3A-594C5B083C3C}" presName="composite" presStyleCnt="0"/>
      <dgm:spPr/>
    </dgm:pt>
    <dgm:pt modelId="{14EEDC55-E833-41B7-9590-EE4DE4E64510}" type="pres">
      <dgm:prSet presAssocID="{505A249F-9092-407E-AB3A-594C5B083C3C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E321829-8A8B-45DF-9310-620BA92C1063}" type="pres">
      <dgm:prSet presAssocID="{505A249F-9092-407E-AB3A-594C5B083C3C}" presName="descendantText" presStyleLbl="alignAcc1" presStyleIdx="0" presStyleCnt="6">
        <dgm:presLayoutVars>
          <dgm:bulletEnabled val="1"/>
        </dgm:presLayoutVars>
      </dgm:prSet>
      <dgm:spPr/>
    </dgm:pt>
    <dgm:pt modelId="{589C4409-D82D-43F3-AD4C-07AF96739660}" type="pres">
      <dgm:prSet presAssocID="{9BB1C09C-10CD-4DA4-8DF5-35A7D9F2406A}" presName="sp" presStyleCnt="0"/>
      <dgm:spPr/>
    </dgm:pt>
    <dgm:pt modelId="{C788FA9C-1B14-4F99-AB5B-C3228CB239D6}" type="pres">
      <dgm:prSet presAssocID="{4EDB17DA-B76F-4A7D-9964-12262072BBF4}" presName="composite" presStyleCnt="0"/>
      <dgm:spPr/>
    </dgm:pt>
    <dgm:pt modelId="{C8FEEF29-6BD9-4D16-AB2B-71238306B814}" type="pres">
      <dgm:prSet presAssocID="{4EDB17DA-B76F-4A7D-9964-12262072BBF4}" presName="parentText" presStyleLbl="alignNode1" presStyleIdx="1" presStyleCnt="6" custLinFactNeighborX="1295" custLinFactNeighborY="-3348">
        <dgm:presLayoutVars>
          <dgm:chMax val="1"/>
          <dgm:bulletEnabled val="1"/>
        </dgm:presLayoutVars>
      </dgm:prSet>
      <dgm:spPr/>
    </dgm:pt>
    <dgm:pt modelId="{66978B54-EF3E-4612-A2AB-4FAD86A668D1}" type="pres">
      <dgm:prSet presAssocID="{4EDB17DA-B76F-4A7D-9964-12262072BBF4}" presName="descendantText" presStyleLbl="alignAcc1" presStyleIdx="1" presStyleCnt="6" custLinFactNeighborY="-4928">
        <dgm:presLayoutVars>
          <dgm:bulletEnabled val="1"/>
        </dgm:presLayoutVars>
      </dgm:prSet>
      <dgm:spPr/>
    </dgm:pt>
    <dgm:pt modelId="{DC71A10E-FBA1-41A9-8089-B70383B706DB}" type="pres">
      <dgm:prSet presAssocID="{7FAD3BB6-F9D8-4F21-8DFA-BCD00726E7D4}" presName="sp" presStyleCnt="0"/>
      <dgm:spPr/>
    </dgm:pt>
    <dgm:pt modelId="{A15DA19A-0D03-4FBE-86E8-D3A63F0F3D05}" type="pres">
      <dgm:prSet presAssocID="{D5EEC140-FF32-44C4-99A1-2CDC372D495F}" presName="composite" presStyleCnt="0"/>
      <dgm:spPr/>
    </dgm:pt>
    <dgm:pt modelId="{FA6F6748-E63E-479F-804E-D35BF0B15536}" type="pres">
      <dgm:prSet presAssocID="{D5EEC140-FF32-44C4-99A1-2CDC372D495F}" presName="parentText" presStyleLbl="alignNode1" presStyleIdx="2" presStyleCnt="6" custLinFactNeighborX="3096" custLinFactNeighborY="-8884">
        <dgm:presLayoutVars>
          <dgm:chMax val="1"/>
          <dgm:bulletEnabled val="1"/>
        </dgm:presLayoutVars>
      </dgm:prSet>
      <dgm:spPr/>
    </dgm:pt>
    <dgm:pt modelId="{BA0CEB51-8996-4E31-959F-FD701861C16E}" type="pres">
      <dgm:prSet presAssocID="{D5EEC140-FF32-44C4-99A1-2CDC372D495F}" presName="descendantText" presStyleLbl="alignAcc1" presStyleIdx="2" presStyleCnt="6" custLinFactNeighborY="-12168">
        <dgm:presLayoutVars>
          <dgm:bulletEnabled val="1"/>
        </dgm:presLayoutVars>
      </dgm:prSet>
      <dgm:spPr/>
    </dgm:pt>
    <dgm:pt modelId="{09B50438-8394-4BBE-871E-161FBDC679FC}" type="pres">
      <dgm:prSet presAssocID="{74B53291-35D7-434F-98BA-5FD61CD9C94E}" presName="sp" presStyleCnt="0"/>
      <dgm:spPr/>
    </dgm:pt>
    <dgm:pt modelId="{42D3FE6E-C480-40EF-856D-8B633D937D88}" type="pres">
      <dgm:prSet presAssocID="{9F6A5DC6-C28D-4FA9-B8BB-F3A88D4B684C}" presName="composite" presStyleCnt="0"/>
      <dgm:spPr/>
    </dgm:pt>
    <dgm:pt modelId="{2FAF712A-2998-4CDD-8FBA-E4F84059DFFA}" type="pres">
      <dgm:prSet presAssocID="{9F6A5DC6-C28D-4FA9-B8BB-F3A88D4B684C}" presName="parentText" presStyleLbl="alignNode1" presStyleIdx="3" presStyleCnt="6" custLinFactNeighborX="2338" custLinFactNeighborY="-15355">
        <dgm:presLayoutVars>
          <dgm:chMax val="1"/>
          <dgm:bulletEnabled val="1"/>
        </dgm:presLayoutVars>
      </dgm:prSet>
      <dgm:spPr/>
    </dgm:pt>
    <dgm:pt modelId="{0FFB8EFF-45BB-4E36-848A-E2AEA7CBBD41}" type="pres">
      <dgm:prSet presAssocID="{9F6A5DC6-C28D-4FA9-B8BB-F3A88D4B684C}" presName="descendantText" presStyleLbl="alignAcc1" presStyleIdx="3" presStyleCnt="6" custLinFactNeighborY="-22522">
        <dgm:presLayoutVars>
          <dgm:bulletEnabled val="1"/>
        </dgm:presLayoutVars>
      </dgm:prSet>
      <dgm:spPr/>
    </dgm:pt>
    <dgm:pt modelId="{CF9FA4F5-5CF4-49AE-AF86-96C7921066E7}" type="pres">
      <dgm:prSet presAssocID="{6427A77D-0230-4C2B-8A1A-81B6B43DAD05}" presName="sp" presStyleCnt="0"/>
      <dgm:spPr/>
    </dgm:pt>
    <dgm:pt modelId="{32E7D789-6B55-4E70-B6EE-3C839E8FEAFE}" type="pres">
      <dgm:prSet presAssocID="{69379645-4425-4C86-9CC8-28B8D6F015E1}" presName="composite" presStyleCnt="0"/>
      <dgm:spPr/>
    </dgm:pt>
    <dgm:pt modelId="{EB7F129A-B046-48C3-8466-91768467CCA9}" type="pres">
      <dgm:prSet presAssocID="{69379645-4425-4C86-9CC8-28B8D6F015E1}" presName="parentText" presStyleLbl="alignNode1" presStyleIdx="4" presStyleCnt="6" custLinFactNeighborX="1548" custLinFactNeighborY="63938">
        <dgm:presLayoutVars>
          <dgm:chMax val="1"/>
          <dgm:bulletEnabled val="1"/>
        </dgm:presLayoutVars>
      </dgm:prSet>
      <dgm:spPr/>
    </dgm:pt>
    <dgm:pt modelId="{1BCB8B86-0C7D-4E0C-8543-AD8B35573D11}" type="pres">
      <dgm:prSet presAssocID="{69379645-4425-4C86-9CC8-28B8D6F015E1}" presName="descendantText" presStyleLbl="alignAcc1" presStyleIdx="4" presStyleCnt="6" custLinFactNeighborY="-31677">
        <dgm:presLayoutVars>
          <dgm:bulletEnabled val="1"/>
        </dgm:presLayoutVars>
      </dgm:prSet>
      <dgm:spPr/>
    </dgm:pt>
    <dgm:pt modelId="{6F78DF6D-8752-473E-ABE5-6B744552E535}" type="pres">
      <dgm:prSet presAssocID="{BD294EDC-1C50-4D0B-A8CA-E430B83B8DC9}" presName="sp" presStyleCnt="0"/>
      <dgm:spPr/>
    </dgm:pt>
    <dgm:pt modelId="{C47E8B44-38E4-48D8-A150-DD62E136401C}" type="pres">
      <dgm:prSet presAssocID="{2D2DD705-5189-4B49-BBD2-F805362A363E}" presName="composite" presStyleCnt="0"/>
      <dgm:spPr/>
    </dgm:pt>
    <dgm:pt modelId="{4AE60081-68F1-4953-8979-8034003CC874}" type="pres">
      <dgm:prSet presAssocID="{2D2DD705-5189-4B49-BBD2-F805362A363E}" presName="parentText" presStyleLbl="alignNode1" presStyleIdx="5" presStyleCnt="6" custLinFactY="-9118" custLinFactNeighborX="1548" custLinFactNeighborY="-100000">
        <dgm:presLayoutVars>
          <dgm:chMax val="1"/>
          <dgm:bulletEnabled val="1"/>
        </dgm:presLayoutVars>
      </dgm:prSet>
      <dgm:spPr/>
    </dgm:pt>
    <dgm:pt modelId="{6BB4E298-54AB-44F7-8E6D-8CED3A28F5E6}" type="pres">
      <dgm:prSet presAssocID="{2D2DD705-5189-4B49-BBD2-F805362A363E}" presName="descendantText" presStyleLbl="alignAcc1" presStyleIdx="5" presStyleCnt="6" custLinFactNeighborX="22" custLinFactNeighborY="-38348">
        <dgm:presLayoutVars>
          <dgm:bulletEnabled val="1"/>
        </dgm:presLayoutVars>
      </dgm:prSet>
      <dgm:spPr/>
    </dgm:pt>
  </dgm:ptLst>
  <dgm:cxnLst>
    <dgm:cxn modelId="{A50C0437-472D-45D2-9641-7AA6ADB2218C}" srcId="{69379645-4425-4C86-9CC8-28B8D6F015E1}" destId="{4EA16160-2DDA-4F18-942E-F6796CB906D1}" srcOrd="0" destOrd="0" parTransId="{3652FCB9-2414-44E7-B07D-B0BE9A80A4C1}" sibTransId="{60F31CC0-CB2C-4AE1-913D-3FE9F463758C}"/>
    <dgm:cxn modelId="{790B4E39-38E0-47B7-946C-D24E2DB39215}" srcId="{D5EEC140-FF32-44C4-99A1-2CDC372D495F}" destId="{B9698B4B-B721-4411-9EEB-0FFEA846CA36}" srcOrd="1" destOrd="0" parTransId="{1ADD6B6A-EB64-44F3-8E5F-8996BC39E9D2}" sibTransId="{887D0D75-919B-4C85-BEE1-6C249DF6138A}"/>
    <dgm:cxn modelId="{DB23793B-75E9-452D-9A64-117AE9959332}" srcId="{968316BC-ABE5-4943-B67E-553F9C703CC1}" destId="{505A249F-9092-407E-AB3A-594C5B083C3C}" srcOrd="0" destOrd="0" parTransId="{BB328812-D2D5-4F59-8246-A621119DA805}" sibTransId="{9BB1C09C-10CD-4DA4-8DF5-35A7D9F2406A}"/>
    <dgm:cxn modelId="{64D9463F-68B2-4841-A4D9-14EB44155CEF}" srcId="{505A249F-9092-407E-AB3A-594C5B083C3C}" destId="{BE8B256B-E92C-486D-8073-88AE89FAD5C8}" srcOrd="0" destOrd="0" parTransId="{3302E25F-534A-41D8-9D73-7EB3C25908D7}" sibTransId="{393D2EEB-A3C0-4272-9F26-964B9B66A070}"/>
    <dgm:cxn modelId="{36B20D40-F1AA-41AC-8331-56603C8856F6}" srcId="{968316BC-ABE5-4943-B67E-553F9C703CC1}" destId="{69379645-4425-4C86-9CC8-28B8D6F015E1}" srcOrd="4" destOrd="0" parTransId="{1891C9CC-CF2D-49CE-9B16-90991094027A}" sibTransId="{BD294EDC-1C50-4D0B-A8CA-E430B83B8DC9}"/>
    <dgm:cxn modelId="{7217D55B-1015-4247-A95A-9D45371C53C4}" srcId="{D5EEC140-FF32-44C4-99A1-2CDC372D495F}" destId="{55E8AE53-492F-4088-8F3A-E5E6E8A3BBCA}" srcOrd="0" destOrd="0" parTransId="{0AECB947-F15A-4636-9BC4-3A4D2FCD9E8D}" sibTransId="{92A38F2E-F7B0-4784-80D2-762EA0F4B71F}"/>
    <dgm:cxn modelId="{4DBB0A5F-ABD9-460D-9AB2-9992895E541C}" srcId="{968316BC-ABE5-4943-B67E-553F9C703CC1}" destId="{D5EEC140-FF32-44C4-99A1-2CDC372D495F}" srcOrd="2" destOrd="0" parTransId="{03AEDC46-FFDF-4D30-8FC6-BE34DF22DABB}" sibTransId="{74B53291-35D7-434F-98BA-5FD61CD9C94E}"/>
    <dgm:cxn modelId="{C5D10761-7960-4043-8A50-992CCE731833}" type="presOf" srcId="{564E85D5-10D5-497B-B74C-2E036D4B1E8B}" destId="{0FFB8EFF-45BB-4E36-848A-E2AEA7CBBD41}" srcOrd="0" destOrd="0" presId="urn:microsoft.com/office/officeart/2005/8/layout/chevron2"/>
    <dgm:cxn modelId="{95DAAC41-A491-4F0D-A70F-5FFEB1BEBB4C}" srcId="{2D2DD705-5189-4B49-BBD2-F805362A363E}" destId="{1190685B-8CAF-4F00-A778-75B8FBFB3A9A}" srcOrd="0" destOrd="0" parTransId="{704487B6-41F6-44AE-95E4-73CCC241FAF6}" sibTransId="{4298E661-FE76-4481-9175-98D33BCE419F}"/>
    <dgm:cxn modelId="{0D24B364-4CC3-4191-BDB2-796DF26999A3}" type="presOf" srcId="{4EDB17DA-B76F-4A7D-9964-12262072BBF4}" destId="{C8FEEF29-6BD9-4D16-AB2B-71238306B814}" srcOrd="0" destOrd="0" presId="urn:microsoft.com/office/officeart/2005/8/layout/chevron2"/>
    <dgm:cxn modelId="{526FBD69-CE9A-4BB0-9986-592E343B819C}" srcId="{968316BC-ABE5-4943-B67E-553F9C703CC1}" destId="{4EDB17DA-B76F-4A7D-9964-12262072BBF4}" srcOrd="1" destOrd="0" parTransId="{8A55409A-C89E-4C2C-A68D-45EC4853F68F}" sibTransId="{7FAD3BB6-F9D8-4F21-8DFA-BCD00726E7D4}"/>
    <dgm:cxn modelId="{ACB7096D-6596-456F-BD93-5E04A2596F79}" type="presOf" srcId="{1190685B-8CAF-4F00-A778-75B8FBFB3A9A}" destId="{6BB4E298-54AB-44F7-8E6D-8CED3A28F5E6}" srcOrd="0" destOrd="0" presId="urn:microsoft.com/office/officeart/2005/8/layout/chevron2"/>
    <dgm:cxn modelId="{9A03F871-EC80-4F5E-A2E8-EB347A74A7AD}" type="presOf" srcId="{7DF6B328-29B5-4313-A131-FCF41D40801B}" destId="{6E321829-8A8B-45DF-9310-620BA92C1063}" srcOrd="0" destOrd="1" presId="urn:microsoft.com/office/officeart/2005/8/layout/chevron2"/>
    <dgm:cxn modelId="{C993FF5A-E259-41EB-9206-E0A66FA313D2}" type="presOf" srcId="{4EA16160-2DDA-4F18-942E-F6796CB906D1}" destId="{1BCB8B86-0C7D-4E0C-8543-AD8B35573D11}" srcOrd="0" destOrd="0" presId="urn:microsoft.com/office/officeart/2005/8/layout/chevron2"/>
    <dgm:cxn modelId="{A581B685-EC3C-4AC3-A35C-E0A84674E970}" type="presOf" srcId="{D5EEC140-FF32-44C4-99A1-2CDC372D495F}" destId="{FA6F6748-E63E-479F-804E-D35BF0B15536}" srcOrd="0" destOrd="0" presId="urn:microsoft.com/office/officeart/2005/8/layout/chevron2"/>
    <dgm:cxn modelId="{6612E68F-2B00-4AB3-B2AA-5E99CEE85E97}" type="presOf" srcId="{968316BC-ABE5-4943-B67E-553F9C703CC1}" destId="{0B99FF18-6BD6-46E5-BFEE-90144C7207A4}" srcOrd="0" destOrd="0" presId="urn:microsoft.com/office/officeart/2005/8/layout/chevron2"/>
    <dgm:cxn modelId="{23099296-C7A4-4847-A858-7A60C2C5A49E}" type="presOf" srcId="{55E8AE53-492F-4088-8F3A-E5E6E8A3BBCA}" destId="{BA0CEB51-8996-4E31-959F-FD701861C16E}" srcOrd="0" destOrd="0" presId="urn:microsoft.com/office/officeart/2005/8/layout/chevron2"/>
    <dgm:cxn modelId="{30CA9598-B00E-4419-ABED-435F231E3DF4}" type="presOf" srcId="{2D2DD705-5189-4B49-BBD2-F805362A363E}" destId="{4AE60081-68F1-4953-8979-8034003CC874}" srcOrd="0" destOrd="0" presId="urn:microsoft.com/office/officeart/2005/8/layout/chevron2"/>
    <dgm:cxn modelId="{1C139F99-EF4A-41D9-989E-217754C8859B}" type="presOf" srcId="{9F6A5DC6-C28D-4FA9-B8BB-F3A88D4B684C}" destId="{2FAF712A-2998-4CDD-8FBA-E4F84059DFFA}" srcOrd="0" destOrd="0" presId="urn:microsoft.com/office/officeart/2005/8/layout/chevron2"/>
    <dgm:cxn modelId="{3002BCA0-BC5D-4E93-88E3-6B548A892431}" type="presOf" srcId="{B9698B4B-B721-4411-9EEB-0FFEA846CA36}" destId="{BA0CEB51-8996-4E31-959F-FD701861C16E}" srcOrd="0" destOrd="1" presId="urn:microsoft.com/office/officeart/2005/8/layout/chevron2"/>
    <dgm:cxn modelId="{CDA99EAD-6CB8-48C5-9795-677095BBDEBB}" srcId="{9F6A5DC6-C28D-4FA9-B8BB-F3A88D4B684C}" destId="{564E85D5-10D5-497B-B74C-2E036D4B1E8B}" srcOrd="0" destOrd="0" parTransId="{06A7DA2D-C56E-4BB4-9AAE-CBDFB53D8153}" sibTransId="{FCD048AA-A0E9-4F2A-932F-B39FEEEBDD30}"/>
    <dgm:cxn modelId="{E1C216AF-40E0-43E5-8AC2-F93424C56756}" srcId="{4EDB17DA-B76F-4A7D-9964-12262072BBF4}" destId="{8ECE17BD-5C70-4225-B5F1-ECCE35007732}" srcOrd="0" destOrd="0" parTransId="{8E3ED328-9BAB-411B-9BC3-3B9E70CDF80B}" sibTransId="{8DE1D735-0232-4A1B-AD3C-59D47D62E985}"/>
    <dgm:cxn modelId="{02146BB2-1CF4-4D30-9BE3-49CF60946AC2}" srcId="{968316BC-ABE5-4943-B67E-553F9C703CC1}" destId="{9F6A5DC6-C28D-4FA9-B8BB-F3A88D4B684C}" srcOrd="3" destOrd="0" parTransId="{A0E95F52-90B3-40AB-8401-538B46530096}" sibTransId="{6427A77D-0230-4C2B-8A1A-81B6B43DAD05}"/>
    <dgm:cxn modelId="{903CDBCC-623B-4D49-A18D-4AE14ADA8511}" type="presOf" srcId="{BE8B256B-E92C-486D-8073-88AE89FAD5C8}" destId="{6E321829-8A8B-45DF-9310-620BA92C1063}" srcOrd="0" destOrd="0" presId="urn:microsoft.com/office/officeart/2005/8/layout/chevron2"/>
    <dgm:cxn modelId="{B6CB1FCF-B24F-4730-94A3-A0ACA26B4E14}" type="presOf" srcId="{8ECE17BD-5C70-4225-B5F1-ECCE35007732}" destId="{66978B54-EF3E-4612-A2AB-4FAD86A668D1}" srcOrd="0" destOrd="0" presId="urn:microsoft.com/office/officeart/2005/8/layout/chevron2"/>
    <dgm:cxn modelId="{139DA3D4-3383-4BEA-8266-316E92CD8EAF}" type="presOf" srcId="{69379645-4425-4C86-9CC8-28B8D6F015E1}" destId="{EB7F129A-B046-48C3-8466-91768467CCA9}" srcOrd="0" destOrd="0" presId="urn:microsoft.com/office/officeart/2005/8/layout/chevron2"/>
    <dgm:cxn modelId="{5AA242D5-CA65-4185-BAE2-026F63FEF0E1}" srcId="{505A249F-9092-407E-AB3A-594C5B083C3C}" destId="{7DF6B328-29B5-4313-A131-FCF41D40801B}" srcOrd="1" destOrd="0" parTransId="{3D163C84-893C-4166-BB72-81CEDA6B36DC}" sibTransId="{835F9DB4-8632-4CAD-BC6F-758F673FDD11}"/>
    <dgm:cxn modelId="{360E40E0-25AA-49B7-AB00-56937F0CDE66}" srcId="{968316BC-ABE5-4943-B67E-553F9C703CC1}" destId="{2D2DD705-5189-4B49-BBD2-F805362A363E}" srcOrd="5" destOrd="0" parTransId="{38318A3C-9D5E-4125-9604-7C2B47E145CF}" sibTransId="{B089802E-CB8B-4E25-ACA9-4859ED860F04}"/>
    <dgm:cxn modelId="{2A425CF3-1F79-46BB-A8AD-05E3B969175F}" type="presOf" srcId="{505A249F-9092-407E-AB3A-594C5B083C3C}" destId="{14EEDC55-E833-41B7-9590-EE4DE4E64510}" srcOrd="0" destOrd="0" presId="urn:microsoft.com/office/officeart/2005/8/layout/chevron2"/>
    <dgm:cxn modelId="{E91B6BFE-A16B-44E8-AE69-9E1E30BC75C5}" type="presParOf" srcId="{0B99FF18-6BD6-46E5-BFEE-90144C7207A4}" destId="{CB5217EF-3C15-4DED-AB57-900F959757C6}" srcOrd="0" destOrd="0" presId="urn:microsoft.com/office/officeart/2005/8/layout/chevron2"/>
    <dgm:cxn modelId="{80B5BF02-3E7C-4FD6-82C5-954FB3F9364D}" type="presParOf" srcId="{CB5217EF-3C15-4DED-AB57-900F959757C6}" destId="{14EEDC55-E833-41B7-9590-EE4DE4E64510}" srcOrd="0" destOrd="0" presId="urn:microsoft.com/office/officeart/2005/8/layout/chevron2"/>
    <dgm:cxn modelId="{78567AE3-F3D0-4B65-8F24-F2C02A8DEF4F}" type="presParOf" srcId="{CB5217EF-3C15-4DED-AB57-900F959757C6}" destId="{6E321829-8A8B-45DF-9310-620BA92C1063}" srcOrd="1" destOrd="0" presId="urn:microsoft.com/office/officeart/2005/8/layout/chevron2"/>
    <dgm:cxn modelId="{641905AA-77B5-470A-AC3F-317EA8FDB5BE}" type="presParOf" srcId="{0B99FF18-6BD6-46E5-BFEE-90144C7207A4}" destId="{589C4409-D82D-43F3-AD4C-07AF96739660}" srcOrd="1" destOrd="0" presId="urn:microsoft.com/office/officeart/2005/8/layout/chevron2"/>
    <dgm:cxn modelId="{B814CEC2-3192-46CA-9612-CCF447D2146F}" type="presParOf" srcId="{0B99FF18-6BD6-46E5-BFEE-90144C7207A4}" destId="{C788FA9C-1B14-4F99-AB5B-C3228CB239D6}" srcOrd="2" destOrd="0" presId="urn:microsoft.com/office/officeart/2005/8/layout/chevron2"/>
    <dgm:cxn modelId="{BA8E4EB6-51C1-4847-A604-24C856130D66}" type="presParOf" srcId="{C788FA9C-1B14-4F99-AB5B-C3228CB239D6}" destId="{C8FEEF29-6BD9-4D16-AB2B-71238306B814}" srcOrd="0" destOrd="0" presId="urn:microsoft.com/office/officeart/2005/8/layout/chevron2"/>
    <dgm:cxn modelId="{06F40A1D-22E0-4D52-8619-F580F3ABE915}" type="presParOf" srcId="{C788FA9C-1B14-4F99-AB5B-C3228CB239D6}" destId="{66978B54-EF3E-4612-A2AB-4FAD86A668D1}" srcOrd="1" destOrd="0" presId="urn:microsoft.com/office/officeart/2005/8/layout/chevron2"/>
    <dgm:cxn modelId="{48A72EB9-8F7C-418E-9822-84A2FB44E52B}" type="presParOf" srcId="{0B99FF18-6BD6-46E5-BFEE-90144C7207A4}" destId="{DC71A10E-FBA1-41A9-8089-B70383B706DB}" srcOrd="3" destOrd="0" presId="urn:microsoft.com/office/officeart/2005/8/layout/chevron2"/>
    <dgm:cxn modelId="{9773D073-271B-434E-9CA0-41D385BDBCD4}" type="presParOf" srcId="{0B99FF18-6BD6-46E5-BFEE-90144C7207A4}" destId="{A15DA19A-0D03-4FBE-86E8-D3A63F0F3D05}" srcOrd="4" destOrd="0" presId="urn:microsoft.com/office/officeart/2005/8/layout/chevron2"/>
    <dgm:cxn modelId="{E421EF46-FF29-47E4-A7FE-4DF0B8EDE5C5}" type="presParOf" srcId="{A15DA19A-0D03-4FBE-86E8-D3A63F0F3D05}" destId="{FA6F6748-E63E-479F-804E-D35BF0B15536}" srcOrd="0" destOrd="0" presId="urn:microsoft.com/office/officeart/2005/8/layout/chevron2"/>
    <dgm:cxn modelId="{478E9661-783C-42E6-BA07-8EC678CC4989}" type="presParOf" srcId="{A15DA19A-0D03-4FBE-86E8-D3A63F0F3D05}" destId="{BA0CEB51-8996-4E31-959F-FD701861C16E}" srcOrd="1" destOrd="0" presId="urn:microsoft.com/office/officeart/2005/8/layout/chevron2"/>
    <dgm:cxn modelId="{C5F00FB0-375E-4EE7-847B-1DFEB5E934F7}" type="presParOf" srcId="{0B99FF18-6BD6-46E5-BFEE-90144C7207A4}" destId="{09B50438-8394-4BBE-871E-161FBDC679FC}" srcOrd="5" destOrd="0" presId="urn:microsoft.com/office/officeart/2005/8/layout/chevron2"/>
    <dgm:cxn modelId="{F7C959DE-584F-47F1-89BB-F1D3A46393F3}" type="presParOf" srcId="{0B99FF18-6BD6-46E5-BFEE-90144C7207A4}" destId="{42D3FE6E-C480-40EF-856D-8B633D937D88}" srcOrd="6" destOrd="0" presId="urn:microsoft.com/office/officeart/2005/8/layout/chevron2"/>
    <dgm:cxn modelId="{7A1C6C52-DD95-451D-B5F6-E1E5E4213A3E}" type="presParOf" srcId="{42D3FE6E-C480-40EF-856D-8B633D937D88}" destId="{2FAF712A-2998-4CDD-8FBA-E4F84059DFFA}" srcOrd="0" destOrd="0" presId="urn:microsoft.com/office/officeart/2005/8/layout/chevron2"/>
    <dgm:cxn modelId="{DB930DB6-71BF-40C8-8D3A-B293845F82BF}" type="presParOf" srcId="{42D3FE6E-C480-40EF-856D-8B633D937D88}" destId="{0FFB8EFF-45BB-4E36-848A-E2AEA7CBBD41}" srcOrd="1" destOrd="0" presId="urn:microsoft.com/office/officeart/2005/8/layout/chevron2"/>
    <dgm:cxn modelId="{2BCF6515-B128-4DC2-9530-42229312321C}" type="presParOf" srcId="{0B99FF18-6BD6-46E5-BFEE-90144C7207A4}" destId="{CF9FA4F5-5CF4-49AE-AF86-96C7921066E7}" srcOrd="7" destOrd="0" presId="urn:microsoft.com/office/officeart/2005/8/layout/chevron2"/>
    <dgm:cxn modelId="{5D0B5961-A179-47B3-980F-E626FC8B9D23}" type="presParOf" srcId="{0B99FF18-6BD6-46E5-BFEE-90144C7207A4}" destId="{32E7D789-6B55-4E70-B6EE-3C839E8FEAFE}" srcOrd="8" destOrd="0" presId="urn:microsoft.com/office/officeart/2005/8/layout/chevron2"/>
    <dgm:cxn modelId="{1BE5A59A-CBAD-47C1-98B7-49E694FDB7CC}" type="presParOf" srcId="{32E7D789-6B55-4E70-B6EE-3C839E8FEAFE}" destId="{EB7F129A-B046-48C3-8466-91768467CCA9}" srcOrd="0" destOrd="0" presId="urn:microsoft.com/office/officeart/2005/8/layout/chevron2"/>
    <dgm:cxn modelId="{746A5875-2981-443D-BA73-56CAE2683791}" type="presParOf" srcId="{32E7D789-6B55-4E70-B6EE-3C839E8FEAFE}" destId="{1BCB8B86-0C7D-4E0C-8543-AD8B35573D11}" srcOrd="1" destOrd="0" presId="urn:microsoft.com/office/officeart/2005/8/layout/chevron2"/>
    <dgm:cxn modelId="{BA2AA063-D1C1-404F-8A38-F804CB689A05}" type="presParOf" srcId="{0B99FF18-6BD6-46E5-BFEE-90144C7207A4}" destId="{6F78DF6D-8752-473E-ABE5-6B744552E535}" srcOrd="9" destOrd="0" presId="urn:microsoft.com/office/officeart/2005/8/layout/chevron2"/>
    <dgm:cxn modelId="{AB84F00B-0833-4FA7-8A28-51FC82FEA757}" type="presParOf" srcId="{0B99FF18-6BD6-46E5-BFEE-90144C7207A4}" destId="{C47E8B44-38E4-48D8-A150-DD62E136401C}" srcOrd="10" destOrd="0" presId="urn:microsoft.com/office/officeart/2005/8/layout/chevron2"/>
    <dgm:cxn modelId="{4E4F728B-0EBF-4F3F-8AA4-CFC9C0413996}" type="presParOf" srcId="{C47E8B44-38E4-48D8-A150-DD62E136401C}" destId="{4AE60081-68F1-4953-8979-8034003CC874}" srcOrd="0" destOrd="0" presId="urn:microsoft.com/office/officeart/2005/8/layout/chevron2"/>
    <dgm:cxn modelId="{49D742AD-4832-477C-81F8-468A99BF0B11}" type="presParOf" srcId="{C47E8B44-38E4-48D8-A150-DD62E136401C}" destId="{6BB4E298-54AB-44F7-8E6D-8CED3A28F5E6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316BC-ABE5-4943-B67E-553F9C703CC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5A249F-9092-407E-AB3A-594C5B083C3C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Sep</a:t>
          </a:r>
          <a:endParaRPr lang="en-US" b="1"/>
        </a:p>
      </dgm:t>
    </dgm:pt>
    <dgm:pt modelId="{BB328812-D2D5-4F59-8246-A621119DA805}" type="parTrans" cxnId="{DB23793B-75E9-452D-9A64-117AE9959332}">
      <dgm:prSet/>
      <dgm:spPr/>
      <dgm:t>
        <a:bodyPr/>
        <a:lstStyle/>
        <a:p>
          <a:endParaRPr lang="en-US"/>
        </a:p>
      </dgm:t>
    </dgm:pt>
    <dgm:pt modelId="{9BB1C09C-10CD-4DA4-8DF5-35A7D9F2406A}" type="sibTrans" cxnId="{DB23793B-75E9-452D-9A64-117AE9959332}">
      <dgm:prSet/>
      <dgm:spPr/>
      <dgm:t>
        <a:bodyPr/>
        <a:lstStyle/>
        <a:p>
          <a:endParaRPr lang="en-US"/>
        </a:p>
      </dgm:t>
    </dgm:pt>
    <dgm:pt modelId="{D5EEC140-FF32-44C4-99A1-2CDC372D495F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Oct</a:t>
          </a:r>
          <a:endParaRPr lang="en-US" b="1"/>
        </a:p>
      </dgm:t>
    </dgm:pt>
    <dgm:pt modelId="{03AEDC46-FFDF-4D30-8FC6-BE34DF22DABB}" type="parTrans" cxnId="{4DBB0A5F-ABD9-460D-9AB2-9992895E541C}">
      <dgm:prSet/>
      <dgm:spPr/>
      <dgm:t>
        <a:bodyPr/>
        <a:lstStyle/>
        <a:p>
          <a:endParaRPr lang="en-US"/>
        </a:p>
      </dgm:t>
    </dgm:pt>
    <dgm:pt modelId="{74B53291-35D7-434F-98BA-5FD61CD9C94E}" type="sibTrans" cxnId="{4DBB0A5F-ABD9-460D-9AB2-9992895E541C}">
      <dgm:prSet/>
      <dgm:spPr/>
      <dgm:t>
        <a:bodyPr/>
        <a:lstStyle/>
        <a:p>
          <a:endParaRPr lang="en-US"/>
        </a:p>
      </dgm:t>
    </dgm:pt>
    <dgm:pt modelId="{69379645-4425-4C86-9CC8-28B8D6F015E1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pPr rtl="0"/>
          <a:r>
            <a:rPr lang="en-US" b="1"/>
            <a:t>Nov</a:t>
          </a:r>
        </a:p>
      </dgm:t>
    </dgm:pt>
    <dgm:pt modelId="{1891C9CC-CF2D-49CE-9B16-90991094027A}" type="parTrans" cxnId="{36B20D40-F1AA-41AC-8331-56603C8856F6}">
      <dgm:prSet/>
      <dgm:spPr/>
      <dgm:t>
        <a:bodyPr/>
        <a:lstStyle/>
        <a:p>
          <a:endParaRPr lang="en-US"/>
        </a:p>
      </dgm:t>
    </dgm:pt>
    <dgm:pt modelId="{BD294EDC-1C50-4D0B-A8CA-E430B83B8DC9}" type="sibTrans" cxnId="{36B20D40-F1AA-41AC-8331-56603C8856F6}">
      <dgm:prSet/>
      <dgm:spPr/>
      <dgm:t>
        <a:bodyPr/>
        <a:lstStyle/>
        <a:p>
          <a:endParaRPr lang="en-US"/>
        </a:p>
      </dgm:t>
    </dgm:pt>
    <dgm:pt modelId="{BE8B256B-E92C-486D-8073-88AE89FAD5C8}">
      <dgm:prSet phldrT="[Text]" phldr="0"/>
      <dgm:spPr>
        <a:ln w="12700">
          <a:solidFill>
            <a:srgbClr val="00ABC5"/>
          </a:solidFill>
        </a:ln>
      </dgm:spPr>
      <dgm:t>
        <a:bodyPr/>
        <a:lstStyle/>
        <a:p>
          <a:pPr rtl="0"/>
          <a:r>
            <a:rPr lang="en-US"/>
            <a:t>Won </a:t>
          </a:r>
          <a:r>
            <a:rPr lang="en-NZ"/>
            <a:t>Leadership in Governance Award at the Te </a:t>
          </a:r>
          <a:r>
            <a:rPr lang="en-NZ" err="1"/>
            <a:t>Hāpai</a:t>
          </a:r>
          <a:r>
            <a:rPr lang="en-NZ"/>
            <a:t> </a:t>
          </a:r>
          <a:r>
            <a:rPr lang="en-NZ" err="1"/>
            <a:t>Hāpori</a:t>
          </a:r>
          <a:r>
            <a:rPr lang="en-NZ"/>
            <a:t> | Spirit of Service Awards</a:t>
          </a:r>
          <a:endParaRPr lang="en-US"/>
        </a:p>
      </dgm:t>
    </dgm:pt>
    <dgm:pt modelId="{393D2EEB-A3C0-4272-9F26-964B9B66A070}" type="sibTrans" cxnId="{64D9463F-68B2-4841-A4D9-14EB44155CEF}">
      <dgm:prSet/>
      <dgm:spPr/>
      <dgm:t>
        <a:bodyPr/>
        <a:lstStyle/>
        <a:p>
          <a:endParaRPr lang="en-US"/>
        </a:p>
      </dgm:t>
    </dgm:pt>
    <dgm:pt modelId="{3302E25F-534A-41D8-9D73-7EB3C25908D7}" type="parTrans" cxnId="{64D9463F-68B2-4841-A4D9-14EB44155CEF}">
      <dgm:prSet/>
      <dgm:spPr/>
      <dgm:t>
        <a:bodyPr/>
        <a:lstStyle/>
        <a:p>
          <a:endParaRPr lang="en-US"/>
        </a:p>
      </dgm:t>
    </dgm:pt>
    <dgm:pt modelId="{B23D2B96-5A87-43B5-92DF-2A93B954EEE4}">
      <dgm:prSet phldrT="[Text]" phldr="0"/>
      <dgm:spPr>
        <a:ln w="12700">
          <a:solidFill>
            <a:srgbClr val="00ABC5"/>
          </a:solidFill>
        </a:ln>
      </dgm:spPr>
      <dgm:t>
        <a:bodyPr/>
        <a:lstStyle/>
        <a:p>
          <a:r>
            <a:rPr lang="en-US"/>
            <a:t>Began consultation on Network Environmental Performance Measures and Wastewater</a:t>
          </a:r>
        </a:p>
      </dgm:t>
    </dgm:pt>
    <dgm:pt modelId="{2719C9DC-F46B-4B3A-8F64-EADFB934DD26}" type="parTrans" cxnId="{C5B0C6E1-C64F-4D8C-A089-A972815ECC30}">
      <dgm:prSet/>
      <dgm:spPr/>
      <dgm:t>
        <a:bodyPr/>
        <a:lstStyle/>
        <a:p>
          <a:endParaRPr lang="en-NZ"/>
        </a:p>
      </dgm:t>
    </dgm:pt>
    <dgm:pt modelId="{5F858D02-E68F-4891-9FDB-349547F46BBA}" type="sibTrans" cxnId="{C5B0C6E1-C64F-4D8C-A089-A972815ECC30}">
      <dgm:prSet/>
      <dgm:spPr/>
      <dgm:t>
        <a:bodyPr/>
        <a:lstStyle/>
        <a:p>
          <a:endParaRPr lang="en-NZ"/>
        </a:p>
      </dgm:t>
    </dgm:pt>
    <dgm:pt modelId="{8FADCFBF-E8F2-458C-B0ED-F9E1F01EBD87}">
      <dgm:prSet phldr="0"/>
      <dgm:spPr>
        <a:solidFill>
          <a:srgbClr val="00ABC5"/>
        </a:solidFill>
        <a:ln>
          <a:noFill/>
        </a:ln>
      </dgm:spPr>
      <dgm:t>
        <a:bodyPr/>
        <a:lstStyle/>
        <a:p>
          <a:r>
            <a:rPr lang="en-US" b="1"/>
            <a:t>Jul</a:t>
          </a:r>
        </a:p>
      </dgm:t>
    </dgm:pt>
    <dgm:pt modelId="{115E3E40-B783-4D97-AAEA-03E3E61FDD62}" type="parTrans" cxnId="{341B803F-D7AF-4BE5-B460-7C896AB1B6E6}">
      <dgm:prSet/>
      <dgm:spPr/>
      <dgm:t>
        <a:bodyPr/>
        <a:lstStyle/>
        <a:p>
          <a:endParaRPr lang="en-NZ"/>
        </a:p>
      </dgm:t>
    </dgm:pt>
    <dgm:pt modelId="{E0B51F9C-633B-4829-ACA6-B52E83CA478B}" type="sibTrans" cxnId="{341B803F-D7AF-4BE5-B460-7C896AB1B6E6}">
      <dgm:prSet/>
      <dgm:spPr/>
      <dgm:t>
        <a:bodyPr/>
        <a:lstStyle/>
        <a:p>
          <a:endParaRPr lang="en-NZ"/>
        </a:p>
      </dgm:t>
    </dgm:pt>
    <dgm:pt modelId="{F93BE618-3E02-4FAA-AD98-23BF3A8A7800}">
      <dgm:prSet phldr="0"/>
      <dgm:spPr>
        <a:ln w="12700">
          <a:solidFill>
            <a:srgbClr val="00ABC5"/>
          </a:solidFill>
        </a:ln>
      </dgm:spPr>
      <dgm:t>
        <a:bodyPr/>
        <a:lstStyle/>
        <a:p>
          <a:pPr rtl="0"/>
          <a:r>
            <a:rPr lang="en-US"/>
            <a:t>Published Drinking Water </a:t>
          </a:r>
          <a:r>
            <a:rPr lang="en-US">
              <a:latin typeface="Calibri"/>
            </a:rPr>
            <a:t>Quality Assurance Rules</a:t>
          </a:r>
          <a:endParaRPr lang="en-US"/>
        </a:p>
      </dgm:t>
    </dgm:pt>
    <dgm:pt modelId="{9752E906-8B27-4D46-BF03-53B3EB9C5139}" type="parTrans" cxnId="{4AB0614C-8A2D-489B-8FBA-762CCB32F424}">
      <dgm:prSet/>
      <dgm:spPr/>
      <dgm:t>
        <a:bodyPr/>
        <a:lstStyle/>
        <a:p>
          <a:endParaRPr lang="en-NZ"/>
        </a:p>
      </dgm:t>
    </dgm:pt>
    <dgm:pt modelId="{259C9A0B-78B7-470E-81CC-E4AE6B1F8EA8}" type="sibTrans" cxnId="{4AB0614C-8A2D-489B-8FBA-762CCB32F424}">
      <dgm:prSet/>
      <dgm:spPr/>
      <dgm:t>
        <a:bodyPr/>
        <a:lstStyle/>
        <a:p>
          <a:endParaRPr lang="en-NZ"/>
        </a:p>
      </dgm:t>
    </dgm:pt>
    <dgm:pt modelId="{31F47BBF-2BF8-4CCC-8513-87DD7C68226C}">
      <dgm:prSet phldr="0"/>
      <dgm:spPr>
        <a:ln w="12700">
          <a:solidFill>
            <a:srgbClr val="00ABC5"/>
          </a:solidFill>
        </a:ln>
      </dgm:spPr>
      <dgm:t>
        <a:bodyPr/>
        <a:lstStyle/>
        <a:p>
          <a:r>
            <a:rPr lang="en-US">
              <a:solidFill>
                <a:srgbClr val="000000"/>
              </a:solidFill>
              <a:latin typeface="Calibri"/>
              <a:ea typeface="Calibri"/>
              <a:cs typeface="Calibri"/>
            </a:rPr>
            <a:t>Published accountability documents: Drinking Water Regulation Report, SOI, SPE, CME</a:t>
          </a:r>
          <a:endParaRPr lang="en-US"/>
        </a:p>
      </dgm:t>
    </dgm:pt>
    <dgm:pt modelId="{D95B69D9-CA29-4D0E-B26C-523E2EA0ADE5}" type="parTrans" cxnId="{0FCC8C49-DB73-4D56-82CD-C2098B2458A2}">
      <dgm:prSet/>
      <dgm:spPr/>
      <dgm:t>
        <a:bodyPr/>
        <a:lstStyle/>
        <a:p>
          <a:endParaRPr lang="en-NZ"/>
        </a:p>
      </dgm:t>
    </dgm:pt>
    <dgm:pt modelId="{847221B8-B1AB-4C75-9823-5A6373959AA6}" type="sibTrans" cxnId="{0FCC8C49-DB73-4D56-82CD-C2098B2458A2}">
      <dgm:prSet/>
      <dgm:spPr/>
      <dgm:t>
        <a:bodyPr/>
        <a:lstStyle/>
        <a:p>
          <a:endParaRPr lang="en-NZ"/>
        </a:p>
      </dgm:t>
    </dgm:pt>
    <dgm:pt modelId="{4C456993-830C-4216-873D-542299B796C4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r>
            <a:rPr lang="en-US" b="1">
              <a:latin typeface="Calibri"/>
            </a:rPr>
            <a:t>Jun</a:t>
          </a:r>
          <a:endParaRPr lang="en-US"/>
        </a:p>
      </dgm:t>
    </dgm:pt>
    <dgm:pt modelId="{71CDC139-F4A1-453E-9D16-34F2EF67B3FA}" type="parTrans" cxnId="{2BD9CA83-2D91-4B36-B41F-86F145E95B1A}">
      <dgm:prSet/>
      <dgm:spPr/>
      <dgm:t>
        <a:bodyPr/>
        <a:lstStyle/>
        <a:p>
          <a:endParaRPr lang="en-NZ"/>
        </a:p>
      </dgm:t>
    </dgm:pt>
    <dgm:pt modelId="{C2CA5D67-ACE3-41A1-A965-BB0CBD978FAD}" type="sibTrans" cxnId="{2BD9CA83-2D91-4B36-B41F-86F145E95B1A}">
      <dgm:prSet/>
      <dgm:spPr/>
      <dgm:t>
        <a:bodyPr/>
        <a:lstStyle/>
        <a:p>
          <a:endParaRPr lang="en-NZ"/>
        </a:p>
      </dgm:t>
    </dgm:pt>
    <dgm:pt modelId="{7CB757E2-0CB1-4AB0-94CD-84CCE334881D}">
      <dgm:prSet phldr="0"/>
      <dgm:spPr>
        <a:ln w="12700">
          <a:solidFill>
            <a:srgbClr val="00ABC5"/>
          </a:solidFill>
        </a:ln>
      </dgm:spPr>
      <dgm:t>
        <a:bodyPr/>
        <a:lstStyle/>
        <a:p>
          <a:pPr rtl="0"/>
          <a:r>
            <a:rPr lang="en-US">
              <a:latin typeface="Calibri"/>
            </a:rPr>
            <a:t>Published Drinking Water Standards, Aesthetic Values and Network Environmental Performance Measures</a:t>
          </a:r>
          <a:endParaRPr lang="en-US"/>
        </a:p>
      </dgm:t>
    </dgm:pt>
    <dgm:pt modelId="{59EC0426-A722-4C2E-9896-23BAD9F75A07}" type="parTrans" cxnId="{21C1A7BE-3104-4060-8C7C-138059AD76F3}">
      <dgm:prSet/>
      <dgm:spPr/>
      <dgm:t>
        <a:bodyPr/>
        <a:lstStyle/>
        <a:p>
          <a:endParaRPr lang="en-NZ"/>
        </a:p>
      </dgm:t>
    </dgm:pt>
    <dgm:pt modelId="{8BE9D196-25CE-4C9F-A0F6-F81D1FD84DC5}" type="sibTrans" cxnId="{21C1A7BE-3104-4060-8C7C-138059AD76F3}">
      <dgm:prSet/>
      <dgm:spPr/>
      <dgm:t>
        <a:bodyPr/>
        <a:lstStyle/>
        <a:p>
          <a:endParaRPr lang="en-NZ"/>
        </a:p>
      </dgm:t>
    </dgm:pt>
    <dgm:pt modelId="{BF414AC7-7373-489E-AC70-534B9564F3C2}">
      <dgm:prSet phldr="0"/>
      <dgm:spPr/>
      <dgm:t>
        <a:bodyPr/>
        <a:lstStyle/>
        <a:p>
          <a:pPr rtl="0"/>
          <a:r>
            <a:rPr lang="en-US" b="0">
              <a:latin typeface="Calibri"/>
            </a:rPr>
            <a:t>Staff onboarded across the motu:</a:t>
          </a:r>
          <a:r>
            <a:rPr lang="en-US" b="0"/>
            <a:t> Whakatane, Opotiki, </a:t>
          </a:r>
          <a:r>
            <a:rPr lang="en-US" b="0" err="1"/>
            <a:t>Kirikiriroa</a:t>
          </a:r>
          <a:r>
            <a:rPr lang="en-US" b="0"/>
            <a:t>, </a:t>
          </a:r>
          <a:r>
            <a:rPr lang="en-US" b="0" err="1"/>
            <a:t>Ōtepoti</a:t>
          </a:r>
          <a:r>
            <a:rPr lang="en-US" b="0"/>
            <a:t>, </a:t>
          </a:r>
          <a:r>
            <a:rPr lang="en-US" b="0" err="1"/>
            <a:t>Ōtautahi</a:t>
          </a:r>
          <a:r>
            <a:rPr lang="en-US" b="0"/>
            <a:t>, Papaioea</a:t>
          </a:r>
          <a:endParaRPr lang="en-US" b="0">
            <a:latin typeface="Calibri"/>
          </a:endParaRPr>
        </a:p>
      </dgm:t>
    </dgm:pt>
    <dgm:pt modelId="{ECC3A8A8-2ADE-49FE-89DB-F67A0E4D90C0}" type="parTrans" cxnId="{8B4F66E1-BE76-447B-8023-5C5B411C9C2E}">
      <dgm:prSet/>
      <dgm:spPr/>
      <dgm:t>
        <a:bodyPr/>
        <a:lstStyle/>
        <a:p>
          <a:endParaRPr lang="en-NZ"/>
        </a:p>
      </dgm:t>
    </dgm:pt>
    <dgm:pt modelId="{8B311BFD-B7B4-40D7-B2BE-F156CB934DBC}" type="sibTrans" cxnId="{8B4F66E1-BE76-447B-8023-5C5B411C9C2E}">
      <dgm:prSet/>
      <dgm:spPr/>
      <dgm:t>
        <a:bodyPr/>
        <a:lstStyle/>
        <a:p>
          <a:endParaRPr lang="en-NZ"/>
        </a:p>
      </dgm:t>
    </dgm:pt>
    <dgm:pt modelId="{738C7B03-8F80-4AE2-B285-7B98007F5821}">
      <dgm:prSet/>
      <dgm:spPr>
        <a:ln w="12700">
          <a:solidFill>
            <a:srgbClr val="00ABC5"/>
          </a:solidFill>
        </a:ln>
      </dgm:spPr>
      <dgm:t>
        <a:bodyPr/>
        <a:lstStyle/>
        <a:p>
          <a:r>
            <a:rPr lang="en-NZ"/>
            <a:t>One year old!</a:t>
          </a:r>
        </a:p>
      </dgm:t>
    </dgm:pt>
    <dgm:pt modelId="{B5B96B3A-CFF5-4203-823B-C4AF78AF5C7C}" type="parTrans" cxnId="{D96D59DD-584A-4EF6-94F6-97297417074A}">
      <dgm:prSet/>
      <dgm:spPr/>
      <dgm:t>
        <a:bodyPr/>
        <a:lstStyle/>
        <a:p>
          <a:endParaRPr lang="en-NZ"/>
        </a:p>
      </dgm:t>
    </dgm:pt>
    <dgm:pt modelId="{83CBE201-EA6D-4FFD-849D-318CCD3BE82A}" type="sibTrans" cxnId="{D96D59DD-584A-4EF6-94F6-97297417074A}">
      <dgm:prSet/>
      <dgm:spPr/>
      <dgm:t>
        <a:bodyPr/>
        <a:lstStyle/>
        <a:p>
          <a:endParaRPr lang="en-NZ"/>
        </a:p>
      </dgm:t>
    </dgm:pt>
    <dgm:pt modelId="{4018F6D9-135F-4B1F-8DE3-6882C31EC67A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r>
            <a:rPr lang="en-US" b="1">
              <a:latin typeface="Calibri"/>
            </a:rPr>
            <a:t>May</a:t>
          </a:r>
          <a:endParaRPr lang="en-US"/>
        </a:p>
      </dgm:t>
    </dgm:pt>
    <dgm:pt modelId="{AF7BE668-357E-4338-93FE-D59AD34FE208}" type="parTrans" cxnId="{A9B230AC-2B16-4EEE-9680-1F66D4051172}">
      <dgm:prSet/>
      <dgm:spPr/>
      <dgm:t>
        <a:bodyPr/>
        <a:lstStyle/>
        <a:p>
          <a:endParaRPr lang="en-NZ"/>
        </a:p>
      </dgm:t>
    </dgm:pt>
    <dgm:pt modelId="{18AA73CB-B58E-4E12-A410-2C6BBE48FC43}" type="sibTrans" cxnId="{A9B230AC-2B16-4EEE-9680-1F66D4051172}">
      <dgm:prSet/>
      <dgm:spPr/>
      <dgm:t>
        <a:bodyPr/>
        <a:lstStyle/>
        <a:p>
          <a:endParaRPr lang="en-NZ"/>
        </a:p>
      </dgm:t>
    </dgm:pt>
    <dgm:pt modelId="{98C98F97-6E9A-42C5-B01B-040D5D57786C}">
      <dgm:prSet phldr="0"/>
      <dgm:spPr>
        <a:ln w="12700">
          <a:solidFill>
            <a:srgbClr val="00ABC5"/>
          </a:solidFill>
        </a:ln>
      </dgm:spPr>
      <dgm:t>
        <a:bodyPr/>
        <a:lstStyle/>
        <a:p>
          <a:pPr rtl="0"/>
          <a:r>
            <a:rPr lang="en-US"/>
            <a:t>Most council suppliers verified in Hinekōrako</a:t>
          </a:r>
        </a:p>
      </dgm:t>
    </dgm:pt>
    <dgm:pt modelId="{A6D2A373-38A9-43C2-B067-558B0C4C6C3A}" type="parTrans" cxnId="{33E30912-ACD8-4BD0-8E66-3B4057BC0E6E}">
      <dgm:prSet/>
      <dgm:spPr/>
      <dgm:t>
        <a:bodyPr/>
        <a:lstStyle/>
        <a:p>
          <a:endParaRPr lang="en-NZ"/>
        </a:p>
      </dgm:t>
    </dgm:pt>
    <dgm:pt modelId="{557C318E-2469-442C-8DED-558BF5638636}" type="sibTrans" cxnId="{33E30912-ACD8-4BD0-8E66-3B4057BC0E6E}">
      <dgm:prSet/>
      <dgm:spPr/>
      <dgm:t>
        <a:bodyPr/>
        <a:lstStyle/>
        <a:p>
          <a:endParaRPr lang="en-NZ"/>
        </a:p>
      </dgm:t>
    </dgm:pt>
    <dgm:pt modelId="{BD84A3DC-BE08-4082-AE04-A7169BA28374}">
      <dgm:prSet phldrT="[Text]" phldr="0"/>
      <dgm:spPr>
        <a:solidFill>
          <a:srgbClr val="00ABC5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Aug</a:t>
          </a:r>
          <a:endParaRPr lang="en-US" b="1"/>
        </a:p>
      </dgm:t>
    </dgm:pt>
    <dgm:pt modelId="{CFE9EBBD-8003-4F05-878D-DDB8CA9AFD51}" type="parTrans" cxnId="{E39EB3CB-0D11-4640-8191-6A840ED6BAEC}">
      <dgm:prSet/>
      <dgm:spPr/>
      <dgm:t>
        <a:bodyPr/>
        <a:lstStyle/>
        <a:p>
          <a:endParaRPr lang="en-NZ"/>
        </a:p>
      </dgm:t>
    </dgm:pt>
    <dgm:pt modelId="{C490D07E-0838-4256-B37F-DD0EA6D63BD6}" type="sibTrans" cxnId="{E39EB3CB-0D11-4640-8191-6A840ED6BAEC}">
      <dgm:prSet/>
      <dgm:spPr/>
      <dgm:t>
        <a:bodyPr/>
        <a:lstStyle/>
        <a:p>
          <a:endParaRPr lang="en-NZ"/>
        </a:p>
      </dgm:t>
    </dgm:pt>
    <dgm:pt modelId="{ABA92223-7117-480D-9F5A-B8E2ABE95401}">
      <dgm:prSet phldrT="[Text]" phldr="0"/>
      <dgm:spPr>
        <a:ln w="12700">
          <a:solidFill>
            <a:srgbClr val="00ABC5"/>
          </a:solidFill>
        </a:ln>
      </dgm:spPr>
      <dgm:t>
        <a:bodyPr/>
        <a:lstStyle/>
        <a:p>
          <a:r>
            <a:rPr lang="en-US">
              <a:latin typeface="Calibri"/>
            </a:rPr>
            <a:t>Published three Acceptable Solutions</a:t>
          </a:r>
          <a:endParaRPr lang="en-US"/>
        </a:p>
      </dgm:t>
    </dgm:pt>
    <dgm:pt modelId="{4C5E9B35-41E1-4DCF-AE68-E39CC462FB7B}" type="parTrans" cxnId="{2BADC460-7AA4-4638-8A93-64690F6DBE08}">
      <dgm:prSet/>
      <dgm:spPr/>
      <dgm:t>
        <a:bodyPr/>
        <a:lstStyle/>
        <a:p>
          <a:endParaRPr lang="en-NZ"/>
        </a:p>
      </dgm:t>
    </dgm:pt>
    <dgm:pt modelId="{99F828B9-E16E-4F0C-83C0-41D2B1686273}" type="sibTrans" cxnId="{2BADC460-7AA4-4638-8A93-64690F6DBE08}">
      <dgm:prSet/>
      <dgm:spPr/>
      <dgm:t>
        <a:bodyPr/>
        <a:lstStyle/>
        <a:p>
          <a:endParaRPr lang="en-NZ"/>
        </a:p>
      </dgm:t>
    </dgm:pt>
    <dgm:pt modelId="{FA18F129-0A0A-4D72-B8B9-90C298CB1A48}">
      <dgm:prSet/>
      <dgm:spPr>
        <a:ln w="12700">
          <a:solidFill>
            <a:srgbClr val="00ABC5"/>
          </a:solidFill>
        </a:ln>
      </dgm:spPr>
      <dgm:t>
        <a:bodyPr/>
        <a:lstStyle/>
        <a:p>
          <a:r>
            <a:rPr lang="en-US"/>
            <a:t>Presented at 14 webinars hosted by Water New Zealand</a:t>
          </a:r>
          <a:endParaRPr lang="en-NZ"/>
        </a:p>
      </dgm:t>
    </dgm:pt>
    <dgm:pt modelId="{B1C8526E-1EC6-4670-9258-C8F82FBA7CD6}" type="parTrans" cxnId="{44CFD018-1EFE-49F5-9FED-B0030CDC7FA1}">
      <dgm:prSet/>
      <dgm:spPr/>
      <dgm:t>
        <a:bodyPr/>
        <a:lstStyle/>
        <a:p>
          <a:endParaRPr lang="en-NZ"/>
        </a:p>
      </dgm:t>
    </dgm:pt>
    <dgm:pt modelId="{C8A6F35F-FDD7-4385-831B-91824CB873A2}" type="sibTrans" cxnId="{44CFD018-1EFE-49F5-9FED-B0030CDC7FA1}">
      <dgm:prSet/>
      <dgm:spPr/>
      <dgm:t>
        <a:bodyPr/>
        <a:lstStyle/>
        <a:p>
          <a:endParaRPr lang="en-NZ"/>
        </a:p>
      </dgm:t>
    </dgm:pt>
    <dgm:pt modelId="{0B99FF18-6BD6-46E5-BFEE-90144C7207A4}" type="pres">
      <dgm:prSet presAssocID="{968316BC-ABE5-4943-B67E-553F9C703CC1}" presName="linearFlow" presStyleCnt="0">
        <dgm:presLayoutVars>
          <dgm:dir/>
          <dgm:animLvl val="lvl"/>
          <dgm:resizeHandles val="exact"/>
        </dgm:presLayoutVars>
      </dgm:prSet>
      <dgm:spPr/>
    </dgm:pt>
    <dgm:pt modelId="{055DB180-BDA9-4D6D-A02F-A64A24198BE8}" type="pres">
      <dgm:prSet presAssocID="{4018F6D9-135F-4B1F-8DE3-6882C31EC67A}" presName="composite" presStyleCnt="0"/>
      <dgm:spPr/>
    </dgm:pt>
    <dgm:pt modelId="{08414432-1EFF-4F55-BEEB-233F1D40611B}" type="pres">
      <dgm:prSet presAssocID="{4018F6D9-135F-4B1F-8DE3-6882C31EC67A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41D4E041-1F12-4837-9BD9-79A586326083}" type="pres">
      <dgm:prSet presAssocID="{4018F6D9-135F-4B1F-8DE3-6882C31EC67A}" presName="descendantText" presStyleLbl="alignAcc1" presStyleIdx="0" presStyleCnt="7">
        <dgm:presLayoutVars>
          <dgm:bulletEnabled val="1"/>
        </dgm:presLayoutVars>
      </dgm:prSet>
      <dgm:spPr/>
    </dgm:pt>
    <dgm:pt modelId="{F2613613-D838-44B4-A8B8-65529B16CF40}" type="pres">
      <dgm:prSet presAssocID="{18AA73CB-B58E-4E12-A410-2C6BBE48FC43}" presName="sp" presStyleCnt="0"/>
      <dgm:spPr/>
    </dgm:pt>
    <dgm:pt modelId="{076E48B4-F36F-4588-8B06-E83FFBBDFB92}" type="pres">
      <dgm:prSet presAssocID="{4C456993-830C-4216-873D-542299B796C4}" presName="composite" presStyleCnt="0"/>
      <dgm:spPr/>
    </dgm:pt>
    <dgm:pt modelId="{511D74EE-ED6A-4172-9B4E-E944A559431F}" type="pres">
      <dgm:prSet presAssocID="{4C456993-830C-4216-873D-542299B796C4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889AED45-5FF8-475E-8515-461C01B23CA9}" type="pres">
      <dgm:prSet presAssocID="{4C456993-830C-4216-873D-542299B796C4}" presName="descendantText" presStyleLbl="alignAcc1" presStyleIdx="1" presStyleCnt="7">
        <dgm:presLayoutVars>
          <dgm:bulletEnabled val="1"/>
        </dgm:presLayoutVars>
      </dgm:prSet>
      <dgm:spPr/>
    </dgm:pt>
    <dgm:pt modelId="{1845CCD4-1C17-4F52-A7A0-6CB32C73F2AD}" type="pres">
      <dgm:prSet presAssocID="{C2CA5D67-ACE3-41A1-A965-BB0CBD978FAD}" presName="sp" presStyleCnt="0"/>
      <dgm:spPr/>
    </dgm:pt>
    <dgm:pt modelId="{B3646FEA-C18D-42F5-B6E9-5D1B6F7ED3EA}" type="pres">
      <dgm:prSet presAssocID="{8FADCFBF-E8F2-458C-B0ED-F9E1F01EBD87}" presName="composite" presStyleCnt="0"/>
      <dgm:spPr/>
    </dgm:pt>
    <dgm:pt modelId="{2C32866B-5D4C-4409-BB0E-5BFF4C0B2FD1}" type="pres">
      <dgm:prSet presAssocID="{8FADCFBF-E8F2-458C-B0ED-F9E1F01EBD87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814B190B-1602-4029-8933-82D982321EC4}" type="pres">
      <dgm:prSet presAssocID="{8FADCFBF-E8F2-458C-B0ED-F9E1F01EBD87}" presName="descendantText" presStyleLbl="alignAcc1" presStyleIdx="2" presStyleCnt="7">
        <dgm:presLayoutVars>
          <dgm:bulletEnabled val="1"/>
        </dgm:presLayoutVars>
      </dgm:prSet>
      <dgm:spPr/>
    </dgm:pt>
    <dgm:pt modelId="{ADA1B12E-84AE-4DD9-8C2B-75B2FFF8497E}" type="pres">
      <dgm:prSet presAssocID="{E0B51F9C-633B-4829-ACA6-B52E83CA478B}" presName="sp" presStyleCnt="0"/>
      <dgm:spPr/>
    </dgm:pt>
    <dgm:pt modelId="{BF1F07DB-6B4D-45A8-94EC-B91459D787D8}" type="pres">
      <dgm:prSet presAssocID="{BD84A3DC-BE08-4082-AE04-A7169BA28374}" presName="composite" presStyleCnt="0"/>
      <dgm:spPr/>
    </dgm:pt>
    <dgm:pt modelId="{B3BC0BF9-45FF-4E60-BF80-75F95C308A73}" type="pres">
      <dgm:prSet presAssocID="{BD84A3DC-BE08-4082-AE04-A7169BA28374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DD2B720E-A4C7-4D58-AC4B-350F2C081F07}" type="pres">
      <dgm:prSet presAssocID="{BD84A3DC-BE08-4082-AE04-A7169BA28374}" presName="descendantText" presStyleLbl="alignAcc1" presStyleIdx="3" presStyleCnt="7">
        <dgm:presLayoutVars>
          <dgm:bulletEnabled val="1"/>
        </dgm:presLayoutVars>
      </dgm:prSet>
      <dgm:spPr/>
    </dgm:pt>
    <dgm:pt modelId="{87BA84B5-6F7D-4E4F-9E3E-6A0B980EE2EC}" type="pres">
      <dgm:prSet presAssocID="{C490D07E-0838-4256-B37F-DD0EA6D63BD6}" presName="sp" presStyleCnt="0"/>
      <dgm:spPr/>
    </dgm:pt>
    <dgm:pt modelId="{CB5217EF-3C15-4DED-AB57-900F959757C6}" type="pres">
      <dgm:prSet presAssocID="{505A249F-9092-407E-AB3A-594C5B083C3C}" presName="composite" presStyleCnt="0"/>
      <dgm:spPr/>
    </dgm:pt>
    <dgm:pt modelId="{14EEDC55-E833-41B7-9590-EE4DE4E64510}" type="pres">
      <dgm:prSet presAssocID="{505A249F-9092-407E-AB3A-594C5B083C3C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6E321829-8A8B-45DF-9310-620BA92C1063}" type="pres">
      <dgm:prSet presAssocID="{505A249F-9092-407E-AB3A-594C5B083C3C}" presName="descendantText" presStyleLbl="alignAcc1" presStyleIdx="4" presStyleCnt="7" custLinFactNeighborX="0">
        <dgm:presLayoutVars>
          <dgm:bulletEnabled val="1"/>
        </dgm:presLayoutVars>
      </dgm:prSet>
      <dgm:spPr/>
    </dgm:pt>
    <dgm:pt modelId="{589C4409-D82D-43F3-AD4C-07AF96739660}" type="pres">
      <dgm:prSet presAssocID="{9BB1C09C-10CD-4DA4-8DF5-35A7D9F2406A}" presName="sp" presStyleCnt="0"/>
      <dgm:spPr/>
    </dgm:pt>
    <dgm:pt modelId="{A15DA19A-0D03-4FBE-86E8-D3A63F0F3D05}" type="pres">
      <dgm:prSet presAssocID="{D5EEC140-FF32-44C4-99A1-2CDC372D495F}" presName="composite" presStyleCnt="0"/>
      <dgm:spPr/>
    </dgm:pt>
    <dgm:pt modelId="{FA6F6748-E63E-479F-804E-D35BF0B15536}" type="pres">
      <dgm:prSet presAssocID="{D5EEC140-FF32-44C4-99A1-2CDC372D495F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BA0CEB51-8996-4E31-959F-FD701861C16E}" type="pres">
      <dgm:prSet presAssocID="{D5EEC140-FF32-44C4-99A1-2CDC372D495F}" presName="descendantText" presStyleLbl="alignAcc1" presStyleIdx="5" presStyleCnt="7">
        <dgm:presLayoutVars>
          <dgm:bulletEnabled val="1"/>
        </dgm:presLayoutVars>
      </dgm:prSet>
      <dgm:spPr/>
    </dgm:pt>
    <dgm:pt modelId="{09B50438-8394-4BBE-871E-161FBDC679FC}" type="pres">
      <dgm:prSet presAssocID="{74B53291-35D7-434F-98BA-5FD61CD9C94E}" presName="sp" presStyleCnt="0"/>
      <dgm:spPr/>
    </dgm:pt>
    <dgm:pt modelId="{32E7D789-6B55-4E70-B6EE-3C839E8FEAFE}" type="pres">
      <dgm:prSet presAssocID="{69379645-4425-4C86-9CC8-28B8D6F015E1}" presName="composite" presStyleCnt="0"/>
      <dgm:spPr/>
    </dgm:pt>
    <dgm:pt modelId="{EB7F129A-B046-48C3-8466-91768467CCA9}" type="pres">
      <dgm:prSet presAssocID="{69379645-4425-4C86-9CC8-28B8D6F015E1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1BCB8B86-0C7D-4E0C-8543-AD8B35573D11}" type="pres">
      <dgm:prSet presAssocID="{69379645-4425-4C86-9CC8-28B8D6F015E1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33E30912-ACD8-4BD0-8E66-3B4057BC0E6E}" srcId="{4018F6D9-135F-4B1F-8DE3-6882C31EC67A}" destId="{98C98F97-6E9A-42C5-B01B-040D5D57786C}" srcOrd="0" destOrd="0" parTransId="{A6D2A373-38A9-43C2-B067-558B0C4C6C3A}" sibTransId="{557C318E-2469-442C-8DED-558BF5638636}"/>
    <dgm:cxn modelId="{44CFD018-1EFE-49F5-9FED-B0030CDC7FA1}" srcId="{BD84A3DC-BE08-4082-AE04-A7169BA28374}" destId="{FA18F129-0A0A-4D72-B8B9-90C298CB1A48}" srcOrd="0" destOrd="0" parTransId="{B1C8526E-1EC6-4670-9258-C8F82FBA7CD6}" sibTransId="{C8A6F35F-FDD7-4385-831B-91824CB873A2}"/>
    <dgm:cxn modelId="{342DF020-577F-4390-9724-7ED4A4991136}" type="presOf" srcId="{31F47BBF-2BF8-4CCC-8513-87DD7C68226C}" destId="{814B190B-1602-4029-8933-82D982321EC4}" srcOrd="0" destOrd="1" presId="urn:microsoft.com/office/officeart/2005/8/layout/chevron2"/>
    <dgm:cxn modelId="{EA7FED37-77D3-4BF9-BEDF-7BF3653985A2}" type="presOf" srcId="{ABA92223-7117-480D-9F5A-B8E2ABE95401}" destId="{BA0CEB51-8996-4E31-959F-FD701861C16E}" srcOrd="0" destOrd="1" presId="urn:microsoft.com/office/officeart/2005/8/layout/chevron2"/>
    <dgm:cxn modelId="{DB23793B-75E9-452D-9A64-117AE9959332}" srcId="{968316BC-ABE5-4943-B67E-553F9C703CC1}" destId="{505A249F-9092-407E-AB3A-594C5B083C3C}" srcOrd="4" destOrd="0" parTransId="{BB328812-D2D5-4F59-8246-A621119DA805}" sibTransId="{9BB1C09C-10CD-4DA4-8DF5-35A7D9F2406A}"/>
    <dgm:cxn modelId="{64D9463F-68B2-4841-A4D9-14EB44155CEF}" srcId="{505A249F-9092-407E-AB3A-594C5B083C3C}" destId="{BE8B256B-E92C-486D-8073-88AE89FAD5C8}" srcOrd="0" destOrd="0" parTransId="{3302E25F-534A-41D8-9D73-7EB3C25908D7}" sibTransId="{393D2EEB-A3C0-4272-9F26-964B9B66A070}"/>
    <dgm:cxn modelId="{341B803F-D7AF-4BE5-B460-7C896AB1B6E6}" srcId="{968316BC-ABE5-4943-B67E-553F9C703CC1}" destId="{8FADCFBF-E8F2-458C-B0ED-F9E1F01EBD87}" srcOrd="2" destOrd="0" parTransId="{115E3E40-B783-4D97-AAEA-03E3E61FDD62}" sibTransId="{E0B51F9C-633B-4829-ACA6-B52E83CA478B}"/>
    <dgm:cxn modelId="{36B20D40-F1AA-41AC-8331-56603C8856F6}" srcId="{968316BC-ABE5-4943-B67E-553F9C703CC1}" destId="{69379645-4425-4C86-9CC8-28B8D6F015E1}" srcOrd="6" destOrd="0" parTransId="{1891C9CC-CF2D-49CE-9B16-90991094027A}" sibTransId="{BD294EDC-1C50-4D0B-A8CA-E430B83B8DC9}"/>
    <dgm:cxn modelId="{4DBB0A5F-ABD9-460D-9AB2-9992895E541C}" srcId="{968316BC-ABE5-4943-B67E-553F9C703CC1}" destId="{D5EEC140-FF32-44C4-99A1-2CDC372D495F}" srcOrd="5" destOrd="0" parTransId="{03AEDC46-FFDF-4D30-8FC6-BE34DF22DABB}" sibTransId="{74B53291-35D7-434F-98BA-5FD61CD9C94E}"/>
    <dgm:cxn modelId="{F92EA65F-68CE-492A-A0E2-74E5F1CC5E3B}" type="presOf" srcId="{FA18F129-0A0A-4D72-B8B9-90C298CB1A48}" destId="{DD2B720E-A4C7-4D58-AC4B-350F2C081F07}" srcOrd="0" destOrd="0" presId="urn:microsoft.com/office/officeart/2005/8/layout/chevron2"/>
    <dgm:cxn modelId="{2BADC460-7AA4-4638-8A93-64690F6DBE08}" srcId="{D5EEC140-FF32-44C4-99A1-2CDC372D495F}" destId="{ABA92223-7117-480D-9F5A-B8E2ABE95401}" srcOrd="1" destOrd="0" parTransId="{4C5E9B35-41E1-4DCF-AE68-E39CC462FB7B}" sibTransId="{99F828B9-E16E-4F0C-83C0-41D2B1686273}"/>
    <dgm:cxn modelId="{F6A7CF41-95AD-4BD4-A0F6-9BFA70BA88A8}" type="presOf" srcId="{98C98F97-6E9A-42C5-B01B-040D5D57786C}" destId="{41D4E041-1F12-4837-9BD9-79A586326083}" srcOrd="0" destOrd="0" presId="urn:microsoft.com/office/officeart/2005/8/layout/chevron2"/>
    <dgm:cxn modelId="{04A3D563-D748-4775-BC85-45023AC7F7A9}" type="presOf" srcId="{7CB757E2-0CB1-4AB0-94CD-84CCE334881D}" destId="{889AED45-5FF8-475E-8515-461C01B23CA9}" srcOrd="0" destOrd="0" presId="urn:microsoft.com/office/officeart/2005/8/layout/chevron2"/>
    <dgm:cxn modelId="{0FCC8C49-DB73-4D56-82CD-C2098B2458A2}" srcId="{8FADCFBF-E8F2-458C-B0ED-F9E1F01EBD87}" destId="{31F47BBF-2BF8-4CCC-8513-87DD7C68226C}" srcOrd="1" destOrd="0" parTransId="{D95B69D9-CA29-4D0E-B26C-523E2EA0ADE5}" sibTransId="{847221B8-B1AB-4C75-9823-5A6373959AA6}"/>
    <dgm:cxn modelId="{4AB0614C-8A2D-489B-8FBA-762CCB32F424}" srcId="{8FADCFBF-E8F2-458C-B0ED-F9E1F01EBD87}" destId="{F93BE618-3E02-4FAA-AD98-23BF3A8A7800}" srcOrd="0" destOrd="0" parTransId="{9752E906-8B27-4D46-BF03-53B3EB9C5139}" sibTransId="{259C9A0B-78B7-470E-81CC-E4AE6B1F8EA8}"/>
    <dgm:cxn modelId="{6B477C55-F41E-4525-A4EA-E0A688AD6A44}" type="presOf" srcId="{4C456993-830C-4216-873D-542299B796C4}" destId="{511D74EE-ED6A-4172-9B4E-E944A559431F}" srcOrd="0" destOrd="0" presId="urn:microsoft.com/office/officeart/2005/8/layout/chevron2"/>
    <dgm:cxn modelId="{EF4BDD76-96BE-4E34-9638-12185750BC70}" type="presOf" srcId="{BD84A3DC-BE08-4082-AE04-A7169BA28374}" destId="{B3BC0BF9-45FF-4E60-BF80-75F95C308A73}" srcOrd="0" destOrd="0" presId="urn:microsoft.com/office/officeart/2005/8/layout/chevron2"/>
    <dgm:cxn modelId="{55C4F159-651A-4E04-BA1B-A197B5DB872F}" type="presOf" srcId="{BF414AC7-7373-489E-AC70-534B9564F3C2}" destId="{889AED45-5FF8-475E-8515-461C01B23CA9}" srcOrd="0" destOrd="1" presId="urn:microsoft.com/office/officeart/2005/8/layout/chevron2"/>
    <dgm:cxn modelId="{2BD9CA83-2D91-4B36-B41F-86F145E95B1A}" srcId="{968316BC-ABE5-4943-B67E-553F9C703CC1}" destId="{4C456993-830C-4216-873D-542299B796C4}" srcOrd="1" destOrd="0" parTransId="{71CDC139-F4A1-453E-9D16-34F2EF67B3FA}" sibTransId="{C2CA5D67-ACE3-41A1-A965-BB0CBD978FAD}"/>
    <dgm:cxn modelId="{06280E84-B48A-496F-8741-876B7472AE14}" type="presOf" srcId="{B23D2B96-5A87-43B5-92DF-2A93B954EEE4}" destId="{BA0CEB51-8996-4E31-959F-FD701861C16E}" srcOrd="0" destOrd="0" presId="urn:microsoft.com/office/officeart/2005/8/layout/chevron2"/>
    <dgm:cxn modelId="{A581B685-EC3C-4AC3-A35C-E0A84674E970}" type="presOf" srcId="{D5EEC140-FF32-44C4-99A1-2CDC372D495F}" destId="{FA6F6748-E63E-479F-804E-D35BF0B15536}" srcOrd="0" destOrd="0" presId="urn:microsoft.com/office/officeart/2005/8/layout/chevron2"/>
    <dgm:cxn modelId="{6612E68F-2B00-4AB3-B2AA-5E99CEE85E97}" type="presOf" srcId="{968316BC-ABE5-4943-B67E-553F9C703CC1}" destId="{0B99FF18-6BD6-46E5-BFEE-90144C7207A4}" srcOrd="0" destOrd="0" presId="urn:microsoft.com/office/officeart/2005/8/layout/chevron2"/>
    <dgm:cxn modelId="{F9060592-320C-4A00-9BC2-CFF4C2E2F2FB}" type="presOf" srcId="{F93BE618-3E02-4FAA-AD98-23BF3A8A7800}" destId="{814B190B-1602-4029-8933-82D982321EC4}" srcOrd="0" destOrd="0" presId="urn:microsoft.com/office/officeart/2005/8/layout/chevron2"/>
    <dgm:cxn modelId="{0C032C95-B6DC-42AE-97EE-4FD02E1BDA9F}" type="presOf" srcId="{738C7B03-8F80-4AE2-B285-7B98007F5821}" destId="{1BCB8B86-0C7D-4E0C-8543-AD8B35573D11}" srcOrd="0" destOrd="0" presId="urn:microsoft.com/office/officeart/2005/8/layout/chevron2"/>
    <dgm:cxn modelId="{9996F399-1C69-46C9-878D-4CF45A3B9BE5}" type="presOf" srcId="{4018F6D9-135F-4B1F-8DE3-6882C31EC67A}" destId="{08414432-1EFF-4F55-BEEB-233F1D40611B}" srcOrd="0" destOrd="0" presId="urn:microsoft.com/office/officeart/2005/8/layout/chevron2"/>
    <dgm:cxn modelId="{A9B230AC-2B16-4EEE-9680-1F66D4051172}" srcId="{968316BC-ABE5-4943-B67E-553F9C703CC1}" destId="{4018F6D9-135F-4B1F-8DE3-6882C31EC67A}" srcOrd="0" destOrd="0" parTransId="{AF7BE668-357E-4338-93FE-D59AD34FE208}" sibTransId="{18AA73CB-B58E-4E12-A410-2C6BBE48FC43}"/>
    <dgm:cxn modelId="{21C1A7BE-3104-4060-8C7C-138059AD76F3}" srcId="{4C456993-830C-4216-873D-542299B796C4}" destId="{7CB757E2-0CB1-4AB0-94CD-84CCE334881D}" srcOrd="0" destOrd="0" parTransId="{59EC0426-A722-4C2E-9896-23BAD9F75A07}" sibTransId="{8BE9D196-25CE-4C9F-A0F6-F81D1FD84DC5}"/>
    <dgm:cxn modelId="{E39EB3CB-0D11-4640-8191-6A840ED6BAEC}" srcId="{968316BC-ABE5-4943-B67E-553F9C703CC1}" destId="{BD84A3DC-BE08-4082-AE04-A7169BA28374}" srcOrd="3" destOrd="0" parTransId="{CFE9EBBD-8003-4F05-878D-DDB8CA9AFD51}" sibTransId="{C490D07E-0838-4256-B37F-DD0EA6D63BD6}"/>
    <dgm:cxn modelId="{903CDBCC-623B-4D49-A18D-4AE14ADA8511}" type="presOf" srcId="{BE8B256B-E92C-486D-8073-88AE89FAD5C8}" destId="{6E321829-8A8B-45DF-9310-620BA92C1063}" srcOrd="0" destOrd="0" presId="urn:microsoft.com/office/officeart/2005/8/layout/chevron2"/>
    <dgm:cxn modelId="{139DA3D4-3383-4BEA-8266-316E92CD8EAF}" type="presOf" srcId="{69379645-4425-4C86-9CC8-28B8D6F015E1}" destId="{EB7F129A-B046-48C3-8466-91768467CCA9}" srcOrd="0" destOrd="0" presId="urn:microsoft.com/office/officeart/2005/8/layout/chevron2"/>
    <dgm:cxn modelId="{D96D59DD-584A-4EF6-94F6-97297417074A}" srcId="{69379645-4425-4C86-9CC8-28B8D6F015E1}" destId="{738C7B03-8F80-4AE2-B285-7B98007F5821}" srcOrd="0" destOrd="0" parTransId="{B5B96B3A-CFF5-4203-823B-C4AF78AF5C7C}" sibTransId="{83CBE201-EA6D-4FFD-849D-318CCD3BE82A}"/>
    <dgm:cxn modelId="{8B4F66E1-BE76-447B-8023-5C5B411C9C2E}" srcId="{4C456993-830C-4216-873D-542299B796C4}" destId="{BF414AC7-7373-489E-AC70-534B9564F3C2}" srcOrd="1" destOrd="0" parTransId="{ECC3A8A8-2ADE-49FE-89DB-F67A0E4D90C0}" sibTransId="{8B311BFD-B7B4-40D7-B2BE-F156CB934DBC}"/>
    <dgm:cxn modelId="{C5B0C6E1-C64F-4D8C-A089-A972815ECC30}" srcId="{D5EEC140-FF32-44C4-99A1-2CDC372D495F}" destId="{B23D2B96-5A87-43B5-92DF-2A93B954EEE4}" srcOrd="0" destOrd="0" parTransId="{2719C9DC-F46B-4B3A-8F64-EADFB934DD26}" sibTransId="{5F858D02-E68F-4891-9FDB-349547F46BBA}"/>
    <dgm:cxn modelId="{327C18EE-0962-4430-80A4-7E65388A1E97}" type="presOf" srcId="{8FADCFBF-E8F2-458C-B0ED-F9E1F01EBD87}" destId="{2C32866B-5D4C-4409-BB0E-5BFF4C0B2FD1}" srcOrd="0" destOrd="0" presId="urn:microsoft.com/office/officeart/2005/8/layout/chevron2"/>
    <dgm:cxn modelId="{2A425CF3-1F79-46BB-A8AD-05E3B969175F}" type="presOf" srcId="{505A249F-9092-407E-AB3A-594C5B083C3C}" destId="{14EEDC55-E833-41B7-9590-EE4DE4E64510}" srcOrd="0" destOrd="0" presId="urn:microsoft.com/office/officeart/2005/8/layout/chevron2"/>
    <dgm:cxn modelId="{02F7975F-BDC7-48B2-9AFB-397356119AF1}" type="presParOf" srcId="{0B99FF18-6BD6-46E5-BFEE-90144C7207A4}" destId="{055DB180-BDA9-4D6D-A02F-A64A24198BE8}" srcOrd="0" destOrd="0" presId="urn:microsoft.com/office/officeart/2005/8/layout/chevron2"/>
    <dgm:cxn modelId="{0D5FE02E-1D33-47E6-8E2A-0BA091066A0F}" type="presParOf" srcId="{055DB180-BDA9-4D6D-A02F-A64A24198BE8}" destId="{08414432-1EFF-4F55-BEEB-233F1D40611B}" srcOrd="0" destOrd="0" presId="urn:microsoft.com/office/officeart/2005/8/layout/chevron2"/>
    <dgm:cxn modelId="{F880B6ED-EE68-4AA7-9459-C4111FE66121}" type="presParOf" srcId="{055DB180-BDA9-4D6D-A02F-A64A24198BE8}" destId="{41D4E041-1F12-4837-9BD9-79A586326083}" srcOrd="1" destOrd="0" presId="urn:microsoft.com/office/officeart/2005/8/layout/chevron2"/>
    <dgm:cxn modelId="{48BA081F-D93D-4377-B3A9-C61868C9F967}" type="presParOf" srcId="{0B99FF18-6BD6-46E5-BFEE-90144C7207A4}" destId="{F2613613-D838-44B4-A8B8-65529B16CF40}" srcOrd="1" destOrd="0" presId="urn:microsoft.com/office/officeart/2005/8/layout/chevron2"/>
    <dgm:cxn modelId="{1D882598-BC21-42CA-AEBA-32F2C5AA3274}" type="presParOf" srcId="{0B99FF18-6BD6-46E5-BFEE-90144C7207A4}" destId="{076E48B4-F36F-4588-8B06-E83FFBBDFB92}" srcOrd="2" destOrd="0" presId="urn:microsoft.com/office/officeart/2005/8/layout/chevron2"/>
    <dgm:cxn modelId="{488FAF39-B56E-4EF4-B62E-8606CFEDA6D3}" type="presParOf" srcId="{076E48B4-F36F-4588-8B06-E83FFBBDFB92}" destId="{511D74EE-ED6A-4172-9B4E-E944A559431F}" srcOrd="0" destOrd="0" presId="urn:microsoft.com/office/officeart/2005/8/layout/chevron2"/>
    <dgm:cxn modelId="{F0A3CF07-E6CB-41AE-AD27-4AF8ABE25C87}" type="presParOf" srcId="{076E48B4-F36F-4588-8B06-E83FFBBDFB92}" destId="{889AED45-5FF8-475E-8515-461C01B23CA9}" srcOrd="1" destOrd="0" presId="urn:microsoft.com/office/officeart/2005/8/layout/chevron2"/>
    <dgm:cxn modelId="{1D4EF37D-FCC6-4252-A844-A7278369EC03}" type="presParOf" srcId="{0B99FF18-6BD6-46E5-BFEE-90144C7207A4}" destId="{1845CCD4-1C17-4F52-A7A0-6CB32C73F2AD}" srcOrd="3" destOrd="0" presId="urn:microsoft.com/office/officeart/2005/8/layout/chevron2"/>
    <dgm:cxn modelId="{8DF03A90-41F4-4BD7-8F24-CB18E24A4AAD}" type="presParOf" srcId="{0B99FF18-6BD6-46E5-BFEE-90144C7207A4}" destId="{B3646FEA-C18D-42F5-B6E9-5D1B6F7ED3EA}" srcOrd="4" destOrd="0" presId="urn:microsoft.com/office/officeart/2005/8/layout/chevron2"/>
    <dgm:cxn modelId="{73CB1B47-1A35-46D4-9D0C-4DC514FE09DD}" type="presParOf" srcId="{B3646FEA-C18D-42F5-B6E9-5D1B6F7ED3EA}" destId="{2C32866B-5D4C-4409-BB0E-5BFF4C0B2FD1}" srcOrd="0" destOrd="0" presId="urn:microsoft.com/office/officeart/2005/8/layout/chevron2"/>
    <dgm:cxn modelId="{E7D25D3C-3D8B-44BE-91D7-209CC84A712F}" type="presParOf" srcId="{B3646FEA-C18D-42F5-B6E9-5D1B6F7ED3EA}" destId="{814B190B-1602-4029-8933-82D982321EC4}" srcOrd="1" destOrd="0" presId="urn:microsoft.com/office/officeart/2005/8/layout/chevron2"/>
    <dgm:cxn modelId="{00A0E82D-9190-45CC-A2B8-39FE255601E2}" type="presParOf" srcId="{0B99FF18-6BD6-46E5-BFEE-90144C7207A4}" destId="{ADA1B12E-84AE-4DD9-8C2B-75B2FFF8497E}" srcOrd="5" destOrd="0" presId="urn:microsoft.com/office/officeart/2005/8/layout/chevron2"/>
    <dgm:cxn modelId="{259CB209-9875-41CB-AC44-F55D92D877C8}" type="presParOf" srcId="{0B99FF18-6BD6-46E5-BFEE-90144C7207A4}" destId="{BF1F07DB-6B4D-45A8-94EC-B91459D787D8}" srcOrd="6" destOrd="0" presId="urn:microsoft.com/office/officeart/2005/8/layout/chevron2"/>
    <dgm:cxn modelId="{DB89C546-919C-4531-999A-6F862D519E36}" type="presParOf" srcId="{BF1F07DB-6B4D-45A8-94EC-B91459D787D8}" destId="{B3BC0BF9-45FF-4E60-BF80-75F95C308A73}" srcOrd="0" destOrd="0" presId="urn:microsoft.com/office/officeart/2005/8/layout/chevron2"/>
    <dgm:cxn modelId="{211F366E-00FD-45FD-B33A-F26EEA1168D7}" type="presParOf" srcId="{BF1F07DB-6B4D-45A8-94EC-B91459D787D8}" destId="{DD2B720E-A4C7-4D58-AC4B-350F2C081F07}" srcOrd="1" destOrd="0" presId="urn:microsoft.com/office/officeart/2005/8/layout/chevron2"/>
    <dgm:cxn modelId="{2AE9B3B9-9CA8-4537-B9F8-50A001C6471E}" type="presParOf" srcId="{0B99FF18-6BD6-46E5-BFEE-90144C7207A4}" destId="{87BA84B5-6F7D-4E4F-9E3E-6A0B980EE2EC}" srcOrd="7" destOrd="0" presId="urn:microsoft.com/office/officeart/2005/8/layout/chevron2"/>
    <dgm:cxn modelId="{E91B6BFE-A16B-44E8-AE69-9E1E30BC75C5}" type="presParOf" srcId="{0B99FF18-6BD6-46E5-BFEE-90144C7207A4}" destId="{CB5217EF-3C15-4DED-AB57-900F959757C6}" srcOrd="8" destOrd="0" presId="urn:microsoft.com/office/officeart/2005/8/layout/chevron2"/>
    <dgm:cxn modelId="{80B5BF02-3E7C-4FD6-82C5-954FB3F9364D}" type="presParOf" srcId="{CB5217EF-3C15-4DED-AB57-900F959757C6}" destId="{14EEDC55-E833-41B7-9590-EE4DE4E64510}" srcOrd="0" destOrd="0" presId="urn:microsoft.com/office/officeart/2005/8/layout/chevron2"/>
    <dgm:cxn modelId="{78567AE3-F3D0-4B65-8F24-F2C02A8DEF4F}" type="presParOf" srcId="{CB5217EF-3C15-4DED-AB57-900F959757C6}" destId="{6E321829-8A8B-45DF-9310-620BA92C1063}" srcOrd="1" destOrd="0" presId="urn:microsoft.com/office/officeart/2005/8/layout/chevron2"/>
    <dgm:cxn modelId="{641905AA-77B5-470A-AC3F-317EA8FDB5BE}" type="presParOf" srcId="{0B99FF18-6BD6-46E5-BFEE-90144C7207A4}" destId="{589C4409-D82D-43F3-AD4C-07AF96739660}" srcOrd="9" destOrd="0" presId="urn:microsoft.com/office/officeart/2005/8/layout/chevron2"/>
    <dgm:cxn modelId="{9773D073-271B-434E-9CA0-41D385BDBCD4}" type="presParOf" srcId="{0B99FF18-6BD6-46E5-BFEE-90144C7207A4}" destId="{A15DA19A-0D03-4FBE-86E8-D3A63F0F3D05}" srcOrd="10" destOrd="0" presId="urn:microsoft.com/office/officeart/2005/8/layout/chevron2"/>
    <dgm:cxn modelId="{E421EF46-FF29-47E4-A7FE-4DF0B8EDE5C5}" type="presParOf" srcId="{A15DA19A-0D03-4FBE-86E8-D3A63F0F3D05}" destId="{FA6F6748-E63E-479F-804E-D35BF0B15536}" srcOrd="0" destOrd="0" presId="urn:microsoft.com/office/officeart/2005/8/layout/chevron2"/>
    <dgm:cxn modelId="{478E9661-783C-42E6-BA07-8EC678CC4989}" type="presParOf" srcId="{A15DA19A-0D03-4FBE-86E8-D3A63F0F3D05}" destId="{BA0CEB51-8996-4E31-959F-FD701861C16E}" srcOrd="1" destOrd="0" presId="urn:microsoft.com/office/officeart/2005/8/layout/chevron2"/>
    <dgm:cxn modelId="{C5F00FB0-375E-4EE7-847B-1DFEB5E934F7}" type="presParOf" srcId="{0B99FF18-6BD6-46E5-BFEE-90144C7207A4}" destId="{09B50438-8394-4BBE-871E-161FBDC679FC}" srcOrd="11" destOrd="0" presId="urn:microsoft.com/office/officeart/2005/8/layout/chevron2"/>
    <dgm:cxn modelId="{5D0B5961-A179-47B3-980F-E626FC8B9D23}" type="presParOf" srcId="{0B99FF18-6BD6-46E5-BFEE-90144C7207A4}" destId="{32E7D789-6B55-4E70-B6EE-3C839E8FEAFE}" srcOrd="12" destOrd="0" presId="urn:microsoft.com/office/officeart/2005/8/layout/chevron2"/>
    <dgm:cxn modelId="{1BE5A59A-CBAD-47C1-98B7-49E694FDB7CC}" type="presParOf" srcId="{32E7D789-6B55-4E70-B6EE-3C839E8FEAFE}" destId="{EB7F129A-B046-48C3-8466-91768467CCA9}" srcOrd="0" destOrd="0" presId="urn:microsoft.com/office/officeart/2005/8/layout/chevron2"/>
    <dgm:cxn modelId="{746A5875-2981-443D-BA73-56CAE2683791}" type="presParOf" srcId="{32E7D789-6B55-4E70-B6EE-3C839E8FEAFE}" destId="{1BCB8B86-0C7D-4E0C-8543-AD8B35573D11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EDC55-E833-41B7-9590-EE4DE4E64510}">
      <dsp:nvSpPr>
        <dsp:cNvPr id="0" name=""/>
        <dsp:cNvSpPr/>
      </dsp:nvSpPr>
      <dsp:spPr>
        <a:xfrm rot="5400000">
          <a:off x="-138039" y="138424"/>
          <a:ext cx="920264" cy="644184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/>
            </a:rPr>
            <a:t>Nov</a:t>
          </a:r>
          <a:endParaRPr lang="en-US" sz="1800" b="1" kern="1200"/>
        </a:p>
      </dsp:txBody>
      <dsp:txXfrm rot="-5400000">
        <a:off x="1" y="322476"/>
        <a:ext cx="644184" cy="276080"/>
      </dsp:txXfrm>
    </dsp:sp>
    <dsp:sp modelId="{6E321829-8A8B-45DF-9310-620BA92C1063}">
      <dsp:nvSpPr>
        <dsp:cNvPr id="0" name=""/>
        <dsp:cNvSpPr/>
      </dsp:nvSpPr>
      <dsp:spPr>
        <a:xfrm rot="5400000">
          <a:off x="4904624" y="-4260054"/>
          <a:ext cx="598171" cy="9119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/>
            </a:rPr>
            <a:t>Went live as the water services regulator for Aotearoa New Zealand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/>
            </a:rPr>
            <a:t>Went live with Hinekōrako - self service portal for suppliers and laboratories (followed by 7 upgrades)</a:t>
          </a:r>
          <a:endParaRPr lang="en-US" sz="1600" kern="1200"/>
        </a:p>
      </dsp:txBody>
      <dsp:txXfrm rot="-5400000">
        <a:off x="644185" y="29585"/>
        <a:ext cx="9089850" cy="539771"/>
      </dsp:txXfrm>
    </dsp:sp>
    <dsp:sp modelId="{C8FEEF29-6BD9-4D16-AB2B-71238306B814}">
      <dsp:nvSpPr>
        <dsp:cNvPr id="0" name=""/>
        <dsp:cNvSpPr/>
      </dsp:nvSpPr>
      <dsp:spPr>
        <a:xfrm rot="5400000">
          <a:off x="-129697" y="929923"/>
          <a:ext cx="920264" cy="644184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/>
            </a:rPr>
            <a:t>Dec</a:t>
          </a:r>
          <a:endParaRPr lang="en-US" sz="1800" kern="1200"/>
        </a:p>
      </dsp:txBody>
      <dsp:txXfrm rot="-5400000">
        <a:off x="8343" y="1113975"/>
        <a:ext cx="644184" cy="276080"/>
      </dsp:txXfrm>
    </dsp:sp>
    <dsp:sp modelId="{66978B54-EF3E-4612-A2AB-4FAD86A668D1}">
      <dsp:nvSpPr>
        <dsp:cNvPr id="0" name=""/>
        <dsp:cNvSpPr/>
      </dsp:nvSpPr>
      <dsp:spPr>
        <a:xfrm rot="5400000">
          <a:off x="4904624" y="-3467223"/>
          <a:ext cx="598171" cy="9119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/>
            </a:rPr>
            <a:t>Held incident/emergency response exercise</a:t>
          </a:r>
          <a:endParaRPr lang="en-US" sz="1600" kern="1200"/>
        </a:p>
      </dsp:txBody>
      <dsp:txXfrm rot="-5400000">
        <a:off x="644185" y="822416"/>
        <a:ext cx="9089850" cy="539771"/>
      </dsp:txXfrm>
    </dsp:sp>
    <dsp:sp modelId="{FA6F6748-E63E-479F-804E-D35BF0B15536}">
      <dsp:nvSpPr>
        <dsp:cNvPr id="0" name=""/>
        <dsp:cNvSpPr/>
      </dsp:nvSpPr>
      <dsp:spPr>
        <a:xfrm rot="5400000">
          <a:off x="-118095" y="1701286"/>
          <a:ext cx="920264" cy="644184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/>
            </a:rPr>
            <a:t>Jan</a:t>
          </a:r>
          <a:endParaRPr lang="en-US" sz="1800" b="1" kern="1200"/>
        </a:p>
      </dsp:txBody>
      <dsp:txXfrm rot="-5400000">
        <a:off x="19945" y="1885338"/>
        <a:ext cx="644184" cy="276080"/>
      </dsp:txXfrm>
    </dsp:sp>
    <dsp:sp modelId="{BA0CEB51-8996-4E31-959F-FD701861C16E}">
      <dsp:nvSpPr>
        <dsp:cNvPr id="0" name=""/>
        <dsp:cNvSpPr/>
      </dsp:nvSpPr>
      <dsp:spPr>
        <a:xfrm rot="5400000">
          <a:off x="4904624" y="-2688221"/>
          <a:ext cx="598171" cy="9119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/>
            </a:rPr>
            <a:t>He </a:t>
          </a:r>
          <a:r>
            <a:rPr lang="en-US" sz="1600" kern="1200" err="1">
              <a:latin typeface="Calibri"/>
            </a:rPr>
            <a:t>Pukapuka</a:t>
          </a:r>
          <a:r>
            <a:rPr lang="en-US" sz="1600" kern="1200">
              <a:latin typeface="Calibri"/>
            </a:rPr>
            <a:t> </a:t>
          </a:r>
          <a:r>
            <a:rPr lang="en-US" sz="1600" kern="1200" err="1">
              <a:latin typeface="Calibri"/>
            </a:rPr>
            <a:t>Orotau</a:t>
          </a:r>
          <a:r>
            <a:rPr lang="en-US" sz="1600" kern="1200">
              <a:latin typeface="Calibri"/>
            </a:rPr>
            <a:t> </a:t>
          </a:r>
          <a:r>
            <a:rPr lang="en-US" sz="1600" kern="1200" err="1">
              <a:latin typeface="Calibri"/>
            </a:rPr>
            <a:t>i</a:t>
          </a:r>
          <a:r>
            <a:rPr lang="en-US" sz="1600" kern="1200">
              <a:latin typeface="Calibri"/>
            </a:rPr>
            <a:t> </a:t>
          </a:r>
          <a:r>
            <a:rPr lang="en-US" sz="1600" kern="1200" err="1">
              <a:latin typeface="Calibri"/>
            </a:rPr>
            <a:t>Waenga</a:t>
          </a:r>
          <a:r>
            <a:rPr lang="en-US" sz="1600" kern="1200">
              <a:latin typeface="Calibri"/>
            </a:rPr>
            <a:t> </a:t>
          </a:r>
          <a:r>
            <a:rPr lang="en-US" sz="1600" kern="1200" err="1">
              <a:latin typeface="Calibri"/>
            </a:rPr>
            <a:t>i</a:t>
          </a:r>
          <a:r>
            <a:rPr lang="en-US" sz="1600" kern="1200">
              <a:latin typeface="Calibri"/>
            </a:rPr>
            <a:t> Te </a:t>
          </a:r>
          <a:r>
            <a:rPr lang="en-US" sz="1600" kern="1200" err="1">
              <a:latin typeface="Calibri"/>
            </a:rPr>
            <a:t>Poari</a:t>
          </a:r>
          <a:r>
            <a:rPr lang="en-US" sz="1600" kern="1200">
              <a:latin typeface="Calibri"/>
            </a:rPr>
            <a:t> Me Te Puna  |  MoU between the Board and Te Puna was signed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Held first public consultation to inform our regulatory approach</a:t>
          </a:r>
        </a:p>
      </dsp:txBody>
      <dsp:txXfrm rot="-5400000">
        <a:off x="644185" y="1601418"/>
        <a:ext cx="9089850" cy="539771"/>
      </dsp:txXfrm>
    </dsp:sp>
    <dsp:sp modelId="{2FAF712A-2998-4CDD-8FBA-E4F84059DFFA}">
      <dsp:nvSpPr>
        <dsp:cNvPr id="0" name=""/>
        <dsp:cNvSpPr/>
      </dsp:nvSpPr>
      <dsp:spPr>
        <a:xfrm rot="5400000">
          <a:off x="-122978" y="2464044"/>
          <a:ext cx="920264" cy="644184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/>
            </a:rPr>
            <a:t>Feb</a:t>
          </a:r>
          <a:endParaRPr lang="en-US" sz="1800" b="1" kern="1200"/>
        </a:p>
      </dsp:txBody>
      <dsp:txXfrm rot="-5400000">
        <a:off x="15062" y="2648096"/>
        <a:ext cx="644184" cy="276080"/>
      </dsp:txXfrm>
    </dsp:sp>
    <dsp:sp modelId="{0FFB8EFF-45BB-4E36-848A-E2AEA7CBBD41}">
      <dsp:nvSpPr>
        <dsp:cNvPr id="0" name=""/>
        <dsp:cNvSpPr/>
      </dsp:nvSpPr>
      <dsp:spPr>
        <a:xfrm rot="5400000">
          <a:off x="4904624" y="-1927847"/>
          <a:ext cx="598171" cy="9119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/>
            </a:rPr>
            <a:t>Established </a:t>
          </a:r>
          <a:r>
            <a:rPr lang="en-US" sz="1600" kern="1200" err="1">
              <a:latin typeface="Calibri"/>
            </a:rPr>
            <a:t>Kāinga</a:t>
          </a:r>
          <a:r>
            <a:rPr lang="en-US" sz="1600" kern="1200">
              <a:latin typeface="Calibri"/>
            </a:rPr>
            <a:t> project team to begin engagement with Māori drinking water suppliers and developing partnerships with iwi</a:t>
          </a:r>
          <a:endParaRPr lang="en-US" sz="1600" kern="1200"/>
        </a:p>
      </dsp:txBody>
      <dsp:txXfrm rot="-5400000">
        <a:off x="644185" y="2361792"/>
        <a:ext cx="9089850" cy="539771"/>
      </dsp:txXfrm>
    </dsp:sp>
    <dsp:sp modelId="{EB7F129A-B046-48C3-8466-91768467CCA9}">
      <dsp:nvSpPr>
        <dsp:cNvPr id="0" name=""/>
        <dsp:cNvSpPr/>
      </dsp:nvSpPr>
      <dsp:spPr>
        <a:xfrm rot="5400000">
          <a:off x="-128067" y="4016058"/>
          <a:ext cx="920264" cy="644184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/>
            </a:rPr>
            <a:t>Apr</a:t>
          </a:r>
          <a:endParaRPr lang="en-US" sz="1800" b="1" kern="1200"/>
        </a:p>
      </dsp:txBody>
      <dsp:txXfrm rot="-5400000">
        <a:off x="9973" y="4200110"/>
        <a:ext cx="644184" cy="276080"/>
      </dsp:txXfrm>
    </dsp:sp>
    <dsp:sp modelId="{1BCB8B86-0C7D-4E0C-8543-AD8B35573D11}">
      <dsp:nvSpPr>
        <dsp:cNvPr id="0" name=""/>
        <dsp:cNvSpPr/>
      </dsp:nvSpPr>
      <dsp:spPr>
        <a:xfrm rot="5400000">
          <a:off x="4904624" y="-1160301"/>
          <a:ext cx="598171" cy="9119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Began series of workshops on Te Mana o </a:t>
          </a:r>
          <a:r>
            <a:rPr lang="en-US" sz="1600" kern="1200" err="1"/>
            <a:t>te</a:t>
          </a:r>
          <a:r>
            <a:rPr lang="en-US" sz="1600" kern="1200"/>
            <a:t> Wai to build our internal capability</a:t>
          </a:r>
        </a:p>
      </dsp:txBody>
      <dsp:txXfrm rot="-5400000">
        <a:off x="644185" y="3129338"/>
        <a:ext cx="9089850" cy="539771"/>
      </dsp:txXfrm>
    </dsp:sp>
    <dsp:sp modelId="{4AE60081-68F1-4953-8979-8034003CC874}">
      <dsp:nvSpPr>
        <dsp:cNvPr id="0" name=""/>
        <dsp:cNvSpPr/>
      </dsp:nvSpPr>
      <dsp:spPr>
        <a:xfrm rot="5400000">
          <a:off x="-128067" y="3245795"/>
          <a:ext cx="920264" cy="644184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/>
            </a:rPr>
            <a:t>Mar</a:t>
          </a:r>
          <a:endParaRPr lang="en-US" sz="1800" b="1" kern="1200"/>
        </a:p>
      </dsp:txBody>
      <dsp:txXfrm rot="-5400000">
        <a:off x="9973" y="3429847"/>
        <a:ext cx="644184" cy="276080"/>
      </dsp:txXfrm>
    </dsp:sp>
    <dsp:sp modelId="{6BB4E298-54AB-44F7-8E6D-8CED3A28F5E6}">
      <dsp:nvSpPr>
        <dsp:cNvPr id="0" name=""/>
        <dsp:cNvSpPr/>
      </dsp:nvSpPr>
      <dsp:spPr>
        <a:xfrm rot="5400000">
          <a:off x="4904624" y="-377896"/>
          <a:ext cx="598171" cy="9119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/>
            </a:rPr>
            <a:t>Launched the Taumata Arowai Public Register</a:t>
          </a:r>
          <a:endParaRPr lang="en-NZ" sz="1600" kern="1200"/>
        </a:p>
      </dsp:txBody>
      <dsp:txXfrm rot="-5400000">
        <a:off x="644185" y="3911743"/>
        <a:ext cx="9089850" cy="539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14432-1EFF-4F55-BEEB-233F1D40611B}">
      <dsp:nvSpPr>
        <dsp:cNvPr id="0" name=""/>
        <dsp:cNvSpPr/>
      </dsp:nvSpPr>
      <dsp:spPr>
        <a:xfrm rot="5400000">
          <a:off x="-122167" y="125258"/>
          <a:ext cx="814451" cy="570115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/>
            </a:rPr>
            <a:t>May</a:t>
          </a:r>
          <a:endParaRPr lang="en-US" sz="1600" kern="1200"/>
        </a:p>
      </dsp:txBody>
      <dsp:txXfrm rot="-5400000">
        <a:off x="2" y="288148"/>
        <a:ext cx="570115" cy="244336"/>
      </dsp:txXfrm>
    </dsp:sp>
    <dsp:sp modelId="{41D4E041-1F12-4837-9BD9-79A586326083}">
      <dsp:nvSpPr>
        <dsp:cNvPr id="0" name=""/>
        <dsp:cNvSpPr/>
      </dsp:nvSpPr>
      <dsp:spPr>
        <a:xfrm rot="5400000">
          <a:off x="4908556" y="-4335349"/>
          <a:ext cx="529393" cy="92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Most council suppliers verified in Hinekōrako</a:t>
          </a:r>
        </a:p>
      </dsp:txBody>
      <dsp:txXfrm rot="-5400000">
        <a:off x="570116" y="28934"/>
        <a:ext cx="9180431" cy="477707"/>
      </dsp:txXfrm>
    </dsp:sp>
    <dsp:sp modelId="{511D74EE-ED6A-4172-9B4E-E944A559431F}">
      <dsp:nvSpPr>
        <dsp:cNvPr id="0" name=""/>
        <dsp:cNvSpPr/>
      </dsp:nvSpPr>
      <dsp:spPr>
        <a:xfrm rot="5400000">
          <a:off x="-122167" y="855879"/>
          <a:ext cx="814451" cy="570115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/>
            </a:rPr>
            <a:t>Jun</a:t>
          </a:r>
          <a:endParaRPr lang="en-US" sz="1600" kern="1200"/>
        </a:p>
      </dsp:txBody>
      <dsp:txXfrm rot="-5400000">
        <a:off x="2" y="1018769"/>
        <a:ext cx="570115" cy="244336"/>
      </dsp:txXfrm>
    </dsp:sp>
    <dsp:sp modelId="{889AED45-5FF8-475E-8515-461C01B23CA9}">
      <dsp:nvSpPr>
        <dsp:cNvPr id="0" name=""/>
        <dsp:cNvSpPr/>
      </dsp:nvSpPr>
      <dsp:spPr>
        <a:xfrm rot="5400000">
          <a:off x="4908556" y="-3604728"/>
          <a:ext cx="529393" cy="92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alibri"/>
            </a:rPr>
            <a:t>Published Drinking Water Standards, Aesthetic Values and Network Environmental Performance Measures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>
              <a:latin typeface="Calibri"/>
            </a:rPr>
            <a:t>Staff onboarded across the motu:</a:t>
          </a:r>
          <a:r>
            <a:rPr lang="en-US" sz="1500" b="0" kern="1200"/>
            <a:t> Whakatane, Opotiki, </a:t>
          </a:r>
          <a:r>
            <a:rPr lang="en-US" sz="1500" b="0" kern="1200" err="1"/>
            <a:t>Kirikiriroa</a:t>
          </a:r>
          <a:r>
            <a:rPr lang="en-US" sz="1500" b="0" kern="1200"/>
            <a:t>, </a:t>
          </a:r>
          <a:r>
            <a:rPr lang="en-US" sz="1500" b="0" kern="1200" err="1"/>
            <a:t>Ōtepoti</a:t>
          </a:r>
          <a:r>
            <a:rPr lang="en-US" sz="1500" b="0" kern="1200"/>
            <a:t>, </a:t>
          </a:r>
          <a:r>
            <a:rPr lang="en-US" sz="1500" b="0" kern="1200" err="1"/>
            <a:t>Ōtautahi</a:t>
          </a:r>
          <a:r>
            <a:rPr lang="en-US" sz="1500" b="0" kern="1200"/>
            <a:t>, Papaioea</a:t>
          </a:r>
          <a:endParaRPr lang="en-US" sz="1500" b="0" kern="1200">
            <a:latin typeface="Calibri"/>
          </a:endParaRPr>
        </a:p>
      </dsp:txBody>
      <dsp:txXfrm rot="-5400000">
        <a:off x="570116" y="759555"/>
        <a:ext cx="9180431" cy="477707"/>
      </dsp:txXfrm>
    </dsp:sp>
    <dsp:sp modelId="{2C32866B-5D4C-4409-BB0E-5BFF4C0B2FD1}">
      <dsp:nvSpPr>
        <dsp:cNvPr id="0" name=""/>
        <dsp:cNvSpPr/>
      </dsp:nvSpPr>
      <dsp:spPr>
        <a:xfrm rot="5400000">
          <a:off x="-122167" y="1586499"/>
          <a:ext cx="814451" cy="570115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Jul</a:t>
          </a:r>
        </a:p>
      </dsp:txBody>
      <dsp:txXfrm rot="-5400000">
        <a:off x="2" y="1749389"/>
        <a:ext cx="570115" cy="244336"/>
      </dsp:txXfrm>
    </dsp:sp>
    <dsp:sp modelId="{814B190B-1602-4029-8933-82D982321EC4}">
      <dsp:nvSpPr>
        <dsp:cNvPr id="0" name=""/>
        <dsp:cNvSpPr/>
      </dsp:nvSpPr>
      <dsp:spPr>
        <a:xfrm rot="5400000">
          <a:off x="4908556" y="-2874108"/>
          <a:ext cx="529393" cy="92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Published Drinking Water </a:t>
          </a:r>
          <a:r>
            <a:rPr lang="en-US" sz="1500" kern="1200">
              <a:latin typeface="Calibri"/>
            </a:rPr>
            <a:t>Quality Assurance Rules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Published accountability documents: Drinking Water Regulation Report, SOI, SPE, CME</a:t>
          </a:r>
          <a:endParaRPr lang="en-US" sz="1500" kern="1200"/>
        </a:p>
      </dsp:txBody>
      <dsp:txXfrm rot="-5400000">
        <a:off x="570116" y="1490175"/>
        <a:ext cx="9180431" cy="477707"/>
      </dsp:txXfrm>
    </dsp:sp>
    <dsp:sp modelId="{B3BC0BF9-45FF-4E60-BF80-75F95C308A73}">
      <dsp:nvSpPr>
        <dsp:cNvPr id="0" name=""/>
        <dsp:cNvSpPr/>
      </dsp:nvSpPr>
      <dsp:spPr>
        <a:xfrm rot="5400000">
          <a:off x="-122167" y="2317120"/>
          <a:ext cx="814451" cy="570115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/>
            </a:rPr>
            <a:t>Aug</a:t>
          </a:r>
          <a:endParaRPr lang="en-US" sz="1600" b="1" kern="1200"/>
        </a:p>
      </dsp:txBody>
      <dsp:txXfrm rot="-5400000">
        <a:off x="2" y="2480010"/>
        <a:ext cx="570115" cy="244336"/>
      </dsp:txXfrm>
    </dsp:sp>
    <dsp:sp modelId="{DD2B720E-A4C7-4D58-AC4B-350F2C081F07}">
      <dsp:nvSpPr>
        <dsp:cNvPr id="0" name=""/>
        <dsp:cNvSpPr/>
      </dsp:nvSpPr>
      <dsp:spPr>
        <a:xfrm rot="5400000">
          <a:off x="4908556" y="-2143487"/>
          <a:ext cx="529393" cy="92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Presented at 14 webinars hosted by Water New Zealand</a:t>
          </a:r>
          <a:endParaRPr lang="en-NZ" sz="1500" kern="1200"/>
        </a:p>
      </dsp:txBody>
      <dsp:txXfrm rot="-5400000">
        <a:off x="570116" y="2220796"/>
        <a:ext cx="9180431" cy="477707"/>
      </dsp:txXfrm>
    </dsp:sp>
    <dsp:sp modelId="{14EEDC55-E833-41B7-9590-EE4DE4E64510}">
      <dsp:nvSpPr>
        <dsp:cNvPr id="0" name=""/>
        <dsp:cNvSpPr/>
      </dsp:nvSpPr>
      <dsp:spPr>
        <a:xfrm rot="5400000">
          <a:off x="-122167" y="3047741"/>
          <a:ext cx="814451" cy="570115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/>
            </a:rPr>
            <a:t>Sep</a:t>
          </a:r>
          <a:endParaRPr lang="en-US" sz="1600" b="1" kern="1200"/>
        </a:p>
      </dsp:txBody>
      <dsp:txXfrm rot="-5400000">
        <a:off x="2" y="3210631"/>
        <a:ext cx="570115" cy="244336"/>
      </dsp:txXfrm>
    </dsp:sp>
    <dsp:sp modelId="{6E321829-8A8B-45DF-9310-620BA92C1063}">
      <dsp:nvSpPr>
        <dsp:cNvPr id="0" name=""/>
        <dsp:cNvSpPr/>
      </dsp:nvSpPr>
      <dsp:spPr>
        <a:xfrm rot="5400000">
          <a:off x="4908556" y="-1412866"/>
          <a:ext cx="529393" cy="92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Won </a:t>
          </a:r>
          <a:r>
            <a:rPr lang="en-NZ" sz="1500" kern="1200"/>
            <a:t>Leadership in Governance Award at the Te </a:t>
          </a:r>
          <a:r>
            <a:rPr lang="en-NZ" sz="1500" kern="1200" err="1"/>
            <a:t>Hāpai</a:t>
          </a:r>
          <a:r>
            <a:rPr lang="en-NZ" sz="1500" kern="1200"/>
            <a:t> </a:t>
          </a:r>
          <a:r>
            <a:rPr lang="en-NZ" sz="1500" kern="1200" err="1"/>
            <a:t>Hāpori</a:t>
          </a:r>
          <a:r>
            <a:rPr lang="en-NZ" sz="1500" kern="1200"/>
            <a:t> | Spirit of Service Awards</a:t>
          </a:r>
          <a:endParaRPr lang="en-US" sz="1500" kern="1200"/>
        </a:p>
      </dsp:txBody>
      <dsp:txXfrm rot="-5400000">
        <a:off x="570116" y="2951417"/>
        <a:ext cx="9180431" cy="477707"/>
      </dsp:txXfrm>
    </dsp:sp>
    <dsp:sp modelId="{FA6F6748-E63E-479F-804E-D35BF0B15536}">
      <dsp:nvSpPr>
        <dsp:cNvPr id="0" name=""/>
        <dsp:cNvSpPr/>
      </dsp:nvSpPr>
      <dsp:spPr>
        <a:xfrm rot="5400000">
          <a:off x="-122167" y="3778361"/>
          <a:ext cx="814451" cy="570115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/>
            </a:rPr>
            <a:t>Oct</a:t>
          </a:r>
          <a:endParaRPr lang="en-US" sz="1600" b="1" kern="1200"/>
        </a:p>
      </dsp:txBody>
      <dsp:txXfrm rot="-5400000">
        <a:off x="2" y="3941251"/>
        <a:ext cx="570115" cy="244336"/>
      </dsp:txXfrm>
    </dsp:sp>
    <dsp:sp modelId="{BA0CEB51-8996-4E31-959F-FD701861C16E}">
      <dsp:nvSpPr>
        <dsp:cNvPr id="0" name=""/>
        <dsp:cNvSpPr/>
      </dsp:nvSpPr>
      <dsp:spPr>
        <a:xfrm rot="5400000">
          <a:off x="4908556" y="-682246"/>
          <a:ext cx="529393" cy="92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Began consultation on Network Environmental Performance Measures and Wastewater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alibri"/>
            </a:rPr>
            <a:t>Published three Acceptable Solutions</a:t>
          </a:r>
          <a:endParaRPr lang="en-US" sz="1500" kern="1200"/>
        </a:p>
      </dsp:txBody>
      <dsp:txXfrm rot="-5400000">
        <a:off x="570116" y="3682037"/>
        <a:ext cx="9180431" cy="477707"/>
      </dsp:txXfrm>
    </dsp:sp>
    <dsp:sp modelId="{EB7F129A-B046-48C3-8466-91768467CCA9}">
      <dsp:nvSpPr>
        <dsp:cNvPr id="0" name=""/>
        <dsp:cNvSpPr/>
      </dsp:nvSpPr>
      <dsp:spPr>
        <a:xfrm rot="5400000">
          <a:off x="-122167" y="4508982"/>
          <a:ext cx="814451" cy="570115"/>
        </a:xfrm>
        <a:prstGeom prst="chevron">
          <a:avLst/>
        </a:prstGeom>
        <a:solidFill>
          <a:srgbClr val="00ABC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Nov</a:t>
          </a:r>
        </a:p>
      </dsp:txBody>
      <dsp:txXfrm rot="-5400000">
        <a:off x="2" y="4671872"/>
        <a:ext cx="570115" cy="244336"/>
      </dsp:txXfrm>
    </dsp:sp>
    <dsp:sp modelId="{1BCB8B86-0C7D-4E0C-8543-AD8B35573D11}">
      <dsp:nvSpPr>
        <dsp:cNvPr id="0" name=""/>
        <dsp:cNvSpPr/>
      </dsp:nvSpPr>
      <dsp:spPr>
        <a:xfrm rot="5400000">
          <a:off x="4908556" y="48374"/>
          <a:ext cx="529393" cy="9206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One year old!</a:t>
          </a:r>
        </a:p>
      </dsp:txBody>
      <dsp:txXfrm rot="-5400000">
        <a:off x="570116" y="4412658"/>
        <a:ext cx="9180431" cy="477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7840" cy="4669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E7FEA-D29B-754F-BEA8-BF391B13FEA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429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8E7B5-397D-E340-A3B7-DFDFBFBF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965">
              <a:lnSpc>
                <a:spcPct val="115000"/>
              </a:lnSpc>
              <a:spcAft>
                <a:spcPts val="800"/>
              </a:spcAft>
            </a:pP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Tēnā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koutou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katoa</a:t>
            </a:r>
            <a:endParaRPr lang="en-NZ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7965">
              <a:lnSpc>
                <a:spcPct val="115000"/>
              </a:lnSpc>
              <a:spcAft>
                <a:spcPts val="800"/>
              </a:spcAft>
            </a:pP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Nō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Ingarangi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ōku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tipuna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27965">
              <a:lnSpc>
                <a:spcPct val="115000"/>
              </a:lnSpc>
              <a:spcAft>
                <a:spcPts val="800"/>
              </a:spcAft>
            </a:pP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N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whānau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ahau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Ghana, Africa.</a:t>
            </a:r>
          </a:p>
          <a:p>
            <a:pPr marL="227965">
              <a:lnSpc>
                <a:spcPct val="115000"/>
              </a:lnSpc>
              <a:spcAft>
                <a:spcPts val="800"/>
              </a:spcAft>
            </a:pP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Heoi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tipu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ahau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raro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maru o Taranaki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Maunga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227965">
              <a:lnSpc>
                <a:spcPct val="115000"/>
              </a:lnSpc>
              <a:spcAft>
                <a:spcPts val="800"/>
              </a:spcAft>
            </a:pP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 </a:t>
            </a:r>
            <a:r>
              <a:rPr lang="en-N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taha o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Waiongana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awa,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raro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mana o Te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Atiawa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27965">
              <a:lnSpc>
                <a:spcPct val="115000"/>
              </a:lnSpc>
              <a:spcAft>
                <a:spcPts val="800"/>
              </a:spcAft>
            </a:pP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 Te Whanganui-a-Tara au e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noho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ana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ināianei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taku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Rangatira, Maggie.</a:t>
            </a:r>
          </a:p>
          <a:p>
            <a:pPr marL="227965">
              <a:lnSpc>
                <a:spcPct val="115000"/>
              </a:lnSpc>
              <a:spcAft>
                <a:spcPts val="800"/>
              </a:spcAft>
            </a:pP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 </a:t>
            </a:r>
            <a:r>
              <a:rPr lang="en-N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wai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ahau? Ko Bill Bayfield, </a:t>
            </a:r>
            <a:r>
              <a:rPr lang="en-N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Tumu </a:t>
            </a:r>
            <a:r>
              <a:rPr lang="en-N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Whakarae</a:t>
            </a:r>
            <a:r>
              <a:rPr lang="en-N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Taumata Arowai.</a:t>
            </a:r>
          </a:p>
          <a:p>
            <a:pPr marL="227965">
              <a:lnSpc>
                <a:spcPct val="115000"/>
              </a:lnSpc>
              <a:spcAft>
                <a:spcPts val="800"/>
              </a:spcAft>
            </a:pPr>
            <a:endParaRPr lang="en-NZ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7965">
              <a:lnSpc>
                <a:spcPct val="115000"/>
              </a:lnSpc>
              <a:spcAft>
                <a:spcPts val="800"/>
              </a:spcAft>
            </a:pPr>
            <a:r>
              <a:rPr lang="en-NZ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It’s a pleasure to be here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7B5-397D-E340-A3B7-DFDFBFBFB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7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7B5-397D-E340-A3B7-DFDFBFBFBC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57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1C1CB-1C2D-4435-98B6-13D22B4C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A5E39-EEC9-4BBF-AF6E-F61DBEC1B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Look forward to you having a crack at this – integrating into your plans</a:t>
            </a:r>
            <a:endParaRPr lang="en-US" b="0">
              <a:cs typeface="Calibri"/>
            </a:endParaRPr>
          </a:p>
          <a:p>
            <a:pPr lvl="0"/>
            <a:r>
              <a:rPr lang="en-US" b="0">
                <a:cs typeface="Calibri"/>
              </a:rPr>
              <a:t>Promote Te Mana o </a:t>
            </a:r>
            <a:r>
              <a:rPr lang="en-US" b="0" err="1">
                <a:cs typeface="Calibri"/>
              </a:rPr>
              <a:t>te</a:t>
            </a:r>
            <a:r>
              <a:rPr lang="en-US" b="0">
                <a:cs typeface="Calibri"/>
              </a:rPr>
              <a:t> Wai hub which is at the entrance of the expo at the conference – joint initiative with </a:t>
            </a:r>
            <a:r>
              <a:rPr lang="en-US" b="0" err="1">
                <a:cs typeface="Calibri"/>
              </a:rPr>
              <a:t>Mfe</a:t>
            </a:r>
            <a:r>
              <a:rPr lang="en-US" b="0">
                <a:cs typeface="Calibri"/>
              </a:rPr>
              <a:t>, DIA and a number of Iwi leaders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FA26-575C-4A0A-9669-E3CF51616A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A858C-C9B2-4FC9-89E1-8EE39894C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029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1C1CB-1C2D-4435-98B6-13D22B4C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A5E39-EEC9-4BBF-AF6E-F61DBEC1B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FA26-575C-4A0A-9669-E3CF51616A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A858C-C9B2-4FC9-89E1-8EE39894C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362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1C1CB-1C2D-4435-98B6-13D22B4C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A5E39-EEC9-4BBF-AF6E-F61DBEC1B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We're focusing on local authorities first as biggest risk, unregistered small suppliers can relax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FA26-575C-4A0A-9669-E3CF51616A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A858C-C9B2-4FC9-89E1-8EE39894C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6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18A12-56C3-43A6-AD1D-FAD79B036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BD921-0878-4B36-AF1C-0020704825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C4AE8-12C0-4423-B8AF-7718D57BB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7FE31-B317-4546-9A7A-94D24D879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03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1C1CB-1C2D-4435-98B6-13D22B4C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A5E39-EEC9-4BBF-AF6E-F61DBEC1B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It's been six months since last conference, three waters becoming very real now</a:t>
            </a:r>
            <a:endParaRPr lang="en-US" b="1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FA26-575C-4A0A-9669-E3CF51616A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A858C-C9B2-4FC9-89E1-8EE39894C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236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1C1CB-1C2D-4435-98B6-13D22B4C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A5E39-EEC9-4BBF-AF6E-F61DBEC1B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>
              <a:cs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FA26-575C-4A0A-9669-E3CF51616A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A858C-C9B2-4FC9-89E1-8EE39894C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737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1C1CB-1C2D-4435-98B6-13D22B4C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A5E39-EEC9-4BBF-AF6E-F61DBEC1B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b="0">
                <a:cs typeface="Calibri"/>
              </a:rPr>
              <a:t>Resigned as CE of Taumata Arowai, leave January 2023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>
                <a:cs typeface="Calibri"/>
              </a:rPr>
              <a:t>Reflections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Wanted to build a modern regulator. Have done this.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 Mana o </a:t>
            </a:r>
            <a:r>
              <a:rPr lang="en-NZ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N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Wai in legislation – that journey still continues.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 the platform, now up to you. It’s a long journey.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FA26-575C-4A0A-9669-E3CF51616A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A858C-C9B2-4FC9-89E1-8EE39894C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20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1C1CB-1C2D-4435-98B6-13D22B4C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A5E39-EEC9-4BBF-AF6E-F61DBEC1B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NZ" sz="1200" spc="-5">
                <a:solidFill>
                  <a:srgbClr val="07435C"/>
                </a:solidFill>
                <a:latin typeface="Calibri"/>
                <a:cs typeface="Calibri"/>
              </a:rPr>
              <a:t>6 months on felt like building a plane while flying it.</a:t>
            </a:r>
          </a:p>
          <a:p>
            <a:r>
              <a:rPr lang="en-NZ" sz="1200" spc="-5">
                <a:solidFill>
                  <a:srgbClr val="07435C"/>
                </a:solidFill>
                <a:latin typeface="Calibri"/>
                <a:cs typeface="Calibri"/>
              </a:rPr>
              <a:t>One year on feels like…</a:t>
            </a:r>
            <a:r>
              <a:rPr lang="en-NZ" spc="-5">
                <a:solidFill>
                  <a:srgbClr val="07435C"/>
                </a:solidFill>
                <a:latin typeface="Calibri"/>
                <a:cs typeface="Calibri"/>
              </a:rPr>
              <a:t>sailing in a </a:t>
            </a:r>
            <a:r>
              <a:rPr lang="en-NZ" sz="1200" spc="-5">
                <a:solidFill>
                  <a:srgbClr val="07435C"/>
                </a:solidFill>
                <a:latin typeface="Calibri"/>
                <a:cs typeface="Calibri"/>
              </a:rPr>
              <a:t>waka, working together with the sector to reach our goal of safe water everyday for everyone</a:t>
            </a:r>
          </a:p>
          <a:p>
            <a:endParaRPr lang="en-NZ" sz="1200" spc="-5">
              <a:solidFill>
                <a:srgbClr val="07435C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FA26-575C-4A0A-9669-E3CF51616A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A858C-C9B2-4FC9-89E1-8EE39894C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29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18A12-56C3-43A6-AD1D-FAD79B036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BD921-0878-4B36-AF1C-0020704825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SzPct val="100000"/>
              <a:buFont typeface="Arial" pitchFamily="34"/>
              <a:buNone/>
            </a:pPr>
            <a:r>
              <a:rPr lang="en-US" b="0"/>
              <a:t>Nov 2021 – 2022 being regulator achievements</a:t>
            </a:r>
          </a:p>
          <a:p>
            <a:pPr marL="0" lvl="0" indent="0">
              <a:buSzPct val="100000"/>
              <a:buFont typeface="Arial" pitchFamily="34"/>
              <a:buNone/>
            </a:pPr>
            <a:r>
              <a:rPr lang="en-US" b="0"/>
              <a:t>Covid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C4AE8-12C0-4423-B8AF-7718D57BB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7FE31-B317-4546-9A7A-94D24D879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18A12-56C3-43A6-AD1D-FAD79B036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BD921-0878-4B36-AF1C-0020704825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SzPct val="100000"/>
              <a:buFont typeface="Arial" pitchFamily="34"/>
              <a:buNone/>
            </a:pPr>
            <a:r>
              <a:rPr lang="en-US" b="0"/>
              <a:t>Nov 2021 – 2022 being regulator achievements</a:t>
            </a:r>
          </a:p>
          <a:p>
            <a:pPr marL="0" lvl="0" indent="0">
              <a:buSzPct val="100000"/>
              <a:buFont typeface="Arial" pitchFamily="34"/>
              <a:buNone/>
            </a:pPr>
            <a:r>
              <a:rPr lang="en-US" b="0"/>
              <a:t>Challenges: Covid environment, quality of data transferred from MoH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C4AE8-12C0-4423-B8AF-7718D57BB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7FE31-B317-4546-9A7A-94D24D879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03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1C1CB-1C2D-4435-98B6-13D22B4C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A5E39-EEC9-4BBF-AF6E-F61DBEC1B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/>
              <a:t>I am proud of the work done to date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/>
              <a:t>Excited for what we have and can achieve ongoing in working together with the wider water sector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b="0" i="0">
                <a:solidFill>
                  <a:srgbClr val="4A4C4C"/>
                </a:solidFill>
                <a:effectLst/>
                <a:latin typeface="NationalBook"/>
              </a:rPr>
              <a:t>Thank you for your support</a:t>
            </a:r>
            <a:endParaRPr lang="en-NZ" b="0" i="0">
              <a:solidFill>
                <a:srgbClr val="4A4C4C"/>
              </a:solidFill>
              <a:effectLst/>
              <a:latin typeface="NationalBook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FA26-575C-4A0A-9669-E3CF51616A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A858C-C9B2-4FC9-89E1-8EE39894C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85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18A12-56C3-43A6-AD1D-FAD79B036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BD921-0878-4B36-AF1C-0020704825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C4AE8-12C0-4423-B8AF-7718D57BB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7FE31-B317-4546-9A7A-94D24D879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18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18A12-56C3-43A6-AD1D-FAD79B036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BD921-0878-4B36-AF1C-0020704825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C4AE8-12C0-4423-B8AF-7718D57BB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7FE31-B317-4546-9A7A-94D24D879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09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18A12-56C3-43A6-AD1D-FAD79B036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BD921-0878-4B36-AF1C-0020704825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C4AE8-12C0-4423-B8AF-7718D57BB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7FE31-B317-4546-9A7A-94D24D879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77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1C1CB-1C2D-4435-98B6-13D22B4C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A5E39-EEC9-4BBF-AF6E-F61DBEC1B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b="1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FA26-575C-4A0A-9669-E3CF51616A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A858C-C9B2-4FC9-89E1-8EE39894C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0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299" y="535849"/>
            <a:ext cx="107837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887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B7B7058-D5A3-40B1-A879-2CD2FE8AE87D}"/>
              </a:ext>
            </a:extLst>
          </p:cNvPr>
          <p:cNvSpPr txBox="1"/>
          <p:nvPr userDrawn="1"/>
        </p:nvSpPr>
        <p:spPr>
          <a:xfrm>
            <a:off x="4934585" y="304800"/>
            <a:ext cx="2322830" cy="266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  <a:endParaRPr lang="en-NZ" sz="11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2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299" y="535849"/>
            <a:ext cx="107837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79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 baseline="0">
                <a:solidFill>
                  <a:srgbClr val="00AB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68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5A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8BD4F383-4957-4921-84FC-9F8CB35F8551}"/>
              </a:ext>
            </a:extLst>
          </p:cNvPr>
          <p:cNvSpPr txBox="1"/>
          <p:nvPr userDrawn="1"/>
        </p:nvSpPr>
        <p:spPr>
          <a:xfrm>
            <a:off x="4934585" y="304800"/>
            <a:ext cx="2322830" cy="266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  <a:endParaRPr lang="en-NZ" sz="11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5A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19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5A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546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14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 baseline="0">
                <a:solidFill>
                  <a:srgbClr val="00AB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46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5A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1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5A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3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6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299" y="535849"/>
            <a:ext cx="107837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1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 baseline="0">
                <a:solidFill>
                  <a:srgbClr val="00ABC5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84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5A8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65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5A8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8BD4F383-4957-4921-84FC-9F8CB35F8551}"/>
              </a:ext>
            </a:extLst>
          </p:cNvPr>
          <p:cNvSpPr txBox="1"/>
          <p:nvPr userDrawn="1"/>
        </p:nvSpPr>
        <p:spPr>
          <a:xfrm>
            <a:off x="4934585" y="304800"/>
            <a:ext cx="2322830" cy="266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  <a:endParaRPr lang="en-NZ" sz="11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g object 26"/>
          <p:cNvSpPr/>
          <p:nvPr/>
        </p:nvSpPr>
        <p:spPr>
          <a:xfrm>
            <a:off x="11323804" y="1124149"/>
            <a:ext cx="568960" cy="0"/>
          </a:xfrm>
          <a:custGeom>
            <a:avLst/>
            <a:gdLst/>
            <a:ahLst/>
            <a:cxnLst/>
            <a:rect l="l" t="t" r="r" b="b"/>
            <a:pathLst>
              <a:path w="568959">
                <a:moveTo>
                  <a:pt x="56879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535849"/>
            <a:ext cx="928737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5A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9998" y="2492999"/>
            <a:ext cx="9287373" cy="3116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pic>
        <p:nvPicPr>
          <p:cNvPr id="28" name="Picture 27" descr="Shape, arrow&#10;&#10;Description automatically generated">
            <a:extLst>
              <a:ext uri="{FF2B5EF4-FFF2-40B4-BE49-F238E27FC236}">
                <a16:creationId xmlns:a16="http://schemas.microsoft.com/office/drawing/2014/main" id="{D4F18F41-29B9-D74D-90DB-3A8F1FE549B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664" y="311403"/>
            <a:ext cx="1181100" cy="609600"/>
          </a:xfrm>
          <a:prstGeom prst="rect">
            <a:avLst/>
          </a:prstGeom>
        </p:spPr>
      </p:pic>
      <p:pic>
        <p:nvPicPr>
          <p:cNvPr id="5" name="Picture 4" descr="A view of the earth from space&#10;&#10;Description automatically generated with low confidence">
            <a:extLst>
              <a:ext uri="{FF2B5EF4-FFF2-40B4-BE49-F238E27FC236}">
                <a16:creationId xmlns:a16="http://schemas.microsoft.com/office/drawing/2014/main" id="{274E982F-404A-C749-930F-FCFB9C5248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4622800"/>
            <a:ext cx="1295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0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 cap="none" baseline="0">
          <a:solidFill>
            <a:srgbClr val="00ABC5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g object 26"/>
          <p:cNvSpPr/>
          <p:nvPr/>
        </p:nvSpPr>
        <p:spPr>
          <a:xfrm>
            <a:off x="11323804" y="1124149"/>
            <a:ext cx="568960" cy="0"/>
          </a:xfrm>
          <a:custGeom>
            <a:avLst/>
            <a:gdLst/>
            <a:ahLst/>
            <a:cxnLst/>
            <a:rect l="l" t="t" r="r" b="b"/>
            <a:pathLst>
              <a:path w="568959">
                <a:moveTo>
                  <a:pt x="56879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535849"/>
            <a:ext cx="928737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5A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9998" y="2492999"/>
            <a:ext cx="9287373" cy="3116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B364A7FA-9D0B-2A41-84A8-F4C85E0D59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3361020"/>
            <a:ext cx="2032000" cy="3492500"/>
          </a:xfrm>
          <a:prstGeom prst="rect">
            <a:avLst/>
          </a:prstGeom>
        </p:spPr>
      </p:pic>
      <p:pic>
        <p:nvPicPr>
          <p:cNvPr id="28" name="Picture 27" descr="Shape, arrow&#10;&#10;Description automatically generated">
            <a:extLst>
              <a:ext uri="{FF2B5EF4-FFF2-40B4-BE49-F238E27FC236}">
                <a16:creationId xmlns:a16="http://schemas.microsoft.com/office/drawing/2014/main" id="{D4F18F41-29B9-D74D-90DB-3A8F1FE549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664" y="311403"/>
            <a:ext cx="118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eaLnBrk="1" hangingPunct="1">
        <a:defRPr cap="none" baseline="0">
          <a:solidFill>
            <a:srgbClr val="00ABC5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g object 26"/>
          <p:cNvSpPr/>
          <p:nvPr/>
        </p:nvSpPr>
        <p:spPr>
          <a:xfrm>
            <a:off x="11323804" y="1124149"/>
            <a:ext cx="568960" cy="0"/>
          </a:xfrm>
          <a:custGeom>
            <a:avLst/>
            <a:gdLst/>
            <a:ahLst/>
            <a:cxnLst/>
            <a:rect l="l" t="t" r="r" b="b"/>
            <a:pathLst>
              <a:path w="568959">
                <a:moveTo>
                  <a:pt x="56879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535849"/>
            <a:ext cx="928737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5A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9998" y="2492999"/>
            <a:ext cx="9287373" cy="3116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B364A7FA-9D0B-2A41-84A8-F4C85E0D59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3361020"/>
            <a:ext cx="2032000" cy="3492500"/>
          </a:xfrm>
          <a:prstGeom prst="rect">
            <a:avLst/>
          </a:prstGeom>
        </p:spPr>
      </p:pic>
      <p:pic>
        <p:nvPicPr>
          <p:cNvPr id="28" name="Picture 27" descr="Shape, arrow&#10;&#10;Description automatically generated">
            <a:extLst>
              <a:ext uri="{FF2B5EF4-FFF2-40B4-BE49-F238E27FC236}">
                <a16:creationId xmlns:a16="http://schemas.microsoft.com/office/drawing/2014/main" id="{D4F18F41-29B9-D74D-90DB-3A8F1FE549B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664" y="311403"/>
            <a:ext cx="118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9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8" r:id="rId3"/>
    <p:sldLayoutId id="2147483687" r:id="rId4"/>
    <p:sldLayoutId id="2147483688" r:id="rId5"/>
    <p:sldLayoutId id="2147483689" r:id="rId6"/>
  </p:sldLayoutIdLst>
  <p:hf hdr="0" ftr="0" dt="0"/>
  <p:txStyles>
    <p:titleStyle>
      <a:lvl1pPr>
        <a:defRPr cap="none" baseline="0">
          <a:solidFill>
            <a:srgbClr val="00ABC5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92_9229834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93_EFCE4D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90_A5BE01EE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55A1C00F-631F-E64A-B054-200412879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12192000" cy="6858000"/>
          </a:xfrm>
          <a:prstGeom prst="rect">
            <a:avLst/>
          </a:prstGeom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36E07A89-7C64-BE4D-B28D-D7FF4522FF65}"/>
              </a:ext>
            </a:extLst>
          </p:cNvPr>
          <p:cNvSpPr txBox="1"/>
          <p:nvPr/>
        </p:nvSpPr>
        <p:spPr>
          <a:xfrm>
            <a:off x="4934585" y="152400"/>
            <a:ext cx="2322830" cy="266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  <a:endParaRPr lang="en-NZ" sz="1100">
              <a:solidFill>
                <a:schemeClr val="bg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B5EC9107-BA6A-9140-B3EE-93F608E29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4800"/>
            <a:ext cx="1952667" cy="100422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42BF4906-794D-66CD-4B87-7A91E635C7D7}"/>
              </a:ext>
            </a:extLst>
          </p:cNvPr>
          <p:cNvSpPr txBox="1">
            <a:spLocks/>
          </p:cNvSpPr>
          <p:nvPr/>
        </p:nvSpPr>
        <p:spPr>
          <a:xfrm>
            <a:off x="575780" y="1027696"/>
            <a:ext cx="11409073" cy="1096198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>
            <a:lvl1pPr>
              <a:defRPr sz="5400" b="1" i="0">
                <a:solidFill>
                  <a:srgbClr val="005A83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0"/>
              </a:lnSpc>
            </a:pPr>
            <a:r>
              <a:rPr lang="en-NZ" sz="4600" kern="0"/>
              <a:t>Water New Zealand Conference</a:t>
            </a:r>
          </a:p>
          <a:p>
            <a:pPr marL="12700" marR="5080">
              <a:lnSpc>
                <a:spcPts val="3500"/>
              </a:lnSpc>
              <a:spcBef>
                <a:spcPts val="4000"/>
              </a:spcBef>
            </a:pPr>
            <a:r>
              <a:rPr lang="en-NZ" sz="3400" kern="0"/>
              <a:t>Bill Bayfield  |  Chief Executive 			19 October 2022</a:t>
            </a:r>
            <a:endParaRPr lang="en-NZ" sz="3400"/>
          </a:p>
        </p:txBody>
      </p:sp>
    </p:spTree>
    <p:extLst>
      <p:ext uri="{BB962C8B-B14F-4D97-AF65-F5344CB8AC3E}">
        <p14:creationId xmlns:p14="http://schemas.microsoft.com/office/powerpoint/2010/main" val="359640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D6CA349-4605-435F-A3CD-0DBCFA59A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2" y="451003"/>
            <a:ext cx="9545061" cy="6283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1" rIns="0" bIns="0" anchor="t" anchorCtr="0" compatLnSpc="1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And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made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significant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changes</a:t>
            </a:r>
            <a:endParaRPr lang="mi-NZ" sz="4000" b="1" spc="-5">
              <a:solidFill>
                <a:srgbClr val="005A83"/>
              </a:solidFill>
              <a:latin typeface="Calibri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331C749-BD11-4133-8B27-4455EB3CD822}"/>
              </a:ext>
            </a:extLst>
          </p:cNvPr>
          <p:cNvSpPr txBox="1"/>
          <p:nvPr/>
        </p:nvSpPr>
        <p:spPr>
          <a:xfrm>
            <a:off x="838192" y="1308126"/>
            <a:ext cx="9963313" cy="5028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45114" rIns="0" bIns="0" numCol="1" anchor="t" anchorCtr="0" compatLnSpc="1">
            <a:spAutoFit/>
          </a:bodyPr>
          <a:lstStyle/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rgbClr val="00ABC5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Changed Acceptable Solution for Spring and Bore Drinking Water Supplies:</a:t>
            </a:r>
            <a:endParaRPr lang="en-US" dirty="0">
              <a:cs typeface="Calibri"/>
            </a:endParaRPr>
          </a:p>
          <a:p>
            <a:pPr marL="914400" lvl="1" indent="-457200">
              <a:spcBef>
                <a:spcPts val="400"/>
              </a:spcBef>
              <a:spcAft>
                <a:spcPts val="4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Shifted to end-point treatment to suit small supplies.</a:t>
            </a:r>
          </a:p>
          <a:p>
            <a:pPr marL="914400" lvl="1" indent="-457200">
              <a:spcBef>
                <a:spcPts val="400"/>
              </a:spcBef>
              <a:spcAft>
                <a:spcPts val="4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Removed the need for chlorination.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rgbClr val="00ABC5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Added a new category to the Drinking Water Quality Assurance Rules:</a:t>
            </a:r>
          </a:p>
          <a:p>
            <a:pPr marL="914400" lvl="1" indent="-457200">
              <a:spcBef>
                <a:spcPts val="400"/>
              </a:spcBef>
              <a:spcAft>
                <a:spcPts val="4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Simplified rules for Very Small Communities who serve up to 25 people permanently and up to 50 people for 60 days per year.</a:t>
            </a:r>
          </a:p>
          <a:p>
            <a:pPr marL="914400" lvl="1" indent="-457200">
              <a:spcBef>
                <a:spcPts val="400"/>
              </a:spcBef>
              <a:spcAft>
                <a:spcPts val="4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Only require twice yearly microbiological testing.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rgbClr val="00ABC5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Changed monitoring requirements:</a:t>
            </a:r>
          </a:p>
          <a:p>
            <a:pPr marL="914400" lvl="1" indent="-457200">
              <a:spcBef>
                <a:spcPts val="400"/>
              </a:spcBef>
              <a:spcAft>
                <a:spcPts val="4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Changed requirement to keep and transport samples at &lt;6 degrees. Now only have a duty to take reasonably practicable steps to ensure they are no more than the temperature when sampled.</a:t>
            </a:r>
            <a:endParaRPr lang="en-US" sz="2400" kern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1941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D6CA349-4605-435F-A3CD-0DBCFA59A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2" y="451003"/>
            <a:ext cx="10068620" cy="12439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1" rIns="0" bIns="0" anchor="t" anchorCtr="0" compatLnSpc="1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Rules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,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Standards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,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Aesthetic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Values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and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Acceptable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Solutions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come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into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effect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soon</a:t>
            </a:r>
            <a:endParaRPr lang="mi-NZ" sz="4000" b="1" spc="-5">
              <a:solidFill>
                <a:srgbClr val="005A83"/>
              </a:solidFill>
              <a:latin typeface="Calibri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331C749-BD11-4133-8B27-4455EB3CD822}"/>
              </a:ext>
            </a:extLst>
          </p:cNvPr>
          <p:cNvSpPr txBox="1"/>
          <p:nvPr/>
        </p:nvSpPr>
        <p:spPr>
          <a:xfrm>
            <a:off x="838192" y="1694934"/>
            <a:ext cx="9963313" cy="37151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45114" rIns="0" bIns="0" numCol="1" anchor="t" anchorCtr="0" compatLnSpc="1"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Calibri"/>
                <a:cs typeface="Calibri"/>
              </a:rPr>
              <a:t>New Drinking Water Quality Assurance Rules, Standards, Aesthetic Values and three Acceptable Solutions come into effect for registered suppliers on </a:t>
            </a:r>
            <a:r>
              <a:rPr lang="en-US" sz="2400" b="1" kern="0">
                <a:solidFill>
                  <a:srgbClr val="000000"/>
                </a:solidFill>
                <a:latin typeface="Calibri"/>
                <a:cs typeface="Calibri"/>
              </a:rPr>
              <a:t>14 November 2022 </a:t>
            </a:r>
            <a:r>
              <a:rPr lang="en-US" sz="2400" ker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Calibri"/>
                <a:cs typeface="Calibri"/>
              </a:rPr>
              <a:t>The Rules are not a one size fits all approach – the simpler the supply, the simpler the rules.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Calibri"/>
                <a:cs typeface="Calibri"/>
              </a:rPr>
              <a:t>Acceptable Solutions are an easy and practical alternative to complying with the Water Services Act 2021. First of three Acceptable Solutions published. There will be more to come.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F8A5EF-39D8-8DFC-4959-9B055DE08AD7}"/>
              </a:ext>
            </a:extLst>
          </p:cNvPr>
          <p:cNvSpPr/>
          <p:nvPr/>
        </p:nvSpPr>
        <p:spPr>
          <a:xfrm>
            <a:off x="751627" y="5657068"/>
            <a:ext cx="8311318" cy="857839"/>
          </a:xfrm>
          <a:prstGeom prst="roundRect">
            <a:avLst/>
          </a:prstGeom>
          <a:noFill/>
          <a:ln w="15875">
            <a:solidFill>
              <a:srgbClr val="00A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n-US" sz="2200" kern="0" dirty="0">
                <a:solidFill>
                  <a:srgbClr val="00ABC5"/>
                </a:solidFill>
                <a:latin typeface="Calibri"/>
                <a:cs typeface="Calibri"/>
              </a:rPr>
              <a:t>                  If you haven't already, visit our team at the Expo and check out the ‘Build my rules</a:t>
            </a:r>
            <a:r>
              <a:rPr lang="en-US" sz="2200" kern="0">
                <a:solidFill>
                  <a:srgbClr val="00ABC5"/>
                </a:solidFill>
                <a:latin typeface="Calibri"/>
                <a:cs typeface="Calibri"/>
              </a:rPr>
              <a:t>’ web app</a:t>
            </a:r>
            <a:endParaRPr lang="en-US" sz="2200" kern="0" dirty="0">
              <a:solidFill>
                <a:srgbClr val="00ABC5"/>
              </a:solidFill>
              <a:latin typeface="Calibri"/>
              <a:cs typeface="Calibri"/>
            </a:endParaRPr>
          </a:p>
          <a:p>
            <a:pPr algn="ctr"/>
            <a:endParaRPr lang="en-NZ" dirty="0">
              <a:cs typeface="Calibri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C96592F-BED8-1065-7446-3CA17E765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7" y="5740922"/>
            <a:ext cx="796850" cy="6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1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8F6D-5BA7-411B-882B-97466105A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286" y="469603"/>
            <a:ext cx="9898302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NZ" sz="4000" b="1" spc="-5">
                <a:solidFill>
                  <a:srgbClr val="005A83"/>
                </a:solidFill>
                <a:latin typeface="Calibri"/>
                <a:cs typeface="Calibri"/>
              </a:rPr>
              <a:t>Guidance for drinking water safety planning</a:t>
            </a:r>
            <a:endParaRPr lang="en-US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3DE31EF-9C15-47D9-B3B5-ECAE2A11D473}"/>
              </a:ext>
            </a:extLst>
          </p:cNvPr>
          <p:cNvSpPr txBox="1"/>
          <p:nvPr/>
        </p:nvSpPr>
        <p:spPr>
          <a:xfrm>
            <a:off x="760286" y="1149457"/>
            <a:ext cx="9898302" cy="4966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45114" rIns="0" bIns="0" numCol="1" anchor="t" anchorCtr="0" compatLnSpc="1">
            <a:spAutoFit/>
          </a:bodyPr>
          <a:lstStyle/>
          <a:p>
            <a:pPr marL="285750" indent="-285750" fontAlgn="base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Calibri"/>
                <a:cs typeface="Calibri"/>
              </a:rPr>
              <a:t>All registered suppliers need to submit a Drinking Water Safety Plan or comply with an Acceptable Solution by 15 November 2022.</a:t>
            </a:r>
          </a:p>
          <a:p>
            <a:pPr marL="285750" indent="-285750" fontAlgn="base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Calibri"/>
                <a:cs typeface="Calibri"/>
              </a:rPr>
              <a:t>We’ve published guidance on our website to help suppliers with drinking water safety planning and source water risk management planning.</a:t>
            </a:r>
          </a:p>
          <a:p>
            <a:pPr marL="285750" indent="-285750" fontAlgn="base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Calibri"/>
                <a:cs typeface="Calibri"/>
              </a:rPr>
              <a:t>We’ll provide templates to help small and very small registered supplies prepare their plans.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Calibri"/>
                <a:cs typeface="Calibri"/>
              </a:rPr>
              <a:t>Larger suppliers (500+) should be familiar with drinking water risk management and be well placed to provide Drinking Water Safety Plans by 15 November 2022. 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Calibri"/>
                <a:cs typeface="Calibri"/>
              </a:rPr>
              <a:t>We’ll support you all through this process.</a:t>
            </a:r>
          </a:p>
        </p:txBody>
      </p:sp>
    </p:spTree>
    <p:extLst>
      <p:ext uri="{BB962C8B-B14F-4D97-AF65-F5344CB8AC3E}">
        <p14:creationId xmlns:p14="http://schemas.microsoft.com/office/powerpoint/2010/main" val="89467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2F8DFD-F805-4D41-B142-1A3739003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7" r="4689" b="14353"/>
          <a:stretch/>
        </p:blipFill>
        <p:spPr>
          <a:xfrm>
            <a:off x="0" y="232830"/>
            <a:ext cx="12192000" cy="66251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1B78-8B79-4469-9A96-D660641B0D4B}"/>
              </a:ext>
            </a:extLst>
          </p:cNvPr>
          <p:cNvSpPr txBox="1">
            <a:spLocks/>
          </p:cNvSpPr>
          <p:nvPr/>
        </p:nvSpPr>
        <p:spPr>
          <a:xfrm>
            <a:off x="753035" y="498442"/>
            <a:ext cx="9293007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eaLnBrk="1" hangingPunct="1">
              <a:defRPr cap="none" baseline="0">
                <a:solidFill>
                  <a:srgbClr val="00ABC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NZ" sz="4000" b="1" kern="0" spc="-5">
                <a:solidFill>
                  <a:srgbClr val="005A83"/>
                </a:solidFill>
                <a:latin typeface="Calibri"/>
                <a:cs typeface="Calibri"/>
              </a:rPr>
              <a:t>Drinking Water Safety Planning</a:t>
            </a:r>
            <a:endParaRPr lang="en-US" kern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48D355-F0D8-49C8-A2E4-36E5C15F2ECF}"/>
              </a:ext>
            </a:extLst>
          </p:cNvPr>
          <p:cNvSpPr txBox="1">
            <a:spLocks/>
          </p:cNvSpPr>
          <p:nvPr/>
        </p:nvSpPr>
        <p:spPr>
          <a:xfrm>
            <a:off x="753035" y="1208784"/>
            <a:ext cx="9023754" cy="12772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0ABC5"/>
              </a:buClr>
              <a:buSzPct val="100000"/>
            </a:pPr>
            <a:r>
              <a:rPr lang="en-NZ" sz="2400" b="1" kern="0" spc="-5" dirty="0">
                <a:solidFill>
                  <a:srgbClr val="00ABC5"/>
                </a:solidFill>
                <a:latin typeface="Calibri"/>
                <a:cs typeface="Calibri"/>
              </a:rPr>
              <a:t>A continuous process of improvement</a:t>
            </a:r>
            <a:endParaRPr lang="en-NZ" sz="2400" kern="0" dirty="0">
              <a:solidFill>
                <a:srgbClr val="00ABC5"/>
              </a:solidFill>
              <a:cs typeface="Calibri"/>
            </a:endParaRPr>
          </a:p>
          <a:p>
            <a:pPr>
              <a:buClr>
                <a:srgbClr val="00ABC5"/>
              </a:buClr>
              <a:buSzPct val="100000"/>
            </a:pPr>
            <a:r>
              <a:rPr lang="en-NZ" kern="0" dirty="0">
                <a:cs typeface="Calibri"/>
              </a:rPr>
              <a:t>We don’t expect you to be perfect immediately! You still need to manage your risks and provide safe drinking water. Submitting your Drinking Water Safety Plan is a milestone in a continuous process of improvement. </a:t>
            </a:r>
            <a:endParaRPr lang="en-NZ" kern="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F1CFB-F883-4AE2-98DF-5E15001C0DFB}"/>
              </a:ext>
            </a:extLst>
          </p:cNvPr>
          <p:cNvSpPr txBox="1"/>
          <p:nvPr/>
        </p:nvSpPr>
        <p:spPr>
          <a:xfrm>
            <a:off x="7795025" y="4324540"/>
            <a:ext cx="4284231" cy="2300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  <a:spcAft>
                <a:spcPts val="600"/>
              </a:spcAft>
              <a:buClr>
                <a:srgbClr val="00ABC5"/>
              </a:buClr>
              <a:buSzPct val="100000"/>
            </a:pPr>
            <a:r>
              <a:rPr lang="en-NZ" kern="0">
                <a:cs typeface="Calibri"/>
              </a:rPr>
              <a:t>Your Drinking Water Safety Plan should cover: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</a:pPr>
            <a:r>
              <a:rPr lang="en-NZ" kern="0">
                <a:cs typeface="Calibri"/>
              </a:rPr>
              <a:t>What your risks are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</a:pPr>
            <a:r>
              <a:rPr lang="en-NZ" kern="0">
                <a:cs typeface="Calibri"/>
              </a:rPr>
              <a:t>What your challenges are, including Te Mana o </a:t>
            </a:r>
            <a:r>
              <a:rPr lang="en-NZ" kern="0" err="1">
                <a:cs typeface="Calibri"/>
              </a:rPr>
              <a:t>te</a:t>
            </a:r>
            <a:r>
              <a:rPr lang="en-NZ" kern="0">
                <a:cs typeface="Calibri"/>
              </a:rPr>
              <a:t> Wai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</a:pPr>
            <a:r>
              <a:rPr lang="en-NZ" kern="0">
                <a:cs typeface="Calibri"/>
              </a:rPr>
              <a:t>Your timeline for meeting your risks and challenges</a:t>
            </a:r>
            <a:endParaRPr lang="en-US" ker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77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8F6D-5BA7-411B-882B-97466105A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286" y="469603"/>
            <a:ext cx="9898302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NZ" sz="4000" b="1" spc="-5">
                <a:solidFill>
                  <a:srgbClr val="005A83"/>
                </a:solidFill>
                <a:latin typeface="Calibri"/>
                <a:cs typeface="Calibri"/>
              </a:rPr>
              <a:t>Giving effect to Te Mana o </a:t>
            </a:r>
            <a:r>
              <a:rPr lang="en-NZ" sz="4000" b="1" spc="-5" err="1">
                <a:solidFill>
                  <a:srgbClr val="005A83"/>
                </a:solidFill>
                <a:latin typeface="Calibri"/>
                <a:cs typeface="Calibri"/>
              </a:rPr>
              <a:t>te</a:t>
            </a:r>
            <a:r>
              <a:rPr lang="en-NZ" sz="4000" b="1" spc="-5">
                <a:solidFill>
                  <a:srgbClr val="005A83"/>
                </a:solidFill>
                <a:latin typeface="Calibri"/>
                <a:cs typeface="Calibri"/>
              </a:rPr>
              <a:t> Wai</a:t>
            </a:r>
            <a:endParaRPr lang="en-US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3DE31EF-9C15-47D9-B3B5-ECAE2A11D473}"/>
              </a:ext>
            </a:extLst>
          </p:cNvPr>
          <p:cNvSpPr txBox="1"/>
          <p:nvPr/>
        </p:nvSpPr>
        <p:spPr>
          <a:xfrm>
            <a:off x="760286" y="1169010"/>
            <a:ext cx="7629112" cy="4110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45114" rIns="0" bIns="0" numCol="1" anchor="t" anchorCtr="0" compatLnSpc="1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/>
              <a:t>The requirement to give effect to Te Mana o </a:t>
            </a:r>
            <a:r>
              <a:rPr lang="en-US" sz="2400" err="1"/>
              <a:t>te</a:t>
            </a:r>
            <a:r>
              <a:rPr lang="en-US" sz="2400"/>
              <a:t> Wai is new and we know it will be challenging for some.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/>
              <a:t>It’s a journey and may take longer to embed – Taumata Arowai will support you along the way – we’re on the journey too!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/>
              <a:t>Have a go at including it in your:</a:t>
            </a:r>
          </a:p>
          <a:p>
            <a:pPr marL="742950" lvl="1" indent="-285750" fontAlgn="base"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/>
              <a:t>Drinking Water Safety Plans</a:t>
            </a:r>
          </a:p>
          <a:p>
            <a:pPr marL="742950" lvl="1" indent="-285750" fontAlgn="base"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/>
              <a:t>Source Water Risk Management Plans</a:t>
            </a:r>
          </a:p>
          <a:p>
            <a:pPr marL="742950" lvl="1" indent="-285750" fontAlgn="base"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/>
              <a:t>Policies, processes and procedures.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48FDA7-9D2B-0083-B4BF-96080F51DF4F}"/>
              </a:ext>
            </a:extLst>
          </p:cNvPr>
          <p:cNvSpPr/>
          <p:nvPr/>
        </p:nvSpPr>
        <p:spPr>
          <a:xfrm>
            <a:off x="820900" y="5740923"/>
            <a:ext cx="8519135" cy="857839"/>
          </a:xfrm>
          <a:prstGeom prst="roundRect">
            <a:avLst/>
          </a:prstGeom>
          <a:noFill/>
          <a:ln w="15875">
            <a:solidFill>
              <a:srgbClr val="00A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ker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n-US" sz="2200" kern="0">
                <a:solidFill>
                  <a:srgbClr val="00ABC5"/>
                </a:solidFill>
                <a:latin typeface="Calibri"/>
                <a:cs typeface="Calibri"/>
              </a:rPr>
              <a:t> </a:t>
            </a:r>
            <a:r>
              <a:rPr lang="en-US" sz="2400" kern="0">
                <a:solidFill>
                  <a:srgbClr val="00ABC5"/>
                </a:solidFill>
                <a:latin typeface="Calibri"/>
                <a:cs typeface="Calibri"/>
              </a:rPr>
              <a:t>If you haven't already, visit our team at the</a:t>
            </a:r>
            <a:endParaRPr lang="en-US" sz="2400">
              <a:cs typeface="Calibri"/>
            </a:endParaRPr>
          </a:p>
          <a:p>
            <a:pPr algn="ctr"/>
            <a:r>
              <a:rPr lang="en-US" sz="2400" kern="0">
                <a:solidFill>
                  <a:srgbClr val="00ABC5"/>
                </a:solidFill>
                <a:latin typeface="Calibri"/>
                <a:cs typeface="Calibri"/>
              </a:rPr>
              <a:t>He </a:t>
            </a:r>
            <a:r>
              <a:rPr lang="en-US" sz="2400" kern="0" err="1">
                <a:solidFill>
                  <a:srgbClr val="00ABC5"/>
                </a:solidFill>
                <a:latin typeface="Calibri"/>
                <a:cs typeface="Calibri"/>
              </a:rPr>
              <a:t>Pukenga</a:t>
            </a:r>
            <a:r>
              <a:rPr lang="en-US" sz="2400" kern="0">
                <a:solidFill>
                  <a:srgbClr val="00ABC5"/>
                </a:solidFill>
                <a:latin typeface="Calibri"/>
                <a:cs typeface="Calibri"/>
              </a:rPr>
              <a:t> Wai  |  </a:t>
            </a:r>
            <a:r>
              <a:rPr lang="en-US" sz="2400" kern="0" err="1">
                <a:solidFill>
                  <a:srgbClr val="00ABC5"/>
                </a:solidFill>
                <a:latin typeface="Calibri"/>
                <a:cs typeface="Calibri"/>
              </a:rPr>
              <a:t>Te</a:t>
            </a:r>
            <a:r>
              <a:rPr lang="en-US" sz="2400" kern="0">
                <a:solidFill>
                  <a:srgbClr val="00ABC5"/>
                </a:solidFill>
                <a:latin typeface="Calibri"/>
                <a:cs typeface="Calibri"/>
              </a:rPr>
              <a:t> Mana o </a:t>
            </a:r>
            <a:r>
              <a:rPr lang="en-US" sz="2400" kern="0" err="1">
                <a:solidFill>
                  <a:srgbClr val="00ABC5"/>
                </a:solidFill>
                <a:latin typeface="Calibri"/>
                <a:cs typeface="Calibri"/>
              </a:rPr>
              <a:t>te</a:t>
            </a:r>
            <a:r>
              <a:rPr lang="en-US" sz="2400" kern="0">
                <a:solidFill>
                  <a:srgbClr val="00ABC5"/>
                </a:solidFill>
                <a:latin typeface="Calibri"/>
                <a:cs typeface="Calibri"/>
              </a:rPr>
              <a:t> Wai hub</a:t>
            </a:r>
            <a:endParaRPr lang="en-US" sz="2400">
              <a:cs typeface="Calibri"/>
            </a:endParaRPr>
          </a:p>
          <a:p>
            <a:pPr algn="ctr"/>
            <a:endParaRPr lang="en-NZ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351DBDB-43E7-102F-CE23-FBBA4AF2A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84" y="5824777"/>
            <a:ext cx="796850" cy="6901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143A71-7AE7-9BBE-5825-9CAFA49660BF}"/>
              </a:ext>
            </a:extLst>
          </p:cNvPr>
          <p:cNvSpPr/>
          <p:nvPr/>
        </p:nvSpPr>
        <p:spPr>
          <a:xfrm>
            <a:off x="8776354" y="1518489"/>
            <a:ext cx="2997723" cy="2658359"/>
          </a:xfrm>
          <a:prstGeom prst="roundRect">
            <a:avLst/>
          </a:prstGeom>
          <a:solidFill>
            <a:srgbClr val="00A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>
                <a:solidFill>
                  <a:schemeClr val="bg1"/>
                </a:solidFill>
                <a:latin typeface="Calibri"/>
                <a:cs typeface="Calibri"/>
              </a:rPr>
              <a:t>“Te Mana o </a:t>
            </a:r>
            <a:r>
              <a:rPr lang="en-US" sz="2000" kern="0" err="1">
                <a:solidFill>
                  <a:schemeClr val="bg1"/>
                </a:solidFill>
                <a:latin typeface="Calibri"/>
                <a:cs typeface="Calibri"/>
              </a:rPr>
              <a:t>te</a:t>
            </a:r>
            <a:r>
              <a:rPr lang="en-US" sz="2000" kern="0">
                <a:solidFill>
                  <a:schemeClr val="bg1"/>
                </a:solidFill>
                <a:latin typeface="Calibri"/>
                <a:cs typeface="Calibri"/>
              </a:rPr>
              <a:t> Wai is about putting the health and wellbeing of the water first, while also providing for the needs of our people and communities.”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7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EFB6F2B-15D3-B142-BFB9-8D98709A12D6}"/>
              </a:ext>
            </a:extLst>
          </p:cNvPr>
          <p:cNvSpPr txBox="1"/>
          <p:nvPr/>
        </p:nvSpPr>
        <p:spPr>
          <a:xfrm>
            <a:off x="11049000" y="1132840"/>
            <a:ext cx="86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fld id="{024190AE-C854-AD42-8484-7A72FD9F9630}" type="slidenum">
              <a:rPr lang="en-NZ" sz="2400" smtClean="0">
                <a:solidFill>
                  <a:srgbClr val="59C5C7"/>
                </a:solidFill>
                <a:latin typeface="Calibri"/>
                <a:cs typeface="Calibri"/>
              </a:rPr>
              <a:t>15</a:t>
            </a:fld>
            <a:endParaRPr sz="2400">
              <a:latin typeface="Calibri"/>
              <a:cs typeface="Calibri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7370416-E42F-EB4D-BE2E-9FC5CA913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DE26D966-E749-F240-86B4-D313A39E3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4450" y="2723422"/>
            <a:ext cx="806581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NZ" spc="-45">
                <a:solidFill>
                  <a:schemeClr val="bg1"/>
                </a:solidFill>
              </a:rPr>
              <a:t>What’s further ahead?</a:t>
            </a:r>
            <a:endParaRPr spc="-1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7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8F6D-5BA7-411B-882B-97466105A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286" y="469603"/>
            <a:ext cx="9898302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NZ" sz="4000" b="1" spc="-5">
                <a:solidFill>
                  <a:srgbClr val="005A83"/>
                </a:solidFill>
                <a:latin typeface="Calibri"/>
                <a:cs typeface="Calibri"/>
              </a:rPr>
              <a:t>A supplier framework</a:t>
            </a:r>
            <a:endParaRPr lang="en-US"/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49BD1C1E-F927-945B-3ACE-111A781B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57" y="1157651"/>
            <a:ext cx="9667022" cy="54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747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8F6D-5BA7-411B-882B-97466105A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286" y="469603"/>
            <a:ext cx="9898302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NZ" sz="4000" b="1" spc="-5">
                <a:solidFill>
                  <a:srgbClr val="005A83"/>
                </a:solidFill>
                <a:latin typeface="Calibri"/>
                <a:cs typeface="Calibri"/>
              </a:rPr>
              <a:t>Unregistered suppliers can relax</a:t>
            </a:r>
            <a:endParaRPr lang="en-US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3DE31EF-9C15-47D9-B3B5-ECAE2A11D473}"/>
              </a:ext>
            </a:extLst>
          </p:cNvPr>
          <p:cNvSpPr txBox="1"/>
          <p:nvPr/>
        </p:nvSpPr>
        <p:spPr>
          <a:xfrm>
            <a:off x="760286" y="1186706"/>
            <a:ext cx="9898302" cy="49257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45114" rIns="0" bIns="0" numCol="1" anchor="t" anchorCtr="0" compatLnSpc="1">
            <a:spAutoFit/>
          </a:bodyPr>
          <a:lstStyle/>
          <a:p>
            <a:pPr marL="342900" lvl="1" indent="-342900" defTabSz="1070186">
              <a:spcBef>
                <a:spcPts val="800"/>
              </a:spcBef>
              <a:spcAft>
                <a:spcPts val="800"/>
              </a:spcAft>
              <a:buClr>
                <a:srgbClr val="00ABC5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While it’s estimated there are 75,000 unregistered supplies, they only serve 500,000 people compared with 533 council supplies that serve 85% of the population.</a:t>
            </a:r>
          </a:p>
          <a:p>
            <a:pPr marL="342900" lvl="1" indent="-342900" defTabSz="1070186">
              <a:spcBef>
                <a:spcPts val="800"/>
              </a:spcBef>
              <a:spcAft>
                <a:spcPts val="800"/>
              </a:spcAft>
              <a:buClr>
                <a:srgbClr val="00ABC5"/>
              </a:buClr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Unregistered drinking water suppliers have a duty of care to ensure any drinking water they supply is safe to drink. </a:t>
            </a:r>
          </a:p>
          <a:p>
            <a:pPr marL="342900" lvl="1" indent="-342900" defTabSz="1070186">
              <a:spcBef>
                <a:spcPts val="800"/>
              </a:spcBef>
              <a:spcAft>
                <a:spcPts val="800"/>
              </a:spcAft>
              <a:buClr>
                <a:srgbClr val="00ABC5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Unregistered drinking water suppliers have up to </a:t>
            </a: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November 2025 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to register with Taumata Arowai and </a:t>
            </a: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November 2028 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to fully comply with the requirements of the Water Services Act 2021.</a:t>
            </a:r>
          </a:p>
          <a:p>
            <a:pPr marL="342900" lvl="1" indent="-342900" defTabSz="1070186">
              <a:spcBef>
                <a:spcPts val="800"/>
              </a:spcBef>
              <a:spcAft>
                <a:spcPts val="800"/>
              </a:spcAft>
              <a:buClr>
                <a:srgbClr val="00ABC5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These timeframes provide an opportunity for Taumata Arowai to work with our unregistered community to understand their needs and circumstances, and we are.</a:t>
            </a:r>
          </a:p>
        </p:txBody>
      </p:sp>
    </p:spTree>
    <p:extLst>
      <p:ext uri="{BB962C8B-B14F-4D97-AF65-F5344CB8AC3E}">
        <p14:creationId xmlns:p14="http://schemas.microsoft.com/office/powerpoint/2010/main" val="283216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EA5E68-50F3-4BF8-915B-DFB8590C9CAE}"/>
              </a:ext>
            </a:extLst>
          </p:cNvPr>
          <p:cNvSpPr txBox="1">
            <a:spLocks/>
          </p:cNvSpPr>
          <p:nvPr/>
        </p:nvSpPr>
        <p:spPr>
          <a:xfrm>
            <a:off x="707299" y="503136"/>
            <a:ext cx="9688451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eaLnBrk="1" hangingPunct="1">
              <a:defRPr cap="none" baseline="0">
                <a:solidFill>
                  <a:srgbClr val="00AB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0" spc="-5">
                <a:solidFill>
                  <a:srgbClr val="005A83"/>
                </a:solidFill>
              </a:rPr>
              <a:t>Wastewater and stormwater</a:t>
            </a:r>
            <a:endParaRPr lang="en-US" sz="4000" b="1" kern="0" spc="-5">
              <a:solidFill>
                <a:srgbClr val="005A83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65D6F-3A62-4BD6-A4E0-AF50CA6BFC7F}"/>
              </a:ext>
            </a:extLst>
          </p:cNvPr>
          <p:cNvSpPr txBox="1"/>
          <p:nvPr/>
        </p:nvSpPr>
        <p:spPr>
          <a:xfrm>
            <a:off x="641411" y="1551281"/>
            <a:ext cx="975433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ABC5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20AE7F1-2E8F-4EAC-AE79-8B2060124000}"/>
              </a:ext>
            </a:extLst>
          </p:cNvPr>
          <p:cNvSpPr txBox="1">
            <a:spLocks/>
          </p:cNvSpPr>
          <p:nvPr/>
        </p:nvSpPr>
        <p:spPr>
          <a:xfrm>
            <a:off x="707299" y="1551281"/>
            <a:ext cx="9977825" cy="446276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While most of the Water Services Act 2021 came into effect on 15 November 2021, provisions relating to stormwater and wastewater are delayed until </a:t>
            </a:r>
            <a:b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4 October 2023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We’re preparing for our responsibilities, but uncertainty and opportunity exists with the establishment of the new Water Services Entities in July 2024.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Consultation on Wastewater Network Environmental Performance Measures is happening now – get involved.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Our role relating to wastewater and stormwater is very different to our role as regulator of drinking water. We will be partnering with Regional Councils as they are the front-line regulator.</a:t>
            </a:r>
            <a:endParaRPr lang="en-NZ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14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8F6D-5BA7-411B-882B-97466105A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286" y="469603"/>
            <a:ext cx="9898302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NZ" sz="4000" b="1" spc="-5">
                <a:solidFill>
                  <a:srgbClr val="005A83"/>
                </a:solidFill>
                <a:latin typeface="Calibri"/>
                <a:cs typeface="Calibri"/>
              </a:rPr>
              <a:t>The Three Waters Reform will impact our </a:t>
            </a:r>
            <a:r>
              <a:rPr lang="en-NZ" sz="4000" b="1" spc="-5" err="1">
                <a:solidFill>
                  <a:srgbClr val="005A83"/>
                </a:solidFill>
                <a:latin typeface="Calibri"/>
                <a:cs typeface="Calibri"/>
              </a:rPr>
              <a:t>kaupapa</a:t>
            </a:r>
            <a:endParaRPr lang="en-US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3DE31EF-9C15-47D9-B3B5-ECAE2A11D473}"/>
              </a:ext>
            </a:extLst>
          </p:cNvPr>
          <p:cNvSpPr txBox="1"/>
          <p:nvPr/>
        </p:nvSpPr>
        <p:spPr>
          <a:xfrm>
            <a:off x="760286" y="1700709"/>
            <a:ext cx="10141493" cy="45871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45114" rIns="0" bIns="0" numCol="1" anchor="t" anchorCtr="0" compatLnSpc="1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Calibri"/>
                <a:cs typeface="Calibri"/>
              </a:rPr>
              <a:t>The Water Services Entities Bills are currently going or about to go through parliament.</a:t>
            </a:r>
            <a:endParaRPr lang="en-US" sz="2200" dirty="0"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Calibri"/>
                <a:cs typeface="Calibri"/>
              </a:rPr>
              <a:t>Taumata Arowai </a:t>
            </a:r>
            <a:r>
              <a:rPr lang="en-US" sz="2200" kern="0" dirty="0" err="1">
                <a:solidFill>
                  <a:srgbClr val="000000"/>
                </a:solidFill>
                <a:latin typeface="Calibri"/>
                <a:cs typeface="Calibri"/>
              </a:rPr>
              <a:t>recognises</a:t>
            </a:r>
            <a:r>
              <a:rPr lang="en-US" sz="2200" kern="0" dirty="0">
                <a:solidFill>
                  <a:srgbClr val="000000"/>
                </a:solidFill>
                <a:latin typeface="Calibri"/>
                <a:cs typeface="Calibri"/>
              </a:rPr>
              <a:t> that this is a significant period of transition for all in the sector.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cs typeface="Calibri"/>
              </a:rPr>
              <a:t>Thinking and preparation as to how we will operate with the 4 proposed Entities is already underway. It will change things.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cs typeface="Calibri"/>
              </a:rPr>
              <a:t>The transition is also changing how we are handling registrations, Drinking Water </a:t>
            </a:r>
            <a:r>
              <a:rPr lang="en-US" sz="2200">
                <a:cs typeface="Calibri"/>
              </a:rPr>
              <a:t>Safety Plans</a:t>
            </a:r>
            <a:r>
              <a:rPr lang="en-US" sz="2200" dirty="0">
                <a:cs typeface="Calibri"/>
              </a:rPr>
              <a:t>, incorporation of Te Mana o </a:t>
            </a:r>
            <a:r>
              <a:rPr lang="en-US" sz="2200" dirty="0" err="1">
                <a:cs typeface="Calibri"/>
              </a:rPr>
              <a:t>te</a:t>
            </a:r>
            <a:r>
              <a:rPr lang="en-US" sz="2200" dirty="0">
                <a:cs typeface="Calibri"/>
              </a:rPr>
              <a:t> Wai and of course the commencement of our regulation of wastewater and stormwater.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cs typeface="Calibri"/>
              </a:rPr>
              <a:t>Our collective ability to achieve </a:t>
            </a:r>
            <a:r>
              <a:rPr lang="en-US" sz="2200" b="1" dirty="0" err="1">
                <a:solidFill>
                  <a:srgbClr val="00ABC5"/>
                </a:solidFill>
                <a:cs typeface="Calibri"/>
              </a:rPr>
              <a:t>Tiakina</a:t>
            </a:r>
            <a:r>
              <a:rPr lang="en-US" sz="2200" b="1" dirty="0">
                <a:solidFill>
                  <a:srgbClr val="00ABC5"/>
                </a:solidFill>
                <a:cs typeface="Calibri"/>
              </a:rPr>
              <a:t> </a:t>
            </a:r>
            <a:r>
              <a:rPr lang="en-US" sz="2200" b="1" dirty="0" err="1">
                <a:solidFill>
                  <a:srgbClr val="00ABC5"/>
                </a:solidFill>
                <a:cs typeface="Calibri"/>
              </a:rPr>
              <a:t>te</a:t>
            </a:r>
            <a:r>
              <a:rPr lang="en-US" sz="2200" b="1" dirty="0">
                <a:solidFill>
                  <a:srgbClr val="00ABC5"/>
                </a:solidFill>
                <a:cs typeface="Calibri"/>
              </a:rPr>
              <a:t> </a:t>
            </a:r>
            <a:r>
              <a:rPr lang="en-US" sz="2200" b="1" dirty="0" err="1">
                <a:solidFill>
                  <a:srgbClr val="00ABC5"/>
                </a:solidFill>
                <a:cs typeface="Calibri"/>
              </a:rPr>
              <a:t>wai</a:t>
            </a:r>
            <a:r>
              <a:rPr lang="en-US" sz="2200" b="1" dirty="0">
                <a:solidFill>
                  <a:srgbClr val="00ABC5"/>
                </a:solidFill>
                <a:cs typeface="Calibri"/>
              </a:rPr>
              <a:t>, </a:t>
            </a:r>
            <a:r>
              <a:rPr lang="en-US" sz="2200" b="1" dirty="0" err="1">
                <a:solidFill>
                  <a:srgbClr val="00ABC5"/>
                </a:solidFill>
                <a:cs typeface="Calibri"/>
              </a:rPr>
              <a:t>hei</a:t>
            </a:r>
            <a:r>
              <a:rPr lang="en-US" sz="2200" b="1" dirty="0">
                <a:solidFill>
                  <a:srgbClr val="00ABC5"/>
                </a:solidFill>
                <a:cs typeface="Calibri"/>
              </a:rPr>
              <a:t> </a:t>
            </a:r>
            <a:r>
              <a:rPr lang="en-US" sz="2200" b="1" dirty="0" err="1">
                <a:solidFill>
                  <a:srgbClr val="00ABC5"/>
                </a:solidFill>
                <a:cs typeface="Calibri"/>
              </a:rPr>
              <a:t>oranga</a:t>
            </a:r>
            <a:r>
              <a:rPr lang="en-US" sz="2200" b="1" dirty="0">
                <a:solidFill>
                  <a:srgbClr val="00ABC5"/>
                </a:solidFill>
                <a:cs typeface="Calibri"/>
              </a:rPr>
              <a:t> </a:t>
            </a:r>
            <a:r>
              <a:rPr lang="en-US" sz="2200" b="1" dirty="0" err="1">
                <a:solidFill>
                  <a:srgbClr val="00ABC5"/>
                </a:solidFill>
                <a:cs typeface="Calibri"/>
              </a:rPr>
              <a:t>te</a:t>
            </a:r>
            <a:r>
              <a:rPr lang="en-US" sz="2200" b="1" dirty="0">
                <a:solidFill>
                  <a:srgbClr val="00ABC5"/>
                </a:solidFill>
                <a:cs typeface="Calibri"/>
              </a:rPr>
              <a:t> </a:t>
            </a:r>
            <a:r>
              <a:rPr lang="en-US" sz="2200" b="1" dirty="0" err="1">
                <a:solidFill>
                  <a:srgbClr val="00ABC5"/>
                </a:solidFill>
                <a:cs typeface="Calibri"/>
              </a:rPr>
              <a:t>katoa</a:t>
            </a:r>
            <a:r>
              <a:rPr lang="en-US" sz="2200" b="1" dirty="0">
                <a:solidFill>
                  <a:srgbClr val="00ABC5"/>
                </a:solidFill>
                <a:cs typeface="Calibri"/>
              </a:rPr>
              <a:t> | safe water every day for everyone</a:t>
            </a:r>
            <a:r>
              <a:rPr lang="en-US" sz="2200" b="1" dirty="0">
                <a:cs typeface="Calibri"/>
              </a:rPr>
              <a:t> </a:t>
            </a:r>
            <a:r>
              <a:rPr lang="en-US" sz="2200" dirty="0">
                <a:cs typeface="Calibri"/>
              </a:rPr>
              <a:t>will be hugely enhanced by these changes and we must manage our regulatory requirements to ensure we collectively succeed.</a:t>
            </a:r>
          </a:p>
        </p:txBody>
      </p:sp>
    </p:spTree>
    <p:extLst>
      <p:ext uri="{BB962C8B-B14F-4D97-AF65-F5344CB8AC3E}">
        <p14:creationId xmlns:p14="http://schemas.microsoft.com/office/powerpoint/2010/main" val="382765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7549-9B82-4215-8BD4-B9D32637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99" y="535849"/>
            <a:ext cx="9287373" cy="615553"/>
          </a:xfrm>
        </p:spPr>
        <p:txBody>
          <a:bodyPr/>
          <a:lstStyle/>
          <a:p>
            <a:r>
              <a:rPr lang="en-NZ" sz="4000" spc="-5">
                <a:solidFill>
                  <a:srgbClr val="005A83"/>
                </a:solidFill>
              </a:rPr>
              <a:t>Ko wai, ko au, ko </a:t>
            </a:r>
            <a:r>
              <a:rPr lang="en-NZ" sz="4000" spc="-5" err="1">
                <a:solidFill>
                  <a:srgbClr val="005A83"/>
                </a:solidFill>
              </a:rPr>
              <a:t>tātou</a:t>
            </a:r>
            <a:r>
              <a:rPr lang="en-NZ" sz="4000" spc="-5">
                <a:solidFill>
                  <a:srgbClr val="005A83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73F2-D475-4893-963C-AD011374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556911"/>
            <a:ext cx="5388701" cy="3016210"/>
          </a:xfrm>
        </p:spPr>
        <p:txBody>
          <a:bodyPr/>
          <a:lstStyle/>
          <a:p>
            <a:r>
              <a:rPr lang="en-NZ" sz="2800"/>
              <a:t>I am water, water is me.</a:t>
            </a:r>
          </a:p>
          <a:p>
            <a:r>
              <a:rPr lang="en-NZ" sz="2800"/>
              <a:t>We are reflections of our water.</a:t>
            </a:r>
          </a:p>
          <a:p>
            <a:r>
              <a:rPr lang="en-NZ" sz="2800"/>
              <a:t>The health of water is the health of the people.</a:t>
            </a:r>
          </a:p>
          <a:p>
            <a:r>
              <a:rPr lang="en-NZ" sz="2800"/>
              <a:t>Water is a treasure that must be protected.</a:t>
            </a:r>
          </a:p>
          <a:p>
            <a:r>
              <a:rPr lang="en-NZ" sz="2800"/>
              <a:t>We are water. Water is us.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8C7897-1B2B-447E-8884-1F8FC2162570}"/>
              </a:ext>
            </a:extLst>
          </p:cNvPr>
          <p:cNvSpPr txBox="1">
            <a:spLocks/>
          </p:cNvSpPr>
          <p:nvPr/>
        </p:nvSpPr>
        <p:spPr>
          <a:xfrm>
            <a:off x="707299" y="1556911"/>
            <a:ext cx="5285984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>
                <a:cs typeface="Calibri" panose="020F0502020204030204"/>
              </a:rPr>
              <a:t>Ko </a:t>
            </a:r>
            <a:r>
              <a:rPr lang="en-NZ" sz="2800" err="1">
                <a:cs typeface="Calibri" panose="020F0502020204030204"/>
              </a:rPr>
              <a:t>te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wai</a:t>
            </a:r>
            <a:r>
              <a:rPr lang="en-NZ" sz="2800">
                <a:cs typeface="Calibri" panose="020F0502020204030204"/>
              </a:rPr>
              <a:t> ahau, ko ahau </a:t>
            </a:r>
            <a:r>
              <a:rPr lang="en-NZ" sz="2800" err="1">
                <a:cs typeface="Calibri" panose="020F0502020204030204"/>
              </a:rPr>
              <a:t>te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wai</a:t>
            </a:r>
            <a:r>
              <a:rPr lang="en-NZ" sz="2800">
                <a:cs typeface="Calibri" panose="020F0502020204030204"/>
              </a:rPr>
              <a:t>.</a:t>
            </a:r>
          </a:p>
          <a:p>
            <a:r>
              <a:rPr lang="en-NZ" sz="2800">
                <a:cs typeface="Calibri" panose="020F0502020204030204"/>
              </a:rPr>
              <a:t>He </a:t>
            </a:r>
            <a:r>
              <a:rPr lang="en-NZ" sz="2800" err="1">
                <a:cs typeface="Calibri" panose="020F0502020204030204"/>
              </a:rPr>
              <a:t>whakaaturanga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tātau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nō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te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wai</a:t>
            </a:r>
            <a:r>
              <a:rPr lang="en-NZ" sz="2800">
                <a:cs typeface="Calibri" panose="020F0502020204030204"/>
              </a:rPr>
              <a:t>.</a:t>
            </a:r>
          </a:p>
          <a:p>
            <a:r>
              <a:rPr lang="en-NZ" sz="2800">
                <a:cs typeface="Calibri" panose="020F0502020204030204"/>
              </a:rPr>
              <a:t>Ko </a:t>
            </a:r>
            <a:r>
              <a:rPr lang="en-NZ" sz="2800" err="1">
                <a:cs typeface="Calibri" panose="020F0502020204030204"/>
              </a:rPr>
              <a:t>te</a:t>
            </a:r>
            <a:r>
              <a:rPr lang="en-NZ" sz="2800">
                <a:cs typeface="Calibri" panose="020F0502020204030204"/>
              </a:rPr>
              <a:t> ora </a:t>
            </a:r>
            <a:r>
              <a:rPr lang="en-NZ" sz="2800" err="1">
                <a:cs typeface="Calibri" panose="020F0502020204030204"/>
              </a:rPr>
              <a:t>te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wai</a:t>
            </a:r>
            <a:r>
              <a:rPr lang="en-NZ" sz="2800">
                <a:cs typeface="Calibri" panose="020F0502020204030204"/>
              </a:rPr>
              <a:t> ko </a:t>
            </a:r>
            <a:r>
              <a:rPr lang="en-NZ" sz="2800" err="1">
                <a:cs typeface="Calibri" panose="020F0502020204030204"/>
              </a:rPr>
              <a:t>te</a:t>
            </a:r>
            <a:r>
              <a:rPr lang="en-NZ" sz="2800">
                <a:cs typeface="Calibri" panose="020F0502020204030204"/>
              </a:rPr>
              <a:t> ora o </a:t>
            </a:r>
            <a:r>
              <a:rPr lang="en-NZ" sz="2800" err="1">
                <a:cs typeface="Calibri" panose="020F0502020204030204"/>
              </a:rPr>
              <a:t>te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tangata</a:t>
            </a:r>
            <a:r>
              <a:rPr lang="en-NZ" sz="2800">
                <a:cs typeface="Calibri" panose="020F0502020204030204"/>
              </a:rPr>
              <a:t>.</a:t>
            </a:r>
          </a:p>
          <a:p>
            <a:r>
              <a:rPr lang="en-NZ" sz="2800">
                <a:cs typeface="Calibri" panose="020F0502020204030204"/>
              </a:rPr>
              <a:t>He taonga </a:t>
            </a:r>
            <a:r>
              <a:rPr lang="en-NZ" sz="2800" err="1">
                <a:cs typeface="Calibri" panose="020F0502020204030204"/>
              </a:rPr>
              <a:t>te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wai</a:t>
            </a:r>
            <a:r>
              <a:rPr lang="en-NZ" sz="2800">
                <a:cs typeface="Calibri" panose="020F0502020204030204"/>
              </a:rPr>
              <a:t> me </a:t>
            </a:r>
            <a:r>
              <a:rPr lang="en-NZ" sz="2800" err="1">
                <a:cs typeface="Calibri" panose="020F0502020204030204"/>
              </a:rPr>
              <a:t>tiaki</a:t>
            </a:r>
            <a:r>
              <a:rPr lang="en-NZ" sz="2800">
                <a:cs typeface="Calibri" panose="020F0502020204030204"/>
              </a:rPr>
              <a:t>.</a:t>
            </a:r>
          </a:p>
          <a:p>
            <a:r>
              <a:rPr lang="en-NZ" sz="2800">
                <a:cs typeface="Calibri" panose="020F0502020204030204"/>
              </a:rPr>
              <a:t>Ko </a:t>
            </a:r>
            <a:r>
              <a:rPr lang="en-NZ" sz="2800" err="1">
                <a:cs typeface="Calibri" panose="020F0502020204030204"/>
              </a:rPr>
              <a:t>wai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t</a:t>
            </a:r>
            <a:r>
              <a:rPr lang="en-NZ" sz="2800" err="1"/>
              <a:t>ā</a:t>
            </a:r>
            <a:r>
              <a:rPr lang="en-NZ" sz="2800" err="1">
                <a:cs typeface="Calibri" panose="020F0502020204030204"/>
              </a:rPr>
              <a:t>tou</a:t>
            </a:r>
            <a:r>
              <a:rPr lang="en-NZ" sz="2800">
                <a:cs typeface="Calibri" panose="020F0502020204030204"/>
              </a:rPr>
              <a:t>.</a:t>
            </a:r>
          </a:p>
          <a:p>
            <a:r>
              <a:rPr lang="en-NZ" sz="2800">
                <a:cs typeface="Calibri" panose="020F0502020204030204"/>
              </a:rPr>
              <a:t>Ko </a:t>
            </a:r>
            <a:r>
              <a:rPr lang="en-NZ" sz="2800" err="1">
                <a:cs typeface="Calibri" panose="020F0502020204030204"/>
              </a:rPr>
              <a:t>wai</a:t>
            </a:r>
            <a:r>
              <a:rPr lang="en-NZ" sz="2800">
                <a:cs typeface="Calibri" panose="020F0502020204030204"/>
              </a:rPr>
              <a:t> </a:t>
            </a:r>
            <a:r>
              <a:rPr lang="en-NZ" sz="2800" err="1">
                <a:cs typeface="Calibri" panose="020F0502020204030204"/>
              </a:rPr>
              <a:t>t</a:t>
            </a:r>
            <a:r>
              <a:rPr lang="en-NZ" sz="2800" err="1"/>
              <a:t>ā</a:t>
            </a:r>
            <a:r>
              <a:rPr lang="en-NZ" sz="2800" err="1">
                <a:cs typeface="Calibri" panose="020F0502020204030204"/>
              </a:rPr>
              <a:t>tou</a:t>
            </a:r>
            <a:r>
              <a:rPr lang="en-NZ" sz="280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820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8F6D-5BA7-411B-882B-97466105A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3646" y="469603"/>
            <a:ext cx="10076330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NZ" sz="4000" b="1" spc="-5">
                <a:solidFill>
                  <a:srgbClr val="005A83"/>
                </a:solidFill>
                <a:latin typeface="Calibri"/>
                <a:cs typeface="Calibri"/>
              </a:rPr>
              <a:t>Thanks for your support</a:t>
            </a:r>
            <a:endParaRPr lang="en-US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3DE31EF-9C15-47D9-B3B5-ECAE2A11D473}"/>
              </a:ext>
            </a:extLst>
          </p:cNvPr>
          <p:cNvSpPr txBox="1"/>
          <p:nvPr/>
        </p:nvSpPr>
        <p:spPr>
          <a:xfrm>
            <a:off x="672660" y="1450696"/>
            <a:ext cx="9987316" cy="37305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45114" rIns="0" bIns="0" numCol="1" anchor="t" anchorCtr="0" compatLnSpc="1">
            <a:sp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Almost a year on as a regulator – 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Ngā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 mihi for the support.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We’re still getting to know the sector and getting our regulatory framework right – 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Ngā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 mihi for the feedback.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Still excited as a regulator to work with all to ensure Te Mana o 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te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 Wai principles achieve the change we need for </a:t>
            </a:r>
            <a:r>
              <a:rPr lang="en-US" sz="2400" kern="0">
                <a:solidFill>
                  <a:srgbClr val="000000"/>
                </a:solidFill>
                <a:latin typeface="Calibri"/>
                <a:cs typeface="Calibri"/>
              </a:rPr>
              <a:t>Three Waters in 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Aotearoa.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ABC5"/>
              </a:buClr>
              <a:buSzPct val="100000"/>
              <a:buFont typeface="Arial,Sans-Serif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We’re committed to building our regulatory framework to work for all of us from service providers to communities.</a:t>
            </a:r>
          </a:p>
        </p:txBody>
      </p:sp>
    </p:spTree>
    <p:extLst>
      <p:ext uri="{BB962C8B-B14F-4D97-AF65-F5344CB8AC3E}">
        <p14:creationId xmlns:p14="http://schemas.microsoft.com/office/powerpoint/2010/main" val="27806929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486D3FF7-1AEE-375F-C736-78F7FE50D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" y="0"/>
            <a:ext cx="12190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EFB6F2B-15D3-B142-BFB9-8D98709A12D6}"/>
              </a:ext>
            </a:extLst>
          </p:cNvPr>
          <p:cNvSpPr txBox="1"/>
          <p:nvPr/>
        </p:nvSpPr>
        <p:spPr>
          <a:xfrm>
            <a:off x="11049000" y="1132840"/>
            <a:ext cx="86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fld id="{024190AE-C854-AD42-8484-7A72FD9F9630}" type="slidenum">
              <a:rPr lang="en-NZ" sz="2400" smtClean="0">
                <a:solidFill>
                  <a:srgbClr val="59C5C7"/>
                </a:solidFill>
                <a:latin typeface="Calibri"/>
                <a:cs typeface="Calibri"/>
              </a:rPr>
              <a:t>3</a:t>
            </a:fld>
            <a:endParaRPr sz="2400">
              <a:latin typeface="Calibri"/>
              <a:cs typeface="Calibri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7370416-E42F-EB4D-BE2E-9FC5CA913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DE26D966-E749-F240-86B4-D313A39E3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033" y="2750604"/>
            <a:ext cx="9677401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NZ" spc="-45">
                <a:solidFill>
                  <a:schemeClr val="bg1"/>
                </a:solidFill>
              </a:rPr>
              <a:t>One year on…</a:t>
            </a:r>
            <a:br>
              <a:rPr lang="en-NZ" spc="-45">
                <a:solidFill>
                  <a:schemeClr val="bg1"/>
                </a:solidFill>
              </a:rPr>
            </a:br>
            <a:r>
              <a:rPr lang="en-NZ" spc="-45">
                <a:solidFill>
                  <a:schemeClr val="bg1"/>
                </a:solidFill>
              </a:rPr>
              <a:t>                                          almost</a:t>
            </a:r>
            <a:endParaRPr spc="-1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7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on a sailboat in the water&#10;&#10;Description automatically generated with medium confidence">
            <a:extLst>
              <a:ext uri="{FF2B5EF4-FFF2-40B4-BE49-F238E27FC236}">
                <a16:creationId xmlns:a16="http://schemas.microsoft.com/office/drawing/2014/main" id="{1B5D0FB0-4EB0-C2E6-B9D7-5C259180F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"/>
            <a:ext cx="12192000" cy="68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D6CA349-4605-435F-A3CD-0DBCFA59A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2" y="451003"/>
            <a:ext cx="8817705" cy="6283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1" rIns="0" bIns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We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achieved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what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we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said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we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would</a:t>
            </a:r>
            <a:endParaRPr lang="mi-NZ" sz="4000" b="1" spc="-5">
              <a:solidFill>
                <a:srgbClr val="005A83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5E27FD9E-1439-38AE-31AC-20B2715B6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412982"/>
              </p:ext>
            </p:extLst>
          </p:nvPr>
        </p:nvGraphicFramePr>
        <p:xfrm>
          <a:off x="945613" y="1462488"/>
          <a:ext cx="9763235" cy="503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DEF860-D43C-47FF-C1A3-ECC5BD2231EE}"/>
              </a:ext>
            </a:extLst>
          </p:cNvPr>
          <p:cNvSpPr txBox="1"/>
          <p:nvPr/>
        </p:nvSpPr>
        <p:spPr>
          <a:xfrm rot="16200000">
            <a:off x="-85811" y="1970026"/>
            <a:ext cx="1384406" cy="369332"/>
          </a:xfrm>
          <a:prstGeom prst="rect">
            <a:avLst/>
          </a:prstGeom>
          <a:solidFill>
            <a:srgbClr val="00ABC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/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7086E-2E85-1620-CE1D-A3D67D119176}"/>
              </a:ext>
            </a:extLst>
          </p:cNvPr>
          <p:cNvSpPr txBox="1"/>
          <p:nvPr/>
        </p:nvSpPr>
        <p:spPr>
          <a:xfrm rot="16200000">
            <a:off x="-718075" y="4184660"/>
            <a:ext cx="2648934" cy="369332"/>
          </a:xfrm>
          <a:prstGeom prst="rect">
            <a:avLst/>
          </a:prstGeom>
          <a:solidFill>
            <a:srgbClr val="00ABC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79960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D6CA349-4605-435F-A3CD-0DBCFA59A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2" y="451003"/>
            <a:ext cx="8817705" cy="6283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1" rIns="0" bIns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We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achieved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what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we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said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we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would</a:t>
            </a:r>
            <a:endParaRPr lang="mi-NZ" sz="4000" b="1" spc="-5">
              <a:solidFill>
                <a:srgbClr val="005A83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3476CFF-47C5-F04B-6DF6-2F2772339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882128"/>
              </p:ext>
            </p:extLst>
          </p:nvPr>
        </p:nvGraphicFramePr>
        <p:xfrm>
          <a:off x="923033" y="1441540"/>
          <a:ext cx="9776390" cy="5204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CB266C-0314-A6EA-2D42-96953D5B2676}"/>
              </a:ext>
            </a:extLst>
          </p:cNvPr>
          <p:cNvSpPr txBox="1"/>
          <p:nvPr/>
        </p:nvSpPr>
        <p:spPr>
          <a:xfrm rot="16200000">
            <a:off x="-1868525" y="3722365"/>
            <a:ext cx="4930982" cy="369332"/>
          </a:xfrm>
          <a:prstGeom prst="rect">
            <a:avLst/>
          </a:prstGeom>
          <a:solidFill>
            <a:srgbClr val="00ABC5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2161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D5DCD02-0E25-4882-9D1A-0A8451A78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6061" r="17525" b="34901"/>
          <a:stretch/>
        </p:blipFill>
        <p:spPr>
          <a:xfrm>
            <a:off x="1943100" y="1910228"/>
            <a:ext cx="7208997" cy="49477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059BDBA-4E8D-4B3B-8EFC-4F66C86802BD}"/>
              </a:ext>
            </a:extLst>
          </p:cNvPr>
          <p:cNvSpPr txBox="1">
            <a:spLocks/>
          </p:cNvSpPr>
          <p:nvPr/>
        </p:nvSpPr>
        <p:spPr>
          <a:xfrm>
            <a:off x="760286" y="469603"/>
            <a:ext cx="9898302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eaLnBrk="1" hangingPunct="1">
              <a:defRPr cap="none" baseline="0">
                <a:solidFill>
                  <a:srgbClr val="00ABC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NZ" sz="4000" b="1" kern="0" spc="-5" err="1">
                <a:solidFill>
                  <a:srgbClr val="005A83"/>
                </a:solidFill>
                <a:latin typeface="Calibri"/>
                <a:cs typeface="Calibri"/>
              </a:rPr>
              <a:t>Ngā</a:t>
            </a:r>
            <a:r>
              <a:rPr lang="en-NZ" sz="4000" b="1" kern="0" spc="-5">
                <a:solidFill>
                  <a:srgbClr val="005A83"/>
                </a:solidFill>
                <a:latin typeface="Calibri"/>
                <a:cs typeface="Calibri"/>
              </a:rPr>
              <a:t> mihi </a:t>
            </a:r>
            <a:r>
              <a:rPr lang="en-NZ" sz="4000" b="1" kern="0" spc="-5" err="1">
                <a:solidFill>
                  <a:srgbClr val="005A83"/>
                </a:solidFill>
                <a:latin typeface="Calibri"/>
                <a:cs typeface="Calibri"/>
              </a:rPr>
              <a:t>maioha</a:t>
            </a:r>
            <a:r>
              <a:rPr lang="en-NZ" sz="4000" b="1" kern="0" spc="-5">
                <a:solidFill>
                  <a:srgbClr val="005A83"/>
                </a:solidFill>
                <a:latin typeface="Calibri"/>
                <a:cs typeface="Calibri"/>
              </a:rPr>
              <a:t> – thanks for your support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2644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EFB6F2B-15D3-B142-BFB9-8D98709A12D6}"/>
              </a:ext>
            </a:extLst>
          </p:cNvPr>
          <p:cNvSpPr txBox="1"/>
          <p:nvPr/>
        </p:nvSpPr>
        <p:spPr>
          <a:xfrm>
            <a:off x="11049000" y="1132840"/>
            <a:ext cx="86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fld id="{024190AE-C854-AD42-8484-7A72FD9F9630}" type="slidenum">
              <a:rPr lang="en-NZ" sz="2400" smtClean="0">
                <a:solidFill>
                  <a:srgbClr val="59C5C7"/>
                </a:solidFill>
                <a:latin typeface="Calibri"/>
                <a:cs typeface="Calibri"/>
              </a:rPr>
              <a:t>8</a:t>
            </a:fld>
            <a:endParaRPr sz="2400">
              <a:latin typeface="Calibri"/>
              <a:cs typeface="Calibri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7370416-E42F-EB4D-BE2E-9FC5CA913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DE26D966-E749-F240-86B4-D313A39E3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4450" y="2758932"/>
            <a:ext cx="784899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NZ" spc="-45">
                <a:solidFill>
                  <a:schemeClr val="bg1"/>
                </a:solidFill>
              </a:rPr>
              <a:t>What’s ahead? </a:t>
            </a:r>
            <a:endParaRPr spc="-1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7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D6CA349-4605-435F-A3CD-0DBCFA59A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2" y="451003"/>
            <a:ext cx="9545061" cy="6283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1" rIns="0" bIns="0" anchor="t" anchorCtr="0" compatLnSpc="1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We’ve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heard</a:t>
            </a:r>
            <a:r>
              <a:rPr lang="mi-NZ" sz="4000" b="1" spc="-5">
                <a:solidFill>
                  <a:srgbClr val="005A83"/>
                </a:solidFill>
                <a:latin typeface="Calibri"/>
                <a:cs typeface="Calibri"/>
              </a:rPr>
              <a:t> </a:t>
            </a:r>
            <a:r>
              <a:rPr lang="mi-NZ" sz="4000" b="1" spc="-5" err="1">
                <a:solidFill>
                  <a:srgbClr val="005A83"/>
                </a:solidFill>
                <a:latin typeface="Calibri"/>
                <a:cs typeface="Calibri"/>
              </a:rPr>
              <a:t>you</a:t>
            </a:r>
            <a:endParaRPr lang="mi-NZ" sz="4000" b="1" spc="-5">
              <a:solidFill>
                <a:srgbClr val="005A83"/>
              </a:solidFill>
              <a:latin typeface="Calibri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331C749-BD11-4133-8B27-4455EB3CD822}"/>
              </a:ext>
            </a:extLst>
          </p:cNvPr>
          <p:cNvSpPr txBox="1"/>
          <p:nvPr/>
        </p:nvSpPr>
        <p:spPr>
          <a:xfrm>
            <a:off x="838192" y="1308126"/>
            <a:ext cx="9963313" cy="51719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45114" rIns="0" bIns="0" numCol="1" anchor="t" anchorCtr="0" compatLnSpc="1"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Held our first public consultation in early 2022. Sought feedback on seven documents to help inform our regulatory approach.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2,098 submissions were received.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Lots of helpful, technical and practical feedback received, which has led to significant changes.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We’re currently consulting on the next set of Drinking Water and Wastewater Network Environmental Performance Measures. 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There will be more public consultation to come including Lead levels in drinking water and Notifiable risks and hazards.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ABC5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7924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3A8AE445-88BE-408A-9A41-FA812609EB49}" vid="{04390B81-8411-4DB0-830A-049A0E037360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B2F5FF1332D41B235A0853157704A" ma:contentTypeVersion="144" ma:contentTypeDescription="Create a new document." ma:contentTypeScope="" ma:versionID="3864cf06a773b068a8de99c326c34936">
  <xsd:schema xmlns:xsd="http://www.w3.org/2001/XMLSchema" xmlns:xs="http://www.w3.org/2001/XMLSchema" xmlns:p="http://schemas.microsoft.com/office/2006/metadata/properties" xmlns:ns2="fe5d3422-d9dd-445a-a09e-4ef6652ad33b" xmlns:ns3="4c1b799a-0a51-465c-ad80-7b95a128298c" targetNamespace="http://schemas.microsoft.com/office/2006/metadata/properties" ma:root="true" ma:fieldsID="6a100154ef1e97580f832eee5aecef6c" ns2:_="" ns3:_="">
    <xsd:import namespace="fe5d3422-d9dd-445a-a09e-4ef6652ad33b"/>
    <xsd:import namespace="4c1b799a-0a51-465c-ad80-7b95a128298c"/>
    <xsd:element name="properties">
      <xsd:complexType>
        <xsd:sequence>
          <xsd:element name="documentManagement">
            <xsd:complexType>
              <xsd:all>
                <xsd:element ref="ns2:i0f84bba906045b4af568ee102a52dcb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_dlc_DocId" minOccurs="0"/>
                <xsd:element ref="ns2:_dlc_DocIdUrl" minOccurs="0"/>
                <xsd:element ref="ns2:_dlc_DocIdPersistId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d3422-d9dd-445a-a09e-4ef6652ad33b" elementFormDefault="qualified">
    <xsd:import namespace="http://schemas.microsoft.com/office/2006/documentManagement/types"/>
    <xsd:import namespace="http://schemas.microsoft.com/office/infopath/2007/PartnerControls"/>
    <xsd:element name="i0f84bba906045b4af568ee102a52dcb" ma:index="9" nillable="true" ma:taxonomy="true" ma:internalName="i0f84bba906045b4af568ee102a52dcb" ma:taxonomyFieldName="RevIMBCS" ma:displayName="Record Classification" ma:indexed="true" ma:default="4;#External Communications|d25f719e-7c44-4539-a841-ad736f7e1c1b" ma:fieldId="{20f84bba-9060-45b4-af56-8ee102a52dcb}" ma:sspId="bd04e065-e87d-43b4-b1aa-988c790d3800" ma:termSetId="8cd2d7f0-9d76-455f-ae25-96860f5827ca" ma:anchorId="a3170b90-8295-4371-9cb0-0d7ea72aa212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550e51da-28af-4711-9071-626b1f3b4c88}" ma:internalName="TaxCatchAll" ma:showField="CatchAllData" ma:web="fe5d3422-d9dd-445a-a09e-4ef6652ad3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b799a-0a51-465c-ad80-7b95a1282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d04e065-e87d-43b4-b1aa-988c790d38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0f84bba906045b4af568ee102a52dcb xmlns="fe5d3422-d9dd-445a-a09e-4ef6652ad33b">
      <Terms xmlns="http://schemas.microsoft.com/office/infopath/2007/PartnerControls">
        <TermInfo xmlns="http://schemas.microsoft.com/office/infopath/2007/PartnerControls">
          <TermName xmlns="http://schemas.microsoft.com/office/infopath/2007/PartnerControls">BCS</TermName>
          <TermId xmlns="http://schemas.microsoft.com/office/infopath/2007/PartnerControls">fe27fdf8-0f5f-4818-8814-5d57df057769</TermId>
        </TermInfo>
      </Terms>
    </i0f84bba906045b4af568ee102a52dcb>
    <TaxCatchAll xmlns="fe5d3422-d9dd-445a-a09e-4ef6652ad33b">
      <Value>10</Value>
    </TaxCatchAll>
    <_dlc_DocId xmlns="fe5d3422-d9dd-445a-a09e-4ef6652ad33b">ARAWAI-1830446410-1570</_dlc_DocId>
    <_dlc_DocIdUrl xmlns="fe5d3422-d9dd-445a-a09e-4ef6652ad33b">
      <Url>https://taumataarowai.sharepoint.com/sites/DMS_Communications/_layouts/15/DocIdRedir.aspx?ID=ARAWAI-1830446410-1570</Url>
      <Description>ARAWAI-1830446410-1570</Description>
    </_dlc_DocIdUrl>
    <SharedWithUsers xmlns="fe5d3422-d9dd-445a-a09e-4ef6652ad33b">
      <UserInfo>
        <DisplayName>Jim Graham</DisplayName>
        <AccountId>60</AccountId>
        <AccountType/>
      </UserInfo>
      <UserInfo>
        <DisplayName>Ray McMillan</DisplayName>
        <AccountId>58</AccountId>
        <AccountType/>
      </UserInfo>
      <UserInfo>
        <DisplayName>Katy Te Amo</DisplayName>
        <AccountId>23</AccountId>
        <AccountType/>
      </UserInfo>
      <UserInfo>
        <DisplayName>SharingLinks.9879b32b-958d-40f4-9fc8-ade150e07e16.OrganizationEdit.5c5fd054-e7aa-4e7b-a52c-55fc78229ee7</DisplayName>
        <AccountId>105</AccountId>
        <AccountType/>
      </UserInfo>
      <UserInfo>
        <DisplayName>Caroline Robertson</DisplayName>
        <AccountId>87</AccountId>
        <AccountType/>
      </UserInfo>
      <UserInfo>
        <DisplayName>Natasha Peers</DisplayName>
        <AccountId>65</AccountId>
        <AccountType/>
      </UserInfo>
      <UserInfo>
        <DisplayName>Michael Howden</DisplayName>
        <AccountId>247</AccountId>
        <AccountType/>
      </UserInfo>
      <UserInfo>
        <DisplayName>Chris Edmonds</DisplayName>
        <AccountId>285</AccountId>
        <AccountType/>
      </UserInfo>
      <UserInfo>
        <DisplayName>Leanna Bruce</DisplayName>
        <AccountId>116</AccountId>
        <AccountType/>
      </UserInfo>
      <UserInfo>
        <DisplayName>Sue Harkness</DisplayName>
        <AccountId>112</AccountId>
        <AccountType/>
      </UserInfo>
      <UserInfo>
        <DisplayName>Jack Loader</DisplayName>
        <AccountId>1047</AccountId>
        <AccountType/>
      </UserInfo>
    </SharedWithUsers>
    <lcf76f155ced4ddcb4097134ff3c332f xmlns="4c1b799a-0a51-465c-ad80-7b95a128298c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7A8C63-937B-49C7-85A6-19A4846BA7C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0DC604E-F514-46A8-89B6-0E7B6EE85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d3422-d9dd-445a-a09e-4ef6652ad33b"/>
    <ds:schemaRef ds:uri="4c1b799a-0a51-465c-ad80-7b95a12829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5182F4-72CE-4E2A-95CA-D1EA03BAEC45}">
  <ds:schemaRefs>
    <ds:schemaRef ds:uri="http://purl.org/dc/terms/"/>
    <ds:schemaRef ds:uri="http://purl.org/dc/elements/1.1/"/>
    <ds:schemaRef ds:uri="http://schemas.microsoft.com/office/2006/documentManagement/types"/>
    <ds:schemaRef ds:uri="fe5d3422-d9dd-445a-a09e-4ef6652ad33b"/>
    <ds:schemaRef ds:uri="http://www.w3.org/XML/1998/namespace"/>
    <ds:schemaRef ds:uri="http://schemas.microsoft.com/office/2006/metadata/properties"/>
    <ds:schemaRef ds:uri="http://purl.org/dc/dcmitype/"/>
    <ds:schemaRef ds:uri="4c1b799a-0a51-465c-ad80-7b95a128298c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6C8CE8B7-886B-43F1-B8A3-F2A87E5E0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Taumata Arowai Quick Update mid-2021</Template>
  <TotalTime>8</TotalTime>
  <Words>1741</Words>
  <Application>Microsoft Office PowerPoint</Application>
  <PresentationFormat>Widescreen</PresentationFormat>
  <Paragraphs>169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Arial,Sans-Serif</vt:lpstr>
      <vt:lpstr>Calibri</vt:lpstr>
      <vt:lpstr>NationalBook</vt:lpstr>
      <vt:lpstr>Symbol</vt:lpstr>
      <vt:lpstr>1_Office Theme</vt:lpstr>
      <vt:lpstr>2_Office Theme</vt:lpstr>
      <vt:lpstr>4_Office Theme</vt:lpstr>
      <vt:lpstr>PowerPoint Presentation</vt:lpstr>
      <vt:lpstr>Ko wai, ko au, ko tātou </vt:lpstr>
      <vt:lpstr>One year on…                                           almost</vt:lpstr>
      <vt:lpstr>PowerPoint Presentation</vt:lpstr>
      <vt:lpstr>We achieved what we said we would</vt:lpstr>
      <vt:lpstr>We achieved what we said we would</vt:lpstr>
      <vt:lpstr>PowerPoint Presentation</vt:lpstr>
      <vt:lpstr>What’s ahead? </vt:lpstr>
      <vt:lpstr>We’ve heard you</vt:lpstr>
      <vt:lpstr>And made significant changes</vt:lpstr>
      <vt:lpstr>Rules, Standards, Aesthetic Values and Acceptable Solutions come into effect soon</vt:lpstr>
      <vt:lpstr>Guidance for drinking water safety planning</vt:lpstr>
      <vt:lpstr>PowerPoint Presentation</vt:lpstr>
      <vt:lpstr>Giving effect to Te Mana o te Wai</vt:lpstr>
      <vt:lpstr>What’s further ahead?</vt:lpstr>
      <vt:lpstr>A supplier framework</vt:lpstr>
      <vt:lpstr>Unregistered suppliers can relax</vt:lpstr>
      <vt:lpstr>PowerPoint Presentation</vt:lpstr>
      <vt:lpstr>The Three Waters Reform will impact our kaupapa</vt:lpstr>
      <vt:lpstr>Thanks for your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Anders</dc:creator>
  <cp:keywords/>
  <cp:lastModifiedBy>Leanna Bruce</cp:lastModifiedBy>
  <cp:revision>17</cp:revision>
  <cp:lastPrinted>2022-05-12T00:12:04Z</cp:lastPrinted>
  <dcterms:created xsi:type="dcterms:W3CDTF">2021-06-09T22:26:30Z</dcterms:created>
  <dcterms:modified xsi:type="dcterms:W3CDTF">2022-10-14T03:06:59Z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2021-02-01T00:00:00Z</vt:filetime>
  </property>
  <property fmtid="{D5CDD505-2E9C-101B-9397-08002B2CF9AE}" pid="5" name="ContentTypeId">
    <vt:lpwstr>0x0101002E9B2F5FF1332D41B235A0853157704A</vt:lpwstr>
  </property>
  <property fmtid="{D5CDD505-2E9C-101B-9397-08002B2CF9AE}" pid="6" name="hbd7522974844eeaa230746292594dc0">
    <vt:lpwstr>Correspondence|dcd6b05f-dc80-4336-b228-09aebf3d212c</vt:lpwstr>
  </property>
  <property fmtid="{D5CDD505-2E9C-101B-9397-08002B2CF9AE}" pid="7" name="TaxKeyword">
    <vt:lpwstr/>
  </property>
  <property fmtid="{D5CDD505-2E9C-101B-9397-08002B2CF9AE}" pid="8" name="Email Content Type">
    <vt:lpwstr>1;#Correspondence|dcd6b05f-dc80-4336-b228-09aebf3d212c</vt:lpwstr>
  </property>
  <property fmtid="{D5CDD505-2E9C-101B-9397-08002B2CF9AE}" pid="9" name="DIAAdministrationDocumentType">
    <vt:lpwstr/>
  </property>
  <property fmtid="{D5CDD505-2E9C-101B-9397-08002B2CF9AE}" pid="10" name="DIAAnalysisDocumentType">
    <vt:lpwstr/>
  </property>
  <property fmtid="{D5CDD505-2E9C-101B-9397-08002B2CF9AE}" pid="11" name="g8dc687a178b40ba9738f891159de398">
    <vt:lpwstr/>
  </property>
  <property fmtid="{D5CDD505-2E9C-101B-9397-08002B2CF9AE}" pid="12" name="DIAFocusArea">
    <vt:lpwstr/>
  </property>
  <property fmtid="{D5CDD505-2E9C-101B-9397-08002B2CF9AE}" pid="13" name="C3Topic">
    <vt:lpwstr/>
  </property>
  <property fmtid="{D5CDD505-2E9C-101B-9397-08002B2CF9AE}" pid="14" name="DIAReportDocumentType">
    <vt:lpwstr/>
  </property>
  <property fmtid="{D5CDD505-2E9C-101B-9397-08002B2CF9AE}" pid="15" name="ed60e69bc4dc419ea4123b95e405f618">
    <vt:lpwstr/>
  </property>
  <property fmtid="{D5CDD505-2E9C-101B-9397-08002B2CF9AE}" pid="16" name="DIASecurityClassification">
    <vt:lpwstr>2;#UNCLASSIFIED|875d92a8-67e2-4a32-9472-8fe99549e1eb</vt:lpwstr>
  </property>
  <property fmtid="{D5CDD505-2E9C-101B-9397-08002B2CF9AE}" pid="17" name="f7db6f05725346c582133fc3f09905b2">
    <vt:lpwstr/>
  </property>
  <property fmtid="{D5CDD505-2E9C-101B-9397-08002B2CF9AE}" pid="18" name="o1bb36cab8364050b628311b6e55db02">
    <vt:lpwstr/>
  </property>
  <property fmtid="{D5CDD505-2E9C-101B-9397-08002B2CF9AE}" pid="19" name="DIAMeetingDocumentType">
    <vt:lpwstr/>
  </property>
  <property fmtid="{D5CDD505-2E9C-101B-9397-08002B2CF9AE}" pid="20" name="DIAPlanningDocumentType">
    <vt:lpwstr/>
  </property>
  <property fmtid="{D5CDD505-2E9C-101B-9397-08002B2CF9AE}" pid="21" name="MSIP_Label_c34c5bb1-72b7-4e17-a9b6-e671780ca3ee_Enabled">
    <vt:lpwstr>true</vt:lpwstr>
  </property>
  <property fmtid="{D5CDD505-2E9C-101B-9397-08002B2CF9AE}" pid="22" name="MSIP_Label_c34c5bb1-72b7-4e17-a9b6-e671780ca3ee_SetDate">
    <vt:lpwstr>2021-05-05T20:45:35Z</vt:lpwstr>
  </property>
  <property fmtid="{D5CDD505-2E9C-101B-9397-08002B2CF9AE}" pid="23" name="MSIP_Label_c34c5bb1-72b7-4e17-a9b6-e671780ca3ee_Method">
    <vt:lpwstr>Standard</vt:lpwstr>
  </property>
  <property fmtid="{D5CDD505-2E9C-101B-9397-08002B2CF9AE}" pid="24" name="MSIP_Label_c34c5bb1-72b7-4e17-a9b6-e671780ca3ee_Name">
    <vt:lpwstr>Unclassified</vt:lpwstr>
  </property>
  <property fmtid="{D5CDD505-2E9C-101B-9397-08002B2CF9AE}" pid="25" name="MSIP_Label_c34c5bb1-72b7-4e17-a9b6-e671780ca3ee_SiteId">
    <vt:lpwstr>75c87bf0-6130-4555-b9fa-e4cf3539f058</vt:lpwstr>
  </property>
  <property fmtid="{D5CDD505-2E9C-101B-9397-08002B2CF9AE}" pid="26" name="MSIP_Label_c34c5bb1-72b7-4e17-a9b6-e671780ca3ee_ActionId">
    <vt:lpwstr>8114235e-7c7f-42ff-91b2-694d14130e16</vt:lpwstr>
  </property>
  <property fmtid="{D5CDD505-2E9C-101B-9397-08002B2CF9AE}" pid="27" name="MSIP_Label_c34c5bb1-72b7-4e17-a9b6-e671780ca3ee_ContentBits">
    <vt:lpwstr>0</vt:lpwstr>
  </property>
  <property fmtid="{D5CDD505-2E9C-101B-9397-08002B2CF9AE}" pid="28" name="RevIMBCS">
    <vt:lpwstr>10;#BCS|fe27fdf8-0f5f-4818-8814-5d57df057769</vt:lpwstr>
  </property>
  <property fmtid="{D5CDD505-2E9C-101B-9397-08002B2CF9AE}" pid="29" name="Order">
    <vt:r8>3800</vt:r8>
  </property>
  <property fmtid="{D5CDD505-2E9C-101B-9397-08002B2CF9AE}" pid="30" name="xd_Signature">
    <vt:bool>false</vt:bool>
  </property>
  <property fmtid="{D5CDD505-2E9C-101B-9397-08002B2CF9AE}" pid="31" name="xd_ProgID">
    <vt:lpwstr/>
  </property>
  <property fmtid="{D5CDD505-2E9C-101B-9397-08002B2CF9AE}" pid="32" name="_dlc_DocId">
    <vt:lpwstr>ARAWAI-2000031884-38</vt:lpwstr>
  </property>
  <property fmtid="{D5CDD505-2E9C-101B-9397-08002B2CF9AE}" pid="33" name="ComplianceAssetId">
    <vt:lpwstr/>
  </property>
  <property fmtid="{D5CDD505-2E9C-101B-9397-08002B2CF9AE}" pid="34" name="TemplateUrl">
    <vt:lpwstr/>
  </property>
  <property fmtid="{D5CDD505-2E9C-101B-9397-08002B2CF9AE}" pid="35" name="_ExtendedDescription">
    <vt:lpwstr/>
  </property>
  <property fmtid="{D5CDD505-2E9C-101B-9397-08002B2CF9AE}" pid="36" name="_dlc_DocIdUrl">
    <vt:lpwstr>https://taumataarowai.sharepoint.com/sites/DMS_InternalGuidance/_layouts/15/DocIdRedir.aspx?ID=ARAWAI-2000031884-38, ARAWAI-2000031884-38</vt:lpwstr>
  </property>
  <property fmtid="{D5CDD505-2E9C-101B-9397-08002B2CF9AE}" pid="37" name="i0f84bba906045b4af568ee102a52dcb">
    <vt:lpwstr>BCS|fe27fdf8-0f5f-4818-8814-5d57df057769</vt:lpwstr>
  </property>
  <property fmtid="{D5CDD505-2E9C-101B-9397-08002B2CF9AE}" pid="38" name="MediaServiceImageTags">
    <vt:lpwstr/>
  </property>
  <property fmtid="{D5CDD505-2E9C-101B-9397-08002B2CF9AE}" pid="39" name="_dlc_DocIdItemGuid">
    <vt:lpwstr>e28c7771-cd79-4551-b1b6-96bc7d2fc2d6</vt:lpwstr>
  </property>
</Properties>
</file>