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18"/>
  </p:notesMasterIdLst>
  <p:handoutMasterIdLst>
    <p:handoutMasterId r:id="rId19"/>
  </p:handoutMasterIdLst>
  <p:sldIdLst>
    <p:sldId id="257" r:id="rId5"/>
    <p:sldId id="294" r:id="rId6"/>
    <p:sldId id="301" r:id="rId7"/>
    <p:sldId id="291" r:id="rId8"/>
    <p:sldId id="333" r:id="rId9"/>
    <p:sldId id="330" r:id="rId10"/>
    <p:sldId id="328" r:id="rId11"/>
    <p:sldId id="334" r:id="rId12"/>
    <p:sldId id="335" r:id="rId13"/>
    <p:sldId id="336" r:id="rId14"/>
    <p:sldId id="339" r:id="rId15"/>
    <p:sldId id="338" r:id="rId16"/>
    <p:sldId id="340" r:id="rId17"/>
  </p:sldIdLst>
  <p:sldSz cx="12192000" cy="6858000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3164"/>
    <a:srgbClr val="353B3F"/>
    <a:srgbClr val="262B2E"/>
    <a:srgbClr val="545E64"/>
    <a:srgbClr val="B29161"/>
    <a:srgbClr val="CBA763"/>
    <a:srgbClr val="A2ABB0"/>
    <a:srgbClr val="CAA661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 snapToGrid="0">
      <p:cViewPr varScale="1">
        <p:scale>
          <a:sx n="109" d="100"/>
          <a:sy n="109" d="100"/>
        </p:scale>
        <p:origin x="7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"/>
    </p:cViewPr>
  </p:sorter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A5B57-5833-4877-8405-7DBAF71CF841}" type="datetimeFigureOut">
              <a:rPr lang="hu-HU" smtClean="0"/>
              <a:t>2022. 06. 08.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2764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12942-9543-4646-A6BF-81AB3457998B}" type="datetimeFigureOut">
              <a:rPr lang="hu-HU" smtClean="0"/>
              <a:t>2022. 06. 08.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04892-B9D8-4EC3-BC48-8EC8F7C3A0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/>
              <a:t>Investigations progra</a:t>
            </a:r>
            <a:r>
              <a:rPr lang="en-US" altLang="en-US"/>
              <a:t>mme:</a:t>
            </a:r>
          </a:p>
          <a:p>
            <a:r>
              <a:rPr lang="en-AU" altLang="en-US" sz="900"/>
              <a:t>Earthquake consequences understood and options presented</a:t>
            </a:r>
          </a:p>
          <a:p>
            <a:pPr>
              <a:buFontTx/>
              <a:buChar char="-"/>
            </a:pPr>
            <a:r>
              <a:rPr lang="en-US" altLang="en-US" sz="900"/>
              <a:t>Direct Damage (bank slumping, bed heave)</a:t>
            </a:r>
          </a:p>
          <a:p>
            <a:pPr>
              <a:buFontTx/>
              <a:buChar char="-"/>
            </a:pPr>
            <a:r>
              <a:rPr lang="en-AU" altLang="en-US" sz="900"/>
              <a:t>Waterway </a:t>
            </a:r>
            <a:r>
              <a:rPr lang="en-US" altLang="en-US" sz="900"/>
              <a:t>capacity (change in grade of stream – regrading / widening)</a:t>
            </a:r>
          </a:p>
          <a:p>
            <a:pPr>
              <a:buFontTx/>
              <a:buChar char="-"/>
            </a:pPr>
            <a:r>
              <a:rPr lang="en-US" altLang="en-US" sz="900"/>
              <a:t>Catchment effects – land damage =&gt; increased flood risk (Significant capital works e.g. Dudley: Pumping, widening, regrading)</a:t>
            </a:r>
            <a:endParaRPr lang="en-AU" altLang="en-US" sz="900"/>
          </a:p>
          <a:p>
            <a:r>
              <a:rPr lang="en-US" altLang="en-US"/>
              <a:t>Leads to Physical works programme:</a:t>
            </a:r>
            <a:endParaRPr lang="en-AU" altLang="en-US"/>
          </a:p>
          <a:p>
            <a:r>
              <a:rPr lang="en-AU" altLang="en-US"/>
              <a:t>- In three year plan</a:t>
            </a:r>
            <a:endParaRPr lang="en-AU" altLang="en-US" b="1"/>
          </a:p>
          <a:p>
            <a:r>
              <a:rPr lang="en-AU" altLang="en-US"/>
              <a:t>- Costs still</a:t>
            </a:r>
            <a:r>
              <a:rPr lang="en-US" altLang="en-US"/>
              <a:t> being estimated and investigations will confirm but could exceed 1 B over 30 years</a:t>
            </a:r>
            <a:endParaRPr lang="en-AU" altLang="en-US"/>
          </a:p>
        </p:txBody>
      </p:sp>
      <p:sp>
        <p:nvSpPr>
          <p:cNvPr id="133124" name="Slide Number Placeholder 3"/>
          <p:cNvSpPr txBox="1">
            <a:spLocks noGrp="1"/>
          </p:cNvSpPr>
          <p:nvPr/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06" charset="-128"/>
              </a:defRPr>
            </a:lvl9pPr>
          </a:lstStyle>
          <a:p>
            <a:pPr algn="r"/>
            <a:fld id="{6932D290-6893-4AF4-9E00-BDD9ED9F2C45}" type="slidenum">
              <a:rPr lang="en-US" altLang="en-US" sz="1200" b="0"/>
              <a:pPr algn="r"/>
              <a:t>11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4224518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446243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712236" y="2108720"/>
            <a:ext cx="10717763" cy="318684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559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719139" y="989047"/>
            <a:ext cx="5233987" cy="440193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7472" indent="-34290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42900" indent="-34290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285750" indent="-28575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85750" indent="-28575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115343" y="989047"/>
            <a:ext cx="5233987" cy="4401937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7472" indent="-34290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42900" indent="-34290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285750" indent="-28575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85750" indent="-285750">
              <a:buFont typeface="Arial" panose="020B0604020202020204" pitchFamily="34" charset="0"/>
              <a:buChar char="•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7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719139" y="989047"/>
            <a:ext cx="5233987" cy="4425791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7472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6115343" y="989047"/>
            <a:ext cx="5233987" cy="4425791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47472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342900" indent="-342900">
              <a:buFont typeface="+mj-lt"/>
              <a:buAutoNum type="arabicPeriod"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 dirty="0"/>
          </a:p>
        </p:txBody>
      </p:sp>
      <p:sp>
        <p:nvSpPr>
          <p:cNvPr id="6" name="Slide Number Placeholder 2"/>
          <p:cNvSpPr txBox="1">
            <a:spLocks/>
          </p:cNvSpPr>
          <p:nvPr userDrawn="1"/>
        </p:nvSpPr>
        <p:spPr>
          <a:xfrm>
            <a:off x="657226" y="6276003"/>
            <a:ext cx="1285453" cy="354563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45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365" y="2108720"/>
            <a:ext cx="5249635" cy="586347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365" y="2782236"/>
            <a:ext cx="5249635" cy="255308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4"/>
          </p:nvPr>
        </p:nvSpPr>
        <p:spPr>
          <a:xfrm>
            <a:off x="712234" y="2108720"/>
            <a:ext cx="5370513" cy="3196545"/>
          </a:xfrm>
        </p:spPr>
        <p:txBody>
          <a:bodyPr>
            <a:normAutofit/>
          </a:bodyPr>
          <a:lstStyle>
            <a:lvl1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0"/>
            <a:ext cx="12192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2234" y="2116960"/>
            <a:ext cx="5370513" cy="586347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365" y="2116961"/>
            <a:ext cx="5249635" cy="322631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4"/>
          </p:nvPr>
        </p:nvSpPr>
        <p:spPr>
          <a:xfrm>
            <a:off x="712234" y="2777953"/>
            <a:ext cx="5370513" cy="258894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0" indent="0">
              <a:lnSpc>
                <a:spcPct val="150000"/>
              </a:lnSpc>
              <a:buNone/>
              <a:defRPr sz="16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657226" y="6276003"/>
            <a:ext cx="1285453" cy="354563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6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1/3 text 2/3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0"/>
            <a:ext cx="12192000" cy="685800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048001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3" y="2511813"/>
            <a:ext cx="3033422" cy="384816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67416" y="542282"/>
            <a:ext cx="6830170" cy="4665823"/>
          </a:xfrm>
        </p:spPr>
        <p:txBody>
          <a:bodyPr/>
          <a:lstStyle>
            <a:lvl1pPr>
              <a:defRPr sz="3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77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1/3 text 2/3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0"/>
            <a:ext cx="12192000" cy="6858000"/>
          </a:xfrm>
          <a:prstGeom prst="rect">
            <a:avLst/>
          </a:prstGeom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048001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 b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3" y="2511813"/>
            <a:ext cx="3033422" cy="384816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67416" y="542282"/>
            <a:ext cx="6830170" cy="4665823"/>
          </a:xfrm>
        </p:spPr>
        <p:txBody>
          <a:bodyPr/>
          <a:lstStyle>
            <a:lvl1pPr>
              <a:defRPr sz="3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57226" y="6276003"/>
            <a:ext cx="1285453" cy="354563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6069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 1/3 text 2/3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" y="0"/>
            <a:ext cx="12185655" cy="68580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36531" y="0"/>
            <a:ext cx="8155470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048001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3" y="2511813"/>
            <a:ext cx="3033422" cy="384816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155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 1/3 text 2/3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659156" y="2511813"/>
            <a:ext cx="3033422" cy="384816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048001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4238061" y="542282"/>
            <a:ext cx="5094515" cy="468388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7945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ustom slide opt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bg2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57226" y="499532"/>
            <a:ext cx="6912416" cy="4644961"/>
          </a:xfrm>
        </p:spPr>
        <p:txBody>
          <a:bodyPr>
            <a:normAutofit/>
          </a:bodyPr>
          <a:lstStyle>
            <a:lvl1pPr>
              <a:defRPr sz="6600" b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3365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47" y="1808323"/>
            <a:ext cx="3969095" cy="4644961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58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33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033935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712236" y="1690778"/>
            <a:ext cx="10717763" cy="45029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24000" indent="-32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 b="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648000" indent="-324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 b="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400" b="0"/>
            </a:lvl4pPr>
            <a:lvl5pPr>
              <a:defRPr sz="2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7468857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     										CONFIDENTIAL</a:t>
            </a:r>
          </a:p>
        </p:txBody>
      </p:sp>
    </p:spTree>
    <p:extLst>
      <p:ext uri="{BB962C8B-B14F-4D97-AF65-F5344CB8AC3E}">
        <p14:creationId xmlns:p14="http://schemas.microsoft.com/office/powerpoint/2010/main" val="70140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712236" y="2108720"/>
            <a:ext cx="10717763" cy="318684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09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237" y="2108721"/>
            <a:ext cx="10718144" cy="32027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361950" indent="-342900">
              <a:buFont typeface="Arial" panose="020B0604020202020204" pitchFamily="34" charset="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715963" indent="-271463">
              <a:buFont typeface="Arial" panose="020B0604020202020204" pitchFamily="34" charset="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783979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 										CONFIDENTIAL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07930" y="4141388"/>
            <a:ext cx="2470151" cy="1416576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8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696981" y="2089819"/>
            <a:ext cx="2470151" cy="1811337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21"/>
          </p:nvPr>
        </p:nvSpPr>
        <p:spPr>
          <a:xfrm>
            <a:off x="3485989" y="2089819"/>
            <a:ext cx="2470151" cy="1811337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6252513" y="2089819"/>
            <a:ext cx="2470151" cy="1811337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8946007" y="2089819"/>
            <a:ext cx="2470151" cy="1811337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94711" y="4141386"/>
            <a:ext cx="2470151" cy="1416576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8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65589" y="4141385"/>
            <a:ext cx="2470151" cy="1416577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8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756957" y="4141385"/>
            <a:ext cx="2470151" cy="1416577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8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96980" y="4021494"/>
            <a:ext cx="247015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485988" y="4021494"/>
            <a:ext cx="247015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52513" y="4021494"/>
            <a:ext cx="247015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8946007" y="4021494"/>
            <a:ext cx="247015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535" y="587831"/>
            <a:ext cx="5262464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615820" y="587830"/>
            <a:ext cx="5094515" cy="558903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167535" y="2108719"/>
            <a:ext cx="5262464" cy="31232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2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37" y="587832"/>
            <a:ext cx="5166046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6307493" y="587831"/>
            <a:ext cx="5094515" cy="468388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712237" y="2108720"/>
            <a:ext cx="5166046" cy="3162995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2"/>
          <p:cNvSpPr txBox="1">
            <a:spLocks/>
          </p:cNvSpPr>
          <p:nvPr userDrawn="1"/>
        </p:nvSpPr>
        <p:spPr>
          <a:xfrm>
            <a:off x="657226" y="6276003"/>
            <a:ext cx="1285453" cy="354563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2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167535" y="2108720"/>
            <a:ext cx="5262464" cy="322660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712237" y="2108720"/>
            <a:ext cx="5262464" cy="322660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rgbClr val="353B3F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7226" y="6276003"/>
            <a:ext cx="1285453" cy="354563"/>
          </a:xfrm>
        </p:spPr>
        <p:txBody>
          <a:bodyPr/>
          <a:lstStyle>
            <a:lvl1pPr algn="l">
              <a:defRPr>
                <a:solidFill>
                  <a:schemeClr val="tx1">
                    <a:alpha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2237" y="587831"/>
            <a:ext cx="10717763" cy="1446243"/>
          </a:xfrm>
        </p:spPr>
        <p:txBody>
          <a:bodyPr>
            <a:normAutofit/>
          </a:bodyPr>
          <a:lstStyle>
            <a:lvl1pPr>
              <a:defRPr sz="3200" b="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5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hevron 8"/>
          <p:cNvSpPr/>
          <p:nvPr userDrawn="1"/>
        </p:nvSpPr>
        <p:spPr>
          <a:xfrm>
            <a:off x="5185186" y="-166697"/>
            <a:ext cx="10628509" cy="10628509"/>
          </a:xfrm>
          <a:prstGeom prst="chevron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6" y="499533"/>
            <a:ext cx="10772775" cy="1402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351928" y="6276003"/>
            <a:ext cx="1285453" cy="35456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rgbClr val="353B3F">
                    <a:alpha val="5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05" r:id="rId2"/>
    <p:sldLayoutId id="2147484012" r:id="rId3"/>
    <p:sldLayoutId id="2147484014" r:id="rId4"/>
    <p:sldLayoutId id="2147483891" r:id="rId5"/>
    <p:sldLayoutId id="2147483868" r:id="rId6"/>
    <p:sldLayoutId id="2147483892" r:id="rId7"/>
    <p:sldLayoutId id="2147483998" r:id="rId8"/>
    <p:sldLayoutId id="2147483893" r:id="rId9"/>
    <p:sldLayoutId id="2147483894" r:id="rId10"/>
    <p:sldLayoutId id="2147483895" r:id="rId11"/>
    <p:sldLayoutId id="2147483869" r:id="rId12"/>
    <p:sldLayoutId id="2147483999" r:id="rId13"/>
    <p:sldLayoutId id="2147483888" r:id="rId14"/>
    <p:sldLayoutId id="2147483878" r:id="rId15"/>
    <p:sldLayoutId id="2147483997" r:id="rId16"/>
    <p:sldLayoutId id="2147484010" r:id="rId17"/>
    <p:sldLayoutId id="2147484011" r:id="rId18"/>
    <p:sldLayoutId id="2147484008" r:id="rId19"/>
    <p:sldLayoutId id="2147484015" r:id="rId20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1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rgbClr val="262B2E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rgbClr val="262B2E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rgbClr val="262B2E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rgbClr val="262B2E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rgbClr val="262B2E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66" y="1676399"/>
            <a:ext cx="10710333" cy="4665134"/>
          </a:xfrm>
        </p:spPr>
        <p:txBody>
          <a:bodyPr>
            <a:normAutofit/>
          </a:bodyPr>
          <a:lstStyle/>
          <a:p>
            <a:pPr algn="ctr"/>
            <a:r>
              <a:rPr lang="en-NZ" b="1" dirty="0"/>
              <a:t>Ghosts of engineers past, present and future</a:t>
            </a:r>
            <a:br>
              <a:rPr lang="en-NZ" b="1" dirty="0"/>
            </a:br>
            <a:br>
              <a:rPr lang="en-NZ" sz="4000" b="1" dirty="0"/>
            </a:br>
            <a:br>
              <a:rPr lang="en-NZ" sz="4000" b="1" dirty="0"/>
            </a:br>
            <a:br>
              <a:rPr lang="en-NZ" sz="4000" b="1" dirty="0"/>
            </a:br>
            <a:r>
              <a:rPr lang="en-NZ" sz="3600" b="1" dirty="0"/>
              <a:t>Helen Beaumont</a:t>
            </a:r>
            <a:br>
              <a:rPr lang="en-NZ" sz="3600" b="1" dirty="0"/>
            </a:br>
            <a:r>
              <a:rPr lang="en-NZ" sz="3600" b="1" dirty="0"/>
              <a:t>Head of Three Waters</a:t>
            </a:r>
            <a:br>
              <a:rPr lang="en-NZ" sz="3600" b="1" dirty="0"/>
            </a:b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1789800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Earthquake effects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" y="1337734"/>
            <a:ext cx="8512174" cy="49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5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5735639" y="3236913"/>
            <a:ext cx="44338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099" name="Elbow Connector 2"/>
          <p:cNvCxnSpPr>
            <a:cxnSpLocks noChangeShapeType="1"/>
            <a:endCxn id="17413" idx="0"/>
          </p:cNvCxnSpPr>
          <p:nvPr/>
        </p:nvCxnSpPr>
        <p:spPr bwMode="auto">
          <a:xfrm>
            <a:off x="1847850" y="3236914"/>
            <a:ext cx="3932238" cy="814387"/>
          </a:xfrm>
          <a:prstGeom prst="bentConnector2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2100" name="TextBox 14"/>
          <p:cNvSpPr txBox="1">
            <a:spLocks noChangeArrowheads="1"/>
          </p:cNvSpPr>
          <p:nvPr/>
        </p:nvSpPr>
        <p:spPr bwMode="auto">
          <a:xfrm rot="16200000">
            <a:off x="1055689" y="1995489"/>
            <a:ext cx="1698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2000">
                <a:latin typeface="Arial" panose="020B0604020202020204" pitchFamily="34" charset="0"/>
              </a:rPr>
              <a:t>65 projects</a:t>
            </a:r>
          </a:p>
        </p:txBody>
      </p:sp>
      <p:pic>
        <p:nvPicPr>
          <p:cNvPr id="17411" name="Picture 4" descr="I:\Aenv\Projects\AE04333\Technical\Photos CREAS surveys 12-03-2013\Mairehau Drain - CREAS site 633 12-03-2013 (D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8" b="7983"/>
          <a:stretch/>
        </p:blipFill>
        <p:spPr bwMode="auto">
          <a:xfrm>
            <a:off x="2215861" y="1452362"/>
            <a:ext cx="1504950" cy="1650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b="5673"/>
          <a:stretch/>
        </p:blipFill>
        <p:spPr bwMode="auto">
          <a:xfrm>
            <a:off x="4150517" y="1453950"/>
            <a:ext cx="3170237" cy="1695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5" descr="I:\Aenv\Projects\AE04333\Technical\Photos Dudley diversion walkover 10-09-2013\IMG_74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31702"/>
          <a:stretch/>
        </p:blipFill>
        <p:spPr bwMode="auto">
          <a:xfrm>
            <a:off x="7952964" y="1452362"/>
            <a:ext cx="2117725" cy="1695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I:\Aenv\Projects\AE04333\Technical\Landscape drawings\View 2_stream enhancement(final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1"/>
          <a:stretch/>
        </p:blipFill>
        <p:spPr bwMode="auto">
          <a:xfrm>
            <a:off x="3373572" y="4051139"/>
            <a:ext cx="4811713" cy="2105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1"/>
          <p:cNvSpPr txBox="1">
            <a:spLocks noChangeArrowheads="1"/>
          </p:cNvSpPr>
          <p:nvPr/>
        </p:nvSpPr>
        <p:spPr bwMode="auto">
          <a:xfrm>
            <a:off x="2054225" y="1009650"/>
            <a:ext cx="2141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AU" altLang="en-US" sz="1600" dirty="0">
                <a:solidFill>
                  <a:schemeClr val="accent5"/>
                </a:solidFill>
                <a:latin typeface="Arial" charset="0"/>
              </a:rPr>
              <a:t>Site investigations</a:t>
            </a:r>
          </a:p>
        </p:txBody>
      </p:sp>
      <p:sp>
        <p:nvSpPr>
          <p:cNvPr id="21515" name="TextBox 11"/>
          <p:cNvSpPr txBox="1">
            <a:spLocks noChangeArrowheads="1"/>
          </p:cNvSpPr>
          <p:nvPr/>
        </p:nvSpPr>
        <p:spPr bwMode="auto">
          <a:xfrm>
            <a:off x="4741864" y="1025526"/>
            <a:ext cx="24082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AU" altLang="en-US" sz="1600" dirty="0">
                <a:solidFill>
                  <a:schemeClr val="accent5"/>
                </a:solidFill>
                <a:latin typeface="Arial" charset="0"/>
              </a:rPr>
              <a:t>Hydraulic modelling</a:t>
            </a:r>
          </a:p>
        </p:txBody>
      </p:sp>
      <p:sp>
        <p:nvSpPr>
          <p:cNvPr id="132107" name="TextBox 12"/>
          <p:cNvSpPr txBox="1">
            <a:spLocks noChangeArrowheads="1"/>
          </p:cNvSpPr>
          <p:nvPr/>
        </p:nvSpPr>
        <p:spPr bwMode="auto">
          <a:xfrm>
            <a:off x="6081714" y="3713163"/>
            <a:ext cx="4122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AU" altLang="en-US" sz="2400">
              <a:latin typeface="Arial" panose="020B0604020202020204" pitchFamily="34" charset="0"/>
            </a:endParaRPr>
          </a:p>
        </p:txBody>
      </p:sp>
      <p:sp>
        <p:nvSpPr>
          <p:cNvPr id="21517" name="TextBox 13"/>
          <p:cNvSpPr txBox="1">
            <a:spLocks noChangeArrowheads="1"/>
          </p:cNvSpPr>
          <p:nvPr/>
        </p:nvSpPr>
        <p:spPr bwMode="auto">
          <a:xfrm>
            <a:off x="8088313" y="1009650"/>
            <a:ext cx="18462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AU" altLang="en-US" sz="1600" dirty="0">
                <a:solidFill>
                  <a:schemeClr val="accent5"/>
                </a:solidFill>
                <a:latin typeface="Arial" charset="0"/>
              </a:rPr>
              <a:t>Issues &amp; options</a:t>
            </a:r>
          </a:p>
        </p:txBody>
      </p:sp>
      <p:sp>
        <p:nvSpPr>
          <p:cNvPr id="132109" name="Title 1"/>
          <p:cNvSpPr txBox="1">
            <a:spLocks/>
          </p:cNvSpPr>
          <p:nvPr/>
        </p:nvSpPr>
        <p:spPr bwMode="auto">
          <a:xfrm>
            <a:off x="2043113" y="298451"/>
            <a:ext cx="8229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lnSpc>
                <a:spcPct val="85000"/>
              </a:lnSpc>
              <a:spcBef>
                <a:spcPct val="0"/>
              </a:spcBef>
              <a:buNone/>
            </a:pPr>
            <a:r>
              <a:rPr lang="en-AU" altLang="en-US" sz="3600" spc="-120" dirty="0">
                <a:solidFill>
                  <a:schemeClr val="accent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Land Drainage Recovery Programme</a:t>
            </a:r>
          </a:p>
        </p:txBody>
      </p:sp>
      <p:sp>
        <p:nvSpPr>
          <p:cNvPr id="132110" name="TextBox 14"/>
          <p:cNvSpPr txBox="1">
            <a:spLocks noChangeArrowheads="1"/>
          </p:cNvSpPr>
          <p:nvPr/>
        </p:nvSpPr>
        <p:spPr bwMode="auto">
          <a:xfrm rot="16200000">
            <a:off x="1360489" y="4268789"/>
            <a:ext cx="1698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Physical Works </a:t>
            </a:r>
            <a:r>
              <a:rPr lang="en-US" altLang="en-US" sz="2000" dirty="0" err="1">
                <a:latin typeface="Arial" panose="020B0604020202020204" pitchFamily="34" charset="0"/>
              </a:rPr>
              <a:t>Programme</a:t>
            </a:r>
            <a:endParaRPr lang="en-AU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2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Climate change – sea level rise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36" y="1794934"/>
            <a:ext cx="3987130" cy="2389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133" y="1712530"/>
            <a:ext cx="5249111" cy="45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50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176" y="1465200"/>
            <a:ext cx="7523116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7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Urban Development</a:t>
            </a: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2379778" y="1708636"/>
            <a:ext cx="6769100" cy="3803164"/>
            <a:chOff x="839" y="1442"/>
            <a:chExt cx="3491" cy="2536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442"/>
              <a:ext cx="3491" cy="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2153" y="2492"/>
              <a:ext cx="1046" cy="494"/>
              <a:chOff x="4486527" y="3755421"/>
              <a:chExt cx="1182566" cy="541984"/>
            </a:xfrm>
          </p:grpSpPr>
          <p:sp>
            <p:nvSpPr>
              <p:cNvPr id="19" name="TextBox 1"/>
              <p:cNvSpPr txBox="1">
                <a:spLocks noChangeArrowheads="1"/>
              </p:cNvSpPr>
              <p:nvPr/>
            </p:nvSpPr>
            <p:spPr bwMode="auto">
              <a:xfrm>
                <a:off x="4486527" y="3755421"/>
                <a:ext cx="1182566" cy="163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altLang="en-US" sz="1400">
                    <a:solidFill>
                      <a:srgbClr val="FF0000"/>
                    </a:solidFill>
                    <a:latin typeface="Arial" charset="0"/>
                    <a:ea typeface="ヒラギノ角ゴ Pro W3" pitchFamily="106" charset="-128"/>
                    <a:cs typeface="ヒラギノ角ゴ Pro W3"/>
                  </a:rPr>
                  <a:t>1850 city limits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077107" y="4005671"/>
                <a:ext cx="398936" cy="29135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1034" y="1607"/>
              <a:ext cx="3284" cy="2155"/>
              <a:chOff x="1701624" y="1141783"/>
              <a:chExt cx="6869774" cy="5183152"/>
            </a:xfrm>
          </p:grpSpPr>
          <p:sp>
            <p:nvSpPr>
              <p:cNvPr id="17" name="TextBox 7"/>
              <p:cNvSpPr txBox="1">
                <a:spLocks noChangeArrowheads="1"/>
              </p:cNvSpPr>
              <p:nvPr/>
            </p:nvSpPr>
            <p:spPr bwMode="auto">
              <a:xfrm>
                <a:off x="2268867" y="1504937"/>
                <a:ext cx="1872095" cy="362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altLang="en-US" sz="1400">
                    <a:solidFill>
                      <a:srgbClr val="FF0000"/>
                    </a:solidFill>
                    <a:latin typeface="Arial" charset="0"/>
                    <a:ea typeface="ヒラギノ角ゴ Pro W3" pitchFamily="106" charset="-128"/>
                    <a:cs typeface="ヒラギノ角ゴ Pro W3"/>
                  </a:rPr>
                  <a:t>2014 city limits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701624" y="1141783"/>
                <a:ext cx="6869774" cy="5183152"/>
              </a:xfrm>
              <a:custGeom>
                <a:avLst/>
                <a:gdLst>
                  <a:gd name="connsiteX0" fmla="*/ 3136900 w 6870700"/>
                  <a:gd name="connsiteY0" fmla="*/ 38100 h 5181600"/>
                  <a:gd name="connsiteX1" fmla="*/ 2603500 w 6870700"/>
                  <a:gd name="connsiteY1" fmla="*/ 609600 h 5181600"/>
                  <a:gd name="connsiteX2" fmla="*/ 1828800 w 6870700"/>
                  <a:gd name="connsiteY2" fmla="*/ 1270000 h 5181600"/>
                  <a:gd name="connsiteX3" fmla="*/ 1130300 w 6870700"/>
                  <a:gd name="connsiteY3" fmla="*/ 2108200 h 5181600"/>
                  <a:gd name="connsiteX4" fmla="*/ 190500 w 6870700"/>
                  <a:gd name="connsiteY4" fmla="*/ 2616200 h 5181600"/>
                  <a:gd name="connsiteX5" fmla="*/ 0 w 6870700"/>
                  <a:gd name="connsiteY5" fmla="*/ 3670300 h 5181600"/>
                  <a:gd name="connsiteX6" fmla="*/ 825500 w 6870700"/>
                  <a:gd name="connsiteY6" fmla="*/ 4635500 h 5181600"/>
                  <a:gd name="connsiteX7" fmla="*/ 2006600 w 6870700"/>
                  <a:gd name="connsiteY7" fmla="*/ 5181600 h 5181600"/>
                  <a:gd name="connsiteX8" fmla="*/ 2336800 w 6870700"/>
                  <a:gd name="connsiteY8" fmla="*/ 4533900 h 5181600"/>
                  <a:gd name="connsiteX9" fmla="*/ 3175000 w 6870700"/>
                  <a:gd name="connsiteY9" fmla="*/ 4737100 h 5181600"/>
                  <a:gd name="connsiteX10" fmla="*/ 3898900 w 6870700"/>
                  <a:gd name="connsiteY10" fmla="*/ 4546600 h 5181600"/>
                  <a:gd name="connsiteX11" fmla="*/ 4572000 w 6870700"/>
                  <a:gd name="connsiteY11" fmla="*/ 4470400 h 5181600"/>
                  <a:gd name="connsiteX12" fmla="*/ 5321300 w 6870700"/>
                  <a:gd name="connsiteY12" fmla="*/ 4686300 h 5181600"/>
                  <a:gd name="connsiteX13" fmla="*/ 6235700 w 6870700"/>
                  <a:gd name="connsiteY13" fmla="*/ 4787900 h 5181600"/>
                  <a:gd name="connsiteX14" fmla="*/ 6743700 w 6870700"/>
                  <a:gd name="connsiteY14" fmla="*/ 4914900 h 5181600"/>
                  <a:gd name="connsiteX15" fmla="*/ 6870700 w 6870700"/>
                  <a:gd name="connsiteY15" fmla="*/ 4800600 h 5181600"/>
                  <a:gd name="connsiteX16" fmla="*/ 6845300 w 6870700"/>
                  <a:gd name="connsiteY16" fmla="*/ 4368800 h 5181600"/>
                  <a:gd name="connsiteX17" fmla="*/ 6616700 w 6870700"/>
                  <a:gd name="connsiteY17" fmla="*/ 3619500 h 5181600"/>
                  <a:gd name="connsiteX18" fmla="*/ 5854700 w 6870700"/>
                  <a:gd name="connsiteY18" fmla="*/ 1079500 h 5181600"/>
                  <a:gd name="connsiteX19" fmla="*/ 5130800 w 6870700"/>
                  <a:gd name="connsiteY19" fmla="*/ 825500 h 5181600"/>
                  <a:gd name="connsiteX20" fmla="*/ 4737100 w 6870700"/>
                  <a:gd name="connsiteY20" fmla="*/ 1130300 h 5181600"/>
                  <a:gd name="connsiteX21" fmla="*/ 4787900 w 6870700"/>
                  <a:gd name="connsiteY21" fmla="*/ 1625600 h 5181600"/>
                  <a:gd name="connsiteX22" fmla="*/ 3403600 w 6870700"/>
                  <a:gd name="connsiteY22" fmla="*/ 1346200 h 5181600"/>
                  <a:gd name="connsiteX23" fmla="*/ 3708400 w 6870700"/>
                  <a:gd name="connsiteY23" fmla="*/ 0 h 5181600"/>
                  <a:gd name="connsiteX24" fmla="*/ 3136900 w 6870700"/>
                  <a:gd name="connsiteY24" fmla="*/ 38100 h 518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870700" h="5181600">
                    <a:moveTo>
                      <a:pt x="3136900" y="38100"/>
                    </a:moveTo>
                    <a:lnTo>
                      <a:pt x="2603500" y="609600"/>
                    </a:lnTo>
                    <a:lnTo>
                      <a:pt x="1828800" y="1270000"/>
                    </a:lnTo>
                    <a:lnTo>
                      <a:pt x="1130300" y="2108200"/>
                    </a:lnTo>
                    <a:lnTo>
                      <a:pt x="190500" y="2616200"/>
                    </a:lnTo>
                    <a:lnTo>
                      <a:pt x="0" y="3670300"/>
                    </a:lnTo>
                    <a:lnTo>
                      <a:pt x="825500" y="4635500"/>
                    </a:lnTo>
                    <a:lnTo>
                      <a:pt x="2006600" y="5181600"/>
                    </a:lnTo>
                    <a:lnTo>
                      <a:pt x="2336800" y="4533900"/>
                    </a:lnTo>
                    <a:lnTo>
                      <a:pt x="3175000" y="4737100"/>
                    </a:lnTo>
                    <a:lnTo>
                      <a:pt x="3898900" y="4546600"/>
                    </a:lnTo>
                    <a:lnTo>
                      <a:pt x="4572000" y="4470400"/>
                    </a:lnTo>
                    <a:lnTo>
                      <a:pt x="5321300" y="4686300"/>
                    </a:lnTo>
                    <a:lnTo>
                      <a:pt x="6235700" y="4787900"/>
                    </a:lnTo>
                    <a:lnTo>
                      <a:pt x="6743700" y="4914900"/>
                    </a:lnTo>
                    <a:lnTo>
                      <a:pt x="6870700" y="4800600"/>
                    </a:lnTo>
                    <a:lnTo>
                      <a:pt x="6845300" y="4368800"/>
                    </a:lnTo>
                    <a:lnTo>
                      <a:pt x="6616700" y="3619500"/>
                    </a:lnTo>
                    <a:lnTo>
                      <a:pt x="5854700" y="1079500"/>
                    </a:lnTo>
                    <a:lnTo>
                      <a:pt x="5130800" y="825500"/>
                    </a:lnTo>
                    <a:lnTo>
                      <a:pt x="4737100" y="1130300"/>
                    </a:lnTo>
                    <a:lnTo>
                      <a:pt x="4787900" y="1625600"/>
                    </a:lnTo>
                    <a:lnTo>
                      <a:pt x="3403600" y="1346200"/>
                    </a:lnTo>
                    <a:lnTo>
                      <a:pt x="3708400" y="0"/>
                    </a:lnTo>
                    <a:lnTo>
                      <a:pt x="3136900" y="3810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3158067" y="5601133"/>
            <a:ext cx="574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latin typeface="Source Sans Pro" panose="020B0503030403020204" pitchFamily="34" charset="0"/>
                <a:ea typeface="Source Sans Pro" panose="020B0503030403020204" pitchFamily="34" charset="0"/>
              </a:rPr>
              <a:t>Event + People (Development) = Hazard (disaster)</a:t>
            </a:r>
          </a:p>
        </p:txBody>
      </p:sp>
    </p:spTree>
    <p:extLst>
      <p:ext uri="{BB962C8B-B14F-4D97-AF65-F5344CB8AC3E}">
        <p14:creationId xmlns:p14="http://schemas.microsoft.com/office/powerpoint/2010/main" val="422185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Christchurch Catchments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712238" y="1647891"/>
            <a:ext cx="5890786" cy="4956343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20000"/>
              </a:lnSpc>
            </a:pPr>
            <a:endParaRPr lang="en-NZ" sz="2900" i="0" dirty="0">
              <a:cs typeface="Times New Roman" panose="02020603050405020304" pitchFamily="18" charset="0"/>
            </a:endParaRPr>
          </a:p>
          <a:p>
            <a:pPr marL="1250950" lvl="2" indent="-196850">
              <a:lnSpc>
                <a:spcPct val="107000"/>
              </a:lnSpc>
              <a:spcAft>
                <a:spcPts val="0"/>
              </a:spcAft>
            </a:pPr>
            <a:endParaRPr lang="en-NZ" i="0" dirty="0"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525" y="1498600"/>
            <a:ext cx="7638950" cy="49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7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57226" y="1621766"/>
            <a:ext cx="6354311" cy="47701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endParaRPr lang="en-NZ" dirty="0"/>
          </a:p>
          <a:p>
            <a:pPr lvl="0"/>
            <a:endParaRPr lang="en-NZ" dirty="0"/>
          </a:p>
          <a:p>
            <a:pPr lvl="1"/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71" y="417315"/>
            <a:ext cx="8831162" cy="58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91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6" y="889000"/>
            <a:ext cx="8542867" cy="53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Restoring the river – 28 hectares 3.2km</a:t>
            </a:r>
          </a:p>
        </p:txBody>
      </p:sp>
      <p:sp>
        <p:nvSpPr>
          <p:cNvPr id="5" name="AutoShape 2" descr="Image result for backflow prevention device image"/>
          <p:cNvSpPr>
            <a:spLocks noChangeAspect="1" noChangeArrowheads="1"/>
          </p:cNvSpPr>
          <p:nvPr/>
        </p:nvSpPr>
        <p:spPr bwMode="auto">
          <a:xfrm>
            <a:off x="63499" y="-144463"/>
            <a:ext cx="1990189" cy="199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3" y="1845733"/>
            <a:ext cx="9101667" cy="47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Wigram Skies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4" y="1515533"/>
            <a:ext cx="8179196" cy="48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0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Ponding management areas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712236" y="1947332"/>
            <a:ext cx="10717763" cy="42464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200" dirty="0"/>
              <a:t>Naturally occurring flood storage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200" dirty="0"/>
              <a:t> Recognised in district plan since 1995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3200" dirty="0"/>
              <a:t> Strict rules to maintain storage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42321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Ponding management areas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712236" y="1515533"/>
            <a:ext cx="10717763" cy="4678233"/>
          </a:xfrm>
        </p:spPr>
        <p:txBody>
          <a:bodyPr/>
          <a:lstStyle/>
          <a:p>
            <a:r>
              <a:rPr lang="en-NZ" dirty="0"/>
              <a:t>Delaying water entry to waterways</a:t>
            </a:r>
          </a:p>
          <a:p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07" y="2100364"/>
            <a:ext cx="2188654" cy="3800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661" y="2231414"/>
            <a:ext cx="2030144" cy="1030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652" y="2125232"/>
            <a:ext cx="6301015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6572"/>
      </p:ext>
    </p:extLst>
  </p:cSld>
  <p:clrMapOvr>
    <a:masterClrMapping/>
  </p:clrMapOvr>
</p:sld>
</file>

<file path=ppt/theme/theme1.xml><?xml version="1.0" encoding="utf-8"?>
<a:theme xmlns:a="http://schemas.openxmlformats.org/drawingml/2006/main" name="CCC internal use">
  <a:themeElements>
    <a:clrScheme name="Brand Colours">
      <a:dk1>
        <a:srgbClr val="414042"/>
      </a:dk1>
      <a:lt1>
        <a:srgbClr val="414042"/>
      </a:lt1>
      <a:dk2>
        <a:srgbClr val="414042"/>
      </a:dk2>
      <a:lt2>
        <a:srgbClr val="E6E7E8"/>
      </a:lt2>
      <a:accent1>
        <a:srgbClr val="A4DAD2"/>
      </a:accent1>
      <a:accent2>
        <a:srgbClr val="7CCCBF"/>
      </a:accent2>
      <a:accent3>
        <a:srgbClr val="12A4A4"/>
      </a:accent3>
      <a:accent4>
        <a:srgbClr val="098484"/>
      </a:accent4>
      <a:accent5>
        <a:srgbClr val="F05B72"/>
      </a:accent5>
      <a:accent6>
        <a:srgbClr val="E11156"/>
      </a:accent6>
      <a:hlink>
        <a:srgbClr val="098484"/>
      </a:hlink>
      <a:folHlink>
        <a:srgbClr val="414042"/>
      </a:folHlink>
    </a:clrScheme>
    <a:fontScheme name="Custom 2">
      <a:majorFont>
        <a:latin typeface="Open Sans Semibold"/>
        <a:ea typeface=""/>
        <a:cs typeface=""/>
      </a:majorFont>
      <a:minorFont>
        <a:latin typeface="Open Sans Light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r Supply Update TWIE December 2019.PPTX [Read-Only]" id="{E880E7BF-EFF1-482A-8E8F-D7704D3EA2FE}" vid="{90529579-3713-476F-957F-BB90C863DB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613671-82FB-4037-942A-70E48A0A0B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AB0CCB-EC83-4F69-A424-C004951AAEB4}">
  <ds:schemaRefs>
    <ds:schemaRef ds:uri="http://schemas.microsoft.com/sharepoint/v3/fields"/>
    <ds:schemaRef ds:uri="http://schemas.openxmlformats.org/package/2006/metadata/core-properties"/>
    <ds:schemaRef ds:uri="http://purl.org/dc/terms/"/>
    <ds:schemaRef ds:uri="F5AEE4E0-E649-40C7-A63C-1E391EF5DAE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dcmitype/"/>
    <ds:schemaRef ds:uri="c42119ed-06f3-4b41-8c41-1489ccf2f7ae"/>
    <ds:schemaRef ds:uri="0e9ac2ee-d8c2-49e7-b950-49a0168e9a9e"/>
  </ds:schemaRefs>
</ds:datastoreItem>
</file>

<file path=customXml/itemProps3.xml><?xml version="1.0" encoding="utf-8"?>
<ds:datastoreItem xmlns:ds="http://schemas.openxmlformats.org/officeDocument/2006/customXml" ds:itemID="{9A62513D-809D-410B-8B1D-4686AC27C57F}"/>
</file>

<file path=docProps/app.xml><?xml version="1.0" encoding="utf-8"?>
<Properties xmlns="http://schemas.openxmlformats.org/officeDocument/2006/extended-properties" xmlns:vt="http://schemas.openxmlformats.org/officeDocument/2006/docPropsVTypes">
  <Template>CCC Template</Template>
  <TotalTime>28</TotalTime>
  <Words>192</Words>
  <Application>Microsoft Office PowerPoint</Application>
  <PresentationFormat>Widescreen</PresentationFormat>
  <Paragraphs>36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Open Sans Light</vt:lpstr>
      <vt:lpstr>Open Sans Semibold</vt:lpstr>
      <vt:lpstr>Source Sans Pro</vt:lpstr>
      <vt:lpstr>Source Sans Pro Light</vt:lpstr>
      <vt:lpstr>Source Sans Pro Semibold</vt:lpstr>
      <vt:lpstr>CCC internal use</vt:lpstr>
      <vt:lpstr>Ghosts of engineers past, present and future    Helen Beaumont Head of Three Waters </vt:lpstr>
      <vt:lpstr>Urban Development</vt:lpstr>
      <vt:lpstr>Christchurch Catchments</vt:lpstr>
      <vt:lpstr>PowerPoint Presentation</vt:lpstr>
      <vt:lpstr>PowerPoint Presentation</vt:lpstr>
      <vt:lpstr>Restoring the river – 28 hectares 3.2km</vt:lpstr>
      <vt:lpstr>Wigram Skies</vt:lpstr>
      <vt:lpstr>Ponding management areas</vt:lpstr>
      <vt:lpstr>Ponding management areas</vt:lpstr>
      <vt:lpstr>Earthquake effects</vt:lpstr>
      <vt:lpstr>PowerPoint Presentation</vt:lpstr>
      <vt:lpstr>Climate change – sea level rise</vt:lpstr>
      <vt:lpstr>Questions?</vt:lpstr>
    </vt:vector>
  </TitlesOfParts>
  <Company>Christchurch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Ghosts of engineers past, present and future  Helen Beaumont Head of Three Waters</dc:title>
  <dc:creator>Maguire, Candy</dc:creator>
  <cp:lastModifiedBy>Katrina Guy</cp:lastModifiedBy>
  <cp:revision>4</cp:revision>
  <cp:lastPrinted>2019-08-15T23:06:48Z</cp:lastPrinted>
  <dcterms:created xsi:type="dcterms:W3CDTF">2022-05-18T03:11:56Z</dcterms:created>
  <dcterms:modified xsi:type="dcterms:W3CDTF">2022-06-08T01:10:30Z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