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1046" r:id="rId2"/>
    <p:sldId id="1047" r:id="rId3"/>
    <p:sldId id="1048" r:id="rId4"/>
    <p:sldId id="1050" r:id="rId5"/>
    <p:sldId id="1051" r:id="rId6"/>
    <p:sldId id="1052" r:id="rId7"/>
    <p:sldId id="1053" r:id="rId8"/>
    <p:sldId id="1054" r:id="rId9"/>
    <p:sldId id="1055" r:id="rId10"/>
    <p:sldId id="257" r:id="rId11"/>
    <p:sldId id="635" r:id="rId12"/>
    <p:sldId id="1044" r:id="rId13"/>
    <p:sldId id="104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3792" autoAdjust="0"/>
  </p:normalViewPr>
  <p:slideViewPr>
    <p:cSldViewPr snapToGrid="0">
      <p:cViewPr>
        <p:scale>
          <a:sx n="71" d="100"/>
          <a:sy n="71" d="100"/>
        </p:scale>
        <p:origin x="376" y="-1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2D3428-DAFA-4ACB-981E-7282A311584F}" type="datetimeFigureOut">
              <a:rPr lang="en-NZ" smtClean="0"/>
              <a:t>17/10/2022</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1AE43-0E35-40FD-9738-96A672F24544}" type="slidenum">
              <a:rPr lang="en-NZ" smtClean="0"/>
              <a:t>‹#›</a:t>
            </a:fld>
            <a:endParaRPr lang="en-NZ"/>
          </a:p>
        </p:txBody>
      </p:sp>
    </p:spTree>
    <p:extLst>
      <p:ext uri="{BB962C8B-B14F-4D97-AF65-F5344CB8AC3E}">
        <p14:creationId xmlns:p14="http://schemas.microsoft.com/office/powerpoint/2010/main" val="2413472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6281AE43-0E35-40FD-9738-96A672F24544}" type="slidenum">
              <a:rPr lang="en-NZ" smtClean="0"/>
              <a:t>4</a:t>
            </a:fld>
            <a:endParaRPr lang="en-NZ"/>
          </a:p>
        </p:txBody>
      </p:sp>
    </p:spTree>
    <p:extLst>
      <p:ext uri="{BB962C8B-B14F-4D97-AF65-F5344CB8AC3E}">
        <p14:creationId xmlns:p14="http://schemas.microsoft.com/office/powerpoint/2010/main" val="2777278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6281AE43-0E35-40FD-9738-96A672F24544}" type="slidenum">
              <a:rPr lang="en-NZ" smtClean="0"/>
              <a:t>5</a:t>
            </a:fld>
            <a:endParaRPr lang="en-NZ"/>
          </a:p>
        </p:txBody>
      </p:sp>
    </p:spTree>
    <p:extLst>
      <p:ext uri="{BB962C8B-B14F-4D97-AF65-F5344CB8AC3E}">
        <p14:creationId xmlns:p14="http://schemas.microsoft.com/office/powerpoint/2010/main" val="4044655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6281AE43-0E35-40FD-9738-96A672F24544}" type="slidenum">
              <a:rPr lang="en-NZ" smtClean="0"/>
              <a:t>6</a:t>
            </a:fld>
            <a:endParaRPr lang="en-NZ"/>
          </a:p>
        </p:txBody>
      </p:sp>
    </p:spTree>
    <p:extLst>
      <p:ext uri="{BB962C8B-B14F-4D97-AF65-F5344CB8AC3E}">
        <p14:creationId xmlns:p14="http://schemas.microsoft.com/office/powerpoint/2010/main" val="3305142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dirty="0">
                <a:latin typeface="Calibri" panose="020F0502020204030204" pitchFamily="34" charset="0"/>
                <a:cs typeface="Times New Roman" panose="02020603050405020304" pitchFamily="18" charset="0"/>
              </a:rPr>
              <a:t>Above: For World Water Day, we partnered with a number of radio stations to encourage listeners to join the conversation about what water means for them. The radio promotions included pre-recorded ads celebrating World Water Day, live content reads from presenters, competitions and activations at Mission Bay and Glen Innes to increase engagement. Overall the campaign over 250,000 listeners across Mai FM, The Breeze, More FM and George FM.   </a:t>
            </a:r>
          </a:p>
          <a:p>
            <a:endParaRPr lang="en-NZ" dirty="0"/>
          </a:p>
        </p:txBody>
      </p:sp>
      <p:sp>
        <p:nvSpPr>
          <p:cNvPr id="4" name="Slide Number Placeholder 3"/>
          <p:cNvSpPr>
            <a:spLocks noGrp="1"/>
          </p:cNvSpPr>
          <p:nvPr>
            <p:ph type="sldNum" sz="quarter" idx="5"/>
          </p:nvPr>
        </p:nvSpPr>
        <p:spPr/>
        <p:txBody>
          <a:bodyPr/>
          <a:lstStyle/>
          <a:p>
            <a:fld id="{6281AE43-0E35-40FD-9738-96A672F24544}" type="slidenum">
              <a:rPr lang="en-NZ" smtClean="0"/>
              <a:t>7</a:t>
            </a:fld>
            <a:endParaRPr lang="en-NZ"/>
          </a:p>
        </p:txBody>
      </p:sp>
    </p:spTree>
    <p:extLst>
      <p:ext uri="{BB962C8B-B14F-4D97-AF65-F5344CB8AC3E}">
        <p14:creationId xmlns:p14="http://schemas.microsoft.com/office/powerpoint/2010/main" val="37844348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Greatest and stupidest idea rolled into one!</a:t>
            </a:r>
          </a:p>
        </p:txBody>
      </p:sp>
      <p:sp>
        <p:nvSpPr>
          <p:cNvPr id="4" name="Slide Number Placeholder 3"/>
          <p:cNvSpPr>
            <a:spLocks noGrp="1"/>
          </p:cNvSpPr>
          <p:nvPr>
            <p:ph type="sldNum" sz="quarter" idx="5"/>
          </p:nvPr>
        </p:nvSpPr>
        <p:spPr/>
        <p:txBody>
          <a:bodyPr/>
          <a:lstStyle/>
          <a:p>
            <a:fld id="{6281AE43-0E35-40FD-9738-96A672F24544}" type="slidenum">
              <a:rPr lang="en-NZ" smtClean="0"/>
              <a:t>8</a:t>
            </a:fld>
            <a:endParaRPr lang="en-NZ"/>
          </a:p>
        </p:txBody>
      </p:sp>
    </p:spTree>
    <p:extLst>
      <p:ext uri="{BB962C8B-B14F-4D97-AF65-F5344CB8AC3E}">
        <p14:creationId xmlns:p14="http://schemas.microsoft.com/office/powerpoint/2010/main" val="2750054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6281AE43-0E35-40FD-9738-96A672F24544}" type="slidenum">
              <a:rPr lang="en-NZ" smtClean="0"/>
              <a:t>9</a:t>
            </a:fld>
            <a:endParaRPr lang="en-NZ"/>
          </a:p>
        </p:txBody>
      </p:sp>
    </p:spTree>
    <p:extLst>
      <p:ext uri="{BB962C8B-B14F-4D97-AF65-F5344CB8AC3E}">
        <p14:creationId xmlns:p14="http://schemas.microsoft.com/office/powerpoint/2010/main" val="2068236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A1A13B37-3DCC-4D71-BC33-12C8864B6A5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95EC671E-1EB4-4457-9ACE-9D748729762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Font typeface="Arial" panose="020B0604020202020204" pitchFamily="34" charset="0"/>
              <a:buNone/>
            </a:pPr>
            <a:r>
              <a:rPr lang="en-NZ" sz="1200" dirty="0"/>
              <a:t>Communication impact was far better when we did segment specific communication and interactions. Our approach to the key commercial sectors, SMEs and residential was different to get the cut through we needed. </a:t>
            </a:r>
          </a:p>
          <a:p>
            <a:pPr marL="285750" indent="-285750">
              <a:buFont typeface="Arial" panose="020B0604020202020204" pitchFamily="34" charset="0"/>
              <a:buChar char="•"/>
            </a:pPr>
            <a:r>
              <a:rPr lang="en-NZ" sz="1200" dirty="0"/>
              <a:t>Created high level of awareness of the drought and its consequences</a:t>
            </a:r>
          </a:p>
          <a:p>
            <a:pPr marL="285750" indent="-285750">
              <a:buFont typeface="Arial" panose="020B0604020202020204" pitchFamily="34" charset="0"/>
              <a:buChar char="•"/>
            </a:pPr>
            <a:r>
              <a:rPr lang="en-NZ" sz="1200" dirty="0"/>
              <a:t>Drive behaviour change in the way our customers consume water</a:t>
            </a:r>
          </a:p>
          <a:p>
            <a:pPr marL="285750" indent="-285750">
              <a:buFont typeface="Arial" panose="020B0604020202020204" pitchFamily="34" charset="0"/>
              <a:buChar char="•"/>
            </a:pPr>
            <a:r>
              <a:rPr lang="en-NZ" sz="1200" dirty="0"/>
              <a:t>Be highly responsive to customer concerns – particularly commercial customers</a:t>
            </a:r>
          </a:p>
          <a:p>
            <a:pPr marL="285750" indent="-285750">
              <a:buFont typeface="Arial" panose="020B0604020202020204" pitchFamily="34" charset="0"/>
              <a:buChar char="•"/>
            </a:pPr>
            <a:r>
              <a:rPr lang="en-NZ" sz="1200" dirty="0"/>
              <a:t>Demonstrate that we value and take action on customer’s being our eyes and ears on the ground </a:t>
            </a:r>
            <a:endParaRPr lang="en-NZ" altLang="en-US" dirty="0"/>
          </a:p>
        </p:txBody>
      </p:sp>
      <p:sp>
        <p:nvSpPr>
          <p:cNvPr id="11268" name="Slide Number Placeholder 3">
            <a:extLst>
              <a:ext uri="{FF2B5EF4-FFF2-40B4-BE49-F238E27FC236}">
                <a16:creationId xmlns:a16="http://schemas.microsoft.com/office/drawing/2014/main" id="{EDFADBE2-D555-4390-9964-7377D16D14B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9F84EC-6BFA-4520-8D32-8E04A8CEA711}" type="slidenum">
              <a:rPr kumimoji="0" lang="en-NZ"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NZ"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Our commercial customers became a channel of getting the message out there. We did the same for them when they made efforts to save water. Showcase/case study.</a:t>
            </a:r>
          </a:p>
        </p:txBody>
      </p:sp>
      <p:sp>
        <p:nvSpPr>
          <p:cNvPr id="4" name="Slide Number Placeholder 3"/>
          <p:cNvSpPr>
            <a:spLocks noGrp="1"/>
          </p:cNvSpPr>
          <p:nvPr>
            <p:ph type="sldNum" sz="quarter" idx="5"/>
          </p:nvPr>
        </p:nvSpPr>
        <p:spPr/>
        <p:txBody>
          <a:bodyPr/>
          <a:lstStyle/>
          <a:p>
            <a:fld id="{6281AE43-0E35-40FD-9738-96A672F24544}" type="slidenum">
              <a:rPr lang="en-NZ" smtClean="0"/>
              <a:t>11</a:t>
            </a:fld>
            <a:endParaRPr lang="en-NZ"/>
          </a:p>
        </p:txBody>
      </p:sp>
    </p:spTree>
    <p:extLst>
      <p:ext uri="{BB962C8B-B14F-4D97-AF65-F5344CB8AC3E}">
        <p14:creationId xmlns:p14="http://schemas.microsoft.com/office/powerpoint/2010/main" val="2902591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2762B43D-008D-4D8F-B146-3478F734FEF6}" type="slidenum">
              <a:rPr lang="en-NZ" smtClean="0"/>
              <a:t>12</a:t>
            </a:fld>
            <a:endParaRPr lang="en-NZ"/>
          </a:p>
        </p:txBody>
      </p:sp>
    </p:spTree>
    <p:extLst>
      <p:ext uri="{BB962C8B-B14F-4D97-AF65-F5344CB8AC3E}">
        <p14:creationId xmlns:p14="http://schemas.microsoft.com/office/powerpoint/2010/main" val="36547779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EAD2558-C1AA-4B61-AB47-5A84FBC32448}"/>
              </a:ext>
            </a:extLst>
          </p:cNvPr>
          <p:cNvSpPr/>
          <p:nvPr userDrawn="1"/>
        </p:nvSpPr>
        <p:spPr>
          <a:xfrm>
            <a:off x="0" y="0"/>
            <a:ext cx="12192000" cy="6958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pic>
        <p:nvPicPr>
          <p:cNvPr id="5" name="Graphic 14">
            <a:extLst>
              <a:ext uri="{FF2B5EF4-FFF2-40B4-BE49-F238E27FC236}">
                <a16:creationId xmlns:a16="http://schemas.microsoft.com/office/drawing/2014/main" id="{45783801-D522-4C6F-A084-7987A78E1562}"/>
              </a:ext>
            </a:extLst>
          </p:cNvPr>
          <p:cNvPicPr>
            <a:picLocks noChangeAspect="1"/>
          </p:cNvPicPr>
          <p:nvPr userDrawn="1"/>
        </p:nvPicPr>
        <p:blipFill>
          <a:blip r:embed="rId2"/>
          <a:stretch>
            <a:fillRect/>
          </a:stretch>
        </p:blipFill>
        <p:spPr>
          <a:xfrm>
            <a:off x="8580967" y="6215064"/>
            <a:ext cx="2861733" cy="509587"/>
          </a:xfrm>
          <a:prstGeom prst="rect">
            <a:avLst/>
          </a:prstGeom>
        </p:spPr>
      </p:pic>
      <p:pic>
        <p:nvPicPr>
          <p:cNvPr id="6" name="Picture 15">
            <a:extLst>
              <a:ext uri="{FF2B5EF4-FFF2-40B4-BE49-F238E27FC236}">
                <a16:creationId xmlns:a16="http://schemas.microsoft.com/office/drawing/2014/main" id="{A8DCAC01-2349-4D5D-BE5D-30BFA55970B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7938"/>
            <a:ext cx="12192000" cy="598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640125" y="2087535"/>
            <a:ext cx="5693457" cy="1143000"/>
          </a:xfrm>
        </p:spPr>
        <p:txBody>
          <a:bodyPr lIns="0" tIns="0" rIns="0" bIns="0" anchor="b">
            <a:normAutofit/>
          </a:bodyPr>
          <a:lstStyle>
            <a:lvl1pPr algn="r">
              <a:defRPr sz="2800">
                <a:solidFill>
                  <a:schemeClr val="bg1"/>
                </a:solidFill>
              </a:defRPr>
            </a:lvl1pPr>
          </a:lstStyle>
          <a:p>
            <a:r>
              <a:rPr lang="en-US"/>
              <a:t>Click to edit Master title style</a:t>
            </a:r>
            <a:endParaRPr lang="en-US" dirty="0"/>
          </a:p>
        </p:txBody>
      </p:sp>
      <p:sp>
        <p:nvSpPr>
          <p:cNvPr id="12" name="Text Placeholder 11"/>
          <p:cNvSpPr>
            <a:spLocks noGrp="1"/>
          </p:cNvSpPr>
          <p:nvPr>
            <p:ph type="body" sz="quarter" idx="10"/>
          </p:nvPr>
        </p:nvSpPr>
        <p:spPr>
          <a:xfrm>
            <a:off x="5640124" y="3357475"/>
            <a:ext cx="5693457" cy="906463"/>
          </a:xfrm>
        </p:spPr>
        <p:txBody>
          <a:bodyPr lIns="0" tIns="0" rIns="0" bIns="0">
            <a:noAutofit/>
          </a:bodyPr>
          <a:lstStyle>
            <a:lvl1pPr marL="0" indent="0" algn="r">
              <a:buNone/>
              <a:defRPr sz="1800">
                <a:solidFill>
                  <a:schemeClr val="bg1"/>
                </a:solidFill>
              </a:defRPr>
            </a:lvl1pPr>
            <a:lvl2pPr marL="457200" indent="0" algn="r">
              <a:buNone/>
              <a:defRPr sz="1800">
                <a:solidFill>
                  <a:schemeClr val="bg1"/>
                </a:solidFill>
              </a:defRPr>
            </a:lvl2pPr>
            <a:lvl3pPr marL="914400" indent="0" algn="r">
              <a:buNone/>
              <a:defRPr sz="1800">
                <a:solidFill>
                  <a:schemeClr val="bg1"/>
                </a:solidFill>
              </a:defRPr>
            </a:lvl3pPr>
            <a:lvl4pPr marL="1371600" indent="0" algn="r">
              <a:buNone/>
              <a:defRPr sz="1800">
                <a:solidFill>
                  <a:schemeClr val="bg1"/>
                </a:solidFill>
              </a:defRPr>
            </a:lvl4pPr>
            <a:lvl5pPr marL="1828800" indent="0" algn="r">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42049079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solidFill>
                  <a:srgbClr val="213D58"/>
                </a:solidFill>
              </a:defRPr>
            </a:lvl1pPr>
          </a:lstStyle>
          <a:p>
            <a:r>
              <a:rPr lang="en-US"/>
              <a:t>Click to edit Master title style</a:t>
            </a:r>
            <a:endParaRPr lang="en-NZ" dirty="0"/>
          </a:p>
        </p:txBody>
      </p:sp>
      <p:sp>
        <p:nvSpPr>
          <p:cNvPr id="3" name="Content Placeholder 2"/>
          <p:cNvSpPr>
            <a:spLocks noGrp="1"/>
          </p:cNvSpPr>
          <p:nvPr>
            <p:ph idx="1"/>
          </p:nvPr>
        </p:nvSpPr>
        <p:spPr>
          <a:xfrm>
            <a:off x="4766733" y="273051"/>
            <a:ext cx="6815667" cy="5853113"/>
          </a:xfrm>
        </p:spPr>
        <p:txBody>
          <a:bodyPr/>
          <a:lstStyle>
            <a:lvl1pPr>
              <a:defRPr sz="3200">
                <a:solidFill>
                  <a:srgbClr val="555652"/>
                </a:solidFill>
              </a:defRPr>
            </a:lvl1pPr>
            <a:lvl2pPr>
              <a:defRPr sz="2800">
                <a:solidFill>
                  <a:srgbClr val="555652"/>
                </a:solidFill>
              </a:defRPr>
            </a:lvl2pPr>
            <a:lvl3pPr>
              <a:defRPr sz="2400">
                <a:solidFill>
                  <a:srgbClr val="7E807A"/>
                </a:solidFill>
              </a:defRPr>
            </a:lvl3pPr>
            <a:lvl4pPr>
              <a:defRPr sz="2000">
                <a:solidFill>
                  <a:srgbClr val="7E807A"/>
                </a:solidFill>
              </a:defRPr>
            </a:lvl4pPr>
            <a:lvl5pPr>
              <a:defRPr sz="2000">
                <a:solidFill>
                  <a:srgbClr val="7E807A"/>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dirty="0"/>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solidFill>
                  <a:srgbClr val="55565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B5B2809-FCBC-47DF-BB6F-3F9E9825EC68}"/>
              </a:ext>
            </a:extLst>
          </p:cNvPr>
          <p:cNvSpPr>
            <a:spLocks noGrp="1"/>
          </p:cNvSpPr>
          <p:nvPr>
            <p:ph type="dt" sz="half" idx="10"/>
          </p:nvPr>
        </p:nvSpPr>
        <p:spPr/>
        <p:txBody>
          <a:bodyPr/>
          <a:lstStyle>
            <a:lvl1pPr>
              <a:defRPr/>
            </a:lvl1pPr>
          </a:lstStyle>
          <a:p>
            <a:pPr>
              <a:defRPr/>
            </a:pPr>
            <a:fld id="{AC344FFD-A485-40D7-B7F5-3743F794E5D9}" type="datetimeFigureOut">
              <a:rPr lang="en-NZ"/>
              <a:pPr>
                <a:defRPr/>
              </a:pPr>
              <a:t>17/10/2022</a:t>
            </a:fld>
            <a:endParaRPr lang="en-NZ"/>
          </a:p>
        </p:txBody>
      </p:sp>
      <p:sp>
        <p:nvSpPr>
          <p:cNvPr id="6" name="Footer Placeholder 4">
            <a:extLst>
              <a:ext uri="{FF2B5EF4-FFF2-40B4-BE49-F238E27FC236}">
                <a16:creationId xmlns:a16="http://schemas.microsoft.com/office/drawing/2014/main" id="{382DC78A-D1F4-498B-95BB-038A826DF849}"/>
              </a:ext>
            </a:extLst>
          </p:cNvPr>
          <p:cNvSpPr>
            <a:spLocks noGrp="1"/>
          </p:cNvSpPr>
          <p:nvPr>
            <p:ph type="ftr" sz="quarter" idx="11"/>
          </p:nvPr>
        </p:nvSpPr>
        <p:spPr/>
        <p:txBody>
          <a:bodyPr/>
          <a:lstStyle>
            <a:lvl1pPr>
              <a:defRPr/>
            </a:lvl1pPr>
          </a:lstStyle>
          <a:p>
            <a:pPr>
              <a:defRPr/>
            </a:pPr>
            <a:endParaRPr lang="en-NZ"/>
          </a:p>
        </p:txBody>
      </p:sp>
      <p:sp>
        <p:nvSpPr>
          <p:cNvPr id="7" name="Slide Number Placeholder 5">
            <a:extLst>
              <a:ext uri="{FF2B5EF4-FFF2-40B4-BE49-F238E27FC236}">
                <a16:creationId xmlns:a16="http://schemas.microsoft.com/office/drawing/2014/main" id="{7B3E1C47-0A28-4AF6-BB3B-2C339F629BF5}"/>
              </a:ext>
            </a:extLst>
          </p:cNvPr>
          <p:cNvSpPr>
            <a:spLocks noGrp="1"/>
          </p:cNvSpPr>
          <p:nvPr>
            <p:ph type="sldNum" sz="quarter" idx="12"/>
          </p:nvPr>
        </p:nvSpPr>
        <p:spPr/>
        <p:txBody>
          <a:bodyPr/>
          <a:lstStyle>
            <a:lvl1pPr>
              <a:defRPr/>
            </a:lvl1pPr>
          </a:lstStyle>
          <a:p>
            <a:pPr>
              <a:defRPr/>
            </a:pPr>
            <a:fld id="{876AE654-267E-4CC2-8CC1-50F992F23933}" type="slidenum">
              <a:rPr lang="en-NZ"/>
              <a:pPr>
                <a:defRPr/>
              </a:pPr>
              <a:t>‹#›</a:t>
            </a:fld>
            <a:endParaRPr lang="en-NZ"/>
          </a:p>
        </p:txBody>
      </p:sp>
    </p:spTree>
    <p:extLst>
      <p:ext uri="{BB962C8B-B14F-4D97-AF65-F5344CB8AC3E}">
        <p14:creationId xmlns:p14="http://schemas.microsoft.com/office/powerpoint/2010/main" val="35810704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solidFill>
                  <a:srgbClr val="213D58"/>
                </a:solidFill>
              </a:defRPr>
            </a:lvl1pPr>
          </a:lstStyle>
          <a:p>
            <a:r>
              <a:rPr lang="en-US"/>
              <a:t>Click to edit Master title style</a:t>
            </a:r>
            <a:endParaRPr lang="en-NZ" dirty="0"/>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NZ"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solidFill>
                  <a:srgbClr val="55565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158B31F-DEDC-445E-BB13-373C9196152C}"/>
              </a:ext>
            </a:extLst>
          </p:cNvPr>
          <p:cNvSpPr>
            <a:spLocks noGrp="1"/>
          </p:cNvSpPr>
          <p:nvPr>
            <p:ph type="dt" sz="half" idx="10"/>
          </p:nvPr>
        </p:nvSpPr>
        <p:spPr/>
        <p:txBody>
          <a:bodyPr/>
          <a:lstStyle>
            <a:lvl1pPr>
              <a:defRPr/>
            </a:lvl1pPr>
          </a:lstStyle>
          <a:p>
            <a:pPr>
              <a:defRPr/>
            </a:pPr>
            <a:fld id="{165FED86-EFF1-4197-A2B7-C1701E80747C}" type="datetimeFigureOut">
              <a:rPr lang="en-NZ"/>
              <a:pPr>
                <a:defRPr/>
              </a:pPr>
              <a:t>17/10/2022</a:t>
            </a:fld>
            <a:endParaRPr lang="en-NZ"/>
          </a:p>
        </p:txBody>
      </p:sp>
      <p:sp>
        <p:nvSpPr>
          <p:cNvPr id="6" name="Footer Placeholder 4">
            <a:extLst>
              <a:ext uri="{FF2B5EF4-FFF2-40B4-BE49-F238E27FC236}">
                <a16:creationId xmlns:a16="http://schemas.microsoft.com/office/drawing/2014/main" id="{9B88AFF2-39DF-4272-810E-D3D4B91D78DE}"/>
              </a:ext>
            </a:extLst>
          </p:cNvPr>
          <p:cNvSpPr>
            <a:spLocks noGrp="1"/>
          </p:cNvSpPr>
          <p:nvPr>
            <p:ph type="ftr" sz="quarter" idx="11"/>
          </p:nvPr>
        </p:nvSpPr>
        <p:spPr/>
        <p:txBody>
          <a:bodyPr/>
          <a:lstStyle>
            <a:lvl1pPr>
              <a:defRPr/>
            </a:lvl1pPr>
          </a:lstStyle>
          <a:p>
            <a:pPr>
              <a:defRPr/>
            </a:pPr>
            <a:endParaRPr lang="en-NZ"/>
          </a:p>
        </p:txBody>
      </p:sp>
      <p:sp>
        <p:nvSpPr>
          <p:cNvPr id="7" name="Slide Number Placeholder 5">
            <a:extLst>
              <a:ext uri="{FF2B5EF4-FFF2-40B4-BE49-F238E27FC236}">
                <a16:creationId xmlns:a16="http://schemas.microsoft.com/office/drawing/2014/main" id="{C40105DC-726B-4885-A6C5-110F11BDD98D}"/>
              </a:ext>
            </a:extLst>
          </p:cNvPr>
          <p:cNvSpPr>
            <a:spLocks noGrp="1"/>
          </p:cNvSpPr>
          <p:nvPr>
            <p:ph type="sldNum" sz="quarter" idx="12"/>
          </p:nvPr>
        </p:nvSpPr>
        <p:spPr/>
        <p:txBody>
          <a:bodyPr/>
          <a:lstStyle>
            <a:lvl1pPr>
              <a:defRPr/>
            </a:lvl1pPr>
          </a:lstStyle>
          <a:p>
            <a:pPr>
              <a:defRPr/>
            </a:pPr>
            <a:fld id="{2B262199-89A8-4D52-B6F5-0CD04BAB91B9}" type="slidenum">
              <a:rPr lang="en-NZ"/>
              <a:pPr>
                <a:defRPr/>
              </a:pPr>
              <a:t>‹#›</a:t>
            </a:fld>
            <a:endParaRPr lang="en-NZ"/>
          </a:p>
        </p:txBody>
      </p:sp>
    </p:spTree>
    <p:extLst>
      <p:ext uri="{BB962C8B-B14F-4D97-AF65-F5344CB8AC3E}">
        <p14:creationId xmlns:p14="http://schemas.microsoft.com/office/powerpoint/2010/main" val="818761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E8681FC-3569-4380-AAFA-AC9544C3A252}"/>
              </a:ext>
            </a:extLst>
          </p:cNvPr>
          <p:cNvSpPr/>
          <p:nvPr userDrawn="1"/>
        </p:nvSpPr>
        <p:spPr>
          <a:xfrm>
            <a:off x="0" y="0"/>
            <a:ext cx="12192000" cy="6958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pic>
        <p:nvPicPr>
          <p:cNvPr id="5" name="Graphic 14">
            <a:extLst>
              <a:ext uri="{FF2B5EF4-FFF2-40B4-BE49-F238E27FC236}">
                <a16:creationId xmlns:a16="http://schemas.microsoft.com/office/drawing/2014/main" id="{89FE15A4-2EE4-4348-94BE-349141724544}"/>
              </a:ext>
            </a:extLst>
          </p:cNvPr>
          <p:cNvPicPr>
            <a:picLocks noChangeAspect="1"/>
          </p:cNvPicPr>
          <p:nvPr userDrawn="1"/>
        </p:nvPicPr>
        <p:blipFill>
          <a:blip r:embed="rId2"/>
          <a:stretch>
            <a:fillRect/>
          </a:stretch>
        </p:blipFill>
        <p:spPr>
          <a:xfrm>
            <a:off x="8580967" y="6215064"/>
            <a:ext cx="2861733" cy="509587"/>
          </a:xfrm>
          <a:prstGeom prst="rect">
            <a:avLst/>
          </a:prstGeom>
        </p:spPr>
      </p:pic>
      <p:pic>
        <p:nvPicPr>
          <p:cNvPr id="6" name="Picture 15">
            <a:extLst>
              <a:ext uri="{FF2B5EF4-FFF2-40B4-BE49-F238E27FC236}">
                <a16:creationId xmlns:a16="http://schemas.microsoft.com/office/drawing/2014/main" id="{A41C0AF0-5EE6-45DF-AD99-964E2967247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7938"/>
            <a:ext cx="12192000" cy="598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640125" y="2087535"/>
            <a:ext cx="5693457" cy="1143000"/>
          </a:xfrm>
        </p:spPr>
        <p:txBody>
          <a:bodyPr lIns="0" tIns="0" rIns="0" bIns="0" anchor="b">
            <a:normAutofit/>
          </a:bodyPr>
          <a:lstStyle>
            <a:lvl1pPr algn="r">
              <a:defRPr sz="2800">
                <a:solidFill>
                  <a:schemeClr val="bg1"/>
                </a:solidFill>
              </a:defRPr>
            </a:lvl1pPr>
          </a:lstStyle>
          <a:p>
            <a:r>
              <a:rPr lang="en-US"/>
              <a:t>Click to edit Master title style</a:t>
            </a:r>
            <a:endParaRPr lang="en-US" dirty="0"/>
          </a:p>
        </p:txBody>
      </p:sp>
      <p:sp>
        <p:nvSpPr>
          <p:cNvPr id="12" name="Text Placeholder 11"/>
          <p:cNvSpPr>
            <a:spLocks noGrp="1"/>
          </p:cNvSpPr>
          <p:nvPr>
            <p:ph type="body" sz="quarter" idx="10"/>
          </p:nvPr>
        </p:nvSpPr>
        <p:spPr>
          <a:xfrm>
            <a:off x="5640124" y="3357475"/>
            <a:ext cx="5693457" cy="906463"/>
          </a:xfrm>
        </p:spPr>
        <p:txBody>
          <a:bodyPr lIns="0" tIns="0" rIns="0" bIns="0">
            <a:noAutofit/>
          </a:bodyPr>
          <a:lstStyle>
            <a:lvl1pPr marL="0" indent="0" algn="r">
              <a:buNone/>
              <a:defRPr sz="1800">
                <a:solidFill>
                  <a:schemeClr val="bg1"/>
                </a:solidFill>
              </a:defRPr>
            </a:lvl1pPr>
            <a:lvl2pPr marL="457200" indent="0" algn="r">
              <a:buNone/>
              <a:defRPr sz="1800">
                <a:solidFill>
                  <a:schemeClr val="bg1"/>
                </a:solidFill>
              </a:defRPr>
            </a:lvl2pPr>
            <a:lvl3pPr marL="914400" indent="0" algn="r">
              <a:buNone/>
              <a:defRPr sz="1800">
                <a:solidFill>
                  <a:schemeClr val="bg1"/>
                </a:solidFill>
              </a:defRPr>
            </a:lvl3pPr>
            <a:lvl4pPr marL="1371600" indent="0" algn="r">
              <a:buNone/>
              <a:defRPr sz="1800">
                <a:solidFill>
                  <a:schemeClr val="bg1"/>
                </a:solidFill>
              </a:defRPr>
            </a:lvl4pPr>
            <a:lvl5pPr marL="1828800" indent="0" algn="r">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385494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b="1">
                <a:solidFill>
                  <a:srgbClr val="213D58"/>
                </a:solidFill>
              </a:defRPr>
            </a:lvl1pPr>
          </a:lstStyle>
          <a:p>
            <a:r>
              <a:rPr lang="en-US"/>
              <a:t>Click to edit Master title style</a:t>
            </a:r>
            <a:endParaRPr lang="en-NZ"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rgbClr val="55565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NZ" dirty="0"/>
          </a:p>
        </p:txBody>
      </p:sp>
    </p:spTree>
    <p:extLst>
      <p:ext uri="{BB962C8B-B14F-4D97-AF65-F5344CB8AC3E}">
        <p14:creationId xmlns:p14="http://schemas.microsoft.com/office/powerpoint/2010/main" val="2874690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13D58"/>
                </a:solidFill>
              </a:defRPr>
            </a:lvl1pPr>
          </a:lstStyle>
          <a:p>
            <a:r>
              <a:rPr lang="en-US"/>
              <a:t>Click to edit Master title style</a:t>
            </a:r>
            <a:endParaRPr lang="en-NZ" dirty="0"/>
          </a:p>
        </p:txBody>
      </p:sp>
      <p:sp>
        <p:nvSpPr>
          <p:cNvPr id="3" name="Content Placeholder 2"/>
          <p:cNvSpPr>
            <a:spLocks noGrp="1"/>
          </p:cNvSpPr>
          <p:nvPr>
            <p:ph idx="1"/>
          </p:nvPr>
        </p:nvSpPr>
        <p:spPr/>
        <p:txBody>
          <a:bodyPr/>
          <a:lstStyle>
            <a:lvl1pPr>
              <a:defRPr>
                <a:solidFill>
                  <a:srgbClr val="555652"/>
                </a:solidFill>
              </a:defRPr>
            </a:lvl1pPr>
            <a:lvl2pPr>
              <a:defRPr>
                <a:solidFill>
                  <a:srgbClr val="555652"/>
                </a:solidFill>
              </a:defRPr>
            </a:lvl2pPr>
            <a:lvl3pPr>
              <a:defRPr>
                <a:solidFill>
                  <a:srgbClr val="7E807A"/>
                </a:solidFill>
              </a:defRPr>
            </a:lvl3pPr>
            <a:lvl4pPr>
              <a:defRPr>
                <a:solidFill>
                  <a:srgbClr val="7E807A"/>
                </a:solidFill>
              </a:defRPr>
            </a:lvl4pPr>
            <a:lvl5pPr>
              <a:defRPr>
                <a:solidFill>
                  <a:srgbClr val="7E807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dirty="0"/>
          </a:p>
        </p:txBody>
      </p:sp>
      <p:sp>
        <p:nvSpPr>
          <p:cNvPr id="4" name="Date Placeholder 3">
            <a:extLst>
              <a:ext uri="{FF2B5EF4-FFF2-40B4-BE49-F238E27FC236}">
                <a16:creationId xmlns:a16="http://schemas.microsoft.com/office/drawing/2014/main" id="{941FB009-617A-4E19-95C8-DA6FD34D0F79}"/>
              </a:ext>
            </a:extLst>
          </p:cNvPr>
          <p:cNvSpPr>
            <a:spLocks noGrp="1"/>
          </p:cNvSpPr>
          <p:nvPr>
            <p:ph type="dt" sz="half" idx="10"/>
          </p:nvPr>
        </p:nvSpPr>
        <p:spPr/>
        <p:txBody>
          <a:bodyPr/>
          <a:lstStyle>
            <a:lvl1pPr>
              <a:defRPr/>
            </a:lvl1pPr>
          </a:lstStyle>
          <a:p>
            <a:pPr>
              <a:defRPr/>
            </a:pPr>
            <a:fld id="{44EF31FC-3FB1-4D43-BA03-D5C23B9F95E6}" type="datetimeFigureOut">
              <a:rPr lang="en-NZ"/>
              <a:pPr>
                <a:defRPr/>
              </a:pPr>
              <a:t>17/10/2022</a:t>
            </a:fld>
            <a:endParaRPr lang="en-NZ"/>
          </a:p>
        </p:txBody>
      </p:sp>
      <p:sp>
        <p:nvSpPr>
          <p:cNvPr id="5" name="Footer Placeholder 4">
            <a:extLst>
              <a:ext uri="{FF2B5EF4-FFF2-40B4-BE49-F238E27FC236}">
                <a16:creationId xmlns:a16="http://schemas.microsoft.com/office/drawing/2014/main" id="{39EADBC5-1D17-4ACB-A1D2-2380BEA3D83E}"/>
              </a:ext>
            </a:extLst>
          </p:cNvPr>
          <p:cNvSpPr>
            <a:spLocks noGrp="1"/>
          </p:cNvSpPr>
          <p:nvPr>
            <p:ph type="ftr" sz="quarter" idx="11"/>
          </p:nvPr>
        </p:nvSpPr>
        <p:spPr/>
        <p:txBody>
          <a:bodyPr/>
          <a:lstStyle>
            <a:lvl1pPr>
              <a:defRPr/>
            </a:lvl1pPr>
          </a:lstStyle>
          <a:p>
            <a:pPr>
              <a:defRPr/>
            </a:pPr>
            <a:endParaRPr lang="en-NZ"/>
          </a:p>
        </p:txBody>
      </p:sp>
    </p:spTree>
    <p:extLst>
      <p:ext uri="{BB962C8B-B14F-4D97-AF65-F5344CB8AC3E}">
        <p14:creationId xmlns:p14="http://schemas.microsoft.com/office/powerpoint/2010/main" val="1544987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solidFill>
                  <a:srgbClr val="213D58"/>
                </a:solidFill>
              </a:defRPr>
            </a:lvl1pPr>
          </a:lstStyle>
          <a:p>
            <a:r>
              <a:rPr lang="en-US"/>
              <a:t>Click to edit Master title style</a:t>
            </a:r>
            <a:endParaRPr lang="en-NZ"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rgbClr val="55565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45DB9D-E82B-4E04-BB19-25A4A851E0DA}"/>
              </a:ext>
            </a:extLst>
          </p:cNvPr>
          <p:cNvSpPr>
            <a:spLocks noGrp="1"/>
          </p:cNvSpPr>
          <p:nvPr>
            <p:ph type="dt" sz="half" idx="10"/>
          </p:nvPr>
        </p:nvSpPr>
        <p:spPr/>
        <p:txBody>
          <a:bodyPr/>
          <a:lstStyle>
            <a:lvl1pPr>
              <a:defRPr/>
            </a:lvl1pPr>
          </a:lstStyle>
          <a:p>
            <a:pPr>
              <a:defRPr/>
            </a:pPr>
            <a:fld id="{F6C83276-FBD7-4315-94EE-96B281DDAFE7}" type="datetimeFigureOut">
              <a:rPr lang="en-NZ"/>
              <a:pPr>
                <a:defRPr/>
              </a:pPr>
              <a:t>17/10/2022</a:t>
            </a:fld>
            <a:endParaRPr lang="en-NZ"/>
          </a:p>
        </p:txBody>
      </p:sp>
      <p:sp>
        <p:nvSpPr>
          <p:cNvPr id="5" name="Footer Placeholder 4">
            <a:extLst>
              <a:ext uri="{FF2B5EF4-FFF2-40B4-BE49-F238E27FC236}">
                <a16:creationId xmlns:a16="http://schemas.microsoft.com/office/drawing/2014/main" id="{CD2C2603-2C56-4423-8F7C-E879C3AF7FD5}"/>
              </a:ext>
            </a:extLst>
          </p:cNvPr>
          <p:cNvSpPr>
            <a:spLocks noGrp="1"/>
          </p:cNvSpPr>
          <p:nvPr>
            <p:ph type="ftr" sz="quarter" idx="11"/>
          </p:nvPr>
        </p:nvSpPr>
        <p:spPr/>
        <p:txBody>
          <a:bodyPr/>
          <a:lstStyle>
            <a:lvl1pPr>
              <a:defRPr/>
            </a:lvl1pPr>
          </a:lstStyle>
          <a:p>
            <a:pPr>
              <a:defRPr/>
            </a:pPr>
            <a:endParaRPr lang="en-NZ"/>
          </a:p>
        </p:txBody>
      </p:sp>
    </p:spTree>
    <p:extLst>
      <p:ext uri="{BB962C8B-B14F-4D97-AF65-F5344CB8AC3E}">
        <p14:creationId xmlns:p14="http://schemas.microsoft.com/office/powerpoint/2010/main" val="16617045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36491"/>
                </a:solidFill>
              </a:defRPr>
            </a:lvl1pPr>
          </a:lstStyle>
          <a:p>
            <a:r>
              <a:rPr lang="en-US"/>
              <a:t>Click to edit Master title style</a:t>
            </a:r>
            <a:endParaRPr lang="en-NZ" dirty="0"/>
          </a:p>
        </p:txBody>
      </p:sp>
      <p:sp>
        <p:nvSpPr>
          <p:cNvPr id="3" name="Content Placeholder 2"/>
          <p:cNvSpPr>
            <a:spLocks noGrp="1"/>
          </p:cNvSpPr>
          <p:nvPr>
            <p:ph sz="half" idx="1"/>
          </p:nvPr>
        </p:nvSpPr>
        <p:spPr>
          <a:xfrm>
            <a:off x="609600" y="1600201"/>
            <a:ext cx="5384800" cy="4525963"/>
          </a:xfrm>
        </p:spPr>
        <p:txBody>
          <a:bodyPr/>
          <a:lstStyle>
            <a:lvl1pPr>
              <a:defRPr sz="2800">
                <a:solidFill>
                  <a:srgbClr val="555652"/>
                </a:solidFill>
              </a:defRPr>
            </a:lvl1pPr>
            <a:lvl2pPr>
              <a:defRPr sz="2400">
                <a:solidFill>
                  <a:srgbClr val="555652"/>
                </a:solidFill>
              </a:defRPr>
            </a:lvl2pPr>
            <a:lvl3pPr>
              <a:defRPr sz="2000">
                <a:solidFill>
                  <a:srgbClr val="7E807A"/>
                </a:solidFill>
              </a:defRPr>
            </a:lvl3pPr>
            <a:lvl4pPr>
              <a:defRPr sz="1800">
                <a:solidFill>
                  <a:srgbClr val="7E807A"/>
                </a:solidFill>
              </a:defRPr>
            </a:lvl4pPr>
            <a:lvl5pPr>
              <a:defRPr sz="1800">
                <a:solidFill>
                  <a:srgbClr val="7E807A"/>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dirty="0"/>
          </a:p>
        </p:txBody>
      </p:sp>
      <p:sp>
        <p:nvSpPr>
          <p:cNvPr id="4" name="Content Placeholder 3"/>
          <p:cNvSpPr>
            <a:spLocks noGrp="1"/>
          </p:cNvSpPr>
          <p:nvPr>
            <p:ph sz="half" idx="2"/>
          </p:nvPr>
        </p:nvSpPr>
        <p:spPr>
          <a:xfrm>
            <a:off x="6197600" y="1600201"/>
            <a:ext cx="5384800" cy="4525963"/>
          </a:xfrm>
        </p:spPr>
        <p:txBody>
          <a:bodyPr/>
          <a:lstStyle>
            <a:lvl1pPr>
              <a:defRPr sz="2800">
                <a:solidFill>
                  <a:srgbClr val="555652"/>
                </a:solidFill>
              </a:defRPr>
            </a:lvl1pPr>
            <a:lvl2pPr>
              <a:defRPr sz="2400">
                <a:solidFill>
                  <a:srgbClr val="555652"/>
                </a:solidFill>
              </a:defRPr>
            </a:lvl2pPr>
            <a:lvl3pPr>
              <a:defRPr sz="2000">
                <a:solidFill>
                  <a:srgbClr val="7E807A"/>
                </a:solidFill>
              </a:defRPr>
            </a:lvl3pPr>
            <a:lvl4pPr>
              <a:defRPr sz="1800">
                <a:solidFill>
                  <a:srgbClr val="7E807A"/>
                </a:solidFill>
              </a:defRPr>
            </a:lvl4pPr>
            <a:lvl5pPr>
              <a:defRPr sz="1800">
                <a:solidFill>
                  <a:srgbClr val="7E807A"/>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dirty="0"/>
          </a:p>
        </p:txBody>
      </p:sp>
    </p:spTree>
    <p:extLst>
      <p:ext uri="{BB962C8B-B14F-4D97-AF65-F5344CB8AC3E}">
        <p14:creationId xmlns:p14="http://schemas.microsoft.com/office/powerpoint/2010/main" val="196145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13D58"/>
                </a:solidFill>
              </a:defRPr>
            </a:lvl1pPr>
          </a:lstStyle>
          <a:p>
            <a:r>
              <a:rPr lang="en-US"/>
              <a:t>Click to edit Master title style</a:t>
            </a:r>
            <a:endParaRPr lang="en-NZ"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solidFill>
                  <a:srgbClr val="55565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solidFill>
                  <a:srgbClr val="555652"/>
                </a:solidFill>
              </a:defRPr>
            </a:lvl1pPr>
            <a:lvl2pPr>
              <a:defRPr sz="2000">
                <a:solidFill>
                  <a:srgbClr val="555652"/>
                </a:solidFill>
              </a:defRPr>
            </a:lvl2pPr>
            <a:lvl3pPr>
              <a:defRPr sz="1800">
                <a:solidFill>
                  <a:srgbClr val="7E807A"/>
                </a:solidFill>
              </a:defRPr>
            </a:lvl3pPr>
            <a:lvl4pPr>
              <a:defRPr sz="1600">
                <a:solidFill>
                  <a:srgbClr val="7E807A"/>
                </a:solidFill>
              </a:defRPr>
            </a:lvl4pPr>
            <a:lvl5pPr>
              <a:defRPr sz="1600">
                <a:solidFill>
                  <a:srgbClr val="7E807A"/>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dirty="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solidFill>
                  <a:srgbClr val="55565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solidFill>
                  <a:srgbClr val="555652"/>
                </a:solidFill>
              </a:defRPr>
            </a:lvl1pPr>
            <a:lvl2pPr>
              <a:defRPr sz="2000">
                <a:solidFill>
                  <a:srgbClr val="555652"/>
                </a:solidFill>
              </a:defRPr>
            </a:lvl2pPr>
            <a:lvl3pPr>
              <a:defRPr sz="1800">
                <a:solidFill>
                  <a:srgbClr val="7E807A"/>
                </a:solidFill>
              </a:defRPr>
            </a:lvl3pPr>
            <a:lvl4pPr>
              <a:defRPr sz="1600">
                <a:solidFill>
                  <a:srgbClr val="7E807A"/>
                </a:solidFill>
              </a:defRPr>
            </a:lvl4pPr>
            <a:lvl5pPr>
              <a:defRPr sz="1600">
                <a:solidFill>
                  <a:srgbClr val="7E807A"/>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dirty="0"/>
          </a:p>
        </p:txBody>
      </p:sp>
      <p:sp>
        <p:nvSpPr>
          <p:cNvPr id="7" name="Date Placeholder 3">
            <a:extLst>
              <a:ext uri="{FF2B5EF4-FFF2-40B4-BE49-F238E27FC236}">
                <a16:creationId xmlns:a16="http://schemas.microsoft.com/office/drawing/2014/main" id="{56A1E092-6549-4EA9-9A16-E52A073F7DAE}"/>
              </a:ext>
            </a:extLst>
          </p:cNvPr>
          <p:cNvSpPr>
            <a:spLocks noGrp="1"/>
          </p:cNvSpPr>
          <p:nvPr>
            <p:ph type="dt" sz="half" idx="10"/>
          </p:nvPr>
        </p:nvSpPr>
        <p:spPr/>
        <p:txBody>
          <a:bodyPr/>
          <a:lstStyle>
            <a:lvl1pPr>
              <a:defRPr/>
            </a:lvl1pPr>
          </a:lstStyle>
          <a:p>
            <a:pPr>
              <a:defRPr/>
            </a:pPr>
            <a:fld id="{563E7410-5DBC-4350-BE61-4ED45684934F}" type="datetimeFigureOut">
              <a:rPr lang="en-NZ"/>
              <a:pPr>
                <a:defRPr/>
              </a:pPr>
              <a:t>17/10/2022</a:t>
            </a:fld>
            <a:endParaRPr lang="en-NZ"/>
          </a:p>
        </p:txBody>
      </p:sp>
      <p:sp>
        <p:nvSpPr>
          <p:cNvPr id="8" name="Footer Placeholder 4">
            <a:extLst>
              <a:ext uri="{FF2B5EF4-FFF2-40B4-BE49-F238E27FC236}">
                <a16:creationId xmlns:a16="http://schemas.microsoft.com/office/drawing/2014/main" id="{332C0324-9C95-4A8F-AC27-4CD330675DFC}"/>
              </a:ext>
            </a:extLst>
          </p:cNvPr>
          <p:cNvSpPr>
            <a:spLocks noGrp="1"/>
          </p:cNvSpPr>
          <p:nvPr>
            <p:ph type="ftr" sz="quarter" idx="11"/>
          </p:nvPr>
        </p:nvSpPr>
        <p:spPr/>
        <p:txBody>
          <a:bodyPr/>
          <a:lstStyle>
            <a:lvl1pPr>
              <a:defRPr/>
            </a:lvl1pPr>
          </a:lstStyle>
          <a:p>
            <a:pPr>
              <a:defRPr/>
            </a:pPr>
            <a:endParaRPr lang="en-NZ"/>
          </a:p>
        </p:txBody>
      </p:sp>
      <p:sp>
        <p:nvSpPr>
          <p:cNvPr id="9" name="Slide Number Placeholder 5">
            <a:extLst>
              <a:ext uri="{FF2B5EF4-FFF2-40B4-BE49-F238E27FC236}">
                <a16:creationId xmlns:a16="http://schemas.microsoft.com/office/drawing/2014/main" id="{C6104860-5EA4-4E17-AA4C-22F548BF1FBA}"/>
              </a:ext>
            </a:extLst>
          </p:cNvPr>
          <p:cNvSpPr>
            <a:spLocks noGrp="1"/>
          </p:cNvSpPr>
          <p:nvPr>
            <p:ph type="sldNum" sz="quarter" idx="12"/>
          </p:nvPr>
        </p:nvSpPr>
        <p:spPr/>
        <p:txBody>
          <a:bodyPr/>
          <a:lstStyle>
            <a:lvl1pPr>
              <a:defRPr/>
            </a:lvl1pPr>
          </a:lstStyle>
          <a:p>
            <a:pPr>
              <a:defRPr/>
            </a:pPr>
            <a:fld id="{9D109ACE-25EB-4841-BFBA-57A908C33E76}" type="slidenum">
              <a:rPr lang="en-NZ"/>
              <a:pPr>
                <a:defRPr/>
              </a:pPr>
              <a:t>‹#›</a:t>
            </a:fld>
            <a:endParaRPr lang="en-NZ"/>
          </a:p>
        </p:txBody>
      </p:sp>
    </p:spTree>
    <p:extLst>
      <p:ext uri="{BB962C8B-B14F-4D97-AF65-F5344CB8AC3E}">
        <p14:creationId xmlns:p14="http://schemas.microsoft.com/office/powerpoint/2010/main" val="2994192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13D58"/>
                </a:solidFill>
              </a:defRPr>
            </a:lvl1pPr>
          </a:lstStyle>
          <a:p>
            <a:r>
              <a:rPr lang="en-US"/>
              <a:t>Click to edit Master title style</a:t>
            </a:r>
            <a:endParaRPr lang="en-NZ" dirty="0"/>
          </a:p>
        </p:txBody>
      </p:sp>
      <p:sp>
        <p:nvSpPr>
          <p:cNvPr id="3" name="Date Placeholder 3">
            <a:extLst>
              <a:ext uri="{FF2B5EF4-FFF2-40B4-BE49-F238E27FC236}">
                <a16:creationId xmlns:a16="http://schemas.microsoft.com/office/drawing/2014/main" id="{B03C0FB2-4C88-4B04-92A3-2A51102BF3C8}"/>
              </a:ext>
            </a:extLst>
          </p:cNvPr>
          <p:cNvSpPr>
            <a:spLocks noGrp="1"/>
          </p:cNvSpPr>
          <p:nvPr>
            <p:ph type="dt" sz="half" idx="10"/>
          </p:nvPr>
        </p:nvSpPr>
        <p:spPr/>
        <p:txBody>
          <a:bodyPr/>
          <a:lstStyle>
            <a:lvl1pPr>
              <a:defRPr/>
            </a:lvl1pPr>
          </a:lstStyle>
          <a:p>
            <a:pPr>
              <a:defRPr/>
            </a:pPr>
            <a:fld id="{30D9E642-1613-437B-9E79-1BD35BE03228}" type="datetimeFigureOut">
              <a:rPr lang="en-NZ"/>
              <a:pPr>
                <a:defRPr/>
              </a:pPr>
              <a:t>17/10/2022</a:t>
            </a:fld>
            <a:endParaRPr lang="en-NZ"/>
          </a:p>
        </p:txBody>
      </p:sp>
      <p:sp>
        <p:nvSpPr>
          <p:cNvPr id="4" name="Footer Placeholder 4">
            <a:extLst>
              <a:ext uri="{FF2B5EF4-FFF2-40B4-BE49-F238E27FC236}">
                <a16:creationId xmlns:a16="http://schemas.microsoft.com/office/drawing/2014/main" id="{7FEBF15F-35DF-48C6-89D0-6CF976B22369}"/>
              </a:ext>
            </a:extLst>
          </p:cNvPr>
          <p:cNvSpPr>
            <a:spLocks noGrp="1"/>
          </p:cNvSpPr>
          <p:nvPr>
            <p:ph type="ftr" sz="quarter" idx="11"/>
          </p:nvPr>
        </p:nvSpPr>
        <p:spPr/>
        <p:txBody>
          <a:bodyPr/>
          <a:lstStyle>
            <a:lvl1pPr>
              <a:defRPr/>
            </a:lvl1pPr>
          </a:lstStyle>
          <a:p>
            <a:pPr>
              <a:defRPr/>
            </a:pPr>
            <a:endParaRPr lang="en-NZ"/>
          </a:p>
        </p:txBody>
      </p:sp>
      <p:sp>
        <p:nvSpPr>
          <p:cNvPr id="5" name="Slide Number Placeholder 5">
            <a:extLst>
              <a:ext uri="{FF2B5EF4-FFF2-40B4-BE49-F238E27FC236}">
                <a16:creationId xmlns:a16="http://schemas.microsoft.com/office/drawing/2014/main" id="{51D25AE0-F9CB-4D3B-89AB-03618D59D283}"/>
              </a:ext>
            </a:extLst>
          </p:cNvPr>
          <p:cNvSpPr>
            <a:spLocks noGrp="1"/>
          </p:cNvSpPr>
          <p:nvPr>
            <p:ph type="sldNum" sz="quarter" idx="12"/>
          </p:nvPr>
        </p:nvSpPr>
        <p:spPr/>
        <p:txBody>
          <a:bodyPr/>
          <a:lstStyle>
            <a:lvl1pPr>
              <a:defRPr/>
            </a:lvl1pPr>
          </a:lstStyle>
          <a:p>
            <a:pPr>
              <a:defRPr/>
            </a:pPr>
            <a:fld id="{65CED222-AF0F-4F2E-BF32-D18952FBB816}" type="slidenum">
              <a:rPr lang="en-NZ"/>
              <a:pPr>
                <a:defRPr/>
              </a:pPr>
              <a:t>‹#›</a:t>
            </a:fld>
            <a:endParaRPr lang="en-NZ"/>
          </a:p>
        </p:txBody>
      </p:sp>
    </p:spTree>
    <p:extLst>
      <p:ext uri="{BB962C8B-B14F-4D97-AF65-F5344CB8AC3E}">
        <p14:creationId xmlns:p14="http://schemas.microsoft.com/office/powerpoint/2010/main" val="236556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6B5510A-731A-4ACB-AA12-FAC421B4FB42}"/>
              </a:ext>
            </a:extLst>
          </p:cNvPr>
          <p:cNvSpPr>
            <a:spLocks noGrp="1"/>
          </p:cNvSpPr>
          <p:nvPr>
            <p:ph type="dt" sz="half" idx="10"/>
          </p:nvPr>
        </p:nvSpPr>
        <p:spPr/>
        <p:txBody>
          <a:bodyPr/>
          <a:lstStyle>
            <a:lvl1pPr>
              <a:defRPr/>
            </a:lvl1pPr>
          </a:lstStyle>
          <a:p>
            <a:pPr>
              <a:defRPr/>
            </a:pPr>
            <a:fld id="{3FC6BFC1-BCE0-4692-B974-09DD5963481D}" type="datetimeFigureOut">
              <a:rPr lang="en-NZ"/>
              <a:pPr>
                <a:defRPr/>
              </a:pPr>
              <a:t>17/10/2022</a:t>
            </a:fld>
            <a:endParaRPr lang="en-NZ"/>
          </a:p>
        </p:txBody>
      </p:sp>
      <p:sp>
        <p:nvSpPr>
          <p:cNvPr id="3" name="Footer Placeholder 4">
            <a:extLst>
              <a:ext uri="{FF2B5EF4-FFF2-40B4-BE49-F238E27FC236}">
                <a16:creationId xmlns:a16="http://schemas.microsoft.com/office/drawing/2014/main" id="{0E1FBEFC-7213-4DD9-AF88-DBDD3206161E}"/>
              </a:ext>
            </a:extLst>
          </p:cNvPr>
          <p:cNvSpPr>
            <a:spLocks noGrp="1"/>
          </p:cNvSpPr>
          <p:nvPr>
            <p:ph type="ftr" sz="quarter" idx="11"/>
          </p:nvPr>
        </p:nvSpPr>
        <p:spPr/>
        <p:txBody>
          <a:bodyPr/>
          <a:lstStyle>
            <a:lvl1pPr>
              <a:defRPr/>
            </a:lvl1pPr>
          </a:lstStyle>
          <a:p>
            <a:pPr>
              <a:defRPr/>
            </a:pPr>
            <a:endParaRPr lang="en-NZ"/>
          </a:p>
        </p:txBody>
      </p:sp>
      <p:sp>
        <p:nvSpPr>
          <p:cNvPr id="4" name="Slide Number Placeholder 5">
            <a:extLst>
              <a:ext uri="{FF2B5EF4-FFF2-40B4-BE49-F238E27FC236}">
                <a16:creationId xmlns:a16="http://schemas.microsoft.com/office/drawing/2014/main" id="{5211467A-4274-4973-B991-9E0FFD4571C9}"/>
              </a:ext>
            </a:extLst>
          </p:cNvPr>
          <p:cNvSpPr>
            <a:spLocks noGrp="1"/>
          </p:cNvSpPr>
          <p:nvPr>
            <p:ph type="sldNum" sz="quarter" idx="12"/>
          </p:nvPr>
        </p:nvSpPr>
        <p:spPr/>
        <p:txBody>
          <a:bodyPr/>
          <a:lstStyle>
            <a:lvl1pPr>
              <a:defRPr/>
            </a:lvl1pPr>
          </a:lstStyle>
          <a:p>
            <a:pPr>
              <a:defRPr/>
            </a:pPr>
            <a:fld id="{F2D14204-A163-4BD0-AB51-3CB8C75BF35A}" type="slidenum">
              <a:rPr lang="en-NZ"/>
              <a:pPr>
                <a:defRPr/>
              </a:pPr>
              <a:t>‹#›</a:t>
            </a:fld>
            <a:endParaRPr lang="en-NZ"/>
          </a:p>
        </p:txBody>
      </p:sp>
    </p:spTree>
    <p:extLst>
      <p:ext uri="{BB962C8B-B14F-4D97-AF65-F5344CB8AC3E}">
        <p14:creationId xmlns:p14="http://schemas.microsoft.com/office/powerpoint/2010/main" val="851579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081082-943D-4E4A-BC07-5250F2C87C26}"/>
              </a:ext>
            </a:extLst>
          </p:cNvPr>
          <p:cNvSpPr/>
          <p:nvPr userDrawn="1"/>
        </p:nvSpPr>
        <p:spPr>
          <a:xfrm>
            <a:off x="0" y="0"/>
            <a:ext cx="12192000" cy="1041400"/>
          </a:xfrm>
          <a:prstGeom prst="rect">
            <a:avLst/>
          </a:prstGeom>
          <a:solidFill>
            <a:srgbClr val="E4E5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027" name="Title Placeholder 1">
            <a:extLst>
              <a:ext uri="{FF2B5EF4-FFF2-40B4-BE49-F238E27FC236}">
                <a16:creationId xmlns:a16="http://schemas.microsoft.com/office/drawing/2014/main" id="{3CA1B285-1466-4D92-A2A2-CE395F62B39E}"/>
              </a:ext>
            </a:extLst>
          </p:cNvPr>
          <p:cNvSpPr>
            <a:spLocks noGrp="1" noChangeArrowheads="1"/>
          </p:cNvSpPr>
          <p:nvPr>
            <p:ph type="title"/>
          </p:nvPr>
        </p:nvSpPr>
        <p:spPr bwMode="auto">
          <a:xfrm>
            <a:off x="609600" y="274639"/>
            <a:ext cx="109728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NZ" altLang="en-US"/>
          </a:p>
        </p:txBody>
      </p:sp>
      <p:sp>
        <p:nvSpPr>
          <p:cNvPr id="1028" name="Text Placeholder 2">
            <a:extLst>
              <a:ext uri="{FF2B5EF4-FFF2-40B4-BE49-F238E27FC236}">
                <a16:creationId xmlns:a16="http://schemas.microsoft.com/office/drawing/2014/main" id="{EBC9DB9A-0D2E-4446-ACB5-93D4D78493F3}"/>
              </a:ext>
            </a:extLst>
          </p:cNvPr>
          <p:cNvSpPr>
            <a:spLocks noGrp="1" noChangeArrowheads="1"/>
          </p:cNvSpPr>
          <p:nvPr>
            <p:ph type="body" idx="1"/>
          </p:nvPr>
        </p:nvSpPr>
        <p:spPr bwMode="auto">
          <a:xfrm>
            <a:off x="609600" y="1600201"/>
            <a:ext cx="10972800" cy="401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NZ" altLang="en-US"/>
          </a:p>
        </p:txBody>
      </p:sp>
      <p:sp>
        <p:nvSpPr>
          <p:cNvPr id="4" name="Date Placeholder 3">
            <a:extLst>
              <a:ext uri="{FF2B5EF4-FFF2-40B4-BE49-F238E27FC236}">
                <a16:creationId xmlns:a16="http://schemas.microsoft.com/office/drawing/2014/main" id="{297D13AC-9783-436C-ABE4-7FD2192ACFA0}"/>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10A96101-8775-4D37-B9D6-D89D0426AA2E}" type="datetimeFigureOut">
              <a:rPr lang="en-NZ"/>
              <a:pPr>
                <a:defRPr/>
              </a:pPr>
              <a:t>17/10/2022</a:t>
            </a:fld>
            <a:endParaRPr lang="en-NZ"/>
          </a:p>
        </p:txBody>
      </p:sp>
      <p:sp>
        <p:nvSpPr>
          <p:cNvPr id="5" name="Footer Placeholder 4">
            <a:extLst>
              <a:ext uri="{FF2B5EF4-FFF2-40B4-BE49-F238E27FC236}">
                <a16:creationId xmlns:a16="http://schemas.microsoft.com/office/drawing/2014/main" id="{90195F19-F618-4D64-9EA2-1685730F84B5}"/>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dirty="0">
                <a:solidFill>
                  <a:schemeClr val="tx1">
                    <a:tint val="75000"/>
                  </a:schemeClr>
                </a:solidFill>
                <a:latin typeface="+mn-lt"/>
              </a:defRPr>
            </a:lvl1pPr>
          </a:lstStyle>
          <a:p>
            <a:pPr>
              <a:defRPr/>
            </a:pPr>
            <a:endParaRPr lang="en-NZ"/>
          </a:p>
        </p:txBody>
      </p:sp>
      <p:sp>
        <p:nvSpPr>
          <p:cNvPr id="6" name="Slide Number Placeholder 5">
            <a:extLst>
              <a:ext uri="{FF2B5EF4-FFF2-40B4-BE49-F238E27FC236}">
                <a16:creationId xmlns:a16="http://schemas.microsoft.com/office/drawing/2014/main" id="{01A566AD-B00D-4EE0-A625-723DA10155C3}"/>
              </a:ext>
            </a:extLst>
          </p:cNvPr>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11BC7DAF-CB10-4A9B-8D13-2F971ACCD2D8}" type="slidenum">
              <a:rPr lang="en-NZ"/>
              <a:pPr>
                <a:defRPr/>
              </a:pPr>
              <a:t>‹#›</a:t>
            </a:fld>
            <a:endParaRPr lang="en-NZ"/>
          </a:p>
        </p:txBody>
      </p:sp>
      <p:pic>
        <p:nvPicPr>
          <p:cNvPr id="1032" name="Picture 13">
            <a:extLst>
              <a:ext uri="{FF2B5EF4-FFF2-40B4-BE49-F238E27FC236}">
                <a16:creationId xmlns:a16="http://schemas.microsoft.com/office/drawing/2014/main" id="{1A7E50EF-A29E-4718-B76C-35093E52330B}"/>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879417" y="6286500"/>
            <a:ext cx="309668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6">
            <a:extLst>
              <a:ext uri="{FF2B5EF4-FFF2-40B4-BE49-F238E27FC236}">
                <a16:creationId xmlns:a16="http://schemas.microsoft.com/office/drawing/2014/main" id="{49E2FE76-7388-49F3-A6EB-A9D0AB8289CC}"/>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5868988"/>
            <a:ext cx="12192000" cy="98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2" descr="Logo&#10;&#10;Description automatically generated">
            <a:extLst>
              <a:ext uri="{FF2B5EF4-FFF2-40B4-BE49-F238E27FC236}">
                <a16:creationId xmlns:a16="http://schemas.microsoft.com/office/drawing/2014/main" id="{4ECDC343-4760-43C3-B749-EC1CA403B518}"/>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8521701" y="6115050"/>
            <a:ext cx="2901951"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60707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fontAlgn="base" hangingPunct="1">
        <a:spcBef>
          <a:spcPct val="0"/>
        </a:spcBef>
        <a:spcAft>
          <a:spcPct val="0"/>
        </a:spcAft>
        <a:defRPr sz="3600" kern="1200">
          <a:solidFill>
            <a:srgbClr val="213D58"/>
          </a:solidFill>
          <a:latin typeface="+mj-lt"/>
          <a:ea typeface="+mj-ea"/>
          <a:cs typeface="+mj-cs"/>
        </a:defRPr>
      </a:lvl1pPr>
      <a:lvl2pPr algn="ctr" rtl="0" eaLnBrk="1" fontAlgn="base" hangingPunct="1">
        <a:spcBef>
          <a:spcPct val="0"/>
        </a:spcBef>
        <a:spcAft>
          <a:spcPct val="0"/>
        </a:spcAft>
        <a:defRPr sz="3600">
          <a:solidFill>
            <a:srgbClr val="213D58"/>
          </a:solidFill>
          <a:latin typeface="Calibri" panose="020F0502020204030204" pitchFamily="34" charset="0"/>
        </a:defRPr>
      </a:lvl2pPr>
      <a:lvl3pPr algn="ctr" rtl="0" eaLnBrk="1" fontAlgn="base" hangingPunct="1">
        <a:spcBef>
          <a:spcPct val="0"/>
        </a:spcBef>
        <a:spcAft>
          <a:spcPct val="0"/>
        </a:spcAft>
        <a:defRPr sz="3600">
          <a:solidFill>
            <a:srgbClr val="213D58"/>
          </a:solidFill>
          <a:latin typeface="Calibri" panose="020F0502020204030204" pitchFamily="34" charset="0"/>
        </a:defRPr>
      </a:lvl3pPr>
      <a:lvl4pPr algn="ctr" rtl="0" eaLnBrk="1" fontAlgn="base" hangingPunct="1">
        <a:spcBef>
          <a:spcPct val="0"/>
        </a:spcBef>
        <a:spcAft>
          <a:spcPct val="0"/>
        </a:spcAft>
        <a:defRPr sz="3600">
          <a:solidFill>
            <a:srgbClr val="213D58"/>
          </a:solidFill>
          <a:latin typeface="Calibri" panose="020F0502020204030204" pitchFamily="34" charset="0"/>
        </a:defRPr>
      </a:lvl4pPr>
      <a:lvl5pPr algn="ctr" rtl="0" eaLnBrk="1" fontAlgn="base" hangingPunct="1">
        <a:spcBef>
          <a:spcPct val="0"/>
        </a:spcBef>
        <a:spcAft>
          <a:spcPct val="0"/>
        </a:spcAft>
        <a:defRPr sz="3600">
          <a:solidFill>
            <a:srgbClr val="213D58"/>
          </a:solidFill>
          <a:latin typeface="Calibri" panose="020F0502020204030204" pitchFamily="34" charset="0"/>
        </a:defRPr>
      </a:lvl5pPr>
      <a:lvl6pPr marL="457200" algn="ctr" rtl="0" eaLnBrk="1" fontAlgn="base" hangingPunct="1">
        <a:spcBef>
          <a:spcPct val="0"/>
        </a:spcBef>
        <a:spcAft>
          <a:spcPct val="0"/>
        </a:spcAft>
        <a:defRPr sz="3600">
          <a:solidFill>
            <a:srgbClr val="213D58"/>
          </a:solidFill>
          <a:latin typeface="Calibri" panose="020F0502020204030204" pitchFamily="34" charset="0"/>
        </a:defRPr>
      </a:lvl6pPr>
      <a:lvl7pPr marL="914400" algn="ctr" rtl="0" eaLnBrk="1" fontAlgn="base" hangingPunct="1">
        <a:spcBef>
          <a:spcPct val="0"/>
        </a:spcBef>
        <a:spcAft>
          <a:spcPct val="0"/>
        </a:spcAft>
        <a:defRPr sz="3600">
          <a:solidFill>
            <a:srgbClr val="213D58"/>
          </a:solidFill>
          <a:latin typeface="Calibri" panose="020F0502020204030204" pitchFamily="34" charset="0"/>
        </a:defRPr>
      </a:lvl7pPr>
      <a:lvl8pPr marL="1371600" algn="ctr" rtl="0" eaLnBrk="1" fontAlgn="base" hangingPunct="1">
        <a:spcBef>
          <a:spcPct val="0"/>
        </a:spcBef>
        <a:spcAft>
          <a:spcPct val="0"/>
        </a:spcAft>
        <a:defRPr sz="3600">
          <a:solidFill>
            <a:srgbClr val="213D58"/>
          </a:solidFill>
          <a:latin typeface="Calibri" panose="020F0502020204030204" pitchFamily="34" charset="0"/>
        </a:defRPr>
      </a:lvl8pPr>
      <a:lvl9pPr marL="1828800" algn="ctr" rtl="0" eaLnBrk="1" fontAlgn="base" hangingPunct="1">
        <a:spcBef>
          <a:spcPct val="0"/>
        </a:spcBef>
        <a:spcAft>
          <a:spcPct val="0"/>
        </a:spcAft>
        <a:defRPr sz="3600">
          <a:solidFill>
            <a:srgbClr val="213D58"/>
          </a:solidFill>
          <a:latin typeface="Calibri" panose="020F0502020204030204"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rgbClr val="555652"/>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rgbClr val="555652"/>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rgbClr val="7E807A"/>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rgbClr val="7E807A"/>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rgbClr val="7E807A"/>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jpe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1D736-1059-E629-3B30-2BD609357680}"/>
              </a:ext>
            </a:extLst>
          </p:cNvPr>
          <p:cNvSpPr>
            <a:spLocks noGrp="1"/>
          </p:cNvSpPr>
          <p:nvPr>
            <p:ph type="title"/>
          </p:nvPr>
        </p:nvSpPr>
        <p:spPr>
          <a:xfrm>
            <a:off x="5533053" y="2087535"/>
            <a:ext cx="5800529" cy="1143000"/>
          </a:xfrm>
        </p:spPr>
        <p:txBody>
          <a:bodyPr>
            <a:normAutofit/>
          </a:bodyPr>
          <a:lstStyle/>
          <a:p>
            <a:r>
              <a:rPr lang="en-NZ" sz="3200" dirty="0"/>
              <a:t>Responding to an extreme drought</a:t>
            </a:r>
          </a:p>
        </p:txBody>
      </p:sp>
      <p:sp>
        <p:nvSpPr>
          <p:cNvPr id="3" name="Text Placeholder 2">
            <a:extLst>
              <a:ext uri="{FF2B5EF4-FFF2-40B4-BE49-F238E27FC236}">
                <a16:creationId xmlns:a16="http://schemas.microsoft.com/office/drawing/2014/main" id="{743582BD-8F66-F0F0-E909-5CBEC3ABE927}"/>
              </a:ext>
            </a:extLst>
          </p:cNvPr>
          <p:cNvSpPr>
            <a:spLocks noGrp="1"/>
          </p:cNvSpPr>
          <p:nvPr>
            <p:ph type="body" sz="quarter" idx="10"/>
          </p:nvPr>
        </p:nvSpPr>
        <p:spPr/>
        <p:txBody>
          <a:bodyPr/>
          <a:lstStyle/>
          <a:p>
            <a:r>
              <a:rPr lang="en-NZ" dirty="0"/>
              <a:t>Rachel Hughes and Priya Thurai</a:t>
            </a:r>
          </a:p>
        </p:txBody>
      </p:sp>
    </p:spTree>
    <p:extLst>
      <p:ext uri="{BB962C8B-B14F-4D97-AF65-F5344CB8AC3E}">
        <p14:creationId xmlns:p14="http://schemas.microsoft.com/office/powerpoint/2010/main" val="30016287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E471F7F7-6AE7-FF44-1E94-21AB5304D26D}"/>
              </a:ext>
            </a:extLst>
          </p:cNvPr>
          <p:cNvPicPr>
            <a:picLocks noChangeAspect="1"/>
          </p:cNvPicPr>
          <p:nvPr/>
        </p:nvPicPr>
        <p:blipFill>
          <a:blip r:embed="rId3"/>
          <a:stretch>
            <a:fillRect/>
          </a:stretch>
        </p:blipFill>
        <p:spPr>
          <a:xfrm>
            <a:off x="6923900" y="1456312"/>
            <a:ext cx="2142419" cy="3918303"/>
          </a:xfrm>
          <a:prstGeom prst="rect">
            <a:avLst/>
          </a:prstGeom>
        </p:spPr>
      </p:pic>
      <p:sp>
        <p:nvSpPr>
          <p:cNvPr id="2" name="Title 1">
            <a:extLst>
              <a:ext uri="{FF2B5EF4-FFF2-40B4-BE49-F238E27FC236}">
                <a16:creationId xmlns:a16="http://schemas.microsoft.com/office/drawing/2014/main" id="{FA3E9145-7AA4-4AB0-9F0D-0B5E8F69C6A8}"/>
              </a:ext>
            </a:extLst>
          </p:cNvPr>
          <p:cNvSpPr>
            <a:spLocks noGrp="1"/>
          </p:cNvSpPr>
          <p:nvPr>
            <p:ph type="title"/>
          </p:nvPr>
        </p:nvSpPr>
        <p:spPr>
          <a:xfrm>
            <a:off x="609600" y="203519"/>
            <a:ext cx="10972800" cy="631825"/>
          </a:xfrm>
        </p:spPr>
        <p:txBody>
          <a:bodyPr rtlCol="0">
            <a:normAutofit fontScale="90000"/>
          </a:bodyPr>
          <a:lstStyle/>
          <a:p>
            <a:pPr fontAlgn="auto">
              <a:spcAft>
                <a:spcPts val="0"/>
              </a:spcAft>
              <a:defRPr/>
            </a:pPr>
            <a:r>
              <a:rPr lang="en-NZ" dirty="0">
                <a:solidFill>
                  <a:srgbClr val="012639"/>
                </a:solidFill>
              </a:rPr>
              <a:t>Segmenting customers for better outcomes</a:t>
            </a:r>
          </a:p>
        </p:txBody>
      </p:sp>
      <p:sp>
        <p:nvSpPr>
          <p:cNvPr id="9" name="TextBox 8">
            <a:extLst>
              <a:ext uri="{FF2B5EF4-FFF2-40B4-BE49-F238E27FC236}">
                <a16:creationId xmlns:a16="http://schemas.microsoft.com/office/drawing/2014/main" id="{EED34754-B881-914D-C35A-6EF04C71345B}"/>
              </a:ext>
            </a:extLst>
          </p:cNvPr>
          <p:cNvSpPr txBox="1"/>
          <p:nvPr/>
        </p:nvSpPr>
        <p:spPr>
          <a:xfrm>
            <a:off x="1078411" y="1105774"/>
            <a:ext cx="3126377" cy="369332"/>
          </a:xfrm>
          <a:prstGeom prst="rect">
            <a:avLst/>
          </a:prstGeom>
          <a:noFill/>
        </p:spPr>
        <p:txBody>
          <a:bodyPr wrap="square" rtlCol="0">
            <a:spAutoFit/>
          </a:bodyPr>
          <a:lstStyle/>
          <a:p>
            <a:r>
              <a:rPr lang="en-NZ" b="1" dirty="0"/>
              <a:t>Key Commercial Customers</a:t>
            </a:r>
          </a:p>
        </p:txBody>
      </p:sp>
      <p:sp>
        <p:nvSpPr>
          <p:cNvPr id="19" name="TextBox 18">
            <a:extLst>
              <a:ext uri="{FF2B5EF4-FFF2-40B4-BE49-F238E27FC236}">
                <a16:creationId xmlns:a16="http://schemas.microsoft.com/office/drawing/2014/main" id="{51A2C871-0188-0F97-1A4A-F7F9123413A2}"/>
              </a:ext>
            </a:extLst>
          </p:cNvPr>
          <p:cNvSpPr txBox="1"/>
          <p:nvPr/>
        </p:nvSpPr>
        <p:spPr>
          <a:xfrm>
            <a:off x="6082935" y="1083219"/>
            <a:ext cx="3126377" cy="369332"/>
          </a:xfrm>
          <a:prstGeom prst="rect">
            <a:avLst/>
          </a:prstGeom>
          <a:noFill/>
        </p:spPr>
        <p:txBody>
          <a:bodyPr wrap="square" rtlCol="0">
            <a:spAutoFit/>
          </a:bodyPr>
          <a:lstStyle/>
          <a:p>
            <a:pPr algn="ctr"/>
            <a:r>
              <a:rPr lang="en-NZ" b="1" dirty="0"/>
              <a:t>Residential High users</a:t>
            </a:r>
          </a:p>
        </p:txBody>
      </p:sp>
      <p:sp>
        <p:nvSpPr>
          <p:cNvPr id="22" name="TextBox 21">
            <a:extLst>
              <a:ext uri="{FF2B5EF4-FFF2-40B4-BE49-F238E27FC236}">
                <a16:creationId xmlns:a16="http://schemas.microsoft.com/office/drawing/2014/main" id="{23D1C7FA-E065-782E-3CDD-1FD650FAA06C}"/>
              </a:ext>
            </a:extLst>
          </p:cNvPr>
          <p:cNvSpPr txBox="1"/>
          <p:nvPr/>
        </p:nvSpPr>
        <p:spPr>
          <a:xfrm>
            <a:off x="8987244" y="1083219"/>
            <a:ext cx="3126377" cy="369332"/>
          </a:xfrm>
          <a:prstGeom prst="rect">
            <a:avLst/>
          </a:prstGeom>
          <a:noFill/>
        </p:spPr>
        <p:txBody>
          <a:bodyPr wrap="square" rtlCol="0">
            <a:spAutoFit/>
          </a:bodyPr>
          <a:lstStyle/>
          <a:p>
            <a:pPr algn="ctr"/>
            <a:r>
              <a:rPr lang="en-NZ" b="1" dirty="0"/>
              <a:t>Residential</a:t>
            </a:r>
          </a:p>
        </p:txBody>
      </p:sp>
      <p:pic>
        <p:nvPicPr>
          <p:cNvPr id="4" name="Picture 3">
            <a:extLst>
              <a:ext uri="{FF2B5EF4-FFF2-40B4-BE49-F238E27FC236}">
                <a16:creationId xmlns:a16="http://schemas.microsoft.com/office/drawing/2014/main" id="{55405152-1B96-50E6-695C-B3F69E155A7F}"/>
              </a:ext>
            </a:extLst>
          </p:cNvPr>
          <p:cNvPicPr>
            <a:picLocks noChangeAspect="1"/>
          </p:cNvPicPr>
          <p:nvPr/>
        </p:nvPicPr>
        <p:blipFill>
          <a:blip r:embed="rId4"/>
          <a:stretch>
            <a:fillRect/>
          </a:stretch>
        </p:blipFill>
        <p:spPr>
          <a:xfrm>
            <a:off x="9133942" y="1502642"/>
            <a:ext cx="1432352" cy="2569301"/>
          </a:xfrm>
          <a:prstGeom prst="rect">
            <a:avLst/>
          </a:prstGeom>
        </p:spPr>
      </p:pic>
      <p:pic>
        <p:nvPicPr>
          <p:cNvPr id="5" name="Picture 4">
            <a:extLst>
              <a:ext uri="{FF2B5EF4-FFF2-40B4-BE49-F238E27FC236}">
                <a16:creationId xmlns:a16="http://schemas.microsoft.com/office/drawing/2014/main" id="{DE03E877-3307-E667-31DA-DC349EFBC066}"/>
              </a:ext>
            </a:extLst>
          </p:cNvPr>
          <p:cNvPicPr>
            <a:picLocks noChangeAspect="1"/>
          </p:cNvPicPr>
          <p:nvPr/>
        </p:nvPicPr>
        <p:blipFill rotWithShape="1">
          <a:blip r:embed="rId5"/>
          <a:srcRect l="3600" t="1033"/>
          <a:stretch/>
        </p:blipFill>
        <p:spPr>
          <a:xfrm>
            <a:off x="10484349" y="1456312"/>
            <a:ext cx="1486565" cy="2744002"/>
          </a:xfrm>
          <a:prstGeom prst="rect">
            <a:avLst/>
          </a:prstGeom>
        </p:spPr>
      </p:pic>
      <p:pic>
        <p:nvPicPr>
          <p:cNvPr id="7" name="Picture 6">
            <a:extLst>
              <a:ext uri="{FF2B5EF4-FFF2-40B4-BE49-F238E27FC236}">
                <a16:creationId xmlns:a16="http://schemas.microsoft.com/office/drawing/2014/main" id="{BF6789EE-9542-5978-D779-C6D85D1600BE}"/>
              </a:ext>
            </a:extLst>
          </p:cNvPr>
          <p:cNvPicPr>
            <a:picLocks noChangeAspect="1"/>
          </p:cNvPicPr>
          <p:nvPr/>
        </p:nvPicPr>
        <p:blipFill>
          <a:blip r:embed="rId6"/>
          <a:stretch>
            <a:fillRect/>
          </a:stretch>
        </p:blipFill>
        <p:spPr>
          <a:xfrm>
            <a:off x="10534608" y="4200314"/>
            <a:ext cx="1436818" cy="1495994"/>
          </a:xfrm>
          <a:prstGeom prst="rect">
            <a:avLst/>
          </a:prstGeom>
        </p:spPr>
      </p:pic>
      <p:pic>
        <p:nvPicPr>
          <p:cNvPr id="8" name="Picture 7">
            <a:extLst>
              <a:ext uri="{FF2B5EF4-FFF2-40B4-BE49-F238E27FC236}">
                <a16:creationId xmlns:a16="http://schemas.microsoft.com/office/drawing/2014/main" id="{562CE071-E656-A102-B405-92496DE54618}"/>
              </a:ext>
            </a:extLst>
          </p:cNvPr>
          <p:cNvPicPr>
            <a:picLocks noChangeAspect="1"/>
          </p:cNvPicPr>
          <p:nvPr/>
        </p:nvPicPr>
        <p:blipFill>
          <a:blip r:embed="rId7"/>
          <a:stretch>
            <a:fillRect/>
          </a:stretch>
        </p:blipFill>
        <p:spPr>
          <a:xfrm>
            <a:off x="8954814" y="4118273"/>
            <a:ext cx="1635817" cy="1128774"/>
          </a:xfrm>
          <a:prstGeom prst="rect">
            <a:avLst/>
          </a:prstGeom>
        </p:spPr>
      </p:pic>
      <p:pic>
        <p:nvPicPr>
          <p:cNvPr id="6" name="Picture 5">
            <a:extLst>
              <a:ext uri="{FF2B5EF4-FFF2-40B4-BE49-F238E27FC236}">
                <a16:creationId xmlns:a16="http://schemas.microsoft.com/office/drawing/2014/main" id="{66699B58-F83F-25C8-62FA-1BAACF652049}"/>
              </a:ext>
            </a:extLst>
          </p:cNvPr>
          <p:cNvPicPr>
            <a:picLocks noChangeAspect="1"/>
          </p:cNvPicPr>
          <p:nvPr/>
        </p:nvPicPr>
        <p:blipFill>
          <a:blip r:embed="rId8"/>
          <a:stretch>
            <a:fillRect/>
          </a:stretch>
        </p:blipFill>
        <p:spPr>
          <a:xfrm>
            <a:off x="9571093" y="5102587"/>
            <a:ext cx="1079229" cy="548743"/>
          </a:xfrm>
          <a:prstGeom prst="rect">
            <a:avLst/>
          </a:prstGeom>
        </p:spPr>
      </p:pic>
      <p:pic>
        <p:nvPicPr>
          <p:cNvPr id="15" name="Picture 14">
            <a:extLst>
              <a:ext uri="{FF2B5EF4-FFF2-40B4-BE49-F238E27FC236}">
                <a16:creationId xmlns:a16="http://schemas.microsoft.com/office/drawing/2014/main" id="{463148AA-F8B1-DACC-A6F2-F1D1E3D3EAEB}"/>
              </a:ext>
            </a:extLst>
          </p:cNvPr>
          <p:cNvPicPr>
            <a:picLocks noChangeAspect="1"/>
          </p:cNvPicPr>
          <p:nvPr/>
        </p:nvPicPr>
        <p:blipFill>
          <a:blip r:embed="rId9"/>
          <a:stretch>
            <a:fillRect/>
          </a:stretch>
        </p:blipFill>
        <p:spPr>
          <a:xfrm>
            <a:off x="5929886" y="1381826"/>
            <a:ext cx="986544" cy="2084548"/>
          </a:xfrm>
          <a:prstGeom prst="rect">
            <a:avLst/>
          </a:prstGeom>
        </p:spPr>
      </p:pic>
      <p:pic>
        <p:nvPicPr>
          <p:cNvPr id="18" name="Picture 17">
            <a:extLst>
              <a:ext uri="{FF2B5EF4-FFF2-40B4-BE49-F238E27FC236}">
                <a16:creationId xmlns:a16="http://schemas.microsoft.com/office/drawing/2014/main" id="{CFE88EAC-E2E6-F81F-9241-30C2362DC8A3}"/>
              </a:ext>
            </a:extLst>
          </p:cNvPr>
          <p:cNvPicPr>
            <a:picLocks noChangeAspect="1"/>
          </p:cNvPicPr>
          <p:nvPr/>
        </p:nvPicPr>
        <p:blipFill>
          <a:blip r:embed="rId10"/>
          <a:stretch>
            <a:fillRect/>
          </a:stretch>
        </p:blipFill>
        <p:spPr>
          <a:xfrm>
            <a:off x="5969500" y="3466374"/>
            <a:ext cx="930482" cy="2047996"/>
          </a:xfrm>
          <a:prstGeom prst="rect">
            <a:avLst/>
          </a:prstGeom>
        </p:spPr>
      </p:pic>
      <p:sp>
        <p:nvSpPr>
          <p:cNvPr id="25" name="TextBox 24">
            <a:extLst>
              <a:ext uri="{FF2B5EF4-FFF2-40B4-BE49-F238E27FC236}">
                <a16:creationId xmlns:a16="http://schemas.microsoft.com/office/drawing/2014/main" id="{01E5BD26-C656-14A0-5FB4-0345CBAB24F2}"/>
              </a:ext>
            </a:extLst>
          </p:cNvPr>
          <p:cNvSpPr txBox="1"/>
          <p:nvPr/>
        </p:nvSpPr>
        <p:spPr>
          <a:xfrm>
            <a:off x="89848" y="4527251"/>
            <a:ext cx="5846619" cy="1192634"/>
          </a:xfrm>
          <a:prstGeom prst="rect">
            <a:avLst/>
          </a:prstGeom>
          <a:noFill/>
        </p:spPr>
        <p:txBody>
          <a:bodyPr wrap="square">
            <a:spAutoFit/>
          </a:bodyPr>
          <a:lstStyle/>
          <a:p>
            <a:pPr marL="285750" indent="-285750">
              <a:spcBef>
                <a:spcPts val="300"/>
              </a:spcBef>
              <a:buFont typeface="Arial" panose="020B0604020202020204" pitchFamily="34" charset="0"/>
              <a:buChar char="•"/>
            </a:pPr>
            <a:r>
              <a:rPr lang="en-NZ" sz="1600" dirty="0"/>
              <a:t>Awareness of the drought and its consequences on industries</a:t>
            </a:r>
          </a:p>
          <a:p>
            <a:pPr marL="285750" indent="-285750">
              <a:spcBef>
                <a:spcPts val="300"/>
              </a:spcBef>
              <a:buFont typeface="Arial" panose="020B0604020202020204" pitchFamily="34" charset="0"/>
              <a:buChar char="•"/>
            </a:pPr>
            <a:r>
              <a:rPr lang="en-NZ" sz="1600" dirty="0"/>
              <a:t>Drive behaviour change </a:t>
            </a:r>
          </a:p>
          <a:p>
            <a:pPr marL="285750" indent="-285750">
              <a:spcBef>
                <a:spcPts val="300"/>
              </a:spcBef>
              <a:buFont typeface="Arial" panose="020B0604020202020204" pitchFamily="34" charset="0"/>
              <a:buChar char="•"/>
            </a:pPr>
            <a:r>
              <a:rPr lang="en-NZ" sz="1600" dirty="0"/>
              <a:t>Be highly responsive to customer concerns </a:t>
            </a:r>
          </a:p>
          <a:p>
            <a:pPr marL="285750" indent="-285750">
              <a:spcBef>
                <a:spcPts val="300"/>
              </a:spcBef>
              <a:buFont typeface="Arial" panose="020B0604020202020204" pitchFamily="34" charset="0"/>
              <a:buChar char="•"/>
            </a:pPr>
            <a:r>
              <a:rPr lang="en-NZ" sz="1600" dirty="0"/>
              <a:t>Rely on customers being our eyes and ears on the ground </a:t>
            </a:r>
          </a:p>
        </p:txBody>
      </p:sp>
      <p:pic>
        <p:nvPicPr>
          <p:cNvPr id="27" name="Picture 26">
            <a:extLst>
              <a:ext uri="{FF2B5EF4-FFF2-40B4-BE49-F238E27FC236}">
                <a16:creationId xmlns:a16="http://schemas.microsoft.com/office/drawing/2014/main" id="{D10AA8D2-FBFD-DBEB-54A9-5BEA46F0520E}"/>
              </a:ext>
            </a:extLst>
          </p:cNvPr>
          <p:cNvPicPr>
            <a:picLocks noChangeAspect="1"/>
          </p:cNvPicPr>
          <p:nvPr/>
        </p:nvPicPr>
        <p:blipFill>
          <a:blip r:embed="rId11"/>
          <a:stretch>
            <a:fillRect/>
          </a:stretch>
        </p:blipFill>
        <p:spPr>
          <a:xfrm>
            <a:off x="96107" y="1548079"/>
            <a:ext cx="2275102" cy="2581284"/>
          </a:xfrm>
          <a:prstGeom prst="rect">
            <a:avLst/>
          </a:prstGeom>
        </p:spPr>
      </p:pic>
      <p:pic>
        <p:nvPicPr>
          <p:cNvPr id="29" name="Picture 28">
            <a:extLst>
              <a:ext uri="{FF2B5EF4-FFF2-40B4-BE49-F238E27FC236}">
                <a16:creationId xmlns:a16="http://schemas.microsoft.com/office/drawing/2014/main" id="{F85D28DE-B15A-E7E9-B14C-F59FC8132963}"/>
              </a:ext>
            </a:extLst>
          </p:cNvPr>
          <p:cNvPicPr>
            <a:picLocks noChangeAspect="1"/>
          </p:cNvPicPr>
          <p:nvPr/>
        </p:nvPicPr>
        <p:blipFill>
          <a:blip r:embed="rId12"/>
          <a:stretch>
            <a:fillRect/>
          </a:stretch>
        </p:blipFill>
        <p:spPr>
          <a:xfrm>
            <a:off x="1750025" y="2785866"/>
            <a:ext cx="1016706" cy="1605875"/>
          </a:xfrm>
          <a:prstGeom prst="rect">
            <a:avLst/>
          </a:prstGeom>
        </p:spPr>
      </p:pic>
      <p:pic>
        <p:nvPicPr>
          <p:cNvPr id="11" name="Picture 10">
            <a:extLst>
              <a:ext uri="{FF2B5EF4-FFF2-40B4-BE49-F238E27FC236}">
                <a16:creationId xmlns:a16="http://schemas.microsoft.com/office/drawing/2014/main" id="{208B5FBB-8E74-0CCD-447A-249255AECF58}"/>
              </a:ext>
            </a:extLst>
          </p:cNvPr>
          <p:cNvPicPr>
            <a:picLocks noChangeAspect="1"/>
          </p:cNvPicPr>
          <p:nvPr/>
        </p:nvPicPr>
        <p:blipFill>
          <a:blip r:embed="rId13"/>
          <a:stretch>
            <a:fillRect/>
          </a:stretch>
        </p:blipFill>
        <p:spPr>
          <a:xfrm>
            <a:off x="2401371" y="1566804"/>
            <a:ext cx="3140601" cy="1290540"/>
          </a:xfrm>
          <a:prstGeom prst="rect">
            <a:avLst/>
          </a:prstGeom>
        </p:spPr>
      </p:pic>
      <p:pic>
        <p:nvPicPr>
          <p:cNvPr id="1026" name="Picture 4">
            <a:extLst>
              <a:ext uri="{FF2B5EF4-FFF2-40B4-BE49-F238E27FC236}">
                <a16:creationId xmlns:a16="http://schemas.microsoft.com/office/drawing/2014/main" id="{A3089CF7-55FD-E74B-4719-8CFB3EA13AB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58775" y="2728747"/>
            <a:ext cx="2212694" cy="1475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0CBED-73AA-4B72-8A53-6D543CFDBA1F}"/>
              </a:ext>
            </a:extLst>
          </p:cNvPr>
          <p:cNvSpPr>
            <a:spLocks noGrp="1"/>
          </p:cNvSpPr>
          <p:nvPr>
            <p:ph type="title"/>
          </p:nvPr>
        </p:nvSpPr>
        <p:spPr>
          <a:xfrm>
            <a:off x="325120" y="274639"/>
            <a:ext cx="11649218" cy="631811"/>
          </a:xfrm>
        </p:spPr>
        <p:txBody>
          <a:bodyPr/>
          <a:lstStyle/>
          <a:p>
            <a:r>
              <a:rPr lang="en-NZ" dirty="0"/>
              <a:t>Commercial customers helped get the message out there</a:t>
            </a:r>
          </a:p>
        </p:txBody>
      </p:sp>
      <p:pic>
        <p:nvPicPr>
          <p:cNvPr id="3" name="Picture 2">
            <a:extLst>
              <a:ext uri="{FF2B5EF4-FFF2-40B4-BE49-F238E27FC236}">
                <a16:creationId xmlns:a16="http://schemas.microsoft.com/office/drawing/2014/main" id="{B0F69C33-6826-4AE7-9C08-CC6388A957EC}"/>
              </a:ext>
            </a:extLst>
          </p:cNvPr>
          <p:cNvPicPr>
            <a:picLocks noChangeAspect="1"/>
          </p:cNvPicPr>
          <p:nvPr/>
        </p:nvPicPr>
        <p:blipFill rotWithShape="1">
          <a:blip r:embed="rId3"/>
          <a:srcRect r="2190" b="20086"/>
          <a:stretch/>
        </p:blipFill>
        <p:spPr>
          <a:xfrm>
            <a:off x="0" y="1315227"/>
            <a:ext cx="4425285" cy="3394894"/>
          </a:xfrm>
          <a:prstGeom prst="rect">
            <a:avLst/>
          </a:prstGeom>
        </p:spPr>
      </p:pic>
      <p:pic>
        <p:nvPicPr>
          <p:cNvPr id="4" name="Picture 3">
            <a:extLst>
              <a:ext uri="{FF2B5EF4-FFF2-40B4-BE49-F238E27FC236}">
                <a16:creationId xmlns:a16="http://schemas.microsoft.com/office/drawing/2014/main" id="{2DC0AFDE-1E63-4C01-B6F9-517EA5AB2FDC}"/>
              </a:ext>
            </a:extLst>
          </p:cNvPr>
          <p:cNvPicPr>
            <a:picLocks noChangeAspect="1"/>
          </p:cNvPicPr>
          <p:nvPr/>
        </p:nvPicPr>
        <p:blipFill>
          <a:blip r:embed="rId4"/>
          <a:stretch>
            <a:fillRect/>
          </a:stretch>
        </p:blipFill>
        <p:spPr>
          <a:xfrm>
            <a:off x="59682" y="1084055"/>
            <a:ext cx="4261362" cy="403339"/>
          </a:xfrm>
          <a:prstGeom prst="rect">
            <a:avLst/>
          </a:prstGeom>
        </p:spPr>
      </p:pic>
      <p:pic>
        <p:nvPicPr>
          <p:cNvPr id="5" name="Picture 4">
            <a:extLst>
              <a:ext uri="{FF2B5EF4-FFF2-40B4-BE49-F238E27FC236}">
                <a16:creationId xmlns:a16="http://schemas.microsoft.com/office/drawing/2014/main" id="{6AB5DF59-7F5E-4026-8305-4C236450477B}"/>
              </a:ext>
            </a:extLst>
          </p:cNvPr>
          <p:cNvPicPr>
            <a:picLocks noChangeAspect="1"/>
          </p:cNvPicPr>
          <p:nvPr/>
        </p:nvPicPr>
        <p:blipFill>
          <a:blip r:embed="rId5"/>
          <a:stretch>
            <a:fillRect/>
          </a:stretch>
        </p:blipFill>
        <p:spPr>
          <a:xfrm>
            <a:off x="4451856" y="1093315"/>
            <a:ext cx="4415259" cy="1911711"/>
          </a:xfrm>
          <a:prstGeom prst="rect">
            <a:avLst/>
          </a:prstGeom>
        </p:spPr>
      </p:pic>
      <p:pic>
        <p:nvPicPr>
          <p:cNvPr id="7" name="Picture 6">
            <a:extLst>
              <a:ext uri="{FF2B5EF4-FFF2-40B4-BE49-F238E27FC236}">
                <a16:creationId xmlns:a16="http://schemas.microsoft.com/office/drawing/2014/main" id="{07C32069-7B26-482E-BE6E-DCA36C98E00D}"/>
              </a:ext>
            </a:extLst>
          </p:cNvPr>
          <p:cNvPicPr>
            <a:picLocks noChangeAspect="1"/>
          </p:cNvPicPr>
          <p:nvPr/>
        </p:nvPicPr>
        <p:blipFill>
          <a:blip r:embed="rId6"/>
          <a:stretch>
            <a:fillRect/>
          </a:stretch>
        </p:blipFill>
        <p:spPr>
          <a:xfrm>
            <a:off x="1217913" y="4597746"/>
            <a:ext cx="3195484" cy="1042304"/>
          </a:xfrm>
          <a:prstGeom prst="rect">
            <a:avLst/>
          </a:prstGeom>
        </p:spPr>
      </p:pic>
      <p:pic>
        <p:nvPicPr>
          <p:cNvPr id="8" name="Picture 7">
            <a:extLst>
              <a:ext uri="{FF2B5EF4-FFF2-40B4-BE49-F238E27FC236}">
                <a16:creationId xmlns:a16="http://schemas.microsoft.com/office/drawing/2014/main" id="{BC87DC81-48DB-4751-B457-E30A985BA340}"/>
              </a:ext>
            </a:extLst>
          </p:cNvPr>
          <p:cNvPicPr>
            <a:picLocks noChangeAspect="1"/>
          </p:cNvPicPr>
          <p:nvPr/>
        </p:nvPicPr>
        <p:blipFill>
          <a:blip r:embed="rId7"/>
          <a:stretch>
            <a:fillRect/>
          </a:stretch>
        </p:blipFill>
        <p:spPr>
          <a:xfrm>
            <a:off x="8655742" y="1248196"/>
            <a:ext cx="3318596" cy="2129731"/>
          </a:xfrm>
          <a:prstGeom prst="rect">
            <a:avLst/>
          </a:prstGeom>
        </p:spPr>
      </p:pic>
      <p:pic>
        <p:nvPicPr>
          <p:cNvPr id="10" name="Picture 9">
            <a:extLst>
              <a:ext uri="{FF2B5EF4-FFF2-40B4-BE49-F238E27FC236}">
                <a16:creationId xmlns:a16="http://schemas.microsoft.com/office/drawing/2014/main" id="{294967C9-00CA-4220-B600-2642B8C61EA0}"/>
              </a:ext>
            </a:extLst>
          </p:cNvPr>
          <p:cNvPicPr>
            <a:picLocks noChangeAspect="1"/>
          </p:cNvPicPr>
          <p:nvPr/>
        </p:nvPicPr>
        <p:blipFill>
          <a:blip r:embed="rId8"/>
          <a:stretch>
            <a:fillRect/>
          </a:stretch>
        </p:blipFill>
        <p:spPr>
          <a:xfrm>
            <a:off x="4451856" y="3210196"/>
            <a:ext cx="4140331" cy="2281464"/>
          </a:xfrm>
          <a:prstGeom prst="rect">
            <a:avLst/>
          </a:prstGeom>
        </p:spPr>
      </p:pic>
      <p:pic>
        <p:nvPicPr>
          <p:cNvPr id="11" name="Picture 10">
            <a:extLst>
              <a:ext uri="{FF2B5EF4-FFF2-40B4-BE49-F238E27FC236}">
                <a16:creationId xmlns:a16="http://schemas.microsoft.com/office/drawing/2014/main" id="{B6429670-6AAF-492F-A51D-85EFBD5418EC}"/>
              </a:ext>
            </a:extLst>
          </p:cNvPr>
          <p:cNvPicPr>
            <a:picLocks noChangeAspect="1"/>
          </p:cNvPicPr>
          <p:nvPr/>
        </p:nvPicPr>
        <p:blipFill>
          <a:blip r:embed="rId9"/>
          <a:stretch>
            <a:fillRect/>
          </a:stretch>
        </p:blipFill>
        <p:spPr>
          <a:xfrm>
            <a:off x="4496845" y="3912677"/>
            <a:ext cx="1562913" cy="2085346"/>
          </a:xfrm>
          <a:prstGeom prst="rect">
            <a:avLst/>
          </a:prstGeom>
        </p:spPr>
      </p:pic>
      <p:pic>
        <p:nvPicPr>
          <p:cNvPr id="12" name="Picture 11">
            <a:extLst>
              <a:ext uri="{FF2B5EF4-FFF2-40B4-BE49-F238E27FC236}">
                <a16:creationId xmlns:a16="http://schemas.microsoft.com/office/drawing/2014/main" id="{292AD5F1-3C20-5A91-4970-F1FEE0D94451}"/>
              </a:ext>
            </a:extLst>
          </p:cNvPr>
          <p:cNvPicPr>
            <a:picLocks noChangeAspect="1"/>
          </p:cNvPicPr>
          <p:nvPr/>
        </p:nvPicPr>
        <p:blipFill>
          <a:blip r:embed="rId10"/>
          <a:stretch>
            <a:fillRect/>
          </a:stretch>
        </p:blipFill>
        <p:spPr>
          <a:xfrm>
            <a:off x="7809333" y="3719673"/>
            <a:ext cx="4308434" cy="2085346"/>
          </a:xfrm>
          <a:prstGeom prst="rect">
            <a:avLst/>
          </a:prstGeom>
        </p:spPr>
      </p:pic>
    </p:spTree>
    <p:extLst>
      <p:ext uri="{BB962C8B-B14F-4D97-AF65-F5344CB8AC3E}">
        <p14:creationId xmlns:p14="http://schemas.microsoft.com/office/powerpoint/2010/main" val="36544033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494DC4-F0EF-4A23-9454-6F7A9BC05C17}"/>
              </a:ext>
            </a:extLst>
          </p:cNvPr>
          <p:cNvPicPr>
            <a:picLocks noChangeAspect="1"/>
          </p:cNvPicPr>
          <p:nvPr/>
        </p:nvPicPr>
        <p:blipFill>
          <a:blip r:embed="rId3"/>
          <a:stretch>
            <a:fillRect/>
          </a:stretch>
        </p:blipFill>
        <p:spPr>
          <a:xfrm>
            <a:off x="8373111" y="4425170"/>
            <a:ext cx="1911447" cy="1217482"/>
          </a:xfrm>
          <a:prstGeom prst="rect">
            <a:avLst/>
          </a:prstGeom>
        </p:spPr>
      </p:pic>
      <p:pic>
        <p:nvPicPr>
          <p:cNvPr id="16" name="Picture 15">
            <a:extLst>
              <a:ext uri="{FF2B5EF4-FFF2-40B4-BE49-F238E27FC236}">
                <a16:creationId xmlns:a16="http://schemas.microsoft.com/office/drawing/2014/main" id="{1FC73E90-CCC0-4A4D-9585-0655F27AE1CD}"/>
              </a:ext>
            </a:extLst>
          </p:cNvPr>
          <p:cNvPicPr>
            <a:picLocks noChangeAspect="1"/>
          </p:cNvPicPr>
          <p:nvPr/>
        </p:nvPicPr>
        <p:blipFill>
          <a:blip r:embed="rId4"/>
          <a:stretch>
            <a:fillRect/>
          </a:stretch>
        </p:blipFill>
        <p:spPr>
          <a:xfrm>
            <a:off x="6583399" y="2157463"/>
            <a:ext cx="3726384" cy="1401566"/>
          </a:xfrm>
          <a:prstGeom prst="rect">
            <a:avLst/>
          </a:prstGeom>
        </p:spPr>
      </p:pic>
      <p:sp>
        <p:nvSpPr>
          <p:cNvPr id="2" name="TextBox 1">
            <a:extLst>
              <a:ext uri="{FF2B5EF4-FFF2-40B4-BE49-F238E27FC236}">
                <a16:creationId xmlns:a16="http://schemas.microsoft.com/office/drawing/2014/main" id="{AAA1FBFC-A628-44C7-BF51-A698667F4185}"/>
              </a:ext>
            </a:extLst>
          </p:cNvPr>
          <p:cNvSpPr txBox="1"/>
          <p:nvPr/>
        </p:nvSpPr>
        <p:spPr>
          <a:xfrm>
            <a:off x="238795" y="1253269"/>
            <a:ext cx="6479435" cy="4611519"/>
          </a:xfrm>
          <a:prstGeom prst="rect">
            <a:avLst/>
          </a:prstGeom>
          <a:noFill/>
        </p:spPr>
        <p:txBody>
          <a:bodyPr wrap="square" rtlCol="0">
            <a:spAutoFit/>
          </a:bodyPr>
          <a:lstStyle/>
          <a:p>
            <a:pPr marL="285750" indent="-285750">
              <a:spcAft>
                <a:spcPts val="1000"/>
              </a:spcAft>
              <a:buFont typeface="Arial" panose="020B0604020202020204" pitchFamily="34" charset="0"/>
              <a:buChar char="•"/>
            </a:pPr>
            <a:r>
              <a:rPr lang="en-NZ" dirty="0"/>
              <a:t>The </a:t>
            </a:r>
            <a:r>
              <a:rPr lang="en-NZ" b="1" dirty="0"/>
              <a:t>impact of climate change</a:t>
            </a:r>
            <a:r>
              <a:rPr lang="en-NZ" dirty="0"/>
              <a:t>, drought and restrictions across different industries </a:t>
            </a:r>
            <a:r>
              <a:rPr lang="en-NZ" b="1" dirty="0"/>
              <a:t>needs to be understood </a:t>
            </a:r>
            <a:r>
              <a:rPr lang="en-NZ" dirty="0"/>
              <a:t>and recognised</a:t>
            </a:r>
          </a:p>
          <a:p>
            <a:pPr marL="285750" indent="-285750">
              <a:spcAft>
                <a:spcPts val="1000"/>
              </a:spcAft>
              <a:buFont typeface="Arial" panose="020B0604020202020204" pitchFamily="34" charset="0"/>
              <a:buChar char="•"/>
            </a:pPr>
            <a:r>
              <a:rPr lang="en-US" b="1" dirty="0">
                <a:solidFill>
                  <a:schemeClr val="tx1"/>
                </a:solidFill>
              </a:rPr>
              <a:t>Early engagement is critical </a:t>
            </a:r>
            <a:r>
              <a:rPr lang="en-US" dirty="0">
                <a:solidFill>
                  <a:schemeClr val="tx1"/>
                </a:solidFill>
              </a:rPr>
              <a:t>to </a:t>
            </a:r>
            <a:r>
              <a:rPr lang="en-US" dirty="0"/>
              <a:t>help businesses</a:t>
            </a:r>
            <a:r>
              <a:rPr lang="en-US" dirty="0">
                <a:solidFill>
                  <a:schemeClr val="tx1"/>
                </a:solidFill>
              </a:rPr>
              <a:t> make risk-based investment decisions</a:t>
            </a:r>
          </a:p>
          <a:p>
            <a:pPr marL="285750" indent="-285750">
              <a:spcAft>
                <a:spcPts val="1000"/>
              </a:spcAft>
              <a:buFont typeface="Arial" panose="020B0604020202020204" pitchFamily="34" charset="0"/>
              <a:buChar char="•"/>
            </a:pPr>
            <a:r>
              <a:rPr lang="en-US" b="1" dirty="0"/>
              <a:t>Partnering to facilitate </a:t>
            </a:r>
            <a:r>
              <a:rPr lang="en-US" b="1" dirty="0">
                <a:solidFill>
                  <a:schemeClr val="tx1"/>
                </a:solidFill>
              </a:rPr>
              <a:t>pragmatic solutions </a:t>
            </a:r>
            <a:r>
              <a:rPr lang="en-US" dirty="0">
                <a:solidFill>
                  <a:schemeClr val="tx1"/>
                </a:solidFill>
              </a:rPr>
              <a:t>to manage the risk of water resilience and make wise investment decisions.</a:t>
            </a:r>
          </a:p>
          <a:p>
            <a:pPr marL="285750" indent="-285750">
              <a:spcAft>
                <a:spcPts val="1000"/>
              </a:spcAft>
              <a:buFont typeface="Arial" panose="020B0604020202020204" pitchFamily="34" charset="0"/>
              <a:buChar char="•"/>
            </a:pPr>
            <a:r>
              <a:rPr lang="en-US" dirty="0"/>
              <a:t>Connect with people in peace times to prepare for crisis by taking a </a:t>
            </a:r>
            <a:r>
              <a:rPr lang="en-US" b="1" dirty="0"/>
              <a:t>long-term approach to work with industry bodies</a:t>
            </a:r>
          </a:p>
          <a:p>
            <a:pPr marL="285750" indent="-285750">
              <a:spcAft>
                <a:spcPts val="1000"/>
              </a:spcAft>
              <a:buFont typeface="Arial" panose="020B0604020202020204" pitchFamily="34" charset="0"/>
              <a:buChar char="•"/>
            </a:pPr>
            <a:r>
              <a:rPr lang="en-US" dirty="0"/>
              <a:t>Drought has facilitated </a:t>
            </a:r>
            <a:r>
              <a:rPr lang="en-US" b="1" dirty="0"/>
              <a:t>culture shifts,</a:t>
            </a:r>
            <a:r>
              <a:rPr lang="en-US" dirty="0"/>
              <a:t> challenge to maintain it by continuing to understand different business needs with advice on </a:t>
            </a:r>
            <a:r>
              <a:rPr lang="en-US" b="1" dirty="0"/>
              <a:t>technology to drive sustainability</a:t>
            </a:r>
          </a:p>
          <a:p>
            <a:pPr marL="285750" indent="-285750">
              <a:spcAft>
                <a:spcPts val="1000"/>
              </a:spcAft>
              <a:buFont typeface="Arial" panose="020B0604020202020204" pitchFamily="34" charset="0"/>
              <a:buChar char="•"/>
            </a:pPr>
            <a:r>
              <a:rPr lang="en-US" dirty="0"/>
              <a:t>Where water efficiency initiatives have already being embedded, </a:t>
            </a:r>
            <a:r>
              <a:rPr lang="en-US" b="1" dirty="0"/>
              <a:t>recognition is required</a:t>
            </a:r>
            <a:r>
              <a:rPr lang="en-US" dirty="0"/>
              <a:t>, as future savings may be a challenge</a:t>
            </a:r>
            <a:endParaRPr lang="en-NZ" dirty="0"/>
          </a:p>
        </p:txBody>
      </p:sp>
      <p:sp>
        <p:nvSpPr>
          <p:cNvPr id="8" name="TextBox 7">
            <a:extLst>
              <a:ext uri="{FF2B5EF4-FFF2-40B4-BE49-F238E27FC236}">
                <a16:creationId xmlns:a16="http://schemas.microsoft.com/office/drawing/2014/main" id="{09790EE5-5370-488D-B87E-AB96B850395B}"/>
              </a:ext>
            </a:extLst>
          </p:cNvPr>
          <p:cNvSpPr txBox="1"/>
          <p:nvPr/>
        </p:nvSpPr>
        <p:spPr>
          <a:xfrm>
            <a:off x="1320800" y="196804"/>
            <a:ext cx="9911137" cy="646331"/>
          </a:xfrm>
          <a:prstGeom prst="rect">
            <a:avLst/>
          </a:prstGeom>
          <a:noFill/>
        </p:spPr>
        <p:txBody>
          <a:bodyPr wrap="square" rtlCol="0">
            <a:spAutoFit/>
          </a:bodyPr>
          <a:lstStyle/>
          <a:p>
            <a:pPr algn="ctr">
              <a:spcBef>
                <a:spcPct val="0"/>
              </a:spcBef>
            </a:pPr>
            <a:r>
              <a:rPr lang="en-NZ" sz="3600" dirty="0">
                <a:solidFill>
                  <a:srgbClr val="213D58"/>
                </a:solidFill>
                <a:latin typeface="+mj-lt"/>
                <a:ea typeface="+mj-ea"/>
                <a:cs typeface="+mj-cs"/>
              </a:rPr>
              <a:t>Take commercial customers on the journey</a:t>
            </a:r>
          </a:p>
        </p:txBody>
      </p:sp>
      <p:sp>
        <p:nvSpPr>
          <p:cNvPr id="10" name="TextBox 9">
            <a:extLst>
              <a:ext uri="{FF2B5EF4-FFF2-40B4-BE49-F238E27FC236}">
                <a16:creationId xmlns:a16="http://schemas.microsoft.com/office/drawing/2014/main" id="{F79F7F7E-A2E0-4A51-8908-F03DE389FC63}"/>
              </a:ext>
            </a:extLst>
          </p:cNvPr>
          <p:cNvSpPr txBox="1"/>
          <p:nvPr/>
        </p:nvSpPr>
        <p:spPr>
          <a:xfrm>
            <a:off x="6583399" y="1581745"/>
            <a:ext cx="3528973" cy="707886"/>
          </a:xfrm>
          <a:prstGeom prst="rect">
            <a:avLst/>
          </a:prstGeom>
          <a:noFill/>
        </p:spPr>
        <p:txBody>
          <a:bodyPr wrap="square">
            <a:spAutoFit/>
          </a:bodyPr>
          <a:lstStyle/>
          <a:p>
            <a:pPr algn="ctr"/>
            <a:r>
              <a:rPr lang="en-US" sz="2000" i="1" dirty="0"/>
              <a:t>“We’ll do our bit, no worries, but let us do business”</a:t>
            </a:r>
            <a:endParaRPr lang="en-NZ" sz="2000" i="1" dirty="0"/>
          </a:p>
        </p:txBody>
      </p:sp>
      <p:pic>
        <p:nvPicPr>
          <p:cNvPr id="11" name="Picture 10" descr="Ecia">
            <a:extLst>
              <a:ext uri="{FF2B5EF4-FFF2-40B4-BE49-F238E27FC236}">
                <a16:creationId xmlns:a16="http://schemas.microsoft.com/office/drawing/2014/main" id="{555E1E87-723D-4F76-8E12-4A8E61E76C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84919" y="1384040"/>
            <a:ext cx="2205706" cy="148383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Networking Event Tips: Making Connections at Conferences | Empowered  Women&amp;#39;s Health">
            <a:extLst>
              <a:ext uri="{FF2B5EF4-FFF2-40B4-BE49-F238E27FC236}">
                <a16:creationId xmlns:a16="http://schemas.microsoft.com/office/drawing/2014/main" id="{5B1917F4-26A4-4372-BCD7-3521725BC6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12372" y="3371265"/>
            <a:ext cx="2010985" cy="134107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D07C5380-CFC2-4B0B-A602-CB498DD3745C}"/>
              </a:ext>
            </a:extLst>
          </p:cNvPr>
          <p:cNvSpPr txBox="1"/>
          <p:nvPr/>
        </p:nvSpPr>
        <p:spPr>
          <a:xfrm>
            <a:off x="10009422" y="3049689"/>
            <a:ext cx="2067784" cy="340734"/>
          </a:xfrm>
          <a:prstGeom prst="rect">
            <a:avLst/>
          </a:prstGeom>
          <a:noFill/>
        </p:spPr>
        <p:txBody>
          <a:bodyPr wrap="square" rtlCol="0">
            <a:spAutoFit/>
          </a:bodyPr>
          <a:lstStyle/>
          <a:p>
            <a:pPr>
              <a:lnSpc>
                <a:spcPct val="150000"/>
              </a:lnSpc>
            </a:pPr>
            <a:r>
              <a:rPr lang="en-US" sz="1200"/>
              <a:t>Connect with us intimately.</a:t>
            </a:r>
            <a:endParaRPr lang="en-NZ" sz="1200"/>
          </a:p>
        </p:txBody>
      </p:sp>
      <p:pic>
        <p:nvPicPr>
          <p:cNvPr id="20" name="Picture 19">
            <a:extLst>
              <a:ext uri="{FF2B5EF4-FFF2-40B4-BE49-F238E27FC236}">
                <a16:creationId xmlns:a16="http://schemas.microsoft.com/office/drawing/2014/main" id="{908C43C4-EDDC-4319-89D5-B3C58FE8C2D5}"/>
              </a:ext>
            </a:extLst>
          </p:cNvPr>
          <p:cNvPicPr>
            <a:picLocks noChangeAspect="1"/>
          </p:cNvPicPr>
          <p:nvPr/>
        </p:nvPicPr>
        <p:blipFill>
          <a:blip r:embed="rId7"/>
          <a:stretch>
            <a:fillRect/>
          </a:stretch>
        </p:blipFill>
        <p:spPr>
          <a:xfrm>
            <a:off x="7773471" y="3559029"/>
            <a:ext cx="1911448" cy="692186"/>
          </a:xfrm>
          <a:prstGeom prst="rect">
            <a:avLst/>
          </a:prstGeom>
        </p:spPr>
      </p:pic>
      <p:pic>
        <p:nvPicPr>
          <p:cNvPr id="6" name="Picture 5">
            <a:extLst>
              <a:ext uri="{FF2B5EF4-FFF2-40B4-BE49-F238E27FC236}">
                <a16:creationId xmlns:a16="http://schemas.microsoft.com/office/drawing/2014/main" id="{7A623288-23BE-4FC2-8B6C-1471BF054EEC}"/>
              </a:ext>
            </a:extLst>
          </p:cNvPr>
          <p:cNvPicPr>
            <a:picLocks noChangeAspect="1"/>
          </p:cNvPicPr>
          <p:nvPr/>
        </p:nvPicPr>
        <p:blipFill>
          <a:blip r:embed="rId8"/>
          <a:stretch>
            <a:fillRect/>
          </a:stretch>
        </p:blipFill>
        <p:spPr>
          <a:xfrm>
            <a:off x="7120253" y="4259228"/>
            <a:ext cx="1425043" cy="1138397"/>
          </a:xfrm>
          <a:prstGeom prst="rect">
            <a:avLst/>
          </a:prstGeom>
        </p:spPr>
      </p:pic>
    </p:spTree>
    <p:extLst>
      <p:ext uri="{BB962C8B-B14F-4D97-AF65-F5344CB8AC3E}">
        <p14:creationId xmlns:p14="http://schemas.microsoft.com/office/powerpoint/2010/main" val="33621168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BD568-C7EE-440B-8F54-E3734E82E68D}"/>
              </a:ext>
            </a:extLst>
          </p:cNvPr>
          <p:cNvSpPr>
            <a:spLocks noGrp="1"/>
          </p:cNvSpPr>
          <p:nvPr>
            <p:ph type="title"/>
          </p:nvPr>
        </p:nvSpPr>
        <p:spPr/>
        <p:txBody>
          <a:bodyPr/>
          <a:lstStyle/>
          <a:p>
            <a:r>
              <a:rPr lang="en-NZ" sz="3600" dirty="0">
                <a:solidFill>
                  <a:srgbClr val="213D58"/>
                </a:solidFill>
                <a:latin typeface="+mj-lt"/>
                <a:ea typeface="+mj-ea"/>
                <a:cs typeface="+mj-cs"/>
              </a:rPr>
              <a:t>Residential customers just want advice</a:t>
            </a:r>
            <a:endParaRPr lang="en-NZ" dirty="0"/>
          </a:p>
        </p:txBody>
      </p:sp>
      <p:sp>
        <p:nvSpPr>
          <p:cNvPr id="6" name="TextBox 5">
            <a:extLst>
              <a:ext uri="{FF2B5EF4-FFF2-40B4-BE49-F238E27FC236}">
                <a16:creationId xmlns:a16="http://schemas.microsoft.com/office/drawing/2014/main" id="{E91DE138-0366-4109-A34E-5C81F39BC8B3}"/>
              </a:ext>
            </a:extLst>
          </p:cNvPr>
          <p:cNvSpPr txBox="1"/>
          <p:nvPr/>
        </p:nvSpPr>
        <p:spPr>
          <a:xfrm>
            <a:off x="174659" y="1050143"/>
            <a:ext cx="11805007" cy="3452227"/>
          </a:xfrm>
          <a:prstGeom prst="rect">
            <a:avLst/>
          </a:prstGeom>
          <a:noFill/>
        </p:spPr>
        <p:txBody>
          <a:bodyPr wrap="square">
            <a:spAutoFit/>
          </a:bodyPr>
          <a:lstStyle/>
          <a:p>
            <a:pPr marL="285750" indent="-285750">
              <a:spcBef>
                <a:spcPts val="500"/>
              </a:spcBef>
              <a:spcAft>
                <a:spcPts val="1000"/>
              </a:spcAft>
              <a:buFont typeface="Arial" panose="020B0604020202020204" pitchFamily="34" charset="0"/>
              <a:buChar char="•"/>
            </a:pPr>
            <a:r>
              <a:rPr lang="en-NZ" sz="1600" dirty="0"/>
              <a:t>Customers have very little understanding of their water use in the home, education on consumption and how to save water is key to changing behaviour - </a:t>
            </a:r>
            <a:r>
              <a:rPr lang="en-NZ" sz="1600" b="1" dirty="0"/>
              <a:t>Customers are not experts and expect us to get to the heart of the matter to facilitate expertise</a:t>
            </a:r>
            <a:endParaRPr lang="en-NZ" sz="1600" dirty="0"/>
          </a:p>
          <a:p>
            <a:pPr marL="285750" indent="-285750">
              <a:spcBef>
                <a:spcPts val="500"/>
              </a:spcBef>
              <a:spcAft>
                <a:spcPts val="1000"/>
              </a:spcAft>
              <a:buFont typeface="Arial" panose="020B0604020202020204" pitchFamily="34" charset="0"/>
              <a:buChar char="•"/>
            </a:pPr>
            <a:r>
              <a:rPr lang="en-NZ" sz="1600" dirty="0"/>
              <a:t>Clear messaging across multiple channels is required to reach all audiences, especially tenants. Equally important to know how we are tracking to save collectively. </a:t>
            </a:r>
            <a:r>
              <a:rPr lang="en-US" sz="1600" b="1" dirty="0"/>
              <a:t>Use simple language, stop over complicating it!</a:t>
            </a:r>
            <a:endParaRPr lang="en-NZ" sz="1600" dirty="0"/>
          </a:p>
          <a:p>
            <a:pPr marL="285750" indent="-285750">
              <a:spcBef>
                <a:spcPts val="500"/>
              </a:spcBef>
              <a:spcAft>
                <a:spcPts val="1000"/>
              </a:spcAft>
              <a:buFont typeface="Arial" panose="020B0604020202020204" pitchFamily="34" charset="0"/>
              <a:buChar char="•"/>
            </a:pPr>
            <a:r>
              <a:rPr lang="en-NZ" sz="1600" dirty="0"/>
              <a:t>Customers want ‘alerts’ as early as possible and ‘restrictions’ as a last resort. Restrictions are more likely to drive behaviour change, but they are perceived to be more painful, and customers told us</a:t>
            </a:r>
            <a:r>
              <a:rPr lang="en-NZ" sz="1600" b="1" dirty="0"/>
              <a:t>, “Kiwi’s will abide, but hate being told what to do.”</a:t>
            </a:r>
            <a:endParaRPr lang="en-NZ" sz="1600" dirty="0"/>
          </a:p>
          <a:p>
            <a:pPr marL="285750" indent="-285750">
              <a:spcBef>
                <a:spcPts val="500"/>
              </a:spcBef>
              <a:spcAft>
                <a:spcPts val="1000"/>
              </a:spcAft>
              <a:buFont typeface="Arial" panose="020B0604020202020204" pitchFamily="34" charset="0"/>
              <a:buChar char="•"/>
            </a:pPr>
            <a:r>
              <a:rPr lang="en-NZ" sz="1600" b="1" dirty="0"/>
              <a:t>Targeting customer segments </a:t>
            </a:r>
            <a:r>
              <a:rPr lang="en-NZ" sz="1600" dirty="0"/>
              <a:t>– avid gardener's, customers with tanks, homes with pools resonates more, especially with a focus to lower their bills and do the right thing. Wanted us to consider </a:t>
            </a:r>
            <a:r>
              <a:rPr lang="en-NZ" sz="1600" b="1" dirty="0"/>
              <a:t>s</a:t>
            </a:r>
            <a:r>
              <a:rPr lang="en-US" sz="1600" b="1" dirty="0" err="1"/>
              <a:t>ubsidised</a:t>
            </a:r>
            <a:r>
              <a:rPr lang="en-US" sz="1600" b="1" dirty="0"/>
              <a:t> water efficient products and services </a:t>
            </a:r>
            <a:endParaRPr lang="en-NZ" sz="1600" dirty="0"/>
          </a:p>
          <a:p>
            <a:pPr marL="285750" indent="-285750">
              <a:spcBef>
                <a:spcPts val="500"/>
              </a:spcBef>
              <a:spcAft>
                <a:spcPts val="1000"/>
              </a:spcAft>
              <a:buFont typeface="Arial" panose="020B0604020202020204" pitchFamily="34" charset="0"/>
              <a:buChar char="•"/>
            </a:pPr>
            <a:r>
              <a:rPr lang="en-NZ" sz="1600" dirty="0"/>
              <a:t>Customers were favourable towards public parks and open areas using water for the enjoyment of community but only at the early stages</a:t>
            </a:r>
            <a:endParaRPr lang="en-US" sz="1600" dirty="0"/>
          </a:p>
          <a:p>
            <a:pPr marL="285750" indent="-285750">
              <a:spcAft>
                <a:spcPts val="1000"/>
              </a:spcAft>
              <a:buFont typeface="Arial" panose="020B0604020202020204" pitchFamily="34" charset="0"/>
              <a:buChar char="•"/>
            </a:pPr>
            <a:r>
              <a:rPr lang="en-US" sz="1600" dirty="0"/>
              <a:t>Punitive pricing was not well received overall. </a:t>
            </a:r>
          </a:p>
        </p:txBody>
      </p:sp>
      <p:pic>
        <p:nvPicPr>
          <p:cNvPr id="9" name="Picture 8">
            <a:extLst>
              <a:ext uri="{FF2B5EF4-FFF2-40B4-BE49-F238E27FC236}">
                <a16:creationId xmlns:a16="http://schemas.microsoft.com/office/drawing/2014/main" id="{A066D13D-3A7B-44BF-8503-2CB9267187B3}"/>
              </a:ext>
            </a:extLst>
          </p:cNvPr>
          <p:cNvPicPr>
            <a:picLocks noChangeAspect="1"/>
          </p:cNvPicPr>
          <p:nvPr/>
        </p:nvPicPr>
        <p:blipFill>
          <a:blip r:embed="rId2"/>
          <a:stretch>
            <a:fillRect/>
          </a:stretch>
        </p:blipFill>
        <p:spPr>
          <a:xfrm>
            <a:off x="3487941" y="4502370"/>
            <a:ext cx="5216118" cy="1221670"/>
          </a:xfrm>
          <a:prstGeom prst="rect">
            <a:avLst/>
          </a:prstGeom>
        </p:spPr>
      </p:pic>
    </p:spTree>
    <p:extLst>
      <p:ext uri="{BB962C8B-B14F-4D97-AF65-F5344CB8AC3E}">
        <p14:creationId xmlns:p14="http://schemas.microsoft.com/office/powerpoint/2010/main" val="4009537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94BDF-88E4-9183-35A2-836ED67AFF9C}"/>
              </a:ext>
            </a:extLst>
          </p:cNvPr>
          <p:cNvSpPr>
            <a:spLocks noGrp="1"/>
          </p:cNvSpPr>
          <p:nvPr>
            <p:ph type="title"/>
          </p:nvPr>
        </p:nvSpPr>
        <p:spPr/>
        <p:txBody>
          <a:bodyPr/>
          <a:lstStyle/>
          <a:p>
            <a:r>
              <a:rPr lang="en-NZ" dirty="0"/>
              <a:t>Auckland’s worst drought in 25 years</a:t>
            </a:r>
          </a:p>
        </p:txBody>
      </p:sp>
      <p:sp>
        <p:nvSpPr>
          <p:cNvPr id="3" name="Content Placeholder 2">
            <a:extLst>
              <a:ext uri="{FF2B5EF4-FFF2-40B4-BE49-F238E27FC236}">
                <a16:creationId xmlns:a16="http://schemas.microsoft.com/office/drawing/2014/main" id="{A840A96B-C4EB-017A-747A-C2C921F1CB83}"/>
              </a:ext>
            </a:extLst>
          </p:cNvPr>
          <p:cNvSpPr>
            <a:spLocks noGrp="1"/>
          </p:cNvSpPr>
          <p:nvPr>
            <p:ph idx="1"/>
          </p:nvPr>
        </p:nvSpPr>
        <p:spPr>
          <a:xfrm>
            <a:off x="292360" y="1236307"/>
            <a:ext cx="7526694" cy="4017963"/>
          </a:xfrm>
        </p:spPr>
        <p:txBody>
          <a:bodyPr/>
          <a:lstStyle/>
          <a:p>
            <a:r>
              <a:rPr lang="en-US" sz="1800" b="0" i="0" u="none" strike="noStrike" baseline="0" dirty="0">
                <a:solidFill>
                  <a:srgbClr val="000000"/>
                </a:solidFill>
              </a:rPr>
              <a:t>Between 1 November 2019 and 30 April 2020, Auckland experienced its worst drought on record.</a:t>
            </a:r>
          </a:p>
          <a:p>
            <a:endParaRPr lang="en-US" sz="1800" b="0" i="0" u="none" strike="noStrike" baseline="0" dirty="0">
              <a:solidFill>
                <a:srgbClr val="000000"/>
              </a:solidFill>
            </a:endParaRPr>
          </a:p>
          <a:p>
            <a:r>
              <a:rPr lang="en-US" sz="1800" b="0" i="0" u="none" strike="noStrike" baseline="0" dirty="0">
                <a:solidFill>
                  <a:srgbClr val="000000"/>
                </a:solidFill>
              </a:rPr>
              <a:t>Hot and dry weather pushed up customer water use, peaking at 568MLD on 19 February.</a:t>
            </a:r>
            <a:endParaRPr lang="en-NZ" sz="1800" dirty="0"/>
          </a:p>
          <a:p>
            <a:endParaRPr lang="en-US" sz="1800" dirty="0">
              <a:solidFill>
                <a:srgbClr val="000000"/>
              </a:solidFill>
            </a:endParaRPr>
          </a:p>
          <a:p>
            <a:r>
              <a:rPr lang="en-US" sz="1800" dirty="0">
                <a:solidFill>
                  <a:srgbClr val="000000"/>
                </a:solidFill>
              </a:rPr>
              <a:t>Our dams plunged from over 90% full in November 2019 to only 42.5% full in May 2020.</a:t>
            </a:r>
          </a:p>
          <a:p>
            <a:endParaRPr lang="en-US" sz="1800" dirty="0">
              <a:solidFill>
                <a:srgbClr val="000000"/>
              </a:solidFill>
            </a:endParaRPr>
          </a:p>
          <a:p>
            <a:r>
              <a:rPr lang="en-US" sz="1800" dirty="0">
                <a:solidFill>
                  <a:srgbClr val="000000"/>
                </a:solidFill>
              </a:rPr>
              <a:t>Stage one outdoor water restrictions were introduced on 16 May 2020, for the first time in 25 years. </a:t>
            </a:r>
          </a:p>
          <a:p>
            <a:endParaRPr lang="en-US" sz="1800" dirty="0">
              <a:solidFill>
                <a:srgbClr val="000000"/>
              </a:solidFill>
            </a:endParaRPr>
          </a:p>
          <a:p>
            <a:r>
              <a:rPr lang="en-US" sz="1800" dirty="0">
                <a:solidFill>
                  <a:srgbClr val="000000"/>
                </a:solidFill>
              </a:rPr>
              <a:t>A major communications programme rolled out to ensure everyone in Auckland was aware of the drought and the need to save water!</a:t>
            </a:r>
          </a:p>
          <a:p>
            <a:endParaRPr lang="en-US" sz="1800" b="0" i="0" u="none" strike="noStrike" baseline="0" dirty="0">
              <a:solidFill>
                <a:srgbClr val="000000"/>
              </a:solidFill>
            </a:endParaRPr>
          </a:p>
        </p:txBody>
      </p:sp>
      <p:pic>
        <p:nvPicPr>
          <p:cNvPr id="5" name="Picture 4">
            <a:extLst>
              <a:ext uri="{FF2B5EF4-FFF2-40B4-BE49-F238E27FC236}">
                <a16:creationId xmlns:a16="http://schemas.microsoft.com/office/drawing/2014/main" id="{83391EA1-B43B-1CBA-BEDD-2D469249A58E}"/>
              </a:ext>
            </a:extLst>
          </p:cNvPr>
          <p:cNvPicPr>
            <a:picLocks noChangeAspect="1"/>
          </p:cNvPicPr>
          <p:nvPr/>
        </p:nvPicPr>
        <p:blipFill rotWithShape="1">
          <a:blip r:embed="rId2"/>
          <a:srcRect l="69337" t="6667" r="13291" b="54421"/>
          <a:stretch/>
        </p:blipFill>
        <p:spPr>
          <a:xfrm>
            <a:off x="8136294" y="1073721"/>
            <a:ext cx="3694924" cy="4655276"/>
          </a:xfrm>
          <a:prstGeom prst="rect">
            <a:avLst/>
          </a:prstGeom>
        </p:spPr>
      </p:pic>
    </p:spTree>
    <p:extLst>
      <p:ext uri="{BB962C8B-B14F-4D97-AF65-F5344CB8AC3E}">
        <p14:creationId xmlns:p14="http://schemas.microsoft.com/office/powerpoint/2010/main" val="39153057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FD29E-C211-4C04-ED36-E2B10C51027E}"/>
              </a:ext>
            </a:extLst>
          </p:cNvPr>
          <p:cNvSpPr>
            <a:spLocks noGrp="1"/>
          </p:cNvSpPr>
          <p:nvPr>
            <p:ph type="title"/>
          </p:nvPr>
        </p:nvSpPr>
        <p:spPr/>
        <p:txBody>
          <a:bodyPr/>
          <a:lstStyle/>
          <a:p>
            <a:r>
              <a:rPr lang="en-NZ" dirty="0"/>
              <a:t>Covid or drought: what matters most?</a:t>
            </a:r>
          </a:p>
        </p:txBody>
      </p:sp>
      <p:pic>
        <p:nvPicPr>
          <p:cNvPr id="1026" name="Picture 2" descr="COVID-19 Lock-down &amp; working remotely">
            <a:extLst>
              <a:ext uri="{FF2B5EF4-FFF2-40B4-BE49-F238E27FC236}">
                <a16:creationId xmlns:a16="http://schemas.microsoft.com/office/drawing/2014/main" id="{28D99C8A-07D5-02AE-24AB-756A3330E04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971324" y="1218928"/>
            <a:ext cx="5081868" cy="4500836"/>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B9FC0006-B6BD-99F7-4ED6-142EE92C7C2E}"/>
              </a:ext>
            </a:extLst>
          </p:cNvPr>
          <p:cNvSpPr txBox="1">
            <a:spLocks/>
          </p:cNvSpPr>
          <p:nvPr/>
        </p:nvSpPr>
        <p:spPr bwMode="auto">
          <a:xfrm>
            <a:off x="198576" y="1246821"/>
            <a:ext cx="6772748" cy="5216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panose="020B0604020202020204" pitchFamily="34" charset="0"/>
              <a:buChar char="•"/>
              <a:defRPr sz="3200" kern="1200">
                <a:solidFill>
                  <a:srgbClr val="555652"/>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rgbClr val="555652"/>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rgbClr val="7E807A"/>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rgbClr val="7E807A"/>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rgbClr val="7E807A"/>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300"/>
              </a:spcBef>
              <a:buNone/>
            </a:pPr>
            <a:r>
              <a:rPr lang="en-US" sz="1400" dirty="0">
                <a:solidFill>
                  <a:srgbClr val="000000"/>
                </a:solidFill>
              </a:rPr>
              <a:t>Situation:</a:t>
            </a:r>
          </a:p>
          <a:p>
            <a:pPr>
              <a:spcBef>
                <a:spcPts val="300"/>
              </a:spcBef>
            </a:pPr>
            <a:r>
              <a:rPr lang="en-US" sz="1400" dirty="0">
                <a:solidFill>
                  <a:srgbClr val="000000"/>
                </a:solidFill>
              </a:rPr>
              <a:t>On 23 March 2020, the country moved into Covid-19 Alert level four lockdown.</a:t>
            </a:r>
          </a:p>
          <a:p>
            <a:pPr>
              <a:spcBef>
                <a:spcPts val="300"/>
              </a:spcBef>
            </a:pPr>
            <a:endParaRPr lang="en-US" sz="1400" dirty="0">
              <a:solidFill>
                <a:srgbClr val="000000"/>
              </a:solidFill>
            </a:endParaRPr>
          </a:p>
          <a:p>
            <a:pPr>
              <a:spcBef>
                <a:spcPts val="300"/>
              </a:spcBef>
            </a:pPr>
            <a:r>
              <a:rPr lang="en-US" sz="1400" dirty="0">
                <a:solidFill>
                  <a:srgbClr val="000000"/>
                </a:solidFill>
              </a:rPr>
              <a:t>New Zealanders were confined to their homes and were overwhelmed by compliance messaging from the MOH to #stayhomesavelives.</a:t>
            </a:r>
          </a:p>
          <a:p>
            <a:pPr>
              <a:spcBef>
                <a:spcPts val="300"/>
              </a:spcBef>
            </a:pPr>
            <a:endParaRPr lang="en-US" sz="1400" dirty="0">
              <a:solidFill>
                <a:srgbClr val="000000"/>
              </a:solidFill>
            </a:endParaRPr>
          </a:p>
          <a:p>
            <a:pPr>
              <a:spcBef>
                <a:spcPts val="300"/>
              </a:spcBef>
            </a:pPr>
            <a:r>
              <a:rPr lang="en-US" sz="1400" dirty="0">
                <a:solidFill>
                  <a:srgbClr val="000000"/>
                </a:solidFill>
              </a:rPr>
              <a:t>Everyone tuned into the midday briefings with the Prime Minister and Director General of Health. </a:t>
            </a:r>
          </a:p>
          <a:p>
            <a:pPr marL="0" indent="0">
              <a:spcBef>
                <a:spcPts val="300"/>
              </a:spcBef>
              <a:buNone/>
            </a:pPr>
            <a:endParaRPr lang="en-US" sz="1400" dirty="0">
              <a:solidFill>
                <a:srgbClr val="000000"/>
              </a:solidFill>
            </a:endParaRPr>
          </a:p>
          <a:p>
            <a:pPr marL="0" indent="0">
              <a:spcBef>
                <a:spcPts val="300"/>
              </a:spcBef>
              <a:buNone/>
            </a:pPr>
            <a:r>
              <a:rPr lang="en-US" sz="1400" dirty="0">
                <a:solidFill>
                  <a:srgbClr val="000000"/>
                </a:solidFill>
              </a:rPr>
              <a:t>Challenge:</a:t>
            </a:r>
          </a:p>
          <a:p>
            <a:pPr>
              <a:spcBef>
                <a:spcPts val="300"/>
              </a:spcBef>
            </a:pPr>
            <a:r>
              <a:rPr lang="en-US" sz="1400" dirty="0">
                <a:solidFill>
                  <a:srgbClr val="000000"/>
                </a:solidFill>
              </a:rPr>
              <a:t>How could we prepare and execute a major marketing communications campaign while working from home?</a:t>
            </a:r>
          </a:p>
          <a:p>
            <a:pPr>
              <a:spcBef>
                <a:spcPts val="300"/>
              </a:spcBef>
            </a:pPr>
            <a:endParaRPr lang="en-US" sz="1400" dirty="0">
              <a:solidFill>
                <a:srgbClr val="000000"/>
              </a:solidFill>
            </a:endParaRPr>
          </a:p>
          <a:p>
            <a:pPr>
              <a:spcBef>
                <a:spcPts val="300"/>
              </a:spcBef>
            </a:pPr>
            <a:r>
              <a:rPr lang="en-US" sz="1400" dirty="0">
                <a:solidFill>
                  <a:srgbClr val="000000"/>
                </a:solidFill>
              </a:rPr>
              <a:t>How could we achieve a share of voice in the media and share of mind in the community?</a:t>
            </a:r>
          </a:p>
          <a:p>
            <a:pPr>
              <a:spcBef>
                <a:spcPts val="300"/>
              </a:spcBef>
            </a:pPr>
            <a:endParaRPr lang="en-US" sz="1400" dirty="0">
              <a:solidFill>
                <a:srgbClr val="000000"/>
              </a:solidFill>
            </a:endParaRPr>
          </a:p>
          <a:p>
            <a:pPr>
              <a:spcBef>
                <a:spcPts val="300"/>
              </a:spcBef>
            </a:pPr>
            <a:r>
              <a:rPr lang="en-US" sz="1400" dirty="0">
                <a:solidFill>
                  <a:srgbClr val="000000"/>
                </a:solidFill>
              </a:rPr>
              <a:t>MOST IMPORTANTLY: How could we convince people to do reduce their water use </a:t>
            </a:r>
            <a:r>
              <a:rPr lang="en-US" sz="1400" b="1" dirty="0">
                <a:solidFill>
                  <a:srgbClr val="000000"/>
                </a:solidFill>
              </a:rPr>
              <a:t>immediately</a:t>
            </a:r>
            <a:r>
              <a:rPr lang="en-US" sz="1400" dirty="0">
                <a:solidFill>
                  <a:srgbClr val="000000"/>
                </a:solidFill>
              </a:rPr>
              <a:t>? And sustain those savings? </a:t>
            </a:r>
            <a:endParaRPr lang="en-US" sz="1600" dirty="0">
              <a:solidFill>
                <a:srgbClr val="000000"/>
              </a:solidFill>
            </a:endParaRPr>
          </a:p>
        </p:txBody>
      </p:sp>
    </p:spTree>
    <p:extLst>
      <p:ext uri="{BB962C8B-B14F-4D97-AF65-F5344CB8AC3E}">
        <p14:creationId xmlns:p14="http://schemas.microsoft.com/office/powerpoint/2010/main" val="1682080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51512-77B4-CF15-AC99-75F8A0CDEE29}"/>
              </a:ext>
            </a:extLst>
          </p:cNvPr>
          <p:cNvSpPr>
            <a:spLocks noGrp="1"/>
          </p:cNvSpPr>
          <p:nvPr>
            <p:ph type="title"/>
          </p:nvPr>
        </p:nvSpPr>
        <p:spPr/>
        <p:txBody>
          <a:bodyPr/>
          <a:lstStyle/>
          <a:p>
            <a:r>
              <a:rPr lang="en-NZ" dirty="0"/>
              <a:t>Engaging Aucklanders was key</a:t>
            </a:r>
          </a:p>
        </p:txBody>
      </p:sp>
      <p:sp>
        <p:nvSpPr>
          <p:cNvPr id="3" name="Content Placeholder 2">
            <a:extLst>
              <a:ext uri="{FF2B5EF4-FFF2-40B4-BE49-F238E27FC236}">
                <a16:creationId xmlns:a16="http://schemas.microsoft.com/office/drawing/2014/main" id="{21B243F7-0020-FE36-67D2-15CA14A0F0DE}"/>
              </a:ext>
            </a:extLst>
          </p:cNvPr>
          <p:cNvSpPr>
            <a:spLocks noGrp="1"/>
          </p:cNvSpPr>
          <p:nvPr>
            <p:ph idx="1"/>
          </p:nvPr>
        </p:nvSpPr>
        <p:spPr>
          <a:xfrm>
            <a:off x="292360" y="1203081"/>
            <a:ext cx="5750768" cy="4451837"/>
          </a:xfrm>
        </p:spPr>
        <p:txBody>
          <a:bodyPr/>
          <a:lstStyle/>
          <a:p>
            <a:r>
              <a:rPr lang="en-NZ" sz="2400" dirty="0"/>
              <a:t>Harnessed power of pictures</a:t>
            </a:r>
          </a:p>
          <a:p>
            <a:endParaRPr lang="en-NZ" sz="2400" dirty="0"/>
          </a:p>
          <a:p>
            <a:r>
              <a:rPr lang="en-NZ" sz="2400" dirty="0"/>
              <a:t>Used every channel available</a:t>
            </a:r>
          </a:p>
          <a:p>
            <a:endParaRPr lang="en-NZ" sz="2400" dirty="0"/>
          </a:p>
          <a:p>
            <a:r>
              <a:rPr lang="en-NZ" sz="2400" dirty="0"/>
              <a:t>Kept it fresh</a:t>
            </a:r>
          </a:p>
          <a:p>
            <a:endParaRPr lang="en-NZ" sz="2400" dirty="0"/>
          </a:p>
          <a:p>
            <a:r>
              <a:rPr lang="en-NZ" sz="2400" dirty="0"/>
              <a:t>Tracked progress</a:t>
            </a:r>
          </a:p>
          <a:p>
            <a:endParaRPr lang="en-NZ" sz="4000" dirty="0"/>
          </a:p>
        </p:txBody>
      </p:sp>
      <p:pic>
        <p:nvPicPr>
          <p:cNvPr id="7" name="Picture 6" descr="A picture containing grass, outdoor, wall&#10;&#10;Description automatically generated">
            <a:extLst>
              <a:ext uri="{FF2B5EF4-FFF2-40B4-BE49-F238E27FC236}">
                <a16:creationId xmlns:a16="http://schemas.microsoft.com/office/drawing/2014/main" id="{EDBAA456-E1AD-B5BB-257A-41FE7882AA7D}"/>
              </a:ext>
            </a:extLst>
          </p:cNvPr>
          <p:cNvPicPr>
            <a:picLocks noChangeAspect="1"/>
          </p:cNvPicPr>
          <p:nvPr/>
        </p:nvPicPr>
        <p:blipFill rotWithShape="1">
          <a:blip r:embed="rId3">
            <a:extLst>
              <a:ext uri="{28A0092B-C50C-407E-A947-70E740481C1C}">
                <a14:useLocalDpi xmlns:a14="http://schemas.microsoft.com/office/drawing/2010/main" val="0"/>
              </a:ext>
            </a:extLst>
          </a:blip>
          <a:srcRect t="1474" r="15477"/>
          <a:stretch/>
        </p:blipFill>
        <p:spPr>
          <a:xfrm>
            <a:off x="6043127" y="1063690"/>
            <a:ext cx="6148873" cy="4778310"/>
          </a:xfrm>
          <a:prstGeom prst="rect">
            <a:avLst/>
          </a:prstGeom>
        </p:spPr>
      </p:pic>
    </p:spTree>
    <p:extLst>
      <p:ext uri="{BB962C8B-B14F-4D97-AF65-F5344CB8AC3E}">
        <p14:creationId xmlns:p14="http://schemas.microsoft.com/office/powerpoint/2010/main" val="3144852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EBF76-C207-7C3D-5103-3DEBB93244DF}"/>
              </a:ext>
            </a:extLst>
          </p:cNvPr>
          <p:cNvSpPr>
            <a:spLocks noGrp="1"/>
          </p:cNvSpPr>
          <p:nvPr>
            <p:ph type="title"/>
          </p:nvPr>
        </p:nvSpPr>
        <p:spPr/>
        <p:txBody>
          <a:bodyPr/>
          <a:lstStyle/>
          <a:p>
            <a:r>
              <a:rPr lang="en-NZ" dirty="0"/>
              <a:t>Controlling the narrative is critical</a:t>
            </a:r>
          </a:p>
        </p:txBody>
      </p:sp>
      <p:sp>
        <p:nvSpPr>
          <p:cNvPr id="3" name="Content Placeholder 2">
            <a:extLst>
              <a:ext uri="{FF2B5EF4-FFF2-40B4-BE49-F238E27FC236}">
                <a16:creationId xmlns:a16="http://schemas.microsoft.com/office/drawing/2014/main" id="{839EA6BB-958B-8D62-864D-11A7AE8C3E1D}"/>
              </a:ext>
            </a:extLst>
          </p:cNvPr>
          <p:cNvSpPr>
            <a:spLocks noGrp="1"/>
          </p:cNvSpPr>
          <p:nvPr>
            <p:ph idx="1"/>
          </p:nvPr>
        </p:nvSpPr>
        <p:spPr>
          <a:xfrm>
            <a:off x="110836" y="1221510"/>
            <a:ext cx="5484421" cy="4017963"/>
          </a:xfrm>
        </p:spPr>
        <p:txBody>
          <a:bodyPr/>
          <a:lstStyle/>
          <a:p>
            <a:r>
              <a:rPr lang="en-NZ" sz="1800" b="1" dirty="0"/>
              <a:t>We quickly learned how important it was to stay in control of the narrative</a:t>
            </a:r>
          </a:p>
          <a:p>
            <a:pPr lvl="1"/>
            <a:r>
              <a:rPr lang="en-NZ" sz="1800" dirty="0"/>
              <a:t>Issued proactive media briefings every day</a:t>
            </a:r>
          </a:p>
          <a:p>
            <a:pPr lvl="1"/>
            <a:r>
              <a:rPr lang="en-NZ" sz="1800" dirty="0"/>
              <a:t>Issued stakeholder briefings regularly</a:t>
            </a:r>
          </a:p>
          <a:p>
            <a:pPr lvl="1"/>
            <a:r>
              <a:rPr lang="en-NZ" sz="1800" dirty="0"/>
              <a:t>Kept tone positive: praised people for saving water; and outlined our actions to increase supply or fix leaks</a:t>
            </a:r>
          </a:p>
          <a:p>
            <a:pPr lvl="1"/>
            <a:r>
              <a:rPr lang="en-NZ" sz="1800" dirty="0"/>
              <a:t>Issued photos/videos/graphics regularly</a:t>
            </a:r>
          </a:p>
          <a:p>
            <a:pPr lvl="1"/>
            <a:r>
              <a:rPr lang="en-NZ" sz="1800" dirty="0"/>
              <a:t>Responded to media enquiries promptly</a:t>
            </a:r>
          </a:p>
          <a:p>
            <a:pPr lvl="1"/>
            <a:r>
              <a:rPr lang="en-NZ" sz="1800" dirty="0"/>
              <a:t>Made our spokesperson available at all times of day</a:t>
            </a:r>
          </a:p>
          <a:p>
            <a:pPr marL="457200" lvl="1" indent="0">
              <a:buNone/>
            </a:pPr>
            <a:endParaRPr lang="en-NZ" sz="1800" dirty="0"/>
          </a:p>
          <a:p>
            <a:r>
              <a:rPr lang="en-NZ" sz="1800" b="1" dirty="0"/>
              <a:t>We asked council and other companies to amplify our messages</a:t>
            </a:r>
          </a:p>
        </p:txBody>
      </p:sp>
      <p:pic>
        <p:nvPicPr>
          <p:cNvPr id="6" name="Picture 5">
            <a:extLst>
              <a:ext uri="{FF2B5EF4-FFF2-40B4-BE49-F238E27FC236}">
                <a16:creationId xmlns:a16="http://schemas.microsoft.com/office/drawing/2014/main" id="{8055DDF0-D134-BF19-0E81-787EF5CE2B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587" t="1287"/>
          <a:stretch/>
        </p:blipFill>
        <p:spPr>
          <a:xfrm>
            <a:off x="6216073" y="1221510"/>
            <a:ext cx="2557564" cy="3774877"/>
          </a:xfrm>
          <a:prstGeom prst="rect">
            <a:avLst/>
          </a:prstGeom>
        </p:spPr>
      </p:pic>
      <p:pic>
        <p:nvPicPr>
          <p:cNvPr id="7" name="Picture 6">
            <a:extLst>
              <a:ext uri="{FF2B5EF4-FFF2-40B4-BE49-F238E27FC236}">
                <a16:creationId xmlns:a16="http://schemas.microsoft.com/office/drawing/2014/main" id="{1DA46649-B693-3840-B04E-47A66A6EA6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3584" y="1221510"/>
            <a:ext cx="3197579" cy="4389195"/>
          </a:xfrm>
          <a:prstGeom prst="rect">
            <a:avLst/>
          </a:prstGeom>
          <a:ln>
            <a:solidFill>
              <a:schemeClr val="tx1"/>
            </a:solidFill>
          </a:ln>
        </p:spPr>
      </p:pic>
      <p:pic>
        <p:nvPicPr>
          <p:cNvPr id="9" name="Picture 8">
            <a:extLst>
              <a:ext uri="{FF2B5EF4-FFF2-40B4-BE49-F238E27FC236}">
                <a16:creationId xmlns:a16="http://schemas.microsoft.com/office/drawing/2014/main" id="{27DD25BD-DD3B-ACA2-E34F-43D7A109385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40032"/>
          <a:stretch/>
        </p:blipFill>
        <p:spPr>
          <a:xfrm>
            <a:off x="6256871" y="3508024"/>
            <a:ext cx="3197579" cy="2118496"/>
          </a:xfrm>
          <a:prstGeom prst="rect">
            <a:avLst/>
          </a:prstGeom>
          <a:ln>
            <a:solidFill>
              <a:schemeClr val="tx2"/>
            </a:solidFill>
          </a:ln>
        </p:spPr>
      </p:pic>
      <p:pic>
        <p:nvPicPr>
          <p:cNvPr id="11" name="Picture 10" descr="A close up of a machine&#10;&#10;Description automatically generated">
            <a:extLst>
              <a:ext uri="{FF2B5EF4-FFF2-40B4-BE49-F238E27FC236}">
                <a16:creationId xmlns:a16="http://schemas.microsoft.com/office/drawing/2014/main" id="{D6FFAEB3-2E1A-873E-BEBB-A94E6A78FB1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44712"/>
          <a:stretch/>
        </p:blipFill>
        <p:spPr>
          <a:xfrm>
            <a:off x="9479155" y="3506194"/>
            <a:ext cx="2597898" cy="2130296"/>
          </a:xfrm>
          <a:prstGeom prst="rect">
            <a:avLst/>
          </a:prstGeom>
        </p:spPr>
      </p:pic>
    </p:spTree>
    <p:extLst>
      <p:ext uri="{BB962C8B-B14F-4D97-AF65-F5344CB8AC3E}">
        <p14:creationId xmlns:p14="http://schemas.microsoft.com/office/powerpoint/2010/main" val="28353723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EBF76-C207-7C3D-5103-3DEBB93244DF}"/>
              </a:ext>
            </a:extLst>
          </p:cNvPr>
          <p:cNvSpPr>
            <a:spLocks noGrp="1"/>
          </p:cNvSpPr>
          <p:nvPr>
            <p:ph type="title"/>
          </p:nvPr>
        </p:nvSpPr>
        <p:spPr/>
        <p:txBody>
          <a:bodyPr/>
          <a:lstStyle/>
          <a:p>
            <a:r>
              <a:rPr lang="en-NZ" dirty="0"/>
              <a:t>Reaching all Aucklanders everyday</a:t>
            </a:r>
          </a:p>
        </p:txBody>
      </p:sp>
      <p:sp>
        <p:nvSpPr>
          <p:cNvPr id="3" name="Content Placeholder 2">
            <a:extLst>
              <a:ext uri="{FF2B5EF4-FFF2-40B4-BE49-F238E27FC236}">
                <a16:creationId xmlns:a16="http://schemas.microsoft.com/office/drawing/2014/main" id="{839EA6BB-958B-8D62-864D-11A7AE8C3E1D}"/>
              </a:ext>
            </a:extLst>
          </p:cNvPr>
          <p:cNvSpPr>
            <a:spLocks noGrp="1"/>
          </p:cNvSpPr>
          <p:nvPr>
            <p:ph idx="1"/>
          </p:nvPr>
        </p:nvSpPr>
        <p:spPr>
          <a:xfrm>
            <a:off x="92365" y="1055256"/>
            <a:ext cx="4904508" cy="4017963"/>
          </a:xfrm>
        </p:spPr>
        <p:txBody>
          <a:bodyPr/>
          <a:lstStyle/>
          <a:p>
            <a:r>
              <a:rPr lang="en-NZ" sz="1800" b="1" dirty="0"/>
              <a:t>We used all forms of advertising to ensure we achieved share of mind amongst our diverse communities</a:t>
            </a:r>
          </a:p>
          <a:p>
            <a:pPr lvl="1"/>
            <a:r>
              <a:rPr lang="en-NZ" sz="1800" dirty="0"/>
              <a:t>Radio: advertising and promotions</a:t>
            </a:r>
          </a:p>
          <a:p>
            <a:pPr lvl="1"/>
            <a:r>
              <a:rPr lang="en-NZ" sz="1800" dirty="0"/>
              <a:t>Out of home: billboards and posters</a:t>
            </a:r>
          </a:p>
          <a:p>
            <a:pPr lvl="1"/>
            <a:r>
              <a:rPr lang="en-NZ" sz="1800" dirty="0"/>
              <a:t>Digital: Facebook, Stuff, Herald, </a:t>
            </a:r>
            <a:r>
              <a:rPr lang="en-NZ" sz="1800" dirty="0" err="1"/>
              <a:t>Metservice</a:t>
            </a:r>
            <a:r>
              <a:rPr lang="en-NZ" sz="1800" dirty="0"/>
              <a:t>, Spotify, programmatic</a:t>
            </a:r>
          </a:p>
          <a:p>
            <a:pPr lvl="1"/>
            <a:r>
              <a:rPr lang="en-NZ" sz="1800" dirty="0"/>
              <a:t>Print: ethnic publications</a:t>
            </a:r>
          </a:p>
          <a:p>
            <a:pPr marL="457200" lvl="1" indent="0">
              <a:buNone/>
            </a:pPr>
            <a:endParaRPr lang="en-NZ" sz="1800" dirty="0"/>
          </a:p>
          <a:p>
            <a:r>
              <a:rPr lang="en-NZ" sz="1800" b="1" dirty="0"/>
              <a:t>Two tones of messaging:</a:t>
            </a:r>
          </a:p>
          <a:p>
            <a:pPr lvl="1"/>
            <a:r>
              <a:rPr lang="en-NZ" sz="1800" dirty="0"/>
              <a:t>Public service messages about restrictions</a:t>
            </a:r>
          </a:p>
          <a:p>
            <a:pPr lvl="1"/>
            <a:r>
              <a:rPr lang="en-NZ" sz="1800" dirty="0"/>
              <a:t>Creative messages about water savings</a:t>
            </a:r>
          </a:p>
          <a:p>
            <a:pPr lvl="1"/>
            <a:endParaRPr lang="en-NZ" sz="1800" dirty="0"/>
          </a:p>
          <a:p>
            <a:r>
              <a:rPr lang="en-NZ" sz="1800" b="1" dirty="0"/>
              <a:t>Refreshed creative every three months using insights from survey of 700 Aucklanders.</a:t>
            </a:r>
            <a:endParaRPr lang="en-NZ" sz="1800" dirty="0"/>
          </a:p>
          <a:p>
            <a:pPr marL="0" indent="0">
              <a:buNone/>
            </a:pPr>
            <a:endParaRPr lang="en-NZ" dirty="0"/>
          </a:p>
        </p:txBody>
      </p:sp>
      <p:pic>
        <p:nvPicPr>
          <p:cNvPr id="4" name="Picture 3">
            <a:extLst>
              <a:ext uri="{FF2B5EF4-FFF2-40B4-BE49-F238E27FC236}">
                <a16:creationId xmlns:a16="http://schemas.microsoft.com/office/drawing/2014/main" id="{D07571CD-F9B1-3730-2EB6-A9053F6550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29381" y="1221510"/>
            <a:ext cx="6687127" cy="3715071"/>
          </a:xfrm>
          <a:prstGeom prst="rect">
            <a:avLst/>
          </a:prstGeom>
        </p:spPr>
      </p:pic>
    </p:spTree>
    <p:extLst>
      <p:ext uri="{BB962C8B-B14F-4D97-AF65-F5344CB8AC3E}">
        <p14:creationId xmlns:p14="http://schemas.microsoft.com/office/powerpoint/2010/main" val="26266165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B7EE9-F075-44BA-E675-D11C41956125}"/>
              </a:ext>
            </a:extLst>
          </p:cNvPr>
          <p:cNvSpPr>
            <a:spLocks noGrp="1"/>
          </p:cNvSpPr>
          <p:nvPr>
            <p:ph type="title"/>
          </p:nvPr>
        </p:nvSpPr>
        <p:spPr/>
        <p:txBody>
          <a:bodyPr/>
          <a:lstStyle/>
          <a:p>
            <a:r>
              <a:rPr lang="en-NZ" dirty="0"/>
              <a:t>Keeping it fresh</a:t>
            </a:r>
          </a:p>
        </p:txBody>
      </p:sp>
      <p:pic>
        <p:nvPicPr>
          <p:cNvPr id="10" name="Picture 9">
            <a:extLst>
              <a:ext uri="{FF2B5EF4-FFF2-40B4-BE49-F238E27FC236}">
                <a16:creationId xmlns:a16="http://schemas.microsoft.com/office/drawing/2014/main" id="{C36DC451-1421-154B-027A-C3223A9DE8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7137" y="1087884"/>
            <a:ext cx="3237103" cy="4627080"/>
          </a:xfrm>
          <a:prstGeom prst="rect">
            <a:avLst/>
          </a:prstGeom>
        </p:spPr>
      </p:pic>
      <p:pic>
        <p:nvPicPr>
          <p:cNvPr id="11" name="Picture 10" descr="A picture containing clock&#10;&#10;Description automatically generated">
            <a:extLst>
              <a:ext uri="{FF2B5EF4-FFF2-40B4-BE49-F238E27FC236}">
                <a16:creationId xmlns:a16="http://schemas.microsoft.com/office/drawing/2014/main" id="{E1324BF1-DEBE-AF55-6DA5-AA8F0D13F1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536" y="1087884"/>
            <a:ext cx="2591758" cy="4607571"/>
          </a:xfrm>
          <a:prstGeom prst="rect">
            <a:avLst/>
          </a:prstGeom>
        </p:spPr>
      </p:pic>
      <p:pic>
        <p:nvPicPr>
          <p:cNvPr id="13" name="Picture 12" descr="Text, whiteboard&#10;&#10;Description automatically generated">
            <a:extLst>
              <a:ext uri="{FF2B5EF4-FFF2-40B4-BE49-F238E27FC236}">
                <a16:creationId xmlns:a16="http://schemas.microsoft.com/office/drawing/2014/main" id="{4AB82A12-BF8D-A1F5-5F32-CB8459FA4C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3730611"/>
            <a:ext cx="3576962" cy="2012041"/>
          </a:xfrm>
          <a:prstGeom prst="rect">
            <a:avLst/>
          </a:prstGeom>
        </p:spPr>
      </p:pic>
      <p:pic>
        <p:nvPicPr>
          <p:cNvPr id="14" name="Picture 13">
            <a:extLst>
              <a:ext uri="{FF2B5EF4-FFF2-40B4-BE49-F238E27FC236}">
                <a16:creationId xmlns:a16="http://schemas.microsoft.com/office/drawing/2014/main" id="{0D25C8CE-07A5-706A-2C0F-5E77BAA37BB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4994"/>
          <a:stretch/>
        </p:blipFill>
        <p:spPr>
          <a:xfrm>
            <a:off x="5937901" y="1162545"/>
            <a:ext cx="6047834" cy="2568066"/>
          </a:xfrm>
          <a:prstGeom prst="rect">
            <a:avLst/>
          </a:prstGeom>
          <a:ln>
            <a:solidFill>
              <a:schemeClr val="tx2"/>
            </a:solidFill>
          </a:ln>
        </p:spPr>
      </p:pic>
    </p:spTree>
    <p:extLst>
      <p:ext uri="{BB962C8B-B14F-4D97-AF65-F5344CB8AC3E}">
        <p14:creationId xmlns:p14="http://schemas.microsoft.com/office/powerpoint/2010/main" val="5704422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B7EE9-F075-44BA-E675-D11C41956125}"/>
              </a:ext>
            </a:extLst>
          </p:cNvPr>
          <p:cNvSpPr>
            <a:spLocks noGrp="1"/>
          </p:cNvSpPr>
          <p:nvPr>
            <p:ph type="title"/>
          </p:nvPr>
        </p:nvSpPr>
        <p:spPr/>
        <p:txBody>
          <a:bodyPr/>
          <a:lstStyle/>
          <a:p>
            <a:r>
              <a:rPr lang="en-NZ" dirty="0"/>
              <a:t>Knowing how we are tracking collectively was key</a:t>
            </a:r>
          </a:p>
        </p:txBody>
      </p:sp>
      <p:pic>
        <p:nvPicPr>
          <p:cNvPr id="6" name="Content Placeholder 5">
            <a:extLst>
              <a:ext uri="{FF2B5EF4-FFF2-40B4-BE49-F238E27FC236}">
                <a16:creationId xmlns:a16="http://schemas.microsoft.com/office/drawing/2014/main" id="{AB9850CC-50BF-397A-0E89-2BD1E54850F9}"/>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 r="1724" b="1540"/>
          <a:stretch/>
        </p:blipFill>
        <p:spPr>
          <a:xfrm>
            <a:off x="3772063" y="1161854"/>
            <a:ext cx="7962355" cy="4534292"/>
          </a:xfrm>
          <a:prstGeom prst="rect">
            <a:avLst/>
          </a:prstGeom>
        </p:spPr>
      </p:pic>
      <p:sp>
        <p:nvSpPr>
          <p:cNvPr id="7" name="TextBox 6">
            <a:extLst>
              <a:ext uri="{FF2B5EF4-FFF2-40B4-BE49-F238E27FC236}">
                <a16:creationId xmlns:a16="http://schemas.microsoft.com/office/drawing/2014/main" id="{6F72EEF6-12D1-C17D-E048-4380670BAC71}"/>
              </a:ext>
            </a:extLst>
          </p:cNvPr>
          <p:cNvSpPr txBox="1"/>
          <p:nvPr/>
        </p:nvSpPr>
        <p:spPr>
          <a:xfrm>
            <a:off x="377072" y="1171831"/>
            <a:ext cx="3394991" cy="4524315"/>
          </a:xfrm>
          <a:prstGeom prst="rect">
            <a:avLst/>
          </a:prstGeom>
          <a:noFill/>
        </p:spPr>
        <p:txBody>
          <a:bodyPr wrap="square" rtlCol="0">
            <a:spAutoFit/>
          </a:bodyPr>
          <a:lstStyle/>
          <a:p>
            <a:pPr marL="285750" indent="-285750">
              <a:buFont typeface="Arial" panose="020B0604020202020204" pitchFamily="34" charset="0"/>
              <a:buChar char="•"/>
            </a:pPr>
            <a:r>
              <a:rPr lang="en-NZ" dirty="0"/>
              <a:t>Ran on website, billboards, bus shelters and social media</a:t>
            </a:r>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r>
              <a:rPr lang="en-NZ" dirty="0"/>
              <a:t>Updated every morning</a:t>
            </a:r>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r>
              <a:rPr lang="en-NZ" dirty="0"/>
              <a:t>Radio stations played adverts that aligned with Auckland being in the ‘green’, ‘orange’ or ‘red’</a:t>
            </a:r>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r>
              <a:rPr lang="en-NZ" dirty="0"/>
              <a:t>Achieved widespread awareness and recognition by Aucklanders and political stakeholders</a:t>
            </a:r>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r>
              <a:rPr lang="en-NZ" dirty="0"/>
              <a:t>But…technically challenging!</a:t>
            </a:r>
          </a:p>
        </p:txBody>
      </p:sp>
    </p:spTree>
    <p:extLst>
      <p:ext uri="{BB962C8B-B14F-4D97-AF65-F5344CB8AC3E}">
        <p14:creationId xmlns:p14="http://schemas.microsoft.com/office/powerpoint/2010/main" val="25484107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EBF76-C207-7C3D-5103-3DEBB93244DF}"/>
              </a:ext>
            </a:extLst>
          </p:cNvPr>
          <p:cNvSpPr>
            <a:spLocks noGrp="1"/>
          </p:cNvSpPr>
          <p:nvPr>
            <p:ph type="title"/>
          </p:nvPr>
        </p:nvSpPr>
        <p:spPr/>
        <p:txBody>
          <a:bodyPr/>
          <a:lstStyle/>
          <a:p>
            <a:r>
              <a:rPr lang="en-NZ" dirty="0"/>
              <a:t>Engaging with our communities to get buy in</a:t>
            </a:r>
          </a:p>
        </p:txBody>
      </p:sp>
      <p:sp>
        <p:nvSpPr>
          <p:cNvPr id="3" name="Content Placeholder 2">
            <a:extLst>
              <a:ext uri="{FF2B5EF4-FFF2-40B4-BE49-F238E27FC236}">
                <a16:creationId xmlns:a16="http://schemas.microsoft.com/office/drawing/2014/main" id="{839EA6BB-958B-8D62-864D-11A7AE8C3E1D}"/>
              </a:ext>
            </a:extLst>
          </p:cNvPr>
          <p:cNvSpPr>
            <a:spLocks noGrp="1"/>
          </p:cNvSpPr>
          <p:nvPr>
            <p:ph idx="1"/>
          </p:nvPr>
        </p:nvSpPr>
        <p:spPr>
          <a:xfrm>
            <a:off x="92365" y="1055256"/>
            <a:ext cx="4041890" cy="4017963"/>
          </a:xfrm>
        </p:spPr>
        <p:txBody>
          <a:bodyPr/>
          <a:lstStyle/>
          <a:p>
            <a:r>
              <a:rPr lang="en-NZ" sz="1800" dirty="0"/>
              <a:t>Social media was an integral part of our campaign</a:t>
            </a:r>
          </a:p>
          <a:p>
            <a:endParaRPr lang="en-NZ" sz="1800" dirty="0"/>
          </a:p>
          <a:p>
            <a:r>
              <a:rPr lang="en-NZ" sz="1800" dirty="0"/>
              <a:t>Primary platforms were Facebook, Instagram and Twitter</a:t>
            </a:r>
          </a:p>
          <a:p>
            <a:endParaRPr lang="en-NZ" sz="1800" dirty="0"/>
          </a:p>
          <a:p>
            <a:r>
              <a:rPr lang="en-NZ" sz="1800" dirty="0"/>
              <a:t>We ran the campaign creative as ads but also daily bespoke posts</a:t>
            </a:r>
          </a:p>
          <a:p>
            <a:pPr marL="0" indent="0">
              <a:buNone/>
            </a:pPr>
            <a:endParaRPr lang="en-NZ" dirty="0"/>
          </a:p>
        </p:txBody>
      </p:sp>
      <p:pic>
        <p:nvPicPr>
          <p:cNvPr id="5" name="Picture 5">
            <a:extLst>
              <a:ext uri="{FF2B5EF4-FFF2-40B4-BE49-F238E27FC236}">
                <a16:creationId xmlns:a16="http://schemas.microsoft.com/office/drawing/2014/main" id="{5D4FB292-94A0-DB51-6D44-1CAB3F37997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81206" y="1133265"/>
            <a:ext cx="2318430" cy="461578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380C1317-4B54-6973-0813-44009F6874C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19368" y="1133264"/>
            <a:ext cx="2959177" cy="461578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E63E6580-53C4-05AD-4A69-BFD97EA2E92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69566" y="1133264"/>
            <a:ext cx="2206133" cy="462920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23E1290-3338-C1F2-0C08-A14644A5FA4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328124" y="4176214"/>
            <a:ext cx="3806132" cy="1572831"/>
          </a:xfrm>
          <a:prstGeom prst="rect">
            <a:avLst/>
          </a:prstGeom>
        </p:spPr>
      </p:pic>
    </p:spTree>
    <p:extLst>
      <p:ext uri="{BB962C8B-B14F-4D97-AF65-F5344CB8AC3E}">
        <p14:creationId xmlns:p14="http://schemas.microsoft.com/office/powerpoint/2010/main" val="393917438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Watercare-PPT-template_2021" id="{4B30AA3E-A7E0-4854-A700-89432CD74B1B}" vid="{DB46F2D9-2ADC-4C29-AC04-8F90061566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1260</TotalTime>
  <Words>1113</Words>
  <Application>Microsoft Office PowerPoint</Application>
  <PresentationFormat>Widescreen</PresentationFormat>
  <Paragraphs>115</Paragraphs>
  <Slides>13</Slides>
  <Notes>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Arial</vt:lpstr>
      <vt:lpstr>Calibri</vt:lpstr>
      <vt:lpstr>1_Office Theme</vt:lpstr>
      <vt:lpstr>Responding to an extreme drought</vt:lpstr>
      <vt:lpstr>Auckland’s worst drought in 25 years</vt:lpstr>
      <vt:lpstr>Covid or drought: what matters most?</vt:lpstr>
      <vt:lpstr>Engaging Aucklanders was key</vt:lpstr>
      <vt:lpstr>Controlling the narrative is critical</vt:lpstr>
      <vt:lpstr>Reaching all Aucklanders everyday</vt:lpstr>
      <vt:lpstr>Keeping it fresh</vt:lpstr>
      <vt:lpstr>Knowing how we are tracking collectively was key</vt:lpstr>
      <vt:lpstr>Engaging with our communities to get buy in</vt:lpstr>
      <vt:lpstr>Segmenting customers for better outcomes</vt:lpstr>
      <vt:lpstr>Commercial customers helped get the message out there</vt:lpstr>
      <vt:lpstr>PowerPoint Presentation</vt:lpstr>
      <vt:lpstr>Residential customers just want advice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Segmented communication</dc:title>
  <dc:creator>PThuraisundaram (Priya)</dc:creator>
  <cp:lastModifiedBy>PThuraisundaram (Priya)</cp:lastModifiedBy>
  <cp:revision>10</cp:revision>
  <dcterms:created xsi:type="dcterms:W3CDTF">2022-10-05T00:31:12Z</dcterms:created>
  <dcterms:modified xsi:type="dcterms:W3CDTF">2022-10-16T21:18:25Z</dcterms:modified>
</cp:coreProperties>
</file>