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handoutMasterIdLst>
    <p:handoutMasterId r:id="rId21"/>
  </p:handoutMasterIdLst>
  <p:sldIdLst>
    <p:sldId id="257" r:id="rId3"/>
    <p:sldId id="258" r:id="rId4"/>
    <p:sldId id="256" r:id="rId5"/>
    <p:sldId id="259" r:id="rId6"/>
    <p:sldId id="260" r:id="rId7"/>
    <p:sldId id="279" r:id="rId8"/>
    <p:sldId id="261" r:id="rId9"/>
    <p:sldId id="276" r:id="rId10"/>
    <p:sldId id="267" r:id="rId11"/>
    <p:sldId id="277" r:id="rId12"/>
    <p:sldId id="265" r:id="rId13"/>
    <p:sldId id="269" r:id="rId14"/>
    <p:sldId id="270" r:id="rId15"/>
    <p:sldId id="271" r:id="rId16"/>
    <p:sldId id="272" r:id="rId17"/>
    <p:sldId id="263" r:id="rId18"/>
    <p:sldId id="27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801" autoAdjust="0"/>
  </p:normalViewPr>
  <p:slideViewPr>
    <p:cSldViewPr>
      <p:cViewPr varScale="1">
        <p:scale>
          <a:sx n="52" d="100"/>
          <a:sy n="52" d="100"/>
        </p:scale>
        <p:origin x="1926" y="66"/>
      </p:cViewPr>
      <p:guideLst>
        <p:guide orient="horz" pos="2160"/>
        <p:guide pos="2880"/>
      </p:guideLst>
    </p:cSldViewPr>
  </p:slideViewPr>
  <p:notesTextViewPr>
    <p:cViewPr>
      <p:scale>
        <a:sx n="1" d="1"/>
        <a:sy n="1" d="1"/>
      </p:scale>
      <p:origin x="0" y="0"/>
    </p:cViewPr>
  </p:notesTextViewPr>
  <p:notesViewPr>
    <p:cSldViewPr>
      <p:cViewPr varScale="1">
        <p:scale>
          <a:sx n="52" d="100"/>
          <a:sy n="52" d="100"/>
        </p:scale>
        <p:origin x="-2664"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2C36E9E-5BD2-45A7-A424-8CDB9B02F977}" type="datetimeFigureOut">
              <a:rPr lang="en-NZ" smtClean="0"/>
              <a:t>21/09/2017</a:t>
            </a:fld>
            <a:endParaRPr lang="en-N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CD6A95-1CDD-4406-B35A-BD501E879D80}" type="slidenum">
              <a:rPr lang="en-NZ" smtClean="0"/>
              <a:t>‹#›</a:t>
            </a:fld>
            <a:endParaRPr lang="en-NZ"/>
          </a:p>
        </p:txBody>
      </p:sp>
    </p:spTree>
    <p:extLst>
      <p:ext uri="{BB962C8B-B14F-4D97-AF65-F5344CB8AC3E}">
        <p14:creationId xmlns:p14="http://schemas.microsoft.com/office/powerpoint/2010/main" val="1931290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AEF1E9-7322-46D4-BA38-667F200CA158}" type="datetimeFigureOut">
              <a:rPr lang="en-NZ" smtClean="0"/>
              <a:t>21/09/2017</a:t>
            </a:fld>
            <a:endParaRPr lang="en-NZ"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FFC3D-42BD-49E9-A389-D6F6A7ACDBB8}" type="slidenum">
              <a:rPr lang="en-NZ" smtClean="0"/>
              <a:t>‹#›</a:t>
            </a:fld>
            <a:endParaRPr lang="en-NZ" dirty="0"/>
          </a:p>
        </p:txBody>
      </p:sp>
    </p:spTree>
    <p:extLst>
      <p:ext uri="{BB962C8B-B14F-4D97-AF65-F5344CB8AC3E}">
        <p14:creationId xmlns:p14="http://schemas.microsoft.com/office/powerpoint/2010/main" val="263992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0FB79CF-EEEC-432F-BA11-7C0138C88DAE}" type="slidenum">
              <a:rPr lang="en-NZ" smtClean="0">
                <a:solidFill>
                  <a:prstClr val="black"/>
                </a:solidFill>
              </a:rPr>
              <a:pPr/>
              <a:t>1</a:t>
            </a:fld>
            <a:endParaRPr lang="en-NZ" dirty="0">
              <a:solidFill>
                <a:prstClr val="black"/>
              </a:solidFill>
            </a:endParaRPr>
          </a:p>
        </p:txBody>
      </p:sp>
    </p:spTree>
    <p:extLst>
      <p:ext uri="{BB962C8B-B14F-4D97-AF65-F5344CB8AC3E}">
        <p14:creationId xmlns:p14="http://schemas.microsoft.com/office/powerpoint/2010/main" val="369579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F1FFC3D-42BD-49E9-A389-D6F6A7ACDBB8}" type="slidenum">
              <a:rPr lang="en-NZ" smtClean="0"/>
              <a:t>2</a:t>
            </a:fld>
            <a:endParaRPr lang="en-NZ" dirty="0"/>
          </a:p>
        </p:txBody>
      </p:sp>
    </p:spTree>
    <p:extLst>
      <p:ext uri="{BB962C8B-B14F-4D97-AF65-F5344CB8AC3E}">
        <p14:creationId xmlns:p14="http://schemas.microsoft.com/office/powerpoint/2010/main" val="53876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F1FFC3D-42BD-49E9-A389-D6F6A7ACDBB8}" type="slidenum">
              <a:rPr lang="en-NZ" smtClean="0"/>
              <a:t>3</a:t>
            </a:fld>
            <a:endParaRPr lang="en-NZ" dirty="0"/>
          </a:p>
        </p:txBody>
      </p:sp>
    </p:spTree>
    <p:extLst>
      <p:ext uri="{BB962C8B-B14F-4D97-AF65-F5344CB8AC3E}">
        <p14:creationId xmlns:p14="http://schemas.microsoft.com/office/powerpoint/2010/main" val="83563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F1FFC3D-42BD-49E9-A389-D6F6A7ACDBB8}" type="slidenum">
              <a:rPr lang="en-NZ" smtClean="0"/>
              <a:t>4</a:t>
            </a:fld>
            <a:endParaRPr lang="en-NZ" dirty="0"/>
          </a:p>
        </p:txBody>
      </p:sp>
    </p:spTree>
    <p:extLst>
      <p:ext uri="{BB962C8B-B14F-4D97-AF65-F5344CB8AC3E}">
        <p14:creationId xmlns:p14="http://schemas.microsoft.com/office/powerpoint/2010/main" val="416406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NZ" dirty="0" smtClean="0"/>
              <a:t>Western Interceptor rehab works in 2003 (Manukau Siphon) and 2014 (MH1 to MH5)</a:t>
            </a:r>
            <a:endParaRPr lang="en-NZ" dirty="0"/>
          </a:p>
        </p:txBody>
      </p:sp>
      <p:sp>
        <p:nvSpPr>
          <p:cNvPr id="4" name="Slide Number Placeholder 3"/>
          <p:cNvSpPr>
            <a:spLocks noGrp="1"/>
          </p:cNvSpPr>
          <p:nvPr>
            <p:ph type="sldNum" sz="quarter" idx="10"/>
          </p:nvPr>
        </p:nvSpPr>
        <p:spPr/>
        <p:txBody>
          <a:bodyPr/>
          <a:lstStyle/>
          <a:p>
            <a:fld id="{3F1FFC3D-42BD-49E9-A389-D6F6A7ACDBB8}" type="slidenum">
              <a:rPr lang="en-NZ" smtClean="0"/>
              <a:t>5</a:t>
            </a:fld>
            <a:endParaRPr lang="en-NZ" dirty="0"/>
          </a:p>
        </p:txBody>
      </p:sp>
    </p:spTree>
    <p:extLst>
      <p:ext uri="{BB962C8B-B14F-4D97-AF65-F5344CB8AC3E}">
        <p14:creationId xmlns:p14="http://schemas.microsoft.com/office/powerpoint/2010/main" val="99026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cascade drop offers the following advantages over a vortex drop with associated de-aeration chamber:- </a:t>
            </a:r>
          </a:p>
          <a:p>
            <a:r>
              <a:rPr lang="en-US" sz="1200" b="0" i="0" u="none" strike="noStrike" kern="1200" baseline="0" dirty="0" smtClean="0">
                <a:solidFill>
                  <a:schemeClr val="tx1"/>
                </a:solidFill>
                <a:latin typeface="+mn-lt"/>
                <a:ea typeface="+mn-ea"/>
                <a:cs typeface="+mn-cs"/>
              </a:rPr>
              <a:t>1) No special inlet structure. </a:t>
            </a:r>
          </a:p>
          <a:p>
            <a:r>
              <a:rPr lang="en-US" sz="1200" b="0" i="0" u="none" strike="noStrike" kern="1200" baseline="0" dirty="0" smtClean="0">
                <a:solidFill>
                  <a:schemeClr val="tx1"/>
                </a:solidFill>
                <a:latin typeface="+mn-lt"/>
                <a:ea typeface="+mn-ea"/>
                <a:cs typeface="+mn-cs"/>
              </a:rPr>
              <a:t>2) Effectively dissipates influent energy. </a:t>
            </a:r>
          </a:p>
          <a:p>
            <a:r>
              <a:rPr lang="en-US" sz="1200" b="0" i="0" u="none" strike="noStrike" kern="1200" baseline="0" dirty="0" smtClean="0">
                <a:solidFill>
                  <a:schemeClr val="tx1"/>
                </a:solidFill>
                <a:latin typeface="+mn-lt"/>
                <a:ea typeface="+mn-ea"/>
                <a:cs typeface="+mn-cs"/>
              </a:rPr>
              <a:t>3) Reduces the level of air entrainment so that subsequent de-aeration chamber and vent are not required. </a:t>
            </a:r>
          </a:p>
          <a:p>
            <a:r>
              <a:rPr lang="en-US" sz="1200" b="0" i="0" u="none" strike="noStrike" kern="1200" baseline="0" dirty="0" smtClean="0">
                <a:solidFill>
                  <a:schemeClr val="tx1"/>
                </a:solidFill>
                <a:latin typeface="+mn-lt"/>
                <a:ea typeface="+mn-ea"/>
                <a:cs typeface="+mn-cs"/>
              </a:rPr>
              <a:t>4) Offers the opportunity to provide an access down a single shaft as the cascade has wet and dry sides. </a:t>
            </a:r>
          </a:p>
          <a:p>
            <a:r>
              <a:rPr lang="en-US" sz="1200" b="0" i="0" u="none" strike="noStrike" kern="1200" baseline="0" dirty="0" smtClean="0">
                <a:solidFill>
                  <a:schemeClr val="tx1"/>
                </a:solidFill>
                <a:latin typeface="+mn-lt"/>
                <a:ea typeface="+mn-ea"/>
                <a:cs typeface="+mn-cs"/>
              </a:rPr>
              <a:t>5) Allows for refinement of shafts to suit a wide range of influent rates. </a:t>
            </a:r>
          </a:p>
          <a:p>
            <a:r>
              <a:rPr lang="en-US" sz="1200" b="0" i="0" u="none" strike="noStrike" kern="1200" baseline="0" dirty="0" smtClean="0">
                <a:solidFill>
                  <a:schemeClr val="tx1"/>
                </a:solidFill>
                <a:latin typeface="+mn-lt"/>
                <a:ea typeface="+mn-ea"/>
                <a:cs typeface="+mn-cs"/>
              </a:rPr>
              <a:t>6) Allows for multiple sewer entry points using one and drop method shaft. </a:t>
            </a:r>
          </a:p>
          <a:p>
            <a:r>
              <a:rPr lang="en-US" sz="1200" b="0" i="0" u="none" strike="noStrike" kern="1200" baseline="0" dirty="0" smtClean="0">
                <a:solidFill>
                  <a:schemeClr val="tx1"/>
                </a:solidFill>
                <a:latin typeface="+mn-lt"/>
                <a:ea typeface="+mn-ea"/>
                <a:cs typeface="+mn-cs"/>
              </a:rPr>
              <a:t>7) Allows for inspection of baffles using aeration/nappe ports in the dividing walls. </a:t>
            </a:r>
          </a:p>
          <a:p>
            <a:r>
              <a:rPr lang="en-NZ" sz="1200" b="0" i="0" u="none" strike="noStrike" kern="1200" baseline="0" dirty="0" smtClean="0">
                <a:solidFill>
                  <a:schemeClr val="tx1"/>
                </a:solidFill>
                <a:latin typeface="+mn-lt"/>
                <a:ea typeface="+mn-ea"/>
                <a:cs typeface="+mn-cs"/>
              </a:rPr>
              <a:t>8) Is largely self-cleaning. </a:t>
            </a:r>
          </a:p>
          <a:p>
            <a:r>
              <a:rPr lang="en-US" sz="1200" b="0" i="0" u="none" strike="noStrike" kern="1200" baseline="0" dirty="0" smtClean="0">
                <a:solidFill>
                  <a:schemeClr val="tx1"/>
                </a:solidFill>
                <a:latin typeface="+mn-lt"/>
                <a:ea typeface="+mn-ea"/>
                <a:cs typeface="+mn-cs"/>
              </a:rPr>
              <a:t>9) Can be installed directly over the tunnel (as confirmed by the University of Auckland’s physical model), resulting in significantly lower construction costs. </a:t>
            </a:r>
          </a:p>
          <a:p>
            <a:r>
              <a:rPr lang="en-US" sz="1200" b="0" i="0" u="none" strike="noStrike" kern="1200" baseline="0" dirty="0" smtClean="0">
                <a:solidFill>
                  <a:schemeClr val="tx1"/>
                </a:solidFill>
                <a:latin typeface="+mn-lt"/>
                <a:ea typeface="+mn-ea"/>
                <a:cs typeface="+mn-cs"/>
              </a:rPr>
              <a:t>10) The wet side allows for some limited ability to reduce surge.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Shelf spacing is dictated by flow rate and the amount and size of debris expected. Shelf length can be determined by hydraulics. </a:t>
            </a:r>
          </a:p>
          <a:p>
            <a:r>
              <a:rPr lang="en-US" sz="1200" b="0" i="0" u="none" strike="noStrike" kern="1200" baseline="0" dirty="0" smtClean="0">
                <a:solidFill>
                  <a:schemeClr val="tx1"/>
                </a:solidFill>
                <a:latin typeface="+mn-lt"/>
                <a:ea typeface="+mn-ea"/>
                <a:cs typeface="+mn-cs"/>
              </a:rPr>
              <a:t>For hydraulics, the shelf length and spacing is determined based on the cascade drop Froude number which is calculated at 0.69 (becomes turbulent flow at Froude no = 1). To ensure that debris does not clog the cascade drop, the spacing of the shelves should be greater than the diameter of the largest pipe entering the drop shaft. To allow for irregularly shaped debris in the local sewers, a safety factor of 15% was placed on the largest diameter.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To keep the shelves solids-free, a 1% slope on the tops of these shelves can be used. Two innovations have been introduced for the CI project, being the use of an offset dividing wall and having the cascade shafts directly over the tunnel or link sewer center-line. The hydraulic performance of these innovations was confirmed by physical modelling at the University of Auckland fluids lab.</a:t>
            </a:r>
            <a:endParaRPr lang="en-NZ" dirty="0"/>
          </a:p>
        </p:txBody>
      </p:sp>
      <p:sp>
        <p:nvSpPr>
          <p:cNvPr id="4" name="Slide Number Placeholder 3"/>
          <p:cNvSpPr>
            <a:spLocks noGrp="1"/>
          </p:cNvSpPr>
          <p:nvPr>
            <p:ph type="sldNum" sz="quarter" idx="10"/>
          </p:nvPr>
        </p:nvSpPr>
        <p:spPr/>
        <p:txBody>
          <a:bodyPr/>
          <a:lstStyle/>
          <a:p>
            <a:fld id="{3F1FFC3D-42BD-49E9-A389-D6F6A7ACDBB8}" type="slidenum">
              <a:rPr lang="en-NZ" smtClean="0"/>
              <a:t>7</a:t>
            </a:fld>
            <a:endParaRPr lang="en-NZ" dirty="0"/>
          </a:p>
        </p:txBody>
      </p:sp>
    </p:spTree>
    <p:extLst>
      <p:ext uri="{BB962C8B-B14F-4D97-AF65-F5344CB8AC3E}">
        <p14:creationId xmlns:p14="http://schemas.microsoft.com/office/powerpoint/2010/main" val="225935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ITM Model reflects the Main Tunnel geometry only. Flows from Link Sewer C are included but the geometry is excluded since it is hydraulically disconnected from the Main Tunnel. This was a significant change from the Concept Design.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Three storm events were considered for the transient analysis as being the likely worst case scenarios for the highest inflow rates into the tunnel: </a:t>
            </a:r>
          </a:p>
          <a:p>
            <a:r>
              <a:rPr lang="en-US" sz="1200" b="0" i="0" u="none" strike="noStrike" kern="1200" baseline="0" dirty="0" smtClean="0">
                <a:solidFill>
                  <a:schemeClr val="tx1"/>
                </a:solidFill>
                <a:latin typeface="+mn-lt"/>
                <a:ea typeface="+mn-ea"/>
                <a:cs typeface="+mn-cs"/>
              </a:rPr>
              <a:t> 6 Months Design Storm Event (6 Months) with no allowance for Climate Change </a:t>
            </a:r>
          </a:p>
          <a:p>
            <a:r>
              <a:rPr lang="en-US" sz="1200" b="0" i="0" u="none" strike="noStrike" kern="1200" baseline="0" dirty="0" smtClean="0">
                <a:solidFill>
                  <a:schemeClr val="tx1"/>
                </a:solidFill>
                <a:latin typeface="+mn-lt"/>
                <a:ea typeface="+mn-ea"/>
                <a:cs typeface="+mn-cs"/>
              </a:rPr>
              <a:t> Historic storm event (Event 39) with no allowance for Climate Change </a:t>
            </a:r>
          </a:p>
          <a:p>
            <a:r>
              <a:rPr lang="en-US" sz="1200" b="0" i="0" u="none" strike="noStrike" kern="1200" baseline="0" dirty="0" smtClean="0">
                <a:solidFill>
                  <a:schemeClr val="tx1"/>
                </a:solidFill>
                <a:latin typeface="+mn-lt"/>
                <a:ea typeface="+mn-ea"/>
                <a:cs typeface="+mn-cs"/>
              </a:rPr>
              <a:t> 10 Year Design Storm Event including Climate Change (10yrsCC) and a 25% increase in impervious area </a:t>
            </a:r>
          </a:p>
          <a:p>
            <a:endParaRPr lang="en-NZ"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effect of Climate Change increases the 10yr+CC+25% storm intensity by approximately 17%.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Flow instabilities, which can result in several undesirable pneumatic effects, are shown to occur on the 4.0 m ID tunnel for smaller storms. These hydraulic instabilities are absent for the 4.5 m ID tunnel for the same storms at the same shaft sites. </a:t>
            </a:r>
          </a:p>
          <a:p>
            <a:r>
              <a:rPr lang="en-US" sz="1200" b="0" i="0" u="none" strike="noStrike" kern="1200" baseline="0" dirty="0" smtClean="0">
                <a:solidFill>
                  <a:schemeClr val="tx1"/>
                </a:solidFill>
                <a:latin typeface="+mn-lt"/>
                <a:ea typeface="+mn-ea"/>
                <a:cs typeface="+mn-cs"/>
              </a:rPr>
              <a:t>Based on all the analyses a 4.0 m ID tunnel increases the risk of surge-related phenomena occurring in the southern section of tunnel, compared with the muted surge behaviour predicted for a 4.5 m ID tunnel. Surge transients are therefore the parameter controlling on the size of the tunnel. </a:t>
            </a:r>
          </a:p>
          <a:p>
            <a:r>
              <a:rPr lang="en-US" sz="1200" b="0" i="0" u="none" strike="noStrike" kern="1200" baseline="0" dirty="0" smtClean="0">
                <a:solidFill>
                  <a:schemeClr val="tx1"/>
                </a:solidFill>
                <a:latin typeface="+mn-lt"/>
                <a:ea typeface="+mn-ea"/>
                <a:cs typeface="+mn-cs"/>
              </a:rPr>
              <a:t>With no gates operational (i.e., all RTC gates have failed open) and the MPS operational, the ITM model predicts overflows at the EPR for the 10yr+CC+25% storm event, but not for the 6-month storm event or the Event 39 storm. Both the ITM and InfoWorks models predict that back-ups and overflows will occur in the system if all RTC gates fail simultaneously. </a:t>
            </a:r>
          </a:p>
          <a:p>
            <a:r>
              <a:rPr lang="en-US" sz="1200" b="0" i="0" u="none" strike="noStrike" kern="1200" baseline="0" dirty="0" smtClean="0">
                <a:solidFill>
                  <a:schemeClr val="tx1"/>
                </a:solidFill>
                <a:latin typeface="+mn-lt"/>
                <a:ea typeface="+mn-ea"/>
                <a:cs typeface="+mn-cs"/>
              </a:rPr>
              <a:t>From the results of the transient analysis it can be seen that control of inflows to the CI and reliable gate operation are imperative to prevent overflows occurring at the EPR. Automatically actuated gates will need to be in place to ensure that inflows are shut off when the water level at the MPS reaches a defined trigger level. </a:t>
            </a:r>
          </a:p>
          <a:p>
            <a:r>
              <a:rPr lang="en-US" sz="1200" b="0" i="0" u="none" strike="noStrike" kern="1200" baseline="0" dirty="0" smtClean="0">
                <a:solidFill>
                  <a:schemeClr val="tx1"/>
                </a:solidFill>
                <a:latin typeface="+mn-lt"/>
                <a:ea typeface="+mn-ea"/>
                <a:cs typeface="+mn-cs"/>
              </a:rPr>
              <a:t>Sensitivity testing using a celerity range from 100 m/s to 200 m/s had small to insignificant changes on the results. The range of celerities used for the modelling were confirmed as appropriate for a partially full concrete tunnel by our Challenge &amp; Value reviewer (FlowScience) and the ITM model developer (Dr Arturo Leon). </a:t>
            </a:r>
          </a:p>
          <a:p>
            <a:r>
              <a:rPr lang="en-US" sz="1200" b="0" i="0" u="none" strike="noStrike" kern="1200" baseline="0" dirty="0" smtClean="0">
                <a:solidFill>
                  <a:schemeClr val="tx1"/>
                </a:solidFill>
                <a:latin typeface="+mn-lt"/>
                <a:ea typeface="+mn-ea"/>
                <a:cs typeface="+mn-cs"/>
              </a:rPr>
              <a:t>The transient model took the hydrographs from </a:t>
            </a:r>
            <a:r>
              <a:rPr lang="en-US" sz="1200" b="0" i="0" u="none" strike="noStrike" kern="1200" baseline="0" dirty="0" err="1" smtClean="0">
                <a:solidFill>
                  <a:schemeClr val="tx1"/>
                </a:solidFill>
                <a:latin typeface="+mn-lt"/>
                <a:ea typeface="+mn-ea"/>
                <a:cs typeface="+mn-cs"/>
              </a:rPr>
              <a:t>Infoworks</a:t>
            </a:r>
            <a:r>
              <a:rPr lang="en-US" sz="1200" b="0" i="0" u="none" strike="noStrike" kern="1200" baseline="0" dirty="0" smtClean="0">
                <a:solidFill>
                  <a:schemeClr val="tx1"/>
                </a:solidFill>
                <a:latin typeface="+mn-lt"/>
                <a:ea typeface="+mn-ea"/>
                <a:cs typeface="+mn-cs"/>
              </a:rPr>
              <a:t> EUM3 model and used these as inputs into the ITM. For the ITM model, it is assumed that the EUM3 model accurately represents the flow rates. </a:t>
            </a:r>
            <a:r>
              <a:rPr lang="en-US" dirty="0"/>
              <a:t>The effect of Climate Change increases the 10yr+CC+25% storm intensity by approximately 17%. Figure 5-2 shows the comparisons between flows entering the tunnel from the three storms assuming no RTC gates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analysis is a single medium one dimensional model. The air is not inherently modelled. The model assumes the tunnel is infinitely vented. Elastic theory applies and it is assumed that the tunnel behaves as a continuous pipe. </a:t>
            </a:r>
          </a:p>
          <a:p>
            <a:r>
              <a:rPr lang="en-US" sz="1200" b="0" i="0" u="none" strike="noStrike" kern="1200" baseline="0" dirty="0" smtClean="0">
                <a:solidFill>
                  <a:schemeClr val="tx1"/>
                </a:solidFill>
                <a:latin typeface="+mn-lt"/>
                <a:ea typeface="+mn-ea"/>
                <a:cs typeface="+mn-cs"/>
              </a:rPr>
              <a:t>The surge analysis was performed for the worst case scenario of the MPS not running at any time during the surge event. </a:t>
            </a:r>
          </a:p>
          <a:p>
            <a:r>
              <a:rPr lang="en-US" sz="1200" b="0" i="0" u="none" strike="noStrike" kern="1200" baseline="0" dirty="0" smtClean="0">
                <a:solidFill>
                  <a:schemeClr val="tx1"/>
                </a:solidFill>
                <a:latin typeface="+mn-lt"/>
                <a:ea typeface="+mn-ea"/>
                <a:cs typeface="+mn-cs"/>
              </a:rPr>
              <a:t>The surge waves only form when the tunnel at least partially fills. Only discrete larger storms were analysed for the surge model as smaller storms like the 6 month does not fill the tunnel. </a:t>
            </a:r>
          </a:p>
          <a:p>
            <a:r>
              <a:rPr lang="en-US" sz="1200" b="0" i="0" u="none" strike="noStrike" kern="1200" baseline="0" dirty="0" smtClean="0">
                <a:solidFill>
                  <a:schemeClr val="tx1"/>
                </a:solidFill>
                <a:latin typeface="+mn-lt"/>
                <a:ea typeface="+mn-ea"/>
                <a:cs typeface="+mn-cs"/>
              </a:rPr>
              <a:t>Celerity was based on an air entrainment value of approximately 2%. The physical modelling showed that the cascade drop structures had approximately 1.58% air and therefore the assumed celerity values of 100 to 200 m/s were ratified. </a:t>
            </a:r>
            <a:endParaRPr lang="en-NZ" dirty="0"/>
          </a:p>
        </p:txBody>
      </p:sp>
      <p:sp>
        <p:nvSpPr>
          <p:cNvPr id="4" name="Slide Number Placeholder 3"/>
          <p:cNvSpPr>
            <a:spLocks noGrp="1"/>
          </p:cNvSpPr>
          <p:nvPr>
            <p:ph type="sldNum" sz="quarter" idx="10"/>
          </p:nvPr>
        </p:nvSpPr>
        <p:spPr/>
        <p:txBody>
          <a:bodyPr/>
          <a:lstStyle/>
          <a:p>
            <a:fld id="{3F1FFC3D-42BD-49E9-A389-D6F6A7ACDBB8}" type="slidenum">
              <a:rPr lang="en-NZ" smtClean="0"/>
              <a:t>9</a:t>
            </a:fld>
            <a:endParaRPr lang="en-NZ" dirty="0"/>
          </a:p>
        </p:txBody>
      </p:sp>
    </p:spTree>
    <p:extLst>
      <p:ext uri="{BB962C8B-B14F-4D97-AF65-F5344CB8AC3E}">
        <p14:creationId xmlns:p14="http://schemas.microsoft.com/office/powerpoint/2010/main" val="3212015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1FFC3D-42BD-49E9-A389-D6F6A7ACDBB8}" type="slidenum">
              <a:rPr lang="en-NZ" smtClean="0"/>
              <a:t>10</a:t>
            </a:fld>
            <a:endParaRPr lang="en-NZ" dirty="0"/>
          </a:p>
        </p:txBody>
      </p:sp>
    </p:spTree>
    <p:extLst>
      <p:ext uri="{BB962C8B-B14F-4D97-AF65-F5344CB8AC3E}">
        <p14:creationId xmlns:p14="http://schemas.microsoft.com/office/powerpoint/2010/main" val="253137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NZ" dirty="0" smtClean="0"/>
              <a:t>Limitations of 2D engineering drawings for engaging with stakeholders</a:t>
            </a:r>
          </a:p>
          <a:p>
            <a:endParaRPr lang="en-NZ" dirty="0" smtClean="0"/>
          </a:p>
          <a:p>
            <a:r>
              <a:rPr lang="en-NZ" dirty="0" smtClean="0"/>
              <a:t>Static </a:t>
            </a:r>
            <a:r>
              <a:rPr lang="en-NZ" dirty="0" err="1" smtClean="0"/>
              <a:t>Boffa</a:t>
            </a:r>
            <a:r>
              <a:rPr lang="en-NZ" dirty="0" smtClean="0"/>
              <a:t> </a:t>
            </a:r>
            <a:r>
              <a:rPr lang="en-NZ" dirty="0" err="1" smtClean="0"/>
              <a:t>Miskell</a:t>
            </a:r>
            <a:r>
              <a:rPr lang="en-NZ" dirty="0" smtClean="0"/>
              <a:t> artistic impressions not easily</a:t>
            </a:r>
            <a:r>
              <a:rPr lang="en-NZ" baseline="0" dirty="0" smtClean="0"/>
              <a:t> updated</a:t>
            </a:r>
            <a:endParaRPr lang="en-NZ" dirty="0" smtClean="0"/>
          </a:p>
          <a:p>
            <a:r>
              <a:rPr lang="en-NZ" dirty="0" err="1" smtClean="0"/>
              <a:t>Buildmedia</a:t>
            </a:r>
            <a:r>
              <a:rPr lang="en-NZ" dirty="0" smtClean="0"/>
              <a:t> images – 3D visualisation of Lyon Ave shaft</a:t>
            </a:r>
            <a:r>
              <a:rPr lang="en-NZ" baseline="0" dirty="0" smtClean="0"/>
              <a:t> site in an App.</a:t>
            </a:r>
          </a:p>
          <a:p>
            <a:endParaRPr lang="en-NZ" baseline="0" dirty="0" smtClean="0"/>
          </a:p>
          <a:p>
            <a:r>
              <a:rPr lang="en-NZ" baseline="0" dirty="0" smtClean="0"/>
              <a:t>Navisworks BIM model of Mangere PS.</a:t>
            </a:r>
            <a:endParaRPr lang="en-NZ" dirty="0"/>
          </a:p>
        </p:txBody>
      </p:sp>
      <p:sp>
        <p:nvSpPr>
          <p:cNvPr id="4" name="Slide Number Placeholder 3"/>
          <p:cNvSpPr>
            <a:spLocks noGrp="1"/>
          </p:cNvSpPr>
          <p:nvPr>
            <p:ph type="sldNum" sz="quarter" idx="10"/>
          </p:nvPr>
        </p:nvSpPr>
        <p:spPr/>
        <p:txBody>
          <a:bodyPr/>
          <a:lstStyle/>
          <a:p>
            <a:fld id="{3F1FFC3D-42BD-49E9-A389-D6F6A7ACDBB8}" type="slidenum">
              <a:rPr lang="en-NZ" smtClean="0"/>
              <a:t>11</a:t>
            </a:fld>
            <a:endParaRPr lang="en-NZ" dirty="0"/>
          </a:p>
        </p:txBody>
      </p:sp>
    </p:spTree>
    <p:extLst>
      <p:ext uri="{BB962C8B-B14F-4D97-AF65-F5344CB8AC3E}">
        <p14:creationId xmlns:p14="http://schemas.microsoft.com/office/powerpoint/2010/main" val="795610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3"/>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3095748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413294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399" y="274646"/>
            <a:ext cx="2057401"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46"/>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3292213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3"/>
            <a:ext cx="7772400" cy="1470025"/>
          </a:xfrm>
        </p:spPr>
        <p:txBody>
          <a:bodyPr/>
          <a:lstStyle>
            <a:lvl1pPr>
              <a:defRPr b="1">
                <a:solidFill>
                  <a:srgbClr val="336491"/>
                </a:solidFill>
              </a:defRPr>
            </a:lvl1pPr>
          </a:lstStyle>
          <a:p>
            <a:r>
              <a:rPr lang="en-US" smtClean="0"/>
              <a:t>Click to edit Master title style</a:t>
            </a:r>
            <a:endParaRPr lang="en-NZ"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5556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dirty="0"/>
          </a:p>
        </p:txBody>
      </p:sp>
    </p:spTree>
    <p:extLst>
      <p:ext uri="{BB962C8B-B14F-4D97-AF65-F5344CB8AC3E}">
        <p14:creationId xmlns:p14="http://schemas.microsoft.com/office/powerpoint/2010/main" val="2289338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6491"/>
                </a:solidFill>
              </a:defRPr>
            </a:lvl1pPr>
          </a:lstStyle>
          <a:p>
            <a:r>
              <a:rPr lang="en-US" smtClean="0"/>
              <a:t>Click to edit Master title style</a:t>
            </a:r>
            <a:endParaRPr lang="en-NZ" dirty="0"/>
          </a:p>
        </p:txBody>
      </p:sp>
      <p:sp>
        <p:nvSpPr>
          <p:cNvPr id="3" name="Content Placeholder 2"/>
          <p:cNvSpPr>
            <a:spLocks noGrp="1"/>
          </p:cNvSpPr>
          <p:nvPr>
            <p:ph idx="1"/>
          </p:nvPr>
        </p:nvSpPr>
        <p:spPr/>
        <p:txBody>
          <a:bodyPr/>
          <a:lstStyle>
            <a:lvl1pPr>
              <a:defRPr>
                <a:solidFill>
                  <a:srgbClr val="555652"/>
                </a:solidFill>
              </a:defRPr>
            </a:lvl1pPr>
            <a:lvl2pPr>
              <a:defRPr>
                <a:solidFill>
                  <a:srgbClr val="555652"/>
                </a:solidFill>
              </a:defRPr>
            </a:lvl2pPr>
            <a:lvl3pPr>
              <a:defRPr>
                <a:solidFill>
                  <a:srgbClr val="7E807A"/>
                </a:solidFill>
              </a:defRPr>
            </a:lvl3pPr>
            <a:lvl4pPr>
              <a:defRPr>
                <a:solidFill>
                  <a:srgbClr val="7E807A"/>
                </a:solidFill>
              </a:defRPr>
            </a:lvl4pPr>
            <a:lvl5pPr>
              <a:defRPr>
                <a:solidFill>
                  <a:srgbClr val="7E807A"/>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4" name="Date Placeholder 3"/>
          <p:cNvSpPr>
            <a:spLocks noGrp="1"/>
          </p:cNvSpPr>
          <p:nvPr>
            <p:ph type="dt" sz="half" idx="10"/>
          </p:nvPr>
        </p:nvSpPr>
        <p:spPr/>
        <p:txBody>
          <a:bodyPr/>
          <a:lstStyle/>
          <a:p>
            <a:fld id="{1F6DE50F-6345-4B18-8876-E954F2E08EDC}" type="datetimeFigureOut">
              <a:rPr lang="en-NZ" smtClean="0">
                <a:solidFill>
                  <a:prstClr val="black">
                    <a:tint val="75000"/>
                  </a:prstClr>
                </a:solidFill>
              </a:rPr>
              <a:pPr/>
              <a:t>21/09/2017</a:t>
            </a:fld>
            <a:endParaRPr lang="en-NZ"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NZ" dirty="0">
              <a:solidFill>
                <a:prstClr val="black">
                  <a:tint val="75000"/>
                </a:prstClr>
              </a:solidFill>
            </a:endParaRPr>
          </a:p>
        </p:txBody>
      </p:sp>
    </p:spTree>
    <p:extLst>
      <p:ext uri="{BB962C8B-B14F-4D97-AF65-F5344CB8AC3E}">
        <p14:creationId xmlns:p14="http://schemas.microsoft.com/office/powerpoint/2010/main" val="929352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7" y="4406900"/>
            <a:ext cx="7772400" cy="1362075"/>
          </a:xfrm>
        </p:spPr>
        <p:txBody>
          <a:bodyPr anchor="t"/>
          <a:lstStyle>
            <a:lvl1pPr algn="l">
              <a:defRPr sz="4000" b="1" cap="all">
                <a:solidFill>
                  <a:srgbClr val="336491"/>
                </a:solidFill>
              </a:defRPr>
            </a:lvl1pPr>
          </a:lstStyle>
          <a:p>
            <a:r>
              <a:rPr lang="en-US" smtClean="0"/>
              <a:t>Click to edit Master title style</a:t>
            </a:r>
            <a:endParaRPr lang="en-NZ" dirty="0"/>
          </a:p>
        </p:txBody>
      </p:sp>
      <p:sp>
        <p:nvSpPr>
          <p:cNvPr id="3" name="Text Placeholder 2"/>
          <p:cNvSpPr>
            <a:spLocks noGrp="1"/>
          </p:cNvSpPr>
          <p:nvPr>
            <p:ph type="body" idx="1"/>
          </p:nvPr>
        </p:nvSpPr>
        <p:spPr>
          <a:xfrm>
            <a:off x="722317" y="2906721"/>
            <a:ext cx="7772400" cy="1500187"/>
          </a:xfrm>
        </p:spPr>
        <p:txBody>
          <a:bodyPr anchor="b"/>
          <a:lstStyle>
            <a:lvl1pPr marL="0" indent="0">
              <a:buNone/>
              <a:defRPr sz="2000">
                <a:solidFill>
                  <a:srgbClr val="55565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DE50F-6345-4B18-8876-E954F2E08EDC}" type="datetimeFigureOut">
              <a:rPr lang="en-NZ" smtClean="0">
                <a:solidFill>
                  <a:prstClr val="black">
                    <a:tint val="75000"/>
                  </a:prstClr>
                </a:solidFill>
              </a:rPr>
              <a:pPr/>
              <a:t>21/09/2017</a:t>
            </a:fld>
            <a:endParaRPr lang="en-NZ"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NZ" dirty="0">
              <a:solidFill>
                <a:prstClr val="black">
                  <a:tint val="75000"/>
                </a:prstClr>
              </a:solidFill>
            </a:endParaRPr>
          </a:p>
        </p:txBody>
      </p:sp>
    </p:spTree>
    <p:extLst>
      <p:ext uri="{BB962C8B-B14F-4D97-AF65-F5344CB8AC3E}">
        <p14:creationId xmlns:p14="http://schemas.microsoft.com/office/powerpoint/2010/main" val="1605274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6491"/>
                </a:solidFill>
              </a:defRPr>
            </a:lvl1pPr>
          </a:lstStyle>
          <a:p>
            <a:r>
              <a:rPr lang="en-US" smtClean="0"/>
              <a:t>Click to edit Master title style</a:t>
            </a:r>
            <a:endParaRPr lang="en-NZ" dirty="0"/>
          </a:p>
        </p:txBody>
      </p:sp>
      <p:sp>
        <p:nvSpPr>
          <p:cNvPr id="3" name="Content Placeholder 2"/>
          <p:cNvSpPr>
            <a:spLocks noGrp="1"/>
          </p:cNvSpPr>
          <p:nvPr>
            <p:ph sz="half" idx="1"/>
          </p:nvPr>
        </p:nvSpPr>
        <p:spPr>
          <a:xfrm>
            <a:off x="457213" y="1600208"/>
            <a:ext cx="4038601" cy="4525963"/>
          </a:xfrm>
        </p:spPr>
        <p:txBody>
          <a:bodyPr/>
          <a:lstStyle>
            <a:lvl1pPr>
              <a:defRPr sz="2800">
                <a:solidFill>
                  <a:srgbClr val="555652"/>
                </a:solidFill>
              </a:defRPr>
            </a:lvl1pPr>
            <a:lvl2pPr>
              <a:defRPr sz="2400">
                <a:solidFill>
                  <a:srgbClr val="555652"/>
                </a:solidFill>
              </a:defRPr>
            </a:lvl2pPr>
            <a:lvl3pPr>
              <a:defRPr sz="2000">
                <a:solidFill>
                  <a:srgbClr val="7E807A"/>
                </a:solidFill>
              </a:defRPr>
            </a:lvl3pPr>
            <a:lvl4pPr>
              <a:defRPr sz="1800">
                <a:solidFill>
                  <a:srgbClr val="7E807A"/>
                </a:solidFill>
              </a:defRPr>
            </a:lvl4pPr>
            <a:lvl5pPr>
              <a:defRPr sz="1800">
                <a:solidFill>
                  <a:srgbClr val="7E807A"/>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4" name="Content Placeholder 3"/>
          <p:cNvSpPr>
            <a:spLocks noGrp="1"/>
          </p:cNvSpPr>
          <p:nvPr>
            <p:ph sz="half" idx="2"/>
          </p:nvPr>
        </p:nvSpPr>
        <p:spPr>
          <a:xfrm>
            <a:off x="4648212" y="1600208"/>
            <a:ext cx="4038601" cy="4525963"/>
          </a:xfrm>
        </p:spPr>
        <p:txBody>
          <a:bodyPr/>
          <a:lstStyle>
            <a:lvl1pPr>
              <a:defRPr sz="2800">
                <a:solidFill>
                  <a:srgbClr val="555652"/>
                </a:solidFill>
              </a:defRPr>
            </a:lvl1pPr>
            <a:lvl2pPr>
              <a:defRPr sz="2400">
                <a:solidFill>
                  <a:srgbClr val="555652"/>
                </a:solidFill>
              </a:defRPr>
            </a:lvl2pPr>
            <a:lvl3pPr>
              <a:defRPr sz="2000">
                <a:solidFill>
                  <a:srgbClr val="7E807A"/>
                </a:solidFill>
              </a:defRPr>
            </a:lvl3pPr>
            <a:lvl4pPr>
              <a:defRPr sz="1800">
                <a:solidFill>
                  <a:srgbClr val="7E807A"/>
                </a:solidFill>
              </a:defRPr>
            </a:lvl4pPr>
            <a:lvl5pPr>
              <a:defRPr sz="1800">
                <a:solidFill>
                  <a:srgbClr val="7E807A"/>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Tree>
    <p:extLst>
      <p:ext uri="{BB962C8B-B14F-4D97-AF65-F5344CB8AC3E}">
        <p14:creationId xmlns:p14="http://schemas.microsoft.com/office/powerpoint/2010/main" val="4282768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6491"/>
                </a:solidFill>
              </a:defRPr>
            </a:lvl1pPr>
          </a:lstStyle>
          <a:p>
            <a:r>
              <a:rPr lang="en-US" smtClean="0"/>
              <a:t>Click to edit Master title style</a:t>
            </a:r>
            <a:endParaRPr lang="en-NZ"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55565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555652"/>
                </a:solidFill>
              </a:defRPr>
            </a:lvl1pPr>
            <a:lvl2pPr>
              <a:defRPr sz="2000">
                <a:solidFill>
                  <a:srgbClr val="555652"/>
                </a:solidFill>
              </a:defRPr>
            </a:lvl2pPr>
            <a:lvl3pPr>
              <a:defRPr sz="1800">
                <a:solidFill>
                  <a:srgbClr val="7E807A"/>
                </a:solidFill>
              </a:defRPr>
            </a:lvl3pPr>
            <a:lvl4pPr>
              <a:defRPr sz="1600">
                <a:solidFill>
                  <a:srgbClr val="7E807A"/>
                </a:solidFill>
              </a:defRPr>
            </a:lvl4pPr>
            <a:lvl5pPr>
              <a:defRPr sz="1600">
                <a:solidFill>
                  <a:srgbClr val="7E807A"/>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5" name="Text Placeholder 4"/>
          <p:cNvSpPr>
            <a:spLocks noGrp="1"/>
          </p:cNvSpPr>
          <p:nvPr>
            <p:ph type="body" sz="quarter" idx="3"/>
          </p:nvPr>
        </p:nvSpPr>
        <p:spPr>
          <a:xfrm>
            <a:off x="4645026" y="1535113"/>
            <a:ext cx="4041774" cy="639762"/>
          </a:xfrm>
        </p:spPr>
        <p:txBody>
          <a:bodyPr anchor="b"/>
          <a:lstStyle>
            <a:lvl1pPr marL="0" indent="0">
              <a:buNone/>
              <a:defRPr sz="2400" b="1">
                <a:solidFill>
                  <a:srgbClr val="55565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4" cy="3951288"/>
          </a:xfrm>
        </p:spPr>
        <p:txBody>
          <a:bodyPr/>
          <a:lstStyle>
            <a:lvl1pPr>
              <a:defRPr sz="2400">
                <a:solidFill>
                  <a:srgbClr val="555652"/>
                </a:solidFill>
              </a:defRPr>
            </a:lvl1pPr>
            <a:lvl2pPr>
              <a:defRPr sz="2000">
                <a:solidFill>
                  <a:srgbClr val="555652"/>
                </a:solidFill>
              </a:defRPr>
            </a:lvl2pPr>
            <a:lvl3pPr>
              <a:defRPr sz="1800">
                <a:solidFill>
                  <a:srgbClr val="7E807A"/>
                </a:solidFill>
              </a:defRPr>
            </a:lvl3pPr>
            <a:lvl4pPr>
              <a:defRPr sz="1600">
                <a:solidFill>
                  <a:srgbClr val="7E807A"/>
                </a:solidFill>
              </a:defRPr>
            </a:lvl4pPr>
            <a:lvl5pPr>
              <a:defRPr sz="1600">
                <a:solidFill>
                  <a:srgbClr val="7E807A"/>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7" name="Date Placeholder 6"/>
          <p:cNvSpPr>
            <a:spLocks noGrp="1"/>
          </p:cNvSpPr>
          <p:nvPr>
            <p:ph type="dt" sz="half" idx="10"/>
          </p:nvPr>
        </p:nvSpPr>
        <p:spPr/>
        <p:txBody>
          <a:bodyPr/>
          <a:lstStyle/>
          <a:p>
            <a:fld id="{1F6DE50F-6345-4B18-8876-E954F2E08EDC}" type="datetimeFigureOut">
              <a:rPr lang="en-NZ" smtClean="0">
                <a:solidFill>
                  <a:prstClr val="black">
                    <a:tint val="75000"/>
                  </a:prstClr>
                </a:solidFill>
              </a:rPr>
              <a:pPr/>
              <a:t>21/09/2017</a:t>
            </a:fld>
            <a:endParaRPr lang="en-NZ"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NZ"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3F592E-3476-4C5F-ACCD-D544220C672B}" type="slidenum">
              <a:rPr lang="en-NZ" smtClean="0">
                <a:solidFill>
                  <a:prstClr val="black">
                    <a:tint val="75000"/>
                  </a:prstClr>
                </a:solidFill>
              </a:rPr>
              <a:pPr/>
              <a:t>‹#›</a:t>
            </a:fld>
            <a:endParaRPr lang="en-NZ" dirty="0">
              <a:solidFill>
                <a:prstClr val="black">
                  <a:tint val="75000"/>
                </a:prstClr>
              </a:solidFill>
            </a:endParaRPr>
          </a:p>
        </p:txBody>
      </p:sp>
    </p:spTree>
    <p:extLst>
      <p:ext uri="{BB962C8B-B14F-4D97-AF65-F5344CB8AC3E}">
        <p14:creationId xmlns:p14="http://schemas.microsoft.com/office/powerpoint/2010/main" val="2389908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6491"/>
                </a:solidFill>
              </a:defRPr>
            </a:lvl1pPr>
          </a:lstStyle>
          <a:p>
            <a:r>
              <a:rPr lang="en-US" smtClean="0"/>
              <a:t>Click to edit Master title style</a:t>
            </a:r>
            <a:endParaRPr lang="en-NZ" dirty="0"/>
          </a:p>
        </p:txBody>
      </p:sp>
      <p:sp>
        <p:nvSpPr>
          <p:cNvPr id="3" name="Date Placeholder 2"/>
          <p:cNvSpPr>
            <a:spLocks noGrp="1"/>
          </p:cNvSpPr>
          <p:nvPr>
            <p:ph type="dt" sz="half" idx="10"/>
          </p:nvPr>
        </p:nvSpPr>
        <p:spPr/>
        <p:txBody>
          <a:bodyPr/>
          <a:lstStyle/>
          <a:p>
            <a:fld id="{1F6DE50F-6345-4B18-8876-E954F2E08EDC}" type="datetimeFigureOut">
              <a:rPr lang="en-NZ" smtClean="0">
                <a:solidFill>
                  <a:prstClr val="black">
                    <a:tint val="75000"/>
                  </a:prstClr>
                </a:solidFill>
              </a:rPr>
              <a:pPr/>
              <a:t>21/09/2017</a:t>
            </a:fld>
            <a:endParaRPr lang="en-NZ"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NZ"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3F592E-3476-4C5F-ACCD-D544220C672B}" type="slidenum">
              <a:rPr lang="en-NZ" smtClean="0">
                <a:solidFill>
                  <a:prstClr val="black">
                    <a:tint val="75000"/>
                  </a:prstClr>
                </a:solidFill>
              </a:rPr>
              <a:pPr/>
              <a:t>‹#›</a:t>
            </a:fld>
            <a:endParaRPr lang="en-NZ" dirty="0">
              <a:solidFill>
                <a:prstClr val="black">
                  <a:tint val="75000"/>
                </a:prstClr>
              </a:solidFill>
            </a:endParaRPr>
          </a:p>
        </p:txBody>
      </p:sp>
    </p:spTree>
    <p:extLst>
      <p:ext uri="{BB962C8B-B14F-4D97-AF65-F5344CB8AC3E}">
        <p14:creationId xmlns:p14="http://schemas.microsoft.com/office/powerpoint/2010/main" val="4282336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DE50F-6345-4B18-8876-E954F2E08EDC}" type="datetimeFigureOut">
              <a:rPr lang="en-NZ" smtClean="0">
                <a:solidFill>
                  <a:prstClr val="black">
                    <a:tint val="75000"/>
                  </a:prstClr>
                </a:solidFill>
              </a:rPr>
              <a:pPr/>
              <a:t>21/09/2017</a:t>
            </a:fld>
            <a:endParaRPr lang="en-NZ"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NZ"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3F592E-3476-4C5F-ACCD-D544220C672B}" type="slidenum">
              <a:rPr lang="en-NZ" smtClean="0">
                <a:solidFill>
                  <a:prstClr val="black">
                    <a:tint val="75000"/>
                  </a:prstClr>
                </a:solidFill>
              </a:rPr>
              <a:pPr/>
              <a:t>‹#›</a:t>
            </a:fld>
            <a:endParaRPr lang="en-NZ" dirty="0">
              <a:solidFill>
                <a:prstClr val="black">
                  <a:tint val="75000"/>
                </a:prstClr>
              </a:solidFill>
            </a:endParaRPr>
          </a:p>
        </p:txBody>
      </p:sp>
    </p:spTree>
    <p:extLst>
      <p:ext uri="{BB962C8B-B14F-4D97-AF65-F5344CB8AC3E}">
        <p14:creationId xmlns:p14="http://schemas.microsoft.com/office/powerpoint/2010/main" val="3874501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336491"/>
                </a:solidFill>
              </a:defRPr>
            </a:lvl1pPr>
          </a:lstStyle>
          <a:p>
            <a:r>
              <a:rPr lang="en-US" smtClean="0"/>
              <a:t>Click to edit Master title style</a:t>
            </a:r>
            <a:endParaRPr lang="en-NZ" dirty="0"/>
          </a:p>
        </p:txBody>
      </p:sp>
      <p:sp>
        <p:nvSpPr>
          <p:cNvPr id="3" name="Content Placeholder 2"/>
          <p:cNvSpPr>
            <a:spLocks noGrp="1"/>
          </p:cNvSpPr>
          <p:nvPr>
            <p:ph idx="1"/>
          </p:nvPr>
        </p:nvSpPr>
        <p:spPr>
          <a:xfrm>
            <a:off x="3575064" y="273058"/>
            <a:ext cx="5111749" cy="5853113"/>
          </a:xfrm>
        </p:spPr>
        <p:txBody>
          <a:bodyPr/>
          <a:lstStyle>
            <a:lvl1pPr>
              <a:defRPr sz="3200">
                <a:solidFill>
                  <a:srgbClr val="555652"/>
                </a:solidFill>
              </a:defRPr>
            </a:lvl1pPr>
            <a:lvl2pPr>
              <a:defRPr sz="2800">
                <a:solidFill>
                  <a:srgbClr val="555652"/>
                </a:solidFill>
              </a:defRPr>
            </a:lvl2pPr>
            <a:lvl3pPr>
              <a:defRPr sz="2400">
                <a:solidFill>
                  <a:srgbClr val="7E807A"/>
                </a:solidFill>
              </a:defRPr>
            </a:lvl3pPr>
            <a:lvl4pPr>
              <a:defRPr sz="2000">
                <a:solidFill>
                  <a:srgbClr val="7E807A"/>
                </a:solidFill>
              </a:defRPr>
            </a:lvl4pPr>
            <a:lvl5pPr>
              <a:defRPr sz="2000">
                <a:solidFill>
                  <a:srgbClr val="7E807A"/>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4" name="Text Placeholder 3"/>
          <p:cNvSpPr>
            <a:spLocks noGrp="1"/>
          </p:cNvSpPr>
          <p:nvPr>
            <p:ph type="body" sz="half" idx="2"/>
          </p:nvPr>
        </p:nvSpPr>
        <p:spPr>
          <a:xfrm>
            <a:off x="457200" y="1435108"/>
            <a:ext cx="3008313" cy="4691063"/>
          </a:xfrm>
        </p:spPr>
        <p:txBody>
          <a:bodyPr/>
          <a:lstStyle>
            <a:lvl1pPr marL="0" indent="0">
              <a:buNone/>
              <a:defRPr sz="1400">
                <a:solidFill>
                  <a:srgbClr val="55565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DE50F-6345-4B18-8876-E954F2E08EDC}" type="datetimeFigureOut">
              <a:rPr lang="en-NZ" smtClean="0">
                <a:solidFill>
                  <a:prstClr val="black">
                    <a:tint val="75000"/>
                  </a:prstClr>
                </a:solidFill>
              </a:rPr>
              <a:pPr/>
              <a:t>21/09/2017</a:t>
            </a:fld>
            <a:endParaRPr lang="en-NZ"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NZ"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3F592E-3476-4C5F-ACCD-D544220C672B}" type="slidenum">
              <a:rPr lang="en-NZ" smtClean="0">
                <a:solidFill>
                  <a:prstClr val="black">
                    <a:tint val="75000"/>
                  </a:prstClr>
                </a:solidFill>
              </a:rPr>
              <a:pPr/>
              <a:t>‹#›</a:t>
            </a:fld>
            <a:endParaRPr lang="en-NZ" dirty="0">
              <a:solidFill>
                <a:prstClr val="black">
                  <a:tint val="75000"/>
                </a:prstClr>
              </a:solidFill>
            </a:endParaRPr>
          </a:p>
        </p:txBody>
      </p:sp>
    </p:spTree>
    <p:extLst>
      <p:ext uri="{BB962C8B-B14F-4D97-AF65-F5344CB8AC3E}">
        <p14:creationId xmlns:p14="http://schemas.microsoft.com/office/powerpoint/2010/main" val="139424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1008114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solidFill>
                  <a:srgbClr val="336491"/>
                </a:solidFill>
              </a:defRPr>
            </a:lvl1pPr>
          </a:lstStyle>
          <a:p>
            <a:r>
              <a:rPr lang="en-US" smtClean="0"/>
              <a:t>Click to edit Master title style</a:t>
            </a:r>
            <a:endParaRPr lang="en-NZ"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NZ"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solidFill>
                  <a:srgbClr val="55565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DE50F-6345-4B18-8876-E954F2E08EDC}" type="datetimeFigureOut">
              <a:rPr lang="en-NZ" smtClean="0">
                <a:solidFill>
                  <a:prstClr val="black">
                    <a:tint val="75000"/>
                  </a:prstClr>
                </a:solidFill>
              </a:rPr>
              <a:pPr/>
              <a:t>21/09/2017</a:t>
            </a:fld>
            <a:endParaRPr lang="en-NZ"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NZ"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3F592E-3476-4C5F-ACCD-D544220C672B}" type="slidenum">
              <a:rPr lang="en-NZ" smtClean="0">
                <a:solidFill>
                  <a:prstClr val="black">
                    <a:tint val="75000"/>
                  </a:prstClr>
                </a:solidFill>
              </a:rPr>
              <a:pPr/>
              <a:t>‹#›</a:t>
            </a:fld>
            <a:endParaRPr lang="en-NZ" dirty="0">
              <a:solidFill>
                <a:prstClr val="black">
                  <a:tint val="75000"/>
                </a:prstClr>
              </a:solidFill>
            </a:endParaRPr>
          </a:p>
        </p:txBody>
      </p:sp>
    </p:spTree>
    <p:extLst>
      <p:ext uri="{BB962C8B-B14F-4D97-AF65-F5344CB8AC3E}">
        <p14:creationId xmlns:p14="http://schemas.microsoft.com/office/powerpoint/2010/main" val="260636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7"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7" y="290672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2287750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13" y="1600208"/>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12" y="1600208"/>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146817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6" y="1535113"/>
            <a:ext cx="404177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1131497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344895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3" name="Footer Placeholder 2"/>
          <p:cNvSpPr>
            <a:spLocks noGrp="1"/>
          </p:cNvSpPr>
          <p:nvPr>
            <p:ph type="ftr" sz="quarter" idx="11"/>
          </p:nvPr>
        </p:nvSpPr>
        <p:spPr/>
        <p:txBody>
          <a:bodyPr/>
          <a:lstStyle/>
          <a:p>
            <a:endParaRPr lang="en-NZ" dirty="0"/>
          </a:p>
        </p:txBody>
      </p:sp>
      <p:sp>
        <p:nvSpPr>
          <p:cNvPr id="4" name="Slide Number Placeholder 3"/>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65418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64" y="273058"/>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8"/>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191927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9AA56-4176-4311-B84C-0B76D148DF7C}" type="datetimeFigureOut">
              <a:rPr lang="en-NZ" smtClean="0"/>
              <a:t>21/09/2017</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9816F8DC-4EA9-43B5-94B0-EDEF3CDD0F43}" type="slidenum">
              <a:rPr lang="en-NZ" smtClean="0"/>
              <a:t>‹#›</a:t>
            </a:fld>
            <a:endParaRPr lang="en-NZ" dirty="0"/>
          </a:p>
        </p:txBody>
      </p:sp>
    </p:spTree>
    <p:extLst>
      <p:ext uri="{BB962C8B-B14F-4D97-AF65-F5344CB8AC3E}">
        <p14:creationId xmlns:p14="http://schemas.microsoft.com/office/powerpoint/2010/main" val="267644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8"/>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9AA56-4176-4311-B84C-0B76D148DF7C}" type="datetimeFigureOut">
              <a:rPr lang="en-NZ" smtClean="0"/>
              <a:t>21/09/2017</a:t>
            </a:fld>
            <a:endParaRPr lang="en-NZ" dirty="0"/>
          </a:p>
        </p:txBody>
      </p:sp>
      <p:sp>
        <p:nvSpPr>
          <p:cNvPr id="5" name="Footer Placeholder 4"/>
          <p:cNvSpPr>
            <a:spLocks noGrp="1"/>
          </p:cNvSpPr>
          <p:nvPr>
            <p:ph type="ftr" sz="quarter" idx="3"/>
          </p:nvPr>
        </p:nvSpPr>
        <p:spPr>
          <a:xfrm>
            <a:off x="3124205"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16F8DC-4EA9-43B5-94B0-EDEF3CDD0F43}" type="slidenum">
              <a:rPr lang="en-NZ" smtClean="0"/>
              <a:t>‹#›</a:t>
            </a:fld>
            <a:endParaRPr lang="en-NZ" dirty="0"/>
          </a:p>
        </p:txBody>
      </p:sp>
    </p:spTree>
    <p:extLst>
      <p:ext uri="{BB962C8B-B14F-4D97-AF65-F5344CB8AC3E}">
        <p14:creationId xmlns:p14="http://schemas.microsoft.com/office/powerpoint/2010/main" val="3181128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dirty="0"/>
          </a:p>
        </p:txBody>
      </p:sp>
      <p:sp>
        <p:nvSpPr>
          <p:cNvPr id="3" name="Text Placeholder 2"/>
          <p:cNvSpPr>
            <a:spLocks noGrp="1"/>
          </p:cNvSpPr>
          <p:nvPr>
            <p:ph type="body" idx="1"/>
          </p:nvPr>
        </p:nvSpPr>
        <p:spPr>
          <a:xfrm>
            <a:off x="457200" y="1600208"/>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DE50F-6345-4B18-8876-E954F2E08EDC}" type="datetimeFigureOut">
              <a:rPr lang="en-NZ" smtClean="0">
                <a:solidFill>
                  <a:prstClr val="black">
                    <a:tint val="75000"/>
                  </a:prstClr>
                </a:solidFill>
              </a:rPr>
              <a:pPr/>
              <a:t>21/09/2017</a:t>
            </a:fld>
            <a:endParaRPr lang="en-NZ" dirty="0">
              <a:solidFill>
                <a:prstClr val="black">
                  <a:tint val="75000"/>
                </a:prstClr>
              </a:solidFill>
            </a:endParaRPr>
          </a:p>
        </p:txBody>
      </p:sp>
      <p:sp>
        <p:nvSpPr>
          <p:cNvPr id="5" name="Footer Placeholder 4"/>
          <p:cNvSpPr>
            <a:spLocks noGrp="1"/>
          </p:cNvSpPr>
          <p:nvPr>
            <p:ph type="ftr" sz="quarter" idx="3"/>
          </p:nvPr>
        </p:nvSpPr>
        <p:spPr>
          <a:xfrm>
            <a:off x="3124205"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F592E-3476-4C5F-ACCD-D544220C672B}" type="slidenum">
              <a:rPr lang="en-NZ" smtClean="0">
                <a:solidFill>
                  <a:prstClr val="black">
                    <a:tint val="75000"/>
                  </a:prstClr>
                </a:solidFill>
              </a:rPr>
              <a:pPr/>
              <a:t>‹#›</a:t>
            </a:fld>
            <a:endParaRPr lang="en-NZ" dirty="0">
              <a:solidFill>
                <a:prstClr val="black">
                  <a:tint val="75000"/>
                </a:prstClr>
              </a:solidFill>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120195"/>
            <a:ext cx="9144000" cy="764704"/>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0233" y="6286572"/>
            <a:ext cx="2322226" cy="431950"/>
          </a:xfrm>
          <a:prstGeom prst="rect">
            <a:avLst/>
          </a:prstGeom>
        </p:spPr>
      </p:pic>
    </p:spTree>
    <p:extLst>
      <p:ext uri="{BB962C8B-B14F-4D97-AF65-F5344CB8AC3E}">
        <p14:creationId xmlns:p14="http://schemas.microsoft.com/office/powerpoint/2010/main" val="2297743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914400" rtl="0" eaLnBrk="1" latinLnBrk="0" hangingPunct="1">
        <a:spcBef>
          <a:spcPct val="0"/>
        </a:spcBef>
        <a:buNone/>
        <a:defRPr sz="4400" kern="1200">
          <a:solidFill>
            <a:srgbClr val="33649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5" y="1628800"/>
            <a:ext cx="7772400" cy="2016224"/>
          </a:xfrm>
        </p:spPr>
        <p:txBody>
          <a:bodyPr>
            <a:normAutofit fontScale="90000"/>
          </a:bodyPr>
          <a:lstStyle/>
          <a:p>
            <a:r>
              <a:rPr lang="en-US" sz="4000" dirty="0" smtClean="0">
                <a:solidFill>
                  <a:schemeClr val="tx1"/>
                </a:solidFill>
              </a:rPr>
              <a:t>AUCKLAND’S </a:t>
            </a:r>
            <a:r>
              <a:rPr lang="en-US" sz="4000" dirty="0">
                <a:solidFill>
                  <a:schemeClr val="tx1"/>
                </a:solidFill>
              </a:rPr>
              <a:t>CENTRAL INTERCEPTOR: INNOVATIONS FROM PLANNING THROUGH DETAILED DESIGN </a:t>
            </a:r>
            <a:endParaRPr lang="en-NZ" sz="4000" dirty="0">
              <a:solidFill>
                <a:schemeClr val="tx1"/>
              </a:solidFill>
            </a:endParaRPr>
          </a:p>
        </p:txBody>
      </p:sp>
      <p:sp>
        <p:nvSpPr>
          <p:cNvPr id="3" name="Subtitle 2"/>
          <p:cNvSpPr>
            <a:spLocks noGrp="1"/>
          </p:cNvSpPr>
          <p:nvPr>
            <p:ph type="subTitle" idx="1"/>
          </p:nvPr>
        </p:nvSpPr>
        <p:spPr>
          <a:xfrm>
            <a:off x="1371600" y="3645024"/>
            <a:ext cx="6400800" cy="1752600"/>
          </a:xfrm>
        </p:spPr>
        <p:txBody>
          <a:bodyPr>
            <a:normAutofit/>
          </a:bodyPr>
          <a:lstStyle/>
          <a:p>
            <a:r>
              <a:rPr lang="en-NZ" sz="2400" dirty="0" smtClean="0">
                <a:solidFill>
                  <a:srgbClr val="336491"/>
                </a:solidFill>
              </a:rPr>
              <a:t>September 2017</a:t>
            </a:r>
            <a:r>
              <a:rPr lang="en-NZ" sz="2400" dirty="0">
                <a:solidFill>
                  <a:srgbClr val="336491"/>
                </a:solidFill>
              </a:rPr>
              <a:t/>
            </a:r>
            <a:br>
              <a:rPr lang="en-NZ" sz="2400" dirty="0">
                <a:solidFill>
                  <a:srgbClr val="336491"/>
                </a:solidFill>
              </a:rPr>
            </a:br>
            <a:endParaRPr lang="en-NZ" sz="2400" dirty="0">
              <a:solidFill>
                <a:schemeClr val="tx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1" y="5323632"/>
            <a:ext cx="5486336" cy="65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0974" y="5056333"/>
            <a:ext cx="2880320" cy="923330"/>
          </a:xfrm>
          <a:prstGeom prst="rect">
            <a:avLst/>
          </a:prstGeom>
          <a:noFill/>
        </p:spPr>
        <p:txBody>
          <a:bodyPr wrap="square" rtlCol="0">
            <a:spAutoFit/>
          </a:bodyPr>
          <a:lstStyle/>
          <a:p>
            <a:r>
              <a:rPr lang="en-NZ" dirty="0" smtClean="0"/>
              <a:t>Presented by:</a:t>
            </a:r>
          </a:p>
          <a:p>
            <a:r>
              <a:rPr lang="en-NZ" dirty="0" smtClean="0"/>
              <a:t>Stephen Grace - Watercare</a:t>
            </a:r>
          </a:p>
          <a:p>
            <a:r>
              <a:rPr lang="en-NZ" dirty="0" smtClean="0"/>
              <a:t>Nigel Kay - Jacobs</a:t>
            </a:r>
            <a:endParaRPr lang="en-NZ" dirty="0"/>
          </a:p>
        </p:txBody>
      </p:sp>
    </p:spTree>
    <p:extLst>
      <p:ext uri="{BB962C8B-B14F-4D97-AF65-F5344CB8AC3E}">
        <p14:creationId xmlns:p14="http://schemas.microsoft.com/office/powerpoint/2010/main" val="513890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NZ"/>
          </a:p>
        </p:txBody>
      </p:sp>
      <p:pic>
        <p:nvPicPr>
          <p:cNvPr id="6" name="ITM 10yrCC MPSun Surge.mp4">
            <a:hlinkClick r:id="" action="ppaction://media"/>
          </p:cNvPr>
          <p:cNvPicPr>
            <a:picLocks noChangeAspect="1"/>
          </p:cNvPicPr>
          <p:nvPr>
            <a:videoFile r:link="rId1"/>
            <p:extLst>
              <p:ext uri="{DAA4B4D4-6D71-4841-9C94-3DE7FCFB9230}">
                <p14:media xmlns:p14="http://schemas.microsoft.com/office/powerpoint/2010/main" r:embed="rId2">
                  <p14:trim st="24799"/>
                </p14:media>
              </p:ext>
            </p:extLst>
          </p:nvPr>
        </p:nvPicPr>
        <p:blipFill>
          <a:blip r:embed="rId5"/>
          <a:stretch>
            <a:fillRect/>
          </a:stretch>
        </p:blipFill>
        <p:spPr>
          <a:xfrm>
            <a:off x="0" y="1038225"/>
            <a:ext cx="9144000" cy="4781550"/>
          </a:xfrm>
          <a:prstGeom prst="rect">
            <a:avLst/>
          </a:prstGeom>
        </p:spPr>
      </p:pic>
    </p:spTree>
    <p:extLst>
      <p:ext uri="{BB962C8B-B14F-4D97-AF65-F5344CB8AC3E}">
        <p14:creationId xmlns:p14="http://schemas.microsoft.com/office/powerpoint/2010/main" val="344240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sz="2400" dirty="0" smtClean="0"/>
              <a:t>Innovations for </a:t>
            </a:r>
            <a:r>
              <a:rPr lang="en-NZ" sz="2400" dirty="0"/>
              <a:t>Stakeholder </a:t>
            </a:r>
            <a:r>
              <a:rPr lang="en-NZ" sz="2400" dirty="0" smtClean="0"/>
              <a:t>engagement</a:t>
            </a:r>
            <a:endParaRPr lang="en-NZ" sz="2400" dirty="0"/>
          </a:p>
        </p:txBody>
      </p:sp>
      <p:sp>
        <p:nvSpPr>
          <p:cNvPr id="4" name="Text Placeholder 3"/>
          <p:cNvSpPr>
            <a:spLocks noGrp="1"/>
          </p:cNvSpPr>
          <p:nvPr>
            <p:ph type="body" sz="half" idx="2"/>
          </p:nvPr>
        </p:nvSpPr>
        <p:spPr/>
        <p:txBody>
          <a:bodyPr/>
          <a:lstStyle/>
          <a:p>
            <a:pPr marL="342900" indent="-342900">
              <a:buFont typeface="Arial" panose="020B0604020202020204" pitchFamily="34" charset="0"/>
              <a:buChar char="•"/>
            </a:pPr>
            <a:r>
              <a:rPr lang="en-NZ" sz="2000" dirty="0"/>
              <a:t>3D </a:t>
            </a:r>
            <a:r>
              <a:rPr lang="en-NZ" sz="2000" dirty="0" smtClean="0"/>
              <a:t>Visualisations</a:t>
            </a:r>
          </a:p>
          <a:p>
            <a:pPr marL="342900" indent="-342900">
              <a:buFont typeface="Arial" panose="020B0604020202020204" pitchFamily="34" charset="0"/>
              <a:buChar char="•"/>
            </a:pPr>
            <a:r>
              <a:rPr lang="en-NZ" sz="2000" dirty="0" smtClean="0"/>
              <a:t>Drone photography</a:t>
            </a:r>
          </a:p>
          <a:p>
            <a:pPr marL="342900" indent="-342900">
              <a:buFont typeface="Arial" panose="020B0604020202020204" pitchFamily="34" charset="0"/>
              <a:buChar char="•"/>
            </a:pPr>
            <a:r>
              <a:rPr lang="en-NZ" sz="2000" dirty="0" smtClean="0"/>
              <a:t>Sharepoint portal for sharing documents</a:t>
            </a:r>
          </a:p>
          <a:p>
            <a:pPr marL="342900" indent="-342900">
              <a:buFont typeface="Arial" panose="020B0604020202020204" pitchFamily="34" charset="0"/>
              <a:buChar char="•"/>
            </a:pPr>
            <a:r>
              <a:rPr lang="en-NZ" sz="2000" dirty="0" smtClean="0"/>
              <a:t>3D BIM model for Safety in Design and operability reviews for  internal stakeholders</a:t>
            </a:r>
            <a:endParaRPr lang="en-NZ" sz="2000" dirty="0"/>
          </a:p>
        </p:txBody>
      </p:sp>
      <p:pic>
        <p:nvPicPr>
          <p:cNvPr id="1026" name="Picture 2" descr="N:\Central Interceptor\BIM\Buildmedia\Screenshot_116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910" y="116633"/>
            <a:ext cx="5111749" cy="28783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Central Interceptor\BIM\Buildmedia\Screenshot_11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2780936"/>
            <a:ext cx="5028967" cy="28317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Central Interceptor\BIM\MPS\6-07-2017 11-52-04 A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56" y="4192738"/>
            <a:ext cx="4908720" cy="2562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606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2400" dirty="0" smtClean="0"/>
              <a:t>Managing geotechnical risk</a:t>
            </a:r>
            <a:r>
              <a:rPr lang="en-NZ" dirty="0" smtClean="0"/>
              <a:t/>
            </a:r>
            <a:br>
              <a:rPr lang="en-NZ" dirty="0" smtClean="0"/>
            </a:br>
            <a:endParaRPr lang="en-NZ" dirty="0"/>
          </a:p>
        </p:txBody>
      </p:sp>
      <p:sp>
        <p:nvSpPr>
          <p:cNvPr id="4" name="Text Placeholder 3"/>
          <p:cNvSpPr>
            <a:spLocks noGrp="1"/>
          </p:cNvSpPr>
          <p:nvPr>
            <p:ph type="body" sz="half" idx="2"/>
          </p:nvPr>
        </p:nvSpPr>
        <p:spPr>
          <a:xfrm>
            <a:off x="457200" y="1196753"/>
            <a:ext cx="3008313" cy="4929411"/>
          </a:xfrm>
        </p:spPr>
        <p:txBody>
          <a:bodyPr>
            <a:normAutofit fontScale="92500" lnSpcReduction="20000"/>
          </a:bodyPr>
          <a:lstStyle/>
          <a:p>
            <a:pPr marL="285750" indent="-285750">
              <a:buFont typeface="Arial" panose="020B0604020202020204" pitchFamily="34" charset="0"/>
              <a:buChar char="•"/>
            </a:pPr>
            <a:r>
              <a:rPr lang="en-AU" sz="1800" dirty="0" smtClean="0"/>
              <a:t>Comprehensive investigation (&gt;200 boreholes in 4 phases of ground investigation)</a:t>
            </a:r>
          </a:p>
          <a:p>
            <a:pPr marL="285750" indent="-285750">
              <a:buFont typeface="Arial" panose="020B0604020202020204" pitchFamily="34" charset="0"/>
              <a:buChar char="•"/>
            </a:pPr>
            <a:r>
              <a:rPr lang="en-AU" sz="1800" dirty="0"/>
              <a:t>Varied ground conditions</a:t>
            </a:r>
          </a:p>
          <a:p>
            <a:pPr marL="285750" indent="-285750">
              <a:buFont typeface="Arial" panose="020B0604020202020204" pitchFamily="34" charset="0"/>
              <a:buChar char="•"/>
            </a:pPr>
            <a:r>
              <a:rPr lang="en-AU" sz="1800" dirty="0" smtClean="0"/>
              <a:t>Particular risks include:</a:t>
            </a:r>
          </a:p>
          <a:p>
            <a:pPr marL="742950" lvl="1" indent="-285750">
              <a:buFont typeface="Arial" panose="020B0604020202020204" pitchFamily="34" charset="0"/>
              <a:buChar char="•"/>
            </a:pPr>
            <a:r>
              <a:rPr lang="en-AU" sz="1800" dirty="0" smtClean="0"/>
              <a:t>Alluvium south of the harbour</a:t>
            </a:r>
          </a:p>
          <a:p>
            <a:pPr marL="742950" lvl="1" indent="-285750">
              <a:buFont typeface="Arial" panose="020B0604020202020204" pitchFamily="34" charset="0"/>
              <a:buChar char="•"/>
            </a:pPr>
            <a:r>
              <a:rPr lang="en-AU" sz="1800" dirty="0" smtClean="0"/>
              <a:t>Crossing below Manukau Harbour</a:t>
            </a:r>
          </a:p>
          <a:p>
            <a:pPr marL="742950" lvl="1" indent="-285750">
              <a:buFont typeface="Arial" panose="020B0604020202020204" pitchFamily="34" charset="0"/>
              <a:buChar char="•"/>
            </a:pPr>
            <a:r>
              <a:rPr lang="en-AU" sz="1800" dirty="0" smtClean="0"/>
              <a:t>Hard, fractured sandstone</a:t>
            </a:r>
          </a:p>
          <a:p>
            <a:pPr marL="742950" lvl="1" indent="-285750">
              <a:buFont typeface="Arial" panose="020B0604020202020204" pitchFamily="34" charset="0"/>
              <a:buChar char="•"/>
            </a:pPr>
            <a:r>
              <a:rPr lang="en-AU" sz="1800" dirty="0" smtClean="0"/>
              <a:t>Groundwater drawdown causing settlement of alluvium at shaft sites</a:t>
            </a:r>
          </a:p>
          <a:p>
            <a:pPr marL="285750" indent="-285750">
              <a:buFont typeface="Arial" panose="020B0604020202020204" pitchFamily="34" charset="0"/>
              <a:buChar char="•"/>
            </a:pPr>
            <a:r>
              <a:rPr lang="en-AU" sz="1800" dirty="0" smtClean="0"/>
              <a:t>Use of Geotechnical Baseline Report to allocate/share risk</a:t>
            </a:r>
          </a:p>
          <a:p>
            <a:pPr marL="285750" indent="-285750">
              <a:buFont typeface="Arial" panose="020B0604020202020204" pitchFamily="34" charset="0"/>
              <a:buChar char="•"/>
            </a:pPr>
            <a:r>
              <a:rPr lang="en-AU" sz="1800" dirty="0" smtClean="0"/>
              <a:t>Adoption of suitable design solutions and construction methods</a:t>
            </a:r>
          </a:p>
          <a:p>
            <a:pPr marL="742950" lvl="1" indent="-285750">
              <a:buFont typeface="Arial" panose="020B0604020202020204" pitchFamily="34" charset="0"/>
              <a:buChar char="•"/>
            </a:pPr>
            <a:endParaRPr lang="en-NZ" dirty="0" smtClean="0"/>
          </a:p>
        </p:txBody>
      </p:sp>
      <p:pic>
        <p:nvPicPr>
          <p:cNvPr id="7" name="Picture 2" descr="\\wsldctvdfs1\users$\BJovanovic\Desktop\One Sheet Long Section w Geology_26May2016 Profile_Fade.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7242" t="6443" r="5226" b="17235"/>
          <a:stretch/>
        </p:blipFill>
        <p:spPr bwMode="auto">
          <a:xfrm>
            <a:off x="3575064" y="1624759"/>
            <a:ext cx="5111749" cy="314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484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2400" dirty="0" smtClean="0"/>
              <a:t>Design solutions and construction methods</a:t>
            </a:r>
            <a:r>
              <a:rPr lang="en-NZ" dirty="0" smtClean="0"/>
              <a:t/>
            </a:r>
            <a:br>
              <a:rPr lang="en-NZ" dirty="0" smtClean="0"/>
            </a:br>
            <a:endParaRPr lang="en-NZ" dirty="0"/>
          </a:p>
        </p:txBody>
      </p:sp>
      <p:sp>
        <p:nvSpPr>
          <p:cNvPr id="4" name="Text Placeholder 3"/>
          <p:cNvSpPr>
            <a:spLocks noGrp="1"/>
          </p:cNvSpPr>
          <p:nvPr>
            <p:ph type="body" sz="half" idx="2"/>
          </p:nvPr>
        </p:nvSpPr>
        <p:spPr>
          <a:xfrm>
            <a:off x="457200" y="1196753"/>
            <a:ext cx="3008313" cy="4929411"/>
          </a:xfrm>
        </p:spPr>
        <p:txBody>
          <a:bodyPr>
            <a:normAutofit/>
          </a:bodyPr>
          <a:lstStyle/>
          <a:p>
            <a:pPr marL="285750" indent="-285750">
              <a:buFont typeface="Arial" panose="020B0604020202020204" pitchFamily="34" charset="0"/>
              <a:buChar char="•"/>
            </a:pPr>
            <a:r>
              <a:rPr lang="en-AU" sz="2000" dirty="0" smtClean="0"/>
              <a:t>Earth Pressure Balanced TBM for main tunnel</a:t>
            </a:r>
          </a:p>
          <a:p>
            <a:pPr marL="285750" indent="-285750">
              <a:buFont typeface="Arial" panose="020B0604020202020204" pitchFamily="34" charset="0"/>
              <a:buChar char="•"/>
            </a:pPr>
            <a:r>
              <a:rPr lang="en-AU" sz="2000" dirty="0" smtClean="0"/>
              <a:t>MTBM for pipe-jacked Link Sewers</a:t>
            </a:r>
          </a:p>
          <a:p>
            <a:pPr marL="285750" indent="-285750">
              <a:buFont typeface="Arial" panose="020B0604020202020204" pitchFamily="34" charset="0"/>
              <a:buChar char="•"/>
            </a:pPr>
            <a:r>
              <a:rPr lang="en-AU" sz="2000" dirty="0" smtClean="0"/>
              <a:t>“Watertight” construction for shafts</a:t>
            </a:r>
          </a:p>
          <a:p>
            <a:pPr marL="285750" indent="-285750">
              <a:buFont typeface="Arial" panose="020B0604020202020204" pitchFamily="34" charset="0"/>
              <a:buChar char="•"/>
            </a:pPr>
            <a:r>
              <a:rPr lang="en-AU" sz="2000" dirty="0" smtClean="0"/>
              <a:t>Blind-drilling  of the smaller-diameter, deeper shafts</a:t>
            </a:r>
          </a:p>
          <a:p>
            <a:pPr marL="285750" indent="-285750">
              <a:buFont typeface="Arial" panose="020B0604020202020204" pitchFamily="34" charset="0"/>
              <a:buChar char="•"/>
            </a:pPr>
            <a:r>
              <a:rPr lang="en-AU" sz="2000" dirty="0" smtClean="0"/>
              <a:t>Diaphragm wall for Mangere Pump Station</a:t>
            </a:r>
          </a:p>
          <a:p>
            <a:pPr marL="285750" indent="-285750">
              <a:buFont typeface="Arial" panose="020B0604020202020204" pitchFamily="34" charset="0"/>
              <a:buChar char="•"/>
            </a:pPr>
            <a:r>
              <a:rPr lang="en-AU" sz="2000" dirty="0" smtClean="0"/>
              <a:t>Connections to existing sewer system</a:t>
            </a:r>
          </a:p>
        </p:txBody>
      </p:sp>
      <p:pic>
        <p:nvPicPr>
          <p:cNvPr id="8" name="Content Placeholder 4"/>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21284"/>
          <a:stretch/>
        </p:blipFill>
        <p:spPr bwMode="auto">
          <a:xfrm>
            <a:off x="3851920" y="1555818"/>
            <a:ext cx="4793397" cy="345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912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2400" dirty="0" smtClean="0"/>
              <a:t>Managing corrosion risk</a:t>
            </a:r>
            <a:r>
              <a:rPr lang="en-NZ" dirty="0" smtClean="0"/>
              <a:t/>
            </a:r>
            <a:br>
              <a:rPr lang="en-NZ" dirty="0" smtClean="0"/>
            </a:br>
            <a:endParaRPr lang="en-NZ" dirty="0"/>
          </a:p>
        </p:txBody>
      </p:sp>
      <p:sp>
        <p:nvSpPr>
          <p:cNvPr id="4" name="Text Placeholder 3"/>
          <p:cNvSpPr>
            <a:spLocks noGrp="1"/>
          </p:cNvSpPr>
          <p:nvPr>
            <p:ph type="body" sz="half" idx="2"/>
          </p:nvPr>
        </p:nvSpPr>
        <p:spPr>
          <a:xfrm>
            <a:off x="457200" y="1196753"/>
            <a:ext cx="3008313" cy="4929411"/>
          </a:xfrm>
        </p:spPr>
        <p:txBody>
          <a:bodyPr>
            <a:normAutofit fontScale="92500" lnSpcReduction="10000"/>
          </a:bodyPr>
          <a:lstStyle/>
          <a:p>
            <a:pPr marL="285750" indent="-285750">
              <a:buFont typeface="Arial" panose="020B0604020202020204" pitchFamily="34" charset="0"/>
              <a:buChar char="•"/>
            </a:pPr>
            <a:r>
              <a:rPr lang="en-AU" sz="1800" dirty="0" smtClean="0"/>
              <a:t>Acid corrosion of concrete  by sewer gas is a critical risk</a:t>
            </a:r>
          </a:p>
          <a:p>
            <a:pPr marL="285750" indent="-285750">
              <a:buFont typeface="Arial" panose="020B0604020202020204" pitchFamily="34" charset="0"/>
              <a:buChar char="•"/>
            </a:pPr>
            <a:r>
              <a:rPr lang="en-AU" sz="1800" dirty="0" smtClean="0"/>
              <a:t>Sampling and modelling indicated potential corrosion depth  of 50-270 mm in 100-year life</a:t>
            </a:r>
          </a:p>
          <a:p>
            <a:pPr marL="285750" indent="-285750">
              <a:buFont typeface="Arial" panose="020B0604020202020204" pitchFamily="34" charset="0"/>
              <a:buChar char="•"/>
            </a:pPr>
            <a:r>
              <a:rPr lang="en-AU" sz="1800" dirty="0" smtClean="0"/>
              <a:t>Design solution is a combination of:</a:t>
            </a:r>
          </a:p>
          <a:p>
            <a:pPr marL="742950" lvl="1" indent="-285750">
              <a:buFont typeface="Arial" panose="020B0604020202020204" pitchFamily="34" charset="0"/>
              <a:buChar char="•"/>
            </a:pPr>
            <a:r>
              <a:rPr lang="en-AU" sz="1600" dirty="0"/>
              <a:t>F</a:t>
            </a:r>
            <a:r>
              <a:rPr lang="en-AU" sz="1600" dirty="0" smtClean="0"/>
              <a:t>orced ventilation to dilute sewer gases</a:t>
            </a:r>
          </a:p>
          <a:p>
            <a:pPr marL="742950" lvl="1" indent="-285750">
              <a:buFont typeface="Arial" panose="020B0604020202020204" pitchFamily="34" charset="0"/>
              <a:buChar char="•"/>
            </a:pPr>
            <a:r>
              <a:rPr lang="en-AU" sz="1600" dirty="0" smtClean="0"/>
              <a:t>Acid-resistant concrete in high risk zones</a:t>
            </a:r>
          </a:p>
          <a:p>
            <a:pPr marL="742950" lvl="1" indent="-285750">
              <a:buFont typeface="Arial" panose="020B0604020202020204" pitchFamily="34" charset="0"/>
              <a:buChar char="•"/>
            </a:pPr>
            <a:r>
              <a:rPr lang="en-AU" sz="1600" dirty="0" smtClean="0"/>
              <a:t>Sacrificial thickness of ordinary concrete in lower risk zones</a:t>
            </a:r>
            <a:endParaRPr lang="en-AU" sz="1600" dirty="0"/>
          </a:p>
          <a:p>
            <a:pPr marL="285750" indent="-285750">
              <a:buFont typeface="Arial" panose="020B0604020202020204" pitchFamily="34" charset="0"/>
              <a:buChar char="•"/>
            </a:pPr>
            <a:r>
              <a:rPr lang="en-AU" sz="1800" dirty="0" smtClean="0"/>
              <a:t>Testing is underway to confirm the availability of suitable acid-resistant cements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064" y="608615"/>
            <a:ext cx="5111749" cy="518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1622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NZ" sz="3600" b="1" dirty="0" smtClean="0"/>
              <a:t>Conclusion</a:t>
            </a:r>
            <a:endParaRPr lang="en-NZ" sz="3600" b="1" dirty="0"/>
          </a:p>
        </p:txBody>
      </p:sp>
      <p:sp>
        <p:nvSpPr>
          <p:cNvPr id="6" name="Content Placeholder 5"/>
          <p:cNvSpPr>
            <a:spLocks noGrp="1"/>
          </p:cNvSpPr>
          <p:nvPr>
            <p:ph idx="1"/>
          </p:nvPr>
        </p:nvSpPr>
        <p:spPr/>
        <p:txBody>
          <a:bodyPr>
            <a:normAutofit/>
          </a:bodyPr>
          <a:lstStyle/>
          <a:p>
            <a:r>
              <a:rPr lang="en-US" dirty="0" smtClean="0"/>
              <a:t>Central Interceptor is </a:t>
            </a:r>
            <a:r>
              <a:rPr lang="en-US" dirty="0"/>
              <a:t>a </a:t>
            </a:r>
            <a:r>
              <a:rPr lang="en-US" dirty="0" smtClean="0"/>
              <a:t>$1 billion interceptor sewer and </a:t>
            </a:r>
            <a:r>
              <a:rPr lang="en-US" dirty="0"/>
              <a:t>deep </a:t>
            </a:r>
            <a:r>
              <a:rPr lang="en-US" dirty="0" smtClean="0"/>
              <a:t>storage tunnel to cater for Auckland’s population growth and improve wastewater system resilience and performance</a:t>
            </a:r>
          </a:p>
          <a:p>
            <a:r>
              <a:rPr lang="en-US" dirty="0" smtClean="0"/>
              <a:t>A wide range of potential issues have been addressed via systematic planning and design</a:t>
            </a:r>
          </a:p>
          <a:p>
            <a:r>
              <a:rPr lang="en-US" dirty="0" smtClean="0"/>
              <a:t>Construction is scheduled for 2019-2025</a:t>
            </a:r>
          </a:p>
          <a:p>
            <a:endParaRPr lang="en-US" dirty="0" smtClean="0"/>
          </a:p>
          <a:p>
            <a:endParaRPr lang="en-US" dirty="0" smtClean="0"/>
          </a:p>
          <a:p>
            <a:endParaRPr lang="en-NZ" dirty="0"/>
          </a:p>
        </p:txBody>
      </p:sp>
    </p:spTree>
    <p:extLst>
      <p:ext uri="{BB962C8B-B14F-4D97-AF65-F5344CB8AC3E}">
        <p14:creationId xmlns:p14="http://schemas.microsoft.com/office/powerpoint/2010/main" val="2330162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NZ" dirty="0" smtClean="0"/>
              <a:t>Thank you!</a:t>
            </a:r>
            <a:endParaRPr lang="en-NZ" dirty="0"/>
          </a:p>
        </p:txBody>
      </p:sp>
      <p:sp>
        <p:nvSpPr>
          <p:cNvPr id="4" name="Subtitle 3"/>
          <p:cNvSpPr>
            <a:spLocks noGrp="1"/>
          </p:cNvSpPr>
          <p:nvPr>
            <p:ph type="subTitle" idx="1"/>
          </p:nvPr>
        </p:nvSpPr>
        <p:spPr/>
        <p:txBody>
          <a:bodyPr/>
          <a:lstStyle/>
          <a:p>
            <a:endParaRPr lang="en-NZ" dirty="0"/>
          </a:p>
        </p:txBody>
      </p:sp>
    </p:spTree>
    <p:extLst>
      <p:ext uri="{BB962C8B-B14F-4D97-AF65-F5344CB8AC3E}">
        <p14:creationId xmlns:p14="http://schemas.microsoft.com/office/powerpoint/2010/main" val="18329371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539552" y="116632"/>
            <a:ext cx="8229600" cy="1143000"/>
          </a:xfrm>
        </p:spPr>
        <p:txBody>
          <a:bodyPr>
            <a:normAutofit/>
          </a:bodyPr>
          <a:lstStyle/>
          <a:p>
            <a:r>
              <a:rPr lang="en-NZ" sz="3200" b="1" dirty="0" smtClean="0"/>
              <a:t>Managing Ground Risk</a:t>
            </a:r>
            <a:endParaRPr lang="en-NZ" sz="3200" b="1" dirty="0"/>
          </a:p>
        </p:txBody>
      </p:sp>
      <p:pic>
        <p:nvPicPr>
          <p:cNvPr id="6" name="Picture 2" descr="\\wsldctvdfs1\users$\BJovanovic\Desktop\One Sheet Long Section w Geology_26May2016 Profile_Fad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42" t="6443" r="5226" b="17235"/>
          <a:stretch/>
        </p:blipFill>
        <p:spPr bwMode="auto">
          <a:xfrm>
            <a:off x="-36512" y="1085759"/>
            <a:ext cx="9108505" cy="500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068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NZ" sz="3600" b="1" dirty="0"/>
              <a:t>Agenda</a:t>
            </a:r>
          </a:p>
        </p:txBody>
      </p:sp>
      <p:sp>
        <p:nvSpPr>
          <p:cNvPr id="6" name="Content Placeholder 5"/>
          <p:cNvSpPr>
            <a:spLocks noGrp="1"/>
          </p:cNvSpPr>
          <p:nvPr>
            <p:ph idx="1"/>
          </p:nvPr>
        </p:nvSpPr>
        <p:spPr/>
        <p:txBody>
          <a:bodyPr/>
          <a:lstStyle/>
          <a:p>
            <a:r>
              <a:rPr lang="en-US" dirty="0" smtClean="0"/>
              <a:t>Project overview</a:t>
            </a:r>
          </a:p>
          <a:p>
            <a:r>
              <a:rPr lang="en-US" dirty="0" smtClean="0"/>
              <a:t>Where are we at?</a:t>
            </a:r>
          </a:p>
          <a:p>
            <a:r>
              <a:rPr lang="en-US" dirty="0" smtClean="0"/>
              <a:t>Key project Issues</a:t>
            </a:r>
          </a:p>
          <a:p>
            <a:r>
              <a:rPr lang="en-US" dirty="0" smtClean="0"/>
              <a:t>Innovative approaches to managing risk</a:t>
            </a:r>
          </a:p>
          <a:p>
            <a:pPr marL="914400" lvl="1" indent="-514350"/>
            <a:r>
              <a:rPr lang="en-US" dirty="0" smtClean="0"/>
              <a:t>Hydraulics, pneumatics</a:t>
            </a:r>
          </a:p>
          <a:p>
            <a:pPr marL="914400" lvl="1" indent="-514350"/>
            <a:r>
              <a:rPr lang="en-US" dirty="0" smtClean="0"/>
              <a:t>Geotechnical</a:t>
            </a:r>
          </a:p>
          <a:p>
            <a:pPr marL="914400" lvl="1" indent="-514350"/>
            <a:r>
              <a:rPr lang="en-US" dirty="0" smtClean="0"/>
              <a:t>Design Solutions</a:t>
            </a:r>
          </a:p>
          <a:p>
            <a:pPr marL="514350" indent="-514350"/>
            <a:r>
              <a:rPr lang="en-US" dirty="0" smtClean="0"/>
              <a:t>Where to from here.</a:t>
            </a:r>
          </a:p>
          <a:p>
            <a:endParaRPr lang="en-NZ" dirty="0"/>
          </a:p>
        </p:txBody>
      </p:sp>
    </p:spTree>
    <p:extLst>
      <p:ext uri="{BB962C8B-B14F-4D97-AF65-F5344CB8AC3E}">
        <p14:creationId xmlns:p14="http://schemas.microsoft.com/office/powerpoint/2010/main" val="747984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NZ" sz="2400" dirty="0" smtClean="0"/>
              <a:t>The Central Interceptor – what is it?</a:t>
            </a:r>
            <a:r>
              <a:rPr lang="en-NZ" dirty="0" smtClean="0"/>
              <a:t/>
            </a:r>
            <a:br>
              <a:rPr lang="en-NZ" dirty="0" smtClean="0"/>
            </a:br>
            <a:endParaRPr lang="en-NZ" dirty="0"/>
          </a:p>
        </p:txBody>
      </p:sp>
      <p:sp>
        <p:nvSpPr>
          <p:cNvPr id="6" name="Text Placeholder 5"/>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NZ" sz="1800" dirty="0" smtClean="0"/>
              <a:t>A deep sewer tunnel that conveys and stores wastewater from the combined sewer network</a:t>
            </a:r>
          </a:p>
          <a:p>
            <a:pPr marL="285750" indent="-285750">
              <a:buFont typeface="Arial" panose="020B0604020202020204" pitchFamily="34" charset="0"/>
              <a:buChar char="•"/>
            </a:pPr>
            <a:r>
              <a:rPr lang="en-NZ" sz="1800" dirty="0" smtClean="0"/>
              <a:t>13km of Main Tunnel with internal diameter of 4.5m, driven by EPB TBM and segmentally lined </a:t>
            </a:r>
          </a:p>
          <a:p>
            <a:pPr marL="285750" indent="-285750">
              <a:buFont typeface="Arial" panose="020B0604020202020204" pitchFamily="34" charset="0"/>
              <a:buChar char="•"/>
            </a:pPr>
            <a:r>
              <a:rPr lang="en-NZ" sz="1800" dirty="0" smtClean="0"/>
              <a:t>4.4km of Link Sewers ranging from 2.1m to 2.4m internal diameter, most likely pipe-jacked</a:t>
            </a:r>
          </a:p>
          <a:p>
            <a:pPr marL="285750" indent="-285750">
              <a:buFont typeface="Arial" panose="020B0604020202020204" pitchFamily="34" charset="0"/>
              <a:buChar char="•"/>
            </a:pPr>
            <a:r>
              <a:rPr lang="en-NZ" sz="1800" dirty="0" smtClean="0"/>
              <a:t>16 shafts, up to 70m deep</a:t>
            </a:r>
          </a:p>
          <a:p>
            <a:pPr marL="285750" indent="-285750">
              <a:buFont typeface="Arial" panose="020B0604020202020204" pitchFamily="34" charset="0"/>
              <a:buChar char="•"/>
            </a:pPr>
            <a:r>
              <a:rPr lang="en-NZ" sz="1800" dirty="0" smtClean="0"/>
              <a:t>A terminal pump station with 6 m3/sec capacity</a:t>
            </a:r>
          </a:p>
          <a:p>
            <a:pPr marL="285750" indent="-285750">
              <a:buFont typeface="Arial" panose="020B0604020202020204" pitchFamily="34" charset="0"/>
              <a:buChar char="•"/>
            </a:pPr>
            <a:r>
              <a:rPr lang="en-NZ" sz="1800" dirty="0" smtClean="0"/>
              <a:t>Connection sewers and chambers</a:t>
            </a:r>
          </a:p>
          <a:p>
            <a:pPr marL="285750" indent="-285750">
              <a:buFont typeface="Arial" panose="020B0604020202020204" pitchFamily="34" charset="0"/>
              <a:buChar char="•"/>
            </a:pPr>
            <a:endParaRPr lang="en-NZ" dirty="0" smtClean="0"/>
          </a:p>
          <a:p>
            <a:pPr marL="285750" indent="-285750">
              <a:buFont typeface="Arial" panose="020B0604020202020204" pitchFamily="34" charset="0"/>
              <a:buChar char="•"/>
            </a:pPr>
            <a:endParaRPr lang="en-NZ"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60655"/>
            <a:ext cx="4608512" cy="644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140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8"/>
            <a:ext cx="3008313" cy="792088"/>
          </a:xfrm>
        </p:spPr>
        <p:txBody>
          <a:bodyPr>
            <a:normAutofit fontScale="90000"/>
          </a:bodyPr>
          <a:lstStyle/>
          <a:p>
            <a:r>
              <a:rPr lang="en-NZ" dirty="0" smtClean="0"/>
              <a:t/>
            </a:r>
            <a:br>
              <a:rPr lang="en-NZ" dirty="0" smtClean="0"/>
            </a:br>
            <a:r>
              <a:rPr lang="en-NZ" dirty="0"/>
              <a:t/>
            </a:r>
            <a:br>
              <a:rPr lang="en-NZ" dirty="0"/>
            </a:br>
            <a:r>
              <a:rPr lang="en-NZ" sz="2400" dirty="0"/>
              <a:t>Where are we at now</a:t>
            </a:r>
            <a:r>
              <a:rPr lang="en-NZ" sz="2400" dirty="0" smtClean="0"/>
              <a:t>?</a:t>
            </a:r>
            <a:br>
              <a:rPr lang="en-NZ" sz="2400" dirty="0" smtClean="0"/>
            </a:br>
            <a:endParaRPr lang="en-NZ" sz="2400" dirty="0"/>
          </a:p>
        </p:txBody>
      </p:sp>
      <p:sp>
        <p:nvSpPr>
          <p:cNvPr id="4" name="Text Placeholder 3"/>
          <p:cNvSpPr>
            <a:spLocks noGrp="1"/>
          </p:cNvSpPr>
          <p:nvPr>
            <p:ph type="body" sz="half" idx="2"/>
          </p:nvPr>
        </p:nvSpPr>
        <p:spPr>
          <a:xfrm>
            <a:off x="539552" y="836720"/>
            <a:ext cx="3008313" cy="4691063"/>
          </a:xfrm>
        </p:spPr>
        <p:txBody>
          <a:bodyPr/>
          <a:lstStyle/>
          <a:p>
            <a:pPr marL="285750" indent="-285750">
              <a:buFont typeface="Arial" panose="020B0604020202020204" pitchFamily="34" charset="0"/>
              <a:buChar char="•"/>
            </a:pPr>
            <a:r>
              <a:rPr lang="en-NZ" sz="1800" dirty="0" smtClean="0"/>
              <a:t>Detailed design complete</a:t>
            </a:r>
          </a:p>
          <a:p>
            <a:pPr marL="285750" indent="-285750">
              <a:buFont typeface="Arial" panose="020B0604020202020204" pitchFamily="34" charset="0"/>
              <a:buChar char="•"/>
            </a:pPr>
            <a:r>
              <a:rPr lang="en-NZ" sz="1800" dirty="0" smtClean="0"/>
              <a:t>Request for Expressions of Interest in Q4 2017</a:t>
            </a:r>
          </a:p>
          <a:p>
            <a:pPr marL="285750" indent="-285750">
              <a:buFont typeface="Arial" panose="020B0604020202020204" pitchFamily="34" charset="0"/>
              <a:buChar char="•"/>
            </a:pPr>
            <a:r>
              <a:rPr lang="en-NZ" sz="1800" dirty="0" smtClean="0"/>
              <a:t>Request for Proposal in Q2 2018</a:t>
            </a:r>
          </a:p>
          <a:p>
            <a:pPr marL="285750" indent="-285750">
              <a:buFont typeface="Arial" panose="020B0604020202020204" pitchFamily="34" charset="0"/>
              <a:buChar char="•"/>
            </a:pPr>
            <a:r>
              <a:rPr lang="en-NZ" sz="1800" dirty="0" smtClean="0"/>
              <a:t>Contract Award Q4 2018</a:t>
            </a:r>
          </a:p>
          <a:p>
            <a:pPr marL="285750" indent="-285750">
              <a:buFont typeface="Arial" panose="020B0604020202020204" pitchFamily="34" charset="0"/>
              <a:buChar char="•"/>
            </a:pPr>
            <a:r>
              <a:rPr lang="en-NZ" sz="1800" dirty="0" smtClean="0"/>
              <a:t>Construction commences 2019</a:t>
            </a:r>
          </a:p>
          <a:p>
            <a:pPr marL="285750" indent="-285750">
              <a:buFont typeface="Arial" panose="020B0604020202020204" pitchFamily="34" charset="0"/>
              <a:buChar char="•"/>
            </a:pPr>
            <a:r>
              <a:rPr lang="en-NZ" sz="1800" dirty="0" smtClean="0"/>
              <a:t>Complete construction of Stage 1 in 2023</a:t>
            </a:r>
          </a:p>
          <a:p>
            <a:pPr marL="285750" indent="-285750">
              <a:buFont typeface="Arial" panose="020B0604020202020204" pitchFamily="34" charset="0"/>
              <a:buChar char="•"/>
            </a:pPr>
            <a:r>
              <a:rPr lang="en-NZ" sz="1800" dirty="0" smtClean="0"/>
              <a:t>Complete construction of Stage 2 in 2025</a:t>
            </a:r>
          </a:p>
          <a:p>
            <a:endParaRPr lang="en-NZ"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83968" y="692704"/>
            <a:ext cx="3865252" cy="537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779092"/>
            <a:ext cx="7775698" cy="2067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665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5" y="332656"/>
            <a:ext cx="3008313" cy="598388"/>
          </a:xfrm>
        </p:spPr>
        <p:txBody>
          <a:bodyPr/>
          <a:lstStyle/>
          <a:p>
            <a:r>
              <a:rPr lang="en-NZ" sz="2400" dirty="0" smtClean="0"/>
              <a:t>Key Project Issues</a:t>
            </a:r>
            <a:endParaRPr lang="en-NZ" dirty="0" smtClean="0"/>
          </a:p>
        </p:txBody>
      </p:sp>
      <p:sp>
        <p:nvSpPr>
          <p:cNvPr id="4" name="Text Placeholder 3"/>
          <p:cNvSpPr>
            <a:spLocks noGrp="1"/>
          </p:cNvSpPr>
          <p:nvPr>
            <p:ph type="body" sz="half" idx="2"/>
          </p:nvPr>
        </p:nvSpPr>
        <p:spPr>
          <a:xfrm>
            <a:off x="457204" y="1052744"/>
            <a:ext cx="3538736" cy="5073427"/>
          </a:xfrm>
        </p:spPr>
        <p:txBody>
          <a:bodyPr>
            <a:normAutofit/>
          </a:bodyPr>
          <a:lstStyle/>
          <a:p>
            <a:pPr marL="285750" indent="-285750">
              <a:buFont typeface="Arial" panose="020B0604020202020204" pitchFamily="34" charset="0"/>
              <a:buChar char="•"/>
            </a:pPr>
            <a:r>
              <a:rPr lang="en-NZ" sz="1800" dirty="0" smtClean="0"/>
              <a:t>Ageing &amp; vulnerable assets</a:t>
            </a:r>
          </a:p>
          <a:p>
            <a:pPr marL="285750" indent="-285750">
              <a:buFont typeface="Arial" panose="020B0604020202020204" pitchFamily="34" charset="0"/>
              <a:buChar char="•"/>
            </a:pPr>
            <a:r>
              <a:rPr lang="en-NZ" sz="1800" dirty="0" smtClean="0"/>
              <a:t>Growth pressures</a:t>
            </a:r>
          </a:p>
          <a:p>
            <a:pPr marL="285750" indent="-285750">
              <a:buFont typeface="Arial" panose="020B0604020202020204" pitchFamily="34" charset="0"/>
              <a:buChar char="•"/>
            </a:pPr>
            <a:r>
              <a:rPr lang="en-NZ" sz="1800" dirty="0" smtClean="0"/>
              <a:t>Collection and conveyance of large flows from Central Auckland to the treatment plant at Mangere</a:t>
            </a:r>
          </a:p>
          <a:p>
            <a:pPr marL="285750" indent="-285750">
              <a:buFont typeface="Arial" panose="020B0604020202020204" pitchFamily="34" charset="0"/>
              <a:buChar char="•"/>
            </a:pPr>
            <a:r>
              <a:rPr lang="en-NZ" sz="1800" dirty="0" smtClean="0"/>
              <a:t>Ground conditions in the “City of Volcanoes”</a:t>
            </a:r>
          </a:p>
          <a:p>
            <a:pPr marL="285750" indent="-285750">
              <a:buFont typeface="Arial" panose="020B0604020202020204" pitchFamily="34" charset="0"/>
              <a:buChar char="•"/>
            </a:pPr>
            <a:r>
              <a:rPr lang="en-NZ" sz="1800" dirty="0" smtClean="0"/>
              <a:t>Deep sewer tunnel – construction issues and future man entry for maintenance &amp; inspections</a:t>
            </a:r>
          </a:p>
          <a:p>
            <a:pPr marL="285750" indent="-285750">
              <a:buFont typeface="Arial" panose="020B0604020202020204" pitchFamily="34" charset="0"/>
              <a:buChar char="•"/>
            </a:pPr>
            <a:endParaRPr lang="en-NZ" sz="1800" dirty="0" smtClean="0"/>
          </a:p>
          <a:p>
            <a:pPr marL="285750" indent="-285750">
              <a:buFont typeface="Arial" panose="020B0604020202020204" pitchFamily="34" charset="0"/>
              <a:buChar char="•"/>
            </a:pPr>
            <a:endParaRPr lang="en-NZ" sz="1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 y="4725144"/>
            <a:ext cx="89312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6" y="347449"/>
            <a:ext cx="4419600" cy="43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3767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Combined Sewer Overflows</a:t>
            </a:r>
            <a:endParaRPr lang="en-NZ" dirty="0"/>
          </a:p>
        </p:txBody>
      </p:sp>
      <p:pic>
        <p:nvPicPr>
          <p:cNvPr id="4098" name="Picture 2" descr="\\water.internal\org\02 - Asset Development\WWN - Wastewater Networks\WWN - Project Files\0538 - CI\10. Communications\Professional photos\Lyon Ave Overflow 1-09-15\lyon_D9A0064.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457200" y="2517629"/>
            <a:ext cx="4038600" cy="269110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467544" y="1196752"/>
            <a:ext cx="8215064" cy="4997152"/>
          </a:xfrm>
        </p:spPr>
        <p:txBody>
          <a:bodyPr>
            <a:normAutofit/>
          </a:bodyPr>
          <a:lstStyle/>
          <a:p>
            <a:pPr marL="0" indent="0">
              <a:buNone/>
            </a:pPr>
            <a:r>
              <a:rPr lang="en-NZ" sz="2000" dirty="0" smtClean="0"/>
              <a:t>The Central Interceptor will relieve the combined sewer system by intercepting  engineered overflow points and diverting the excess flow to the Mangere WWTP</a:t>
            </a:r>
            <a:endParaRPr lang="en-NZ" sz="2000" dirty="0"/>
          </a:p>
        </p:txBody>
      </p:sp>
      <p:pic>
        <p:nvPicPr>
          <p:cNvPr id="4099" name="Picture 3" descr="\\water.internal\org\02 - Asset Development\WWN - Wastewater Networks\WWN - Project Files\0538 - CI\10. Communications\Professional photos\Lyon Ave Overflow 1-09-15\lyonG0059173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492896"/>
            <a:ext cx="3659899" cy="274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79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sz="2400" dirty="0" smtClean="0"/>
              <a:t>Innovative approaches to managing risk</a:t>
            </a:r>
            <a:r>
              <a:rPr lang="en-NZ" dirty="0" smtClean="0"/>
              <a:t/>
            </a:r>
            <a:br>
              <a:rPr lang="en-NZ" dirty="0" smtClean="0"/>
            </a:br>
            <a:endParaRPr lang="en-NZ" dirty="0"/>
          </a:p>
        </p:txBody>
      </p:sp>
      <p:sp>
        <p:nvSpPr>
          <p:cNvPr id="4" name="Text Placeholder 3"/>
          <p:cNvSpPr>
            <a:spLocks noGrp="1"/>
          </p:cNvSpPr>
          <p:nvPr>
            <p:ph type="body" sz="half" idx="2"/>
          </p:nvPr>
        </p:nvSpPr>
        <p:spPr>
          <a:xfrm>
            <a:off x="457200" y="1196752"/>
            <a:ext cx="3008313" cy="5184576"/>
          </a:xfrm>
        </p:spPr>
        <p:txBody>
          <a:bodyPr>
            <a:normAutofit lnSpcReduction="10000"/>
          </a:bodyPr>
          <a:lstStyle/>
          <a:p>
            <a:pPr marL="285750" indent="-285750">
              <a:buFont typeface="Arial" panose="020B0604020202020204" pitchFamily="34" charset="0"/>
              <a:buChar char="•"/>
            </a:pPr>
            <a:r>
              <a:rPr lang="en-NZ" sz="1800" dirty="0" smtClean="0"/>
              <a:t>Drop shaft selection is a cascade type</a:t>
            </a:r>
          </a:p>
          <a:p>
            <a:pPr lvl="1"/>
            <a:r>
              <a:rPr lang="en-NZ" sz="1600" dirty="0" smtClean="0"/>
              <a:t>Reduces energy at each baffle step</a:t>
            </a:r>
          </a:p>
          <a:p>
            <a:pPr lvl="1"/>
            <a:r>
              <a:rPr lang="en-NZ" sz="1600" dirty="0"/>
              <a:t>Reduces air entrainment</a:t>
            </a:r>
          </a:p>
          <a:p>
            <a:pPr lvl="1"/>
            <a:r>
              <a:rPr lang="en-NZ" sz="1600" dirty="0"/>
              <a:t>Flow can be introduced at any </a:t>
            </a:r>
            <a:r>
              <a:rPr lang="en-NZ" sz="1600" dirty="0" smtClean="0"/>
              <a:t>level and cater for wide range of flow rates</a:t>
            </a:r>
            <a:endParaRPr lang="en-NZ" sz="1600" dirty="0"/>
          </a:p>
          <a:p>
            <a:pPr lvl="1"/>
            <a:r>
              <a:rPr lang="en-NZ" sz="1600" dirty="0"/>
              <a:t>Permit entry for inspection</a:t>
            </a:r>
          </a:p>
          <a:p>
            <a:pPr lvl="1"/>
            <a:r>
              <a:rPr lang="en-NZ" sz="1600" dirty="0" smtClean="0"/>
              <a:t>Is largely self cleansing</a:t>
            </a:r>
          </a:p>
          <a:p>
            <a:pPr marL="285750" indent="-285750">
              <a:buFont typeface="Arial" panose="020B0604020202020204" pitchFamily="34" charset="0"/>
              <a:buChar char="•"/>
            </a:pPr>
            <a:r>
              <a:rPr lang="en-NZ" sz="1800" dirty="0" smtClean="0"/>
              <a:t>Real time gates operated by hydraulic actuators</a:t>
            </a:r>
            <a:endParaRPr lang="en-NZ" dirty="0"/>
          </a:p>
          <a:p>
            <a:pPr lvl="1"/>
            <a:r>
              <a:rPr lang="en-NZ" sz="1400" dirty="0" smtClean="0"/>
              <a:t>Instead </a:t>
            </a:r>
            <a:r>
              <a:rPr lang="en-NZ" sz="1400" dirty="0"/>
              <a:t>of electric </a:t>
            </a:r>
            <a:r>
              <a:rPr lang="en-NZ" sz="1400" dirty="0" smtClean="0"/>
              <a:t>actuators -</a:t>
            </a:r>
          </a:p>
          <a:p>
            <a:pPr lvl="1"/>
            <a:r>
              <a:rPr lang="en-NZ" sz="1400" dirty="0"/>
              <a:t>C</a:t>
            </a:r>
            <a:r>
              <a:rPr lang="en-NZ" sz="1400" dirty="0" smtClean="0"/>
              <a:t>an </a:t>
            </a:r>
            <a:r>
              <a:rPr lang="en-NZ" sz="1400" dirty="0"/>
              <a:t>store the energy </a:t>
            </a:r>
            <a:r>
              <a:rPr lang="en-NZ" sz="1400" dirty="0" smtClean="0"/>
              <a:t>for 2 cycles of operation – able to be operated in a power outage</a:t>
            </a:r>
          </a:p>
          <a:p>
            <a:pPr marL="285750" indent="-285750">
              <a:buFont typeface="Arial" panose="020B0604020202020204" pitchFamily="34" charset="0"/>
              <a:buChar char="•"/>
            </a:pPr>
            <a:r>
              <a:rPr lang="en-NZ" sz="1800" dirty="0"/>
              <a:t>Forced </a:t>
            </a:r>
            <a:r>
              <a:rPr lang="en-NZ" sz="1800" dirty="0" smtClean="0"/>
              <a:t>ventilation</a:t>
            </a:r>
          </a:p>
          <a:p>
            <a:pPr lvl="1"/>
            <a:r>
              <a:rPr lang="en-NZ" sz="1600" dirty="0" smtClean="0"/>
              <a:t>Draws corrosive air to treatment facility where it can be managed</a:t>
            </a:r>
            <a:endParaRPr lang="en-NZ" sz="1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937" y="3681584"/>
            <a:ext cx="2962276"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R:\Project Sites Information\Site Photos\Other\University Physical Drop Shaft Model\2015-09-25 (Haverstock-Lyon setup)\DSCN2166.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796148" y="260649"/>
            <a:ext cx="2859579" cy="38155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4077" y="116640"/>
            <a:ext cx="1963344" cy="3420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635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se 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0227" y="-1251520"/>
            <a:ext cx="11582483" cy="8712000"/>
          </a:xfrm>
          <a:prstGeom prst="rect">
            <a:avLst/>
          </a:prstGeom>
        </p:spPr>
      </p:pic>
    </p:spTree>
    <p:extLst>
      <p:ext uri="{BB962C8B-B14F-4D97-AF65-F5344CB8AC3E}">
        <p14:creationId xmlns:p14="http://schemas.microsoft.com/office/powerpoint/2010/main" val="676527900"/>
      </p:ext>
    </p:extLst>
  </p:cSld>
  <p:clrMapOvr>
    <a:masterClrMapping/>
  </p:clrMapOvr>
  <mc:AlternateContent xmlns:mc="http://schemas.openxmlformats.org/markup-compatibility/2006" xmlns:p14="http://schemas.microsoft.com/office/powerpoint/2010/main">
    <mc:Choice Requires="p14">
      <p:transition spd="slow" p14:dur="3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showWhenStopped="0">
                <p:cTn id="12"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sz="2400" dirty="0"/>
              <a:t>Innovative approaches to managing risk</a:t>
            </a:r>
            <a:r>
              <a:rPr lang="en-NZ" dirty="0"/>
              <a:t/>
            </a:r>
            <a:br>
              <a:rPr lang="en-NZ" dirty="0"/>
            </a:br>
            <a:endParaRPr lang="en-NZ" dirty="0"/>
          </a:p>
        </p:txBody>
      </p:sp>
      <p:sp>
        <p:nvSpPr>
          <p:cNvPr id="4" name="Text Placeholder 3"/>
          <p:cNvSpPr>
            <a:spLocks noGrp="1"/>
          </p:cNvSpPr>
          <p:nvPr>
            <p:ph type="body" sz="half" idx="2"/>
          </p:nvPr>
        </p:nvSpPr>
        <p:spPr>
          <a:xfrm>
            <a:off x="467556" y="1196753"/>
            <a:ext cx="3528393" cy="5387362"/>
          </a:xfrm>
        </p:spPr>
        <p:txBody>
          <a:bodyPr>
            <a:noAutofit/>
          </a:bodyPr>
          <a:lstStyle/>
          <a:p>
            <a:r>
              <a:rPr lang="en-NZ" sz="1800" b="1" dirty="0"/>
              <a:t>Surge </a:t>
            </a:r>
            <a:r>
              <a:rPr lang="en-NZ" sz="1800" b="1" dirty="0" smtClean="0"/>
              <a:t>analysis:</a:t>
            </a:r>
          </a:p>
          <a:p>
            <a:r>
              <a:rPr lang="en-NZ" sz="1800" dirty="0" smtClean="0"/>
              <a:t>Transient waves modelled using the Illinois Transient Model showed that surge governed the size of the tunnel. The surge wave was propagated when the water level rose to tunnel crown at the pump station and the subsequent reflection wave resulted in erratic water levels at the shaft locations.</a:t>
            </a:r>
          </a:p>
          <a:p>
            <a:r>
              <a:rPr lang="en-NZ" sz="1800" dirty="0" smtClean="0"/>
              <a:t>RTC gates limited this effect.</a:t>
            </a:r>
          </a:p>
          <a:p>
            <a:r>
              <a:rPr lang="en-NZ" sz="1800" b="1" dirty="0" smtClean="0"/>
              <a:t>Pneumatics:</a:t>
            </a:r>
          </a:p>
          <a:p>
            <a:r>
              <a:rPr lang="en-NZ" sz="1800" dirty="0" smtClean="0"/>
              <a:t>Coupled with surge was the risk that geysering might occur particularly on the smaller shafts, so a vault with air dampers was incorporated to act as a shock absorber at select sites.</a:t>
            </a:r>
            <a:endParaRPr lang="en-NZ" sz="18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67943" y="332658"/>
            <a:ext cx="4895726" cy="309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654" y="3573018"/>
            <a:ext cx="4824535" cy="3011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855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tercare Slide Template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1189</TotalTime>
  <Words>1707</Words>
  <Application>Microsoft Office PowerPoint</Application>
  <PresentationFormat>On-screen Show (4:3)</PresentationFormat>
  <Paragraphs>143</Paragraphs>
  <Slides>17</Slides>
  <Notes>9</Notes>
  <HiddenSlides>1</HiddenSlides>
  <MMClips>2</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Arial</vt:lpstr>
      <vt:lpstr>Calibri</vt:lpstr>
      <vt:lpstr>Office Theme</vt:lpstr>
      <vt:lpstr>Watercare Slide Template 2015</vt:lpstr>
      <vt:lpstr>AUCKLAND’S CENTRAL INTERCEPTOR: INNOVATIONS FROM PLANNING THROUGH DETAILED DESIGN </vt:lpstr>
      <vt:lpstr>Agenda</vt:lpstr>
      <vt:lpstr>The Central Interceptor – what is it? </vt:lpstr>
      <vt:lpstr>  Where are we at now? </vt:lpstr>
      <vt:lpstr>Key Project Issues</vt:lpstr>
      <vt:lpstr>Combined Sewer Overflows</vt:lpstr>
      <vt:lpstr>Innovative approaches to managing risk </vt:lpstr>
      <vt:lpstr>PowerPoint Presentation</vt:lpstr>
      <vt:lpstr>Innovative approaches to managing risk </vt:lpstr>
      <vt:lpstr>PowerPoint Presentation</vt:lpstr>
      <vt:lpstr>Innovations for Stakeholder engagement</vt:lpstr>
      <vt:lpstr>Managing geotechnical risk </vt:lpstr>
      <vt:lpstr>Design solutions and construction methods </vt:lpstr>
      <vt:lpstr>Managing corrosion risk </vt:lpstr>
      <vt:lpstr>Conclusion</vt:lpstr>
      <vt:lpstr>Thank you!</vt:lpstr>
      <vt:lpstr>Managing Ground Risk</vt:lpstr>
    </vt:vector>
  </TitlesOfParts>
  <Company>Watercare Services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AUCKLAND’S CENTRAL INTERCEPTOR: INNOVATIONS FROM PLANNING THROUGH DETAILED DESIGN</dc:title>
  <dc:creator>SGrace</dc:creator>
  <cp:lastModifiedBy>Vidcom</cp:lastModifiedBy>
  <cp:revision>44</cp:revision>
  <dcterms:created xsi:type="dcterms:W3CDTF">2017-08-21T01:34:16Z</dcterms:created>
  <dcterms:modified xsi:type="dcterms:W3CDTF">2017-09-21T01:27:47Z</dcterms:modified>
</cp:coreProperties>
</file>