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80D_51C2784E.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5"/>
    <p:sldMasterId id="2147483672" r:id="rId6"/>
    <p:sldMasterId id="2147483684" r:id="rId7"/>
  </p:sldMasterIdLst>
  <p:notesMasterIdLst>
    <p:notesMasterId r:id="rId38"/>
  </p:notesMasterIdLst>
  <p:sldIdLst>
    <p:sldId id="277" r:id="rId8"/>
    <p:sldId id="5908" r:id="rId9"/>
    <p:sldId id="6094" r:id="rId10"/>
    <p:sldId id="6140" r:id="rId11"/>
    <p:sldId id="6018" r:id="rId12"/>
    <p:sldId id="6023" r:id="rId13"/>
    <p:sldId id="6157" r:id="rId14"/>
    <p:sldId id="6156" r:id="rId15"/>
    <p:sldId id="6155" r:id="rId16"/>
    <p:sldId id="6154" r:id="rId17"/>
    <p:sldId id="6153" r:id="rId18"/>
    <p:sldId id="6152" r:id="rId19"/>
    <p:sldId id="6135" r:id="rId20"/>
    <p:sldId id="6117" r:id="rId21"/>
    <p:sldId id="6017" r:id="rId22"/>
    <p:sldId id="6037" r:id="rId23"/>
    <p:sldId id="6146" r:id="rId24"/>
    <p:sldId id="6145" r:id="rId25"/>
    <p:sldId id="6118" r:id="rId26"/>
    <p:sldId id="6142" r:id="rId27"/>
    <p:sldId id="6147" r:id="rId28"/>
    <p:sldId id="6123" r:id="rId29"/>
    <p:sldId id="6121" r:id="rId30"/>
    <p:sldId id="6141" r:id="rId31"/>
    <p:sldId id="6148" r:id="rId32"/>
    <p:sldId id="6150" r:id="rId33"/>
    <p:sldId id="6143" r:id="rId34"/>
    <p:sldId id="6144" r:id="rId35"/>
    <p:sldId id="6149" r:id="rId36"/>
    <p:sldId id="5902"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D8581C-3133-498D-D9D4-887B41054954}" name="Alan Cooper" initials="AC" userId="S::alan.cooper@taumataarowai.govt.nz::dc6ebb76-41b1-4aa6-9cea-82119f635c32" providerId="AD"/>
  <p188:author id="{D1F9AF58-E48D-89C6-7D47-A6519FAD24BC}" name="Leanna Bruce" initials="LB" userId="S::leanna.bruce@taumataarowai.govt.nz::756170ed-c8f0-41bc-81cd-ed65af0d83bb" providerId="AD"/>
  <p188:author id="{CBBD43E7-D9F3-647B-207B-68129052E429}" name="Caroline Robertson" initials="CR" userId="S::caroline.robertson@taumataarowai.govt.nz::b3a7495d-c6e2-4706-bc8c-570084f381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Robertson" initials="CR" lastIdx="2" clrIdx="0">
    <p:extLst>
      <p:ext uri="{19B8F6BF-5375-455C-9EA6-DF929625EA0E}">
        <p15:presenceInfo xmlns:p15="http://schemas.microsoft.com/office/powerpoint/2012/main" userId="S::caroline.robertson@taumataarowai.govt.nz::b3a7495d-c6e2-4706-bc8c-570084f381c4" providerId="AD"/>
      </p:ext>
    </p:extLst>
  </p:cmAuthor>
  <p:cmAuthor id="2" name="Ashley Cornor" initials="AC" lastIdx="1" clrIdx="1">
    <p:extLst>
      <p:ext uri="{19B8F6BF-5375-455C-9EA6-DF929625EA0E}">
        <p15:presenceInfo xmlns:p15="http://schemas.microsoft.com/office/powerpoint/2012/main" userId="S::ashley.cornor@taumataarowai.govt.nz::15a0b3a0-5476-439d-8671-5a5be1354b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E3"/>
    <a:srgbClr val="00ABC5"/>
    <a:srgbClr val="94D6DA"/>
    <a:srgbClr val="F15A22"/>
    <a:srgbClr val="58C5C7"/>
    <a:srgbClr val="00ABBD"/>
    <a:srgbClr val="0743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BFD35-7D8F-8BD0-74E2-42A92CEEB2AE}" v="99" dt="2022-03-22T04:51:13.603"/>
    <p1510:client id="{3C24BA87-9F44-A68C-FAE1-2488B7849DC1}" v="23" dt="2022-03-23T05:04:54.497"/>
    <p1510:client id="{93124805-BFDC-8C51-5A3C-AEBF6565F763}" v="30" dt="2022-03-22T03:57:12.992"/>
    <p1510:client id="{A3C07A79-AB64-4DA9-A189-86F018D96F2A}" v="1" dt="2022-03-22T04:22:13.180"/>
    <p1510:client id="{C9957590-A48E-420D-86B8-7020587F3FF5}" v="135" vWet="137" dt="2022-03-22T03:54:41.012"/>
    <p1510:client id="{D915DF96-043C-7F5A-0020-27D3721614B1}" v="32" dt="2022-03-23T00:20:01.234"/>
    <p1510:client id="{EEDC63BD-28C4-626E-550F-E998442BA8C2}" v="1" dt="2022-03-23T00:41:42.062"/>
    <p1510:client id="{F291A0E4-27B3-42F4-9953-75DF5D575367}" v="406" dt="2022-03-23T03:32:15.36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20" Type="http://schemas.openxmlformats.org/officeDocument/2006/relationships/slide" Target="slides/slide1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comments/modernComment_180D_51C2784E.xml><?xml version="1.0" encoding="utf-8"?>
<p188:cmLst xmlns:a="http://schemas.openxmlformats.org/drawingml/2006/main" xmlns:r="http://schemas.openxmlformats.org/officeDocument/2006/relationships" xmlns:p188="http://schemas.microsoft.com/office/powerpoint/2018/8/main">
  <p188:cm id="{AEB06F4F-583F-464B-88C6-B6E2CA8247DF}" authorId="{CBBD43E7-D9F3-647B-207B-68129052E429}" status="resolved" created="2022-03-22T04:22:13.127" complete="100000">
    <ac:txMkLst xmlns:ac="http://schemas.microsoft.com/office/drawing/2013/main/command">
      <pc:docMk xmlns:pc="http://schemas.microsoft.com/office/powerpoint/2013/main/command"/>
      <pc:sldMk xmlns:pc="http://schemas.microsoft.com/office/powerpoint/2013/main/command" cId="1371699278" sldId="6157"/>
      <ac:spMk id="3" creationId="{F8C5A599-1E9C-4254-84FA-44F0368FD3FD}"/>
      <ac:txMk cp="81">
        <ac:context len="530" hash="2422521157"/>
      </ac:txMk>
    </ac:txMkLst>
    <p188:pos x="7519000" y="654650"/>
    <p188:replyLst>
      <p188:reply id="{0332F5F8-6588-42C8-B55E-A2C76F54DC28}" authorId="{D1F9AF58-E48D-89C6-7D47-A6519FAD24BC}" created="2022-03-23T00:11:01.422">
        <p188:txBody>
          <a:bodyPr/>
          <a:lstStyle/>
          <a:p>
            <a:r>
              <a:rPr lang="en-US"/>
              <a:t>[@Jim Graham] have updated this to 'expert' in drinking water</a:t>
            </a:r>
          </a:p>
        </p188:txBody>
      </p188:reply>
    </p188:replyLst>
    <p188:txBody>
      <a:bodyPr/>
      <a:lstStyle/>
      <a:p>
        <a:r>
          <a:rPr lang="en-NZ"/>
          <a:t>[@Jim Graham] - I'm not sure about this wording?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734" y="1"/>
            <a:ext cx="3037840" cy="466972"/>
          </a:xfrm>
          <a:prstGeom prst="rect">
            <a:avLst/>
          </a:prstGeom>
        </p:spPr>
        <p:txBody>
          <a:bodyPr vert="horz" lIns="91440" tIns="45720" rIns="91440" bIns="45720" rtlCol="0"/>
          <a:lstStyle>
            <a:lvl1pPr algn="r">
              <a:defRPr sz="1200"/>
            </a:lvl1pPr>
          </a:lstStyle>
          <a:p>
            <a:fld id="{D88E7FEA-D29B-754F-BEA8-BF391B13FEA8}" type="datetimeFigureOut">
              <a:rPr lang="en-US" smtClean="0"/>
              <a:t>3/24/2022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4"/>
            <a:ext cx="5608320" cy="3660456"/>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429"/>
            <a:ext cx="3037840" cy="4669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29429"/>
            <a:ext cx="3037840" cy="466971"/>
          </a:xfrm>
          <a:prstGeom prst="rect">
            <a:avLst/>
          </a:prstGeom>
        </p:spPr>
        <p:txBody>
          <a:bodyPr vert="horz" lIns="91440" tIns="45720" rIns="91440" bIns="45720" rtlCol="0" anchor="b"/>
          <a:lstStyle>
            <a:lvl1pPr algn="r">
              <a:defRPr sz="1200"/>
            </a:lvl1pPr>
          </a:lstStyle>
          <a:p>
            <a:fld id="{8C18E7B5-397D-E340-A3B7-DFDFBFBFBC6D}" type="slidenum">
              <a:rPr lang="en-US" smtClean="0"/>
              <a:t>‹#›</a:t>
            </a:fld>
            <a:endParaRPr lang="en-US"/>
          </a:p>
        </p:txBody>
      </p:sp>
    </p:spTree>
    <p:extLst>
      <p:ext uri="{BB962C8B-B14F-4D97-AF65-F5344CB8AC3E}">
        <p14:creationId xmlns:p14="http://schemas.microsoft.com/office/powerpoint/2010/main" val="143688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Ray</a:t>
            </a:r>
          </a:p>
          <a:p>
            <a:r>
              <a:rPr lang="en-NZ"/>
              <a:t>Kia </a:t>
            </a:r>
            <a:r>
              <a:rPr lang="en-NZ" err="1"/>
              <a:t>ora</a:t>
            </a:r>
            <a:r>
              <a:rPr lang="en-NZ"/>
              <a:t> e </a:t>
            </a:r>
            <a:r>
              <a:rPr lang="en-NZ" err="1"/>
              <a:t>te</a:t>
            </a:r>
            <a:r>
              <a:rPr lang="en-NZ"/>
              <a:t> </a:t>
            </a:r>
            <a:r>
              <a:rPr lang="en-NZ" err="1"/>
              <a:t>whānau</a:t>
            </a:r>
            <a:r>
              <a:rPr lang="en-NZ"/>
              <a:t>. </a:t>
            </a:r>
          </a:p>
          <a:p>
            <a:pPr marL="0" indent="0">
              <a:buFont typeface="Arial" panose="020B0604020202020204" pitchFamily="34" charset="0"/>
              <a:buNone/>
            </a:pPr>
            <a:endParaRPr lang="en-NZ"/>
          </a:p>
          <a:p>
            <a:r>
              <a:rPr lang="en-NZ"/>
              <a:t>Thank you for inviting us to join you today. </a:t>
            </a:r>
          </a:p>
          <a:p>
            <a:endParaRPr lang="en-NZ">
              <a:cs typeface="Calibri" panose="020F0502020204030204"/>
            </a:endParaRPr>
          </a:p>
          <a:p>
            <a:pPr marL="0" indent="0">
              <a:buFont typeface="Arial" panose="020B0604020202020204" pitchFamily="34" charset="0"/>
              <a:buNone/>
            </a:pPr>
            <a:r>
              <a:rPr lang="en-NZ"/>
              <a:t>I’m going to start by reading one of our </a:t>
            </a:r>
            <a:r>
              <a:rPr lang="en-NZ" err="1"/>
              <a:t>whakataukī</a:t>
            </a:r>
            <a:r>
              <a:rPr lang="en-NZ"/>
              <a:t>, a cultural wisdom that inspires and guides our work.</a:t>
            </a:r>
            <a:endParaRPr lang="en-NZ">
              <a:cs typeface="Calibri" panose="020F0502020204030204"/>
            </a:endParaRPr>
          </a:p>
          <a:p>
            <a:r>
              <a:rPr lang="en-NZ">
                <a:cs typeface="Calibri" panose="020F0502020204030204"/>
              </a:rPr>
              <a:t>Ko </a:t>
            </a:r>
            <a:r>
              <a:rPr lang="en-NZ" err="1">
                <a:cs typeface="Calibri" panose="020F0502020204030204"/>
              </a:rPr>
              <a:t>te</a:t>
            </a:r>
            <a:r>
              <a:rPr lang="en-NZ">
                <a:cs typeface="Calibri" panose="020F0502020204030204"/>
              </a:rPr>
              <a:t> </a:t>
            </a:r>
            <a:r>
              <a:rPr lang="en-NZ" err="1">
                <a:cs typeface="Calibri" panose="020F0502020204030204"/>
              </a:rPr>
              <a:t>wai</a:t>
            </a:r>
            <a:r>
              <a:rPr lang="en-NZ">
                <a:cs typeface="Calibri" panose="020F0502020204030204"/>
              </a:rPr>
              <a:t> ahau, ko ahau </a:t>
            </a:r>
            <a:r>
              <a:rPr lang="en-NZ" err="1">
                <a:cs typeface="Calibri" panose="020F0502020204030204"/>
              </a:rPr>
              <a:t>te</a:t>
            </a:r>
            <a:r>
              <a:rPr lang="en-NZ">
                <a:cs typeface="Calibri" panose="020F0502020204030204"/>
              </a:rPr>
              <a:t> </a:t>
            </a:r>
            <a:r>
              <a:rPr lang="en-NZ" err="1">
                <a:cs typeface="Calibri" panose="020F0502020204030204"/>
              </a:rPr>
              <a:t>wai</a:t>
            </a:r>
            <a:endParaRPr lang="en-NZ">
              <a:cs typeface="Calibri" panose="020F0502020204030204"/>
            </a:endParaRPr>
          </a:p>
          <a:p>
            <a:r>
              <a:rPr lang="en-NZ">
                <a:cs typeface="Calibri" panose="020F0502020204030204"/>
              </a:rPr>
              <a:t>He </a:t>
            </a:r>
            <a:r>
              <a:rPr lang="en-NZ" err="1">
                <a:cs typeface="Calibri" panose="020F0502020204030204"/>
              </a:rPr>
              <a:t>whakaaturanga</a:t>
            </a:r>
            <a:r>
              <a:rPr lang="en-NZ">
                <a:cs typeface="Calibri" panose="020F0502020204030204"/>
              </a:rPr>
              <a:t> </a:t>
            </a:r>
            <a:r>
              <a:rPr lang="en-NZ" err="1">
                <a:cs typeface="Calibri" panose="020F0502020204030204"/>
              </a:rPr>
              <a:t>tātau</a:t>
            </a:r>
            <a:r>
              <a:rPr lang="en-NZ">
                <a:cs typeface="Calibri" panose="020F0502020204030204"/>
              </a:rPr>
              <a:t> </a:t>
            </a:r>
            <a:r>
              <a:rPr lang="en-NZ" err="1">
                <a:cs typeface="Calibri" panose="020F0502020204030204"/>
              </a:rPr>
              <a:t>nō</a:t>
            </a:r>
            <a:r>
              <a:rPr lang="en-NZ">
                <a:cs typeface="Calibri" panose="020F0502020204030204"/>
              </a:rPr>
              <a:t> </a:t>
            </a:r>
            <a:r>
              <a:rPr lang="en-NZ" err="1">
                <a:cs typeface="Calibri" panose="020F0502020204030204"/>
              </a:rPr>
              <a:t>te</a:t>
            </a:r>
            <a:r>
              <a:rPr lang="en-NZ">
                <a:cs typeface="Calibri" panose="020F0502020204030204"/>
              </a:rPr>
              <a:t> </a:t>
            </a:r>
            <a:r>
              <a:rPr lang="en-NZ" err="1">
                <a:cs typeface="Calibri" panose="020F0502020204030204"/>
              </a:rPr>
              <a:t>wai</a:t>
            </a:r>
            <a:endParaRPr lang="en-NZ">
              <a:cs typeface="Calibri" panose="020F0502020204030204"/>
            </a:endParaRPr>
          </a:p>
          <a:p>
            <a:r>
              <a:rPr lang="en-NZ">
                <a:cs typeface="Calibri" panose="020F0502020204030204"/>
              </a:rPr>
              <a:t>Ko </a:t>
            </a:r>
            <a:r>
              <a:rPr lang="en-NZ" err="1">
                <a:cs typeface="Calibri" panose="020F0502020204030204"/>
              </a:rPr>
              <a:t>te</a:t>
            </a:r>
            <a:r>
              <a:rPr lang="en-NZ">
                <a:cs typeface="Calibri" panose="020F0502020204030204"/>
              </a:rPr>
              <a:t> </a:t>
            </a:r>
            <a:r>
              <a:rPr lang="en-NZ" err="1">
                <a:cs typeface="Calibri" panose="020F0502020204030204"/>
              </a:rPr>
              <a:t>ora</a:t>
            </a:r>
            <a:r>
              <a:rPr lang="en-NZ">
                <a:cs typeface="Calibri" panose="020F0502020204030204"/>
              </a:rPr>
              <a:t> </a:t>
            </a:r>
            <a:r>
              <a:rPr lang="en-NZ" err="1">
                <a:cs typeface="Calibri" panose="020F0502020204030204"/>
              </a:rPr>
              <a:t>te</a:t>
            </a:r>
            <a:r>
              <a:rPr lang="en-NZ">
                <a:cs typeface="Calibri" panose="020F0502020204030204"/>
              </a:rPr>
              <a:t> </a:t>
            </a:r>
            <a:r>
              <a:rPr lang="en-NZ" err="1">
                <a:cs typeface="Calibri" panose="020F0502020204030204"/>
              </a:rPr>
              <a:t>wai</a:t>
            </a:r>
            <a:r>
              <a:rPr lang="en-NZ">
                <a:cs typeface="Calibri" panose="020F0502020204030204"/>
              </a:rPr>
              <a:t> ko </a:t>
            </a:r>
            <a:r>
              <a:rPr lang="en-NZ" err="1">
                <a:cs typeface="Calibri" panose="020F0502020204030204"/>
              </a:rPr>
              <a:t>te</a:t>
            </a:r>
            <a:r>
              <a:rPr lang="en-NZ">
                <a:cs typeface="Calibri" panose="020F0502020204030204"/>
              </a:rPr>
              <a:t> </a:t>
            </a:r>
            <a:r>
              <a:rPr lang="en-NZ" err="1">
                <a:cs typeface="Calibri" panose="020F0502020204030204"/>
              </a:rPr>
              <a:t>ora</a:t>
            </a:r>
            <a:r>
              <a:rPr lang="en-NZ">
                <a:cs typeface="Calibri" panose="020F0502020204030204"/>
              </a:rPr>
              <a:t> o </a:t>
            </a:r>
            <a:r>
              <a:rPr lang="en-NZ" err="1">
                <a:cs typeface="Calibri" panose="020F0502020204030204"/>
              </a:rPr>
              <a:t>te</a:t>
            </a:r>
            <a:r>
              <a:rPr lang="en-NZ">
                <a:cs typeface="Calibri" panose="020F0502020204030204"/>
              </a:rPr>
              <a:t> </a:t>
            </a:r>
            <a:r>
              <a:rPr lang="en-NZ" err="1">
                <a:cs typeface="Calibri" panose="020F0502020204030204"/>
              </a:rPr>
              <a:t>tangata</a:t>
            </a:r>
            <a:endParaRPr lang="en-NZ">
              <a:cs typeface="Calibri" panose="020F0502020204030204"/>
            </a:endParaRPr>
          </a:p>
          <a:p>
            <a:r>
              <a:rPr lang="en-NZ">
                <a:cs typeface="Calibri" panose="020F0502020204030204"/>
              </a:rPr>
              <a:t>He taonga </a:t>
            </a:r>
            <a:r>
              <a:rPr lang="en-NZ" err="1">
                <a:cs typeface="Calibri" panose="020F0502020204030204"/>
              </a:rPr>
              <a:t>te</a:t>
            </a:r>
            <a:r>
              <a:rPr lang="en-NZ">
                <a:cs typeface="Calibri" panose="020F0502020204030204"/>
              </a:rPr>
              <a:t> </a:t>
            </a:r>
            <a:r>
              <a:rPr lang="en-NZ" err="1">
                <a:cs typeface="Calibri" panose="020F0502020204030204"/>
              </a:rPr>
              <a:t>wai</a:t>
            </a:r>
            <a:r>
              <a:rPr lang="en-NZ">
                <a:cs typeface="Calibri" panose="020F0502020204030204"/>
              </a:rPr>
              <a:t> me </a:t>
            </a:r>
            <a:r>
              <a:rPr lang="en-NZ" err="1">
                <a:cs typeface="Calibri" panose="020F0502020204030204"/>
              </a:rPr>
              <a:t>tiaki</a:t>
            </a:r>
            <a:endParaRPr lang="en-NZ">
              <a:cs typeface="Calibri" panose="020F0502020204030204"/>
            </a:endParaRPr>
          </a:p>
          <a:p>
            <a:r>
              <a:rPr lang="en-NZ">
                <a:cs typeface="Calibri" panose="020F0502020204030204"/>
              </a:rPr>
              <a:t>Ko </a:t>
            </a:r>
            <a:r>
              <a:rPr lang="en-NZ" err="1">
                <a:cs typeface="Calibri" panose="020F0502020204030204"/>
              </a:rPr>
              <a:t>wai</a:t>
            </a:r>
            <a:r>
              <a:rPr lang="en-NZ">
                <a:cs typeface="Calibri" panose="020F0502020204030204"/>
              </a:rPr>
              <a:t> </a:t>
            </a:r>
            <a:r>
              <a:rPr lang="en-NZ" err="1">
                <a:cs typeface="Calibri" panose="020F0502020204030204"/>
              </a:rPr>
              <a:t>tātou</a:t>
            </a:r>
            <a:endParaRPr lang="en-NZ">
              <a:cs typeface="Calibri" panose="020F0502020204030204"/>
            </a:endParaRPr>
          </a:p>
          <a:p>
            <a:r>
              <a:rPr lang="en-NZ">
                <a:cs typeface="Calibri" panose="020F0502020204030204"/>
              </a:rPr>
              <a:t>Ko </a:t>
            </a:r>
            <a:r>
              <a:rPr lang="en-NZ" err="1">
                <a:cs typeface="Calibri" panose="020F0502020204030204"/>
              </a:rPr>
              <a:t>wai</a:t>
            </a:r>
            <a:r>
              <a:rPr lang="en-NZ">
                <a:cs typeface="Calibri" panose="020F0502020204030204"/>
              </a:rPr>
              <a:t> </a:t>
            </a:r>
            <a:r>
              <a:rPr lang="en-NZ" err="1">
                <a:cs typeface="Calibri" panose="020F0502020204030204"/>
              </a:rPr>
              <a:t>tātou</a:t>
            </a:r>
            <a:endParaRPr lang="en-NZ">
              <a:cs typeface="Calibri" panose="020F0502020204030204"/>
            </a:endParaRPr>
          </a:p>
          <a:p>
            <a:pPr marL="0" indent="0">
              <a:buFont typeface="Arial,Sans-Serif" panose="020B0604020202020204" pitchFamily="34" charset="0"/>
              <a:buNone/>
            </a:pPr>
            <a:endParaRPr lang="en-US" i="0">
              <a:cs typeface="+mn-cs"/>
            </a:endParaRPr>
          </a:p>
          <a:p>
            <a:pPr marL="171450" indent="-171450">
              <a:buFont typeface="Arial" panose="020B0604020202020204" pitchFamily="34" charset="0"/>
              <a:buChar char="•"/>
            </a:pPr>
            <a:r>
              <a:rPr lang="en-NZ" i="0">
                <a:cs typeface="Calibri" panose="020F0502020204030204"/>
              </a:rPr>
              <a:t>This </a:t>
            </a:r>
            <a:r>
              <a:rPr lang="en-NZ" i="0" err="1">
                <a:cs typeface="Calibri" panose="020F0502020204030204"/>
              </a:rPr>
              <a:t>whakatauki</a:t>
            </a:r>
            <a:r>
              <a:rPr lang="en-NZ" i="0">
                <a:cs typeface="Calibri" panose="020F0502020204030204"/>
              </a:rPr>
              <a:t> represents our own roles in the </a:t>
            </a:r>
            <a:r>
              <a:rPr lang="en-NZ" i="0" err="1">
                <a:cs typeface="Calibri" panose="020F0502020204030204"/>
              </a:rPr>
              <a:t>kaupapa</a:t>
            </a:r>
            <a:r>
              <a:rPr lang="en-NZ" i="0">
                <a:cs typeface="Calibri" panose="020F0502020204030204"/>
              </a:rPr>
              <a:t> of protecting the health of </a:t>
            </a:r>
            <a:r>
              <a:rPr lang="en-NZ" i="0" err="1">
                <a:cs typeface="Calibri" panose="020F0502020204030204"/>
              </a:rPr>
              <a:t>te</a:t>
            </a:r>
            <a:r>
              <a:rPr lang="en-NZ" i="0">
                <a:cs typeface="Calibri" panose="020F0502020204030204"/>
              </a:rPr>
              <a:t> </a:t>
            </a:r>
            <a:r>
              <a:rPr lang="en-NZ" i="0" err="1">
                <a:cs typeface="Calibri" panose="020F0502020204030204"/>
              </a:rPr>
              <a:t>wai</a:t>
            </a:r>
            <a:r>
              <a:rPr lang="en-NZ" i="0">
                <a:cs typeface="Calibri" panose="020F0502020204030204"/>
              </a:rPr>
              <a:t> and the health of </a:t>
            </a:r>
            <a:r>
              <a:rPr lang="en-NZ" i="0" err="1">
                <a:cs typeface="Calibri" panose="020F0502020204030204"/>
              </a:rPr>
              <a:t>te</a:t>
            </a:r>
            <a:r>
              <a:rPr lang="en-NZ" i="0">
                <a:cs typeface="Calibri" panose="020F0502020204030204"/>
              </a:rPr>
              <a:t> </a:t>
            </a:r>
            <a:r>
              <a:rPr lang="en-NZ" i="0" err="1">
                <a:cs typeface="Calibri" panose="020F0502020204030204"/>
              </a:rPr>
              <a:t>tangata</a:t>
            </a:r>
            <a:r>
              <a:rPr lang="en-NZ" i="0">
                <a:cs typeface="Calibri" panose="020F0502020204030204"/>
              </a:rPr>
              <a:t>, in balance; ko </a:t>
            </a:r>
            <a:r>
              <a:rPr lang="en-NZ" i="0" err="1">
                <a:cs typeface="Calibri" panose="020F0502020204030204"/>
              </a:rPr>
              <a:t>wai</a:t>
            </a:r>
            <a:r>
              <a:rPr lang="en-NZ" i="0">
                <a:cs typeface="Calibri" panose="020F0502020204030204"/>
              </a:rPr>
              <a:t>, ko au, ko tatou.</a:t>
            </a:r>
            <a:r>
              <a:rPr lang="en-NZ">
                <a:cs typeface="Calibri" panose="020F0502020204030204"/>
              </a:rPr>
              <a:t> </a:t>
            </a:r>
            <a:endParaRPr lang="en-NZ" i="0">
              <a:cs typeface="Calibri" panose="020F0502020204030204"/>
            </a:endParaRPr>
          </a:p>
          <a:p>
            <a:pPr marL="0" indent="0">
              <a:buFont typeface="Arial" panose="020B0604020202020204" pitchFamily="34" charset="0"/>
              <a:buNone/>
            </a:pPr>
            <a:endParaRPr lang="en-NZ" i="0">
              <a:cs typeface="Calibri" panose="020F0502020204030204"/>
            </a:endParaRPr>
          </a:p>
          <a:p>
            <a:pPr marL="171450" indent="-171450">
              <a:buFont typeface="Arial" panose="020B0604020202020204" pitchFamily="34" charset="0"/>
              <a:buChar char="•"/>
            </a:pPr>
            <a:r>
              <a:rPr lang="en-NZ" i="0">
                <a:cs typeface="Calibri" panose="020F0502020204030204"/>
              </a:rPr>
              <a:t>Each of us serve as a reflection point between </a:t>
            </a:r>
            <a:r>
              <a:rPr lang="en-NZ" i="0" err="1">
                <a:cs typeface="Calibri"/>
              </a:rPr>
              <a:t>tangata</a:t>
            </a:r>
            <a:r>
              <a:rPr lang="en-NZ" i="0">
                <a:cs typeface="Calibri"/>
              </a:rPr>
              <a:t> and </a:t>
            </a:r>
            <a:r>
              <a:rPr lang="en-NZ" i="0" err="1">
                <a:cs typeface="Calibri"/>
              </a:rPr>
              <a:t>wai</a:t>
            </a:r>
            <a:r>
              <a:rPr lang="en-NZ" i="0">
                <a:cs typeface="Calibri"/>
              </a:rPr>
              <a:t> to highlight the reciprocal relationship between the two.</a:t>
            </a:r>
            <a:r>
              <a:rPr lang="en-NZ">
                <a:cs typeface="Calibri"/>
              </a:rPr>
              <a:t> </a:t>
            </a:r>
            <a:endParaRPr lang="en-NZ" i="0">
              <a:cs typeface="Calibri"/>
            </a:endParaRPr>
          </a:p>
          <a:p>
            <a:pPr marL="171450" indent="-171450">
              <a:buFont typeface="Arial" panose="020B0604020202020204" pitchFamily="34" charset="0"/>
              <a:buChar char="•"/>
            </a:pPr>
            <a:endParaRPr lang="en-NZ" i="0">
              <a:cs typeface="Calibri"/>
            </a:endParaRPr>
          </a:p>
          <a:p>
            <a:pPr marL="171450" indent="-171450">
              <a:buFont typeface="Arial" panose="020B0604020202020204" pitchFamily="34" charset="0"/>
              <a:buChar char="•"/>
            </a:pPr>
            <a:r>
              <a:rPr lang="en-NZ" i="0">
                <a:cs typeface="Calibri"/>
              </a:rPr>
              <a:t>Likewise, the </a:t>
            </a:r>
            <a:r>
              <a:rPr lang="en-NZ" i="0" err="1">
                <a:cs typeface="Calibri"/>
              </a:rPr>
              <a:t>taumata</a:t>
            </a:r>
            <a:r>
              <a:rPr lang="en-NZ" i="0">
                <a:cs typeface="Calibri"/>
              </a:rPr>
              <a:t> and the </a:t>
            </a:r>
            <a:r>
              <a:rPr lang="en-NZ" i="0" err="1">
                <a:cs typeface="Calibri"/>
              </a:rPr>
              <a:t>wai</a:t>
            </a:r>
            <a:r>
              <a:rPr lang="en-NZ" i="0">
                <a:cs typeface="Calibri"/>
              </a:rPr>
              <a:t> in our </a:t>
            </a:r>
            <a:r>
              <a:rPr lang="en-NZ" i="0" err="1">
                <a:cs typeface="Calibri"/>
              </a:rPr>
              <a:t>tohu</a:t>
            </a:r>
            <a:r>
              <a:rPr lang="en-NZ" i="0">
                <a:cs typeface="Calibri"/>
              </a:rPr>
              <a:t> (our brand logo) are balanced reflections of one another – they are one in the same.</a:t>
            </a:r>
            <a:endParaRPr lang="en-NZ" i="0"/>
          </a:p>
          <a:p>
            <a:pPr marL="285750" lvl="1"/>
            <a:endParaRPr lang="en-NZ" i="1">
              <a:cs typeface="Calibri"/>
            </a:endParaRPr>
          </a:p>
          <a:p>
            <a:pPr marL="0" indent="0">
              <a:buFont typeface="Arial" panose="020B0604020202020204" pitchFamily="34" charset="0"/>
              <a:buNone/>
            </a:pPr>
            <a:endParaRPr lang="en-NZ">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2</a:t>
            </a:fld>
            <a:endParaRPr lang="en-US"/>
          </a:p>
        </p:txBody>
      </p:sp>
    </p:spTree>
    <p:extLst>
      <p:ext uri="{BB962C8B-B14F-4D97-AF65-F5344CB8AC3E}">
        <p14:creationId xmlns:p14="http://schemas.microsoft.com/office/powerpoint/2010/main" val="2756567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US" b="1"/>
              <a:t>Jim</a:t>
            </a:r>
          </a:p>
          <a:p>
            <a:pPr marL="0" lvl="0" indent="0">
              <a:buSzPct val="100000"/>
              <a:buFont typeface="Arial" pitchFamily="34"/>
              <a:buNone/>
            </a:pPr>
            <a:endParaRPr lang="en-US"/>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32414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US" b="1" dirty="0"/>
              <a:t>Jim</a:t>
            </a:r>
            <a:endParaRPr lang="en-US" b="1"/>
          </a:p>
          <a:p>
            <a:pPr marL="0" lvl="0" indent="0">
              <a:buSzPct val="100000"/>
              <a:buFont typeface="Arial" pitchFamily="34"/>
              <a:buNone/>
            </a:pPr>
            <a:endParaRPr lang="en-US"/>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14669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US" b="1"/>
              <a:t>Jim</a:t>
            </a:r>
          </a:p>
          <a:p>
            <a:pPr marL="0" lvl="0" indent="0">
              <a:buSzPct val="100000"/>
              <a:buFont typeface="Arial" pitchFamily="34"/>
              <a:buNone/>
            </a:pPr>
            <a:endParaRPr lang="en-US"/>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11371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cs typeface="Calibri"/>
              </a:rPr>
              <a:t>Alan</a:t>
            </a:r>
            <a:endParaRPr lang="en-NZ"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95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cs typeface="Calibri"/>
              </a:rPr>
              <a:t>Alan</a:t>
            </a:r>
          </a:p>
          <a:p>
            <a:endParaRPr lang="en-NZ">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15</a:t>
            </a:fld>
            <a:endParaRPr lang="en-US"/>
          </a:p>
        </p:txBody>
      </p:sp>
    </p:spTree>
    <p:extLst>
      <p:ext uri="{BB962C8B-B14F-4D97-AF65-F5344CB8AC3E}">
        <p14:creationId xmlns:p14="http://schemas.microsoft.com/office/powerpoint/2010/main" val="198350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lvl="0" indent="0">
              <a:buSzPct val="100000"/>
              <a:buFont typeface="Arial" pitchFamily="34"/>
              <a:buNone/>
            </a:pPr>
            <a:r>
              <a:rPr lang="en-US" b="1">
                <a:cs typeface="Calibri"/>
              </a:rPr>
              <a:t>Alan</a:t>
            </a:r>
          </a:p>
          <a:p>
            <a:pPr marL="171450" lvl="0" indent="-171450">
              <a:buSzPct val="100000"/>
              <a:buFont typeface="Arial" pitchFamily="34"/>
              <a:buChar char="•"/>
            </a:pPr>
            <a:endParaRPr lang="en-US" b="1">
              <a:cs typeface="Calibri"/>
            </a:endParaRPr>
          </a:p>
          <a:p>
            <a:pPr marL="171450" lvl="0" indent="-171450">
              <a:buSzPct val="100000"/>
              <a:buFont typeface="Arial" pitchFamily="34"/>
              <a:buChar char="•"/>
            </a:pPr>
            <a:r>
              <a:rPr lang="en-US" b="1">
                <a:cs typeface="Calibri"/>
              </a:rPr>
              <a:t>Water safety plans vs planning </a:t>
            </a:r>
            <a:r>
              <a:rPr lang="en-US">
                <a:cs typeface="Calibri"/>
              </a:rPr>
              <a:t>– considerable work is underway to provide guidance on the Taumata Arowai approach, the culture change we want to see and our expectations of water suppliers. </a:t>
            </a:r>
          </a:p>
          <a:p>
            <a:pPr lvl="0"/>
            <a:endParaRPr lang="en-US">
              <a:cs typeface="Calibri"/>
            </a:endParaRPr>
          </a:p>
          <a:p>
            <a:pPr marL="171450" lvl="0" indent="-171450">
              <a:buSzPct val="100000"/>
              <a:buFont typeface="Arial" pitchFamily="34"/>
              <a:buChar char="•"/>
            </a:pPr>
            <a:r>
              <a:rPr lang="en-US" b="1">
                <a:cs typeface="Calibri"/>
              </a:rPr>
              <a:t>Source water risk management plans (SWRMPs) </a:t>
            </a:r>
            <a:r>
              <a:rPr lang="en-US">
                <a:cs typeface="Calibri"/>
              </a:rPr>
              <a:t>– similarly, considerable work is underway to understand what will be required of water suppliers, how Te Mana o </a:t>
            </a:r>
            <a:r>
              <a:rPr lang="en-US" err="1">
                <a:cs typeface="Calibri"/>
              </a:rPr>
              <a:t>te</a:t>
            </a:r>
            <a:r>
              <a:rPr lang="en-US">
                <a:cs typeface="Calibri"/>
              </a:rPr>
              <a:t> Wai is taken account of in SWRMPs and the guidance that will be provided to water suppliers.</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68928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cs typeface="Calibri"/>
              </a:rPr>
              <a:t>Alan</a:t>
            </a:r>
          </a:p>
          <a:p>
            <a:endParaRPr lang="en-NZ">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17</a:t>
            </a:fld>
            <a:endParaRPr lang="en-US"/>
          </a:p>
        </p:txBody>
      </p:sp>
    </p:spTree>
    <p:extLst>
      <p:ext uri="{BB962C8B-B14F-4D97-AF65-F5344CB8AC3E}">
        <p14:creationId xmlns:p14="http://schemas.microsoft.com/office/powerpoint/2010/main" val="358430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Alan</a:t>
            </a:r>
          </a:p>
          <a:p>
            <a:endParaRPr lang="en-US"/>
          </a:p>
          <a:p>
            <a:r>
              <a:rPr lang="en-US"/>
              <a:t>Māori have always taken a whole of system approach to water, looking at the whole picture from </a:t>
            </a:r>
            <a:r>
              <a:rPr lang="en-US" err="1"/>
              <a:t>maunga</a:t>
            </a:r>
            <a:r>
              <a:rPr lang="en-US"/>
              <a:t> to moana, or ki uta ki tai (from mountains to the sea). </a:t>
            </a:r>
          </a:p>
          <a:p>
            <a:endParaRPr lang="en-US">
              <a:cs typeface="Calibri" panose="020F0502020204030204"/>
            </a:endParaRPr>
          </a:p>
          <a:p>
            <a:r>
              <a:rPr lang="en-US"/>
              <a:t>This whole-of system approach </a:t>
            </a:r>
            <a:r>
              <a:rPr lang="en-US" err="1"/>
              <a:t>recognises</a:t>
            </a:r>
            <a:r>
              <a:rPr lang="en-US"/>
              <a:t> that the Te </a:t>
            </a:r>
            <a:r>
              <a:rPr lang="en-US" err="1"/>
              <a:t>Ao</a:t>
            </a:r>
            <a:r>
              <a:rPr lang="en-US"/>
              <a:t> Māori world view consists of fundamentals of tikanga, </a:t>
            </a:r>
            <a:r>
              <a:rPr lang="en-US" err="1"/>
              <a:t>mātauranga</a:t>
            </a:r>
            <a:r>
              <a:rPr lang="en-US"/>
              <a:t> Māori, and </a:t>
            </a:r>
            <a:r>
              <a:rPr lang="en-US" err="1"/>
              <a:t>kaitiakitanga</a:t>
            </a:r>
            <a:r>
              <a:rPr lang="en-US"/>
              <a:t> (to name a few). </a:t>
            </a:r>
            <a:endParaRPr lang="en-US">
              <a:cs typeface="Calibri"/>
            </a:endParaRPr>
          </a:p>
          <a:p>
            <a:endParaRPr lang="en-US"/>
          </a:p>
          <a:p>
            <a:r>
              <a:rPr lang="en-US"/>
              <a:t>There are whole knowledge systems embedded in how iwi/Māori do things, to protect and care for water in their </a:t>
            </a:r>
            <a:r>
              <a:rPr lang="en-US" err="1"/>
              <a:t>rohe</a:t>
            </a:r>
            <a:r>
              <a:rPr lang="en-US"/>
              <a:t> and </a:t>
            </a:r>
            <a:r>
              <a:rPr lang="en-US" err="1"/>
              <a:t>takiwa</a:t>
            </a:r>
            <a:r>
              <a:rPr lang="en-US"/>
              <a:t>. </a:t>
            </a:r>
            <a:endParaRPr lang="en-US">
              <a:cs typeface="Calibri"/>
            </a:endParaRPr>
          </a:p>
          <a:p>
            <a:endParaRPr lang="en-NZ"/>
          </a:p>
        </p:txBody>
      </p:sp>
      <p:sp>
        <p:nvSpPr>
          <p:cNvPr id="4" name="Slide Number Placeholder 3"/>
          <p:cNvSpPr>
            <a:spLocks noGrp="1"/>
          </p:cNvSpPr>
          <p:nvPr>
            <p:ph type="sldNum" sz="quarter" idx="5"/>
          </p:nvPr>
        </p:nvSpPr>
        <p:spPr/>
        <p:txBody>
          <a:bodyPr/>
          <a:lstStyle/>
          <a:p>
            <a:fld id="{8C18E7B5-397D-E340-A3B7-DFDFBFBFBC6D}" type="slidenum">
              <a:rPr lang="en-US" smtClean="0"/>
              <a:t>18</a:t>
            </a:fld>
            <a:endParaRPr lang="en-US"/>
          </a:p>
        </p:txBody>
      </p:sp>
    </p:spTree>
    <p:extLst>
      <p:ext uri="{BB962C8B-B14F-4D97-AF65-F5344CB8AC3E}">
        <p14:creationId xmlns:p14="http://schemas.microsoft.com/office/powerpoint/2010/main" val="3660276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cs typeface="Calibri"/>
              </a:rPr>
              <a:t>Alan</a:t>
            </a:r>
            <a:endParaRPr lang="en-NZ"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894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r>
              <a:rPr lang="en-US" b="1">
                <a:cs typeface="Calibri"/>
              </a:rPr>
              <a:t>Alan</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9066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a:cs typeface="Calibri"/>
              </a:rPr>
              <a:t>Ray</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91571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r>
              <a:rPr lang="en-US" b="1">
                <a:cs typeface="Calibri"/>
              </a:rPr>
              <a:t>Alan</a:t>
            </a:r>
          </a:p>
          <a:p>
            <a:r>
              <a:rPr lang="en-US" b="0">
                <a:cs typeface="Calibri"/>
              </a:rPr>
              <a:t>What do you know, what can you see, what can I influence</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02423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cs typeface="Calibri"/>
              </a:rPr>
              <a:t>Jim</a:t>
            </a:r>
            <a:endParaRPr lang="en-NZ"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085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r>
              <a:rPr lang="en-US" b="1">
                <a:cs typeface="Calibri"/>
              </a:rPr>
              <a:t>Jim</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81041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r>
              <a:rPr lang="en-US" b="1">
                <a:cs typeface="Calibri"/>
              </a:rPr>
              <a:t>Jim</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63073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r>
              <a:rPr lang="en-US" b="1">
                <a:cs typeface="Calibri"/>
              </a:rPr>
              <a:t>Jim</a:t>
            </a:r>
          </a:p>
          <a:p>
            <a:pPr marL="342900" indent="-342900" fontAlgn="base">
              <a:spcBef>
                <a:spcPts val="800"/>
              </a:spcBef>
              <a:spcAft>
                <a:spcPts val="8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1200" b="1" kern="0">
                <a:solidFill>
                  <a:srgbClr val="07435C"/>
                </a:solidFill>
                <a:latin typeface="Calibri"/>
                <a:cs typeface="Calibri"/>
              </a:rPr>
              <a:t>The Plan-Do-Check-Act Cycle</a:t>
            </a:r>
            <a:r>
              <a:rPr lang="en-US" sz="1200" kern="0">
                <a:solidFill>
                  <a:srgbClr val="07435C"/>
                </a:solidFill>
                <a:latin typeface="Calibri"/>
                <a:cs typeface="Calibri"/>
              </a:rPr>
              <a:t>:</a:t>
            </a:r>
            <a:r>
              <a:rPr lang="en-US" sz="1200" kern="0">
                <a:solidFill>
                  <a:srgbClr val="000000"/>
                </a:solidFill>
                <a:latin typeface="Calibri"/>
                <a:cs typeface="Calibri"/>
              </a:rPr>
              <a:t> identifying hazards and risks to your supply and the measures you will use to prevent them occurring (Plan); implementing the measures to control the hazards/risks (Do); monitoring and measuring your processes and reporting your results (Check); then reviewing based on your learnings or to improve your processes (Act). </a:t>
            </a:r>
          </a:p>
          <a:p>
            <a:pPr marL="342900" indent="-342900" fontAlgn="base">
              <a:spcBef>
                <a:spcPts val="800"/>
              </a:spcBef>
              <a:spcAft>
                <a:spcPts val="8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1200" b="1" kern="0">
                <a:solidFill>
                  <a:srgbClr val="07435C"/>
                </a:solidFill>
                <a:latin typeface="Calibri"/>
                <a:cs typeface="Calibri"/>
              </a:rPr>
              <a:t>ISO 31000 Risk Management: </a:t>
            </a:r>
            <a:r>
              <a:rPr lang="en-US" sz="1200" kern="0">
                <a:solidFill>
                  <a:srgbClr val="000000"/>
                </a:solidFill>
                <a:latin typeface="Calibri"/>
                <a:cs typeface="Calibri"/>
              </a:rPr>
              <a:t>an international standard that provides guidelines for managing risks. </a:t>
            </a:r>
          </a:p>
          <a:p>
            <a:pPr marL="342900" indent="-342900" fontAlgn="base">
              <a:spcBef>
                <a:spcPts val="800"/>
              </a:spcBef>
              <a:spcAft>
                <a:spcPts val="8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1200" b="1" kern="0">
                <a:solidFill>
                  <a:srgbClr val="07435C"/>
                </a:solidFill>
                <a:latin typeface="Calibri"/>
                <a:cs typeface="Calibri"/>
              </a:rPr>
              <a:t>The bow tie method: </a:t>
            </a:r>
            <a:r>
              <a:rPr lang="en-US" sz="1200" kern="0">
                <a:solidFill>
                  <a:srgbClr val="000000"/>
                </a:solidFill>
                <a:latin typeface="Calibri"/>
                <a:cs typeface="Calibri"/>
              </a:rPr>
              <a:t>a visual representation of risk, mapped out as a bow tie shape with the top hazardous event in the </a:t>
            </a:r>
            <a:r>
              <a:rPr lang="en-US" sz="1200" kern="0" err="1">
                <a:solidFill>
                  <a:srgbClr val="000000"/>
                </a:solidFill>
                <a:latin typeface="Calibri"/>
                <a:cs typeface="Calibri"/>
              </a:rPr>
              <a:t>centre</a:t>
            </a:r>
            <a:r>
              <a:rPr lang="en-US" sz="1200" kern="0">
                <a:solidFill>
                  <a:srgbClr val="000000"/>
                </a:solidFill>
                <a:latin typeface="Calibri"/>
                <a:cs typeface="Calibri"/>
              </a:rPr>
              <a:t>, controls to manage the likelihood of the event occurring on the left-hand side and the controls on the right-hand side to reduce the consequences of the event and to aid in the recovery. </a:t>
            </a:r>
          </a:p>
          <a:p>
            <a:pPr marL="342900" indent="-342900" fontAlgn="base">
              <a:spcBef>
                <a:spcPts val="800"/>
              </a:spcBef>
              <a:spcAft>
                <a:spcPts val="8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1200" b="1" kern="0">
                <a:solidFill>
                  <a:srgbClr val="07435C"/>
                </a:solidFill>
                <a:latin typeface="Calibri"/>
                <a:cs typeface="Calibri"/>
              </a:rPr>
              <a:t>World Health </a:t>
            </a:r>
            <a:r>
              <a:rPr lang="en-US" sz="1200" b="1" kern="0" err="1">
                <a:solidFill>
                  <a:srgbClr val="07435C"/>
                </a:solidFill>
                <a:latin typeface="Calibri"/>
                <a:cs typeface="Calibri"/>
              </a:rPr>
              <a:t>Organisation</a:t>
            </a:r>
            <a:r>
              <a:rPr lang="en-US" sz="1200" b="1" kern="0">
                <a:solidFill>
                  <a:srgbClr val="07435C"/>
                </a:solidFill>
                <a:latin typeface="Calibri"/>
                <a:cs typeface="Calibri"/>
              </a:rPr>
              <a:t> Water Safety Plan Guide: </a:t>
            </a:r>
            <a:r>
              <a:rPr lang="en-US" sz="1200" kern="0">
                <a:solidFill>
                  <a:srgbClr val="000000"/>
                </a:solidFill>
                <a:latin typeface="Calibri"/>
                <a:cs typeface="Calibri"/>
              </a:rPr>
              <a:t>A step-by-step guide to risk management for drinking water suppliers, using the likelihood/consequence risk assessment approach</a:t>
            </a:r>
            <a:r>
              <a:rPr lang="en-US" sz="1200" b="0" i="0">
                <a:solidFill>
                  <a:srgbClr val="000000"/>
                </a:solidFill>
                <a:effectLst/>
                <a:latin typeface="Calibri" panose="020F0502020204030204" pitchFamily="34" charset="0"/>
              </a:rPr>
              <a:t>. </a:t>
            </a:r>
          </a:p>
          <a:p>
            <a:endParaRPr lang="en-US" b="1">
              <a:cs typeface="Calibri"/>
            </a:endParaRP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48553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US" b="1"/>
              <a:t>Jim</a:t>
            </a:r>
          </a:p>
          <a:p>
            <a:pPr marL="0" lvl="0" indent="0">
              <a:buSzPct val="100000"/>
              <a:buFont typeface="Arial" pitchFamily="34"/>
              <a:buNone/>
            </a:pPr>
            <a:endParaRPr lang="en-US"/>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89163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r>
              <a:rPr lang="en-US" b="1">
                <a:cs typeface="Calibri"/>
              </a:rPr>
              <a:t>Jim</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24174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r>
              <a:rPr lang="en-US" b="1">
                <a:cs typeface="Calibri"/>
              </a:rPr>
              <a:t>Jim</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63627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r>
              <a:rPr lang="en-US" b="1">
                <a:cs typeface="Calibri"/>
              </a:rPr>
              <a:t>Jim</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56339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61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NZ" sz="1100" b="1">
                <a:effectLst/>
                <a:latin typeface="Calibri"/>
                <a:ea typeface="Calibri" panose="020F0502020204030204" pitchFamily="34" charset="0"/>
                <a:cs typeface="Calibri"/>
              </a:rPr>
              <a:t>Ray</a:t>
            </a:r>
          </a:p>
          <a:p>
            <a:pPr marL="342900" lvl="0" indent="-342900">
              <a:lnSpc>
                <a:spcPct val="107000"/>
              </a:lnSpc>
              <a:buFont typeface="Symbol" panose="05050102010706020507" pitchFamily="18" charset="2"/>
              <a:buChar char=""/>
            </a:pPr>
            <a:r>
              <a:rPr lang="en-NZ" sz="1100">
                <a:effectLst/>
                <a:latin typeface="Calibri"/>
                <a:ea typeface="Calibri" panose="020F0502020204030204" pitchFamily="34" charset="0"/>
                <a:cs typeface="Calibri"/>
              </a:rPr>
              <a:t>Having a </a:t>
            </a:r>
            <a:r>
              <a:rPr lang="en-NZ" sz="1100" err="1">
                <a:effectLst/>
                <a:latin typeface="Calibri"/>
                <a:ea typeface="Calibri" panose="020F0502020204030204" pitchFamily="34" charset="0"/>
                <a:cs typeface="Calibri"/>
              </a:rPr>
              <a:t>te</a:t>
            </a:r>
            <a:r>
              <a:rPr lang="en-NZ" sz="1100">
                <a:effectLst/>
                <a:latin typeface="Calibri"/>
                <a:ea typeface="Calibri" panose="020F0502020204030204" pitchFamily="34" charset="0"/>
                <a:cs typeface="Calibri"/>
              </a:rPr>
              <a:t> </a:t>
            </a:r>
            <a:r>
              <a:rPr lang="en-NZ" sz="1100" err="1">
                <a:effectLst/>
                <a:latin typeface="Calibri"/>
                <a:ea typeface="Calibri" panose="020F0502020204030204" pitchFamily="34" charset="0"/>
                <a:cs typeface="Calibri"/>
              </a:rPr>
              <a:t>ao</a:t>
            </a:r>
            <a:r>
              <a:rPr lang="en-NZ" sz="1100">
                <a:effectLst/>
                <a:latin typeface="Calibri"/>
                <a:ea typeface="Calibri" panose="020F0502020204030204" pitchFamily="34" charset="0"/>
                <a:cs typeface="Calibri"/>
              </a:rPr>
              <a:t> Māori perspective woven into the fabric of our organisation is important to us. We want to live and breathe our values intrinsically – and this is a both a challenge and an opportunity as we build our plane.</a:t>
            </a:r>
          </a:p>
          <a:p>
            <a:pPr marL="342900" indent="-342900">
              <a:lnSpc>
                <a:spcPct val="107000"/>
              </a:lnSpc>
              <a:buFont typeface="Symbol" panose="05050102010706020507" pitchFamily="18" charset="2"/>
              <a:buChar char=""/>
            </a:pPr>
            <a:r>
              <a:rPr lang="en-NZ" sz="1100">
                <a:effectLst/>
                <a:latin typeface="Calibri"/>
                <a:ea typeface="Calibri" panose="020F0502020204030204" pitchFamily="34" charset="0"/>
                <a:cs typeface="Calibri"/>
              </a:rPr>
              <a:t>We’ve been really lucky to have been supported in this mahi. </a:t>
            </a:r>
            <a:endParaRPr lang="en-NZ" sz="1100">
              <a:latin typeface="Calibri"/>
              <a:ea typeface="Calibri" panose="020F0502020204030204" pitchFamily="34" charset="0"/>
              <a:cs typeface="Calibri"/>
            </a:endParaRPr>
          </a:p>
          <a:p>
            <a:pPr marL="342900" lvl="0" indent="-342900">
              <a:lnSpc>
                <a:spcPct val="107000"/>
              </a:lnSpc>
              <a:buFont typeface="Symbol" panose="05050102010706020507" pitchFamily="18" charset="2"/>
              <a:buChar char=""/>
            </a:pPr>
            <a:r>
              <a:rPr lang="en-NZ" sz="1100">
                <a:effectLst/>
                <a:latin typeface="Calibri"/>
                <a:ea typeface="Calibri" panose="020F0502020204030204" pitchFamily="34" charset="0"/>
                <a:cs typeface="Calibri"/>
              </a:rPr>
              <a:t>These are our </a:t>
            </a:r>
            <a:r>
              <a:rPr lang="en-NZ" sz="1100" err="1">
                <a:effectLst/>
                <a:latin typeface="Calibri"/>
                <a:ea typeface="Calibri" panose="020F0502020204030204" pitchFamily="34" charset="0"/>
                <a:cs typeface="Calibri"/>
              </a:rPr>
              <a:t>whakatauki</a:t>
            </a:r>
            <a:r>
              <a:rPr lang="en-NZ" sz="1100">
                <a:effectLst/>
                <a:latin typeface="Calibri"/>
                <a:ea typeface="Calibri" panose="020F0502020204030204" pitchFamily="34" charset="0"/>
                <a:cs typeface="Calibri"/>
              </a:rPr>
              <a:t> that guide the way we want to be in the sector:</a:t>
            </a:r>
            <a:endParaRPr lang="en-NZ"/>
          </a:p>
          <a:p>
            <a:pPr marL="742950" lvl="1" indent="-285750">
              <a:lnSpc>
                <a:spcPct val="107000"/>
              </a:lnSpc>
              <a:buFont typeface="Courier New" panose="02070309020205020404" pitchFamily="49" charset="0"/>
              <a:buChar char="o"/>
            </a:pPr>
            <a:r>
              <a:rPr lang="en-NZ" sz="1100" b="1">
                <a:effectLst/>
                <a:latin typeface="Calibri"/>
                <a:ea typeface="Calibri" panose="020F0502020204030204" pitchFamily="34" charset="0"/>
                <a:cs typeface="Calibri"/>
              </a:rPr>
              <a:t>To be real and human</a:t>
            </a:r>
            <a:r>
              <a:rPr lang="en-NZ" sz="1100">
                <a:effectLst/>
                <a:latin typeface="Calibri"/>
                <a:ea typeface="Calibri" panose="020F0502020204030204" pitchFamily="34" charset="0"/>
                <a:cs typeface="Calibri"/>
              </a:rPr>
              <a:t> – to welcome, to listen and respond.</a:t>
            </a:r>
            <a:r>
              <a:rPr lang="en-NZ" sz="1100">
                <a:latin typeface="Calibri"/>
                <a:ea typeface="Calibri" panose="020F0502020204030204" pitchFamily="34" charset="0"/>
                <a:cs typeface="Calibri"/>
              </a:rPr>
              <a:t> </a:t>
            </a:r>
          </a:p>
          <a:p>
            <a:pPr marL="742950" lvl="1" indent="-285750">
              <a:lnSpc>
                <a:spcPct val="107000"/>
              </a:lnSpc>
              <a:buFont typeface="Courier New" panose="02070309020205020404" pitchFamily="49" charset="0"/>
              <a:buChar char="o"/>
            </a:pPr>
            <a:r>
              <a:rPr lang="en-NZ" sz="1100" b="1">
                <a:effectLst/>
                <a:latin typeface="Calibri"/>
                <a:ea typeface="Calibri" panose="020F0502020204030204" pitchFamily="34" charset="0"/>
                <a:cs typeface="Calibri"/>
              </a:rPr>
              <a:t>To sustain the sector, </a:t>
            </a:r>
            <a:r>
              <a:rPr lang="en-NZ" sz="1100">
                <a:effectLst/>
                <a:latin typeface="Calibri"/>
                <a:ea typeface="Calibri" panose="020F0502020204030204" pitchFamily="34" charset="0"/>
                <a:cs typeface="Calibri"/>
              </a:rPr>
              <a:t>with guidance, support and encouragement</a:t>
            </a:r>
            <a:r>
              <a:rPr lang="en-NZ" sz="1100" b="1">
                <a:latin typeface="Calibri"/>
                <a:ea typeface="Calibri" panose="020F0502020204030204" pitchFamily="34" charset="0"/>
                <a:cs typeface="Calibri"/>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en-NZ" sz="1100" b="1">
                <a:effectLst/>
                <a:latin typeface="Calibri"/>
                <a:ea typeface="Calibri" panose="020F0502020204030204" pitchFamily="34" charset="0"/>
                <a:cs typeface="Calibri"/>
              </a:rPr>
              <a:t>To turn our minds to the past to determine our way forward</a:t>
            </a:r>
            <a:r>
              <a:rPr lang="en-NZ" sz="1100">
                <a:effectLst/>
                <a:latin typeface="Calibri"/>
                <a:ea typeface="Calibri" panose="020F0502020204030204" pitchFamily="34" charset="0"/>
                <a:cs typeface="Calibri"/>
              </a:rPr>
              <a:t> – looking back to the Havelock North incident and others like it helps us to keep our focus on what’s important – it helps us keep our focus broad -</a:t>
            </a:r>
            <a:r>
              <a:rPr lang="en-NZ" sz="1100">
                <a:latin typeface="Calibri"/>
                <a:ea typeface="Calibri" panose="020F0502020204030204" pitchFamily="34" charset="0"/>
                <a:cs typeface="Calibri"/>
              </a:rPr>
              <a:t> </a:t>
            </a:r>
            <a:r>
              <a:rPr lang="en-NZ" sz="1100">
                <a:effectLst/>
                <a:latin typeface="Calibri"/>
                <a:ea typeface="Calibri" panose="020F0502020204030204" pitchFamily="34" charset="0"/>
                <a:cs typeface="Calibri"/>
              </a:rPr>
              <a:t> to learn from overseas, to learn from our mistakes and others, and to track a careful path forward.</a:t>
            </a:r>
          </a:p>
          <a:p>
            <a:pPr marL="342900" lvl="0" indent="-342900">
              <a:lnSpc>
                <a:spcPct val="107000"/>
              </a:lnSpc>
              <a:spcAft>
                <a:spcPts val="800"/>
              </a:spcAft>
              <a:buFont typeface="Symbol" panose="05050102010706020507" pitchFamily="18" charset="2"/>
              <a:buChar char=""/>
            </a:pPr>
            <a:r>
              <a:rPr lang="en-NZ" sz="1100">
                <a:effectLst/>
                <a:latin typeface="Calibri"/>
                <a:ea typeface="Calibri" panose="020F0502020204030204" pitchFamily="34" charset="0"/>
                <a:cs typeface="Calibri"/>
              </a:rPr>
              <a:t>These are our promises to the sector and you should hold us to them.</a:t>
            </a:r>
          </a:p>
          <a:p>
            <a:pPr marL="457200" lvl="1" indent="-171450">
              <a:buFont typeface="Arial" panose="020B0604020202020204" pitchFamily="34" charset="0"/>
              <a:buChar char="•"/>
            </a:pPr>
            <a:endParaRPr lang="en-NZ">
              <a:cs typeface="Calibri"/>
            </a:endParaRPr>
          </a:p>
          <a:p>
            <a:pPr marL="0" indent="0">
              <a:buFont typeface="Arial" panose="020B0604020202020204" pitchFamily="34" charset="0"/>
              <a:buNone/>
            </a:pPr>
            <a:endParaRPr lang="en-NZ">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4</a:t>
            </a:fld>
            <a:endParaRPr lang="en-US"/>
          </a:p>
        </p:txBody>
      </p:sp>
    </p:spTree>
    <p:extLst>
      <p:ext uri="{BB962C8B-B14F-4D97-AF65-F5344CB8AC3E}">
        <p14:creationId xmlns:p14="http://schemas.microsoft.com/office/powerpoint/2010/main" val="321356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r>
              <a:rPr lang="en-US" b="1" i="0">
                <a:solidFill>
                  <a:srgbClr val="000000"/>
                </a:solidFill>
                <a:effectLst/>
                <a:latin typeface="Lato" panose="020F0502020204030203" pitchFamily="34" charset="0"/>
              </a:rPr>
              <a:t>Ray – reminder only 4 days left to have your say</a:t>
            </a:r>
          </a:p>
          <a:p>
            <a:pPr lvl="0"/>
            <a:r>
              <a:rPr lang="en-US" b="0" i="0">
                <a:solidFill>
                  <a:srgbClr val="000000"/>
                </a:solidFill>
                <a:effectLst/>
                <a:latin typeface="Lato" panose="020F0502020204030203" pitchFamily="34" charset="0"/>
              </a:rPr>
              <a:t>On 17 January consultation began on 7 key documents </a:t>
            </a:r>
          </a:p>
          <a:p>
            <a:pPr lvl="0"/>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6 drafts of regulatory instruments that set out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Divided the current Standards into Standards and Drinking Water Quality Assurance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Acceptable Solutions are a new concept introduced in the Water Services Act 2021 (the Act). They provide owners and operators of some types of drinking water supplies with an approved ready-made option to meet their compliance obligations.</a:t>
            </a:r>
          </a:p>
          <a:p>
            <a:pPr lvl="0"/>
            <a:endParaRPr lang="en-US" b="0" i="0">
              <a:solidFill>
                <a:srgbClr val="000000"/>
              </a:solidFill>
              <a:effectLst/>
              <a:latin typeface="Lato" panose="020F0502020204030203" pitchFamily="34" charset="0"/>
            </a:endParaRPr>
          </a:p>
          <a:p>
            <a:pPr lvl="0"/>
            <a:r>
              <a:rPr lang="en-US" b="0" i="0">
                <a:solidFill>
                  <a:srgbClr val="000000"/>
                </a:solidFill>
                <a:effectLst/>
                <a:latin typeface="Lato" panose="020F0502020204030203" pitchFamily="34" charset="0"/>
              </a:rPr>
              <a:t>We’ve developed these documents in collaboration with sector reference groups from various drinking water supply types from across Aotearoa, along with international experts. The reference groups included representatives from Māori communities, rural agricultural water supplies, Federated Farmers and local authorities.</a:t>
            </a:r>
          </a:p>
          <a:p>
            <a:pPr lvl="0"/>
            <a:endParaRPr lang="en-US" b="0" i="0">
              <a:solidFill>
                <a:srgbClr val="000000"/>
              </a:solidFill>
              <a:effectLst/>
              <a:latin typeface="Lato" panose="020F0502020204030203"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The final document is a discussion document setting out initial thinking around a proposal to introduce drinking water environmental performance measures.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The proposed documents we are consulting on are key foundations of the regulatory regime. They are targeted at drinking water suppliers and contain technical content that will guide the way drinking water is supplied safely to people in Aotearoa.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Lato" panose="020F0502020204030203" pitchFamily="34" charset="0"/>
              </a:rPr>
              <a:t>Consultation is open until 28 March.  </a:t>
            </a:r>
          </a:p>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2128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cs typeface="Calibri"/>
              </a:rPr>
              <a:t>Jim</a:t>
            </a:r>
            <a:endParaRPr lang="en-NZ"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18E7B5-397D-E340-A3B7-DFDFBFBFBC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86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US" b="1"/>
              <a:t>Jim</a:t>
            </a:r>
          </a:p>
          <a:p>
            <a:pPr marL="0" lvl="0" indent="0">
              <a:buFont typeface="Arial" pitchFamily="34"/>
              <a:buNone/>
            </a:pPr>
            <a:endParaRPr lang="en-US" b="1">
              <a:cs typeface="Calibri"/>
            </a:endParaRPr>
          </a:p>
          <a:p>
            <a:pPr>
              <a:buFont typeface="Arial" pitchFamily="34"/>
            </a:pPr>
            <a:r>
              <a:rPr lang="en-US">
                <a:cs typeface="Calibri" panose="020F0502020204030204"/>
              </a:rPr>
              <a:t>Note: Replaced 'Father' of drinking water in NZ to expert</a:t>
            </a:r>
            <a:endParaRPr lang="en-US" b="1">
              <a:cs typeface="Calibri" panose="020F0502020204030204"/>
            </a:endParaRPr>
          </a:p>
          <a:p>
            <a:pPr>
              <a:buSzPct val="100000"/>
              <a:buFont typeface="Arial" pitchFamily="34"/>
            </a:pPr>
            <a:endParaRPr lang="en-US">
              <a:cs typeface="Calibri" panose="020F0502020204030204"/>
            </a:endParaRP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6060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US" b="1"/>
              <a:t>Jim</a:t>
            </a:r>
          </a:p>
          <a:p>
            <a:pPr marL="0" lvl="0" indent="0">
              <a:buSzPct val="100000"/>
              <a:buFont typeface="Arial" pitchFamily="34"/>
              <a:buNone/>
            </a:pPr>
            <a:endParaRPr lang="en-US"/>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7026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US" b="1"/>
              <a:t>Jim</a:t>
            </a:r>
          </a:p>
          <a:p>
            <a:pPr marL="0" lvl="0" indent="0">
              <a:buSzPct val="100000"/>
              <a:buFont typeface="Arial" pitchFamily="34"/>
              <a:buNone/>
            </a:pPr>
            <a:endParaRPr lang="en-US"/>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11098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 typeface="Arial" pitchFamily="34"/>
              <a:buNone/>
              <a:tabLst/>
              <a:defRPr/>
            </a:pPr>
            <a:r>
              <a:rPr lang="en-US" b="1"/>
              <a:t>Jim</a:t>
            </a:r>
          </a:p>
          <a:p>
            <a:pPr marL="0" lvl="0" indent="0">
              <a:buSzPct val="100000"/>
              <a:buFont typeface="Arial" pitchFamily="34"/>
              <a:buNone/>
            </a:pPr>
            <a:endParaRPr lang="en-US"/>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2847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535849"/>
            <a:ext cx="10783750" cy="8483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0887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B7B7058-D5A3-40B1-A879-2CD2FE8AE87D}"/>
              </a:ext>
            </a:extLst>
          </p:cNvPr>
          <p:cNvSpPr txBox="1"/>
          <p:nvPr userDrawn="1"/>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NZ" sz="1200">
                <a:solidFill>
                  <a:schemeClr val="bg1"/>
                </a:solidFill>
                <a:effectLst/>
                <a:latin typeface="+mj-lt"/>
                <a:ea typeface="Times New Roman" panose="02020603050405020304" pitchFamily="18" charset="0"/>
                <a:cs typeface="Times New Roman" panose="02020603050405020304" pitchFamily="18" charset="0"/>
              </a:rPr>
              <a:t>Unclassified</a:t>
            </a:r>
            <a:endParaRPr lang="en-NZ" sz="110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022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535849"/>
            <a:ext cx="10783750" cy="8483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9779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baseline="0">
                <a:solidFill>
                  <a:srgbClr val="00ABC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57368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5" name="Text Box 1">
            <a:extLst>
              <a:ext uri="{FF2B5EF4-FFF2-40B4-BE49-F238E27FC236}">
                <a16:creationId xmlns:a16="http://schemas.microsoft.com/office/drawing/2014/main" id="{8BD4F383-4957-4921-84FC-9F8CB35F8551}"/>
              </a:ext>
            </a:extLst>
          </p:cNvPr>
          <p:cNvSpPr txBox="1"/>
          <p:nvPr userDrawn="1"/>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NZ" sz="1200">
                <a:solidFill>
                  <a:schemeClr val="bg1"/>
                </a:solidFill>
                <a:effectLst/>
                <a:latin typeface="+mj-lt"/>
                <a:ea typeface="Times New Roman" panose="02020603050405020304" pitchFamily="18" charset="0"/>
                <a:cs typeface="Times New Roman" panose="02020603050405020304" pitchFamily="18" charset="0"/>
              </a:rPr>
              <a:t>Unclassified</a:t>
            </a:r>
            <a:endParaRPr lang="en-NZ" sz="1100">
              <a:solidFill>
                <a:schemeClr val="bg1"/>
              </a:solidFill>
              <a:effectLst/>
              <a:latin typeface="+mj-lt"/>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3197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Tree>
    <p:extLst>
      <p:ext uri="{BB962C8B-B14F-4D97-AF65-F5344CB8AC3E}">
        <p14:creationId xmlns:p14="http://schemas.microsoft.com/office/powerpoint/2010/main" val="223154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14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baseline="0">
                <a:solidFill>
                  <a:srgbClr val="00ABC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264646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241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Tree>
    <p:extLst>
      <p:ext uri="{BB962C8B-B14F-4D97-AF65-F5344CB8AC3E}">
        <p14:creationId xmlns:p14="http://schemas.microsoft.com/office/powerpoint/2010/main" val="418131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6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535849"/>
            <a:ext cx="10783750" cy="848360"/>
          </a:xfrm>
          <a:prstGeom prst="rect">
            <a:avLst/>
          </a:prstGeom>
        </p:spPr>
        <p:txBody>
          <a:bodyPr wrap="square" lIns="0" tIns="0" rIns="0" bIns="0">
            <a:spAutoFit/>
          </a:bodyPr>
          <a:lstStyle>
            <a:lvl1pPr>
              <a:defRPr b="0" i="0">
                <a:solidFill>
                  <a:schemeClr val="tx1"/>
                </a:solidFill>
              </a:defRPr>
            </a:lvl1pPr>
          </a:lstStyle>
          <a:p>
            <a:r>
              <a:rPr lang="en-US"/>
              <a:t>Click to edit Master title style</a:t>
            </a:r>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5212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baseline="0">
                <a:solidFill>
                  <a:srgbClr val="00ABC5"/>
                </a:solidFill>
                <a:latin typeface="Calibri"/>
                <a:cs typeface="Calibri"/>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1384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r>
              <a:rPr lang="en-US"/>
              <a:t>Click to edit Master title style</a:t>
            </a:r>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4665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r>
              <a:rPr lang="en-US"/>
              <a:t>Click to edit Master title style</a:t>
            </a:r>
            <a:endParaRPr/>
          </a:p>
        </p:txBody>
      </p:sp>
      <p:sp>
        <p:nvSpPr>
          <p:cNvPr id="5" name="Text Box 1">
            <a:extLst>
              <a:ext uri="{FF2B5EF4-FFF2-40B4-BE49-F238E27FC236}">
                <a16:creationId xmlns:a16="http://schemas.microsoft.com/office/drawing/2014/main" id="{8BD4F383-4957-4921-84FC-9F8CB35F8551}"/>
              </a:ext>
            </a:extLst>
          </p:cNvPr>
          <p:cNvSpPr txBox="1"/>
          <p:nvPr userDrawn="1"/>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NZ" sz="1200">
                <a:solidFill>
                  <a:schemeClr val="bg1"/>
                </a:solidFill>
                <a:effectLst/>
                <a:latin typeface="+mj-lt"/>
                <a:ea typeface="Times New Roman" panose="02020603050405020304" pitchFamily="18" charset="0"/>
                <a:cs typeface="Times New Roman" panose="02020603050405020304" pitchFamily="18" charset="0"/>
              </a:rPr>
              <a:t>Unclassified</a:t>
            </a:r>
            <a:endParaRPr lang="en-NZ" sz="110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1323804" y="1124149"/>
            <a:ext cx="568960" cy="0"/>
          </a:xfrm>
          <a:custGeom>
            <a:avLst/>
            <a:gdLst/>
            <a:ahLst/>
            <a:cxnLst/>
            <a:rect l="l" t="t" r="r" b="b"/>
            <a:pathLst>
              <a:path w="568959">
                <a:moveTo>
                  <a:pt x="568794" y="0"/>
                </a:moveTo>
                <a:lnTo>
                  <a:pt x="0" y="0"/>
                </a:lnTo>
              </a:path>
            </a:pathLst>
          </a:custGeom>
          <a:ln w="12700">
            <a:solidFill>
              <a:schemeClr val="accent1">
                <a:lumMod val="50000"/>
              </a:schemeClr>
            </a:solidFill>
          </a:ln>
        </p:spPr>
        <p:txBody>
          <a:bodyPr wrap="square" lIns="0" tIns="0" rIns="0" bIns="0" rtlCol="0"/>
          <a:lstStyle/>
          <a:p>
            <a:endParaRPr/>
          </a:p>
        </p:txBody>
      </p:sp>
      <p:sp>
        <p:nvSpPr>
          <p:cNvPr id="2" name="Holder 2"/>
          <p:cNvSpPr>
            <a:spLocks noGrp="1"/>
          </p:cNvSpPr>
          <p:nvPr>
            <p:ph type="title"/>
          </p:nvPr>
        </p:nvSpPr>
        <p:spPr>
          <a:xfrm>
            <a:off x="707299" y="535849"/>
            <a:ext cx="9287373" cy="848360"/>
          </a:xfrm>
          <a:prstGeom prst="rect">
            <a:avLst/>
          </a:prstGeom>
        </p:spPr>
        <p:txBody>
          <a:bodyPr wrap="square" lIns="0" tIns="0" rIns="0" bIns="0">
            <a:spAutoFit/>
          </a:bodyPr>
          <a:lstStyle>
            <a:lvl1pPr>
              <a:defRPr sz="5400" b="1" i="0">
                <a:solidFill>
                  <a:srgbClr val="005A83"/>
                </a:solidFill>
                <a:latin typeface="Calibri"/>
                <a:cs typeface="Calibri"/>
              </a:defRPr>
            </a:lvl1pPr>
          </a:lstStyle>
          <a:p>
            <a:endParaRPr/>
          </a:p>
        </p:txBody>
      </p:sp>
      <p:sp>
        <p:nvSpPr>
          <p:cNvPr id="3" name="Holder 3"/>
          <p:cNvSpPr>
            <a:spLocks noGrp="1"/>
          </p:cNvSpPr>
          <p:nvPr>
            <p:ph type="body" idx="1"/>
          </p:nvPr>
        </p:nvSpPr>
        <p:spPr>
          <a:xfrm>
            <a:off x="719998" y="2492999"/>
            <a:ext cx="9287373" cy="3116579"/>
          </a:xfrm>
          <a:prstGeom prst="rect">
            <a:avLst/>
          </a:prstGeom>
        </p:spPr>
        <p:txBody>
          <a:bodyPr wrap="square" lIns="0" tIns="0" rIns="0" bIns="0">
            <a:spAutoFit/>
          </a:bodyPr>
          <a:lstStyle>
            <a:lvl1pPr>
              <a:defRPr b="0" i="0">
                <a:solidFill>
                  <a:schemeClr val="tx1"/>
                </a:solidFill>
              </a:defRPr>
            </a:lvl1pPr>
          </a:lstStyle>
          <a:p>
            <a:endParaRPr/>
          </a:p>
        </p:txBody>
      </p:sp>
      <p:pic>
        <p:nvPicPr>
          <p:cNvPr id="28" name="Picture 27" descr="Shape, arrow&#10;&#10;Description automatically generated">
            <a:extLst>
              <a:ext uri="{FF2B5EF4-FFF2-40B4-BE49-F238E27FC236}">
                <a16:creationId xmlns:a16="http://schemas.microsoft.com/office/drawing/2014/main" id="{D4F18F41-29B9-D74D-90DB-3A8F1FE549B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11664" y="311403"/>
            <a:ext cx="1181100" cy="609600"/>
          </a:xfrm>
          <a:prstGeom prst="rect">
            <a:avLst/>
          </a:prstGeom>
        </p:spPr>
      </p:pic>
      <p:pic>
        <p:nvPicPr>
          <p:cNvPr id="5" name="Picture 4" descr="A view of the earth from space&#10;&#10;Description automatically generated with low confidence">
            <a:extLst>
              <a:ext uri="{FF2B5EF4-FFF2-40B4-BE49-F238E27FC236}">
                <a16:creationId xmlns:a16="http://schemas.microsoft.com/office/drawing/2014/main" id="{274E982F-404A-C749-930F-FCFB9C5248C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6600" y="4622800"/>
            <a:ext cx="1295400" cy="2235200"/>
          </a:xfrm>
          <a:prstGeom prst="rect">
            <a:avLst/>
          </a:prstGeom>
        </p:spPr>
      </p:pic>
    </p:spTree>
    <p:extLst>
      <p:ext uri="{BB962C8B-B14F-4D97-AF65-F5344CB8AC3E}">
        <p14:creationId xmlns:p14="http://schemas.microsoft.com/office/powerpoint/2010/main" val="3162026892"/>
      </p:ext>
    </p:extLst>
  </p:cSld>
  <p:clrMap bg1="lt1" tx1="dk1" bg2="lt2" tx2="dk2" accent1="accent1" accent2="accent2" accent3="accent3" accent4="accent4" accent5="accent5" accent6="accent6" hlink="hlink" folHlink="folHlink"/>
  <p:sldLayoutIdLst>
    <p:sldLayoutId id="2147483667" r:id="rId1"/>
    <p:sldLayoutId id="2147483690" r:id="rId2"/>
    <p:sldLayoutId id="2147483669" r:id="rId3"/>
    <p:sldLayoutId id="2147483670" r:id="rId4"/>
    <p:sldLayoutId id="2147483671" r:id="rId5"/>
  </p:sldLayoutIdLst>
  <p:hf hdr="0" ftr="0" dt="0"/>
  <p:txStyles>
    <p:titleStyle>
      <a:lvl1pPr>
        <a:defRPr cap="none" baseline="0">
          <a:solidFill>
            <a:srgbClr val="00ABC5"/>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1323804" y="1124149"/>
            <a:ext cx="568960" cy="0"/>
          </a:xfrm>
          <a:custGeom>
            <a:avLst/>
            <a:gdLst/>
            <a:ahLst/>
            <a:cxnLst/>
            <a:rect l="l" t="t" r="r" b="b"/>
            <a:pathLst>
              <a:path w="568959">
                <a:moveTo>
                  <a:pt x="568794" y="0"/>
                </a:moveTo>
                <a:lnTo>
                  <a:pt x="0" y="0"/>
                </a:lnTo>
              </a:path>
            </a:pathLst>
          </a:custGeom>
          <a:ln w="12700">
            <a:solidFill>
              <a:schemeClr val="accent1">
                <a:lumMod val="50000"/>
              </a:schemeClr>
            </a:solidFill>
          </a:ln>
        </p:spPr>
        <p:txBody>
          <a:bodyPr wrap="square" lIns="0" tIns="0" rIns="0" bIns="0" rtlCol="0"/>
          <a:lstStyle/>
          <a:p>
            <a:endParaRPr/>
          </a:p>
        </p:txBody>
      </p:sp>
      <p:sp>
        <p:nvSpPr>
          <p:cNvPr id="2" name="Holder 2"/>
          <p:cNvSpPr>
            <a:spLocks noGrp="1"/>
          </p:cNvSpPr>
          <p:nvPr>
            <p:ph type="title"/>
          </p:nvPr>
        </p:nvSpPr>
        <p:spPr>
          <a:xfrm>
            <a:off x="707299" y="535849"/>
            <a:ext cx="9287373" cy="848360"/>
          </a:xfrm>
          <a:prstGeom prst="rect">
            <a:avLst/>
          </a:prstGeom>
        </p:spPr>
        <p:txBody>
          <a:bodyPr wrap="square" lIns="0" tIns="0" rIns="0" bIns="0">
            <a:spAutoFit/>
          </a:bodyPr>
          <a:lstStyle>
            <a:lvl1pPr>
              <a:defRPr sz="5400" b="1" i="0">
                <a:solidFill>
                  <a:srgbClr val="005A83"/>
                </a:solidFill>
                <a:latin typeface="Calibri"/>
                <a:cs typeface="Calibri"/>
              </a:defRPr>
            </a:lvl1pPr>
          </a:lstStyle>
          <a:p>
            <a:endParaRPr/>
          </a:p>
        </p:txBody>
      </p:sp>
      <p:sp>
        <p:nvSpPr>
          <p:cNvPr id="3" name="Holder 3"/>
          <p:cNvSpPr>
            <a:spLocks noGrp="1"/>
          </p:cNvSpPr>
          <p:nvPr>
            <p:ph type="body" idx="1"/>
          </p:nvPr>
        </p:nvSpPr>
        <p:spPr>
          <a:xfrm>
            <a:off x="719998" y="2492999"/>
            <a:ext cx="9287373" cy="3116579"/>
          </a:xfrm>
          <a:prstGeom prst="rect">
            <a:avLst/>
          </a:prstGeom>
        </p:spPr>
        <p:txBody>
          <a:bodyPr wrap="square" lIns="0" tIns="0" rIns="0" bIns="0">
            <a:spAutoFit/>
          </a:bodyPr>
          <a:lstStyle>
            <a:lvl1pPr>
              <a:defRPr b="0" i="0">
                <a:solidFill>
                  <a:schemeClr val="tx1"/>
                </a:solidFill>
              </a:defRPr>
            </a:lvl1pPr>
          </a:lstStyle>
          <a:p>
            <a:endParaRPr/>
          </a:p>
        </p:txBody>
      </p:sp>
      <p:pic>
        <p:nvPicPr>
          <p:cNvPr id="27" name="Picture 26" descr="A picture containing text&#10;&#10;Description automatically generated">
            <a:extLst>
              <a:ext uri="{FF2B5EF4-FFF2-40B4-BE49-F238E27FC236}">
                <a16:creationId xmlns:a16="http://schemas.microsoft.com/office/drawing/2014/main" id="{B364A7FA-9D0B-2A41-84A8-F4C85E0D59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60000" y="3361020"/>
            <a:ext cx="2032000" cy="3492500"/>
          </a:xfrm>
          <a:prstGeom prst="rect">
            <a:avLst/>
          </a:prstGeom>
        </p:spPr>
      </p:pic>
      <p:pic>
        <p:nvPicPr>
          <p:cNvPr id="28" name="Picture 27" descr="Shape, arrow&#10;&#10;Description automatically generated">
            <a:extLst>
              <a:ext uri="{FF2B5EF4-FFF2-40B4-BE49-F238E27FC236}">
                <a16:creationId xmlns:a16="http://schemas.microsoft.com/office/drawing/2014/main" id="{D4F18F41-29B9-D74D-90DB-3A8F1FE549B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11664" y="311403"/>
            <a:ext cx="1181100" cy="609600"/>
          </a:xfrm>
          <a:prstGeom prst="rect">
            <a:avLst/>
          </a:prstGeom>
        </p:spPr>
      </p:pic>
    </p:spTree>
    <p:extLst>
      <p:ext uri="{BB962C8B-B14F-4D97-AF65-F5344CB8AC3E}">
        <p14:creationId xmlns:p14="http://schemas.microsoft.com/office/powerpoint/2010/main" val="3625117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eaLnBrk="1" hangingPunct="1">
        <a:defRPr cap="none" baseline="0">
          <a:solidFill>
            <a:srgbClr val="00ABC5"/>
          </a:solidFill>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1323804" y="1124149"/>
            <a:ext cx="568960" cy="0"/>
          </a:xfrm>
          <a:custGeom>
            <a:avLst/>
            <a:gdLst/>
            <a:ahLst/>
            <a:cxnLst/>
            <a:rect l="l" t="t" r="r" b="b"/>
            <a:pathLst>
              <a:path w="568959">
                <a:moveTo>
                  <a:pt x="568794" y="0"/>
                </a:moveTo>
                <a:lnTo>
                  <a:pt x="0" y="0"/>
                </a:lnTo>
              </a:path>
            </a:pathLst>
          </a:custGeom>
          <a:ln w="12700">
            <a:solidFill>
              <a:schemeClr val="accent1">
                <a:lumMod val="50000"/>
              </a:schemeClr>
            </a:solidFill>
          </a:ln>
        </p:spPr>
        <p:txBody>
          <a:bodyPr wrap="square" lIns="0" tIns="0" rIns="0" bIns="0" rtlCol="0"/>
          <a:lstStyle/>
          <a:p>
            <a:endParaRPr/>
          </a:p>
        </p:txBody>
      </p:sp>
      <p:sp>
        <p:nvSpPr>
          <p:cNvPr id="2" name="Holder 2"/>
          <p:cNvSpPr>
            <a:spLocks noGrp="1"/>
          </p:cNvSpPr>
          <p:nvPr>
            <p:ph type="title"/>
          </p:nvPr>
        </p:nvSpPr>
        <p:spPr>
          <a:xfrm>
            <a:off x="707299" y="535849"/>
            <a:ext cx="9287373" cy="848360"/>
          </a:xfrm>
          <a:prstGeom prst="rect">
            <a:avLst/>
          </a:prstGeom>
        </p:spPr>
        <p:txBody>
          <a:bodyPr wrap="square" lIns="0" tIns="0" rIns="0" bIns="0">
            <a:spAutoFit/>
          </a:bodyPr>
          <a:lstStyle>
            <a:lvl1pPr>
              <a:defRPr sz="5400" b="1" i="0">
                <a:solidFill>
                  <a:srgbClr val="005A83"/>
                </a:solidFill>
                <a:latin typeface="Calibri"/>
                <a:cs typeface="Calibri"/>
              </a:defRPr>
            </a:lvl1pPr>
          </a:lstStyle>
          <a:p>
            <a:endParaRPr/>
          </a:p>
        </p:txBody>
      </p:sp>
      <p:sp>
        <p:nvSpPr>
          <p:cNvPr id="3" name="Holder 3"/>
          <p:cNvSpPr>
            <a:spLocks noGrp="1"/>
          </p:cNvSpPr>
          <p:nvPr>
            <p:ph type="body" idx="1"/>
          </p:nvPr>
        </p:nvSpPr>
        <p:spPr>
          <a:xfrm>
            <a:off x="719998" y="2492999"/>
            <a:ext cx="9287373" cy="3116579"/>
          </a:xfrm>
          <a:prstGeom prst="rect">
            <a:avLst/>
          </a:prstGeom>
        </p:spPr>
        <p:txBody>
          <a:bodyPr wrap="square" lIns="0" tIns="0" rIns="0" bIns="0">
            <a:spAutoFit/>
          </a:bodyPr>
          <a:lstStyle>
            <a:lvl1pPr>
              <a:defRPr b="0" i="0">
                <a:solidFill>
                  <a:schemeClr val="tx1"/>
                </a:solidFill>
              </a:defRPr>
            </a:lvl1pPr>
          </a:lstStyle>
          <a:p>
            <a:endParaRPr/>
          </a:p>
        </p:txBody>
      </p:sp>
      <p:pic>
        <p:nvPicPr>
          <p:cNvPr id="27" name="Picture 26" descr="A picture containing text&#10;&#10;Description automatically generated">
            <a:extLst>
              <a:ext uri="{FF2B5EF4-FFF2-40B4-BE49-F238E27FC236}">
                <a16:creationId xmlns:a16="http://schemas.microsoft.com/office/drawing/2014/main" id="{B364A7FA-9D0B-2A41-84A8-F4C85E0D594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60000" y="3361020"/>
            <a:ext cx="2032000" cy="3492500"/>
          </a:xfrm>
          <a:prstGeom prst="rect">
            <a:avLst/>
          </a:prstGeom>
        </p:spPr>
      </p:pic>
      <p:pic>
        <p:nvPicPr>
          <p:cNvPr id="28" name="Picture 27" descr="Shape, arrow&#10;&#10;Description automatically generated">
            <a:extLst>
              <a:ext uri="{FF2B5EF4-FFF2-40B4-BE49-F238E27FC236}">
                <a16:creationId xmlns:a16="http://schemas.microsoft.com/office/drawing/2014/main" id="{D4F18F41-29B9-D74D-90DB-3A8F1FE549B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11664" y="311403"/>
            <a:ext cx="1181100" cy="609600"/>
          </a:xfrm>
          <a:prstGeom prst="rect">
            <a:avLst/>
          </a:prstGeom>
        </p:spPr>
      </p:pic>
    </p:spTree>
    <p:extLst>
      <p:ext uri="{BB962C8B-B14F-4D97-AF65-F5344CB8AC3E}">
        <p14:creationId xmlns:p14="http://schemas.microsoft.com/office/powerpoint/2010/main" val="39285951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8" r:id="rId3"/>
    <p:sldLayoutId id="2147483687" r:id="rId4"/>
    <p:sldLayoutId id="2147483688" r:id="rId5"/>
    <p:sldLayoutId id="2147483689" r:id="rId6"/>
  </p:sldLayoutIdLst>
  <p:hf hdr="0" ftr="0" dt="0"/>
  <p:txStyles>
    <p:titleStyle>
      <a:lvl1pPr>
        <a:defRPr cap="none" baseline="0">
          <a:solidFill>
            <a:srgbClr val="00ABC5"/>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80D_51C2784E.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under an umbrella&#10;&#10;Description automatically generated with medium confidence">
            <a:extLst>
              <a:ext uri="{FF2B5EF4-FFF2-40B4-BE49-F238E27FC236}">
                <a16:creationId xmlns:a16="http://schemas.microsoft.com/office/drawing/2014/main" id="{86092782-C95E-4E4B-B822-C4229E0F3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9" name="object 2">
            <a:extLst>
              <a:ext uri="{FF2B5EF4-FFF2-40B4-BE49-F238E27FC236}">
                <a16:creationId xmlns:a16="http://schemas.microsoft.com/office/drawing/2014/main" id="{FC136F67-802D-7940-B01D-50C9F3C1211A}"/>
              </a:ext>
            </a:extLst>
          </p:cNvPr>
          <p:cNvSpPr txBox="1">
            <a:spLocks/>
          </p:cNvSpPr>
          <p:nvPr/>
        </p:nvSpPr>
        <p:spPr>
          <a:xfrm>
            <a:off x="419100" y="407329"/>
            <a:ext cx="9486900" cy="1783309"/>
          </a:xfrm>
          <a:prstGeom prst="rect">
            <a:avLst/>
          </a:prstGeom>
        </p:spPr>
        <p:txBody>
          <a:bodyPr vert="horz" wrap="square" lIns="0" tIns="130175" rIns="0" bIns="0" rtlCol="0">
            <a:spAutoFit/>
          </a:bodyPr>
          <a:lstStyle>
            <a:lvl1pPr>
              <a:defRPr sz="5400" b="1" i="0">
                <a:solidFill>
                  <a:srgbClr val="005A83"/>
                </a:solidFill>
                <a:latin typeface="Calibri"/>
                <a:ea typeface="+mj-ea"/>
                <a:cs typeface="Calibri"/>
              </a:defRPr>
            </a:lvl1pPr>
          </a:lstStyle>
          <a:p>
            <a:pPr marL="12700" marR="5080">
              <a:lnSpc>
                <a:spcPts val="3500"/>
              </a:lnSpc>
              <a:spcBef>
                <a:spcPts val="1145"/>
              </a:spcBef>
            </a:pPr>
            <a:r>
              <a:rPr lang="en-NZ" sz="4000" kern="0" spc="-5">
                <a:solidFill>
                  <a:schemeClr val="bg1"/>
                </a:solidFill>
              </a:rPr>
              <a:t>Drinking Water Safety Planning</a:t>
            </a:r>
          </a:p>
          <a:p>
            <a:pPr marL="12700" marR="5080">
              <a:lnSpc>
                <a:spcPts val="3500"/>
              </a:lnSpc>
              <a:spcBef>
                <a:spcPts val="1145"/>
              </a:spcBef>
            </a:pPr>
            <a:r>
              <a:rPr lang="en-NZ" sz="4000" kern="0" spc="-5">
                <a:solidFill>
                  <a:schemeClr val="bg1"/>
                </a:solidFill>
              </a:rPr>
              <a:t>Source Water Risk Management Planning</a:t>
            </a:r>
          </a:p>
          <a:p>
            <a:pPr marL="12700" marR="5080">
              <a:lnSpc>
                <a:spcPts val="3500"/>
              </a:lnSpc>
              <a:spcBef>
                <a:spcPts val="1145"/>
              </a:spcBef>
            </a:pPr>
            <a:r>
              <a:rPr lang="en-NZ" sz="3200" kern="0" spc="-5">
                <a:solidFill>
                  <a:schemeClr val="bg1"/>
                </a:solidFill>
              </a:rPr>
              <a:t>24 March 2022</a:t>
            </a:r>
            <a:endParaRPr lang="en-NZ" sz="3200">
              <a:solidFill>
                <a:srgbClr val="FF0000"/>
              </a:solidFill>
            </a:endParaRPr>
          </a:p>
        </p:txBody>
      </p:sp>
      <p:sp>
        <p:nvSpPr>
          <p:cNvPr id="11" name="Text Box 1">
            <a:extLst>
              <a:ext uri="{FF2B5EF4-FFF2-40B4-BE49-F238E27FC236}">
                <a16:creationId xmlns:a16="http://schemas.microsoft.com/office/drawing/2014/main" id="{5664DE64-E1CF-F445-A22C-8E5ED4EDBF30}"/>
              </a:ext>
            </a:extLst>
          </p:cNvPr>
          <p:cNvSpPr txBox="1"/>
          <p:nvPr/>
        </p:nvSpPr>
        <p:spPr>
          <a:xfrm>
            <a:off x="4934585" y="1524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NZ" sz="1200">
                <a:solidFill>
                  <a:schemeClr val="bg1">
                    <a:lumMod val="75000"/>
                  </a:schemeClr>
                </a:solidFill>
                <a:effectLst/>
                <a:latin typeface="+mj-lt"/>
                <a:ea typeface="Times New Roman" panose="02020603050405020304" pitchFamily="18" charset="0"/>
                <a:cs typeface="Times New Roman" panose="02020603050405020304" pitchFamily="18" charset="0"/>
              </a:rPr>
              <a:t>Unclassified</a:t>
            </a:r>
            <a:endParaRPr lang="en-NZ" sz="1100">
              <a:solidFill>
                <a:schemeClr val="bg1">
                  <a:lumMod val="75000"/>
                </a:schemeClr>
              </a:solidFill>
              <a:effectLst/>
              <a:latin typeface="+mj-lt"/>
              <a:ea typeface="Calibri" panose="020F0502020204030204" pitchFamily="34" charset="0"/>
              <a:cs typeface="Times New Roman" panose="02020603050405020304" pitchFamily="18" charset="0"/>
            </a:endParaRPr>
          </a:p>
        </p:txBody>
      </p:sp>
      <p:pic>
        <p:nvPicPr>
          <p:cNvPr id="12" name="Picture 11" descr="A black and white logo&#10;&#10;Description automatically generated with medium confidence">
            <a:extLst>
              <a:ext uri="{FF2B5EF4-FFF2-40B4-BE49-F238E27FC236}">
                <a16:creationId xmlns:a16="http://schemas.microsoft.com/office/drawing/2014/main" id="{4EE52781-06C9-CA4C-8243-B051D0E98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0232" y="280329"/>
            <a:ext cx="1952668" cy="1028700"/>
          </a:xfrm>
          <a:prstGeom prst="rect">
            <a:avLst/>
          </a:prstGeom>
        </p:spPr>
      </p:pic>
    </p:spTree>
    <p:extLst>
      <p:ext uri="{BB962C8B-B14F-4D97-AF65-F5344CB8AC3E}">
        <p14:creationId xmlns:p14="http://schemas.microsoft.com/office/powerpoint/2010/main" val="50049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838192" y="353349"/>
            <a:ext cx="8817705" cy="628378"/>
          </a:xfrm>
          <a:prstGeom prst="rect">
            <a:avLst/>
          </a:prstGeom>
          <a:noFill/>
          <a:ln>
            <a:noFill/>
          </a:ln>
        </p:spPr>
        <p:txBody>
          <a:bodyPr vert="horz" wrap="square" lIns="0" tIns="12701" rIns="0" bIns="0" anchor="t" anchorCtr="0" compatLnSpc="1">
            <a:spAutoFit/>
          </a:bodyPr>
          <a:lstStyle/>
          <a:p>
            <a:pPr marL="12700" lvl="0" rtl="0">
              <a:spcBef>
                <a:spcPts val="100"/>
              </a:spcBef>
            </a:pPr>
            <a:r>
              <a:rPr lang="mi-NZ" sz="4000" b="1" spc="-5">
                <a:solidFill>
                  <a:srgbClr val="005A83"/>
                </a:solidFill>
                <a:latin typeface="Calibri"/>
                <a:cs typeface="Calibri"/>
              </a:rPr>
              <a:t>A WSP </a:t>
            </a:r>
            <a:r>
              <a:rPr lang="mi-NZ" sz="4000" b="1" spc="-5" err="1">
                <a:solidFill>
                  <a:srgbClr val="005A83"/>
                </a:solidFill>
                <a:latin typeface="Calibri"/>
                <a:cs typeface="Calibri"/>
              </a:rPr>
              <a:t>production</a:t>
            </a:r>
            <a:r>
              <a:rPr lang="mi-NZ" sz="4000" b="1" spc="-5">
                <a:solidFill>
                  <a:srgbClr val="005A83"/>
                </a:solidFill>
                <a:latin typeface="Calibri"/>
                <a:cs typeface="Calibri"/>
              </a:rPr>
              <a:t> </a:t>
            </a:r>
            <a:r>
              <a:rPr lang="mi-NZ" sz="4000" b="1" spc="-5" err="1">
                <a:solidFill>
                  <a:srgbClr val="005A83"/>
                </a:solidFill>
                <a:latin typeface="Calibri"/>
                <a:cs typeface="Calibri"/>
              </a:rPr>
              <a:t>line</a:t>
            </a:r>
            <a:r>
              <a:rPr lang="mi-NZ" sz="4000" b="1" spc="-5">
                <a:solidFill>
                  <a:srgbClr val="005A83"/>
                </a:solidFill>
                <a:latin typeface="Calibri"/>
                <a:cs typeface="Calibri"/>
              </a:rPr>
              <a:t>....</a:t>
            </a:r>
          </a:p>
        </p:txBody>
      </p:sp>
      <p:sp>
        <p:nvSpPr>
          <p:cNvPr id="4" name="object 2">
            <a:extLst>
              <a:ext uri="{FF2B5EF4-FFF2-40B4-BE49-F238E27FC236}">
                <a16:creationId xmlns:a16="http://schemas.microsoft.com/office/drawing/2014/main" id="{B82E9E14-6DC4-4739-BB5A-0D5E575D01FD}"/>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10</a:t>
            </a:fld>
            <a:endParaRPr sz="2400">
              <a:solidFill>
                <a:srgbClr val="00ABC5"/>
              </a:solidFill>
              <a:latin typeface="Calibri"/>
              <a:cs typeface="Calibri"/>
            </a:endParaRPr>
          </a:p>
        </p:txBody>
      </p:sp>
      <p:sp>
        <p:nvSpPr>
          <p:cNvPr id="5" name="TextBox 4">
            <a:extLst>
              <a:ext uri="{FF2B5EF4-FFF2-40B4-BE49-F238E27FC236}">
                <a16:creationId xmlns:a16="http://schemas.microsoft.com/office/drawing/2014/main" id="{A6418D57-32A8-492C-BF08-F403DC672D89}"/>
              </a:ext>
            </a:extLst>
          </p:cNvPr>
          <p:cNvSpPr txBox="1"/>
          <p:nvPr/>
        </p:nvSpPr>
        <p:spPr>
          <a:xfrm>
            <a:off x="838192" y="1524000"/>
            <a:ext cx="9620258" cy="4154984"/>
          </a:xfrm>
          <a:prstGeom prst="rect">
            <a:avLst/>
          </a:prstGeom>
          <a:noFill/>
        </p:spPr>
        <p:txBody>
          <a:bodyPr wrap="square" lIns="91440" tIns="45720" rIns="91440" bIns="45720" rtlCol="0" anchor="t">
            <a:spAutoFit/>
          </a:bodyPr>
          <a:lstStyle/>
          <a:p>
            <a:pPr marL="342900" indent="-342900">
              <a:buClr>
                <a:srgbClr val="00ABC5"/>
              </a:buClr>
              <a:buFont typeface="Arial" panose="020B0604020202020204" pitchFamily="34" charset="0"/>
              <a:buChar char="•"/>
            </a:pPr>
            <a:r>
              <a:rPr lang="en-NZ" sz="2400">
                <a:cs typeface="Calibri"/>
              </a:rPr>
              <a:t>Many WSPs were prepared and by 2014 all municipal drinking water supplies (about 600) had prepared a WSP.</a:t>
            </a: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a:cs typeface="Calibri"/>
              </a:rPr>
              <a:t>The Ministry of Health became more and more prescriptive about what a WSP should include and Drinking Water Assessors would not approve a plan unless it followed a particular format. </a:t>
            </a: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a:cs typeface="Calibri"/>
              </a:rPr>
              <a:t>Engineering consultants prepared most of the plans for water suppliers and they followed the Ministry’s approach.</a:t>
            </a: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endParaRPr lang="en-NZ" sz="2400">
              <a:cs typeface="Calibri"/>
            </a:endParaRPr>
          </a:p>
        </p:txBody>
      </p:sp>
    </p:spTree>
    <p:extLst>
      <p:ext uri="{BB962C8B-B14F-4D97-AF65-F5344CB8AC3E}">
        <p14:creationId xmlns:p14="http://schemas.microsoft.com/office/powerpoint/2010/main" val="306759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838192" y="353349"/>
            <a:ext cx="8817705" cy="628378"/>
          </a:xfrm>
          <a:prstGeom prst="rect">
            <a:avLst/>
          </a:prstGeom>
          <a:noFill/>
          <a:ln>
            <a:noFill/>
          </a:ln>
        </p:spPr>
        <p:txBody>
          <a:bodyPr vert="horz" wrap="square" lIns="0" tIns="12701" rIns="0" bIns="0" anchor="t" anchorCtr="0" compatLnSpc="1">
            <a:spAutoFit/>
          </a:bodyPr>
          <a:lstStyle/>
          <a:p>
            <a:pPr marL="12700" lvl="0" rtl="0">
              <a:spcBef>
                <a:spcPts val="100"/>
              </a:spcBef>
            </a:pPr>
            <a:r>
              <a:rPr lang="mi-NZ" sz="4000" b="1" spc="-5" err="1">
                <a:solidFill>
                  <a:srgbClr val="005A83"/>
                </a:solidFill>
                <a:latin typeface="Calibri"/>
                <a:cs typeface="Calibri"/>
              </a:rPr>
              <a:t>But</a:t>
            </a:r>
            <a:r>
              <a:rPr lang="mi-NZ" sz="4000" b="1" spc="-5">
                <a:solidFill>
                  <a:srgbClr val="005A83"/>
                </a:solidFill>
                <a:latin typeface="Calibri"/>
                <a:cs typeface="Calibri"/>
              </a:rPr>
              <a:t> </a:t>
            </a:r>
            <a:r>
              <a:rPr lang="mi-NZ" sz="4000" b="1" spc="-5" err="1">
                <a:solidFill>
                  <a:srgbClr val="005A83"/>
                </a:solidFill>
                <a:latin typeface="Calibri"/>
                <a:cs typeface="Calibri"/>
              </a:rPr>
              <a:t>something</a:t>
            </a:r>
            <a:r>
              <a:rPr lang="mi-NZ" sz="4000" b="1" spc="-5">
                <a:solidFill>
                  <a:srgbClr val="005A83"/>
                </a:solidFill>
                <a:latin typeface="Calibri"/>
                <a:cs typeface="Calibri"/>
              </a:rPr>
              <a:t> </a:t>
            </a:r>
            <a:r>
              <a:rPr lang="mi-NZ" sz="4000" b="1" spc="-5" err="1">
                <a:solidFill>
                  <a:srgbClr val="005A83"/>
                </a:solidFill>
                <a:latin typeface="Calibri"/>
                <a:cs typeface="Calibri"/>
              </a:rPr>
              <a:t>was</a:t>
            </a:r>
            <a:r>
              <a:rPr lang="mi-NZ" sz="4000" b="1" spc="-5">
                <a:solidFill>
                  <a:srgbClr val="005A83"/>
                </a:solidFill>
                <a:latin typeface="Calibri"/>
                <a:cs typeface="Calibri"/>
              </a:rPr>
              <a:t> </a:t>
            </a:r>
            <a:r>
              <a:rPr lang="mi-NZ" sz="4000" b="1" spc="-5" err="1">
                <a:solidFill>
                  <a:srgbClr val="005A83"/>
                </a:solidFill>
                <a:latin typeface="Calibri"/>
                <a:cs typeface="Calibri"/>
              </a:rPr>
              <a:t>not</a:t>
            </a:r>
            <a:r>
              <a:rPr lang="mi-NZ" sz="4000" b="1" spc="-5">
                <a:solidFill>
                  <a:srgbClr val="005A83"/>
                </a:solidFill>
                <a:latin typeface="Calibri"/>
                <a:cs typeface="Calibri"/>
              </a:rPr>
              <a:t> </a:t>
            </a:r>
            <a:r>
              <a:rPr lang="mi-NZ" sz="4000" b="1" spc="-5" err="1">
                <a:solidFill>
                  <a:srgbClr val="005A83"/>
                </a:solidFill>
                <a:latin typeface="Calibri"/>
                <a:cs typeface="Calibri"/>
              </a:rPr>
              <a:t>right</a:t>
            </a:r>
            <a:r>
              <a:rPr lang="mi-NZ" sz="4000" b="1" spc="-5">
                <a:solidFill>
                  <a:srgbClr val="005A83"/>
                </a:solidFill>
                <a:latin typeface="Calibri"/>
                <a:cs typeface="Calibri"/>
              </a:rPr>
              <a:t>....</a:t>
            </a:r>
          </a:p>
        </p:txBody>
      </p:sp>
      <p:sp>
        <p:nvSpPr>
          <p:cNvPr id="4" name="object 2">
            <a:extLst>
              <a:ext uri="{FF2B5EF4-FFF2-40B4-BE49-F238E27FC236}">
                <a16:creationId xmlns:a16="http://schemas.microsoft.com/office/drawing/2014/main" id="{B82E9E14-6DC4-4739-BB5A-0D5E575D01FD}"/>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11</a:t>
            </a:fld>
            <a:endParaRPr sz="2400">
              <a:solidFill>
                <a:srgbClr val="00ABC5"/>
              </a:solidFill>
              <a:latin typeface="Calibri"/>
              <a:cs typeface="Calibri"/>
            </a:endParaRPr>
          </a:p>
        </p:txBody>
      </p:sp>
      <p:sp>
        <p:nvSpPr>
          <p:cNvPr id="5" name="TextBox 4">
            <a:extLst>
              <a:ext uri="{FF2B5EF4-FFF2-40B4-BE49-F238E27FC236}">
                <a16:creationId xmlns:a16="http://schemas.microsoft.com/office/drawing/2014/main" id="{A6418D57-32A8-492C-BF08-F403DC672D89}"/>
              </a:ext>
            </a:extLst>
          </p:cNvPr>
          <p:cNvSpPr txBox="1"/>
          <p:nvPr/>
        </p:nvSpPr>
        <p:spPr>
          <a:xfrm>
            <a:off x="838192" y="1347470"/>
            <a:ext cx="9845412" cy="5262979"/>
          </a:xfrm>
          <a:prstGeom prst="rect">
            <a:avLst/>
          </a:prstGeom>
          <a:noFill/>
        </p:spPr>
        <p:txBody>
          <a:bodyPr wrap="square" lIns="91440" tIns="45720" rIns="91440" bIns="45720" rtlCol="0" anchor="t">
            <a:spAutoFit/>
          </a:bodyPr>
          <a:lstStyle/>
          <a:p>
            <a:pPr marL="342900" indent="-342900">
              <a:buClr>
                <a:srgbClr val="00ABC5"/>
              </a:buClr>
              <a:buFont typeface="Arial" panose="020B0604020202020204" pitchFamily="34" charset="0"/>
              <a:buChar char="•"/>
            </a:pPr>
            <a:r>
              <a:rPr lang="en-NZ" sz="2400">
                <a:cs typeface="Calibri"/>
              </a:rPr>
              <a:t>In 2012 a water-borne illness outbreak in the town of Darfield (population 2000) resulted in 150 notified cases of Campylobacter (actual number probably 3 times that).</a:t>
            </a: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a:cs typeface="Calibri"/>
              </a:rPr>
              <a:t>In 2016 a water-borne illness outbreak in the town of Havelock North (population 15,000) resulted in </a:t>
            </a:r>
            <a:r>
              <a:rPr lang="en-NZ" sz="2400">
                <a:solidFill>
                  <a:schemeClr val="dk1">
                    <a:hueOff val="0"/>
                    <a:satOff val="0"/>
                    <a:lumOff val="0"/>
                    <a:alphaOff val="0"/>
                  </a:schemeClr>
                </a:solidFill>
                <a:cs typeface="Calibri"/>
              </a:rPr>
              <a:t>8,320</a:t>
            </a:r>
            <a:r>
              <a:rPr lang="en-NZ" sz="2400">
                <a:cs typeface="Calibri"/>
              </a:rPr>
              <a:t> cases of Campylobacter and 4 deaths.</a:t>
            </a: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a:cs typeface="Calibri"/>
              </a:rPr>
              <a:t>These outbreaks had clear similarities to the Walkerton event in 2000.</a:t>
            </a: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a:cs typeface="Calibri"/>
              </a:rPr>
              <a:t>The WSP approach had been developed specifically to prevent this type of event. It didn’t!</a:t>
            </a: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a:cs typeface="Calibri"/>
              </a:rPr>
              <a:t>It wasn’t the idea of WSPs that was at fault. It was the way they were implemented.</a:t>
            </a:r>
          </a:p>
        </p:txBody>
      </p:sp>
    </p:spTree>
    <p:extLst>
      <p:ext uri="{BB962C8B-B14F-4D97-AF65-F5344CB8AC3E}">
        <p14:creationId xmlns:p14="http://schemas.microsoft.com/office/powerpoint/2010/main" val="408019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838192" y="353349"/>
            <a:ext cx="8817705" cy="1243931"/>
          </a:xfrm>
          <a:prstGeom prst="rect">
            <a:avLst/>
          </a:prstGeom>
          <a:noFill/>
          <a:ln>
            <a:noFill/>
          </a:ln>
        </p:spPr>
        <p:txBody>
          <a:bodyPr vert="horz" wrap="square" lIns="0" tIns="12701" rIns="0" bIns="0" anchor="t" anchorCtr="0" compatLnSpc="1">
            <a:spAutoFit/>
          </a:bodyPr>
          <a:lstStyle/>
          <a:p>
            <a:pPr marL="12700" lvl="0" rtl="0">
              <a:spcBef>
                <a:spcPts val="100"/>
              </a:spcBef>
            </a:pPr>
            <a:r>
              <a:rPr lang="mi-NZ" sz="4000" b="1" spc="-5" err="1">
                <a:solidFill>
                  <a:srgbClr val="005A83"/>
                </a:solidFill>
                <a:latin typeface="Calibri"/>
                <a:cs typeface="Calibri"/>
              </a:rPr>
              <a:t>What</a:t>
            </a:r>
            <a:r>
              <a:rPr lang="mi-NZ" sz="4000" b="1" spc="-5">
                <a:solidFill>
                  <a:srgbClr val="005A83"/>
                </a:solidFill>
                <a:latin typeface="Calibri"/>
                <a:cs typeface="Calibri"/>
              </a:rPr>
              <a:t> were </a:t>
            </a:r>
            <a:r>
              <a:rPr lang="mi-NZ" sz="4000" b="1" spc="-5" err="1">
                <a:solidFill>
                  <a:srgbClr val="005A83"/>
                </a:solidFill>
                <a:latin typeface="Calibri"/>
                <a:cs typeface="Calibri"/>
              </a:rPr>
              <a:t>the</a:t>
            </a:r>
            <a:r>
              <a:rPr lang="mi-NZ" sz="4000" b="1" spc="-5">
                <a:solidFill>
                  <a:srgbClr val="005A83"/>
                </a:solidFill>
                <a:latin typeface="Calibri"/>
                <a:cs typeface="Calibri"/>
              </a:rPr>
              <a:t> </a:t>
            </a:r>
            <a:r>
              <a:rPr lang="mi-NZ" sz="4000" b="1" spc="-5" err="1">
                <a:solidFill>
                  <a:srgbClr val="005A83"/>
                </a:solidFill>
                <a:latin typeface="Calibri"/>
                <a:cs typeface="Calibri"/>
              </a:rPr>
              <a:t>Havelock</a:t>
            </a:r>
            <a:r>
              <a:rPr lang="mi-NZ" sz="4000" b="1" spc="-5">
                <a:solidFill>
                  <a:srgbClr val="005A83"/>
                </a:solidFill>
                <a:latin typeface="Calibri"/>
                <a:cs typeface="Calibri"/>
              </a:rPr>
              <a:t> </a:t>
            </a:r>
            <a:r>
              <a:rPr lang="mi-NZ" sz="4000" b="1" spc="-5" err="1">
                <a:solidFill>
                  <a:srgbClr val="005A83"/>
                </a:solidFill>
                <a:latin typeface="Calibri"/>
                <a:cs typeface="Calibri"/>
              </a:rPr>
              <a:t>North</a:t>
            </a:r>
            <a:r>
              <a:rPr lang="mi-NZ" sz="4000" b="1" spc="-5">
                <a:solidFill>
                  <a:srgbClr val="005A83"/>
                </a:solidFill>
                <a:latin typeface="Calibri"/>
                <a:cs typeface="Calibri"/>
              </a:rPr>
              <a:t> </a:t>
            </a:r>
            <a:r>
              <a:rPr lang="mi-NZ" sz="4000" b="1" spc="-5" err="1">
                <a:solidFill>
                  <a:srgbClr val="005A83"/>
                </a:solidFill>
                <a:latin typeface="Calibri"/>
                <a:cs typeface="Calibri"/>
              </a:rPr>
              <a:t>Inquiry</a:t>
            </a:r>
            <a:r>
              <a:rPr lang="mi-NZ" sz="4000" b="1" spc="-5">
                <a:solidFill>
                  <a:srgbClr val="005A83"/>
                </a:solidFill>
                <a:latin typeface="Calibri"/>
                <a:cs typeface="Calibri"/>
              </a:rPr>
              <a:t> </a:t>
            </a:r>
            <a:r>
              <a:rPr lang="mi-NZ" sz="4000" b="1" spc="-5" err="1">
                <a:solidFill>
                  <a:srgbClr val="005A83"/>
                </a:solidFill>
                <a:latin typeface="Calibri"/>
                <a:cs typeface="Calibri"/>
              </a:rPr>
              <a:t>findings</a:t>
            </a:r>
            <a:r>
              <a:rPr lang="mi-NZ" sz="4000" b="1" spc="-5">
                <a:solidFill>
                  <a:srgbClr val="005A83"/>
                </a:solidFill>
                <a:latin typeface="Calibri"/>
                <a:cs typeface="Calibri"/>
              </a:rPr>
              <a:t> </a:t>
            </a:r>
            <a:r>
              <a:rPr lang="mi-NZ" sz="4000" b="1" spc="-5" err="1">
                <a:solidFill>
                  <a:srgbClr val="005A83"/>
                </a:solidFill>
                <a:latin typeface="Calibri"/>
                <a:cs typeface="Calibri"/>
              </a:rPr>
              <a:t>about</a:t>
            </a:r>
            <a:r>
              <a:rPr lang="mi-NZ" sz="4000" b="1" spc="-5">
                <a:solidFill>
                  <a:srgbClr val="005A83"/>
                </a:solidFill>
                <a:latin typeface="Calibri"/>
                <a:cs typeface="Calibri"/>
              </a:rPr>
              <a:t> </a:t>
            </a:r>
            <a:r>
              <a:rPr lang="mi-NZ" sz="4000" b="1" spc="-5" err="1">
                <a:solidFill>
                  <a:srgbClr val="005A83"/>
                </a:solidFill>
                <a:latin typeface="Calibri"/>
                <a:cs typeface="Calibri"/>
              </a:rPr>
              <a:t>WSPs</a:t>
            </a:r>
            <a:r>
              <a:rPr lang="mi-NZ" sz="4000" b="1" spc="-5">
                <a:solidFill>
                  <a:srgbClr val="005A83"/>
                </a:solidFill>
                <a:latin typeface="Calibri"/>
                <a:cs typeface="Calibri"/>
              </a:rPr>
              <a:t>....</a:t>
            </a:r>
          </a:p>
        </p:txBody>
      </p:sp>
      <p:sp>
        <p:nvSpPr>
          <p:cNvPr id="4" name="object 2">
            <a:extLst>
              <a:ext uri="{FF2B5EF4-FFF2-40B4-BE49-F238E27FC236}">
                <a16:creationId xmlns:a16="http://schemas.microsoft.com/office/drawing/2014/main" id="{B82E9E14-6DC4-4739-BB5A-0D5E575D01FD}"/>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12</a:t>
            </a:fld>
            <a:endParaRPr sz="2400">
              <a:solidFill>
                <a:srgbClr val="00ABC5"/>
              </a:solidFill>
              <a:latin typeface="Calibri"/>
              <a:cs typeface="Calibri"/>
            </a:endParaRPr>
          </a:p>
        </p:txBody>
      </p:sp>
      <p:pic>
        <p:nvPicPr>
          <p:cNvPr id="3" name="Picture 2" descr="A picture containing text, blue&#10;&#10;Description automatically generated">
            <a:extLst>
              <a:ext uri="{FF2B5EF4-FFF2-40B4-BE49-F238E27FC236}">
                <a16:creationId xmlns:a16="http://schemas.microsoft.com/office/drawing/2014/main" id="{5E36903B-246A-497C-8A9E-665123847B38}"/>
              </a:ext>
            </a:extLst>
          </p:cNvPr>
          <p:cNvPicPr>
            <a:picLocks noChangeAspect="1"/>
          </p:cNvPicPr>
          <p:nvPr/>
        </p:nvPicPr>
        <p:blipFill rotWithShape="1">
          <a:blip r:embed="rId3"/>
          <a:srcRect l="7143" r="4390"/>
          <a:stretch/>
        </p:blipFill>
        <p:spPr>
          <a:xfrm>
            <a:off x="9070381" y="2767931"/>
            <a:ext cx="2847974" cy="3043213"/>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F2C631F6-E136-4DDE-95F4-B923CCB1827E}"/>
              </a:ext>
            </a:extLst>
          </p:cNvPr>
          <p:cNvSpPr txBox="1"/>
          <p:nvPr/>
        </p:nvSpPr>
        <p:spPr>
          <a:xfrm>
            <a:off x="838192" y="1983644"/>
            <a:ext cx="8092744" cy="4237057"/>
          </a:xfrm>
          <a:prstGeom prst="rect">
            <a:avLst/>
          </a:prstGeom>
          <a:noFill/>
        </p:spPr>
        <p:txBody>
          <a:bodyPr wrap="square" lIns="91440" tIns="45720" rIns="91440" bIns="45720" rtlCol="0" anchor="t">
            <a:spAutoFit/>
          </a:bodyPr>
          <a:lstStyle/>
          <a:p>
            <a:pPr marL="342900" indent="-342900">
              <a:spcBef>
                <a:spcPts val="800"/>
              </a:spcBef>
              <a:spcAft>
                <a:spcPts val="800"/>
              </a:spcAft>
              <a:buClr>
                <a:srgbClr val="00ABC5"/>
              </a:buClr>
              <a:buFont typeface="Arial" panose="020B0604020202020204" pitchFamily="34" charset="0"/>
              <a:buChar char="•"/>
            </a:pPr>
            <a:r>
              <a:rPr lang="en-NZ" sz="2400">
                <a:cs typeface="Calibri"/>
              </a:rPr>
              <a:t>Many water suppliers were engaging consultants to prepare a plan primarily to overcome a compliance hurdle…approval by the Drinking Water Assessor.</a:t>
            </a:r>
          </a:p>
          <a:p>
            <a:pPr marL="342900" indent="-342900">
              <a:spcBef>
                <a:spcPts val="800"/>
              </a:spcBef>
              <a:spcAft>
                <a:spcPts val="800"/>
              </a:spcAft>
              <a:buClr>
                <a:srgbClr val="00ABC5"/>
              </a:buClr>
              <a:buFont typeface="Arial" panose="020B0604020202020204" pitchFamily="34" charset="0"/>
              <a:buChar char="•"/>
            </a:pPr>
            <a:r>
              <a:rPr lang="en-NZ" sz="2400">
                <a:cs typeface="Calibri"/>
              </a:rPr>
              <a:t>The plans were not prepared primarily as a risk management tool.</a:t>
            </a:r>
          </a:p>
          <a:p>
            <a:pPr marL="342900" indent="-342900">
              <a:spcBef>
                <a:spcPts val="800"/>
              </a:spcBef>
              <a:spcAft>
                <a:spcPts val="800"/>
              </a:spcAft>
              <a:buClr>
                <a:srgbClr val="00ABC5"/>
              </a:buClr>
              <a:buFont typeface="Arial" panose="020B0604020202020204" pitchFamily="34" charset="0"/>
              <a:buChar char="•"/>
            </a:pPr>
            <a:r>
              <a:rPr lang="en-NZ" sz="2400">
                <a:cs typeface="Calibri"/>
              </a:rPr>
              <a:t>The plans often highlighted the things that were good about a supply.</a:t>
            </a:r>
          </a:p>
          <a:p>
            <a:pPr marL="342900" indent="-342900">
              <a:spcBef>
                <a:spcPts val="800"/>
              </a:spcBef>
              <a:spcAft>
                <a:spcPts val="800"/>
              </a:spcAft>
              <a:buClr>
                <a:srgbClr val="00ABC5"/>
              </a:buClr>
              <a:buFont typeface="Arial" panose="020B0604020202020204" pitchFamily="34" charset="0"/>
              <a:buChar char="•"/>
            </a:pPr>
            <a:r>
              <a:rPr lang="en-NZ" sz="2400">
                <a:cs typeface="Calibri"/>
              </a:rPr>
              <a:t>It was all about the plan……not risk management.</a:t>
            </a:r>
          </a:p>
          <a:p>
            <a:pPr marL="342900" indent="-342900">
              <a:spcBef>
                <a:spcPts val="800"/>
              </a:spcBef>
              <a:spcAft>
                <a:spcPts val="800"/>
              </a:spcAft>
              <a:buClr>
                <a:srgbClr val="00ABC5"/>
              </a:buClr>
              <a:buFont typeface="Arial" panose="020B0604020202020204" pitchFamily="34" charset="0"/>
              <a:buChar char="•"/>
            </a:pPr>
            <a:r>
              <a:rPr lang="en-NZ" sz="2400">
                <a:cs typeface="Calibri"/>
              </a:rPr>
              <a:t>Many plans were put on a shelf and forgotten about.</a:t>
            </a:r>
          </a:p>
        </p:txBody>
      </p:sp>
    </p:spTree>
    <p:extLst>
      <p:ext uri="{BB962C8B-B14F-4D97-AF65-F5344CB8AC3E}">
        <p14:creationId xmlns:p14="http://schemas.microsoft.com/office/powerpoint/2010/main" val="414003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838192" y="504462"/>
            <a:ext cx="8817705" cy="628378"/>
          </a:xfrm>
          <a:prstGeom prst="rect">
            <a:avLst/>
          </a:prstGeom>
          <a:noFill/>
          <a:ln>
            <a:noFill/>
          </a:ln>
        </p:spPr>
        <p:txBody>
          <a:bodyPr vert="horz" wrap="square" lIns="0" tIns="12701" rIns="0" bIns="0" anchor="t" anchorCtr="0" compatLnSpc="1">
            <a:spAutoFit/>
          </a:bodyPr>
          <a:lstStyle/>
          <a:p>
            <a:pPr marL="12700" lvl="0" rtl="0">
              <a:spcBef>
                <a:spcPts val="100"/>
              </a:spcBef>
            </a:pPr>
            <a:r>
              <a:rPr lang="mi-NZ" sz="4000" b="1" spc="-5" err="1">
                <a:solidFill>
                  <a:srgbClr val="005A83"/>
                </a:solidFill>
                <a:latin typeface="Calibri"/>
                <a:cs typeface="Calibri"/>
              </a:rPr>
              <a:t>We’re</a:t>
            </a:r>
            <a:r>
              <a:rPr lang="mi-NZ" sz="4000" b="1" spc="-5">
                <a:solidFill>
                  <a:srgbClr val="005A83"/>
                </a:solidFill>
                <a:latin typeface="Calibri"/>
                <a:cs typeface="Calibri"/>
              </a:rPr>
              <a:t> </a:t>
            </a:r>
            <a:r>
              <a:rPr lang="mi-NZ" sz="4000" b="1" spc="-5" err="1">
                <a:solidFill>
                  <a:srgbClr val="005A83"/>
                </a:solidFill>
                <a:latin typeface="Calibri"/>
                <a:cs typeface="Calibri"/>
              </a:rPr>
              <a:t>taking</a:t>
            </a:r>
            <a:r>
              <a:rPr lang="mi-NZ" sz="4000" b="1" spc="-5">
                <a:solidFill>
                  <a:srgbClr val="005A83"/>
                </a:solidFill>
                <a:latin typeface="Calibri"/>
                <a:cs typeface="Calibri"/>
              </a:rPr>
              <a:t> a </a:t>
            </a:r>
            <a:r>
              <a:rPr lang="mi-NZ" sz="4000" b="1" spc="-5" err="1">
                <a:solidFill>
                  <a:srgbClr val="005A83"/>
                </a:solidFill>
                <a:latin typeface="Calibri"/>
                <a:cs typeface="Calibri"/>
              </a:rPr>
              <a:t>new</a:t>
            </a:r>
            <a:r>
              <a:rPr lang="mi-NZ" sz="4000" b="1" spc="-5">
                <a:solidFill>
                  <a:srgbClr val="005A83"/>
                </a:solidFill>
                <a:latin typeface="Calibri"/>
                <a:cs typeface="Calibri"/>
              </a:rPr>
              <a:t> </a:t>
            </a:r>
            <a:r>
              <a:rPr lang="mi-NZ" sz="4000" b="1" spc="-5" err="1">
                <a:solidFill>
                  <a:srgbClr val="005A83"/>
                </a:solidFill>
                <a:latin typeface="Calibri"/>
                <a:cs typeface="Calibri"/>
              </a:rPr>
              <a:t>approach</a:t>
            </a:r>
            <a:endParaRPr lang="mi-NZ" sz="4000" b="1" spc="-5">
              <a:solidFill>
                <a:srgbClr val="005A83"/>
              </a:solidFill>
              <a:latin typeface="Calibri"/>
              <a:cs typeface="Calibri"/>
            </a:endParaRPr>
          </a:p>
        </p:txBody>
      </p:sp>
      <p:sp>
        <p:nvSpPr>
          <p:cNvPr id="4" name="object 2">
            <a:extLst>
              <a:ext uri="{FF2B5EF4-FFF2-40B4-BE49-F238E27FC236}">
                <a16:creationId xmlns:a16="http://schemas.microsoft.com/office/drawing/2014/main" id="{B82E9E14-6DC4-4739-BB5A-0D5E575D01FD}"/>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13</a:t>
            </a:fld>
            <a:endParaRPr sz="2400">
              <a:solidFill>
                <a:srgbClr val="00ABC5"/>
              </a:solidFill>
              <a:latin typeface="Calibri"/>
              <a:cs typeface="Calibri"/>
            </a:endParaRPr>
          </a:p>
        </p:txBody>
      </p:sp>
      <p:sp>
        <p:nvSpPr>
          <p:cNvPr id="5" name="TextBox 4">
            <a:extLst>
              <a:ext uri="{FF2B5EF4-FFF2-40B4-BE49-F238E27FC236}">
                <a16:creationId xmlns:a16="http://schemas.microsoft.com/office/drawing/2014/main" id="{A6418D57-32A8-492C-BF08-F403DC672D89}"/>
              </a:ext>
            </a:extLst>
          </p:cNvPr>
          <p:cNvSpPr txBox="1"/>
          <p:nvPr/>
        </p:nvSpPr>
        <p:spPr>
          <a:xfrm>
            <a:off x="838192" y="1524000"/>
            <a:ext cx="9074232" cy="738664"/>
          </a:xfrm>
          <a:prstGeom prst="rect">
            <a:avLst/>
          </a:prstGeom>
          <a:noFill/>
        </p:spPr>
        <p:txBody>
          <a:bodyPr wrap="square" rtlCol="0">
            <a:spAutoFit/>
          </a:bodyPr>
          <a:lstStyle/>
          <a:p>
            <a:endParaRPr lang="en-NZ" sz="2400" b="1"/>
          </a:p>
          <a:p>
            <a:endParaRPr lang="en-NZ"/>
          </a:p>
        </p:txBody>
      </p:sp>
      <p:sp>
        <p:nvSpPr>
          <p:cNvPr id="6" name="TextBox 5">
            <a:extLst>
              <a:ext uri="{FF2B5EF4-FFF2-40B4-BE49-F238E27FC236}">
                <a16:creationId xmlns:a16="http://schemas.microsoft.com/office/drawing/2014/main" id="{FFF11B7C-4876-4405-876B-62D9A9DD15AF}"/>
              </a:ext>
            </a:extLst>
          </p:cNvPr>
          <p:cNvSpPr txBox="1"/>
          <p:nvPr/>
        </p:nvSpPr>
        <p:spPr>
          <a:xfrm>
            <a:off x="838192" y="1524000"/>
            <a:ext cx="9696458" cy="4893647"/>
          </a:xfrm>
          <a:prstGeom prst="rect">
            <a:avLst/>
          </a:prstGeom>
          <a:noFill/>
        </p:spPr>
        <p:txBody>
          <a:bodyPr wrap="square" lIns="91440" tIns="45720" rIns="91440" bIns="45720" rtlCol="0" anchor="t">
            <a:spAutoFit/>
          </a:bodyPr>
          <a:lstStyle/>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NZ" sz="2400" kern="0" err="1">
                <a:solidFill>
                  <a:srgbClr val="000000"/>
                </a:solidFill>
                <a:latin typeface="Calibri"/>
                <a:cs typeface="Calibri"/>
              </a:rPr>
              <a:t>Taumata</a:t>
            </a:r>
            <a:r>
              <a:rPr lang="en-NZ" sz="2400" kern="0">
                <a:solidFill>
                  <a:srgbClr val="000000"/>
                </a:solidFill>
                <a:latin typeface="Calibri"/>
                <a:cs typeface="Calibri"/>
              </a:rPr>
              <a:t> </a:t>
            </a:r>
            <a:r>
              <a:rPr lang="en-NZ" sz="2400" kern="0" err="1">
                <a:solidFill>
                  <a:srgbClr val="000000"/>
                </a:solidFill>
                <a:latin typeface="Calibri"/>
                <a:cs typeface="Calibri"/>
              </a:rPr>
              <a:t>Arowai</a:t>
            </a:r>
            <a:r>
              <a:rPr lang="en-NZ" sz="2400" kern="0">
                <a:solidFill>
                  <a:srgbClr val="000000"/>
                </a:solidFill>
                <a:latin typeface="Calibri"/>
                <a:cs typeface="Calibri"/>
              </a:rPr>
              <a:t> has been established as the new water services regulator in response to the Havelock North outbreak and Inquiry.</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NZ" sz="24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NZ" sz="2400" kern="0">
                <a:solidFill>
                  <a:srgbClr val="000000"/>
                </a:solidFill>
                <a:latin typeface="Calibri"/>
                <a:cs typeface="Calibri"/>
              </a:rPr>
              <a:t>We don’t prescribe what a plan should look like or how it should be prepared.</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NZ" sz="24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NZ" sz="2400" kern="0">
                <a:solidFill>
                  <a:srgbClr val="000000"/>
                </a:solidFill>
                <a:latin typeface="Calibri"/>
                <a:cs typeface="Calibri"/>
              </a:rPr>
              <a:t>We don’t approve Water Safety Plans. We review them.</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NZ" sz="24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NZ" sz="2400" kern="0">
                <a:solidFill>
                  <a:srgbClr val="000000"/>
                </a:solidFill>
                <a:latin typeface="Calibri"/>
                <a:cs typeface="Calibri"/>
              </a:rPr>
              <a:t>It’s the water supplier's plan and they need to prepare something that they understand and that works for them. </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NZ" sz="24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NZ" sz="2400" kern="0">
                <a:solidFill>
                  <a:srgbClr val="000000"/>
                </a:solidFill>
                <a:latin typeface="Calibri"/>
                <a:cs typeface="Calibri"/>
              </a:rPr>
              <a:t>We’re interested in how water suppliers are using their plans and managing risk.</a:t>
            </a:r>
          </a:p>
        </p:txBody>
      </p:sp>
    </p:spTree>
    <p:extLst>
      <p:ext uri="{BB962C8B-B14F-4D97-AF65-F5344CB8AC3E}">
        <p14:creationId xmlns:p14="http://schemas.microsoft.com/office/powerpoint/2010/main" val="1937235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4799FB9-E31A-E341-AAEE-01A771FE5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1" y="0"/>
            <a:ext cx="12735166" cy="6858000"/>
          </a:xfrm>
          <a:prstGeom prst="rect">
            <a:avLst/>
          </a:prstGeom>
        </p:spPr>
      </p:pic>
      <p:sp>
        <p:nvSpPr>
          <p:cNvPr id="7" name="object 3">
            <a:extLst>
              <a:ext uri="{FF2B5EF4-FFF2-40B4-BE49-F238E27FC236}">
                <a16:creationId xmlns:a16="http://schemas.microsoft.com/office/drawing/2014/main" id="{2D20ADF2-6FA8-4140-BCF7-EB41C6D900CC}"/>
              </a:ext>
            </a:extLst>
          </p:cNvPr>
          <p:cNvSpPr txBox="1">
            <a:spLocks noGrp="1"/>
          </p:cNvSpPr>
          <p:nvPr>
            <p:ph type="title"/>
          </p:nvPr>
        </p:nvSpPr>
        <p:spPr>
          <a:xfrm>
            <a:off x="1456038" y="2585179"/>
            <a:ext cx="8853603" cy="1674817"/>
          </a:xfrm>
          <a:prstGeom prst="rect">
            <a:avLst/>
          </a:prstGeom>
        </p:spPr>
        <p:txBody>
          <a:bodyPr vert="horz" wrap="square" lIns="0" tIns="12700" rIns="0" bIns="0" rtlCol="0" anchor="t">
            <a:spAutoFit/>
          </a:bodyPr>
          <a:lstStyle/>
          <a:p>
            <a:pPr marL="12700" algn="ctr">
              <a:spcBef>
                <a:spcPts val="100"/>
              </a:spcBef>
            </a:pPr>
            <a:r>
              <a:rPr lang="en-NZ" spc="-45">
                <a:solidFill>
                  <a:schemeClr val="bg1"/>
                </a:solidFill>
              </a:rPr>
              <a:t>Water Services Act 2021:</a:t>
            </a:r>
            <a:br>
              <a:rPr lang="en-NZ" spc="-45">
                <a:solidFill>
                  <a:schemeClr val="bg1"/>
                </a:solidFill>
              </a:rPr>
            </a:br>
            <a:r>
              <a:rPr lang="en-NZ" spc="-45">
                <a:solidFill>
                  <a:schemeClr val="bg1"/>
                </a:solidFill>
              </a:rPr>
              <a:t>requirements</a:t>
            </a:r>
            <a:endParaRPr lang="en-NZ" spc="-15">
              <a:solidFill>
                <a:schemeClr val="bg1"/>
              </a:solidFill>
            </a:endParaRPr>
          </a:p>
        </p:txBody>
      </p:sp>
      <p:sp>
        <p:nvSpPr>
          <p:cNvPr id="11" name="Text Box 1">
            <a:extLst>
              <a:ext uri="{FF2B5EF4-FFF2-40B4-BE49-F238E27FC236}">
                <a16:creationId xmlns:a16="http://schemas.microsoft.com/office/drawing/2014/main" id="{3599AA01-6DD4-2045-99AD-5454066B53BB}"/>
              </a:ext>
            </a:extLst>
          </p:cNvPr>
          <p:cNvSpPr txBox="1"/>
          <p:nvPr/>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BFBFBF"/>
                </a:solidFill>
                <a:effectLst/>
                <a:uLnTx/>
                <a:uFillTx/>
                <a:latin typeface="Calibri"/>
                <a:ea typeface="Times New Roman" panose="02020603050405020304" pitchFamily="18" charset="0"/>
                <a:cs typeface="Times New Roman" panose="02020603050405020304" pitchFamily="18" charset="0"/>
              </a:rPr>
              <a:t>Unclassified</a:t>
            </a:r>
            <a:endParaRPr kumimoji="0" lang="en-NZ" sz="11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5" name="object 2">
            <a:extLst>
              <a:ext uri="{FF2B5EF4-FFF2-40B4-BE49-F238E27FC236}">
                <a16:creationId xmlns:a16="http://schemas.microsoft.com/office/drawing/2014/main" id="{E7D4811A-9447-4AF3-A3BE-B52A90B9B991}"/>
              </a:ext>
            </a:extLst>
          </p:cNvPr>
          <p:cNvSpPr txBox="1"/>
          <p:nvPr/>
        </p:nvSpPr>
        <p:spPr>
          <a:xfrm>
            <a:off x="11373863"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14</a:t>
            </a:fld>
            <a:endParaRPr sz="2400">
              <a:solidFill>
                <a:srgbClr val="00ABC5"/>
              </a:solidFill>
              <a:latin typeface="Calibri"/>
              <a:cs typeface="Calibri"/>
            </a:endParaRPr>
          </a:p>
        </p:txBody>
      </p:sp>
    </p:spTree>
    <p:extLst>
      <p:ext uri="{BB962C8B-B14F-4D97-AF65-F5344CB8AC3E}">
        <p14:creationId xmlns:p14="http://schemas.microsoft.com/office/powerpoint/2010/main" val="96559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427122"/>
            <a:ext cx="8817701" cy="628377"/>
          </a:xfrm>
          <a:prstGeom prst="rect">
            <a:avLst/>
          </a:prstGeom>
        </p:spPr>
        <p:txBody>
          <a:bodyPr vert="horz" wrap="square" lIns="0" tIns="12700" rIns="0" bIns="0" rtlCol="0" anchor="t">
            <a:spAutoFit/>
          </a:bodyPr>
          <a:lstStyle/>
          <a:p>
            <a:pPr algn="l" rtl="0">
              <a:lnSpc>
                <a:spcPct val="100000"/>
              </a:lnSpc>
              <a:spcBef>
                <a:spcPts val="100"/>
              </a:spcBef>
            </a:pPr>
            <a:r>
              <a:rPr lang="en-NZ" sz="4000" spc="-5">
                <a:solidFill>
                  <a:srgbClr val="005A83"/>
                </a:solidFill>
                <a:latin typeface="+mj-lt"/>
                <a:cs typeface="+mj-cs"/>
              </a:rPr>
              <a:t>Our approach to risk</a:t>
            </a:r>
            <a:endParaRPr sz="4000" spc="-5">
              <a:solidFill>
                <a:srgbClr val="005A83"/>
              </a:solidFill>
              <a:latin typeface="+mj-lt"/>
              <a:cs typeface="+mj-cs"/>
            </a:endParaRPr>
          </a:p>
        </p:txBody>
      </p:sp>
      <p:sp>
        <p:nvSpPr>
          <p:cNvPr id="6" name="object 4">
            <a:extLst>
              <a:ext uri="{FF2B5EF4-FFF2-40B4-BE49-F238E27FC236}">
                <a16:creationId xmlns:a16="http://schemas.microsoft.com/office/drawing/2014/main" id="{21E35295-82E0-E74A-BBC3-6C8F579B0775}"/>
              </a:ext>
            </a:extLst>
          </p:cNvPr>
          <p:cNvSpPr txBox="1"/>
          <p:nvPr/>
        </p:nvSpPr>
        <p:spPr>
          <a:xfrm>
            <a:off x="838200" y="1147094"/>
            <a:ext cx="9894903" cy="5223225"/>
          </a:xfrm>
          <a:prstGeom prst="rect">
            <a:avLst/>
          </a:prstGeom>
        </p:spPr>
        <p:txBody>
          <a:bodyPr vert="horz" wrap="square" lIns="0" tIns="245110" rIns="0" bIns="0" rtlCol="0" anchor="t">
            <a:spAutoFit/>
          </a:bodyPr>
          <a:lstStyle/>
          <a:p>
            <a:pPr marL="285750" indent="-285750">
              <a:spcBef>
                <a:spcPts val="1000"/>
              </a:spcBef>
              <a:spcAft>
                <a:spcPts val="1000"/>
              </a:spcAft>
              <a:buClr>
                <a:srgbClr val="00ABC5"/>
              </a:buClr>
              <a:buFont typeface="Arial" panose="020B0604020202020204" pitchFamily="34" charset="0"/>
              <a:buChar char="•"/>
            </a:pPr>
            <a:r>
              <a:rPr lang="en-NZ" sz="2400">
                <a:solidFill>
                  <a:srgbClr val="000000"/>
                </a:solidFill>
                <a:latin typeface="Calibri"/>
                <a:cs typeface="Calibri"/>
              </a:rPr>
              <a:t>Water suppliers understand their business the best, so are best placed to manage the risks that arise from it.</a:t>
            </a:r>
            <a:endParaRPr lang="en-US" sz="2400"/>
          </a:p>
          <a:p>
            <a:pPr marL="285750" indent="-285750">
              <a:spcBef>
                <a:spcPts val="1000"/>
              </a:spcBef>
              <a:spcAft>
                <a:spcPts val="1000"/>
              </a:spcAft>
              <a:buClr>
                <a:srgbClr val="00ABC5"/>
              </a:buClr>
              <a:buFont typeface="Arial" panose="020B0604020202020204" pitchFamily="34" charset="0"/>
              <a:buChar char="•"/>
            </a:pPr>
            <a:r>
              <a:rPr lang="en-NZ" sz="2400">
                <a:solidFill>
                  <a:srgbClr val="000000"/>
                </a:solidFill>
                <a:latin typeface="Calibri"/>
                <a:cs typeface="Calibri"/>
              </a:rPr>
              <a:t>Encourage a broader approach to managing risk.</a:t>
            </a:r>
          </a:p>
          <a:p>
            <a:pPr marL="285750" indent="-285750">
              <a:spcBef>
                <a:spcPts val="1000"/>
              </a:spcBef>
              <a:spcAft>
                <a:spcPts val="1000"/>
              </a:spcAft>
              <a:buClr>
                <a:srgbClr val="00ABC5"/>
              </a:buClr>
              <a:buFont typeface="Arial" panose="020B0604020202020204" pitchFamily="34" charset="0"/>
              <a:buChar char="•"/>
            </a:pPr>
            <a:r>
              <a:rPr lang="en-NZ" sz="2400">
                <a:solidFill>
                  <a:srgbClr val="000000"/>
                </a:solidFill>
                <a:latin typeface="Calibri"/>
                <a:cs typeface="Calibri"/>
              </a:rPr>
              <a:t>Use the risk management approach that best suits your context.</a:t>
            </a:r>
          </a:p>
          <a:p>
            <a:pPr marL="285750" indent="-285750">
              <a:spcBef>
                <a:spcPts val="1000"/>
              </a:spcBef>
              <a:spcAft>
                <a:spcPts val="1000"/>
              </a:spcAft>
              <a:buClr>
                <a:srgbClr val="00ABC5"/>
              </a:buClr>
              <a:buFont typeface="Arial" panose="020B0604020202020204" pitchFamily="34" charset="0"/>
              <a:buChar char="•"/>
            </a:pPr>
            <a:r>
              <a:rPr lang="en-NZ" sz="2400">
                <a:solidFill>
                  <a:srgbClr val="000000"/>
                </a:solidFill>
                <a:latin typeface="Calibri"/>
                <a:cs typeface="Calibri"/>
              </a:rPr>
              <a:t>Focus on process of managing the risks to the water supply and how effective you are (not just the completion of a plan).</a:t>
            </a:r>
          </a:p>
          <a:p>
            <a:pPr marL="285750" indent="-285750">
              <a:spcBef>
                <a:spcPts val="1000"/>
              </a:spcBef>
              <a:spcAft>
                <a:spcPts val="1000"/>
              </a:spcAft>
              <a:buClr>
                <a:srgbClr val="00ABC5"/>
              </a:buClr>
              <a:buFont typeface="Arial" panose="020B0604020202020204" pitchFamily="34" charset="0"/>
              <a:buChar char="•"/>
            </a:pPr>
            <a:r>
              <a:rPr lang="en-NZ" sz="2400">
                <a:solidFill>
                  <a:srgbClr val="000000"/>
                </a:solidFill>
                <a:latin typeface="Calibri"/>
                <a:cs typeface="Calibri"/>
              </a:rPr>
              <a:t>Outcome of the planning process is documented in the Drinking Water Safety Plan.</a:t>
            </a:r>
          </a:p>
          <a:p>
            <a:pPr marL="342900" marR="0" lvl="0" indent="-342900" algn="l" defTabSz="914400" rtl="0" eaLnBrk="1" fontAlgn="auto" latinLnBrk="0" hangingPunct="1">
              <a:lnSpc>
                <a:spcPct val="100000"/>
              </a:lnSpc>
              <a:spcBef>
                <a:spcPts val="1000"/>
              </a:spcBef>
              <a:spcAft>
                <a:spcPts val="1000"/>
              </a:spcAft>
              <a:buClr>
                <a:srgbClr val="00ABC5"/>
              </a:buClr>
              <a:buSzPct val="100000"/>
              <a:buFont typeface="Arial" pitchFamily="34"/>
              <a:buChar char="•"/>
              <a:tabLst/>
              <a:defRPr sz="1800" b="0" i="0" u="none" strike="noStrike" kern="0" cap="none" spc="0" baseline="0">
                <a:solidFill>
                  <a:srgbClr val="000000"/>
                </a:solidFill>
                <a:uFillTx/>
              </a:defRPr>
            </a:pPr>
            <a:r>
              <a:rPr kumimoji="0" lang="en-NZ" sz="2400" i="0" u="none" strike="noStrike" kern="1200" cap="none" spc="0" normalizeH="0" baseline="0" noProof="0">
                <a:ln>
                  <a:noFill/>
                </a:ln>
                <a:solidFill>
                  <a:srgbClr val="000000"/>
                </a:solidFill>
                <a:effectLst/>
                <a:uLnTx/>
                <a:uFillTx/>
                <a:latin typeface="Calibri"/>
                <a:ea typeface="+mn-ea"/>
                <a:cs typeface="+mn-cs"/>
              </a:rPr>
              <a:t>We will provide guidance, but </a:t>
            </a:r>
            <a:r>
              <a:rPr kumimoji="0" lang="en-NZ" sz="2400" b="0" i="0" u="none" strike="noStrike" kern="1200" cap="none" spc="0" normalizeH="0" baseline="0" noProof="0">
                <a:ln>
                  <a:noFill/>
                </a:ln>
                <a:solidFill>
                  <a:srgbClr val="000000"/>
                </a:solidFill>
                <a:effectLst/>
                <a:uLnTx/>
                <a:uFillTx/>
                <a:latin typeface="Calibri"/>
                <a:ea typeface="+mn-ea"/>
                <a:cs typeface="+mn-cs"/>
              </a:rPr>
              <a:t>the focus will be on drinking water suppliers taking accountability and conducting good risk management practices</a:t>
            </a:r>
            <a:r>
              <a:rPr lang="en-NZ" sz="2200">
                <a:solidFill>
                  <a:srgbClr val="000000"/>
                </a:solidFill>
                <a:latin typeface="Calibri"/>
              </a:rPr>
              <a:t>.</a:t>
            </a:r>
            <a:endParaRPr lang="en-NZ" sz="2200" b="0" i="0" u="none" strike="noStrike" kern="1200" cap="none" spc="0" normalizeH="0" baseline="0" noProof="0">
              <a:ln>
                <a:noFill/>
              </a:ln>
              <a:solidFill>
                <a:srgbClr val="000000"/>
              </a:solidFill>
              <a:effectLst/>
              <a:uLnTx/>
              <a:uFillTx/>
              <a:latin typeface="Calibri"/>
              <a:cs typeface="Calibri"/>
            </a:endParaRPr>
          </a:p>
        </p:txBody>
      </p:sp>
      <p:sp>
        <p:nvSpPr>
          <p:cNvPr id="11" name="object 2">
            <a:extLst>
              <a:ext uri="{FF2B5EF4-FFF2-40B4-BE49-F238E27FC236}">
                <a16:creationId xmlns:a16="http://schemas.microsoft.com/office/drawing/2014/main" id="{5EFB6F2B-15D3-B142-BFB9-8D98709A12D6}"/>
              </a:ext>
            </a:extLst>
          </p:cNvPr>
          <p:cNvSpPr txBox="1"/>
          <p:nvPr/>
        </p:nvSpPr>
        <p:spPr>
          <a:xfrm>
            <a:off x="11049000" y="1132840"/>
            <a:ext cx="869355" cy="391160"/>
          </a:xfrm>
          <a:prstGeom prst="rect">
            <a:avLst/>
          </a:prstGeom>
        </p:spPr>
        <p:txBody>
          <a:bodyPr vert="horz" wrap="square" lIns="0" tIns="12700" rIns="0" bIns="0" rtlCol="0" anchor="t">
            <a:spAutoFit/>
          </a:bodyPr>
          <a:lstStyle/>
          <a:p>
            <a:pPr marL="12700" algn="r">
              <a:lnSpc>
                <a:spcPct val="100000"/>
              </a:lnSpc>
              <a:spcBef>
                <a:spcPts val="100"/>
              </a:spcBef>
            </a:pPr>
            <a:endParaRPr lang="en-NZ" sz="2400">
              <a:solidFill>
                <a:srgbClr val="00ABC5"/>
              </a:solidFill>
              <a:latin typeface="Calibri"/>
              <a:cs typeface="Calibri"/>
            </a:endParaRPr>
          </a:p>
        </p:txBody>
      </p:sp>
      <p:sp>
        <p:nvSpPr>
          <p:cNvPr id="2" name="object 2">
            <a:extLst>
              <a:ext uri="{FF2B5EF4-FFF2-40B4-BE49-F238E27FC236}">
                <a16:creationId xmlns:a16="http://schemas.microsoft.com/office/drawing/2014/main" id="{F5450821-5385-4B2A-A62C-75EC5B899899}"/>
              </a:ext>
            </a:extLst>
          </p:cNvPr>
          <p:cNvSpPr txBox="1"/>
          <p:nvPr/>
        </p:nvSpPr>
        <p:spPr>
          <a:xfrm>
            <a:off x="10988273" y="1151201"/>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15</a:t>
            </a:fld>
            <a:endParaRPr sz="2400">
              <a:solidFill>
                <a:srgbClr val="00ABC5"/>
              </a:solidFill>
              <a:latin typeface="Calibri"/>
              <a:cs typeface="Calibri"/>
            </a:endParaRPr>
          </a:p>
        </p:txBody>
      </p:sp>
    </p:spTree>
    <p:extLst>
      <p:ext uri="{BB962C8B-B14F-4D97-AF65-F5344CB8AC3E}">
        <p14:creationId xmlns:p14="http://schemas.microsoft.com/office/powerpoint/2010/main" val="408985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838192" y="451003"/>
            <a:ext cx="8817705" cy="628378"/>
          </a:xfrm>
          <a:prstGeom prst="rect">
            <a:avLst/>
          </a:prstGeom>
          <a:noFill/>
          <a:ln>
            <a:noFill/>
          </a:ln>
        </p:spPr>
        <p:txBody>
          <a:bodyPr vert="horz" wrap="square" lIns="0" tIns="12701" rIns="0" bIns="0" anchor="t" anchorCtr="0" compatLnSpc="1">
            <a:spAutoFit/>
          </a:bodyPr>
          <a:lstStyle/>
          <a:p>
            <a:pPr marL="12700">
              <a:spcBef>
                <a:spcPts val="100"/>
              </a:spcBef>
            </a:pPr>
            <a:r>
              <a:rPr lang="mi-NZ" sz="4000" b="1" spc="-5" err="1">
                <a:solidFill>
                  <a:srgbClr val="005A83"/>
                </a:solidFill>
                <a:latin typeface="Calibri"/>
                <a:cs typeface="Calibri"/>
              </a:rPr>
              <a:t>Drinking</a:t>
            </a:r>
            <a:r>
              <a:rPr lang="mi-NZ" sz="4000" b="1" spc="-5">
                <a:solidFill>
                  <a:srgbClr val="005A83"/>
                </a:solidFill>
                <a:latin typeface="Calibri"/>
                <a:cs typeface="Calibri"/>
              </a:rPr>
              <a:t> </a:t>
            </a:r>
            <a:r>
              <a:rPr lang="mi-NZ" sz="4000" b="1" spc="-5" err="1">
                <a:solidFill>
                  <a:srgbClr val="005A83"/>
                </a:solidFill>
                <a:latin typeface="Calibri"/>
                <a:cs typeface="Calibri"/>
              </a:rPr>
              <a:t>water</a:t>
            </a:r>
            <a:r>
              <a:rPr lang="mi-NZ" sz="4000" b="1" spc="-5">
                <a:solidFill>
                  <a:srgbClr val="005A83"/>
                </a:solidFill>
                <a:latin typeface="Calibri"/>
                <a:cs typeface="Calibri"/>
              </a:rPr>
              <a:t> </a:t>
            </a:r>
            <a:r>
              <a:rPr lang="mi-NZ" sz="4000" b="1" spc="-5" err="1">
                <a:solidFill>
                  <a:srgbClr val="005A83"/>
                </a:solidFill>
                <a:latin typeface="Calibri"/>
                <a:cs typeface="Calibri"/>
              </a:rPr>
              <a:t>safety</a:t>
            </a:r>
            <a:r>
              <a:rPr lang="mi-NZ" sz="4000" b="1" spc="-5">
                <a:solidFill>
                  <a:srgbClr val="005A83"/>
                </a:solidFill>
                <a:latin typeface="Calibri"/>
                <a:cs typeface="Calibri"/>
              </a:rPr>
              <a:t> </a:t>
            </a:r>
            <a:r>
              <a:rPr lang="mi-NZ" sz="4000" b="1" spc="-5" err="1">
                <a:solidFill>
                  <a:srgbClr val="005A83"/>
                </a:solidFill>
                <a:latin typeface="Calibri"/>
                <a:cs typeface="Calibri"/>
              </a:rPr>
              <a:t>planning</a:t>
            </a:r>
            <a:endParaRPr lang="mi-NZ" sz="4000" b="1" spc="-5">
              <a:solidFill>
                <a:srgbClr val="005A83"/>
              </a:solidFill>
              <a:latin typeface="Calibri"/>
              <a:cs typeface="Calibri"/>
            </a:endParaRPr>
          </a:p>
        </p:txBody>
      </p:sp>
      <p:sp>
        <p:nvSpPr>
          <p:cNvPr id="3" name="object 4">
            <a:extLst>
              <a:ext uri="{FF2B5EF4-FFF2-40B4-BE49-F238E27FC236}">
                <a16:creationId xmlns:a16="http://schemas.microsoft.com/office/drawing/2014/main" id="{E331C749-BD11-4133-8B27-4455EB3CD822}"/>
              </a:ext>
            </a:extLst>
          </p:cNvPr>
          <p:cNvSpPr txBox="1"/>
          <p:nvPr/>
        </p:nvSpPr>
        <p:spPr>
          <a:xfrm>
            <a:off x="838192" y="1197171"/>
            <a:ext cx="10134607" cy="5048822"/>
          </a:xfrm>
          <a:prstGeom prst="rect">
            <a:avLst/>
          </a:prstGeom>
          <a:noFill/>
          <a:ln cap="flat">
            <a:noFill/>
          </a:ln>
        </p:spPr>
        <p:txBody>
          <a:bodyPr vert="horz" wrap="square" lIns="0" tIns="245114" rIns="0" bIns="0" numCol="1" anchor="t" anchorCtr="0" compatLnSpc="1">
            <a:spAutoFit/>
          </a:bodyPr>
          <a:lstStyle/>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NZ" sz="2400" kern="0">
                <a:solidFill>
                  <a:srgbClr val="000000"/>
                </a:solidFill>
                <a:latin typeface="Calibri"/>
                <a:cs typeface="Calibri"/>
              </a:rPr>
              <a:t>Drinking water safety planning is a continuous risk management process focusing on identifying, assessing, and managing the risks across the whole drinking water supply system – from where the water is sourced to the point of supply to consumers. </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NZ" sz="24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Registered water suppliers must update their drinking water safety plan to reflect new requirements of the Water Services Act 2021. Section 31 lists what a drinking water safety plan must do. </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US" sz="24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NZ" sz="2400" kern="0">
                <a:solidFill>
                  <a:srgbClr val="000000"/>
                </a:solidFill>
                <a:latin typeface="Calibri"/>
                <a:cs typeface="Calibri"/>
              </a:rPr>
              <a:t>Drinking water safety plans will be reviewed, but not approved.</a:t>
            </a: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endParaRPr lang="en-US" sz="2400" kern="0">
              <a:solidFill>
                <a:srgbClr val="000000"/>
              </a:solidFill>
              <a:latin typeface="Calibri"/>
              <a:cs typeface="Calibri"/>
            </a:endParaRPr>
          </a:p>
          <a:p>
            <a:pPr marL="285750" indent="-285750">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Source water risk management plans form part of a drinking water safety plan and are a new requirement.</a:t>
            </a:r>
          </a:p>
        </p:txBody>
      </p:sp>
      <p:sp>
        <p:nvSpPr>
          <p:cNvPr id="5" name="object 2">
            <a:extLst>
              <a:ext uri="{FF2B5EF4-FFF2-40B4-BE49-F238E27FC236}">
                <a16:creationId xmlns:a16="http://schemas.microsoft.com/office/drawing/2014/main" id="{CB384FC8-063F-492E-8A86-DF69FDBABF0A}"/>
              </a:ext>
            </a:extLst>
          </p:cNvPr>
          <p:cNvSpPr txBox="1"/>
          <p:nvPr/>
        </p:nvSpPr>
        <p:spPr>
          <a:xfrm>
            <a:off x="11015815"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16</a:t>
            </a:fld>
            <a:endParaRPr sz="2400">
              <a:solidFill>
                <a:srgbClr val="00ABC5"/>
              </a:solidFill>
              <a:latin typeface="Calibri"/>
              <a:cs typeface="Calibri"/>
            </a:endParaRPr>
          </a:p>
        </p:txBody>
      </p:sp>
    </p:spTree>
    <p:extLst>
      <p:ext uri="{BB962C8B-B14F-4D97-AF65-F5344CB8AC3E}">
        <p14:creationId xmlns:p14="http://schemas.microsoft.com/office/powerpoint/2010/main" val="1325070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427122"/>
            <a:ext cx="9486900" cy="628377"/>
          </a:xfrm>
          <a:prstGeom prst="rect">
            <a:avLst/>
          </a:prstGeom>
        </p:spPr>
        <p:txBody>
          <a:bodyPr vert="horz" wrap="square" lIns="0" tIns="12700" rIns="0" bIns="0" rtlCol="0" anchor="t">
            <a:spAutoFit/>
          </a:bodyPr>
          <a:lstStyle/>
          <a:p>
            <a:pPr algn="l" rtl="0">
              <a:lnSpc>
                <a:spcPct val="100000"/>
              </a:lnSpc>
              <a:spcBef>
                <a:spcPts val="100"/>
              </a:spcBef>
            </a:pPr>
            <a:r>
              <a:rPr lang="en-NZ" sz="4000" spc="-5">
                <a:solidFill>
                  <a:srgbClr val="005A83"/>
                </a:solidFill>
                <a:latin typeface="+mj-lt"/>
                <a:cs typeface="+mj-cs"/>
              </a:rPr>
              <a:t>The importance of protecting source water</a:t>
            </a:r>
            <a:endParaRPr sz="4000" spc="-5">
              <a:solidFill>
                <a:srgbClr val="005A83"/>
              </a:solidFill>
              <a:latin typeface="+mj-lt"/>
              <a:cs typeface="+mj-cs"/>
            </a:endParaRPr>
          </a:p>
        </p:txBody>
      </p:sp>
      <p:sp>
        <p:nvSpPr>
          <p:cNvPr id="6" name="object 4">
            <a:extLst>
              <a:ext uri="{FF2B5EF4-FFF2-40B4-BE49-F238E27FC236}">
                <a16:creationId xmlns:a16="http://schemas.microsoft.com/office/drawing/2014/main" id="{21E35295-82E0-E74A-BBC3-6C8F579B0775}"/>
              </a:ext>
            </a:extLst>
          </p:cNvPr>
          <p:cNvSpPr txBox="1"/>
          <p:nvPr/>
        </p:nvSpPr>
        <p:spPr>
          <a:xfrm>
            <a:off x="838200" y="1147094"/>
            <a:ext cx="9894903" cy="4710264"/>
          </a:xfrm>
          <a:prstGeom prst="rect">
            <a:avLst/>
          </a:prstGeom>
        </p:spPr>
        <p:txBody>
          <a:bodyPr vert="horz" wrap="square" lIns="0" tIns="245110" rIns="0" bIns="0" rtlCol="0" anchor="t">
            <a:spAutoFit/>
          </a:bodyPr>
          <a:lstStyle/>
          <a:p>
            <a:pPr marL="285750" indent="-285750">
              <a:spcBef>
                <a:spcPts val="1000"/>
              </a:spcBef>
              <a:spcAft>
                <a:spcPts val="1000"/>
              </a:spcAft>
              <a:buClr>
                <a:srgbClr val="00ABC5"/>
              </a:buClr>
              <a:buFont typeface="Arial" panose="020B0604020202020204" pitchFamily="34" charset="0"/>
              <a:buChar char="•"/>
            </a:pPr>
            <a:r>
              <a:rPr lang="en-US" sz="2400">
                <a:solidFill>
                  <a:srgbClr val="000000"/>
                </a:solidFill>
                <a:latin typeface="Calibri"/>
                <a:cs typeface="Calibri"/>
              </a:rPr>
              <a:t>The Act defines a ‘source’ as the water body from which water is abstracted for use in a drinking water supply, e.g. rivers, streams, lakes, aquifers and rainwater. </a:t>
            </a:r>
          </a:p>
          <a:p>
            <a:pPr marL="285750" indent="-285750">
              <a:spcBef>
                <a:spcPts val="1000"/>
              </a:spcBef>
              <a:spcAft>
                <a:spcPts val="1000"/>
              </a:spcAft>
              <a:buClr>
                <a:srgbClr val="00ABC5"/>
              </a:buClr>
              <a:buFont typeface="Arial" panose="020B0604020202020204" pitchFamily="34" charset="0"/>
              <a:buChar char="•"/>
            </a:pPr>
            <a:r>
              <a:rPr lang="en-US" sz="2400">
                <a:solidFill>
                  <a:srgbClr val="000000"/>
                </a:solidFill>
                <a:latin typeface="Calibri"/>
                <a:cs typeface="Calibri"/>
              </a:rPr>
              <a:t>Hazards that affect source water can contaminate the entire drinking water supply and cause illness to those who consume it.</a:t>
            </a:r>
          </a:p>
          <a:p>
            <a:pPr marL="285750" indent="-285750">
              <a:spcBef>
                <a:spcPts val="1000"/>
              </a:spcBef>
              <a:spcAft>
                <a:spcPts val="1000"/>
              </a:spcAft>
              <a:buClr>
                <a:srgbClr val="00ABC5"/>
              </a:buClr>
              <a:buFont typeface="Arial" panose="020B0604020202020204" pitchFamily="34" charset="0"/>
              <a:buChar char="•"/>
            </a:pPr>
            <a:r>
              <a:rPr lang="en-US" sz="2400">
                <a:solidFill>
                  <a:srgbClr val="000000"/>
                </a:solidFill>
                <a:latin typeface="Calibri"/>
                <a:cs typeface="Calibri"/>
              </a:rPr>
              <a:t>Drinking water suppliers need to understand these hazards and the associated the risks these hazards pose to sources of the drinking water supply and manage these risks well</a:t>
            </a:r>
            <a:r>
              <a:rPr lang="en-US" sz="1800" b="0" i="0">
                <a:solidFill>
                  <a:srgbClr val="000000"/>
                </a:solidFill>
                <a:effectLst/>
                <a:latin typeface="Calibri" panose="020F0502020204030204" pitchFamily="34" charset="0"/>
              </a:rPr>
              <a:t>. </a:t>
            </a:r>
          </a:p>
          <a:p>
            <a:pPr marL="285750" indent="-285750">
              <a:spcBef>
                <a:spcPts val="1000"/>
              </a:spcBef>
              <a:spcAft>
                <a:spcPts val="1000"/>
              </a:spcAft>
              <a:buClr>
                <a:srgbClr val="00ABC5"/>
              </a:buClr>
              <a:buFont typeface="Arial" panose="020B0604020202020204" pitchFamily="34" charset="0"/>
              <a:buChar char="•"/>
            </a:pPr>
            <a:r>
              <a:rPr lang="en-NZ" sz="2400">
                <a:solidFill>
                  <a:srgbClr val="000000"/>
                </a:solidFill>
                <a:latin typeface="Calibri"/>
                <a:cs typeface="Calibri"/>
              </a:rPr>
              <a:t>A principle of the Act is that a</a:t>
            </a:r>
            <a:r>
              <a:rPr lang="en-US" sz="2400" err="1">
                <a:solidFill>
                  <a:srgbClr val="000000"/>
                </a:solidFill>
                <a:latin typeface="Calibri"/>
                <a:cs typeface="Calibri"/>
              </a:rPr>
              <a:t>ll</a:t>
            </a:r>
            <a:r>
              <a:rPr lang="en-US" sz="2400">
                <a:solidFill>
                  <a:srgbClr val="000000"/>
                </a:solidFill>
                <a:latin typeface="Calibri"/>
                <a:cs typeface="Calibri"/>
              </a:rPr>
              <a:t> persons with functions and duties under the Water Services Act must give effect to Te Mana o </a:t>
            </a:r>
            <a:r>
              <a:rPr lang="en-US" sz="2400" err="1">
                <a:solidFill>
                  <a:srgbClr val="000000"/>
                </a:solidFill>
                <a:latin typeface="Calibri"/>
                <a:cs typeface="Calibri"/>
              </a:rPr>
              <a:t>te</a:t>
            </a:r>
            <a:r>
              <a:rPr lang="en-US" sz="2400">
                <a:solidFill>
                  <a:srgbClr val="000000"/>
                </a:solidFill>
                <a:latin typeface="Calibri"/>
                <a:cs typeface="Calibri"/>
              </a:rPr>
              <a:t> Wai. </a:t>
            </a:r>
            <a:endParaRPr lang="en-NZ" sz="2200" b="0" i="0" u="none" strike="noStrike" kern="1200" cap="none" spc="0" normalizeH="0" baseline="0" noProof="0">
              <a:ln>
                <a:noFill/>
              </a:ln>
              <a:solidFill>
                <a:srgbClr val="000000"/>
              </a:solidFill>
              <a:effectLst/>
              <a:uLnTx/>
              <a:uFillTx/>
              <a:latin typeface="Calibri"/>
              <a:cs typeface="Calibri"/>
            </a:endParaRPr>
          </a:p>
        </p:txBody>
      </p:sp>
      <p:sp>
        <p:nvSpPr>
          <p:cNvPr id="11" name="object 2">
            <a:extLst>
              <a:ext uri="{FF2B5EF4-FFF2-40B4-BE49-F238E27FC236}">
                <a16:creationId xmlns:a16="http://schemas.microsoft.com/office/drawing/2014/main" id="{5EFB6F2B-15D3-B142-BFB9-8D98709A12D6}"/>
              </a:ext>
            </a:extLst>
          </p:cNvPr>
          <p:cNvSpPr txBox="1"/>
          <p:nvPr/>
        </p:nvSpPr>
        <p:spPr>
          <a:xfrm>
            <a:off x="11049000" y="1132840"/>
            <a:ext cx="869355" cy="391160"/>
          </a:xfrm>
          <a:prstGeom prst="rect">
            <a:avLst/>
          </a:prstGeom>
        </p:spPr>
        <p:txBody>
          <a:bodyPr vert="horz" wrap="square" lIns="0" tIns="12700" rIns="0" bIns="0" rtlCol="0" anchor="t">
            <a:spAutoFit/>
          </a:bodyPr>
          <a:lstStyle/>
          <a:p>
            <a:pPr marL="12700" algn="r">
              <a:lnSpc>
                <a:spcPct val="100000"/>
              </a:lnSpc>
              <a:spcBef>
                <a:spcPts val="100"/>
              </a:spcBef>
            </a:pPr>
            <a:endParaRPr lang="en-NZ" sz="2400">
              <a:solidFill>
                <a:srgbClr val="00ABC5"/>
              </a:solidFill>
              <a:latin typeface="Calibri"/>
              <a:cs typeface="Calibri"/>
            </a:endParaRPr>
          </a:p>
        </p:txBody>
      </p:sp>
      <p:sp>
        <p:nvSpPr>
          <p:cNvPr id="2" name="object 2">
            <a:extLst>
              <a:ext uri="{FF2B5EF4-FFF2-40B4-BE49-F238E27FC236}">
                <a16:creationId xmlns:a16="http://schemas.microsoft.com/office/drawing/2014/main" id="{A1D6BDCB-EC4A-41D6-B6FA-088D432939F0}"/>
              </a:ext>
            </a:extLst>
          </p:cNvPr>
          <p:cNvSpPr txBox="1"/>
          <p:nvPr/>
        </p:nvSpPr>
        <p:spPr>
          <a:xfrm>
            <a:off x="10997453" y="1178744"/>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17</a:t>
            </a:fld>
            <a:endParaRPr sz="2400">
              <a:solidFill>
                <a:srgbClr val="00ABC5"/>
              </a:solidFill>
              <a:latin typeface="Calibri"/>
              <a:cs typeface="Calibri"/>
            </a:endParaRPr>
          </a:p>
        </p:txBody>
      </p:sp>
    </p:spTree>
    <p:extLst>
      <p:ext uri="{BB962C8B-B14F-4D97-AF65-F5344CB8AC3E}">
        <p14:creationId xmlns:p14="http://schemas.microsoft.com/office/powerpoint/2010/main" val="1332176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E0A71D-1F6C-4079-ADF1-1025182E93E4}"/>
              </a:ext>
            </a:extLst>
          </p:cNvPr>
          <p:cNvPicPr>
            <a:picLocks noChangeAspect="1"/>
          </p:cNvPicPr>
          <p:nvPr/>
        </p:nvPicPr>
        <p:blipFill>
          <a:blip r:embed="rId3"/>
          <a:stretch>
            <a:fillRect/>
          </a:stretch>
        </p:blipFill>
        <p:spPr>
          <a:xfrm>
            <a:off x="675430" y="1280439"/>
            <a:ext cx="5040360" cy="5184370"/>
          </a:xfrm>
          <a:prstGeom prst="rect">
            <a:avLst/>
          </a:prstGeom>
        </p:spPr>
      </p:pic>
      <p:sp>
        <p:nvSpPr>
          <p:cNvPr id="4" name="object 3">
            <a:extLst>
              <a:ext uri="{FF2B5EF4-FFF2-40B4-BE49-F238E27FC236}">
                <a16:creationId xmlns:a16="http://schemas.microsoft.com/office/drawing/2014/main" id="{BEC4C174-BA63-42C7-A008-F0AA12DB2FDA}"/>
              </a:ext>
            </a:extLst>
          </p:cNvPr>
          <p:cNvSpPr txBox="1">
            <a:spLocks/>
          </p:cNvSpPr>
          <p:nvPr/>
        </p:nvSpPr>
        <p:spPr>
          <a:xfrm>
            <a:off x="675430" y="450758"/>
            <a:ext cx="8567722" cy="628378"/>
          </a:xfrm>
          <a:prstGeom prst="rect">
            <a:avLst/>
          </a:prstGeom>
          <a:noFill/>
          <a:ln>
            <a:noFill/>
          </a:ln>
        </p:spPr>
        <p:txBody>
          <a:bodyPr vert="horz" wrap="square" lIns="0" tIns="12701" rIns="0" bIns="0" anchor="t" anchorCtr="0" compatLnSpc="1">
            <a:spAutoFit/>
          </a:bodyPr>
          <a:lstStyle>
            <a:lvl1pPr marL="0" marR="0" lvl="0" indent="0" defTabSz="914400" rtl="0" fontAlgn="auto" hangingPunct="1">
              <a:lnSpc>
                <a:spcPct val="100000"/>
              </a:lnSpc>
              <a:spcBef>
                <a:spcPts val="0"/>
              </a:spcBef>
              <a:spcAft>
                <a:spcPts val="0"/>
              </a:spcAft>
              <a:buNone/>
              <a:tabLst/>
              <a:defRPr lang="en-NZ" sz="5400" b="1" i="0" u="none" strike="noStrike" kern="0" cap="none" spc="0" baseline="0">
                <a:solidFill>
                  <a:srgbClr val="005A83"/>
                </a:solidFill>
                <a:uFillTx/>
                <a:latin typeface="Calibri"/>
                <a:cs typeface="Calibri"/>
              </a:defRPr>
            </a:lvl1pPr>
          </a:lstStyle>
          <a:p>
            <a:pPr marL="12701">
              <a:spcBef>
                <a:spcPts val="100"/>
              </a:spcBef>
            </a:pPr>
            <a:r>
              <a:rPr lang="en-NZ" sz="4000" b="1"/>
              <a:t>We take a lead from Te Mana o te Wai</a:t>
            </a:r>
            <a:endParaRPr lang="en-US" sz="4000" spc="-15">
              <a:solidFill>
                <a:srgbClr val="00ABC5"/>
              </a:solidFill>
            </a:endParaRPr>
          </a:p>
        </p:txBody>
      </p:sp>
      <p:sp>
        <p:nvSpPr>
          <p:cNvPr id="5" name="TextBox 4">
            <a:extLst>
              <a:ext uri="{FF2B5EF4-FFF2-40B4-BE49-F238E27FC236}">
                <a16:creationId xmlns:a16="http://schemas.microsoft.com/office/drawing/2014/main" id="{3A590C25-75A2-4074-B4CF-A9E260745B95}"/>
              </a:ext>
            </a:extLst>
          </p:cNvPr>
          <p:cNvSpPr txBox="1"/>
          <p:nvPr/>
        </p:nvSpPr>
        <p:spPr>
          <a:xfrm>
            <a:off x="6096000" y="1930076"/>
            <a:ext cx="4841289" cy="4062651"/>
          </a:xfrm>
          <a:prstGeom prst="rect">
            <a:avLst/>
          </a:prstGeom>
          <a:noFill/>
        </p:spPr>
        <p:txBody>
          <a:bodyPr wrap="square" lIns="91440" tIns="45720" rIns="91440" bIns="45720" rtlCol="0" anchor="t">
            <a:spAutoFit/>
          </a:bodyPr>
          <a:lstStyle/>
          <a:p>
            <a:pPr>
              <a:buClr>
                <a:srgbClr val="00B0F0"/>
              </a:buClr>
            </a:pPr>
            <a:r>
              <a:rPr lang="en-NZ" sz="2400"/>
              <a:t>The Te Mana o </a:t>
            </a:r>
            <a:r>
              <a:rPr lang="en-NZ" sz="2400" err="1"/>
              <a:t>te</a:t>
            </a:r>
            <a:r>
              <a:rPr lang="en-NZ" sz="2400"/>
              <a:t> Wai principles and hierarchy of obligations are about restoring and preserving the health, wellbeing, and balance between water, people, and the environment.</a:t>
            </a:r>
          </a:p>
          <a:p>
            <a:endParaRPr lang="en-US" sz="2400"/>
          </a:p>
          <a:p>
            <a:r>
              <a:rPr lang="en-US" sz="2400"/>
              <a:t>We are embracing this water centric approach and aspire to being a Crown leader in giving effect to Te Mana o </a:t>
            </a:r>
            <a:r>
              <a:rPr lang="en-US" sz="2400" err="1"/>
              <a:t>te</a:t>
            </a:r>
            <a:r>
              <a:rPr lang="en-US" sz="2400"/>
              <a:t> Wai.</a:t>
            </a:r>
            <a:endParaRPr lang="en-NZ" sz="2400"/>
          </a:p>
          <a:p>
            <a:endParaRPr lang="en-US"/>
          </a:p>
        </p:txBody>
      </p:sp>
      <p:sp>
        <p:nvSpPr>
          <p:cNvPr id="2" name="object 2">
            <a:extLst>
              <a:ext uri="{FF2B5EF4-FFF2-40B4-BE49-F238E27FC236}">
                <a16:creationId xmlns:a16="http://schemas.microsoft.com/office/drawing/2014/main" id="{6C9B6CC2-2E3D-4249-BACE-D6404FA983E8}"/>
              </a:ext>
            </a:extLst>
          </p:cNvPr>
          <p:cNvSpPr txBox="1"/>
          <p:nvPr/>
        </p:nvSpPr>
        <p:spPr>
          <a:xfrm>
            <a:off x="11006634" y="1142021"/>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18</a:t>
            </a:fld>
            <a:endParaRPr sz="2400">
              <a:solidFill>
                <a:srgbClr val="00ABC5"/>
              </a:solidFill>
              <a:latin typeface="Calibri"/>
              <a:cs typeface="Calibri"/>
            </a:endParaRPr>
          </a:p>
        </p:txBody>
      </p:sp>
    </p:spTree>
    <p:extLst>
      <p:ext uri="{BB962C8B-B14F-4D97-AF65-F5344CB8AC3E}">
        <p14:creationId xmlns:p14="http://schemas.microsoft.com/office/powerpoint/2010/main" val="3624476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4799FB9-E31A-E341-AAEE-01A771FE5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1" y="0"/>
            <a:ext cx="12735166" cy="6858000"/>
          </a:xfrm>
          <a:prstGeom prst="rect">
            <a:avLst/>
          </a:prstGeom>
        </p:spPr>
      </p:pic>
      <p:sp>
        <p:nvSpPr>
          <p:cNvPr id="7" name="object 3">
            <a:extLst>
              <a:ext uri="{FF2B5EF4-FFF2-40B4-BE49-F238E27FC236}">
                <a16:creationId xmlns:a16="http://schemas.microsoft.com/office/drawing/2014/main" id="{2D20ADF2-6FA8-4140-BCF7-EB41C6D900CC}"/>
              </a:ext>
            </a:extLst>
          </p:cNvPr>
          <p:cNvSpPr txBox="1">
            <a:spLocks noGrp="1"/>
          </p:cNvSpPr>
          <p:nvPr>
            <p:ph type="title"/>
          </p:nvPr>
        </p:nvSpPr>
        <p:spPr>
          <a:xfrm>
            <a:off x="1456038" y="2585179"/>
            <a:ext cx="8853603" cy="1674817"/>
          </a:xfrm>
          <a:prstGeom prst="rect">
            <a:avLst/>
          </a:prstGeom>
        </p:spPr>
        <p:txBody>
          <a:bodyPr vert="horz" wrap="square" lIns="0" tIns="12700" rIns="0" bIns="0" rtlCol="0">
            <a:spAutoFit/>
          </a:bodyPr>
          <a:lstStyle/>
          <a:p>
            <a:pPr marL="12700" algn="ctr">
              <a:spcBef>
                <a:spcPts val="100"/>
              </a:spcBef>
            </a:pPr>
            <a:r>
              <a:rPr lang="en-NZ" spc="-45">
                <a:solidFill>
                  <a:schemeClr val="bg1"/>
                </a:solidFill>
              </a:rPr>
              <a:t>Source Water Risk Management Planning</a:t>
            </a:r>
            <a:endParaRPr lang="en-NZ" spc="-15">
              <a:solidFill>
                <a:schemeClr val="bg1"/>
              </a:solidFill>
            </a:endParaRPr>
          </a:p>
        </p:txBody>
      </p:sp>
      <p:sp>
        <p:nvSpPr>
          <p:cNvPr id="11" name="Text Box 1">
            <a:extLst>
              <a:ext uri="{FF2B5EF4-FFF2-40B4-BE49-F238E27FC236}">
                <a16:creationId xmlns:a16="http://schemas.microsoft.com/office/drawing/2014/main" id="{3599AA01-6DD4-2045-99AD-5454066B53BB}"/>
              </a:ext>
            </a:extLst>
          </p:cNvPr>
          <p:cNvSpPr txBox="1"/>
          <p:nvPr/>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BFBFBF"/>
                </a:solidFill>
                <a:effectLst/>
                <a:uLnTx/>
                <a:uFillTx/>
                <a:latin typeface="Calibri"/>
                <a:ea typeface="Times New Roman" panose="02020603050405020304" pitchFamily="18" charset="0"/>
                <a:cs typeface="Times New Roman" panose="02020603050405020304" pitchFamily="18" charset="0"/>
              </a:rPr>
              <a:t>Unclassified</a:t>
            </a:r>
            <a:endParaRPr kumimoji="0" lang="en-NZ" sz="11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5" name="object 2">
            <a:extLst>
              <a:ext uri="{FF2B5EF4-FFF2-40B4-BE49-F238E27FC236}">
                <a16:creationId xmlns:a16="http://schemas.microsoft.com/office/drawing/2014/main" id="{E7D4811A-9447-4AF3-A3BE-B52A90B9B991}"/>
              </a:ext>
            </a:extLst>
          </p:cNvPr>
          <p:cNvSpPr txBox="1"/>
          <p:nvPr/>
        </p:nvSpPr>
        <p:spPr>
          <a:xfrm>
            <a:off x="11373863"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19</a:t>
            </a:fld>
            <a:endParaRPr sz="2400">
              <a:solidFill>
                <a:srgbClr val="00ABC5"/>
              </a:solidFill>
              <a:latin typeface="Calibri"/>
              <a:cs typeface="Calibri"/>
            </a:endParaRPr>
          </a:p>
        </p:txBody>
      </p:sp>
    </p:spTree>
    <p:extLst>
      <p:ext uri="{BB962C8B-B14F-4D97-AF65-F5344CB8AC3E}">
        <p14:creationId xmlns:p14="http://schemas.microsoft.com/office/powerpoint/2010/main" val="2129760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7549-9B82-4215-8BD4-B9D326375B70}"/>
              </a:ext>
            </a:extLst>
          </p:cNvPr>
          <p:cNvSpPr>
            <a:spLocks noGrp="1"/>
          </p:cNvSpPr>
          <p:nvPr>
            <p:ph type="title"/>
          </p:nvPr>
        </p:nvSpPr>
        <p:spPr>
          <a:xfrm>
            <a:off x="707299" y="535849"/>
            <a:ext cx="9287373" cy="615553"/>
          </a:xfrm>
        </p:spPr>
        <p:txBody>
          <a:bodyPr/>
          <a:lstStyle/>
          <a:p>
            <a:r>
              <a:rPr lang="en-NZ" sz="4000" spc="-5">
                <a:solidFill>
                  <a:srgbClr val="005A83"/>
                </a:solidFill>
              </a:rPr>
              <a:t>Ko </a:t>
            </a:r>
            <a:r>
              <a:rPr lang="en-NZ" sz="4000" spc="-5" err="1">
                <a:solidFill>
                  <a:srgbClr val="005A83"/>
                </a:solidFill>
              </a:rPr>
              <a:t>wai</a:t>
            </a:r>
            <a:r>
              <a:rPr lang="en-NZ" sz="4000" spc="-5">
                <a:solidFill>
                  <a:srgbClr val="005A83"/>
                </a:solidFill>
              </a:rPr>
              <a:t>, ko au, ko </a:t>
            </a:r>
            <a:r>
              <a:rPr lang="en-NZ" sz="4000" spc="-5" err="1">
                <a:solidFill>
                  <a:srgbClr val="005A83"/>
                </a:solidFill>
              </a:rPr>
              <a:t>tātou</a:t>
            </a:r>
            <a:r>
              <a:rPr lang="en-NZ" sz="4000" spc="-5">
                <a:solidFill>
                  <a:srgbClr val="005A83"/>
                </a:solidFill>
              </a:rPr>
              <a:t> </a:t>
            </a:r>
          </a:p>
        </p:txBody>
      </p:sp>
      <p:sp>
        <p:nvSpPr>
          <p:cNvPr id="3" name="Text Placeholder 2">
            <a:extLst>
              <a:ext uri="{FF2B5EF4-FFF2-40B4-BE49-F238E27FC236}">
                <a16:creationId xmlns:a16="http://schemas.microsoft.com/office/drawing/2014/main" id="{DA8173F2-D475-4893-963C-AD0113748355}"/>
              </a:ext>
            </a:extLst>
          </p:cNvPr>
          <p:cNvSpPr>
            <a:spLocks noGrp="1"/>
          </p:cNvSpPr>
          <p:nvPr>
            <p:ph type="body" idx="1"/>
          </p:nvPr>
        </p:nvSpPr>
        <p:spPr>
          <a:xfrm>
            <a:off x="6096000" y="1556911"/>
            <a:ext cx="5778674" cy="3447098"/>
          </a:xfrm>
        </p:spPr>
        <p:txBody>
          <a:bodyPr/>
          <a:lstStyle/>
          <a:p>
            <a:r>
              <a:rPr lang="en-NZ" sz="2800"/>
              <a:t>I am </a:t>
            </a:r>
            <a:r>
              <a:rPr lang="en-NZ" sz="2800" err="1"/>
              <a:t>wai</a:t>
            </a:r>
            <a:r>
              <a:rPr lang="en-NZ" sz="2800"/>
              <a:t>, </a:t>
            </a:r>
            <a:r>
              <a:rPr lang="en-NZ" sz="2800" err="1"/>
              <a:t>wai</a:t>
            </a:r>
            <a:r>
              <a:rPr lang="en-NZ" sz="2800"/>
              <a:t> is me.</a:t>
            </a:r>
          </a:p>
          <a:p>
            <a:r>
              <a:rPr lang="en-NZ" sz="2800"/>
              <a:t>We are reflections of our </a:t>
            </a:r>
            <a:r>
              <a:rPr lang="en-NZ" sz="2800" err="1"/>
              <a:t>wai</a:t>
            </a:r>
            <a:r>
              <a:rPr lang="en-NZ" sz="2800"/>
              <a:t>.</a:t>
            </a:r>
          </a:p>
          <a:p>
            <a:r>
              <a:rPr lang="en-NZ" sz="2800"/>
              <a:t>The health of </a:t>
            </a:r>
            <a:r>
              <a:rPr lang="en-NZ" sz="2800" err="1"/>
              <a:t>te</a:t>
            </a:r>
            <a:r>
              <a:rPr lang="en-NZ" sz="2800"/>
              <a:t> </a:t>
            </a:r>
            <a:r>
              <a:rPr lang="en-NZ" sz="2800" err="1"/>
              <a:t>wai</a:t>
            </a:r>
            <a:r>
              <a:rPr lang="en-NZ" sz="2800"/>
              <a:t> is the health of </a:t>
            </a:r>
            <a:r>
              <a:rPr lang="en-NZ" sz="2800" err="1"/>
              <a:t>te</a:t>
            </a:r>
            <a:r>
              <a:rPr lang="en-NZ" sz="2800"/>
              <a:t> </a:t>
            </a:r>
            <a:r>
              <a:rPr lang="en-NZ" sz="2800" err="1"/>
              <a:t>tangata</a:t>
            </a:r>
            <a:r>
              <a:rPr lang="en-NZ" sz="2800"/>
              <a:t>.</a:t>
            </a:r>
          </a:p>
          <a:p>
            <a:r>
              <a:rPr lang="en-NZ" sz="2800"/>
              <a:t>Wai is a taonga that must be protected.</a:t>
            </a:r>
          </a:p>
          <a:p>
            <a:r>
              <a:rPr lang="en-NZ" sz="2800"/>
              <a:t>Ko </a:t>
            </a:r>
            <a:r>
              <a:rPr lang="en-NZ" sz="2800" err="1"/>
              <a:t>wai</a:t>
            </a:r>
            <a:r>
              <a:rPr lang="en-NZ" sz="2800"/>
              <a:t> </a:t>
            </a:r>
            <a:r>
              <a:rPr lang="en-NZ" sz="2800" err="1"/>
              <a:t>tātou</a:t>
            </a:r>
            <a:r>
              <a:rPr lang="en-NZ" sz="2800"/>
              <a:t>. </a:t>
            </a:r>
          </a:p>
          <a:p>
            <a:r>
              <a:rPr lang="en-NZ" sz="2800"/>
              <a:t>We are </a:t>
            </a:r>
            <a:r>
              <a:rPr lang="en-NZ" sz="2800" err="1"/>
              <a:t>wai</a:t>
            </a:r>
            <a:r>
              <a:rPr lang="en-NZ" sz="2800"/>
              <a:t>. Wai is us. </a:t>
            </a:r>
          </a:p>
        </p:txBody>
      </p:sp>
      <p:sp>
        <p:nvSpPr>
          <p:cNvPr id="4" name="Text Placeholder 2">
            <a:extLst>
              <a:ext uri="{FF2B5EF4-FFF2-40B4-BE49-F238E27FC236}">
                <a16:creationId xmlns:a16="http://schemas.microsoft.com/office/drawing/2014/main" id="{538C7897-1B2B-447E-8884-1F8FC2162570}"/>
              </a:ext>
            </a:extLst>
          </p:cNvPr>
          <p:cNvSpPr txBox="1">
            <a:spLocks/>
          </p:cNvSpPr>
          <p:nvPr/>
        </p:nvSpPr>
        <p:spPr>
          <a:xfrm>
            <a:off x="707299" y="1556911"/>
            <a:ext cx="5285984" cy="3016210"/>
          </a:xfrm>
          <a:prstGeom prst="rect">
            <a:avLst/>
          </a:prstGeom>
        </p:spPr>
        <p:txBody>
          <a:bodyPr wrap="square" lIns="0" tIns="0" rIns="0" bIns="0">
            <a:spAutoFit/>
          </a:bodyPr>
          <a:lstStyle>
            <a:lvl1pPr marL="0" eaLnBrk="1" hangingPunct="1">
              <a:defRPr b="0" i="0">
                <a:solidFill>
                  <a:schemeClr val="tx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NZ" sz="2800">
                <a:cs typeface="Calibri" panose="020F0502020204030204"/>
              </a:rPr>
              <a:t>Ko te </a:t>
            </a:r>
            <a:r>
              <a:rPr lang="en-NZ" sz="2800" err="1">
                <a:cs typeface="Calibri" panose="020F0502020204030204"/>
              </a:rPr>
              <a:t>wai</a:t>
            </a:r>
            <a:r>
              <a:rPr lang="en-NZ" sz="2800">
                <a:cs typeface="Calibri" panose="020F0502020204030204"/>
              </a:rPr>
              <a:t> ahau, ko ahau te </a:t>
            </a:r>
            <a:r>
              <a:rPr lang="en-NZ" sz="2800" err="1">
                <a:cs typeface="Calibri" panose="020F0502020204030204"/>
              </a:rPr>
              <a:t>wai</a:t>
            </a:r>
            <a:r>
              <a:rPr lang="en-NZ" sz="2800">
                <a:cs typeface="Calibri" panose="020F0502020204030204"/>
              </a:rPr>
              <a:t>.</a:t>
            </a:r>
          </a:p>
          <a:p>
            <a:r>
              <a:rPr lang="en-NZ" sz="2800">
                <a:cs typeface="Calibri" panose="020F0502020204030204"/>
              </a:rPr>
              <a:t>He </a:t>
            </a:r>
            <a:r>
              <a:rPr lang="en-NZ" sz="2800" err="1">
                <a:cs typeface="Calibri" panose="020F0502020204030204"/>
              </a:rPr>
              <a:t>whakaaturanga</a:t>
            </a:r>
            <a:r>
              <a:rPr lang="en-NZ" sz="2800">
                <a:cs typeface="Calibri" panose="020F0502020204030204"/>
              </a:rPr>
              <a:t> </a:t>
            </a:r>
            <a:r>
              <a:rPr lang="en-NZ" sz="2800" err="1">
                <a:cs typeface="Calibri" panose="020F0502020204030204"/>
              </a:rPr>
              <a:t>tātau</a:t>
            </a:r>
            <a:r>
              <a:rPr lang="en-NZ" sz="2800">
                <a:cs typeface="Calibri" panose="020F0502020204030204"/>
              </a:rPr>
              <a:t> </a:t>
            </a:r>
            <a:r>
              <a:rPr lang="en-NZ" sz="2800" err="1">
                <a:cs typeface="Calibri" panose="020F0502020204030204"/>
              </a:rPr>
              <a:t>nō</a:t>
            </a:r>
            <a:r>
              <a:rPr lang="en-NZ" sz="2800">
                <a:cs typeface="Calibri" panose="020F0502020204030204"/>
              </a:rPr>
              <a:t> te </a:t>
            </a:r>
            <a:r>
              <a:rPr lang="en-NZ" sz="2800" err="1">
                <a:cs typeface="Calibri" panose="020F0502020204030204"/>
              </a:rPr>
              <a:t>wai</a:t>
            </a:r>
            <a:r>
              <a:rPr lang="en-NZ" sz="2800">
                <a:cs typeface="Calibri" panose="020F0502020204030204"/>
              </a:rPr>
              <a:t>.</a:t>
            </a:r>
          </a:p>
          <a:p>
            <a:r>
              <a:rPr lang="en-NZ" sz="2800">
                <a:cs typeface="Calibri" panose="020F0502020204030204"/>
              </a:rPr>
              <a:t>Ko te ora te </a:t>
            </a:r>
            <a:r>
              <a:rPr lang="en-NZ" sz="2800" err="1">
                <a:cs typeface="Calibri" panose="020F0502020204030204"/>
              </a:rPr>
              <a:t>wai</a:t>
            </a:r>
            <a:r>
              <a:rPr lang="en-NZ" sz="2800">
                <a:cs typeface="Calibri" panose="020F0502020204030204"/>
              </a:rPr>
              <a:t> ko te ora o te </a:t>
            </a:r>
            <a:r>
              <a:rPr lang="en-NZ" sz="2800" err="1">
                <a:cs typeface="Calibri" panose="020F0502020204030204"/>
              </a:rPr>
              <a:t>tangata</a:t>
            </a:r>
            <a:r>
              <a:rPr lang="en-NZ" sz="2800">
                <a:cs typeface="Calibri" panose="020F0502020204030204"/>
              </a:rPr>
              <a:t>.</a:t>
            </a:r>
          </a:p>
          <a:p>
            <a:r>
              <a:rPr lang="en-NZ" sz="2800">
                <a:cs typeface="Calibri" panose="020F0502020204030204"/>
              </a:rPr>
              <a:t>He taonga te </a:t>
            </a:r>
            <a:r>
              <a:rPr lang="en-NZ" sz="2800" err="1">
                <a:cs typeface="Calibri" panose="020F0502020204030204"/>
              </a:rPr>
              <a:t>wai</a:t>
            </a:r>
            <a:r>
              <a:rPr lang="en-NZ" sz="2800">
                <a:cs typeface="Calibri" panose="020F0502020204030204"/>
              </a:rPr>
              <a:t> me </a:t>
            </a:r>
            <a:r>
              <a:rPr lang="en-NZ" sz="2800" err="1">
                <a:cs typeface="Calibri" panose="020F0502020204030204"/>
              </a:rPr>
              <a:t>tiaki</a:t>
            </a:r>
            <a:r>
              <a:rPr lang="en-NZ" sz="2800">
                <a:cs typeface="Calibri" panose="020F0502020204030204"/>
              </a:rPr>
              <a:t>.</a:t>
            </a:r>
          </a:p>
          <a:p>
            <a:r>
              <a:rPr lang="en-NZ" sz="2800">
                <a:cs typeface="Calibri" panose="020F0502020204030204"/>
              </a:rPr>
              <a:t>Ko </a:t>
            </a:r>
            <a:r>
              <a:rPr lang="en-NZ" sz="2800" err="1">
                <a:cs typeface="Calibri" panose="020F0502020204030204"/>
              </a:rPr>
              <a:t>wai</a:t>
            </a:r>
            <a:r>
              <a:rPr lang="en-NZ" sz="2800">
                <a:cs typeface="Calibri" panose="020F0502020204030204"/>
              </a:rPr>
              <a:t> </a:t>
            </a:r>
            <a:r>
              <a:rPr lang="en-NZ" sz="2800" err="1">
                <a:cs typeface="Calibri" panose="020F0502020204030204"/>
              </a:rPr>
              <a:t>t</a:t>
            </a:r>
            <a:r>
              <a:rPr lang="en-NZ" sz="2800" err="1"/>
              <a:t>ā</a:t>
            </a:r>
            <a:r>
              <a:rPr lang="en-NZ" sz="2800" err="1">
                <a:cs typeface="Calibri" panose="020F0502020204030204"/>
              </a:rPr>
              <a:t>tou</a:t>
            </a:r>
            <a:r>
              <a:rPr lang="en-NZ" sz="2800">
                <a:cs typeface="Calibri" panose="020F0502020204030204"/>
              </a:rPr>
              <a:t>.</a:t>
            </a:r>
          </a:p>
          <a:p>
            <a:r>
              <a:rPr lang="en-NZ" sz="2800">
                <a:cs typeface="Calibri" panose="020F0502020204030204"/>
              </a:rPr>
              <a:t>Ko </a:t>
            </a:r>
            <a:r>
              <a:rPr lang="en-NZ" sz="2800" err="1">
                <a:cs typeface="Calibri" panose="020F0502020204030204"/>
              </a:rPr>
              <a:t>wai</a:t>
            </a:r>
            <a:r>
              <a:rPr lang="en-NZ" sz="2800">
                <a:cs typeface="Calibri" panose="020F0502020204030204"/>
              </a:rPr>
              <a:t> </a:t>
            </a:r>
            <a:r>
              <a:rPr lang="en-NZ" sz="2800" err="1">
                <a:cs typeface="Calibri" panose="020F0502020204030204"/>
              </a:rPr>
              <a:t>t</a:t>
            </a:r>
            <a:r>
              <a:rPr lang="en-NZ" sz="2800" err="1"/>
              <a:t>ā</a:t>
            </a:r>
            <a:r>
              <a:rPr lang="en-NZ" sz="2800" err="1">
                <a:cs typeface="Calibri" panose="020F0502020204030204"/>
              </a:rPr>
              <a:t>tou</a:t>
            </a:r>
            <a:r>
              <a:rPr lang="en-NZ" sz="2800">
                <a:cs typeface="Calibri" panose="020F0502020204030204"/>
              </a:rPr>
              <a:t>.</a:t>
            </a:r>
          </a:p>
        </p:txBody>
      </p:sp>
      <p:sp>
        <p:nvSpPr>
          <p:cNvPr id="5" name="object 2">
            <a:extLst>
              <a:ext uri="{FF2B5EF4-FFF2-40B4-BE49-F238E27FC236}">
                <a16:creationId xmlns:a16="http://schemas.microsoft.com/office/drawing/2014/main" id="{53A663BE-F759-4CCB-B202-E9F195C2BA6C}"/>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2</a:t>
            </a:fld>
            <a:endParaRPr sz="2400">
              <a:solidFill>
                <a:srgbClr val="00ABC5"/>
              </a:solidFill>
              <a:latin typeface="Calibri"/>
              <a:cs typeface="Calibri"/>
            </a:endParaRPr>
          </a:p>
        </p:txBody>
      </p:sp>
    </p:spTree>
    <p:extLst>
      <p:ext uri="{BB962C8B-B14F-4D97-AF65-F5344CB8AC3E}">
        <p14:creationId xmlns:p14="http://schemas.microsoft.com/office/powerpoint/2010/main" val="3135820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453527"/>
            <a:ext cx="9287373" cy="615553"/>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a:solidFill>
                  <a:srgbClr val="005A83"/>
                </a:solidFill>
                <a:cs typeface="Calibri"/>
              </a:rPr>
              <a:t>Source water risk management planning</a:t>
            </a:r>
          </a:p>
        </p:txBody>
      </p:sp>
      <p:sp>
        <p:nvSpPr>
          <p:cNvPr id="6" name="object 2">
            <a:extLst>
              <a:ext uri="{FF2B5EF4-FFF2-40B4-BE49-F238E27FC236}">
                <a16:creationId xmlns:a16="http://schemas.microsoft.com/office/drawing/2014/main" id="{9BF94AE7-BE97-41F8-B1C5-7337C29A0695}"/>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20</a:t>
            </a:fld>
            <a:endParaRPr sz="2400">
              <a:solidFill>
                <a:srgbClr val="00ABC5"/>
              </a:solidFill>
              <a:latin typeface="Calibri"/>
              <a:cs typeface="Calibri"/>
            </a:endParaRPr>
          </a:p>
        </p:txBody>
      </p:sp>
      <p:sp>
        <p:nvSpPr>
          <p:cNvPr id="7" name="Text Placeholder 2">
            <a:extLst>
              <a:ext uri="{FF2B5EF4-FFF2-40B4-BE49-F238E27FC236}">
                <a16:creationId xmlns:a16="http://schemas.microsoft.com/office/drawing/2014/main" id="{F47430E9-356C-4EEF-BDEC-9E93DEF81CE7}"/>
              </a:ext>
            </a:extLst>
          </p:cNvPr>
          <p:cNvSpPr txBox="1">
            <a:spLocks/>
          </p:cNvSpPr>
          <p:nvPr/>
        </p:nvSpPr>
        <p:spPr>
          <a:xfrm>
            <a:off x="707299" y="1368124"/>
            <a:ext cx="10364602" cy="4985980"/>
          </a:xfrm>
          <a:prstGeom prst="rect">
            <a:avLst/>
          </a:prstGeom>
          <a:noFill/>
          <a:ln>
            <a:noFill/>
          </a:ln>
        </p:spPr>
        <p:txBody>
          <a:bodyPr vert="horz" wrap="square" lIns="0" tIns="0" rIns="0" bIns="0" anchor="t" anchorCtr="0" compatLnSpc="1">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base">
              <a:spcBef>
                <a:spcPts val="800"/>
              </a:spcBef>
              <a:spcAft>
                <a:spcPts val="800"/>
              </a:spcAft>
              <a:buClr>
                <a:srgbClr val="00ABC5"/>
              </a:buClr>
              <a:buSzPct val="100000"/>
              <a:defRPr sz="1800" b="0" i="0" u="none" strike="noStrike" kern="0" cap="none" spc="0" baseline="0">
                <a:solidFill>
                  <a:srgbClr val="000000"/>
                </a:solidFill>
                <a:uFillTx/>
              </a:defRPr>
            </a:pPr>
            <a:r>
              <a:rPr lang="en-US" sz="2400" kern="0">
                <a:solidFill>
                  <a:srgbClr val="000000"/>
                </a:solidFill>
                <a:latin typeface="Calibri"/>
                <a:cs typeface="Calibri"/>
              </a:rPr>
              <a:t>The Act details specific requirements to manage the risks to your source water in the form of a source water risk management plan. This includes:  </a:t>
            </a:r>
          </a:p>
          <a:p>
            <a:pPr marL="285750" indent="-285750" fontAlgn="base">
              <a:spcBef>
                <a:spcPts val="800"/>
              </a:spcBef>
              <a:spcAft>
                <a:spcPts val="8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Identifying any hazards that relate to the source water, including emerging or potential hazards </a:t>
            </a:r>
          </a:p>
          <a:p>
            <a:pPr marL="285750" indent="-285750" fontAlgn="base">
              <a:spcBef>
                <a:spcPts val="800"/>
              </a:spcBef>
              <a:spcAft>
                <a:spcPts val="8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Assessing any risks that are associated with those hazards </a:t>
            </a:r>
          </a:p>
          <a:p>
            <a:pPr marL="285750" indent="-285750" fontAlgn="base">
              <a:spcBef>
                <a:spcPts val="800"/>
              </a:spcBef>
              <a:spcAft>
                <a:spcPts val="8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Identifying how those risks will be managed, controlled, monitored, or eliminated as part of a drinking water safety plan </a:t>
            </a:r>
          </a:p>
          <a:p>
            <a:pPr marL="285750" indent="-285750" fontAlgn="base">
              <a:spcBef>
                <a:spcPts val="800"/>
              </a:spcBef>
              <a:spcAft>
                <a:spcPts val="8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Having regard to any values identified by local authorities under the National Policy Statement for Freshwater Management that relate to a freshwater body that you use as a source of your drinking water supply. </a:t>
            </a:r>
          </a:p>
          <a:p>
            <a:pPr marL="342900" indent="-342900">
              <a:buClr>
                <a:srgbClr val="00ABC5"/>
              </a:buClr>
              <a:buFont typeface="Arial" panose="020B0604020202020204" pitchFamily="34" charset="0"/>
              <a:buChar char="•"/>
            </a:pPr>
            <a:endParaRPr lang="en-NZ" sz="2400" kern="0">
              <a:solidFill>
                <a:sysClr val="windowText" lastClr="000000"/>
              </a:solidFill>
              <a:cs typeface="Calibri"/>
            </a:endParaRPr>
          </a:p>
        </p:txBody>
      </p:sp>
    </p:spTree>
    <p:extLst>
      <p:ext uri="{BB962C8B-B14F-4D97-AF65-F5344CB8AC3E}">
        <p14:creationId xmlns:p14="http://schemas.microsoft.com/office/powerpoint/2010/main" val="342151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453527"/>
            <a:ext cx="9287373" cy="615553"/>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a:solidFill>
                  <a:srgbClr val="005A83"/>
                </a:solidFill>
                <a:cs typeface="Calibri"/>
              </a:rPr>
              <a:t>Understand your drinking water source</a:t>
            </a:r>
          </a:p>
        </p:txBody>
      </p:sp>
      <p:sp>
        <p:nvSpPr>
          <p:cNvPr id="6" name="object 2">
            <a:extLst>
              <a:ext uri="{FF2B5EF4-FFF2-40B4-BE49-F238E27FC236}">
                <a16:creationId xmlns:a16="http://schemas.microsoft.com/office/drawing/2014/main" id="{9BF94AE7-BE97-41F8-B1C5-7337C29A0695}"/>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21</a:t>
            </a:fld>
            <a:endParaRPr sz="2400">
              <a:solidFill>
                <a:srgbClr val="00ABC5"/>
              </a:solidFill>
              <a:latin typeface="Calibri"/>
              <a:cs typeface="Calibri"/>
            </a:endParaRPr>
          </a:p>
        </p:txBody>
      </p:sp>
      <p:sp>
        <p:nvSpPr>
          <p:cNvPr id="7" name="Text Placeholder 2">
            <a:extLst>
              <a:ext uri="{FF2B5EF4-FFF2-40B4-BE49-F238E27FC236}">
                <a16:creationId xmlns:a16="http://schemas.microsoft.com/office/drawing/2014/main" id="{F47430E9-356C-4EEF-BDEC-9E93DEF81CE7}"/>
              </a:ext>
            </a:extLst>
          </p:cNvPr>
          <p:cNvSpPr txBox="1">
            <a:spLocks/>
          </p:cNvSpPr>
          <p:nvPr/>
        </p:nvSpPr>
        <p:spPr>
          <a:xfrm>
            <a:off x="707299" y="1368124"/>
            <a:ext cx="10364602" cy="4883388"/>
          </a:xfrm>
          <a:prstGeom prst="rect">
            <a:avLst/>
          </a:prstGeom>
          <a:noFill/>
          <a:ln>
            <a:noFill/>
          </a:ln>
        </p:spPr>
        <p:txBody>
          <a:bodyPr vert="horz" wrap="square" lIns="0" tIns="0" rIns="0" bIns="0" anchor="t" anchorCtr="0" compatLnSpc="1">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fontAlgn="base">
              <a:spcBef>
                <a:spcPts val="800"/>
              </a:spcBef>
              <a:spcAft>
                <a:spcPts val="8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What do you know about activities in the catchment area? What activity occurs on your land and what hazards and risks to the source water can you directly control?</a:t>
            </a:r>
          </a:p>
          <a:p>
            <a:pPr marL="285750" indent="-285750" fontAlgn="base">
              <a:spcBef>
                <a:spcPts val="800"/>
              </a:spcBef>
              <a:spcAft>
                <a:spcPts val="8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Talk to people in your community who may use the land around your supply and whether their use impacts your supply.</a:t>
            </a:r>
          </a:p>
          <a:p>
            <a:pPr marL="285750" indent="-285750" fontAlgn="base">
              <a:spcBef>
                <a:spcPts val="800"/>
              </a:spcBef>
              <a:spcAft>
                <a:spcPts val="8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Obtain information about the values that relate to your source water under the National Policy Statement of Freshwater Management.</a:t>
            </a:r>
          </a:p>
          <a:p>
            <a:pPr marL="285750" indent="-285750" fontAlgn="base">
              <a:spcBef>
                <a:spcPts val="800"/>
              </a:spcBef>
              <a:spcAft>
                <a:spcPts val="8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Increase your knowledge of </a:t>
            </a:r>
            <a:r>
              <a:rPr lang="en-US" sz="2400" kern="0" err="1">
                <a:solidFill>
                  <a:srgbClr val="000000"/>
                </a:solidFill>
                <a:latin typeface="Calibri"/>
                <a:cs typeface="Calibri"/>
              </a:rPr>
              <a:t>mātauranga</a:t>
            </a:r>
            <a:r>
              <a:rPr lang="en-US" sz="2400" kern="0">
                <a:solidFill>
                  <a:srgbClr val="000000"/>
                </a:solidFill>
                <a:latin typeface="Calibri"/>
                <a:cs typeface="Calibri"/>
              </a:rPr>
              <a:t> Māori and seek to involve mana whenua meaningfully in the management of risks to your supply.</a:t>
            </a:r>
          </a:p>
          <a:p>
            <a:pPr marL="285750" indent="-285750" fontAlgn="base">
              <a:spcBef>
                <a:spcPts val="800"/>
              </a:spcBef>
              <a:spcAft>
                <a:spcPts val="8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Increase your knowledge of Te Mana o Te Wai and consider how you will maintain the wellbeing of your source water.</a:t>
            </a:r>
            <a:endParaRPr lang="en-NZ" sz="2400" kern="0">
              <a:solidFill>
                <a:sysClr val="windowText" lastClr="000000"/>
              </a:solidFill>
              <a:cs typeface="Calibri"/>
            </a:endParaRPr>
          </a:p>
        </p:txBody>
      </p:sp>
    </p:spTree>
    <p:extLst>
      <p:ext uri="{BB962C8B-B14F-4D97-AF65-F5344CB8AC3E}">
        <p14:creationId xmlns:p14="http://schemas.microsoft.com/office/powerpoint/2010/main" val="4268108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4799FB9-E31A-E341-AAEE-01A771FE5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1" y="0"/>
            <a:ext cx="12735166" cy="6858000"/>
          </a:xfrm>
          <a:prstGeom prst="rect">
            <a:avLst/>
          </a:prstGeom>
        </p:spPr>
      </p:pic>
      <p:sp>
        <p:nvSpPr>
          <p:cNvPr id="7" name="object 3">
            <a:extLst>
              <a:ext uri="{FF2B5EF4-FFF2-40B4-BE49-F238E27FC236}">
                <a16:creationId xmlns:a16="http://schemas.microsoft.com/office/drawing/2014/main" id="{2D20ADF2-6FA8-4140-BCF7-EB41C6D900CC}"/>
              </a:ext>
            </a:extLst>
          </p:cNvPr>
          <p:cNvSpPr txBox="1">
            <a:spLocks noGrp="1"/>
          </p:cNvSpPr>
          <p:nvPr>
            <p:ph type="title"/>
          </p:nvPr>
        </p:nvSpPr>
        <p:spPr>
          <a:xfrm>
            <a:off x="1456038" y="2585179"/>
            <a:ext cx="8853603" cy="843821"/>
          </a:xfrm>
          <a:prstGeom prst="rect">
            <a:avLst/>
          </a:prstGeom>
        </p:spPr>
        <p:txBody>
          <a:bodyPr vert="horz" wrap="square" lIns="0" tIns="12700" rIns="0" bIns="0" rtlCol="0">
            <a:spAutoFit/>
          </a:bodyPr>
          <a:lstStyle/>
          <a:p>
            <a:pPr marL="12700" algn="ctr">
              <a:spcBef>
                <a:spcPts val="100"/>
              </a:spcBef>
            </a:pPr>
            <a:r>
              <a:rPr lang="en-NZ" spc="-45">
                <a:solidFill>
                  <a:schemeClr val="bg1"/>
                </a:solidFill>
              </a:rPr>
              <a:t>Drinking Water Safety Planning</a:t>
            </a:r>
            <a:endParaRPr lang="en-NZ" spc="-15">
              <a:solidFill>
                <a:schemeClr val="bg1"/>
              </a:solidFill>
            </a:endParaRPr>
          </a:p>
        </p:txBody>
      </p:sp>
      <p:sp>
        <p:nvSpPr>
          <p:cNvPr id="11" name="Text Box 1">
            <a:extLst>
              <a:ext uri="{FF2B5EF4-FFF2-40B4-BE49-F238E27FC236}">
                <a16:creationId xmlns:a16="http://schemas.microsoft.com/office/drawing/2014/main" id="{3599AA01-6DD4-2045-99AD-5454066B53BB}"/>
              </a:ext>
            </a:extLst>
          </p:cNvPr>
          <p:cNvSpPr txBox="1"/>
          <p:nvPr/>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BFBFBF"/>
                </a:solidFill>
                <a:effectLst/>
                <a:uLnTx/>
                <a:uFillTx/>
                <a:latin typeface="Calibri"/>
                <a:ea typeface="Times New Roman" panose="02020603050405020304" pitchFamily="18" charset="0"/>
                <a:cs typeface="Times New Roman" panose="02020603050405020304" pitchFamily="18" charset="0"/>
              </a:rPr>
              <a:t>Unclassified</a:t>
            </a:r>
            <a:endParaRPr kumimoji="0" lang="en-NZ" sz="11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5" name="object 2">
            <a:extLst>
              <a:ext uri="{FF2B5EF4-FFF2-40B4-BE49-F238E27FC236}">
                <a16:creationId xmlns:a16="http://schemas.microsoft.com/office/drawing/2014/main" id="{E7D4811A-9447-4AF3-A3BE-B52A90B9B991}"/>
              </a:ext>
            </a:extLst>
          </p:cNvPr>
          <p:cNvSpPr txBox="1"/>
          <p:nvPr/>
        </p:nvSpPr>
        <p:spPr>
          <a:xfrm>
            <a:off x="11373863"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22</a:t>
            </a:fld>
            <a:endParaRPr sz="2400">
              <a:solidFill>
                <a:srgbClr val="00ABC5"/>
              </a:solidFill>
              <a:latin typeface="Calibri"/>
              <a:cs typeface="Calibri"/>
            </a:endParaRPr>
          </a:p>
        </p:txBody>
      </p:sp>
    </p:spTree>
    <p:extLst>
      <p:ext uri="{BB962C8B-B14F-4D97-AF65-F5344CB8AC3E}">
        <p14:creationId xmlns:p14="http://schemas.microsoft.com/office/powerpoint/2010/main" val="3856537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453527"/>
            <a:ext cx="9287373" cy="615553"/>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a:solidFill>
                  <a:srgbClr val="005A83"/>
                </a:solidFill>
                <a:cs typeface="Calibri"/>
              </a:rPr>
              <a:t>Drinking water safety planning</a:t>
            </a:r>
          </a:p>
        </p:txBody>
      </p:sp>
      <p:sp>
        <p:nvSpPr>
          <p:cNvPr id="6" name="object 2">
            <a:extLst>
              <a:ext uri="{FF2B5EF4-FFF2-40B4-BE49-F238E27FC236}">
                <a16:creationId xmlns:a16="http://schemas.microsoft.com/office/drawing/2014/main" id="{9BF94AE7-BE97-41F8-B1C5-7337C29A0695}"/>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23</a:t>
            </a:fld>
            <a:endParaRPr sz="2400">
              <a:solidFill>
                <a:srgbClr val="00ABC5"/>
              </a:solidFill>
              <a:latin typeface="Calibri"/>
              <a:cs typeface="Calibri"/>
            </a:endParaRPr>
          </a:p>
        </p:txBody>
      </p:sp>
      <p:sp>
        <p:nvSpPr>
          <p:cNvPr id="7" name="Text Placeholder 2">
            <a:extLst>
              <a:ext uri="{FF2B5EF4-FFF2-40B4-BE49-F238E27FC236}">
                <a16:creationId xmlns:a16="http://schemas.microsoft.com/office/drawing/2014/main" id="{F47430E9-356C-4EEF-BDEC-9E93DEF81CE7}"/>
              </a:ext>
            </a:extLst>
          </p:cNvPr>
          <p:cNvSpPr txBox="1">
            <a:spLocks/>
          </p:cNvSpPr>
          <p:nvPr/>
        </p:nvSpPr>
        <p:spPr>
          <a:xfrm>
            <a:off x="679902" y="1358599"/>
            <a:ext cx="10364602" cy="4616648"/>
          </a:xfrm>
          <a:prstGeom prst="rect">
            <a:avLst/>
          </a:prstGeom>
          <a:noFill/>
          <a:ln>
            <a:noFill/>
          </a:ln>
        </p:spPr>
        <p:txBody>
          <a:bodyPr vert="horz" wrap="square" lIns="0" tIns="0" rIns="0" bIns="0" anchor="t" anchorCtr="0" compatLnSpc="1">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base">
              <a:spcBef>
                <a:spcPts val="800"/>
              </a:spcBef>
              <a:spcAft>
                <a:spcPts val="800"/>
              </a:spcAft>
              <a:buClr>
                <a:srgbClr val="00ABC5"/>
              </a:buClr>
              <a:buSzPct val="100000"/>
              <a:defRPr sz="1800" b="0" i="0" u="none" strike="noStrike" kern="0" cap="none" spc="0" baseline="0">
                <a:solidFill>
                  <a:srgbClr val="000000"/>
                </a:solidFill>
                <a:uFillTx/>
              </a:defRPr>
            </a:pPr>
            <a:r>
              <a:rPr lang="en-US" sz="2400" kern="0">
                <a:solidFill>
                  <a:srgbClr val="000000"/>
                </a:solidFill>
                <a:latin typeface="Calibri"/>
                <a:cs typeface="Calibri"/>
              </a:rPr>
              <a:t>There are specific requirements that a drinking water supplier must include in their drinking water safety plan as outlined in the Act. This includes:</a:t>
            </a:r>
          </a:p>
          <a:p>
            <a:pPr marL="342900" indent="-342900" fontAlgn="base">
              <a:spcBef>
                <a:spcPts val="800"/>
              </a:spcBef>
              <a:spcAft>
                <a:spcPts val="8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400" kern="0">
                <a:solidFill>
                  <a:srgbClr val="000000"/>
                </a:solidFill>
                <a:latin typeface="Calibri"/>
                <a:cs typeface="Calibri"/>
              </a:rPr>
              <a:t>Identifying any hazards that relate to the drinking water supply </a:t>
            </a:r>
          </a:p>
          <a:p>
            <a:pPr marL="285750" indent="-285750" fontAlgn="base">
              <a:spcBef>
                <a:spcPts val="800"/>
              </a:spcBef>
              <a:spcAft>
                <a:spcPts val="8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Assessing any risks associated with those hazards </a:t>
            </a:r>
          </a:p>
          <a:p>
            <a:pPr marL="285750" indent="-285750" fontAlgn="base">
              <a:spcBef>
                <a:spcPts val="800"/>
              </a:spcBef>
              <a:spcAft>
                <a:spcPts val="8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Identifying how those risks will be managed, controlled, or eliminated to ensure that drinking water is safe and complies with legislative requirements </a:t>
            </a:r>
          </a:p>
          <a:p>
            <a:pPr marL="285750" indent="-285750" fontAlgn="base">
              <a:spcBef>
                <a:spcPts val="800"/>
              </a:spcBef>
              <a:spcAft>
                <a:spcPts val="8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a:solidFill>
                  <a:srgbClr val="000000"/>
                </a:solidFill>
                <a:latin typeface="Calibri"/>
                <a:cs typeface="Calibri"/>
              </a:rPr>
              <a:t>Identifying how the drinking water safety plan will be reviewed on an ongoing basis, and how it will be amended, if necessary, to ensure that drinking water remains safe and complies with legislative requirements </a:t>
            </a:r>
          </a:p>
          <a:p>
            <a:pPr marL="342900" indent="-342900">
              <a:buClr>
                <a:srgbClr val="00ABC5"/>
              </a:buClr>
              <a:buFont typeface="Arial" panose="020B0604020202020204" pitchFamily="34" charset="0"/>
              <a:buChar char="•"/>
            </a:pPr>
            <a:endParaRPr lang="en-NZ" sz="2400" kern="0">
              <a:solidFill>
                <a:sysClr val="windowText" lastClr="000000"/>
              </a:solidFill>
              <a:cs typeface="Calibri"/>
            </a:endParaRPr>
          </a:p>
        </p:txBody>
      </p:sp>
    </p:spTree>
    <p:extLst>
      <p:ext uri="{BB962C8B-B14F-4D97-AF65-F5344CB8AC3E}">
        <p14:creationId xmlns:p14="http://schemas.microsoft.com/office/powerpoint/2010/main" val="2976231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453527"/>
            <a:ext cx="9287373" cy="615553"/>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a:solidFill>
                  <a:srgbClr val="005A83"/>
                </a:solidFill>
                <a:cs typeface="Calibri"/>
              </a:rPr>
              <a:t>Drinking water safety planning</a:t>
            </a:r>
          </a:p>
        </p:txBody>
      </p:sp>
      <p:sp>
        <p:nvSpPr>
          <p:cNvPr id="6" name="object 2">
            <a:extLst>
              <a:ext uri="{FF2B5EF4-FFF2-40B4-BE49-F238E27FC236}">
                <a16:creationId xmlns:a16="http://schemas.microsoft.com/office/drawing/2014/main" id="{9BF94AE7-BE97-41F8-B1C5-7337C29A0695}"/>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24</a:t>
            </a:fld>
            <a:endParaRPr sz="2400">
              <a:solidFill>
                <a:srgbClr val="00ABC5"/>
              </a:solidFill>
              <a:latin typeface="Calibri"/>
              <a:cs typeface="Calibri"/>
            </a:endParaRPr>
          </a:p>
        </p:txBody>
      </p:sp>
      <p:sp>
        <p:nvSpPr>
          <p:cNvPr id="7" name="Text Placeholder 2">
            <a:extLst>
              <a:ext uri="{FF2B5EF4-FFF2-40B4-BE49-F238E27FC236}">
                <a16:creationId xmlns:a16="http://schemas.microsoft.com/office/drawing/2014/main" id="{F47430E9-356C-4EEF-BDEC-9E93DEF81CE7}"/>
              </a:ext>
            </a:extLst>
          </p:cNvPr>
          <p:cNvSpPr txBox="1">
            <a:spLocks/>
          </p:cNvSpPr>
          <p:nvPr/>
        </p:nvSpPr>
        <p:spPr>
          <a:xfrm>
            <a:off x="679901" y="1358599"/>
            <a:ext cx="10302423" cy="5047536"/>
          </a:xfrm>
          <a:prstGeom prst="rect">
            <a:avLst/>
          </a:prstGeom>
          <a:noFill/>
          <a:ln>
            <a:noFill/>
          </a:ln>
        </p:spPr>
        <p:txBody>
          <a:bodyPr vert="horz" wrap="square" lIns="0" tIns="0" rIns="0" bIns="0" anchor="t" anchorCtr="0" compatLnSpc="1">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fontAlgn="base">
              <a:spcBef>
                <a:spcPts val="400"/>
              </a:spcBef>
              <a:spcAft>
                <a:spcPts val="4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dirty="0">
                <a:solidFill>
                  <a:srgbClr val="000000"/>
                </a:solidFill>
                <a:latin typeface="Calibri"/>
                <a:cs typeface="Calibri"/>
              </a:rPr>
              <a:t>Identifying how the drinking water supply will be monitored to ensure that drinking water is safe and complies with legislative requirements: </a:t>
            </a:r>
          </a:p>
          <a:p>
            <a:pPr marL="1200150" lvl="2" indent="-285750" fontAlgn="base">
              <a:spcBef>
                <a:spcPts val="400"/>
              </a:spcBef>
              <a:spcAft>
                <a:spcPts val="4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dirty="0">
                <a:solidFill>
                  <a:srgbClr val="000000"/>
                </a:solidFill>
                <a:latin typeface="Calibri"/>
                <a:cs typeface="Calibri"/>
              </a:rPr>
              <a:t>Including procedures to verify that the drinking water safety plan is working effectively </a:t>
            </a:r>
          </a:p>
          <a:p>
            <a:pPr marL="1200150" lvl="2" indent="-285750" fontAlgn="base">
              <a:spcBef>
                <a:spcPts val="400"/>
              </a:spcBef>
              <a:spcAft>
                <a:spcPts val="4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dirty="0">
                <a:solidFill>
                  <a:srgbClr val="000000"/>
                </a:solidFill>
                <a:latin typeface="Calibri"/>
                <a:cs typeface="Calibri"/>
              </a:rPr>
              <a:t>Including a multi-barrier approach to drinking water safety that will be implemented as part of the plan </a:t>
            </a:r>
          </a:p>
          <a:p>
            <a:pPr marL="1200150" lvl="2" indent="-285750" fontAlgn="base">
              <a:spcBef>
                <a:spcPts val="400"/>
              </a:spcBef>
              <a:spcAft>
                <a:spcPts val="4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dirty="0">
                <a:solidFill>
                  <a:srgbClr val="000000"/>
                </a:solidFill>
                <a:latin typeface="Calibri"/>
                <a:cs typeface="Calibri"/>
              </a:rPr>
              <a:t>Including a source water risk management plan if required. </a:t>
            </a:r>
          </a:p>
          <a:p>
            <a:pPr marL="285750" indent="-285750" fontAlgn="base">
              <a:spcBef>
                <a:spcPts val="400"/>
              </a:spcBef>
              <a:spcAft>
                <a:spcPts val="4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dirty="0">
                <a:solidFill>
                  <a:srgbClr val="000000"/>
                </a:solidFill>
                <a:latin typeface="Calibri"/>
                <a:cs typeface="Calibri"/>
              </a:rPr>
              <a:t>Where a drinking water supply includes reticulation, the requirement for the use of </a:t>
            </a:r>
            <a:r>
              <a:rPr lang="en-US" sz="2400" kern="0">
                <a:solidFill>
                  <a:srgbClr val="000000"/>
                </a:solidFill>
                <a:latin typeface="Calibri"/>
                <a:cs typeface="Calibri"/>
              </a:rPr>
              <a:t>residual disinfection </a:t>
            </a:r>
            <a:r>
              <a:rPr lang="en-US" sz="2400" kern="0" dirty="0">
                <a:solidFill>
                  <a:srgbClr val="000000"/>
                </a:solidFill>
                <a:latin typeface="Calibri"/>
                <a:cs typeface="Calibri"/>
              </a:rPr>
              <a:t>in the supply unless an exemption is obtained </a:t>
            </a:r>
          </a:p>
          <a:p>
            <a:pPr marL="285750" indent="-285750" fontAlgn="base">
              <a:spcBef>
                <a:spcPts val="400"/>
              </a:spcBef>
              <a:spcAft>
                <a:spcPts val="4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dirty="0">
                <a:solidFill>
                  <a:srgbClr val="000000"/>
                </a:solidFill>
                <a:latin typeface="Calibri"/>
                <a:cs typeface="Calibri"/>
              </a:rPr>
              <a:t>Identifying how a supplier will meet the supplier’s duty to ensure that a sufficient quantity of drinking water is provided to each point of supply </a:t>
            </a:r>
          </a:p>
          <a:p>
            <a:pPr marL="285750" indent="-285750" fontAlgn="base">
              <a:spcBef>
                <a:spcPts val="400"/>
              </a:spcBef>
              <a:spcAft>
                <a:spcPts val="400"/>
              </a:spcAft>
              <a:buClr>
                <a:srgbClr val="00ABC5"/>
              </a:buClr>
              <a:buSzPct val="100000"/>
              <a:buFont typeface="Arial,Sans-Serif" pitchFamily="34"/>
              <a:buChar char="•"/>
              <a:defRPr sz="1800" b="0" i="0" u="none" strike="noStrike" kern="0" cap="none" spc="0" baseline="0">
                <a:solidFill>
                  <a:srgbClr val="000000"/>
                </a:solidFill>
                <a:uFillTx/>
              </a:defRPr>
            </a:pPr>
            <a:r>
              <a:rPr lang="en-US" sz="2400" kern="0" dirty="0">
                <a:solidFill>
                  <a:srgbClr val="000000"/>
                </a:solidFill>
                <a:latin typeface="Calibri"/>
                <a:cs typeface="Calibri"/>
              </a:rPr>
              <a:t>Identifying how a supplier will respond to events and emergencies. </a:t>
            </a:r>
            <a:endParaRPr lang="en-NZ" sz="2400" kern="0" dirty="0">
              <a:solidFill>
                <a:sysClr val="windowText" lastClr="000000"/>
              </a:solidFill>
              <a:cs typeface="Calibri"/>
            </a:endParaRPr>
          </a:p>
        </p:txBody>
      </p:sp>
    </p:spTree>
    <p:extLst>
      <p:ext uri="{BB962C8B-B14F-4D97-AF65-F5344CB8AC3E}">
        <p14:creationId xmlns:p14="http://schemas.microsoft.com/office/powerpoint/2010/main" val="4123788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453527"/>
            <a:ext cx="9287373" cy="1231106"/>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a:solidFill>
                  <a:srgbClr val="005A83"/>
                </a:solidFill>
                <a:cs typeface="Calibri"/>
              </a:rPr>
              <a:t>Common approaches to risk management</a:t>
            </a:r>
          </a:p>
          <a:p>
            <a:endParaRPr lang="en-US" sz="4000" b="1" kern="0" spc="-5">
              <a:solidFill>
                <a:srgbClr val="005A83"/>
              </a:solidFill>
              <a:cs typeface="Calibri"/>
            </a:endParaRPr>
          </a:p>
        </p:txBody>
      </p:sp>
      <p:sp>
        <p:nvSpPr>
          <p:cNvPr id="6" name="object 2">
            <a:extLst>
              <a:ext uri="{FF2B5EF4-FFF2-40B4-BE49-F238E27FC236}">
                <a16:creationId xmlns:a16="http://schemas.microsoft.com/office/drawing/2014/main" id="{9BF94AE7-BE97-41F8-B1C5-7337C29A0695}"/>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25</a:t>
            </a:fld>
            <a:endParaRPr sz="2400">
              <a:solidFill>
                <a:srgbClr val="00ABC5"/>
              </a:solidFill>
              <a:latin typeface="Calibri"/>
              <a:cs typeface="Calibri"/>
            </a:endParaRPr>
          </a:p>
        </p:txBody>
      </p:sp>
      <p:sp>
        <p:nvSpPr>
          <p:cNvPr id="7" name="Text Placeholder 2">
            <a:extLst>
              <a:ext uri="{FF2B5EF4-FFF2-40B4-BE49-F238E27FC236}">
                <a16:creationId xmlns:a16="http://schemas.microsoft.com/office/drawing/2014/main" id="{F47430E9-356C-4EEF-BDEC-9E93DEF81CE7}"/>
              </a:ext>
            </a:extLst>
          </p:cNvPr>
          <p:cNvSpPr txBox="1">
            <a:spLocks/>
          </p:cNvSpPr>
          <p:nvPr/>
        </p:nvSpPr>
        <p:spPr>
          <a:xfrm>
            <a:off x="707300" y="1328420"/>
            <a:ext cx="9894026" cy="3611245"/>
          </a:xfrm>
          <a:prstGeom prst="rect">
            <a:avLst/>
          </a:prstGeom>
          <a:noFill/>
          <a:ln>
            <a:noFill/>
          </a:ln>
        </p:spPr>
        <p:txBody>
          <a:bodyPr vert="horz" wrap="square" lIns="0" tIns="0" rIns="0" bIns="0" anchor="t" anchorCtr="0" compatLnSpc="1">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fontAlgn="base">
              <a:spcBef>
                <a:spcPts val="800"/>
              </a:spcBef>
              <a:spcAft>
                <a:spcPts val="8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400" kern="0">
                <a:solidFill>
                  <a:srgbClr val="000000"/>
                </a:solidFill>
                <a:latin typeface="Calibri"/>
                <a:cs typeface="Calibri"/>
              </a:rPr>
              <a:t>There are many different risk management approaches. Choose one that works best based on the scale, complexity, and risks of your supply. </a:t>
            </a:r>
          </a:p>
          <a:p>
            <a:pPr marL="342900" indent="-342900" fontAlgn="base">
              <a:spcBef>
                <a:spcPts val="800"/>
              </a:spcBef>
              <a:spcAft>
                <a:spcPts val="8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400" kern="0">
                <a:solidFill>
                  <a:srgbClr val="000000"/>
                </a:solidFill>
                <a:latin typeface="Calibri"/>
                <a:cs typeface="Calibri"/>
              </a:rPr>
              <a:t>Some common approaches include:</a:t>
            </a:r>
          </a:p>
          <a:p>
            <a:pPr marL="800100" lvl="1" indent="-342900" fontAlgn="base">
              <a:spcBef>
                <a:spcPts val="800"/>
              </a:spcBef>
              <a:spcAft>
                <a:spcPts val="8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400" kern="0">
                <a:solidFill>
                  <a:srgbClr val="000000"/>
                </a:solidFill>
                <a:latin typeface="Calibri"/>
                <a:cs typeface="Calibri"/>
              </a:rPr>
              <a:t>The Plan-Do-Check-Act Cycle</a:t>
            </a:r>
          </a:p>
          <a:p>
            <a:pPr marL="800100" lvl="1" indent="-342900" fontAlgn="base">
              <a:spcBef>
                <a:spcPts val="800"/>
              </a:spcBef>
              <a:spcAft>
                <a:spcPts val="8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400" kern="0">
                <a:solidFill>
                  <a:srgbClr val="000000"/>
                </a:solidFill>
                <a:latin typeface="Calibri"/>
                <a:cs typeface="Calibri"/>
              </a:rPr>
              <a:t>ISO 31000 Risk Management</a:t>
            </a:r>
          </a:p>
          <a:p>
            <a:pPr marL="800100" lvl="1" indent="-342900" fontAlgn="base">
              <a:spcBef>
                <a:spcPts val="800"/>
              </a:spcBef>
              <a:spcAft>
                <a:spcPts val="8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400" kern="0">
                <a:solidFill>
                  <a:srgbClr val="000000"/>
                </a:solidFill>
                <a:latin typeface="Calibri"/>
                <a:cs typeface="Calibri"/>
              </a:rPr>
              <a:t>The bow tie method</a:t>
            </a:r>
          </a:p>
          <a:p>
            <a:pPr marL="800100" lvl="1" indent="-342900" fontAlgn="base">
              <a:spcBef>
                <a:spcPts val="800"/>
              </a:spcBef>
              <a:spcAft>
                <a:spcPts val="8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400" kern="0">
                <a:solidFill>
                  <a:srgbClr val="000000"/>
                </a:solidFill>
                <a:latin typeface="Calibri"/>
                <a:cs typeface="Calibri"/>
              </a:rPr>
              <a:t>World Health </a:t>
            </a:r>
            <a:r>
              <a:rPr lang="en-US" sz="2400" kern="0" err="1">
                <a:solidFill>
                  <a:srgbClr val="000000"/>
                </a:solidFill>
                <a:latin typeface="Calibri"/>
                <a:cs typeface="Calibri"/>
              </a:rPr>
              <a:t>Organisation</a:t>
            </a:r>
            <a:r>
              <a:rPr lang="en-US" sz="2400" kern="0">
                <a:solidFill>
                  <a:srgbClr val="000000"/>
                </a:solidFill>
                <a:latin typeface="Calibri"/>
                <a:cs typeface="Calibri"/>
              </a:rPr>
              <a:t> Water Safety Plan Guide.</a:t>
            </a:r>
          </a:p>
        </p:txBody>
      </p:sp>
    </p:spTree>
    <p:extLst>
      <p:ext uri="{BB962C8B-B14F-4D97-AF65-F5344CB8AC3E}">
        <p14:creationId xmlns:p14="http://schemas.microsoft.com/office/powerpoint/2010/main" val="3991365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838192" y="353349"/>
            <a:ext cx="8817705" cy="628378"/>
          </a:xfrm>
          <a:prstGeom prst="rect">
            <a:avLst/>
          </a:prstGeom>
          <a:noFill/>
          <a:ln>
            <a:noFill/>
          </a:ln>
        </p:spPr>
        <p:txBody>
          <a:bodyPr vert="horz" wrap="square" lIns="0" tIns="12701" rIns="0" bIns="0" anchor="t" anchorCtr="0" compatLnSpc="1">
            <a:spAutoFit/>
          </a:bodyPr>
          <a:lstStyle/>
          <a:p>
            <a:pPr marL="12700" lvl="0" rtl="0">
              <a:spcBef>
                <a:spcPts val="100"/>
              </a:spcBef>
            </a:pPr>
            <a:r>
              <a:rPr lang="mi-NZ" sz="4000" b="1" spc="-5">
                <a:solidFill>
                  <a:srgbClr val="005A83"/>
                </a:solidFill>
                <a:latin typeface="Calibri"/>
                <a:cs typeface="Calibri"/>
              </a:rPr>
              <a:t>Taumata Arowai </a:t>
            </a:r>
            <a:r>
              <a:rPr lang="mi-NZ" sz="4000" b="1" spc="-5" err="1">
                <a:solidFill>
                  <a:srgbClr val="005A83"/>
                </a:solidFill>
                <a:latin typeface="Calibri"/>
                <a:cs typeface="Calibri"/>
              </a:rPr>
              <a:t>takes</a:t>
            </a:r>
            <a:r>
              <a:rPr lang="mi-NZ" sz="4000" b="1" spc="-5">
                <a:solidFill>
                  <a:srgbClr val="005A83"/>
                </a:solidFill>
                <a:latin typeface="Calibri"/>
                <a:cs typeface="Calibri"/>
              </a:rPr>
              <a:t> a </a:t>
            </a:r>
            <a:r>
              <a:rPr lang="mi-NZ" sz="4000" b="1" spc="-5" err="1">
                <a:solidFill>
                  <a:srgbClr val="005A83"/>
                </a:solidFill>
                <a:latin typeface="Calibri"/>
                <a:cs typeface="Calibri"/>
              </a:rPr>
              <a:t>new</a:t>
            </a:r>
            <a:r>
              <a:rPr lang="mi-NZ" sz="4000" b="1" spc="-5">
                <a:solidFill>
                  <a:srgbClr val="005A83"/>
                </a:solidFill>
                <a:latin typeface="Calibri"/>
                <a:cs typeface="Calibri"/>
              </a:rPr>
              <a:t> </a:t>
            </a:r>
            <a:r>
              <a:rPr lang="mi-NZ" sz="4000" b="1" spc="-5" err="1">
                <a:solidFill>
                  <a:srgbClr val="005A83"/>
                </a:solidFill>
                <a:latin typeface="Calibri"/>
                <a:cs typeface="Calibri"/>
              </a:rPr>
              <a:t>approach</a:t>
            </a:r>
            <a:endParaRPr lang="mi-NZ" sz="4000" b="1" spc="-5">
              <a:solidFill>
                <a:srgbClr val="005A83"/>
              </a:solidFill>
              <a:latin typeface="Calibri"/>
              <a:cs typeface="Calibri"/>
            </a:endParaRPr>
          </a:p>
        </p:txBody>
      </p:sp>
      <p:sp>
        <p:nvSpPr>
          <p:cNvPr id="4" name="object 2">
            <a:extLst>
              <a:ext uri="{FF2B5EF4-FFF2-40B4-BE49-F238E27FC236}">
                <a16:creationId xmlns:a16="http://schemas.microsoft.com/office/drawing/2014/main" id="{B82E9E14-6DC4-4739-BB5A-0D5E575D01FD}"/>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dirty="0" smtClean="0">
                <a:solidFill>
                  <a:srgbClr val="00ABC5"/>
                </a:solidFill>
                <a:latin typeface="Calibri"/>
                <a:cs typeface="Calibri"/>
              </a:rPr>
              <a:t>26</a:t>
            </a:fld>
            <a:endParaRPr sz="2400">
              <a:solidFill>
                <a:srgbClr val="00ABC5"/>
              </a:solidFill>
              <a:latin typeface="Calibri"/>
              <a:cs typeface="Calibri"/>
            </a:endParaRPr>
          </a:p>
        </p:txBody>
      </p:sp>
      <p:sp>
        <p:nvSpPr>
          <p:cNvPr id="5" name="TextBox 4">
            <a:extLst>
              <a:ext uri="{FF2B5EF4-FFF2-40B4-BE49-F238E27FC236}">
                <a16:creationId xmlns:a16="http://schemas.microsoft.com/office/drawing/2014/main" id="{A6418D57-32A8-492C-BF08-F403DC672D89}"/>
              </a:ext>
            </a:extLst>
          </p:cNvPr>
          <p:cNvSpPr txBox="1"/>
          <p:nvPr/>
        </p:nvSpPr>
        <p:spPr>
          <a:xfrm>
            <a:off x="838192" y="1524000"/>
            <a:ext cx="9074232" cy="738664"/>
          </a:xfrm>
          <a:prstGeom prst="rect">
            <a:avLst/>
          </a:prstGeom>
          <a:noFill/>
        </p:spPr>
        <p:txBody>
          <a:bodyPr wrap="square" rtlCol="0">
            <a:spAutoFit/>
          </a:bodyPr>
          <a:lstStyle/>
          <a:p>
            <a:endParaRPr lang="en-NZ" sz="2400" b="1"/>
          </a:p>
          <a:p>
            <a:endParaRPr lang="en-NZ"/>
          </a:p>
        </p:txBody>
      </p:sp>
      <p:sp>
        <p:nvSpPr>
          <p:cNvPr id="6" name="TextBox 5">
            <a:extLst>
              <a:ext uri="{FF2B5EF4-FFF2-40B4-BE49-F238E27FC236}">
                <a16:creationId xmlns:a16="http://schemas.microsoft.com/office/drawing/2014/main" id="{FFF11B7C-4876-4405-876B-62D9A9DD15AF}"/>
              </a:ext>
            </a:extLst>
          </p:cNvPr>
          <p:cNvSpPr txBox="1"/>
          <p:nvPr/>
        </p:nvSpPr>
        <p:spPr>
          <a:xfrm>
            <a:off x="838191" y="1328420"/>
            <a:ext cx="9255719" cy="4924425"/>
          </a:xfrm>
          <a:prstGeom prst="rect">
            <a:avLst/>
          </a:prstGeom>
          <a:noFill/>
        </p:spPr>
        <p:txBody>
          <a:bodyPr wrap="square" lIns="91440" tIns="45720" rIns="91440" bIns="45720" rtlCol="0" anchor="t">
            <a:spAutoFit/>
          </a:bodyPr>
          <a:lstStyle/>
          <a:p>
            <a:pPr marL="285750" indent="-285750" fontAlgn="base">
              <a:spcBef>
                <a:spcPts val="1000"/>
              </a:spcBef>
              <a:spcAft>
                <a:spcPts val="1000"/>
              </a:spcAft>
              <a:buClr>
                <a:srgbClr val="00ABC5"/>
              </a:buClr>
              <a:buSzPct val="100000"/>
              <a:buFont typeface="Arial,Sans-Serif" pitchFamily="34"/>
              <a:buChar char="•"/>
              <a:defRPr sz="1800" b="0" i="0" u="none" strike="noStrike" kern="0" cap="none" spc="0" baseline="0">
                <a:solidFill>
                  <a:srgbClr val="000000"/>
                </a:solidFill>
                <a:uFillTx/>
              </a:defRPr>
            </a:pPr>
            <a:r>
              <a:rPr lang="en-NZ" sz="2400" kern="0" err="1">
                <a:solidFill>
                  <a:srgbClr val="000000"/>
                </a:solidFill>
                <a:latin typeface="Calibri"/>
                <a:cs typeface="Calibri"/>
              </a:rPr>
              <a:t>Taumata</a:t>
            </a:r>
            <a:r>
              <a:rPr lang="en-NZ" sz="2400" kern="0">
                <a:solidFill>
                  <a:srgbClr val="000000"/>
                </a:solidFill>
                <a:latin typeface="Calibri"/>
                <a:cs typeface="Calibri"/>
              </a:rPr>
              <a:t> </a:t>
            </a:r>
            <a:r>
              <a:rPr lang="en-NZ" sz="2400" kern="0" err="1">
                <a:solidFill>
                  <a:srgbClr val="000000"/>
                </a:solidFill>
                <a:latin typeface="Calibri"/>
                <a:cs typeface="Calibri"/>
              </a:rPr>
              <a:t>Arowai</a:t>
            </a:r>
            <a:r>
              <a:rPr lang="en-NZ" sz="2400" kern="0">
                <a:solidFill>
                  <a:srgbClr val="000000"/>
                </a:solidFill>
                <a:latin typeface="Calibri"/>
                <a:cs typeface="Calibri"/>
              </a:rPr>
              <a:t> is </a:t>
            </a:r>
            <a:r>
              <a:rPr lang="en-NZ" sz="2400" kern="0">
                <a:ea typeface="+mn-lt"/>
                <a:cs typeface="+mn-lt"/>
              </a:rPr>
              <a:t>developing a risk maturity model which</a:t>
            </a:r>
            <a:r>
              <a:rPr lang="en-NZ" sz="2400" kern="0">
                <a:solidFill>
                  <a:srgbClr val="000000"/>
                </a:solidFill>
                <a:latin typeface="Calibri"/>
                <a:cs typeface="Calibri"/>
              </a:rPr>
              <a:t> we will use to assess a municipal water supplier's ability to understand and manage risk.</a:t>
            </a:r>
          </a:p>
          <a:p>
            <a:pPr marL="285750" indent="-285750" fontAlgn="base">
              <a:spcBef>
                <a:spcPts val="1000"/>
              </a:spcBef>
              <a:spcAft>
                <a:spcPts val="1000"/>
              </a:spcAft>
              <a:buClr>
                <a:srgbClr val="00ABC5"/>
              </a:buClr>
              <a:buSzPct val="100000"/>
              <a:buFont typeface="Arial,Sans-Serif" pitchFamily="34"/>
              <a:buChar char="•"/>
              <a:defRPr sz="1800" b="0" i="0" u="none" strike="noStrike" kern="0" cap="none" spc="0" baseline="0">
                <a:solidFill>
                  <a:srgbClr val="000000"/>
                </a:solidFill>
                <a:uFillTx/>
              </a:defRPr>
            </a:pPr>
            <a:r>
              <a:rPr lang="en-NZ" sz="2400" kern="0">
                <a:solidFill>
                  <a:srgbClr val="000000"/>
                </a:solidFill>
                <a:latin typeface="Calibri"/>
                <a:cs typeface="Calibri"/>
              </a:rPr>
              <a:t>It covers a range of areas including governance and leadership (including </a:t>
            </a:r>
            <a:r>
              <a:rPr lang="en-NZ" sz="2400" kern="0" err="1">
                <a:solidFill>
                  <a:srgbClr val="000000"/>
                </a:solidFill>
                <a:latin typeface="Calibri"/>
                <a:cs typeface="Calibri"/>
              </a:rPr>
              <a:t>Te</a:t>
            </a:r>
            <a:r>
              <a:rPr lang="en-NZ" sz="2400" kern="0">
                <a:solidFill>
                  <a:srgbClr val="000000"/>
                </a:solidFill>
                <a:latin typeface="Calibri"/>
                <a:cs typeface="Calibri"/>
              </a:rPr>
              <a:t> Mana o </a:t>
            </a:r>
            <a:r>
              <a:rPr lang="en-NZ" sz="2400" kern="0" err="1">
                <a:solidFill>
                  <a:srgbClr val="000000"/>
                </a:solidFill>
                <a:latin typeface="Calibri"/>
                <a:cs typeface="Calibri"/>
              </a:rPr>
              <a:t>te</a:t>
            </a:r>
            <a:r>
              <a:rPr lang="en-NZ" sz="2400" kern="0">
                <a:solidFill>
                  <a:srgbClr val="000000"/>
                </a:solidFill>
                <a:latin typeface="Calibri"/>
                <a:cs typeface="Calibri"/>
              </a:rPr>
              <a:t> Wai), management and planning, processes, infrastructure, assurance and review.</a:t>
            </a:r>
          </a:p>
          <a:p>
            <a:pPr marL="285750" indent="-285750" fontAlgn="base">
              <a:spcBef>
                <a:spcPts val="1000"/>
              </a:spcBef>
              <a:spcAft>
                <a:spcPts val="1000"/>
              </a:spcAft>
              <a:buClr>
                <a:srgbClr val="00ABC5"/>
              </a:buClr>
              <a:buSzPct val="100000"/>
              <a:buFont typeface="Arial,Sans-Serif" pitchFamily="34"/>
              <a:buChar char="•"/>
              <a:defRPr sz="1800" b="0" i="0" u="none" strike="noStrike" kern="0" cap="none" spc="0" baseline="0">
                <a:solidFill>
                  <a:srgbClr val="000000"/>
                </a:solidFill>
                <a:uFillTx/>
              </a:defRPr>
            </a:pPr>
            <a:r>
              <a:rPr lang="en-NZ" sz="2400" kern="0">
                <a:solidFill>
                  <a:srgbClr val="000000"/>
                </a:solidFill>
                <a:latin typeface="Calibri"/>
                <a:cs typeface="Calibri"/>
              </a:rPr>
              <a:t>Our discussions with water suppliers are about how they see risk in their organisation, what processes they have in place to manage it and how they go about it.</a:t>
            </a:r>
          </a:p>
          <a:p>
            <a:pPr marL="285750" indent="-285750" fontAlgn="base">
              <a:spcBef>
                <a:spcPts val="1000"/>
              </a:spcBef>
              <a:spcAft>
                <a:spcPts val="1000"/>
              </a:spcAft>
              <a:buClr>
                <a:srgbClr val="00ABC5"/>
              </a:buClr>
              <a:buSzPct val="100000"/>
              <a:buFont typeface="Arial,Sans-Serif" pitchFamily="34"/>
              <a:buChar char="•"/>
              <a:defRPr sz="1800" b="0" i="0" u="none" strike="noStrike" kern="0" cap="none" spc="0" baseline="0">
                <a:solidFill>
                  <a:srgbClr val="000000"/>
                </a:solidFill>
                <a:uFillTx/>
              </a:defRPr>
            </a:pPr>
            <a:r>
              <a:rPr lang="en-NZ" sz="2400" kern="0">
                <a:solidFill>
                  <a:srgbClr val="000000"/>
                </a:solidFill>
                <a:latin typeface="Calibri"/>
                <a:cs typeface="Calibri"/>
              </a:rPr>
              <a:t>Yes, they still must have a Water Safety Plan, but our interest around risk is much wider than that.</a:t>
            </a:r>
          </a:p>
        </p:txBody>
      </p:sp>
    </p:spTree>
    <p:extLst>
      <p:ext uri="{BB962C8B-B14F-4D97-AF65-F5344CB8AC3E}">
        <p14:creationId xmlns:p14="http://schemas.microsoft.com/office/powerpoint/2010/main" val="3975107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453527"/>
            <a:ext cx="9287373" cy="615553"/>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a:solidFill>
                  <a:srgbClr val="005A83"/>
                </a:solidFill>
                <a:cs typeface="Calibri"/>
              </a:rPr>
              <a:t>Timeframe for registered suppliers</a:t>
            </a:r>
          </a:p>
        </p:txBody>
      </p:sp>
      <p:sp>
        <p:nvSpPr>
          <p:cNvPr id="6" name="object 2">
            <a:extLst>
              <a:ext uri="{FF2B5EF4-FFF2-40B4-BE49-F238E27FC236}">
                <a16:creationId xmlns:a16="http://schemas.microsoft.com/office/drawing/2014/main" id="{9BF94AE7-BE97-41F8-B1C5-7337C29A0695}"/>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27</a:t>
            </a:fld>
            <a:endParaRPr sz="2400">
              <a:solidFill>
                <a:srgbClr val="00ABC5"/>
              </a:solidFill>
              <a:latin typeface="Calibri"/>
              <a:cs typeface="Calibri"/>
            </a:endParaRPr>
          </a:p>
        </p:txBody>
      </p:sp>
      <p:pic>
        <p:nvPicPr>
          <p:cNvPr id="5" name="Picture 4" descr="Timeline&#10;&#10;Description automatically generated">
            <a:extLst>
              <a:ext uri="{FF2B5EF4-FFF2-40B4-BE49-F238E27FC236}">
                <a16:creationId xmlns:a16="http://schemas.microsoft.com/office/drawing/2014/main" id="{73336137-B6CC-4DD1-B77D-540C7798D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299" y="3514725"/>
            <a:ext cx="9595814" cy="2809875"/>
          </a:xfrm>
          <a:prstGeom prst="rect">
            <a:avLst/>
          </a:prstGeom>
        </p:spPr>
      </p:pic>
      <p:sp>
        <p:nvSpPr>
          <p:cNvPr id="9" name="Text Placeholder 2">
            <a:extLst>
              <a:ext uri="{FF2B5EF4-FFF2-40B4-BE49-F238E27FC236}">
                <a16:creationId xmlns:a16="http://schemas.microsoft.com/office/drawing/2014/main" id="{E93437E4-EFDA-4B3A-8835-6DC0DE0B0572}"/>
              </a:ext>
            </a:extLst>
          </p:cNvPr>
          <p:cNvSpPr txBox="1">
            <a:spLocks/>
          </p:cNvSpPr>
          <p:nvPr/>
        </p:nvSpPr>
        <p:spPr>
          <a:xfrm>
            <a:off x="707299" y="1368124"/>
            <a:ext cx="10364602" cy="2077492"/>
          </a:xfrm>
          <a:prstGeom prst="rect">
            <a:avLst/>
          </a:prstGeom>
          <a:noFill/>
          <a:ln>
            <a:noFill/>
          </a:ln>
        </p:spPr>
        <p:txBody>
          <a:bodyPr vert="horz" wrap="square" lIns="0" tIns="0" rIns="0" bIns="0" anchor="t" anchorCtr="0" compatLnSpc="1">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fontAlgn="base">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400" kern="0">
                <a:solidFill>
                  <a:srgbClr val="000000"/>
                </a:solidFill>
                <a:latin typeface="Calibri"/>
                <a:cs typeface="Calibri"/>
              </a:rPr>
              <a:t>If you were previously registered with the Ministry of Health, then you have until 15 November 2022 to review and prepare a drinking water safety plan that complies with the Act.</a:t>
            </a:r>
          </a:p>
          <a:p>
            <a:pPr marL="342900" indent="-342900" fontAlgn="base">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400" kern="0">
                <a:solidFill>
                  <a:srgbClr val="000000"/>
                </a:solidFill>
                <a:latin typeface="Calibri"/>
                <a:cs typeface="Calibri"/>
              </a:rPr>
              <a:t>Alternatively, you can comply with an Acceptable Solution.</a:t>
            </a:r>
          </a:p>
          <a:p>
            <a:pPr marL="342900" indent="-342900">
              <a:buClr>
                <a:srgbClr val="00ABC5"/>
              </a:buClr>
              <a:buFont typeface="Arial" panose="020B0604020202020204" pitchFamily="34" charset="0"/>
              <a:buChar char="•"/>
            </a:pPr>
            <a:endParaRPr lang="en-NZ" sz="2400" kern="0">
              <a:solidFill>
                <a:sysClr val="windowText" lastClr="000000"/>
              </a:solidFill>
              <a:cs typeface="Calibri"/>
            </a:endParaRPr>
          </a:p>
        </p:txBody>
      </p:sp>
    </p:spTree>
    <p:extLst>
      <p:ext uri="{BB962C8B-B14F-4D97-AF65-F5344CB8AC3E}">
        <p14:creationId xmlns:p14="http://schemas.microsoft.com/office/powerpoint/2010/main" val="4241727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453527"/>
            <a:ext cx="9287373" cy="615553"/>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a:solidFill>
                  <a:srgbClr val="005A83"/>
                </a:solidFill>
                <a:cs typeface="Calibri"/>
              </a:rPr>
              <a:t>Timeframe for unregistered suppliers</a:t>
            </a:r>
          </a:p>
        </p:txBody>
      </p:sp>
      <p:sp>
        <p:nvSpPr>
          <p:cNvPr id="6" name="object 2">
            <a:extLst>
              <a:ext uri="{FF2B5EF4-FFF2-40B4-BE49-F238E27FC236}">
                <a16:creationId xmlns:a16="http://schemas.microsoft.com/office/drawing/2014/main" id="{9BF94AE7-BE97-41F8-B1C5-7337C29A0695}"/>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28</a:t>
            </a:fld>
            <a:endParaRPr sz="2400">
              <a:solidFill>
                <a:srgbClr val="00ABC5"/>
              </a:solidFill>
              <a:latin typeface="Calibri"/>
              <a:cs typeface="Calibri"/>
            </a:endParaRPr>
          </a:p>
        </p:txBody>
      </p:sp>
      <p:pic>
        <p:nvPicPr>
          <p:cNvPr id="7" name="Picture 6" descr="Timeline&#10;&#10;Description automatically generated">
            <a:extLst>
              <a:ext uri="{FF2B5EF4-FFF2-40B4-BE49-F238E27FC236}">
                <a16:creationId xmlns:a16="http://schemas.microsoft.com/office/drawing/2014/main" id="{725252DA-8575-4E10-82F3-334C0AF5A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98" y="3337194"/>
            <a:ext cx="9963477" cy="2912767"/>
          </a:xfrm>
          <a:prstGeom prst="rect">
            <a:avLst/>
          </a:prstGeom>
        </p:spPr>
      </p:pic>
      <p:sp>
        <p:nvSpPr>
          <p:cNvPr id="8" name="Text Placeholder 2">
            <a:extLst>
              <a:ext uri="{FF2B5EF4-FFF2-40B4-BE49-F238E27FC236}">
                <a16:creationId xmlns:a16="http://schemas.microsoft.com/office/drawing/2014/main" id="{AC80B6C5-4AEF-4ECC-B6BF-22B81D289BF3}"/>
              </a:ext>
            </a:extLst>
          </p:cNvPr>
          <p:cNvSpPr txBox="1">
            <a:spLocks/>
          </p:cNvSpPr>
          <p:nvPr/>
        </p:nvSpPr>
        <p:spPr>
          <a:xfrm>
            <a:off x="707299" y="1368124"/>
            <a:ext cx="10364602" cy="1708160"/>
          </a:xfrm>
          <a:prstGeom prst="rect">
            <a:avLst/>
          </a:prstGeom>
          <a:noFill/>
          <a:ln>
            <a:noFill/>
          </a:ln>
        </p:spPr>
        <p:txBody>
          <a:bodyPr vert="horz" wrap="square" lIns="0" tIns="0" rIns="0" bIns="0" anchor="t" anchorCtr="0" compatLnSpc="1">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fontAlgn="base">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400" kern="0">
                <a:solidFill>
                  <a:srgbClr val="000000"/>
                </a:solidFill>
                <a:latin typeface="Calibri"/>
                <a:cs typeface="Calibri"/>
              </a:rPr>
              <a:t>Unregistered water suppliers have more time. You have until November 2028 to prepare a drinking water safety plan that complies with the Act. </a:t>
            </a:r>
          </a:p>
          <a:p>
            <a:pPr marL="342900" indent="-342900" fontAlgn="base">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400" kern="0">
                <a:solidFill>
                  <a:srgbClr val="000000"/>
                </a:solidFill>
                <a:latin typeface="Calibri"/>
                <a:cs typeface="Calibri"/>
              </a:rPr>
              <a:t>Alternatively, can comply with an Acceptable Solution.</a:t>
            </a:r>
          </a:p>
          <a:p>
            <a:pPr marL="342900" indent="-342900">
              <a:buClr>
                <a:srgbClr val="00ABC5"/>
              </a:buClr>
              <a:buFont typeface="Arial" panose="020B0604020202020204" pitchFamily="34" charset="0"/>
              <a:buChar char="•"/>
            </a:pPr>
            <a:endParaRPr lang="en-NZ" sz="2400" kern="0">
              <a:solidFill>
                <a:sysClr val="windowText" lastClr="000000"/>
              </a:solidFill>
              <a:cs typeface="Calibri"/>
            </a:endParaRPr>
          </a:p>
        </p:txBody>
      </p:sp>
    </p:spTree>
    <p:extLst>
      <p:ext uri="{BB962C8B-B14F-4D97-AF65-F5344CB8AC3E}">
        <p14:creationId xmlns:p14="http://schemas.microsoft.com/office/powerpoint/2010/main" val="518884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51F2D4-3C14-4F07-B5EF-CCF7773CEA4F}"/>
              </a:ext>
            </a:extLst>
          </p:cNvPr>
          <p:cNvPicPr>
            <a:picLocks noChangeAspect="1"/>
          </p:cNvPicPr>
          <p:nvPr/>
        </p:nvPicPr>
        <p:blipFill>
          <a:blip r:embed="rId3"/>
          <a:stretch>
            <a:fillRect/>
          </a:stretch>
        </p:blipFill>
        <p:spPr>
          <a:xfrm>
            <a:off x="2007527" y="3508873"/>
            <a:ext cx="4201249" cy="2975473"/>
          </a:xfrm>
          <a:prstGeom prst="rect">
            <a:avLst/>
          </a:prstGeom>
          <a:ln>
            <a:solidFill>
              <a:schemeClr val="bg1">
                <a:lumMod val="75000"/>
              </a:schemeClr>
            </a:solidFill>
          </a:ln>
          <a:effectLst>
            <a:outerShdw blurRad="76200" dist="38100" dir="2700000" algn="tl" rotWithShape="0">
              <a:prstClr val="black">
                <a:alpha val="40000"/>
              </a:prstClr>
            </a:outerShdw>
          </a:effectLst>
        </p:spPr>
      </p:pic>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453527"/>
            <a:ext cx="9287373" cy="1231106"/>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a:solidFill>
                  <a:srgbClr val="005A83"/>
                </a:solidFill>
                <a:cs typeface="Calibri"/>
              </a:rPr>
              <a:t>Guidance</a:t>
            </a:r>
          </a:p>
          <a:p>
            <a:endParaRPr lang="en-US" sz="4000" b="1" kern="0" spc="-5">
              <a:solidFill>
                <a:srgbClr val="005A83"/>
              </a:solidFill>
              <a:cs typeface="Calibri"/>
            </a:endParaRPr>
          </a:p>
        </p:txBody>
      </p:sp>
      <p:sp>
        <p:nvSpPr>
          <p:cNvPr id="6" name="object 2">
            <a:extLst>
              <a:ext uri="{FF2B5EF4-FFF2-40B4-BE49-F238E27FC236}">
                <a16:creationId xmlns:a16="http://schemas.microsoft.com/office/drawing/2014/main" id="{9BF94AE7-BE97-41F8-B1C5-7337C29A0695}"/>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29</a:t>
            </a:fld>
            <a:endParaRPr sz="2400">
              <a:solidFill>
                <a:srgbClr val="00ABC5"/>
              </a:solidFill>
              <a:latin typeface="Calibri"/>
              <a:cs typeface="Calibri"/>
            </a:endParaRPr>
          </a:p>
        </p:txBody>
      </p:sp>
      <p:sp>
        <p:nvSpPr>
          <p:cNvPr id="7" name="Text Placeholder 2">
            <a:extLst>
              <a:ext uri="{FF2B5EF4-FFF2-40B4-BE49-F238E27FC236}">
                <a16:creationId xmlns:a16="http://schemas.microsoft.com/office/drawing/2014/main" id="{F47430E9-356C-4EEF-BDEC-9E93DEF81CE7}"/>
              </a:ext>
            </a:extLst>
          </p:cNvPr>
          <p:cNvSpPr txBox="1">
            <a:spLocks/>
          </p:cNvSpPr>
          <p:nvPr/>
        </p:nvSpPr>
        <p:spPr>
          <a:xfrm>
            <a:off x="5267325" y="1510554"/>
            <a:ext cx="6035147" cy="1538883"/>
          </a:xfrm>
          <a:prstGeom prst="rect">
            <a:avLst/>
          </a:prstGeom>
          <a:noFill/>
          <a:ln>
            <a:noFill/>
          </a:ln>
        </p:spPr>
        <p:txBody>
          <a:bodyPr vert="horz" wrap="square" lIns="0" tIns="0" rIns="0" bIns="0" anchor="t" anchorCtr="0" compatLnSpc="1">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fontAlgn="base">
              <a:spcBef>
                <a:spcPts val="800"/>
              </a:spcBef>
              <a:spcAft>
                <a:spcPts val="8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000" kern="0">
                <a:solidFill>
                  <a:srgbClr val="000000"/>
                </a:solidFill>
                <a:latin typeface="Calibri"/>
                <a:cs typeface="Calibri"/>
              </a:rPr>
              <a:t>Find out more and view our guidance on drinking water safety planning and source water risk management planning at </a:t>
            </a:r>
            <a:r>
              <a:rPr lang="en-US" sz="2000" b="0" i="0">
                <a:solidFill>
                  <a:srgbClr val="00ABBD"/>
                </a:solidFill>
                <a:effectLst/>
                <a:latin typeface="Calibri"/>
                <a:cs typeface="Calibri"/>
              </a:rPr>
              <a:t>www.taumataarowai.govt.nz/for-water-suppliers/drinking-water-safety-planning</a:t>
            </a:r>
          </a:p>
        </p:txBody>
      </p:sp>
      <p:pic>
        <p:nvPicPr>
          <p:cNvPr id="3" name="Picture 2">
            <a:extLst>
              <a:ext uri="{FF2B5EF4-FFF2-40B4-BE49-F238E27FC236}">
                <a16:creationId xmlns:a16="http://schemas.microsoft.com/office/drawing/2014/main" id="{5226271C-1C85-4C3B-AC90-E69BC546E2AF}"/>
              </a:ext>
            </a:extLst>
          </p:cNvPr>
          <p:cNvPicPr>
            <a:picLocks noChangeAspect="1"/>
          </p:cNvPicPr>
          <p:nvPr/>
        </p:nvPicPr>
        <p:blipFill>
          <a:blip r:embed="rId4"/>
          <a:stretch>
            <a:fillRect/>
          </a:stretch>
        </p:blipFill>
        <p:spPr>
          <a:xfrm>
            <a:off x="707299" y="1518642"/>
            <a:ext cx="4122659" cy="2895600"/>
          </a:xfrm>
          <a:prstGeom prst="rect">
            <a:avLst/>
          </a:prstGeom>
          <a:ln w="6350">
            <a:solidFill>
              <a:schemeClr val="bg1">
                <a:lumMod val="75000"/>
              </a:schemeClr>
            </a:solidFill>
          </a:ln>
          <a:effectLst>
            <a:outerShdw blurRad="88900" dist="38100" dir="2700000" algn="tl" rotWithShape="0">
              <a:prstClr val="black">
                <a:alpha val="40000"/>
              </a:prstClr>
            </a:outerShdw>
          </a:effectLst>
        </p:spPr>
      </p:pic>
      <p:sp>
        <p:nvSpPr>
          <p:cNvPr id="2" name="Oval 1">
            <a:extLst>
              <a:ext uri="{FF2B5EF4-FFF2-40B4-BE49-F238E27FC236}">
                <a16:creationId xmlns:a16="http://schemas.microsoft.com/office/drawing/2014/main" id="{540F6334-ED29-4604-9E2A-2042F5DA8C25}"/>
              </a:ext>
            </a:extLst>
          </p:cNvPr>
          <p:cNvSpPr/>
          <p:nvPr/>
        </p:nvSpPr>
        <p:spPr>
          <a:xfrm>
            <a:off x="3943350" y="4456661"/>
            <a:ext cx="1228725" cy="834033"/>
          </a:xfrm>
          <a:prstGeom prst="ellipse">
            <a:avLst/>
          </a:prstGeom>
          <a:noFill/>
          <a:ln w="38100">
            <a:solidFill>
              <a:srgbClr val="F15A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71469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69603"/>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What we will cover today</a:t>
            </a:r>
            <a:endParaRPr lang="en-US"/>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79902" y="1358599"/>
            <a:ext cx="10364602" cy="4062651"/>
          </a:xfrm>
          <a:prstGeom prst="rect">
            <a:avLst/>
          </a:prstGeom>
          <a:noFill/>
          <a:ln>
            <a:noFill/>
          </a:ln>
        </p:spPr>
        <p:txBody>
          <a:bodyPr vert="horz" wrap="square" lIns="0" tIns="0" rIns="0" bIns="0" anchor="t" anchorCtr="0" compatLnSpc="1">
            <a:spAutoFit/>
          </a:bodyPr>
          <a:lstStyle/>
          <a:p>
            <a:pPr marL="342900" indent="-342900">
              <a:buClr>
                <a:srgbClr val="00ABC5"/>
              </a:buClr>
              <a:buFont typeface="Arial" panose="020B0604020202020204" pitchFamily="34" charset="0"/>
              <a:buChar char="•"/>
            </a:pPr>
            <a:r>
              <a:rPr lang="en-NZ" sz="2400" b="1">
                <a:cs typeface="Calibri"/>
              </a:rPr>
              <a:t>Overview</a:t>
            </a:r>
          </a:p>
          <a:p>
            <a:pPr marL="800100" lvl="1" indent="-342900">
              <a:buClr>
                <a:srgbClr val="00ABC5"/>
              </a:buClr>
              <a:buFont typeface="Arial" panose="020B0604020202020204" pitchFamily="34" charset="0"/>
              <a:buChar char="•"/>
            </a:pPr>
            <a:r>
              <a:rPr lang="en-NZ" sz="2400">
                <a:cs typeface="Calibri"/>
              </a:rPr>
              <a:t>Ray McMillan, Head of Regulatory</a:t>
            </a:r>
          </a:p>
          <a:p>
            <a:pPr marL="800100" lvl="1" indent="-342900">
              <a:buClr>
                <a:srgbClr val="00ABC5"/>
              </a:buClr>
              <a:buFont typeface="Arial" panose="020B0604020202020204" pitchFamily="34" charset="0"/>
              <a:buChar char="•"/>
            </a:pPr>
            <a:endParaRPr lang="en-NZ" sz="2400" b="1">
              <a:cs typeface="Calibri"/>
            </a:endParaRPr>
          </a:p>
          <a:p>
            <a:pPr marL="342900" indent="-342900">
              <a:buClr>
                <a:srgbClr val="00ABC5"/>
              </a:buClr>
              <a:buFont typeface="Arial" panose="020B0604020202020204" pitchFamily="34" charset="0"/>
              <a:buChar char="•"/>
            </a:pPr>
            <a:r>
              <a:rPr lang="en-NZ" sz="2400" b="1">
                <a:cs typeface="Calibri"/>
              </a:rPr>
              <a:t>Evolution of Water Safety Planning &amp; Drinking Water Safety Planning</a:t>
            </a:r>
          </a:p>
          <a:p>
            <a:pPr marL="800100" lvl="1" indent="-342900">
              <a:buClr>
                <a:srgbClr val="00ABC5"/>
              </a:buClr>
              <a:buFont typeface="Arial" panose="020B0604020202020204" pitchFamily="34" charset="0"/>
              <a:buChar char="•"/>
            </a:pPr>
            <a:r>
              <a:rPr lang="en-NZ" sz="2400">
                <a:ea typeface="+mn-lt"/>
                <a:cs typeface="+mn-lt"/>
              </a:rPr>
              <a:t>Jim Graham, Principal Advisor Drinking water</a:t>
            </a:r>
          </a:p>
          <a:p>
            <a:pPr marL="800100" lvl="1" indent="-342900">
              <a:buClr>
                <a:srgbClr val="00ABC5"/>
              </a:buClr>
              <a:buFont typeface="Arial" panose="020B0604020202020204" pitchFamily="34" charset="0"/>
              <a:buChar char="•"/>
            </a:pPr>
            <a:endParaRPr lang="en-NZ" sz="2400">
              <a:ea typeface="+mn-lt"/>
              <a:cs typeface="+mn-lt"/>
            </a:endParaRPr>
          </a:p>
          <a:p>
            <a:pPr marL="342900" indent="-342900">
              <a:buClr>
                <a:srgbClr val="00ABC5"/>
              </a:buClr>
              <a:buFont typeface="Arial" panose="020B0604020202020204" pitchFamily="34" charset="0"/>
              <a:buChar char="•"/>
            </a:pPr>
            <a:r>
              <a:rPr lang="en-NZ" sz="2400" b="1">
                <a:cs typeface="Calibri"/>
              </a:rPr>
              <a:t>Water Services Act 2021 &amp; Source Water Risk Management Planning</a:t>
            </a:r>
          </a:p>
          <a:p>
            <a:pPr marL="800100" lvl="1" indent="-342900">
              <a:buClr>
                <a:srgbClr val="00ABC5"/>
              </a:buClr>
              <a:buFont typeface="Arial" panose="020B0604020202020204" pitchFamily="34" charset="0"/>
              <a:buChar char="•"/>
            </a:pPr>
            <a:r>
              <a:rPr lang="en-NZ" sz="2400">
                <a:cs typeface="Calibri"/>
              </a:rPr>
              <a:t>Alan Cooper, Principal Advisor Regulatory System</a:t>
            </a:r>
          </a:p>
          <a:p>
            <a:pPr marL="800100" lvl="1"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b="1" err="1">
                <a:cs typeface="Calibri"/>
              </a:rPr>
              <a:t>Pātai</a:t>
            </a:r>
            <a:r>
              <a:rPr lang="en-NZ" sz="2400" b="1">
                <a:cs typeface="Calibri"/>
              </a:rPr>
              <a:t> / questions</a:t>
            </a:r>
            <a:endParaRPr lang="en-NZ" sz="2400">
              <a:cs typeface="Calibri"/>
            </a:endParaRPr>
          </a:p>
          <a:p>
            <a:pPr marL="800100" lvl="1" indent="-342900">
              <a:buClr>
                <a:srgbClr val="00ABC5"/>
              </a:buClr>
              <a:buFont typeface="Arial" panose="020B0604020202020204" pitchFamily="34" charset="0"/>
              <a:buChar char="•"/>
            </a:pPr>
            <a:r>
              <a:rPr lang="en-NZ" sz="2400">
                <a:cs typeface="Calibri"/>
              </a:rPr>
              <a:t>Opportunity to answer any further </a:t>
            </a:r>
            <a:r>
              <a:rPr lang="en-NZ" sz="2400" err="1">
                <a:cs typeface="Calibri"/>
              </a:rPr>
              <a:t>pātai</a:t>
            </a:r>
            <a:r>
              <a:rPr lang="en-NZ" sz="2400">
                <a:cs typeface="Calibri"/>
              </a:rPr>
              <a:t> / questions you might have</a:t>
            </a:r>
          </a:p>
        </p:txBody>
      </p:sp>
      <p:sp>
        <p:nvSpPr>
          <p:cNvPr id="4" name="object 2">
            <a:extLst>
              <a:ext uri="{FF2B5EF4-FFF2-40B4-BE49-F238E27FC236}">
                <a16:creationId xmlns:a16="http://schemas.microsoft.com/office/drawing/2014/main" id="{F1D2CC9B-AFE6-493F-8ED0-815ED36FD494}"/>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3</a:t>
            </a:fld>
            <a:endParaRPr sz="2400">
              <a:solidFill>
                <a:srgbClr val="00ABC5"/>
              </a:solidFill>
              <a:latin typeface="Calibri"/>
              <a:cs typeface="Calibri"/>
            </a:endParaRPr>
          </a:p>
        </p:txBody>
      </p:sp>
    </p:spTree>
    <p:extLst>
      <p:ext uri="{BB962C8B-B14F-4D97-AF65-F5344CB8AC3E}">
        <p14:creationId xmlns:p14="http://schemas.microsoft.com/office/powerpoint/2010/main" val="897339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4799FB9-E31A-E341-AAEE-01A771FE5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1" y="0"/>
            <a:ext cx="12735166" cy="6858000"/>
          </a:xfrm>
          <a:prstGeom prst="rect">
            <a:avLst/>
          </a:prstGeom>
        </p:spPr>
      </p:pic>
      <p:sp>
        <p:nvSpPr>
          <p:cNvPr id="7" name="object 3">
            <a:extLst>
              <a:ext uri="{FF2B5EF4-FFF2-40B4-BE49-F238E27FC236}">
                <a16:creationId xmlns:a16="http://schemas.microsoft.com/office/drawing/2014/main" id="{2D20ADF2-6FA8-4140-BCF7-EB41C6D900CC}"/>
              </a:ext>
            </a:extLst>
          </p:cNvPr>
          <p:cNvSpPr txBox="1">
            <a:spLocks noGrp="1"/>
          </p:cNvSpPr>
          <p:nvPr>
            <p:ph type="title"/>
          </p:nvPr>
        </p:nvSpPr>
        <p:spPr>
          <a:xfrm>
            <a:off x="1456038" y="2585179"/>
            <a:ext cx="8853603" cy="843821"/>
          </a:xfrm>
          <a:prstGeom prst="rect">
            <a:avLst/>
          </a:prstGeom>
        </p:spPr>
        <p:txBody>
          <a:bodyPr vert="horz" wrap="square" lIns="0" tIns="12700" rIns="0" bIns="0" rtlCol="0" anchor="t">
            <a:spAutoFit/>
          </a:bodyPr>
          <a:lstStyle/>
          <a:p>
            <a:pPr marL="12700" algn="ctr">
              <a:spcBef>
                <a:spcPts val="100"/>
              </a:spcBef>
            </a:pPr>
            <a:r>
              <a:rPr lang="en-NZ" spc="-45" err="1">
                <a:solidFill>
                  <a:schemeClr val="bg1"/>
                </a:solidFill>
              </a:rPr>
              <a:t>Pātai</a:t>
            </a:r>
            <a:r>
              <a:rPr lang="en-NZ" spc="-45">
                <a:solidFill>
                  <a:schemeClr val="bg1"/>
                </a:solidFill>
              </a:rPr>
              <a:t> | Questions?</a:t>
            </a:r>
            <a:endParaRPr lang="en-NZ" spc="-15">
              <a:solidFill>
                <a:schemeClr val="bg1"/>
              </a:solidFill>
            </a:endParaRPr>
          </a:p>
        </p:txBody>
      </p:sp>
      <p:sp>
        <p:nvSpPr>
          <p:cNvPr id="11" name="Text Box 1">
            <a:extLst>
              <a:ext uri="{FF2B5EF4-FFF2-40B4-BE49-F238E27FC236}">
                <a16:creationId xmlns:a16="http://schemas.microsoft.com/office/drawing/2014/main" id="{3599AA01-6DD4-2045-99AD-5454066B53BB}"/>
              </a:ext>
            </a:extLst>
          </p:cNvPr>
          <p:cNvSpPr txBox="1"/>
          <p:nvPr/>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BFBFBF"/>
                </a:solidFill>
                <a:effectLst/>
                <a:uLnTx/>
                <a:uFillTx/>
                <a:latin typeface="Calibri"/>
                <a:ea typeface="Times New Roman" panose="02020603050405020304" pitchFamily="18" charset="0"/>
                <a:cs typeface="Times New Roman" panose="02020603050405020304" pitchFamily="18" charset="0"/>
              </a:rPr>
              <a:t>Unclassified</a:t>
            </a:r>
            <a:endParaRPr kumimoji="0" lang="en-NZ" sz="11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5" name="object 2">
            <a:extLst>
              <a:ext uri="{FF2B5EF4-FFF2-40B4-BE49-F238E27FC236}">
                <a16:creationId xmlns:a16="http://schemas.microsoft.com/office/drawing/2014/main" id="{AE3C6060-8586-440D-A308-0C18F778EFFE}"/>
              </a:ext>
            </a:extLst>
          </p:cNvPr>
          <p:cNvSpPr txBox="1"/>
          <p:nvPr/>
        </p:nvSpPr>
        <p:spPr>
          <a:xfrm>
            <a:off x="113498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30</a:t>
            </a:fld>
            <a:endParaRPr sz="2400">
              <a:solidFill>
                <a:srgbClr val="00ABC5"/>
              </a:solidFill>
              <a:latin typeface="Calibri"/>
              <a:cs typeface="Calibri"/>
            </a:endParaRPr>
          </a:p>
        </p:txBody>
      </p:sp>
    </p:spTree>
    <p:extLst>
      <p:ext uri="{BB962C8B-B14F-4D97-AF65-F5344CB8AC3E}">
        <p14:creationId xmlns:p14="http://schemas.microsoft.com/office/powerpoint/2010/main" val="21512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7549-9B82-4215-8BD4-B9D326375B70}"/>
              </a:ext>
            </a:extLst>
          </p:cNvPr>
          <p:cNvSpPr>
            <a:spLocks noGrp="1"/>
          </p:cNvSpPr>
          <p:nvPr>
            <p:ph type="title"/>
          </p:nvPr>
        </p:nvSpPr>
        <p:spPr>
          <a:xfrm>
            <a:off x="707299" y="535849"/>
            <a:ext cx="9287373" cy="615553"/>
          </a:xfrm>
        </p:spPr>
        <p:txBody>
          <a:bodyPr/>
          <a:lstStyle/>
          <a:p>
            <a:r>
              <a:rPr lang="en-NZ" sz="4000" spc="-5">
                <a:solidFill>
                  <a:srgbClr val="005A83"/>
                </a:solidFill>
              </a:rPr>
              <a:t>Our </a:t>
            </a:r>
            <a:r>
              <a:rPr lang="en-NZ" sz="4000" spc="-5" err="1">
                <a:solidFill>
                  <a:srgbClr val="005A83"/>
                </a:solidFill>
              </a:rPr>
              <a:t>whakatauki</a:t>
            </a:r>
            <a:endParaRPr lang="en-NZ" sz="4000" spc="-5">
              <a:solidFill>
                <a:srgbClr val="005A83"/>
              </a:solidFill>
            </a:endParaRPr>
          </a:p>
        </p:txBody>
      </p:sp>
      <p:sp>
        <p:nvSpPr>
          <p:cNvPr id="4" name="Text Placeholder 2">
            <a:extLst>
              <a:ext uri="{FF2B5EF4-FFF2-40B4-BE49-F238E27FC236}">
                <a16:creationId xmlns:a16="http://schemas.microsoft.com/office/drawing/2014/main" id="{538C7897-1B2B-447E-8884-1F8FC2162570}"/>
              </a:ext>
            </a:extLst>
          </p:cNvPr>
          <p:cNvSpPr txBox="1">
            <a:spLocks/>
          </p:cNvSpPr>
          <p:nvPr/>
        </p:nvSpPr>
        <p:spPr>
          <a:xfrm>
            <a:off x="707298" y="1556911"/>
            <a:ext cx="11082625" cy="5124480"/>
          </a:xfrm>
          <a:prstGeom prst="rect">
            <a:avLst/>
          </a:prstGeom>
        </p:spPr>
        <p:txBody>
          <a:bodyPr wrap="square" lIns="0" tIns="0" rIns="0" bIns="0">
            <a:spAutoFit/>
          </a:bodyPr>
          <a:lstStyle>
            <a:lvl1pPr marL="0" eaLnBrk="1" hangingPunct="1">
              <a:defRPr b="0" i="0">
                <a:solidFill>
                  <a:schemeClr val="tx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285750" indent="-285750">
              <a:lnSpc>
                <a:spcPct val="150000"/>
              </a:lnSpc>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NZ" sz="2800" b="1" kern="0" err="1">
                <a:solidFill>
                  <a:srgbClr val="07435C"/>
                </a:solidFill>
                <a:latin typeface="Calibri"/>
                <a:cs typeface="Calibri"/>
              </a:rPr>
              <a:t>Karangahia</a:t>
            </a:r>
            <a:r>
              <a:rPr lang="en-NZ" sz="2800" b="1" kern="0">
                <a:solidFill>
                  <a:srgbClr val="07435C"/>
                </a:solidFill>
                <a:latin typeface="Calibri"/>
                <a:cs typeface="Calibri"/>
              </a:rPr>
              <a:t> </a:t>
            </a:r>
            <a:r>
              <a:rPr lang="en-NZ" sz="2800" b="1" kern="0" err="1">
                <a:solidFill>
                  <a:srgbClr val="07435C"/>
                </a:solidFill>
                <a:latin typeface="Calibri"/>
                <a:cs typeface="Calibri"/>
              </a:rPr>
              <a:t>ngā</a:t>
            </a:r>
            <a:r>
              <a:rPr lang="en-NZ" sz="2800" b="1" kern="0">
                <a:solidFill>
                  <a:srgbClr val="07435C"/>
                </a:solidFill>
                <a:latin typeface="Calibri"/>
                <a:cs typeface="Calibri"/>
              </a:rPr>
              <a:t> </a:t>
            </a:r>
            <a:r>
              <a:rPr lang="en-NZ" sz="2800" b="1" kern="0" err="1">
                <a:solidFill>
                  <a:srgbClr val="07435C"/>
                </a:solidFill>
                <a:latin typeface="Calibri"/>
                <a:cs typeface="Calibri"/>
              </a:rPr>
              <a:t>ope</a:t>
            </a:r>
            <a:r>
              <a:rPr lang="en-NZ" sz="2800" b="1" kern="0">
                <a:solidFill>
                  <a:srgbClr val="07435C"/>
                </a:solidFill>
                <a:latin typeface="Calibri"/>
                <a:cs typeface="Calibri"/>
              </a:rPr>
              <a:t> </a:t>
            </a:r>
            <a:r>
              <a:rPr lang="en-NZ" sz="2800" kern="0">
                <a:solidFill>
                  <a:srgbClr val="000000"/>
                </a:solidFill>
                <a:latin typeface="Calibri"/>
                <a:cs typeface="Calibri"/>
              </a:rPr>
              <a:t>| Be the voice of welcome</a:t>
            </a:r>
          </a:p>
          <a:p>
            <a:pPr marL="285750" indent="-285750">
              <a:lnSpc>
                <a:spcPct val="150000"/>
              </a:lnSpc>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NZ" sz="2800" b="1" kern="0" err="1">
                <a:solidFill>
                  <a:srgbClr val="07435C"/>
                </a:solidFill>
                <a:latin typeface="Calibri"/>
                <a:cs typeface="Calibri"/>
              </a:rPr>
              <a:t>Whāngaia</a:t>
            </a:r>
            <a:r>
              <a:rPr lang="en-NZ" sz="2800" b="1" kern="0">
                <a:solidFill>
                  <a:srgbClr val="07435C"/>
                </a:solidFill>
                <a:latin typeface="Calibri"/>
                <a:cs typeface="Calibri"/>
              </a:rPr>
              <a:t> </a:t>
            </a:r>
            <a:r>
              <a:rPr lang="en-NZ" sz="2800" b="1" kern="0" err="1">
                <a:solidFill>
                  <a:srgbClr val="07435C"/>
                </a:solidFill>
                <a:latin typeface="Calibri"/>
                <a:cs typeface="Calibri"/>
              </a:rPr>
              <a:t>te</a:t>
            </a:r>
            <a:r>
              <a:rPr lang="en-NZ" sz="2800" b="1" kern="0">
                <a:solidFill>
                  <a:srgbClr val="07435C"/>
                </a:solidFill>
                <a:latin typeface="Calibri"/>
                <a:cs typeface="Calibri"/>
              </a:rPr>
              <a:t> iwi </a:t>
            </a:r>
            <a:r>
              <a:rPr lang="en-NZ" sz="2800" kern="0">
                <a:solidFill>
                  <a:srgbClr val="000000"/>
                </a:solidFill>
                <a:latin typeface="Calibri"/>
                <a:cs typeface="Calibri"/>
              </a:rPr>
              <a:t>| Sustain the people</a:t>
            </a:r>
          </a:p>
          <a:p>
            <a:pPr marL="285750" indent="-285750">
              <a:lnSpc>
                <a:spcPct val="150000"/>
              </a:lnSpc>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NZ" sz="2800" b="1" kern="0">
                <a:solidFill>
                  <a:srgbClr val="07435C"/>
                </a:solidFill>
                <a:latin typeface="Calibri"/>
                <a:cs typeface="Calibri"/>
              </a:rPr>
              <a:t>Ka </a:t>
            </a:r>
            <a:r>
              <a:rPr lang="en-NZ" sz="2800" b="1" kern="0" err="1">
                <a:solidFill>
                  <a:srgbClr val="07435C"/>
                </a:solidFill>
                <a:latin typeface="Calibri"/>
                <a:cs typeface="Calibri"/>
              </a:rPr>
              <a:t>hoki</a:t>
            </a:r>
            <a:r>
              <a:rPr lang="en-NZ" sz="2800" b="1" kern="0">
                <a:solidFill>
                  <a:srgbClr val="07435C"/>
                </a:solidFill>
                <a:latin typeface="Calibri"/>
                <a:cs typeface="Calibri"/>
              </a:rPr>
              <a:t> </a:t>
            </a:r>
            <a:r>
              <a:rPr lang="en-NZ" sz="2800" b="1" kern="0" err="1">
                <a:solidFill>
                  <a:srgbClr val="07435C"/>
                </a:solidFill>
                <a:latin typeface="Calibri"/>
                <a:cs typeface="Calibri"/>
              </a:rPr>
              <a:t>kōmuri</a:t>
            </a:r>
            <a:r>
              <a:rPr lang="en-NZ" sz="2800" b="1" kern="0">
                <a:solidFill>
                  <a:srgbClr val="07435C"/>
                </a:solidFill>
                <a:latin typeface="Calibri"/>
                <a:cs typeface="Calibri"/>
              </a:rPr>
              <a:t> </a:t>
            </a:r>
            <a:r>
              <a:rPr lang="en-NZ" sz="2800" b="1" kern="0" err="1">
                <a:solidFill>
                  <a:srgbClr val="07435C"/>
                </a:solidFill>
                <a:latin typeface="Calibri"/>
                <a:cs typeface="Calibri"/>
              </a:rPr>
              <a:t>ngā</a:t>
            </a:r>
            <a:r>
              <a:rPr lang="en-NZ" sz="2800" b="1" kern="0">
                <a:solidFill>
                  <a:srgbClr val="07435C"/>
                </a:solidFill>
                <a:latin typeface="Calibri"/>
                <a:cs typeface="Calibri"/>
              </a:rPr>
              <a:t> </a:t>
            </a:r>
            <a:r>
              <a:rPr lang="en-NZ" sz="2800" b="1" kern="0" err="1">
                <a:solidFill>
                  <a:srgbClr val="07435C"/>
                </a:solidFill>
                <a:latin typeface="Calibri"/>
                <a:cs typeface="Calibri"/>
              </a:rPr>
              <a:t>whakaaro</a:t>
            </a:r>
            <a:r>
              <a:rPr lang="en-NZ" sz="2800" b="1" kern="0">
                <a:solidFill>
                  <a:srgbClr val="07435C"/>
                </a:solidFill>
                <a:latin typeface="Calibri"/>
                <a:cs typeface="Calibri"/>
              </a:rPr>
              <a:t> kia </a:t>
            </a:r>
            <a:r>
              <a:rPr lang="en-NZ" sz="2800" b="1" kern="0" err="1">
                <a:solidFill>
                  <a:srgbClr val="07435C"/>
                </a:solidFill>
                <a:latin typeface="Calibri"/>
                <a:cs typeface="Calibri"/>
              </a:rPr>
              <a:t>anga</a:t>
            </a:r>
            <a:r>
              <a:rPr lang="en-NZ" sz="2800" b="1" kern="0">
                <a:solidFill>
                  <a:srgbClr val="07435C"/>
                </a:solidFill>
                <a:latin typeface="Calibri"/>
                <a:cs typeface="Calibri"/>
              </a:rPr>
              <a:t> </a:t>
            </a:r>
            <a:r>
              <a:rPr lang="en-NZ" sz="2800" b="1" kern="0" err="1">
                <a:solidFill>
                  <a:srgbClr val="07435C"/>
                </a:solidFill>
                <a:latin typeface="Calibri"/>
                <a:cs typeface="Calibri"/>
              </a:rPr>
              <a:t>whakamua</a:t>
            </a:r>
            <a:r>
              <a:rPr lang="en-NZ" sz="2800" b="1" kern="0">
                <a:solidFill>
                  <a:srgbClr val="07435C"/>
                </a:solidFill>
                <a:latin typeface="Calibri"/>
                <a:cs typeface="Calibri"/>
              </a:rPr>
              <a:t> </a:t>
            </a:r>
            <a:r>
              <a:rPr lang="en-NZ" sz="2800" b="1" kern="0" err="1">
                <a:solidFill>
                  <a:srgbClr val="07435C"/>
                </a:solidFill>
                <a:latin typeface="Calibri"/>
                <a:cs typeface="Calibri"/>
              </a:rPr>
              <a:t>te</a:t>
            </a:r>
            <a:r>
              <a:rPr lang="en-NZ" sz="2800" b="1" kern="0">
                <a:solidFill>
                  <a:srgbClr val="07435C"/>
                </a:solidFill>
                <a:latin typeface="Calibri"/>
                <a:cs typeface="Calibri"/>
              </a:rPr>
              <a:t> </a:t>
            </a:r>
            <a:r>
              <a:rPr lang="en-NZ" sz="2800" b="1" kern="0" err="1">
                <a:solidFill>
                  <a:srgbClr val="07435C"/>
                </a:solidFill>
                <a:latin typeface="Calibri"/>
                <a:cs typeface="Calibri"/>
              </a:rPr>
              <a:t>titiro</a:t>
            </a:r>
            <a:r>
              <a:rPr lang="en-NZ" sz="2800" b="1" kern="0">
                <a:solidFill>
                  <a:srgbClr val="07435C"/>
                </a:solidFill>
                <a:latin typeface="Calibri"/>
                <a:cs typeface="Calibri"/>
              </a:rPr>
              <a:t> </a:t>
            </a:r>
            <a:r>
              <a:rPr lang="en-NZ" sz="2800" kern="0">
                <a:solidFill>
                  <a:srgbClr val="000000"/>
                </a:solidFill>
                <a:latin typeface="Calibri"/>
                <a:cs typeface="Calibri"/>
              </a:rPr>
              <a:t>|</a:t>
            </a:r>
            <a:r>
              <a:rPr lang="en-NZ" sz="2800" b="1" kern="0">
                <a:solidFill>
                  <a:srgbClr val="07435C"/>
                </a:solidFill>
                <a:latin typeface="Calibri"/>
                <a:cs typeface="Calibri"/>
              </a:rPr>
              <a:t> </a:t>
            </a:r>
            <a:r>
              <a:rPr lang="en-US" sz="2800" kern="0">
                <a:solidFill>
                  <a:srgbClr val="000000"/>
                </a:solidFill>
                <a:latin typeface="Calibri"/>
                <a:cs typeface="Calibri"/>
              </a:rPr>
              <a:t>Turn our minds to the past to determine our way forward</a:t>
            </a:r>
          </a:p>
          <a:p>
            <a:endParaRPr lang="en-NZ" sz="2800" b="0">
              <a:solidFill>
                <a:srgbClr val="323130"/>
              </a:solidFill>
              <a:effectLst/>
            </a:endParaRPr>
          </a:p>
          <a:p>
            <a:endParaRPr lang="en-NZ" sz="2800">
              <a:solidFill>
                <a:srgbClr val="323130"/>
              </a:solidFill>
              <a:effectLst/>
            </a:endParaRPr>
          </a:p>
          <a:p>
            <a:endParaRPr lang="en-NZ" sz="2800">
              <a:solidFill>
                <a:srgbClr val="323130"/>
              </a:solidFill>
              <a:effectLst/>
            </a:endParaRPr>
          </a:p>
          <a:p>
            <a:endParaRPr lang="en-NZ" sz="2800">
              <a:solidFill>
                <a:srgbClr val="323130"/>
              </a:solidFill>
            </a:endParaRPr>
          </a:p>
          <a:p>
            <a:endParaRPr lang="en-NZ" sz="2800">
              <a:solidFill>
                <a:srgbClr val="323130"/>
              </a:solidFill>
              <a:effectLst/>
            </a:endParaRPr>
          </a:p>
        </p:txBody>
      </p:sp>
      <p:sp>
        <p:nvSpPr>
          <p:cNvPr id="5" name="object 2">
            <a:extLst>
              <a:ext uri="{FF2B5EF4-FFF2-40B4-BE49-F238E27FC236}">
                <a16:creationId xmlns:a16="http://schemas.microsoft.com/office/drawing/2014/main" id="{03B33A8D-91B8-4E69-ABB1-298B60B2C4D3}"/>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4</a:t>
            </a:fld>
            <a:endParaRPr sz="2400">
              <a:solidFill>
                <a:srgbClr val="00ABC5"/>
              </a:solidFill>
              <a:latin typeface="Calibri"/>
              <a:cs typeface="Calibri"/>
            </a:endParaRPr>
          </a:p>
        </p:txBody>
      </p:sp>
    </p:spTree>
    <p:extLst>
      <p:ext uri="{BB962C8B-B14F-4D97-AF65-F5344CB8AC3E}">
        <p14:creationId xmlns:p14="http://schemas.microsoft.com/office/powerpoint/2010/main" val="339420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297977"/>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Public consultation closing soon</a:t>
            </a:r>
            <a:endParaRPr lang="en-US"/>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79902" y="1128928"/>
            <a:ext cx="10194155" cy="5314509"/>
          </a:xfrm>
          <a:prstGeom prst="rect">
            <a:avLst/>
          </a:prstGeom>
          <a:noFill/>
          <a:ln>
            <a:noFill/>
          </a:ln>
        </p:spPr>
        <p:txBody>
          <a:bodyPr vert="horz" wrap="square" lIns="0" tIns="0" rIns="0" bIns="0" anchor="t" anchorCtr="0" compatLnSpc="1">
            <a:spAutoFit/>
          </a:bodyPr>
          <a:lstStyle/>
          <a:p>
            <a:pPr marL="285750" indent="-285750" algn="l">
              <a:buClr>
                <a:srgbClr val="00ABC5"/>
              </a:buClr>
              <a:buSzPct val="100000"/>
              <a:buFont typeface="Arial,Sans-Serif" pitchFamily="34"/>
              <a:buChar char="•"/>
            </a:pPr>
            <a:r>
              <a:rPr lang="en-US" sz="2200" kern="1200">
                <a:latin typeface="Calibri"/>
                <a:cs typeface="Calibri"/>
              </a:rPr>
              <a:t>We are currently seeking feedback on the following seven proposed documents:</a:t>
            </a:r>
          </a:p>
          <a:p>
            <a:pPr marL="800100" lvl="1" indent="-342900" algn="l" rtl="0">
              <a:buClr>
                <a:srgbClr val="00ABC5"/>
              </a:buClr>
              <a:buSzPct val="100000"/>
              <a:buFont typeface="Arial" panose="020B0604020202020204" pitchFamily="34" charset="0"/>
              <a:buChar char="•"/>
            </a:pPr>
            <a:r>
              <a:rPr lang="en-NZ" kern="1200">
                <a:solidFill>
                  <a:srgbClr val="00ABBD"/>
                </a:solidFill>
                <a:latin typeface="Calibri"/>
                <a:cs typeface="Calibri"/>
              </a:rPr>
              <a:t>Drinking Water Standards</a:t>
            </a:r>
          </a:p>
          <a:p>
            <a:pPr marL="800100" lvl="1" indent="-342900" algn="l" rtl="0">
              <a:buClr>
                <a:srgbClr val="00ABC5"/>
              </a:buClr>
              <a:buSzPct val="100000"/>
              <a:buFont typeface="Arial" panose="020B0604020202020204" pitchFamily="34" charset="0"/>
              <a:buChar char="•"/>
            </a:pPr>
            <a:r>
              <a:rPr lang="en-NZ" kern="1200">
                <a:solidFill>
                  <a:srgbClr val="00ABBD"/>
                </a:solidFill>
                <a:latin typeface="Calibri"/>
                <a:cs typeface="Calibri"/>
              </a:rPr>
              <a:t>Drinking Water Quality Assurance Rules</a:t>
            </a:r>
          </a:p>
          <a:p>
            <a:pPr marL="800100" lvl="1" indent="-342900" algn="l" rtl="0">
              <a:buClr>
                <a:srgbClr val="00ABC5"/>
              </a:buClr>
              <a:buSzPct val="100000"/>
              <a:buFont typeface="Arial" panose="020B0604020202020204" pitchFamily="34" charset="0"/>
              <a:buChar char="•"/>
            </a:pPr>
            <a:r>
              <a:rPr lang="en-NZ" kern="1200">
                <a:solidFill>
                  <a:srgbClr val="00ABBD"/>
                </a:solidFill>
                <a:latin typeface="Calibri"/>
                <a:cs typeface="Calibri"/>
              </a:rPr>
              <a:t>Drinking Water Aesthetic Values</a:t>
            </a:r>
          </a:p>
          <a:p>
            <a:pPr marL="800100" lvl="1" indent="-342900" algn="l" rtl="0">
              <a:buClr>
                <a:srgbClr val="00ABC5"/>
              </a:buClr>
              <a:buSzPct val="100000"/>
              <a:buFont typeface="Arial" panose="020B0604020202020204" pitchFamily="34" charset="0"/>
              <a:buChar char="•"/>
            </a:pPr>
            <a:r>
              <a:rPr lang="en-NZ" kern="1200">
                <a:solidFill>
                  <a:srgbClr val="00ABBD"/>
                </a:solidFill>
                <a:latin typeface="Calibri"/>
                <a:cs typeface="Calibri"/>
              </a:rPr>
              <a:t>Drinking Water Acceptable Solution for Roof Water Supplies</a:t>
            </a:r>
          </a:p>
          <a:p>
            <a:pPr marL="800100" lvl="1" indent="-342900" algn="l" rtl="0">
              <a:buClr>
                <a:srgbClr val="00ABC5"/>
              </a:buClr>
              <a:buSzPct val="100000"/>
              <a:buFont typeface="Arial" panose="020B0604020202020204" pitchFamily="34" charset="0"/>
              <a:buChar char="•"/>
            </a:pPr>
            <a:r>
              <a:rPr lang="en-NZ" kern="1200">
                <a:solidFill>
                  <a:srgbClr val="00ABBD"/>
                </a:solidFill>
                <a:latin typeface="Calibri"/>
                <a:cs typeface="Calibri"/>
              </a:rPr>
              <a:t>Drinking Water Acceptable Solution for Spring and Bore Water Supplies</a:t>
            </a:r>
          </a:p>
          <a:p>
            <a:pPr marL="800100" lvl="1" indent="-342900" algn="l" rtl="0">
              <a:buClr>
                <a:srgbClr val="00ABC5"/>
              </a:buClr>
              <a:buSzPct val="100000"/>
              <a:buFont typeface="Arial" panose="020B0604020202020204" pitchFamily="34" charset="0"/>
              <a:buChar char="•"/>
            </a:pPr>
            <a:r>
              <a:rPr lang="en-NZ" kern="1200">
                <a:solidFill>
                  <a:srgbClr val="00ABBD"/>
                </a:solidFill>
                <a:latin typeface="Calibri"/>
                <a:cs typeface="Calibri"/>
              </a:rPr>
              <a:t>Drinking Water Acceptable Solution for Rural Agricultural Water Supplies</a:t>
            </a:r>
          </a:p>
          <a:p>
            <a:pPr marL="800100" lvl="1" indent="-342900" algn="l" rtl="0">
              <a:buClr>
                <a:srgbClr val="00ABC5"/>
              </a:buClr>
              <a:buSzPct val="100000"/>
              <a:buFont typeface="Arial" panose="020B0604020202020204" pitchFamily="34" charset="0"/>
              <a:buChar char="•"/>
            </a:pPr>
            <a:r>
              <a:rPr lang="en-NZ" kern="1200">
                <a:solidFill>
                  <a:srgbClr val="00ABBD"/>
                </a:solidFill>
                <a:latin typeface="Calibri"/>
                <a:cs typeface="Calibri"/>
              </a:rPr>
              <a:t>Drinking Water Network Environmental Performance Measures</a:t>
            </a:r>
          </a:p>
          <a:p>
            <a:pPr marL="285750" indent="-285750" algn="l" rtl="0">
              <a:buClr>
                <a:srgbClr val="00ABC5"/>
              </a:buClr>
              <a:buSzPct val="100000"/>
              <a:buFont typeface="Arial,Sans-Serif" pitchFamily="34"/>
              <a:buChar char="•"/>
            </a:pPr>
            <a:endParaRPr lang="en-NZ" sz="2200" kern="1200">
              <a:latin typeface="Calibri"/>
              <a:cs typeface="Calibri"/>
            </a:endParaRPr>
          </a:p>
          <a:p>
            <a:pPr marL="285750" indent="-285750" algn="l" rtl="0">
              <a:buClr>
                <a:srgbClr val="00ABC5"/>
              </a:buClr>
              <a:buSzPct val="100000"/>
              <a:buFont typeface="Arial,Sans-Serif" pitchFamily="34"/>
              <a:buChar char="•"/>
            </a:pPr>
            <a:r>
              <a:rPr lang="en-NZ" sz="2200" kern="1200">
                <a:latin typeface="Calibri"/>
                <a:cs typeface="Calibri"/>
              </a:rPr>
              <a:t>Your feedback will help to inform our decisions on the content of these documents. Submissions are open from now until </a:t>
            </a:r>
            <a:r>
              <a:rPr lang="en-NZ" sz="2200" b="1" kern="1200">
                <a:latin typeface="Calibri"/>
                <a:cs typeface="Calibri"/>
              </a:rPr>
              <a:t>28 March 2022</a:t>
            </a:r>
            <a:r>
              <a:rPr lang="en-NZ" sz="2200" kern="1200">
                <a:latin typeface="Calibri"/>
                <a:cs typeface="Calibri"/>
              </a:rPr>
              <a:t>. Have your say at </a:t>
            </a:r>
            <a:r>
              <a:rPr lang="en-NZ" sz="2200" kern="1200" err="1">
                <a:latin typeface="Calibri"/>
                <a:cs typeface="Calibri"/>
              </a:rPr>
              <a:t>Te</a:t>
            </a:r>
            <a:r>
              <a:rPr lang="en-NZ" sz="2200" kern="1200">
                <a:latin typeface="Calibri"/>
                <a:cs typeface="Calibri"/>
              </a:rPr>
              <a:t> Puna </a:t>
            </a:r>
            <a:r>
              <a:rPr lang="en-NZ" sz="2200" kern="1200" err="1">
                <a:latin typeface="Calibri"/>
                <a:cs typeface="Calibri"/>
              </a:rPr>
              <a:t>Kōrero</a:t>
            </a:r>
            <a:r>
              <a:rPr lang="en-NZ" sz="2200" kern="1200">
                <a:latin typeface="Calibri"/>
                <a:cs typeface="Calibri"/>
              </a:rPr>
              <a:t> – our engagement and consultation hub </a:t>
            </a:r>
            <a:r>
              <a:rPr lang="en-NZ" sz="2200" kern="1200">
                <a:solidFill>
                  <a:srgbClr val="00ABBD"/>
                </a:solidFill>
                <a:latin typeface="Calibri"/>
                <a:cs typeface="Calibri"/>
              </a:rPr>
              <a:t>(te-puna-korero.taumataarowai.govt.nz)</a:t>
            </a:r>
          </a:p>
          <a:p>
            <a:pPr marL="285750" indent="-285750" algn="l">
              <a:buClr>
                <a:srgbClr val="00ABC5"/>
              </a:buClr>
              <a:buSzPct val="100000"/>
              <a:buFont typeface="Arial,Sans-Serif" pitchFamily="34"/>
              <a:buChar char="•"/>
            </a:pPr>
            <a:endParaRPr lang="en-US" sz="2200" kern="1200">
              <a:latin typeface="Calibri"/>
              <a:cs typeface="Calibri"/>
            </a:endParaRPr>
          </a:p>
          <a:p>
            <a:pPr marL="285750" indent="-285750" algn="l" fontAlgn="base">
              <a:buClr>
                <a:srgbClr val="00ABC5"/>
              </a:buClr>
              <a:buSzPct val="100000"/>
              <a:buFont typeface="Arial,Sans-Serif" pitchFamily="34"/>
              <a:buChar char="•"/>
            </a:pPr>
            <a:r>
              <a:rPr lang="en-US" sz="2200" kern="1200">
                <a:latin typeface="Calibri"/>
                <a:cs typeface="Calibri"/>
              </a:rPr>
              <a:t>Following consultation and the analysis of submissions, we will share a summary of the feedback received and any changes as a result of the consultation process. It’s likely they will be implemented from 1 July 2022. The existing Ministry of Health rules will apply until then.</a:t>
            </a:r>
          </a:p>
        </p:txBody>
      </p:sp>
      <p:sp>
        <p:nvSpPr>
          <p:cNvPr id="4" name="object 2">
            <a:extLst>
              <a:ext uri="{FF2B5EF4-FFF2-40B4-BE49-F238E27FC236}">
                <a16:creationId xmlns:a16="http://schemas.microsoft.com/office/drawing/2014/main" id="{FAE0A621-5C9C-4A1D-BE2B-39B3410A9DAB}"/>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5</a:t>
            </a:fld>
            <a:endParaRPr sz="2400">
              <a:solidFill>
                <a:srgbClr val="00ABC5"/>
              </a:solidFill>
              <a:latin typeface="Calibri"/>
              <a:cs typeface="Calibri"/>
            </a:endParaRPr>
          </a:p>
        </p:txBody>
      </p:sp>
    </p:spTree>
    <p:extLst>
      <p:ext uri="{BB962C8B-B14F-4D97-AF65-F5344CB8AC3E}">
        <p14:creationId xmlns:p14="http://schemas.microsoft.com/office/powerpoint/2010/main" val="71146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4799FB9-E31A-E341-AAEE-01A771FE5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1" y="0"/>
            <a:ext cx="12735166" cy="6858000"/>
          </a:xfrm>
          <a:prstGeom prst="rect">
            <a:avLst/>
          </a:prstGeom>
        </p:spPr>
      </p:pic>
      <p:sp>
        <p:nvSpPr>
          <p:cNvPr id="7" name="object 3">
            <a:extLst>
              <a:ext uri="{FF2B5EF4-FFF2-40B4-BE49-F238E27FC236}">
                <a16:creationId xmlns:a16="http://schemas.microsoft.com/office/drawing/2014/main" id="{2D20ADF2-6FA8-4140-BCF7-EB41C6D900CC}"/>
              </a:ext>
            </a:extLst>
          </p:cNvPr>
          <p:cNvSpPr txBox="1">
            <a:spLocks noGrp="1"/>
          </p:cNvSpPr>
          <p:nvPr>
            <p:ph type="title"/>
          </p:nvPr>
        </p:nvSpPr>
        <p:spPr>
          <a:xfrm>
            <a:off x="1456038" y="2585179"/>
            <a:ext cx="8853603" cy="1674817"/>
          </a:xfrm>
          <a:prstGeom prst="rect">
            <a:avLst/>
          </a:prstGeom>
        </p:spPr>
        <p:txBody>
          <a:bodyPr vert="horz" wrap="square" lIns="0" tIns="12700" rIns="0" bIns="0" rtlCol="0">
            <a:spAutoFit/>
          </a:bodyPr>
          <a:lstStyle/>
          <a:p>
            <a:pPr marL="12700" algn="ctr">
              <a:spcBef>
                <a:spcPts val="100"/>
              </a:spcBef>
            </a:pPr>
            <a:r>
              <a:rPr lang="en-NZ" sz="5400" kern="0" spc="-5">
                <a:solidFill>
                  <a:schemeClr val="bg1"/>
                </a:solidFill>
              </a:rPr>
              <a:t>Evolution of Water Safety Planning in Aotearoa</a:t>
            </a:r>
            <a:endParaRPr lang="en-NZ" spc="-15">
              <a:solidFill>
                <a:schemeClr val="bg1"/>
              </a:solidFill>
            </a:endParaRPr>
          </a:p>
        </p:txBody>
      </p:sp>
      <p:sp>
        <p:nvSpPr>
          <p:cNvPr id="11" name="Text Box 1">
            <a:extLst>
              <a:ext uri="{FF2B5EF4-FFF2-40B4-BE49-F238E27FC236}">
                <a16:creationId xmlns:a16="http://schemas.microsoft.com/office/drawing/2014/main" id="{3599AA01-6DD4-2045-99AD-5454066B53BB}"/>
              </a:ext>
            </a:extLst>
          </p:cNvPr>
          <p:cNvSpPr txBox="1"/>
          <p:nvPr/>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BFBFBF"/>
                </a:solidFill>
                <a:effectLst/>
                <a:uLnTx/>
                <a:uFillTx/>
                <a:latin typeface="Calibri"/>
                <a:ea typeface="Times New Roman" panose="02020603050405020304" pitchFamily="18" charset="0"/>
                <a:cs typeface="Times New Roman" panose="02020603050405020304" pitchFamily="18" charset="0"/>
              </a:rPr>
              <a:t>Unclassified</a:t>
            </a:r>
            <a:endParaRPr kumimoji="0" lang="en-NZ" sz="11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5" name="object 2">
            <a:extLst>
              <a:ext uri="{FF2B5EF4-FFF2-40B4-BE49-F238E27FC236}">
                <a16:creationId xmlns:a16="http://schemas.microsoft.com/office/drawing/2014/main" id="{E7D4811A-9447-4AF3-A3BE-B52A90B9B991}"/>
              </a:ext>
            </a:extLst>
          </p:cNvPr>
          <p:cNvSpPr txBox="1"/>
          <p:nvPr/>
        </p:nvSpPr>
        <p:spPr>
          <a:xfrm>
            <a:off x="11373863"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6</a:t>
            </a:fld>
            <a:endParaRPr sz="2400">
              <a:solidFill>
                <a:srgbClr val="00ABC5"/>
              </a:solidFill>
              <a:latin typeface="Calibri"/>
              <a:cs typeface="Calibri"/>
            </a:endParaRPr>
          </a:p>
        </p:txBody>
      </p:sp>
    </p:spTree>
    <p:extLst>
      <p:ext uri="{BB962C8B-B14F-4D97-AF65-F5344CB8AC3E}">
        <p14:creationId xmlns:p14="http://schemas.microsoft.com/office/powerpoint/2010/main" val="207415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838192" y="353349"/>
            <a:ext cx="8817705" cy="628378"/>
          </a:xfrm>
          <a:prstGeom prst="rect">
            <a:avLst/>
          </a:prstGeom>
          <a:noFill/>
          <a:ln>
            <a:noFill/>
          </a:ln>
        </p:spPr>
        <p:txBody>
          <a:bodyPr vert="horz" wrap="square" lIns="0" tIns="12701" rIns="0" bIns="0" anchor="t" anchorCtr="0" compatLnSpc="1">
            <a:spAutoFit/>
          </a:bodyPr>
          <a:lstStyle/>
          <a:p>
            <a:pPr marL="12700" lvl="0" rtl="0">
              <a:spcBef>
                <a:spcPts val="100"/>
              </a:spcBef>
            </a:pPr>
            <a:r>
              <a:rPr lang="mi-NZ" sz="4000" b="1" spc="-5" err="1">
                <a:solidFill>
                  <a:srgbClr val="005A83"/>
                </a:solidFill>
                <a:latin typeface="Calibri"/>
                <a:cs typeface="Calibri"/>
              </a:rPr>
              <a:t>The</a:t>
            </a:r>
            <a:r>
              <a:rPr lang="mi-NZ" sz="4000" b="1" spc="-5">
                <a:solidFill>
                  <a:srgbClr val="005A83"/>
                </a:solidFill>
                <a:latin typeface="Calibri"/>
                <a:cs typeface="Calibri"/>
              </a:rPr>
              <a:t> </a:t>
            </a:r>
            <a:r>
              <a:rPr lang="mi-NZ" sz="4000" b="1" spc="-5" err="1">
                <a:solidFill>
                  <a:srgbClr val="005A83"/>
                </a:solidFill>
                <a:latin typeface="Calibri"/>
                <a:cs typeface="Calibri"/>
              </a:rPr>
              <a:t>beginning</a:t>
            </a:r>
            <a:r>
              <a:rPr lang="mi-NZ" sz="4000" b="1" spc="-5">
                <a:solidFill>
                  <a:srgbClr val="005A83"/>
                </a:solidFill>
                <a:latin typeface="Calibri"/>
                <a:cs typeface="Calibri"/>
              </a:rPr>
              <a:t>.....</a:t>
            </a:r>
          </a:p>
        </p:txBody>
      </p:sp>
      <p:sp>
        <p:nvSpPr>
          <p:cNvPr id="4" name="object 2">
            <a:extLst>
              <a:ext uri="{FF2B5EF4-FFF2-40B4-BE49-F238E27FC236}">
                <a16:creationId xmlns:a16="http://schemas.microsoft.com/office/drawing/2014/main" id="{B82E9E14-6DC4-4739-BB5A-0D5E575D01FD}"/>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7</a:t>
            </a:fld>
            <a:endParaRPr sz="2400">
              <a:solidFill>
                <a:srgbClr val="00ABC5"/>
              </a:solidFill>
              <a:latin typeface="Calibri"/>
              <a:cs typeface="Calibri"/>
            </a:endParaRPr>
          </a:p>
        </p:txBody>
      </p:sp>
      <p:sp>
        <p:nvSpPr>
          <p:cNvPr id="3" name="TextBox 2">
            <a:extLst>
              <a:ext uri="{FF2B5EF4-FFF2-40B4-BE49-F238E27FC236}">
                <a16:creationId xmlns:a16="http://schemas.microsoft.com/office/drawing/2014/main" id="{F8C5A599-1E9C-4254-84FA-44F0368FD3FD}"/>
              </a:ext>
            </a:extLst>
          </p:cNvPr>
          <p:cNvSpPr txBox="1"/>
          <p:nvPr/>
        </p:nvSpPr>
        <p:spPr>
          <a:xfrm>
            <a:off x="838191" y="1248578"/>
            <a:ext cx="9648834" cy="4893647"/>
          </a:xfrm>
          <a:prstGeom prst="rect">
            <a:avLst/>
          </a:prstGeom>
          <a:noFill/>
        </p:spPr>
        <p:txBody>
          <a:bodyPr wrap="square" lIns="91440" tIns="45720" rIns="91440" bIns="45720" rtlCol="0" anchor="t">
            <a:spAutoFit/>
          </a:bodyPr>
          <a:lstStyle/>
          <a:p>
            <a:pPr marL="342900" indent="-342900">
              <a:buClr>
                <a:srgbClr val="00ABC5"/>
              </a:buClr>
              <a:buFont typeface="Arial" panose="020B0604020202020204" pitchFamily="34" charset="0"/>
              <a:buChar char="•"/>
            </a:pPr>
            <a:r>
              <a:rPr lang="en-NZ" sz="2400" dirty="0">
                <a:cs typeface="Calibri"/>
              </a:rPr>
              <a:t>The concept of Water Safety Planning was introduced to New Zealand in 2001 after Dr Michael Taylor, </a:t>
            </a:r>
            <a:r>
              <a:rPr lang="en-NZ" sz="2400" dirty="0">
                <a:ea typeface="+mn-lt"/>
                <a:cs typeface="+mn-lt"/>
              </a:rPr>
              <a:t>who led the MoH drinking water quality </a:t>
            </a:r>
            <a:r>
              <a:rPr lang="en-NZ" sz="2400">
                <a:ea typeface="+mn-lt"/>
                <a:cs typeface="+mn-lt"/>
              </a:rPr>
              <a:t>programme</a:t>
            </a:r>
            <a:r>
              <a:rPr lang="en-NZ" sz="2400" dirty="0">
                <a:ea typeface="+mn-lt"/>
                <a:cs typeface="+mn-lt"/>
              </a:rPr>
              <a:t>, </a:t>
            </a:r>
            <a:r>
              <a:rPr lang="en-NZ" sz="2400" dirty="0">
                <a:cs typeface="Calibri"/>
              </a:rPr>
              <a:t> returned from a workshop in Adelaide, Australia.</a:t>
            </a:r>
            <a:endParaRPr lang="en-US" sz="2400" dirty="0">
              <a:cs typeface="Calibri"/>
            </a:endParaRP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a:cs typeface="Calibri"/>
              </a:rPr>
              <a:t>The intent was to prevent an incident like that which occurred in Walkerton in 2000 from happening in New Zealand.</a:t>
            </a: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a:cs typeface="Calibri"/>
              </a:rPr>
              <a:t>The first plans were written in 2003.</a:t>
            </a: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a:cs typeface="Calibri"/>
              </a:rPr>
              <a:t>One of those was written in response to Cryptosporidium contamination of the Masterton drinking water supply.</a:t>
            </a: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a:cs typeface="Calibri"/>
              </a:rPr>
              <a:t>Most plans were rudimentary and consisted of risk tables only.</a:t>
            </a:r>
          </a:p>
        </p:txBody>
      </p:sp>
    </p:spTree>
    <p:extLst>
      <p:ext uri="{BB962C8B-B14F-4D97-AF65-F5344CB8AC3E}">
        <p14:creationId xmlns:p14="http://schemas.microsoft.com/office/powerpoint/2010/main" val="137169927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838192" y="353349"/>
            <a:ext cx="8817705" cy="628378"/>
          </a:xfrm>
          <a:prstGeom prst="rect">
            <a:avLst/>
          </a:prstGeom>
          <a:noFill/>
          <a:ln>
            <a:noFill/>
          </a:ln>
        </p:spPr>
        <p:txBody>
          <a:bodyPr vert="horz" wrap="square" lIns="0" tIns="12701" rIns="0" bIns="0" anchor="t" anchorCtr="0" compatLnSpc="1">
            <a:spAutoFit/>
          </a:bodyPr>
          <a:lstStyle/>
          <a:p>
            <a:pPr marL="12700" lvl="0" rtl="0">
              <a:spcBef>
                <a:spcPts val="100"/>
              </a:spcBef>
            </a:pPr>
            <a:r>
              <a:rPr lang="mi-NZ" sz="4000" b="1" spc="-5" err="1">
                <a:solidFill>
                  <a:srgbClr val="005A83"/>
                </a:solidFill>
                <a:latin typeface="Calibri"/>
                <a:cs typeface="Calibri"/>
              </a:rPr>
              <a:t>Getting</a:t>
            </a:r>
            <a:r>
              <a:rPr lang="mi-NZ" sz="4000" b="1" spc="-5">
                <a:solidFill>
                  <a:srgbClr val="005A83"/>
                </a:solidFill>
                <a:latin typeface="Calibri"/>
                <a:cs typeface="Calibri"/>
              </a:rPr>
              <a:t> </a:t>
            </a:r>
            <a:r>
              <a:rPr lang="mi-NZ" sz="4000" b="1" spc="-5" err="1">
                <a:solidFill>
                  <a:srgbClr val="005A83"/>
                </a:solidFill>
                <a:latin typeface="Calibri"/>
                <a:cs typeface="Calibri"/>
              </a:rPr>
              <a:t>things</a:t>
            </a:r>
            <a:r>
              <a:rPr lang="mi-NZ" sz="4000" b="1" spc="-5">
                <a:solidFill>
                  <a:srgbClr val="005A83"/>
                </a:solidFill>
                <a:latin typeface="Calibri"/>
                <a:cs typeface="Calibri"/>
              </a:rPr>
              <a:t> </a:t>
            </a:r>
            <a:r>
              <a:rPr lang="mi-NZ" sz="4000" b="1" spc="-5" err="1">
                <a:solidFill>
                  <a:srgbClr val="005A83"/>
                </a:solidFill>
                <a:latin typeface="Calibri"/>
                <a:cs typeface="Calibri"/>
              </a:rPr>
              <a:t>moving</a:t>
            </a:r>
            <a:r>
              <a:rPr lang="mi-NZ" sz="4000" b="1" spc="-5">
                <a:solidFill>
                  <a:srgbClr val="005A83"/>
                </a:solidFill>
                <a:latin typeface="Calibri"/>
                <a:cs typeface="Calibri"/>
              </a:rPr>
              <a:t>.....</a:t>
            </a:r>
          </a:p>
        </p:txBody>
      </p:sp>
      <p:sp>
        <p:nvSpPr>
          <p:cNvPr id="4" name="object 2">
            <a:extLst>
              <a:ext uri="{FF2B5EF4-FFF2-40B4-BE49-F238E27FC236}">
                <a16:creationId xmlns:a16="http://schemas.microsoft.com/office/drawing/2014/main" id="{B82E9E14-6DC4-4739-BB5A-0D5E575D01FD}"/>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8</a:t>
            </a:fld>
            <a:endParaRPr sz="2400">
              <a:solidFill>
                <a:srgbClr val="00ABC5"/>
              </a:solidFill>
              <a:latin typeface="Calibri"/>
              <a:cs typeface="Calibri"/>
            </a:endParaRPr>
          </a:p>
        </p:txBody>
      </p:sp>
      <p:sp>
        <p:nvSpPr>
          <p:cNvPr id="5" name="TextBox 4">
            <a:extLst>
              <a:ext uri="{FF2B5EF4-FFF2-40B4-BE49-F238E27FC236}">
                <a16:creationId xmlns:a16="http://schemas.microsoft.com/office/drawing/2014/main" id="{A6418D57-32A8-492C-BF08-F403DC672D89}"/>
              </a:ext>
            </a:extLst>
          </p:cNvPr>
          <p:cNvSpPr txBox="1"/>
          <p:nvPr/>
        </p:nvSpPr>
        <p:spPr>
          <a:xfrm>
            <a:off x="838192" y="1524000"/>
            <a:ext cx="9074232" cy="2677656"/>
          </a:xfrm>
          <a:prstGeom prst="rect">
            <a:avLst/>
          </a:prstGeom>
          <a:noFill/>
        </p:spPr>
        <p:txBody>
          <a:bodyPr wrap="square" lIns="91440" tIns="45720" rIns="91440" bIns="45720" rtlCol="0" anchor="t">
            <a:spAutoFit/>
          </a:bodyPr>
          <a:lstStyle/>
          <a:p>
            <a:pPr marL="342900" indent="-342900">
              <a:buClr>
                <a:srgbClr val="00ABC5"/>
              </a:buClr>
              <a:buFont typeface="Arial" panose="020B0604020202020204" pitchFamily="34" charset="0"/>
              <a:buChar char="•"/>
            </a:pPr>
            <a:r>
              <a:rPr lang="en-NZ" sz="2400">
                <a:cs typeface="Calibri"/>
              </a:rPr>
              <a:t>In 2005 the Ministry of Health (at that time the drinking water regulator) began developing resources to support the preparation of WSPs including videos, examples, templates.</a:t>
            </a: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a:cs typeface="Calibri"/>
              </a:rPr>
              <a:t>Some plans were prepared but only by water suppliers that had an interest.</a:t>
            </a:r>
          </a:p>
          <a:p>
            <a:pPr marL="342900" indent="-342900">
              <a:buClr>
                <a:srgbClr val="00ABC5"/>
              </a:buClr>
              <a:buFont typeface="Arial" panose="020B0604020202020204" pitchFamily="34" charset="0"/>
              <a:buChar char="•"/>
            </a:pPr>
            <a:endParaRPr lang="en-NZ" sz="2400">
              <a:cs typeface="Calibri"/>
            </a:endParaRPr>
          </a:p>
        </p:txBody>
      </p:sp>
    </p:spTree>
    <p:extLst>
      <p:ext uri="{BB962C8B-B14F-4D97-AF65-F5344CB8AC3E}">
        <p14:creationId xmlns:p14="http://schemas.microsoft.com/office/powerpoint/2010/main" val="140425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838192" y="353349"/>
            <a:ext cx="8817705" cy="628378"/>
          </a:xfrm>
          <a:prstGeom prst="rect">
            <a:avLst/>
          </a:prstGeom>
          <a:noFill/>
          <a:ln>
            <a:noFill/>
          </a:ln>
        </p:spPr>
        <p:txBody>
          <a:bodyPr vert="horz" wrap="square" lIns="0" tIns="12701" rIns="0" bIns="0" anchor="t" anchorCtr="0" compatLnSpc="1">
            <a:spAutoFit/>
          </a:bodyPr>
          <a:lstStyle/>
          <a:p>
            <a:pPr marL="12700" lvl="0" rtl="0">
              <a:spcBef>
                <a:spcPts val="100"/>
              </a:spcBef>
            </a:pPr>
            <a:r>
              <a:rPr lang="mi-NZ" sz="4000" b="1" spc="-5" err="1">
                <a:solidFill>
                  <a:srgbClr val="005A83"/>
                </a:solidFill>
                <a:latin typeface="Calibri"/>
                <a:cs typeface="Calibri"/>
              </a:rPr>
              <a:t>Mandating</a:t>
            </a:r>
            <a:r>
              <a:rPr lang="mi-NZ" sz="4000" b="1" spc="-5">
                <a:solidFill>
                  <a:srgbClr val="005A83"/>
                </a:solidFill>
                <a:latin typeface="Calibri"/>
                <a:cs typeface="Calibri"/>
              </a:rPr>
              <a:t> </a:t>
            </a:r>
            <a:r>
              <a:rPr lang="mi-NZ" sz="4000" b="1" spc="-5" err="1">
                <a:solidFill>
                  <a:srgbClr val="005A83"/>
                </a:solidFill>
                <a:latin typeface="Calibri"/>
                <a:cs typeface="Calibri"/>
              </a:rPr>
              <a:t>WSPs</a:t>
            </a:r>
            <a:r>
              <a:rPr lang="mi-NZ" sz="4000" b="1" spc="-5">
                <a:solidFill>
                  <a:srgbClr val="005A83"/>
                </a:solidFill>
                <a:latin typeface="Calibri"/>
                <a:cs typeface="Calibri"/>
              </a:rPr>
              <a:t>....</a:t>
            </a:r>
          </a:p>
        </p:txBody>
      </p:sp>
      <p:sp>
        <p:nvSpPr>
          <p:cNvPr id="4" name="object 2">
            <a:extLst>
              <a:ext uri="{FF2B5EF4-FFF2-40B4-BE49-F238E27FC236}">
                <a16:creationId xmlns:a16="http://schemas.microsoft.com/office/drawing/2014/main" id="{B82E9E14-6DC4-4739-BB5A-0D5E575D01FD}"/>
              </a:ext>
            </a:extLst>
          </p:cNvPr>
          <p:cNvSpPr txBox="1"/>
          <p:nvPr/>
        </p:nvSpPr>
        <p:spPr>
          <a:xfrm>
            <a:off x="11049000" y="1132840"/>
            <a:ext cx="869355" cy="391160"/>
          </a:xfrm>
          <a:prstGeom prst="rect">
            <a:avLst/>
          </a:prstGeom>
        </p:spPr>
        <p:txBody>
          <a:bodyPr vert="horz" wrap="square" lIns="0" tIns="12700" rIns="0" bIns="0" rtlCol="0">
            <a:spAutoFit/>
          </a:bodyPr>
          <a:lstStyle/>
          <a:p>
            <a:pPr marL="12700" algn="r">
              <a:lnSpc>
                <a:spcPct val="100000"/>
              </a:lnSpc>
              <a:spcBef>
                <a:spcPts val="100"/>
              </a:spcBef>
            </a:pPr>
            <a:fld id="{024190AE-C854-AD42-8484-7A72FD9F9630}" type="slidenum">
              <a:rPr lang="en-NZ" sz="2400" smtClean="0">
                <a:solidFill>
                  <a:srgbClr val="00ABC5"/>
                </a:solidFill>
                <a:latin typeface="Calibri"/>
                <a:cs typeface="Calibri"/>
              </a:rPr>
              <a:t>9</a:t>
            </a:fld>
            <a:endParaRPr sz="2400">
              <a:solidFill>
                <a:srgbClr val="00ABC5"/>
              </a:solidFill>
              <a:latin typeface="Calibri"/>
              <a:cs typeface="Calibri"/>
            </a:endParaRPr>
          </a:p>
        </p:txBody>
      </p:sp>
      <p:sp>
        <p:nvSpPr>
          <p:cNvPr id="5" name="TextBox 4">
            <a:extLst>
              <a:ext uri="{FF2B5EF4-FFF2-40B4-BE49-F238E27FC236}">
                <a16:creationId xmlns:a16="http://schemas.microsoft.com/office/drawing/2014/main" id="{A6418D57-32A8-492C-BF08-F403DC672D89}"/>
              </a:ext>
            </a:extLst>
          </p:cNvPr>
          <p:cNvSpPr txBox="1"/>
          <p:nvPr/>
        </p:nvSpPr>
        <p:spPr>
          <a:xfrm>
            <a:off x="838191" y="1524000"/>
            <a:ext cx="9534533" cy="4524315"/>
          </a:xfrm>
          <a:prstGeom prst="rect">
            <a:avLst/>
          </a:prstGeom>
          <a:noFill/>
        </p:spPr>
        <p:txBody>
          <a:bodyPr wrap="square" lIns="91440" tIns="45720" rIns="91440" bIns="45720" rtlCol="0" anchor="t">
            <a:spAutoFit/>
          </a:bodyPr>
          <a:lstStyle/>
          <a:p>
            <a:pPr marL="342900" indent="-342900">
              <a:buClr>
                <a:srgbClr val="00ABC5"/>
              </a:buClr>
              <a:buFont typeface="Arial" panose="020B0604020202020204" pitchFamily="34" charset="0"/>
              <a:buChar char="•"/>
            </a:pPr>
            <a:r>
              <a:rPr lang="en-NZ" sz="2400">
                <a:cs typeface="Calibri"/>
              </a:rPr>
              <a:t>In 2007 legislation was passed which required water suppliers providing water to more than 500 people to prepare a WSP.</a:t>
            </a: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a:cs typeface="Calibri"/>
              </a:rPr>
              <a:t>The plans were submitted to Drinking Water Assessors who approved them (or did not).</a:t>
            </a: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a:cs typeface="Calibri"/>
              </a:rPr>
              <a:t>The Drinking Water Assessors also assessed whether the plans were being implemented.</a:t>
            </a:r>
          </a:p>
          <a:p>
            <a:pPr marL="342900" indent="-342900">
              <a:buClr>
                <a:srgbClr val="00ABC5"/>
              </a:buClr>
              <a:buFont typeface="Arial" panose="020B0604020202020204" pitchFamily="34" charset="0"/>
              <a:buChar char="•"/>
            </a:pPr>
            <a:endParaRPr lang="en-NZ" sz="2400">
              <a:cs typeface="Calibri"/>
            </a:endParaRPr>
          </a:p>
          <a:p>
            <a:pPr marL="342900" indent="-342900">
              <a:buClr>
                <a:srgbClr val="00ABC5"/>
              </a:buClr>
              <a:buFont typeface="Arial" panose="020B0604020202020204" pitchFamily="34" charset="0"/>
              <a:buChar char="•"/>
            </a:pPr>
            <a:r>
              <a:rPr lang="en-NZ" sz="2400">
                <a:cs typeface="Calibri"/>
              </a:rPr>
              <a:t>The Drinking Water Assessors used their power of approval as a lever to make water suppliers install barriers to contamination in their treatment plants.</a:t>
            </a:r>
          </a:p>
        </p:txBody>
      </p:sp>
    </p:spTree>
    <p:extLst>
      <p:ext uri="{BB962C8B-B14F-4D97-AF65-F5344CB8AC3E}">
        <p14:creationId xmlns:p14="http://schemas.microsoft.com/office/powerpoint/2010/main" val="13360240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id="{3A8AE445-88BE-408A-9A41-FA812609EB49}" vid="{04390B81-8411-4DB0-830A-049A0E037360}"/>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d53b97b-cfb5-43fb-98c8-420dca68bc0c">
      <UserInfo>
        <DisplayName>Jim Graham</DisplayName>
        <AccountId>60</AccountId>
        <AccountType/>
      </UserInfo>
      <UserInfo>
        <DisplayName>Ray McMillan</DisplayName>
        <AccountId>58</AccountId>
        <AccountType/>
      </UserInfo>
      <UserInfo>
        <DisplayName>Katy Te Amo</DisplayName>
        <AccountId>23</AccountId>
        <AccountType/>
      </UserInfo>
      <UserInfo>
        <DisplayName>SharingLinks.9879b32b-958d-40f4-9fc8-ade150e07e16.OrganizationEdit.5c5fd054-e7aa-4e7b-a52c-55fc78229ee7</DisplayName>
        <AccountId>105</AccountId>
        <AccountType/>
      </UserInfo>
      <UserInfo>
        <DisplayName>Caroline Robertson</DisplayName>
        <AccountId>87</AccountId>
        <AccountType/>
      </UserInfo>
      <UserInfo>
        <DisplayName>Natasha Peers</DisplayName>
        <AccountId>65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FD83D971FAD04DB2639AA82678211A" ma:contentTypeVersion="13" ma:contentTypeDescription="Create a new document." ma:contentTypeScope="" ma:versionID="c97594cdd7cf7cd51a2b5b351361b903">
  <xsd:schema xmlns:xsd="http://www.w3.org/2001/XMLSchema" xmlns:xs="http://www.w3.org/2001/XMLSchema" xmlns:p="http://schemas.microsoft.com/office/2006/metadata/properties" xmlns:ns2="1bf58d84-5e20-4a41-aa73-0a6f7670ae44" xmlns:ns3="ed53b97b-cfb5-43fb-98c8-420dca68bc0c" targetNamespace="http://schemas.microsoft.com/office/2006/metadata/properties" ma:root="true" ma:fieldsID="a260aaac8e60f0fa103a2ad2b9b4c012" ns2:_="" ns3:_="">
    <xsd:import namespace="1bf58d84-5e20-4a41-aa73-0a6f7670ae44"/>
    <xsd:import namespace="ed53b97b-cfb5-43fb-98c8-420dca68bc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58d84-5e20-4a41-aa73-0a6f7670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53b97b-cfb5-43fb-98c8-420dca68bc0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5182F4-72CE-4E2A-95CA-D1EA03BAEC45}">
  <ds:schemaRefs>
    <ds:schemaRef ds:uri="4c1b799a-0a51-465c-ad80-7b95a128298c"/>
    <ds:schemaRef ds:uri="fe5d3422-d9dd-445a-a09e-4ef6652ad3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F64FBC4-E633-4CBB-91F1-D6FAD25F90E7}"/>
</file>

<file path=customXml/itemProps3.xml><?xml version="1.0" encoding="utf-8"?>
<ds:datastoreItem xmlns:ds="http://schemas.openxmlformats.org/officeDocument/2006/customXml" ds:itemID="{767A8C63-937B-49C7-85A6-19A4846BA7C7}">
  <ds:schemaRefs>
    <ds:schemaRef ds:uri="http://schemas.microsoft.com/sharepoint/events"/>
  </ds:schemaRefs>
</ds:datastoreItem>
</file>

<file path=customXml/itemProps4.xml><?xml version="1.0" encoding="utf-8"?>
<ds:datastoreItem xmlns:ds="http://schemas.openxmlformats.org/officeDocument/2006/customXml" ds:itemID="{6C8CE8B7-886B-43F1-B8A3-F2A87E5E01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Taumata Arowai Quick Update mid-2021</Template>
  <TotalTime>0</TotalTime>
  <Words>3117</Words>
  <Application>Microsoft Office PowerPoint</Application>
  <PresentationFormat>Widescreen</PresentationFormat>
  <Paragraphs>325</Paragraphs>
  <Slides>30</Slides>
  <Notes>29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Arial,Sans-Serif</vt:lpstr>
      <vt:lpstr>Calibri</vt:lpstr>
      <vt:lpstr>Courier New</vt:lpstr>
      <vt:lpstr>Lato</vt:lpstr>
      <vt:lpstr>Symbol</vt:lpstr>
      <vt:lpstr>1_Office Theme</vt:lpstr>
      <vt:lpstr>2_Office Theme</vt:lpstr>
      <vt:lpstr>4_Office Theme</vt:lpstr>
      <vt:lpstr>PowerPoint Presentation</vt:lpstr>
      <vt:lpstr>Ko wai, ko au, ko tātou </vt:lpstr>
      <vt:lpstr>What we will cover today</vt:lpstr>
      <vt:lpstr>Our whakatauki</vt:lpstr>
      <vt:lpstr>Public consultation closing soon</vt:lpstr>
      <vt:lpstr>Evolution of Water Safety Planning in Aotearoa</vt:lpstr>
      <vt:lpstr>The beginning.....</vt:lpstr>
      <vt:lpstr>Getting things moving.....</vt:lpstr>
      <vt:lpstr>Mandating WSPs....</vt:lpstr>
      <vt:lpstr>A WSP production line....</vt:lpstr>
      <vt:lpstr>But something was not right....</vt:lpstr>
      <vt:lpstr>What were the Havelock North Inquiry findings about WSPs....</vt:lpstr>
      <vt:lpstr>We’re taking a new approach</vt:lpstr>
      <vt:lpstr>Water Services Act 2021: requirements</vt:lpstr>
      <vt:lpstr>Our approach to risk</vt:lpstr>
      <vt:lpstr>Drinking water safety planning</vt:lpstr>
      <vt:lpstr>The importance of protecting source water</vt:lpstr>
      <vt:lpstr>PowerPoint Presentation</vt:lpstr>
      <vt:lpstr>Source Water Risk Management Planning</vt:lpstr>
      <vt:lpstr>PowerPoint Presentation</vt:lpstr>
      <vt:lpstr>PowerPoint Presentation</vt:lpstr>
      <vt:lpstr>Drinking Water Safety Planning</vt:lpstr>
      <vt:lpstr>PowerPoint Presentation</vt:lpstr>
      <vt:lpstr>PowerPoint Presentation</vt:lpstr>
      <vt:lpstr>PowerPoint Presentation</vt:lpstr>
      <vt:lpstr>Taumata Arowai takes a new approach</vt:lpstr>
      <vt:lpstr>PowerPoint Presentation</vt:lpstr>
      <vt:lpstr>PowerPoint Presentation</vt:lpstr>
      <vt:lpstr>PowerPoint Presentation</vt:lpstr>
      <vt:lpstr>Pātai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Anders</dc:creator>
  <cp:keywords/>
  <cp:lastModifiedBy>Katrina Guy</cp:lastModifiedBy>
  <cp:revision>7</cp:revision>
  <cp:lastPrinted>2021-11-03T21:22:48Z</cp:lastPrinted>
  <dcterms:created xsi:type="dcterms:W3CDTF">2021-06-09T22:26:30Z</dcterms:created>
  <dcterms:modified xsi:type="dcterms:W3CDTF">2022-03-23T20:32:24Z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2021-02-02T00:00:00Z</vt:filetime>
  </property>
  <property fmtid="{D5CDD505-2E9C-101B-9397-08002B2CF9AE}" pid="3" name="Creator">
    <vt:lpwstr>Adobe InDesign 15.1 (Macintosh)</vt:lpwstr>
  </property>
  <property fmtid="{D5CDD505-2E9C-101B-9397-08002B2CF9AE}" pid="4" name="LastSaved">
    <vt:filetime>2021-02-01T00:00:00Z</vt:filetime>
  </property>
  <property fmtid="{D5CDD505-2E9C-101B-9397-08002B2CF9AE}" pid="5" name="ContentTypeId">
    <vt:lpwstr>0x01010035FD83D971FAD04DB2639AA82678211A</vt:lpwstr>
  </property>
  <property fmtid="{D5CDD505-2E9C-101B-9397-08002B2CF9AE}" pid="6" name="hbd7522974844eeaa230746292594dc0">
    <vt:lpwstr>Correspondence|dcd6b05f-dc80-4336-b228-09aebf3d212c</vt:lpwstr>
  </property>
  <property fmtid="{D5CDD505-2E9C-101B-9397-08002B2CF9AE}" pid="7" name="TaxKeyword">
    <vt:lpwstr/>
  </property>
  <property fmtid="{D5CDD505-2E9C-101B-9397-08002B2CF9AE}" pid="8" name="Email Content Type">
    <vt:lpwstr>1;#Correspondence|dcd6b05f-dc80-4336-b228-09aebf3d212c</vt:lpwstr>
  </property>
  <property fmtid="{D5CDD505-2E9C-101B-9397-08002B2CF9AE}" pid="9" name="DIAAdministrationDocumentType">
    <vt:lpwstr/>
  </property>
  <property fmtid="{D5CDD505-2E9C-101B-9397-08002B2CF9AE}" pid="10" name="DIAAnalysisDocumentType">
    <vt:lpwstr/>
  </property>
  <property fmtid="{D5CDD505-2E9C-101B-9397-08002B2CF9AE}" pid="11" name="g8dc687a178b40ba9738f891159de398">
    <vt:lpwstr/>
  </property>
  <property fmtid="{D5CDD505-2E9C-101B-9397-08002B2CF9AE}" pid="12" name="DIAFocusArea">
    <vt:lpwstr/>
  </property>
  <property fmtid="{D5CDD505-2E9C-101B-9397-08002B2CF9AE}" pid="13" name="C3Topic">
    <vt:lpwstr/>
  </property>
  <property fmtid="{D5CDD505-2E9C-101B-9397-08002B2CF9AE}" pid="14" name="DIAReportDocumentType">
    <vt:lpwstr/>
  </property>
  <property fmtid="{D5CDD505-2E9C-101B-9397-08002B2CF9AE}" pid="15" name="ed60e69bc4dc419ea4123b95e405f618">
    <vt:lpwstr/>
  </property>
  <property fmtid="{D5CDD505-2E9C-101B-9397-08002B2CF9AE}" pid="16" name="DIASecurityClassification">
    <vt:lpwstr>2;#UNCLASSIFIED|875d92a8-67e2-4a32-9472-8fe99549e1eb</vt:lpwstr>
  </property>
  <property fmtid="{D5CDD505-2E9C-101B-9397-08002B2CF9AE}" pid="17" name="f7db6f05725346c582133fc3f09905b2">
    <vt:lpwstr/>
  </property>
  <property fmtid="{D5CDD505-2E9C-101B-9397-08002B2CF9AE}" pid="18" name="o1bb36cab8364050b628311b6e55db02">
    <vt:lpwstr/>
  </property>
  <property fmtid="{D5CDD505-2E9C-101B-9397-08002B2CF9AE}" pid="19" name="DIAMeetingDocumentType">
    <vt:lpwstr/>
  </property>
  <property fmtid="{D5CDD505-2E9C-101B-9397-08002B2CF9AE}" pid="20" name="DIAPlanningDocumentType">
    <vt:lpwstr/>
  </property>
  <property fmtid="{D5CDD505-2E9C-101B-9397-08002B2CF9AE}" pid="21" name="MSIP_Label_c34c5bb1-72b7-4e17-a9b6-e671780ca3ee_Enabled">
    <vt:lpwstr>true</vt:lpwstr>
  </property>
  <property fmtid="{D5CDD505-2E9C-101B-9397-08002B2CF9AE}" pid="22" name="MSIP_Label_c34c5bb1-72b7-4e17-a9b6-e671780ca3ee_SetDate">
    <vt:lpwstr>2021-05-05T20:45:35Z</vt:lpwstr>
  </property>
  <property fmtid="{D5CDD505-2E9C-101B-9397-08002B2CF9AE}" pid="23" name="MSIP_Label_c34c5bb1-72b7-4e17-a9b6-e671780ca3ee_Method">
    <vt:lpwstr>Standard</vt:lpwstr>
  </property>
  <property fmtid="{D5CDD505-2E9C-101B-9397-08002B2CF9AE}" pid="24" name="MSIP_Label_c34c5bb1-72b7-4e17-a9b6-e671780ca3ee_Name">
    <vt:lpwstr>Unclassified</vt:lpwstr>
  </property>
  <property fmtid="{D5CDD505-2E9C-101B-9397-08002B2CF9AE}" pid="25" name="MSIP_Label_c34c5bb1-72b7-4e17-a9b6-e671780ca3ee_SiteId">
    <vt:lpwstr>75c87bf0-6130-4555-b9fa-e4cf3539f058</vt:lpwstr>
  </property>
  <property fmtid="{D5CDD505-2E9C-101B-9397-08002B2CF9AE}" pid="26" name="MSIP_Label_c34c5bb1-72b7-4e17-a9b6-e671780ca3ee_ActionId">
    <vt:lpwstr>8114235e-7c7f-42ff-91b2-694d14130e16</vt:lpwstr>
  </property>
  <property fmtid="{D5CDD505-2E9C-101B-9397-08002B2CF9AE}" pid="27" name="MSIP_Label_c34c5bb1-72b7-4e17-a9b6-e671780ca3ee_ContentBits">
    <vt:lpwstr>0</vt:lpwstr>
  </property>
  <property fmtid="{D5CDD505-2E9C-101B-9397-08002B2CF9AE}" pid="28" name="RevIMBCS">
    <vt:lpwstr>10;#BCS|fe27fdf8-0f5f-4818-8814-5d57df057769</vt:lpwstr>
  </property>
  <property fmtid="{D5CDD505-2E9C-101B-9397-08002B2CF9AE}" pid="29" name="Order">
    <vt:r8>3800</vt:r8>
  </property>
  <property fmtid="{D5CDD505-2E9C-101B-9397-08002B2CF9AE}" pid="30" name="xd_Signature">
    <vt:bool>false</vt:bool>
  </property>
  <property fmtid="{D5CDD505-2E9C-101B-9397-08002B2CF9AE}" pid="31" name="xd_ProgID">
    <vt:lpwstr/>
  </property>
  <property fmtid="{D5CDD505-2E9C-101B-9397-08002B2CF9AE}" pid="32" name="_dlc_DocId">
    <vt:lpwstr>ARAWAI-2000031884-38</vt:lpwstr>
  </property>
  <property fmtid="{D5CDD505-2E9C-101B-9397-08002B2CF9AE}" pid="33" name="ComplianceAssetId">
    <vt:lpwstr/>
  </property>
  <property fmtid="{D5CDD505-2E9C-101B-9397-08002B2CF9AE}" pid="34" name="TemplateUrl">
    <vt:lpwstr/>
  </property>
  <property fmtid="{D5CDD505-2E9C-101B-9397-08002B2CF9AE}" pid="35" name="_ExtendedDescription">
    <vt:lpwstr/>
  </property>
  <property fmtid="{D5CDD505-2E9C-101B-9397-08002B2CF9AE}" pid="36" name="_dlc_DocIdUrl">
    <vt:lpwstr>https://taumataarowai.sharepoint.com/sites/DMS_InternalGuidance/_layouts/15/DocIdRedir.aspx?ID=ARAWAI-2000031884-38, ARAWAI-2000031884-38</vt:lpwstr>
  </property>
  <property fmtid="{D5CDD505-2E9C-101B-9397-08002B2CF9AE}" pid="37" name="i0f84bba906045b4af568ee102a52dcb">
    <vt:lpwstr>BCS|fe27fdf8-0f5f-4818-8814-5d57df057769</vt:lpwstr>
  </property>
  <property fmtid="{D5CDD505-2E9C-101B-9397-08002B2CF9AE}" pid="38" name="_dlc_DocIdItemGuid">
    <vt:lpwstr>46ac76ff-3e65-49a8-9cdb-09fcae33f270</vt:lpwstr>
  </property>
</Properties>
</file>