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sldIdLst>
    <p:sldId id="281" r:id="rId4"/>
    <p:sldId id="280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4" r:id="rId13"/>
    <p:sldId id="271" r:id="rId14"/>
    <p:sldId id="275" r:id="rId15"/>
    <p:sldId id="273" r:id="rId16"/>
    <p:sldId id="282" r:id="rId17"/>
    <p:sldId id="283" r:id="rId18"/>
    <p:sldId id="28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2A5"/>
    <a:srgbClr val="F7941E"/>
    <a:srgbClr val="2081CA"/>
    <a:srgbClr val="45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</p:spTree>
    <p:extLst>
      <p:ext uri="{BB962C8B-B14F-4D97-AF65-F5344CB8AC3E}">
        <p14:creationId xmlns:p14="http://schemas.microsoft.com/office/powerpoint/2010/main" val="44520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8646"/>
            <a:ext cx="6019800" cy="6467545"/>
          </a:xfrm>
          <a:prstGeom prst="rect">
            <a:avLst/>
          </a:prstGeom>
          <a:solidFill>
            <a:srgbClr val="208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54" y="411847"/>
            <a:ext cx="497246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0654" y="1885776"/>
            <a:ext cx="4972467" cy="4351338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 sz="24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019800" y="-1"/>
            <a:ext cx="6172200" cy="64588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42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16269"/>
            <a:ext cx="12192000" cy="3942630"/>
          </a:xfrm>
          <a:prstGeom prst="rect">
            <a:avLst/>
          </a:prstGeom>
          <a:solidFill>
            <a:srgbClr val="208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654" y="2736526"/>
            <a:ext cx="11126313" cy="85280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0655" y="3811112"/>
            <a:ext cx="11126312" cy="242600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 sz="24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12192000" cy="25147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3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942630"/>
          </a:xfrm>
          <a:prstGeom prst="rect">
            <a:avLst/>
          </a:prstGeom>
          <a:solidFill>
            <a:srgbClr val="208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352" y="260304"/>
            <a:ext cx="11126313" cy="85280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7353" y="1334890"/>
            <a:ext cx="11126312" cy="2255965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 sz="24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3942630"/>
            <a:ext cx="12192000" cy="25147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54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649757"/>
            <a:ext cx="5157787" cy="3539905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400"/>
              </a:lnSpc>
              <a:spcBef>
                <a:spcPts val="800"/>
              </a:spcBef>
              <a:spcAft>
                <a:spcPts val="800"/>
              </a:spcAft>
              <a:buClrTx/>
              <a:buSzTx/>
              <a:tabLst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54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2</a:t>
            </a:r>
          </a:p>
        </p:txBody>
      </p:sp>
    </p:spTree>
    <p:extLst>
      <p:ext uri="{BB962C8B-B14F-4D97-AF65-F5344CB8AC3E}">
        <p14:creationId xmlns:p14="http://schemas.microsoft.com/office/powerpoint/2010/main" val="331295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29384"/>
            <a:ext cx="3932237" cy="353960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lvl="0"/>
            <a:r>
              <a:rPr lang="en-US" dirty="0"/>
              <a:t>Bullet point 3</a:t>
            </a:r>
          </a:p>
        </p:txBody>
      </p:sp>
    </p:spTree>
    <p:extLst>
      <p:ext uri="{BB962C8B-B14F-4D97-AF65-F5344CB8AC3E}">
        <p14:creationId xmlns:p14="http://schemas.microsoft.com/office/powerpoint/2010/main" val="277846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54196"/>
            <a:ext cx="12192000" cy="403804"/>
          </a:xfrm>
          <a:prstGeom prst="rect">
            <a:avLst/>
          </a:prstGeom>
          <a:solidFill>
            <a:srgbClr val="1992A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19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4" r:id="rId4"/>
    <p:sldLayoutId id="2147483695" r:id="rId5"/>
    <p:sldLayoutId id="2147483689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81C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39546"/>
            <a:ext cx="12192000" cy="403804"/>
          </a:xfrm>
          <a:prstGeom prst="rect">
            <a:avLst/>
          </a:prstGeom>
          <a:solidFill>
            <a:srgbClr val="1992A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351" y="1333441"/>
            <a:ext cx="11290324" cy="1362134"/>
          </a:xfrm>
        </p:spPr>
        <p:txBody>
          <a:bodyPr wrap="none" anchor="ctr" anchorCtr="0">
            <a:normAutofit/>
          </a:bodyPr>
          <a:lstStyle/>
          <a:p>
            <a:pPr>
              <a:lnSpc>
                <a:spcPts val="3400"/>
              </a:lnSpc>
              <a:spcBef>
                <a:spcPts val="800"/>
              </a:spcBef>
              <a:spcAft>
                <a:spcPts val="800"/>
              </a:spcAft>
            </a:pPr>
            <a:r>
              <a:rPr lang="en-NZ" dirty="0"/>
              <a:t>Water Pipe Burst Analysis</a:t>
            </a:r>
            <a:endParaRPr lang="en-NZ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929250" y="3539546"/>
            <a:ext cx="3784415" cy="392541"/>
          </a:xfrm>
        </p:spPr>
        <p:txBody>
          <a:bodyPr anchor="ctr" anchorCtr="0">
            <a:noAutofit/>
          </a:bodyPr>
          <a:lstStyle/>
          <a:p>
            <a:pPr marL="0" indent="0" algn="r">
              <a:buNone/>
            </a:pPr>
            <a:r>
              <a:rPr lang="en-NZ" sz="2000" dirty="0"/>
              <a:t>October 2022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843" y="2783646"/>
            <a:ext cx="111263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Water New Zealand Conference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1" y="494882"/>
            <a:ext cx="2622107" cy="827296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3" b="27683"/>
          <a:stretch>
            <a:fillRect/>
          </a:stretch>
        </p:blipFill>
        <p:spPr/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418CA04-62C3-1E65-496B-49B2E1E53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69" y="400630"/>
            <a:ext cx="2622107" cy="12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8474" y="1885776"/>
            <a:ext cx="5204647" cy="4351338"/>
          </a:xfrm>
        </p:spPr>
        <p:txBody>
          <a:bodyPr/>
          <a:lstStyle/>
          <a:p>
            <a:r>
              <a:rPr lang="en-NZ" dirty="0"/>
              <a:t>Table showing total bursts per km by age for each pipe group</a:t>
            </a:r>
          </a:p>
          <a:p>
            <a:r>
              <a:rPr lang="en-NZ" dirty="0"/>
              <a:t>Can be used to define a Level of Service for each pipe group (</a:t>
            </a:r>
            <a:r>
              <a:rPr lang="en-NZ" dirty="0" err="1"/>
              <a:t>ie</a:t>
            </a:r>
            <a:r>
              <a:rPr lang="en-NZ" dirty="0"/>
              <a:t> the point at which the pipe is considered to be at the end of its useful life)</a:t>
            </a:r>
          </a:p>
          <a:p>
            <a:r>
              <a:rPr lang="en-NZ" dirty="0"/>
              <a:t>Further economic analysis can be used to help inform which Level of Service is appropriate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9800" y="1847677"/>
            <a:ext cx="6172200" cy="27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Comparison with Historic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Analysis with historic annual records showed significant annual variation in burst rates but good long term alignment with model outputs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7624" y="0"/>
            <a:ext cx="6016552" cy="645953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26" y="5257871"/>
            <a:ext cx="5533121" cy="9792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449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54" y="411848"/>
            <a:ext cx="4972467" cy="1098546"/>
          </a:xfrm>
        </p:spPr>
        <p:txBody>
          <a:bodyPr>
            <a:normAutofit fontScale="90000"/>
          </a:bodyPr>
          <a:lstStyle/>
          <a:p>
            <a:r>
              <a:rPr lang="en-NZ" dirty="0"/>
              <a:t>Long Term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654" y="1747157"/>
            <a:ext cx="5235989" cy="4694464"/>
          </a:xfrm>
        </p:spPr>
        <p:txBody>
          <a:bodyPr>
            <a:normAutofit/>
          </a:bodyPr>
          <a:lstStyle/>
          <a:p>
            <a:r>
              <a:rPr lang="en-NZ" dirty="0"/>
              <a:t>Burst model combined with Renewals Model to assess future burst rates based on current renewals expenditure</a:t>
            </a:r>
          </a:p>
          <a:p>
            <a:r>
              <a:rPr lang="en-NZ" dirty="0"/>
              <a:t>Can be used to assess future condition of network and forecast frequency and cost of mains repairs</a:t>
            </a:r>
          </a:p>
          <a:p>
            <a:r>
              <a:rPr lang="en-NZ" dirty="0"/>
              <a:t>Can forecast number of connections affected and expected impact on consumers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70964" y="0"/>
            <a:ext cx="3883479" cy="3408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964" y="3408674"/>
            <a:ext cx="3883479" cy="34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3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Comparison between WDC and SDC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8792" y="1885776"/>
            <a:ext cx="5274329" cy="4351338"/>
          </a:xfrm>
        </p:spPr>
        <p:txBody>
          <a:bodyPr>
            <a:normAutofit fontScale="92500"/>
          </a:bodyPr>
          <a:lstStyle/>
          <a:p>
            <a:r>
              <a:rPr lang="en-NZ" dirty="0"/>
              <a:t>Good correlation between the two datasets for some pipe groups</a:t>
            </a:r>
          </a:p>
          <a:p>
            <a:r>
              <a:rPr lang="en-NZ" dirty="0"/>
              <a:t>SDC data showed small diameter AC pipes to be performing better in Selwyn DC conditions</a:t>
            </a:r>
          </a:p>
          <a:p>
            <a:r>
              <a:rPr lang="en-NZ" dirty="0"/>
              <a:t>SDC data showed small diameter Modern PE pipes to be performing poorly when compared with larger diameter modern pipes</a:t>
            </a:r>
          </a:p>
          <a:p>
            <a:endParaRPr lang="en-NZ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9800" y="0"/>
            <a:ext cx="6172200" cy="3224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15" y="3224419"/>
            <a:ext cx="6191570" cy="32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61" y="2839737"/>
            <a:ext cx="497246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cause of the greater number of small modern PE failures?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98485-B656-3B6C-4D8F-7794D71B9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" t="-1" r="-1" b="819"/>
          <a:stretch/>
        </p:blipFill>
        <p:spPr>
          <a:xfrm>
            <a:off x="6096000" y="1233296"/>
            <a:ext cx="6096000" cy="45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54" y="411847"/>
            <a:ext cx="4972467" cy="1325563"/>
          </a:xfrm>
        </p:spPr>
        <p:txBody>
          <a:bodyPr anchor="ctr">
            <a:normAutofit/>
          </a:bodyPr>
          <a:lstStyle/>
          <a:p>
            <a:r>
              <a:rPr lang="en-NZ" dirty="0"/>
              <a:t>Other uses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653" y="2204558"/>
            <a:ext cx="4972467" cy="4351338"/>
          </a:xfrm>
        </p:spPr>
        <p:txBody>
          <a:bodyPr>
            <a:normAutofit/>
          </a:bodyPr>
          <a:lstStyle/>
          <a:p>
            <a:r>
              <a:rPr lang="en-NZ" dirty="0"/>
              <a:t>Checking ‘useful life assumptions’</a:t>
            </a:r>
          </a:p>
          <a:p>
            <a:r>
              <a:rPr lang="en-NZ" dirty="0"/>
              <a:t>Level of service discussions</a:t>
            </a:r>
          </a:p>
          <a:p>
            <a:r>
              <a:rPr lang="en-NZ" dirty="0"/>
              <a:t>Renewal strategy  </a:t>
            </a:r>
          </a:p>
          <a:p>
            <a:r>
              <a:rPr lang="en-NZ" dirty="0"/>
              <a:t>Data correction 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664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54" y="411847"/>
            <a:ext cx="4972467" cy="1325563"/>
          </a:xfrm>
        </p:spPr>
        <p:txBody>
          <a:bodyPr anchor="ctr">
            <a:normAutofit/>
          </a:bodyPr>
          <a:lstStyle/>
          <a:p>
            <a:r>
              <a:rPr lang="en-NZ" dirty="0"/>
              <a:t>Closing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653" y="2196168"/>
            <a:ext cx="4972467" cy="3169461"/>
          </a:xfrm>
        </p:spPr>
        <p:txBody>
          <a:bodyPr>
            <a:normAutofit/>
          </a:bodyPr>
          <a:lstStyle/>
          <a:p>
            <a:r>
              <a:rPr lang="en-NZ" dirty="0"/>
              <a:t>Collaboration</a:t>
            </a:r>
          </a:p>
          <a:p>
            <a:r>
              <a:rPr lang="en-NZ" dirty="0"/>
              <a:t>Computation</a:t>
            </a:r>
          </a:p>
          <a:p>
            <a:r>
              <a:rPr lang="en-NZ" dirty="0"/>
              <a:t>Comparison </a:t>
            </a:r>
          </a:p>
          <a:p>
            <a:r>
              <a:rPr lang="en-NZ" dirty="0"/>
              <a:t>Checking </a:t>
            </a:r>
          </a:p>
          <a:p>
            <a:r>
              <a:rPr lang="en-NZ" dirty="0"/>
              <a:t>Correction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665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8" y="1334890"/>
            <a:ext cx="9499548" cy="53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54" y="411847"/>
            <a:ext cx="4972467" cy="1325563"/>
          </a:xfrm>
        </p:spPr>
        <p:txBody>
          <a:bodyPr anchor="ctr">
            <a:normAutofit/>
          </a:bodyPr>
          <a:lstStyle/>
          <a:p>
            <a:r>
              <a:rPr lang="en-NZ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654" y="1885776"/>
            <a:ext cx="4972467" cy="4351338"/>
          </a:xfrm>
        </p:spPr>
        <p:txBody>
          <a:bodyPr>
            <a:normAutofit/>
          </a:bodyPr>
          <a:lstStyle/>
          <a:p>
            <a:r>
              <a:rPr lang="en-NZ" dirty="0"/>
              <a:t>Collaboration</a:t>
            </a:r>
          </a:p>
          <a:p>
            <a:r>
              <a:rPr lang="en-NZ" dirty="0"/>
              <a:t>Computation</a:t>
            </a:r>
          </a:p>
          <a:p>
            <a:r>
              <a:rPr lang="en-NZ" dirty="0"/>
              <a:t>Comparison </a:t>
            </a:r>
          </a:p>
          <a:p>
            <a:r>
              <a:rPr lang="en-NZ" dirty="0"/>
              <a:t>Checking </a:t>
            </a:r>
          </a:p>
          <a:p>
            <a:r>
              <a:rPr lang="en-NZ" dirty="0"/>
              <a:t>Correction </a:t>
            </a:r>
          </a:p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F83FA-9B6B-7832-D482-789639140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" t="722" r="8024" b="-722"/>
          <a:stretch/>
        </p:blipFill>
        <p:spPr>
          <a:xfrm>
            <a:off x="6747588" y="967828"/>
            <a:ext cx="4972467" cy="4922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85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54" y="411848"/>
            <a:ext cx="4972467" cy="821730"/>
          </a:xfrm>
        </p:spPr>
        <p:txBody>
          <a:bodyPr>
            <a:normAutofit fontScale="90000"/>
          </a:bodyPr>
          <a:lstStyle/>
          <a:p>
            <a:r>
              <a:rPr lang="en-NZ" dirty="0"/>
              <a:t>The WDC Pipe Burst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3286" y="1551214"/>
            <a:ext cx="5674178" cy="4841422"/>
          </a:xfrm>
        </p:spPr>
        <p:txBody>
          <a:bodyPr>
            <a:normAutofit fontScale="92500"/>
          </a:bodyPr>
          <a:lstStyle/>
          <a:p>
            <a:r>
              <a:rPr lang="en-NZ" dirty="0"/>
              <a:t>Water Pipe Bursts are a record of a pipe’s performance</a:t>
            </a:r>
          </a:p>
          <a:p>
            <a:r>
              <a:rPr lang="en-NZ" dirty="0"/>
              <a:t>Used as a surrogate for determining the condition of pressure pipe</a:t>
            </a:r>
          </a:p>
          <a:p>
            <a:r>
              <a:rPr lang="en-NZ" dirty="0"/>
              <a:t>Based on the principal that as a pipe ages the risk and frequency of bursts increase over time</a:t>
            </a:r>
          </a:p>
          <a:p>
            <a:r>
              <a:rPr lang="en-NZ" dirty="0"/>
              <a:t>The key purpose of the work is to estimate the expected life of a pipe to inform long term renewals</a:t>
            </a:r>
          </a:p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03572" y="0"/>
            <a:ext cx="4838700" cy="64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9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Source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Forms filled out manually by the Council Water Unit</a:t>
            </a:r>
          </a:p>
          <a:p>
            <a:r>
              <a:rPr lang="en-NZ" dirty="0"/>
              <a:t>Collected as paper forms until approximately 2018</a:t>
            </a:r>
          </a:p>
          <a:p>
            <a:r>
              <a:rPr lang="en-NZ" dirty="0"/>
              <a:t>Most collected electronically since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48232" y="0"/>
            <a:ext cx="4515336" cy="6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Cleaning up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885776"/>
            <a:ext cx="5633357" cy="4621160"/>
          </a:xfrm>
        </p:spPr>
        <p:txBody>
          <a:bodyPr>
            <a:normAutofit fontScale="92500"/>
          </a:bodyPr>
          <a:lstStyle/>
          <a:p>
            <a:r>
              <a:rPr lang="en-NZ" dirty="0"/>
              <a:t>Water Unit Forms put into an Excel database</a:t>
            </a:r>
          </a:p>
          <a:p>
            <a:r>
              <a:rPr lang="en-NZ" dirty="0"/>
              <a:t>Matched to a pipe using address information and assigned a GIS point</a:t>
            </a:r>
          </a:p>
          <a:p>
            <a:r>
              <a:rPr lang="en-NZ" dirty="0"/>
              <a:t>Records going back to 2007 (paper records go back further)</a:t>
            </a:r>
          </a:p>
          <a:p>
            <a:r>
              <a:rPr lang="en-NZ" dirty="0"/>
              <a:t>Last updated up to end of 2019</a:t>
            </a:r>
          </a:p>
          <a:p>
            <a:r>
              <a:rPr lang="en-NZ" dirty="0"/>
              <a:t>Current AMIS system collects all new data electronically from the field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22" y="2566899"/>
            <a:ext cx="5419355" cy="383497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19800" y="169724"/>
            <a:ext cx="6172200" cy="23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Pipe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Pipe Burst Analysis done using Pipe Groups</a:t>
            </a:r>
          </a:p>
          <a:p>
            <a:r>
              <a:rPr lang="en-NZ" dirty="0"/>
              <a:t>Pipe Grouping used to reflect the fact that similar pipes should perform in the same fashion</a:t>
            </a:r>
          </a:p>
          <a:p>
            <a:r>
              <a:rPr lang="en-NZ" dirty="0"/>
              <a:t>Attributes such as size, material, age of install and location used to determine pipe groups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9800" y="1616203"/>
            <a:ext cx="6172200" cy="32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Analysis:</a:t>
            </a:r>
            <a:br>
              <a:rPr lang="en-NZ" dirty="0"/>
            </a:br>
            <a:r>
              <a:rPr lang="en-NZ" dirty="0"/>
              <a:t>Repairs by Age of Pipe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654" y="2045574"/>
            <a:ext cx="4972467" cy="4351338"/>
          </a:xfrm>
        </p:spPr>
        <p:txBody>
          <a:bodyPr/>
          <a:lstStyle/>
          <a:p>
            <a:r>
              <a:rPr lang="en-NZ" dirty="0"/>
              <a:t>First considered repairs per km by age of pipe to determine a relationship</a:t>
            </a:r>
          </a:p>
          <a:p>
            <a:r>
              <a:rPr lang="en-NZ" dirty="0"/>
              <a:t>Showed clear relationship between age of pipe and number of repairs</a:t>
            </a:r>
          </a:p>
          <a:p>
            <a:r>
              <a:rPr lang="en-NZ" dirty="0"/>
              <a:t>Didn’t fully take into account the length of pipes at different ages and the age at which the repairs took place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9800" y="795578"/>
            <a:ext cx="6172200" cy="4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08" y="411847"/>
            <a:ext cx="5731328" cy="1325563"/>
          </a:xfrm>
        </p:spPr>
        <p:txBody>
          <a:bodyPr>
            <a:normAutofit fontScale="90000"/>
          </a:bodyPr>
          <a:lstStyle/>
          <a:p>
            <a:r>
              <a:rPr lang="en-NZ" dirty="0"/>
              <a:t>Analysis:</a:t>
            </a:r>
            <a:br>
              <a:rPr lang="en-NZ" dirty="0"/>
            </a:br>
            <a:r>
              <a:rPr lang="en-NZ" dirty="0"/>
              <a:t>Cumulative Repairs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8511" y="2072207"/>
            <a:ext cx="4972467" cy="4351338"/>
          </a:xfrm>
        </p:spPr>
        <p:txBody>
          <a:bodyPr/>
          <a:lstStyle/>
          <a:p>
            <a:r>
              <a:rPr lang="en-NZ" dirty="0"/>
              <a:t>Determining the total number of repairs as the pipe ages</a:t>
            </a:r>
          </a:p>
          <a:p>
            <a:r>
              <a:rPr lang="en-NZ" dirty="0"/>
              <a:t>Advantage with this approach is that it takes into account the relative network lengths over which repairs can occur</a:t>
            </a:r>
          </a:p>
          <a:p>
            <a:r>
              <a:rPr lang="en-NZ" dirty="0"/>
              <a:t>Bursts occurring in older pipes generally occur over a smaller sample size therefore the effect is greater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9800" y="836101"/>
            <a:ext cx="6172200" cy="47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Analysis:</a:t>
            </a:r>
            <a:br>
              <a:rPr lang="en-NZ" dirty="0"/>
            </a:br>
            <a:r>
              <a:rPr lang="en-NZ" dirty="0"/>
              <a:t>Pipe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8474" y="1885776"/>
            <a:ext cx="5424256" cy="4351338"/>
          </a:xfrm>
        </p:spPr>
        <p:txBody>
          <a:bodyPr>
            <a:normAutofit fontScale="92500"/>
          </a:bodyPr>
          <a:lstStyle/>
          <a:p>
            <a:r>
              <a:rPr lang="en-NZ" dirty="0"/>
              <a:t>Using Pivot Table able to assess different pipe groups to determine whether unique relationships exist</a:t>
            </a:r>
          </a:p>
          <a:p>
            <a:r>
              <a:rPr lang="en-NZ" dirty="0"/>
              <a:t>Needed to adjust graphs to account for missing repair data (pre 2007)</a:t>
            </a:r>
          </a:p>
          <a:p>
            <a:r>
              <a:rPr lang="en-NZ" dirty="0"/>
              <a:t>Blue line shows raw data profile</a:t>
            </a:r>
          </a:p>
          <a:p>
            <a:r>
              <a:rPr lang="en-NZ" dirty="0"/>
              <a:t>Red line shows adjusted profile</a:t>
            </a:r>
          </a:p>
          <a:p>
            <a:r>
              <a:rPr lang="en-NZ" dirty="0"/>
              <a:t>Exponential Relationship determined</a:t>
            </a:r>
          </a:p>
          <a:p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19800" y="103139"/>
            <a:ext cx="6172200" cy="2847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93848"/>
            <a:ext cx="6172200" cy="28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makariri District Council">
      <a:dk1>
        <a:srgbClr val="000000"/>
      </a:dk1>
      <a:lt1>
        <a:sysClr val="window" lastClr="FFFFFF"/>
      </a:lt1>
      <a:dk2>
        <a:srgbClr val="2081CA"/>
      </a:dk2>
      <a:lt2>
        <a:srgbClr val="FFFFFF"/>
      </a:lt2>
      <a:accent1>
        <a:srgbClr val="885EA7"/>
      </a:accent1>
      <a:accent2>
        <a:srgbClr val="F7941E"/>
      </a:accent2>
      <a:accent3>
        <a:srgbClr val="1992A5"/>
      </a:accent3>
      <a:accent4>
        <a:srgbClr val="005387"/>
      </a:accent4>
      <a:accent5>
        <a:srgbClr val="F04E23"/>
      </a:accent5>
      <a:accent6>
        <a:srgbClr val="84AE4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makariri District Council - PowerPoint Presentation - Teal.pptx" id="{5703B93C-1410-4D8D-B87D-7BEE5B415FA2}" vid="{D00D31E0-2F63-4943-8CE5-A63762FA4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6" ma:contentTypeDescription="Create a new document." ma:contentTypeScope="" ma:versionID="c62304dd76f6b7d5ed8e2c9594665c1d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788901bc87c6534e3c103d3a989455eb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e5db3c-8ba6-4bd5-be1c-b4e1caae5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a1829-6093-4983-9065-48e89054a285}" ma:internalName="TaxCatchAll" ma:showField="CatchAllData" ma:web="ed53b97b-cfb5-43fb-98c8-420dca68b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5F0DF-033C-4142-80A6-769DA9BC46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74B56C-DFC7-4F51-8E8B-F4C453EFD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58d84-5e20-4a41-aa73-0a6f7670ae44"/>
    <ds:schemaRef ds:uri="ed53b97b-cfb5-43fb-98c8-420dca68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Teal</Template>
  <TotalTime>472</TotalTime>
  <Words>576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Water Pipe Burst Analysis</vt:lpstr>
      <vt:lpstr>Introduction</vt:lpstr>
      <vt:lpstr>The WDC Pipe Burst Model</vt:lpstr>
      <vt:lpstr>Source Data</vt:lpstr>
      <vt:lpstr>Cleaning up the Data</vt:lpstr>
      <vt:lpstr>Pipe Groups</vt:lpstr>
      <vt:lpstr>Analysis: Repairs by Age of Pipe</vt:lpstr>
      <vt:lpstr>Analysis: Cumulative Repairs by Age</vt:lpstr>
      <vt:lpstr>Analysis: Pipe Groups</vt:lpstr>
      <vt:lpstr>Results</vt:lpstr>
      <vt:lpstr>Comparison with Historic Records</vt:lpstr>
      <vt:lpstr>Long Term Forecasting</vt:lpstr>
      <vt:lpstr>Comparison between WDC and SDC Data</vt:lpstr>
      <vt:lpstr>What is the cause of the greater number of small modern PE failures?</vt:lpstr>
      <vt:lpstr>Other uses of the data</vt:lpstr>
      <vt:lpstr>Closing comments</vt:lpstr>
      <vt:lpstr>Questions?</vt:lpstr>
    </vt:vector>
  </TitlesOfParts>
  <Company>Waimakariri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</dc:title>
  <dc:creator>Chris Bacon</dc:creator>
  <cp:lastModifiedBy>LT08</cp:lastModifiedBy>
  <cp:revision>24</cp:revision>
  <dcterms:created xsi:type="dcterms:W3CDTF">2020-10-20T18:39:46Z</dcterms:created>
  <dcterms:modified xsi:type="dcterms:W3CDTF">2022-10-19T02:56:08Z</dcterms:modified>
</cp:coreProperties>
</file>