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23"/>
  </p:notesMasterIdLst>
  <p:sldIdLst>
    <p:sldId id="277" r:id="rId6"/>
    <p:sldId id="271" r:id="rId7"/>
    <p:sldId id="265" r:id="rId8"/>
    <p:sldId id="267" r:id="rId9"/>
    <p:sldId id="268" r:id="rId10"/>
    <p:sldId id="264" r:id="rId11"/>
    <p:sldId id="263" r:id="rId12"/>
    <p:sldId id="278" r:id="rId13"/>
    <p:sldId id="269" r:id="rId14"/>
    <p:sldId id="270" r:id="rId15"/>
    <p:sldId id="266" r:id="rId16"/>
    <p:sldId id="272" r:id="rId17"/>
    <p:sldId id="273" r:id="rId18"/>
    <p:sldId id="274" r:id="rId19"/>
    <p:sldId id="275" r:id="rId20"/>
    <p:sldId id="276"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577" autoAdjust="0"/>
  </p:normalViewPr>
  <p:slideViewPr>
    <p:cSldViewPr snapToGrid="0">
      <p:cViewPr>
        <p:scale>
          <a:sx n="102" d="100"/>
          <a:sy n="102" d="100"/>
        </p:scale>
        <p:origin x="91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a:solidFill>
          <a:schemeClr val="accent2">
            <a:lumMod val="60000"/>
            <a:lumOff val="40000"/>
          </a:schemeClr>
        </a:solidFill>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a:solidFill>
          <a:schemeClr val="accent2">
            <a:lumMod val="60000"/>
            <a:lumOff val="40000"/>
          </a:schemeClr>
        </a:solidFill>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a:solidFill>
          <a:schemeClr val="accent2">
            <a:lumMod val="60000"/>
            <a:lumOff val="40000"/>
          </a:schemeClr>
        </a:solidFill>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F93DD6-90E8-4C49-9EE8-C74DBACF6F71}" type="doc">
      <dgm:prSet loTypeId="urn:microsoft.com/office/officeart/2009/3/layout/IncreasingArrowsProcess" loCatId="process" qsTypeId="urn:microsoft.com/office/officeart/2005/8/quickstyle/simple1" qsCatId="simple" csTypeId="urn:microsoft.com/office/officeart/2005/8/colors/accent1_2" csCatId="accent1" phldr="1"/>
      <dgm:spPr/>
    </dgm:pt>
    <dgm:pt modelId="{6279C822-EA04-44A5-9845-82747ABCDC6F}">
      <dgm:prSet phldrT="[Text]"/>
      <dgm:spPr/>
      <dgm:t>
        <a:bodyPr/>
        <a:lstStyle/>
        <a:p>
          <a:r>
            <a:rPr lang="en-NZ" dirty="0"/>
            <a:t>~ 90 to 95% efficiency</a:t>
          </a:r>
        </a:p>
      </dgm:t>
    </dgm:pt>
    <dgm:pt modelId="{F4F34529-B4C8-4BBF-ADC1-EF7D6C5633ED}" type="parTrans" cxnId="{A47CE356-D805-490D-9672-D70FCF541263}">
      <dgm:prSet/>
      <dgm:spPr/>
      <dgm:t>
        <a:bodyPr/>
        <a:lstStyle/>
        <a:p>
          <a:endParaRPr lang="en-NZ"/>
        </a:p>
      </dgm:t>
    </dgm:pt>
    <dgm:pt modelId="{D1BC0761-4DBC-4683-9988-8E1396FFD684}" type="sibTrans" cxnId="{A47CE356-D805-490D-9672-D70FCF541263}">
      <dgm:prSet/>
      <dgm:spPr/>
      <dgm:t>
        <a:bodyPr/>
        <a:lstStyle/>
        <a:p>
          <a:endParaRPr lang="en-NZ"/>
        </a:p>
      </dgm:t>
    </dgm:pt>
    <dgm:pt modelId="{3E44A5E7-1D49-4F81-A41A-36BB0FF35A48}">
      <dgm:prSet phldrT="[Text]"/>
      <dgm:spPr/>
      <dgm:t>
        <a:bodyPr/>
        <a:lstStyle/>
        <a:p>
          <a:r>
            <a:rPr lang="en-NZ"/>
            <a:t>97 to 99% efficiency</a:t>
          </a:r>
        </a:p>
      </dgm:t>
    </dgm:pt>
    <dgm:pt modelId="{AFDCE935-42AD-4FA2-9413-986D4AE6FDA7}" type="parTrans" cxnId="{1692E877-6B5D-45CA-AA07-57C2402F8BE1}">
      <dgm:prSet/>
      <dgm:spPr/>
      <dgm:t>
        <a:bodyPr/>
        <a:lstStyle/>
        <a:p>
          <a:endParaRPr lang="en-NZ"/>
        </a:p>
      </dgm:t>
    </dgm:pt>
    <dgm:pt modelId="{98617D85-2817-4A81-A4C8-D160471ADCA7}" type="sibTrans" cxnId="{1692E877-6B5D-45CA-AA07-57C2402F8BE1}">
      <dgm:prSet/>
      <dgm:spPr/>
      <dgm:t>
        <a:bodyPr/>
        <a:lstStyle/>
        <a:p>
          <a:endParaRPr lang="en-NZ"/>
        </a:p>
      </dgm:t>
    </dgm:pt>
    <dgm:pt modelId="{C2B766AB-40E3-4884-B23B-5DC8E985780F}">
      <dgm:prSet phldrT="[Text]"/>
      <dgm:spPr/>
      <dgm:t>
        <a:bodyPr/>
        <a:lstStyle/>
        <a:p>
          <a:r>
            <a:rPr lang="en-NZ" dirty="0"/>
            <a:t>&gt;99% efficiency</a:t>
          </a:r>
        </a:p>
      </dgm:t>
    </dgm:pt>
    <dgm:pt modelId="{045114FF-F9E4-4615-A576-07C1ECB1E1EB}" type="parTrans" cxnId="{7F36BABF-6DA9-4EB8-B00C-F5661FD7D5E6}">
      <dgm:prSet/>
      <dgm:spPr/>
      <dgm:t>
        <a:bodyPr/>
        <a:lstStyle/>
        <a:p>
          <a:endParaRPr lang="en-NZ"/>
        </a:p>
      </dgm:t>
    </dgm:pt>
    <dgm:pt modelId="{677095D8-0677-4476-A401-5AFD0786ECFB}" type="sibTrans" cxnId="{7F36BABF-6DA9-4EB8-B00C-F5661FD7D5E6}">
      <dgm:prSet/>
      <dgm:spPr/>
      <dgm:t>
        <a:bodyPr/>
        <a:lstStyle/>
        <a:p>
          <a:endParaRPr lang="en-NZ"/>
        </a:p>
      </dgm:t>
    </dgm:pt>
    <dgm:pt modelId="{93FEE490-6FA8-4456-AEBD-CD47EA4878D3}">
      <dgm:prSet phldrT="[Text]"/>
      <dgm:spPr/>
      <dgm:t>
        <a:bodyPr/>
        <a:lstStyle/>
        <a:p>
          <a:r>
            <a:rPr lang="en-NZ"/>
            <a:t>No recycle</a:t>
          </a:r>
        </a:p>
      </dgm:t>
    </dgm:pt>
    <dgm:pt modelId="{9F3CEAEE-940F-4054-A921-F7C43DB41567}" type="parTrans" cxnId="{D590FAE3-CDE1-45E2-8A48-0F5ACA4C5BA2}">
      <dgm:prSet/>
      <dgm:spPr/>
      <dgm:t>
        <a:bodyPr/>
        <a:lstStyle/>
        <a:p>
          <a:endParaRPr lang="en-NZ"/>
        </a:p>
      </dgm:t>
    </dgm:pt>
    <dgm:pt modelId="{B47355F4-7973-4A6D-9D87-46374D4FBCCF}" type="sibTrans" cxnId="{D590FAE3-CDE1-45E2-8A48-0F5ACA4C5BA2}">
      <dgm:prSet/>
      <dgm:spPr/>
      <dgm:t>
        <a:bodyPr/>
        <a:lstStyle/>
        <a:p>
          <a:endParaRPr lang="en-NZ"/>
        </a:p>
      </dgm:t>
    </dgm:pt>
    <dgm:pt modelId="{B8368F49-956D-4312-9DD9-1569E32BCA0E}">
      <dgm:prSet phldrT="[Text]"/>
      <dgm:spPr/>
      <dgm:t>
        <a:bodyPr/>
        <a:lstStyle/>
        <a:p>
          <a:r>
            <a:rPr lang="en-NZ"/>
            <a:t>Recycle of backwash streams, with or without settling</a:t>
          </a:r>
        </a:p>
      </dgm:t>
    </dgm:pt>
    <dgm:pt modelId="{9851ACE1-7AF6-4F6D-99C6-F5F2876DFCB6}" type="parTrans" cxnId="{8B6F36A2-D568-4BC0-B714-63A589184C4F}">
      <dgm:prSet/>
      <dgm:spPr/>
      <dgm:t>
        <a:bodyPr/>
        <a:lstStyle/>
        <a:p>
          <a:endParaRPr lang="en-NZ"/>
        </a:p>
      </dgm:t>
    </dgm:pt>
    <dgm:pt modelId="{84E6091F-01D1-421B-98B3-418A862855D6}" type="sibTrans" cxnId="{8B6F36A2-D568-4BC0-B714-63A589184C4F}">
      <dgm:prSet/>
      <dgm:spPr/>
      <dgm:t>
        <a:bodyPr/>
        <a:lstStyle/>
        <a:p>
          <a:endParaRPr lang="en-NZ"/>
        </a:p>
      </dgm:t>
    </dgm:pt>
    <dgm:pt modelId="{843EF274-B624-4D0D-8122-9C2BBA12826E}">
      <dgm:prSet phldrT="[Text]"/>
      <dgm:spPr/>
      <dgm:t>
        <a:bodyPr/>
        <a:lstStyle/>
        <a:p>
          <a:r>
            <a:rPr lang="en-NZ"/>
            <a:t>Recycle of settled backwash and clarifier sludge streams</a:t>
          </a:r>
        </a:p>
      </dgm:t>
    </dgm:pt>
    <dgm:pt modelId="{A1399CCA-D0AE-48C2-90C1-894855E24C46}" type="parTrans" cxnId="{0AF87A3F-1542-4E4E-A1E3-2B836178021D}">
      <dgm:prSet/>
      <dgm:spPr/>
      <dgm:t>
        <a:bodyPr/>
        <a:lstStyle/>
        <a:p>
          <a:endParaRPr lang="en-NZ"/>
        </a:p>
      </dgm:t>
    </dgm:pt>
    <dgm:pt modelId="{5285B654-1FA1-4891-A298-E9EEF258CEE0}" type="sibTrans" cxnId="{0AF87A3F-1542-4E4E-A1E3-2B836178021D}">
      <dgm:prSet/>
      <dgm:spPr/>
      <dgm:t>
        <a:bodyPr/>
        <a:lstStyle/>
        <a:p>
          <a:endParaRPr lang="en-NZ"/>
        </a:p>
      </dgm:t>
    </dgm:pt>
    <dgm:pt modelId="{50FB47BF-2345-4746-AE8F-9533A0AE5591}">
      <dgm:prSet phldrT="[Text]"/>
      <dgm:spPr/>
      <dgm:t>
        <a:bodyPr/>
        <a:lstStyle/>
        <a:p>
          <a:r>
            <a:rPr lang="en-NZ" dirty="0"/>
            <a:t>~99.99% efficiency</a:t>
          </a:r>
        </a:p>
      </dgm:t>
    </dgm:pt>
    <dgm:pt modelId="{369E85EB-ADF0-4242-903B-8C2DC72A89FD}" type="parTrans" cxnId="{EC9C0DD8-A98D-4618-BE61-E0BBE8898A7F}">
      <dgm:prSet/>
      <dgm:spPr/>
      <dgm:t>
        <a:bodyPr/>
        <a:lstStyle/>
        <a:p>
          <a:endParaRPr lang="en-NZ"/>
        </a:p>
      </dgm:t>
    </dgm:pt>
    <dgm:pt modelId="{901C2F01-AD0F-4A2A-AF0C-6AD9ABAFBFA6}" type="sibTrans" cxnId="{EC9C0DD8-A98D-4618-BE61-E0BBE8898A7F}">
      <dgm:prSet/>
      <dgm:spPr/>
      <dgm:t>
        <a:bodyPr/>
        <a:lstStyle/>
        <a:p>
          <a:endParaRPr lang="en-NZ"/>
        </a:p>
      </dgm:t>
    </dgm:pt>
    <dgm:pt modelId="{123971C7-0C07-4E56-9A92-45EE3646D913}">
      <dgm:prSet phldrT="[Text]"/>
      <dgm:spPr/>
      <dgm:t>
        <a:bodyPr/>
        <a:lstStyle/>
        <a:p>
          <a:r>
            <a:rPr lang="en-NZ"/>
            <a:t>Recycle of all liquid discharges, including dewatering process liquid streams. CIP waste removed from site.</a:t>
          </a:r>
        </a:p>
      </dgm:t>
    </dgm:pt>
    <dgm:pt modelId="{44D27B9B-46E8-49C7-B696-B86DE38BC82F}" type="parTrans" cxnId="{CBD4FDEB-CF74-4680-A91B-DCA3EFC0DD1C}">
      <dgm:prSet/>
      <dgm:spPr/>
      <dgm:t>
        <a:bodyPr/>
        <a:lstStyle/>
        <a:p>
          <a:endParaRPr lang="en-NZ"/>
        </a:p>
      </dgm:t>
    </dgm:pt>
    <dgm:pt modelId="{11B44F47-32FA-4977-BE0A-26A6B9A2A9B4}" type="sibTrans" cxnId="{CBD4FDEB-CF74-4680-A91B-DCA3EFC0DD1C}">
      <dgm:prSet/>
      <dgm:spPr/>
      <dgm:t>
        <a:bodyPr/>
        <a:lstStyle/>
        <a:p>
          <a:endParaRPr lang="en-NZ"/>
        </a:p>
      </dgm:t>
    </dgm:pt>
    <dgm:pt modelId="{C862DEDA-CC80-40D9-86CC-4CFF2D81CAEA}" type="pres">
      <dgm:prSet presAssocID="{82F93DD6-90E8-4C49-9EE8-C74DBACF6F71}" presName="Name0" presStyleCnt="0">
        <dgm:presLayoutVars>
          <dgm:chMax val="5"/>
          <dgm:chPref val="5"/>
          <dgm:dir/>
          <dgm:animLvl val="lvl"/>
        </dgm:presLayoutVars>
      </dgm:prSet>
      <dgm:spPr/>
    </dgm:pt>
    <dgm:pt modelId="{83CAC053-0193-420E-93B5-7A83210C9618}" type="pres">
      <dgm:prSet presAssocID="{6279C822-EA04-44A5-9845-82747ABCDC6F}" presName="parentText1" presStyleLbl="node1" presStyleIdx="0" presStyleCnt="4">
        <dgm:presLayoutVars>
          <dgm:chMax/>
          <dgm:chPref val="3"/>
          <dgm:bulletEnabled val="1"/>
        </dgm:presLayoutVars>
      </dgm:prSet>
      <dgm:spPr/>
    </dgm:pt>
    <dgm:pt modelId="{F3772404-78B7-4096-ADD2-AF66646643FD}" type="pres">
      <dgm:prSet presAssocID="{6279C822-EA04-44A5-9845-82747ABCDC6F}" presName="childText1" presStyleLbl="solidAlignAcc1" presStyleIdx="0" presStyleCnt="4">
        <dgm:presLayoutVars>
          <dgm:chMax val="0"/>
          <dgm:chPref val="0"/>
          <dgm:bulletEnabled val="1"/>
        </dgm:presLayoutVars>
      </dgm:prSet>
      <dgm:spPr/>
    </dgm:pt>
    <dgm:pt modelId="{32B4B9AF-8631-44FF-9D2E-DFA060A948D2}" type="pres">
      <dgm:prSet presAssocID="{3E44A5E7-1D49-4F81-A41A-36BB0FF35A48}" presName="parentText2" presStyleLbl="node1" presStyleIdx="1" presStyleCnt="4">
        <dgm:presLayoutVars>
          <dgm:chMax/>
          <dgm:chPref val="3"/>
          <dgm:bulletEnabled val="1"/>
        </dgm:presLayoutVars>
      </dgm:prSet>
      <dgm:spPr/>
    </dgm:pt>
    <dgm:pt modelId="{3C3D664B-E578-4260-9893-1AB2595022A6}" type="pres">
      <dgm:prSet presAssocID="{3E44A5E7-1D49-4F81-A41A-36BB0FF35A48}" presName="childText2" presStyleLbl="solidAlignAcc1" presStyleIdx="1" presStyleCnt="4">
        <dgm:presLayoutVars>
          <dgm:chMax val="0"/>
          <dgm:chPref val="0"/>
          <dgm:bulletEnabled val="1"/>
        </dgm:presLayoutVars>
      </dgm:prSet>
      <dgm:spPr/>
    </dgm:pt>
    <dgm:pt modelId="{7C585E9B-81ED-4DDC-8E7A-CA14D612FB17}" type="pres">
      <dgm:prSet presAssocID="{C2B766AB-40E3-4884-B23B-5DC8E985780F}" presName="parentText3" presStyleLbl="node1" presStyleIdx="2" presStyleCnt="4">
        <dgm:presLayoutVars>
          <dgm:chMax/>
          <dgm:chPref val="3"/>
          <dgm:bulletEnabled val="1"/>
        </dgm:presLayoutVars>
      </dgm:prSet>
      <dgm:spPr/>
    </dgm:pt>
    <dgm:pt modelId="{9D2E97DD-1180-44A7-B0D0-F1769ECADFD7}" type="pres">
      <dgm:prSet presAssocID="{C2B766AB-40E3-4884-B23B-5DC8E985780F}" presName="childText3" presStyleLbl="solidAlignAcc1" presStyleIdx="2" presStyleCnt="4">
        <dgm:presLayoutVars>
          <dgm:chMax val="0"/>
          <dgm:chPref val="0"/>
          <dgm:bulletEnabled val="1"/>
        </dgm:presLayoutVars>
      </dgm:prSet>
      <dgm:spPr/>
    </dgm:pt>
    <dgm:pt modelId="{183E2C13-9248-4346-986A-F52241748966}" type="pres">
      <dgm:prSet presAssocID="{50FB47BF-2345-4746-AE8F-9533A0AE5591}" presName="parentText4" presStyleLbl="node1" presStyleIdx="3" presStyleCnt="4">
        <dgm:presLayoutVars>
          <dgm:chMax/>
          <dgm:chPref val="3"/>
          <dgm:bulletEnabled val="1"/>
        </dgm:presLayoutVars>
      </dgm:prSet>
      <dgm:spPr/>
    </dgm:pt>
    <dgm:pt modelId="{102CFF74-1927-44E2-8ABB-BDE137703ACE}" type="pres">
      <dgm:prSet presAssocID="{50FB47BF-2345-4746-AE8F-9533A0AE5591}" presName="childText4" presStyleLbl="solidAlignAcc1" presStyleIdx="3" presStyleCnt="4">
        <dgm:presLayoutVars>
          <dgm:chMax val="0"/>
          <dgm:chPref val="0"/>
          <dgm:bulletEnabled val="1"/>
        </dgm:presLayoutVars>
      </dgm:prSet>
      <dgm:spPr/>
    </dgm:pt>
  </dgm:ptLst>
  <dgm:cxnLst>
    <dgm:cxn modelId="{A7776307-B33B-4BF6-A811-62D946327598}" type="presOf" srcId="{B8368F49-956D-4312-9DD9-1569E32BCA0E}" destId="{3C3D664B-E578-4260-9893-1AB2595022A6}" srcOrd="0" destOrd="0" presId="urn:microsoft.com/office/officeart/2009/3/layout/IncreasingArrowsProcess"/>
    <dgm:cxn modelId="{67623808-04D3-427F-A133-6A27E1F84106}" type="presOf" srcId="{3E44A5E7-1D49-4F81-A41A-36BB0FF35A48}" destId="{32B4B9AF-8631-44FF-9D2E-DFA060A948D2}" srcOrd="0" destOrd="0" presId="urn:microsoft.com/office/officeart/2009/3/layout/IncreasingArrowsProcess"/>
    <dgm:cxn modelId="{FA558D08-E83B-429C-9294-B70E567F3B86}" type="presOf" srcId="{C2B766AB-40E3-4884-B23B-5DC8E985780F}" destId="{7C585E9B-81ED-4DDC-8E7A-CA14D612FB17}" srcOrd="0" destOrd="0" presId="urn:microsoft.com/office/officeart/2009/3/layout/IncreasingArrowsProcess"/>
    <dgm:cxn modelId="{5F30CA09-A0A8-42D6-83E2-DFB817EE2711}" type="presOf" srcId="{50FB47BF-2345-4746-AE8F-9533A0AE5591}" destId="{183E2C13-9248-4346-986A-F52241748966}" srcOrd="0" destOrd="0" presId="urn:microsoft.com/office/officeart/2009/3/layout/IncreasingArrowsProcess"/>
    <dgm:cxn modelId="{4215241B-E4C3-44CE-BC44-D135E4EA3A8F}" type="presOf" srcId="{93FEE490-6FA8-4456-AEBD-CD47EA4878D3}" destId="{F3772404-78B7-4096-ADD2-AF66646643FD}" srcOrd="0" destOrd="0" presId="urn:microsoft.com/office/officeart/2009/3/layout/IncreasingArrowsProcess"/>
    <dgm:cxn modelId="{0AF87A3F-1542-4E4E-A1E3-2B836178021D}" srcId="{C2B766AB-40E3-4884-B23B-5DC8E985780F}" destId="{843EF274-B624-4D0D-8122-9C2BBA12826E}" srcOrd="0" destOrd="0" parTransId="{A1399CCA-D0AE-48C2-90C1-894855E24C46}" sibTransId="{5285B654-1FA1-4891-A298-E9EEF258CEE0}"/>
    <dgm:cxn modelId="{D6518246-BDB8-4636-8594-D7C3C8670DBD}" type="presOf" srcId="{123971C7-0C07-4E56-9A92-45EE3646D913}" destId="{102CFF74-1927-44E2-8ABB-BDE137703ACE}" srcOrd="0" destOrd="0" presId="urn:microsoft.com/office/officeart/2009/3/layout/IncreasingArrowsProcess"/>
    <dgm:cxn modelId="{E9AC794F-7B97-4CF7-8B5B-44AD686E010A}" type="presOf" srcId="{82F93DD6-90E8-4C49-9EE8-C74DBACF6F71}" destId="{C862DEDA-CC80-40D9-86CC-4CFF2D81CAEA}" srcOrd="0" destOrd="0" presId="urn:microsoft.com/office/officeart/2009/3/layout/IncreasingArrowsProcess"/>
    <dgm:cxn modelId="{A47CE356-D805-490D-9672-D70FCF541263}" srcId="{82F93DD6-90E8-4C49-9EE8-C74DBACF6F71}" destId="{6279C822-EA04-44A5-9845-82747ABCDC6F}" srcOrd="0" destOrd="0" parTransId="{F4F34529-B4C8-4BBF-ADC1-EF7D6C5633ED}" sibTransId="{D1BC0761-4DBC-4683-9988-8E1396FFD684}"/>
    <dgm:cxn modelId="{CC242E57-DFD9-4FFF-9CE6-B917DEB856F8}" type="presOf" srcId="{6279C822-EA04-44A5-9845-82747ABCDC6F}" destId="{83CAC053-0193-420E-93B5-7A83210C9618}" srcOrd="0" destOrd="0" presId="urn:microsoft.com/office/officeart/2009/3/layout/IncreasingArrowsProcess"/>
    <dgm:cxn modelId="{1692E877-6B5D-45CA-AA07-57C2402F8BE1}" srcId="{82F93DD6-90E8-4C49-9EE8-C74DBACF6F71}" destId="{3E44A5E7-1D49-4F81-A41A-36BB0FF35A48}" srcOrd="1" destOrd="0" parTransId="{AFDCE935-42AD-4FA2-9413-986D4AE6FDA7}" sibTransId="{98617D85-2817-4A81-A4C8-D160471ADCA7}"/>
    <dgm:cxn modelId="{8B6F36A2-D568-4BC0-B714-63A589184C4F}" srcId="{3E44A5E7-1D49-4F81-A41A-36BB0FF35A48}" destId="{B8368F49-956D-4312-9DD9-1569E32BCA0E}" srcOrd="0" destOrd="0" parTransId="{9851ACE1-7AF6-4F6D-99C6-F5F2876DFCB6}" sibTransId="{84E6091F-01D1-421B-98B3-418A862855D6}"/>
    <dgm:cxn modelId="{7F36BABF-6DA9-4EB8-B00C-F5661FD7D5E6}" srcId="{82F93DD6-90E8-4C49-9EE8-C74DBACF6F71}" destId="{C2B766AB-40E3-4884-B23B-5DC8E985780F}" srcOrd="2" destOrd="0" parTransId="{045114FF-F9E4-4615-A576-07C1ECB1E1EB}" sibTransId="{677095D8-0677-4476-A401-5AFD0786ECFB}"/>
    <dgm:cxn modelId="{EC9C0DD8-A98D-4618-BE61-E0BBE8898A7F}" srcId="{82F93DD6-90E8-4C49-9EE8-C74DBACF6F71}" destId="{50FB47BF-2345-4746-AE8F-9533A0AE5591}" srcOrd="3" destOrd="0" parTransId="{369E85EB-ADF0-4242-903B-8C2DC72A89FD}" sibTransId="{901C2F01-AD0F-4A2A-AF0C-6AD9ABAFBFA6}"/>
    <dgm:cxn modelId="{D590FAE3-CDE1-45E2-8A48-0F5ACA4C5BA2}" srcId="{6279C822-EA04-44A5-9845-82747ABCDC6F}" destId="{93FEE490-6FA8-4456-AEBD-CD47EA4878D3}" srcOrd="0" destOrd="0" parTransId="{9F3CEAEE-940F-4054-A921-F7C43DB41567}" sibTransId="{B47355F4-7973-4A6D-9D87-46374D4FBCCF}"/>
    <dgm:cxn modelId="{CBD4FDEB-CF74-4680-A91B-DCA3EFC0DD1C}" srcId="{50FB47BF-2345-4746-AE8F-9533A0AE5591}" destId="{123971C7-0C07-4E56-9A92-45EE3646D913}" srcOrd="0" destOrd="0" parTransId="{44D27B9B-46E8-49C7-B696-B86DE38BC82F}" sibTransId="{11B44F47-32FA-4977-BE0A-26A6B9A2A9B4}"/>
    <dgm:cxn modelId="{0B1877FA-12F8-474D-9C9F-F40077048C9A}" type="presOf" srcId="{843EF274-B624-4D0D-8122-9C2BBA12826E}" destId="{9D2E97DD-1180-44A7-B0D0-F1769ECADFD7}" srcOrd="0" destOrd="0" presId="urn:microsoft.com/office/officeart/2009/3/layout/IncreasingArrowsProcess"/>
    <dgm:cxn modelId="{69CFA73D-0C3A-4DD9-B85C-2925FC20B968}" type="presParOf" srcId="{C862DEDA-CC80-40D9-86CC-4CFF2D81CAEA}" destId="{83CAC053-0193-420E-93B5-7A83210C9618}" srcOrd="0" destOrd="0" presId="urn:microsoft.com/office/officeart/2009/3/layout/IncreasingArrowsProcess"/>
    <dgm:cxn modelId="{56E53804-A775-408B-AE91-876C6BE4E618}" type="presParOf" srcId="{C862DEDA-CC80-40D9-86CC-4CFF2D81CAEA}" destId="{F3772404-78B7-4096-ADD2-AF66646643FD}" srcOrd="1" destOrd="0" presId="urn:microsoft.com/office/officeart/2009/3/layout/IncreasingArrowsProcess"/>
    <dgm:cxn modelId="{821DADC2-C365-4A6A-A7CC-54BC2461C2E3}" type="presParOf" srcId="{C862DEDA-CC80-40D9-86CC-4CFF2D81CAEA}" destId="{32B4B9AF-8631-44FF-9D2E-DFA060A948D2}" srcOrd="2" destOrd="0" presId="urn:microsoft.com/office/officeart/2009/3/layout/IncreasingArrowsProcess"/>
    <dgm:cxn modelId="{5EA6BAF5-3350-4DFC-962F-A60A9F404989}" type="presParOf" srcId="{C862DEDA-CC80-40D9-86CC-4CFF2D81CAEA}" destId="{3C3D664B-E578-4260-9893-1AB2595022A6}" srcOrd="3" destOrd="0" presId="urn:microsoft.com/office/officeart/2009/3/layout/IncreasingArrowsProcess"/>
    <dgm:cxn modelId="{5C2F4322-651A-4EBE-B571-4A8BE5E3D5F1}" type="presParOf" srcId="{C862DEDA-CC80-40D9-86CC-4CFF2D81CAEA}" destId="{7C585E9B-81ED-4DDC-8E7A-CA14D612FB17}" srcOrd="4" destOrd="0" presId="urn:microsoft.com/office/officeart/2009/3/layout/IncreasingArrowsProcess"/>
    <dgm:cxn modelId="{F7CBA6FA-AE71-44BF-96DE-EDCC90743FB4}" type="presParOf" srcId="{C862DEDA-CC80-40D9-86CC-4CFF2D81CAEA}" destId="{9D2E97DD-1180-44A7-B0D0-F1769ECADFD7}" srcOrd="5" destOrd="0" presId="urn:microsoft.com/office/officeart/2009/3/layout/IncreasingArrowsProcess"/>
    <dgm:cxn modelId="{6F34C2D9-4FE9-4E32-8EBD-A00C3AAF6087}" type="presParOf" srcId="{C862DEDA-CC80-40D9-86CC-4CFF2D81CAEA}" destId="{183E2C13-9248-4346-986A-F52241748966}" srcOrd="6" destOrd="0" presId="urn:microsoft.com/office/officeart/2009/3/layout/IncreasingArrowsProcess"/>
    <dgm:cxn modelId="{F00A6689-888E-4C84-9031-077883A22340}" type="presParOf" srcId="{C862DEDA-CC80-40D9-86CC-4CFF2D81CAEA}" destId="{102CFF74-1927-44E2-8ABB-BDE137703ACE}"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78BBFE-7188-403D-B0E8-F96CF29FCB9F}" type="doc">
      <dgm:prSet loTypeId="urn:microsoft.com/office/officeart/2005/8/layout/chevron1" loCatId="process" qsTypeId="urn:microsoft.com/office/officeart/2005/8/quickstyle/simple1" qsCatId="simple" csTypeId="urn:microsoft.com/office/officeart/2005/8/colors/accent1_2" csCatId="accent1" phldr="1"/>
      <dgm:spPr/>
    </dgm:pt>
    <dgm:pt modelId="{354F3731-39DA-4F2E-A5B3-E11F7314D950}">
      <dgm:prSet phldrT="[Text]"/>
      <dgm:spPr>
        <a:solidFill>
          <a:schemeClr val="accent2">
            <a:lumMod val="60000"/>
            <a:lumOff val="40000"/>
          </a:schemeClr>
        </a:solidFill>
      </dgm:spPr>
      <dgm:t>
        <a:bodyPr/>
        <a:lstStyle/>
        <a:p>
          <a:r>
            <a:rPr lang="en-NZ"/>
            <a:t>Regulations</a:t>
          </a:r>
        </a:p>
      </dgm:t>
    </dgm:pt>
    <dgm:pt modelId="{C3D1A0AB-8093-4D5A-8340-C4FFEAE1FD82}" type="parTrans" cxnId="{F0F3DB88-7758-47FB-969D-0A1CE5CB8764}">
      <dgm:prSet/>
      <dgm:spPr/>
      <dgm:t>
        <a:bodyPr/>
        <a:lstStyle/>
        <a:p>
          <a:endParaRPr lang="en-NZ"/>
        </a:p>
      </dgm:t>
    </dgm:pt>
    <dgm:pt modelId="{9A3FDD6B-BCD4-46F3-9345-7BF5FA8DE7ED}" type="sibTrans" cxnId="{F0F3DB88-7758-47FB-969D-0A1CE5CB8764}">
      <dgm:prSet/>
      <dgm:spPr/>
      <dgm:t>
        <a:bodyPr/>
        <a:lstStyle/>
        <a:p>
          <a:endParaRPr lang="en-NZ"/>
        </a:p>
      </dgm:t>
    </dgm:pt>
    <dgm:pt modelId="{4FFDAF79-C847-4466-A926-52C730C619A8}">
      <dgm:prSet phldrT="[Text]"/>
      <dgm:spPr>
        <a:solidFill>
          <a:schemeClr val="accent2">
            <a:lumMod val="60000"/>
            <a:lumOff val="40000"/>
          </a:schemeClr>
        </a:solidFill>
      </dgm:spPr>
      <dgm:t>
        <a:bodyPr/>
        <a:lstStyle/>
        <a:p>
          <a:r>
            <a:rPr lang="en-NZ"/>
            <a:t>Discharges</a:t>
          </a:r>
        </a:p>
      </dgm:t>
    </dgm:pt>
    <dgm:pt modelId="{FD9176A5-2F5E-4BF3-A786-2C4C60045FD6}" type="parTrans" cxnId="{1830E7CF-1639-4699-9DB4-70A9ACC9F3B3}">
      <dgm:prSet/>
      <dgm:spPr/>
      <dgm:t>
        <a:bodyPr/>
        <a:lstStyle/>
        <a:p>
          <a:endParaRPr lang="en-NZ"/>
        </a:p>
      </dgm:t>
    </dgm:pt>
    <dgm:pt modelId="{C0035D5D-35BC-4182-BB07-C18476825296}" type="sibTrans" cxnId="{1830E7CF-1639-4699-9DB4-70A9ACC9F3B3}">
      <dgm:prSet/>
      <dgm:spPr/>
      <dgm:t>
        <a:bodyPr/>
        <a:lstStyle/>
        <a:p>
          <a:endParaRPr lang="en-NZ"/>
        </a:p>
      </dgm:t>
    </dgm:pt>
    <dgm:pt modelId="{1EABC9CA-7A27-40B2-90BC-55008E6FC1C5}">
      <dgm:prSet phldrT="[Text]"/>
      <dgm:spPr>
        <a:solidFill>
          <a:schemeClr val="accent2">
            <a:lumMod val="60000"/>
            <a:lumOff val="40000"/>
          </a:schemeClr>
        </a:solidFill>
      </dgm:spPr>
      <dgm:t>
        <a:bodyPr/>
        <a:lstStyle/>
        <a:p>
          <a:r>
            <a:rPr lang="en-NZ"/>
            <a:t>Consenting</a:t>
          </a:r>
        </a:p>
      </dgm:t>
    </dgm:pt>
    <dgm:pt modelId="{35C0992E-9B21-4868-97C4-9E73A6C25F6E}" type="parTrans" cxnId="{3188D927-9C1D-4896-BD2E-9B7BFE92A7D9}">
      <dgm:prSet/>
      <dgm:spPr/>
      <dgm:t>
        <a:bodyPr/>
        <a:lstStyle/>
        <a:p>
          <a:endParaRPr lang="en-NZ"/>
        </a:p>
      </dgm:t>
    </dgm:pt>
    <dgm:pt modelId="{5BBD3A7C-5071-4180-9F8E-0740E62911F5}" type="sibTrans" cxnId="{3188D927-9C1D-4896-BD2E-9B7BFE92A7D9}">
      <dgm:prSet/>
      <dgm:spPr/>
      <dgm:t>
        <a:bodyPr/>
        <a:lstStyle/>
        <a:p>
          <a:endParaRPr lang="en-NZ"/>
        </a:p>
      </dgm:t>
    </dgm:pt>
    <dgm:pt modelId="{0C482366-D123-4D82-ADD1-978F454A2139}">
      <dgm:prSet phldrT="[Text]"/>
      <dgm:spPr/>
      <dgm:t>
        <a:bodyPr/>
        <a:lstStyle/>
        <a:p>
          <a:r>
            <a:rPr lang="en-NZ"/>
            <a:t>Management Options</a:t>
          </a:r>
        </a:p>
      </dgm:t>
    </dgm:pt>
    <dgm:pt modelId="{3FFBC668-880A-4ADF-8BD9-8FCCEDF84FDF}" type="parTrans" cxnId="{62F3BADF-E5A3-4DDE-8371-FDEC0B4ABE3A}">
      <dgm:prSet/>
      <dgm:spPr/>
      <dgm:t>
        <a:bodyPr/>
        <a:lstStyle/>
        <a:p>
          <a:endParaRPr lang="en-NZ"/>
        </a:p>
      </dgm:t>
    </dgm:pt>
    <dgm:pt modelId="{7DB6FD5B-E0E7-4871-B6B8-D90BB8E4AA04}" type="sibTrans" cxnId="{62F3BADF-E5A3-4DDE-8371-FDEC0B4ABE3A}">
      <dgm:prSet/>
      <dgm:spPr/>
      <dgm:t>
        <a:bodyPr/>
        <a:lstStyle/>
        <a:p>
          <a:endParaRPr lang="en-NZ"/>
        </a:p>
      </dgm:t>
    </dgm:pt>
    <dgm:pt modelId="{10DD2419-7675-466D-85FD-3AF2623A95E6}" type="pres">
      <dgm:prSet presAssocID="{1478BBFE-7188-403D-B0E8-F96CF29FCB9F}" presName="Name0" presStyleCnt="0">
        <dgm:presLayoutVars>
          <dgm:dir/>
          <dgm:animLvl val="lvl"/>
          <dgm:resizeHandles val="exact"/>
        </dgm:presLayoutVars>
      </dgm:prSet>
      <dgm:spPr/>
    </dgm:pt>
    <dgm:pt modelId="{02CBCC7E-F720-4DCC-981F-817DB9D8662B}" type="pres">
      <dgm:prSet presAssocID="{354F3731-39DA-4F2E-A5B3-E11F7314D950}" presName="parTxOnly" presStyleLbl="node1" presStyleIdx="0" presStyleCnt="4">
        <dgm:presLayoutVars>
          <dgm:chMax val="0"/>
          <dgm:chPref val="0"/>
          <dgm:bulletEnabled val="1"/>
        </dgm:presLayoutVars>
      </dgm:prSet>
      <dgm:spPr/>
    </dgm:pt>
    <dgm:pt modelId="{ADDC83A1-8AE2-4D8D-B78F-5C487CC740CF}" type="pres">
      <dgm:prSet presAssocID="{9A3FDD6B-BCD4-46F3-9345-7BF5FA8DE7ED}" presName="parTxOnlySpace" presStyleCnt="0"/>
      <dgm:spPr/>
    </dgm:pt>
    <dgm:pt modelId="{CFEC3EAE-AF4F-4B6C-B34D-FE10B2827B27}" type="pres">
      <dgm:prSet presAssocID="{4FFDAF79-C847-4466-A926-52C730C619A8}" presName="parTxOnly" presStyleLbl="node1" presStyleIdx="1" presStyleCnt="4">
        <dgm:presLayoutVars>
          <dgm:chMax val="0"/>
          <dgm:chPref val="0"/>
          <dgm:bulletEnabled val="1"/>
        </dgm:presLayoutVars>
      </dgm:prSet>
      <dgm:spPr/>
    </dgm:pt>
    <dgm:pt modelId="{0BB3A415-88CF-41B7-90E8-5364F72D5081}" type="pres">
      <dgm:prSet presAssocID="{C0035D5D-35BC-4182-BB07-C18476825296}" presName="parTxOnlySpace" presStyleCnt="0"/>
      <dgm:spPr/>
    </dgm:pt>
    <dgm:pt modelId="{3EE6F4F5-98DD-4D70-9FC6-96D663F04AC1}" type="pres">
      <dgm:prSet presAssocID="{1EABC9CA-7A27-40B2-90BC-55008E6FC1C5}" presName="parTxOnly" presStyleLbl="node1" presStyleIdx="2" presStyleCnt="4">
        <dgm:presLayoutVars>
          <dgm:chMax val="0"/>
          <dgm:chPref val="0"/>
          <dgm:bulletEnabled val="1"/>
        </dgm:presLayoutVars>
      </dgm:prSet>
      <dgm:spPr/>
    </dgm:pt>
    <dgm:pt modelId="{674FAD26-E734-422F-B9DA-DC6240892932}" type="pres">
      <dgm:prSet presAssocID="{5BBD3A7C-5071-4180-9F8E-0740E62911F5}" presName="parTxOnlySpace" presStyleCnt="0"/>
      <dgm:spPr/>
    </dgm:pt>
    <dgm:pt modelId="{1B9641E7-3D4F-488E-B244-2BC3C18D2D5C}" type="pres">
      <dgm:prSet presAssocID="{0C482366-D123-4D82-ADD1-978F454A2139}" presName="parTxOnly" presStyleLbl="node1" presStyleIdx="3" presStyleCnt="4">
        <dgm:presLayoutVars>
          <dgm:chMax val="0"/>
          <dgm:chPref val="0"/>
          <dgm:bulletEnabled val="1"/>
        </dgm:presLayoutVars>
      </dgm:prSet>
      <dgm:spPr/>
    </dgm:pt>
  </dgm:ptLst>
  <dgm:cxnLst>
    <dgm:cxn modelId="{3188D927-9C1D-4896-BD2E-9B7BFE92A7D9}" srcId="{1478BBFE-7188-403D-B0E8-F96CF29FCB9F}" destId="{1EABC9CA-7A27-40B2-90BC-55008E6FC1C5}" srcOrd="2" destOrd="0" parTransId="{35C0992E-9B21-4868-97C4-9E73A6C25F6E}" sibTransId="{5BBD3A7C-5071-4180-9F8E-0740E62911F5}"/>
    <dgm:cxn modelId="{0DE0936E-262F-477B-80D3-675084445B27}" type="presOf" srcId="{1EABC9CA-7A27-40B2-90BC-55008E6FC1C5}" destId="{3EE6F4F5-98DD-4D70-9FC6-96D663F04AC1}" srcOrd="0" destOrd="0" presId="urn:microsoft.com/office/officeart/2005/8/layout/chevron1"/>
    <dgm:cxn modelId="{CA69D050-BCE5-43DE-9062-2124AA3EB32D}" type="presOf" srcId="{0C482366-D123-4D82-ADD1-978F454A2139}" destId="{1B9641E7-3D4F-488E-B244-2BC3C18D2D5C}" srcOrd="0" destOrd="0" presId="urn:microsoft.com/office/officeart/2005/8/layout/chevron1"/>
    <dgm:cxn modelId="{C3A0567E-5D5D-4EC4-A564-BC9E67FD29C2}" type="presOf" srcId="{4FFDAF79-C847-4466-A926-52C730C619A8}" destId="{CFEC3EAE-AF4F-4B6C-B34D-FE10B2827B27}" srcOrd="0" destOrd="0" presId="urn:microsoft.com/office/officeart/2005/8/layout/chevron1"/>
    <dgm:cxn modelId="{F0F3DB88-7758-47FB-969D-0A1CE5CB8764}" srcId="{1478BBFE-7188-403D-B0E8-F96CF29FCB9F}" destId="{354F3731-39DA-4F2E-A5B3-E11F7314D950}" srcOrd="0" destOrd="0" parTransId="{C3D1A0AB-8093-4D5A-8340-C4FFEAE1FD82}" sibTransId="{9A3FDD6B-BCD4-46F3-9345-7BF5FA8DE7ED}"/>
    <dgm:cxn modelId="{9D77FA9D-8DFA-44AF-8C13-3EC6ADA3F06D}" type="presOf" srcId="{1478BBFE-7188-403D-B0E8-F96CF29FCB9F}" destId="{10DD2419-7675-466D-85FD-3AF2623A95E6}" srcOrd="0" destOrd="0" presId="urn:microsoft.com/office/officeart/2005/8/layout/chevron1"/>
    <dgm:cxn modelId="{1830E7CF-1639-4699-9DB4-70A9ACC9F3B3}" srcId="{1478BBFE-7188-403D-B0E8-F96CF29FCB9F}" destId="{4FFDAF79-C847-4466-A926-52C730C619A8}" srcOrd="1" destOrd="0" parTransId="{FD9176A5-2F5E-4BF3-A786-2C4C60045FD6}" sibTransId="{C0035D5D-35BC-4182-BB07-C18476825296}"/>
    <dgm:cxn modelId="{8FEC7EDC-3DE5-45AC-8AEB-0B6EB5F01FCD}" type="presOf" srcId="{354F3731-39DA-4F2E-A5B3-E11F7314D950}" destId="{02CBCC7E-F720-4DCC-981F-817DB9D8662B}" srcOrd="0" destOrd="0" presId="urn:microsoft.com/office/officeart/2005/8/layout/chevron1"/>
    <dgm:cxn modelId="{62F3BADF-E5A3-4DDE-8371-FDEC0B4ABE3A}" srcId="{1478BBFE-7188-403D-B0E8-F96CF29FCB9F}" destId="{0C482366-D123-4D82-ADD1-978F454A2139}" srcOrd="3" destOrd="0" parTransId="{3FFBC668-880A-4ADF-8BD9-8FCCEDF84FDF}" sibTransId="{7DB6FD5B-E0E7-4871-B6B8-D90BB8E4AA04}"/>
    <dgm:cxn modelId="{4A6EAAFF-5B68-4E1B-B1E2-90627DE08EE3}" type="presParOf" srcId="{10DD2419-7675-466D-85FD-3AF2623A95E6}" destId="{02CBCC7E-F720-4DCC-981F-817DB9D8662B}" srcOrd="0" destOrd="0" presId="urn:microsoft.com/office/officeart/2005/8/layout/chevron1"/>
    <dgm:cxn modelId="{E0E82AB1-1FBB-4619-9604-2DBA30923881}" type="presParOf" srcId="{10DD2419-7675-466D-85FD-3AF2623A95E6}" destId="{ADDC83A1-8AE2-4D8D-B78F-5C487CC740CF}" srcOrd="1" destOrd="0" presId="urn:microsoft.com/office/officeart/2005/8/layout/chevron1"/>
    <dgm:cxn modelId="{7FB10DBA-AB71-4889-A7FB-9EE2CDDB34ED}" type="presParOf" srcId="{10DD2419-7675-466D-85FD-3AF2623A95E6}" destId="{CFEC3EAE-AF4F-4B6C-B34D-FE10B2827B27}" srcOrd="2" destOrd="0" presId="urn:microsoft.com/office/officeart/2005/8/layout/chevron1"/>
    <dgm:cxn modelId="{7FA515CE-8040-45DD-AF23-22C3FD46B72F}" type="presParOf" srcId="{10DD2419-7675-466D-85FD-3AF2623A95E6}" destId="{0BB3A415-88CF-41B7-90E8-5364F72D5081}" srcOrd="3" destOrd="0" presId="urn:microsoft.com/office/officeart/2005/8/layout/chevron1"/>
    <dgm:cxn modelId="{8C171FB9-7AEA-4A20-BFC0-E12A5B5C793C}" type="presParOf" srcId="{10DD2419-7675-466D-85FD-3AF2623A95E6}" destId="{3EE6F4F5-98DD-4D70-9FC6-96D663F04AC1}" srcOrd="4" destOrd="0" presId="urn:microsoft.com/office/officeart/2005/8/layout/chevron1"/>
    <dgm:cxn modelId="{3A67EE08-72C8-473A-884D-2F212981F235}" type="presParOf" srcId="{10DD2419-7675-466D-85FD-3AF2623A95E6}" destId="{674FAD26-E734-422F-B9DA-DC6240892932}" srcOrd="5" destOrd="0" presId="urn:microsoft.com/office/officeart/2005/8/layout/chevron1"/>
    <dgm:cxn modelId="{EE1A9DBA-4EF8-45CE-83A7-83185803AEDF}" type="presParOf" srcId="{10DD2419-7675-466D-85FD-3AF2623A95E6}" destId="{1B9641E7-3D4F-488E-B244-2BC3C18D2D5C}" srcOrd="6"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3770" y="2270389"/>
          <a:ext cx="2194718" cy="87788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NZ" sz="1600" kern="1200"/>
            <a:t>Regulations</a:t>
          </a:r>
        </a:p>
      </dsp:txBody>
      <dsp:txXfrm>
        <a:off x="442714" y="2270389"/>
        <a:ext cx="1316831" cy="877887"/>
      </dsp:txXfrm>
    </dsp:sp>
    <dsp:sp modelId="{CFEC3EAE-AF4F-4B6C-B34D-FE10B2827B27}">
      <dsp:nvSpPr>
        <dsp:cNvPr id="0" name=""/>
        <dsp:cNvSpPr/>
      </dsp:nvSpPr>
      <dsp:spPr>
        <a:xfrm>
          <a:off x="1979017" y="2270389"/>
          <a:ext cx="2194718" cy="87788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NZ" sz="1600" kern="1200"/>
            <a:t>Discharges</a:t>
          </a:r>
        </a:p>
      </dsp:txBody>
      <dsp:txXfrm>
        <a:off x="2417961" y="2270389"/>
        <a:ext cx="1316831" cy="877887"/>
      </dsp:txXfrm>
    </dsp:sp>
    <dsp:sp modelId="{3EE6F4F5-98DD-4D70-9FC6-96D663F04AC1}">
      <dsp:nvSpPr>
        <dsp:cNvPr id="0" name=""/>
        <dsp:cNvSpPr/>
      </dsp:nvSpPr>
      <dsp:spPr>
        <a:xfrm>
          <a:off x="3954264" y="2270389"/>
          <a:ext cx="2194718" cy="87788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NZ" sz="1600" kern="1200"/>
            <a:t>Consenting</a:t>
          </a:r>
        </a:p>
      </dsp:txBody>
      <dsp:txXfrm>
        <a:off x="4393208" y="2270389"/>
        <a:ext cx="1316831" cy="877887"/>
      </dsp:txXfrm>
    </dsp:sp>
    <dsp:sp modelId="{1B9641E7-3D4F-488E-B244-2BC3C18D2D5C}">
      <dsp:nvSpPr>
        <dsp:cNvPr id="0" name=""/>
        <dsp:cNvSpPr/>
      </dsp:nvSpPr>
      <dsp:spPr>
        <a:xfrm>
          <a:off x="5929510" y="2270389"/>
          <a:ext cx="2194718" cy="87788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NZ" sz="1600" kern="1200"/>
            <a:t>Management Options</a:t>
          </a:r>
        </a:p>
      </dsp:txBody>
      <dsp:txXfrm>
        <a:off x="6368454" y="2270389"/>
        <a:ext cx="1316831" cy="8778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AC053-0193-420E-93B5-7A83210C9618}">
      <dsp:nvSpPr>
        <dsp:cNvPr id="0" name=""/>
        <dsp:cNvSpPr/>
      </dsp:nvSpPr>
      <dsp:spPr>
        <a:xfrm>
          <a:off x="121115" y="8004"/>
          <a:ext cx="8258302" cy="120228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90863" numCol="1" spcCol="1270" anchor="ctr" anchorCtr="0">
          <a:noAutofit/>
        </a:bodyPr>
        <a:lstStyle/>
        <a:p>
          <a:pPr marL="0" lvl="0" indent="0" algn="l" defTabSz="755650">
            <a:lnSpc>
              <a:spcPct val="90000"/>
            </a:lnSpc>
            <a:spcBef>
              <a:spcPct val="0"/>
            </a:spcBef>
            <a:spcAft>
              <a:spcPct val="35000"/>
            </a:spcAft>
            <a:buNone/>
          </a:pPr>
          <a:r>
            <a:rPr lang="en-NZ" sz="1700" kern="1200" dirty="0"/>
            <a:t>~ 90 to 95% efficiency</a:t>
          </a:r>
        </a:p>
      </dsp:txBody>
      <dsp:txXfrm>
        <a:off x="121115" y="308575"/>
        <a:ext cx="7957731" cy="601142"/>
      </dsp:txXfrm>
    </dsp:sp>
    <dsp:sp modelId="{F3772404-78B7-4096-ADD2-AF66646643FD}">
      <dsp:nvSpPr>
        <dsp:cNvPr id="0" name=""/>
        <dsp:cNvSpPr/>
      </dsp:nvSpPr>
      <dsp:spPr>
        <a:xfrm>
          <a:off x="121115" y="937100"/>
          <a:ext cx="1903538" cy="222386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NZ" sz="1700" kern="1200"/>
            <a:t>No recycle</a:t>
          </a:r>
        </a:p>
      </dsp:txBody>
      <dsp:txXfrm>
        <a:off x="121115" y="937100"/>
        <a:ext cx="1903538" cy="2223864"/>
      </dsp:txXfrm>
    </dsp:sp>
    <dsp:sp modelId="{32B4B9AF-8631-44FF-9D2E-DFA060A948D2}">
      <dsp:nvSpPr>
        <dsp:cNvPr id="0" name=""/>
        <dsp:cNvSpPr/>
      </dsp:nvSpPr>
      <dsp:spPr>
        <a:xfrm>
          <a:off x="2024654" y="408624"/>
          <a:ext cx="6354763" cy="120228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90863" numCol="1" spcCol="1270" anchor="ctr" anchorCtr="0">
          <a:noAutofit/>
        </a:bodyPr>
        <a:lstStyle/>
        <a:p>
          <a:pPr marL="0" lvl="0" indent="0" algn="l" defTabSz="755650">
            <a:lnSpc>
              <a:spcPct val="90000"/>
            </a:lnSpc>
            <a:spcBef>
              <a:spcPct val="0"/>
            </a:spcBef>
            <a:spcAft>
              <a:spcPct val="35000"/>
            </a:spcAft>
            <a:buNone/>
          </a:pPr>
          <a:r>
            <a:rPr lang="en-NZ" sz="1700" kern="1200"/>
            <a:t>97 to 99% efficiency</a:t>
          </a:r>
        </a:p>
      </dsp:txBody>
      <dsp:txXfrm>
        <a:off x="2024654" y="709195"/>
        <a:ext cx="6054192" cy="601142"/>
      </dsp:txXfrm>
    </dsp:sp>
    <dsp:sp modelId="{3C3D664B-E578-4260-9893-1AB2595022A6}">
      <dsp:nvSpPr>
        <dsp:cNvPr id="0" name=""/>
        <dsp:cNvSpPr/>
      </dsp:nvSpPr>
      <dsp:spPr>
        <a:xfrm>
          <a:off x="2024654" y="1337720"/>
          <a:ext cx="1903538" cy="216718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NZ" sz="1700" kern="1200"/>
            <a:t>Recycle of backwash streams, with or without settling</a:t>
          </a:r>
        </a:p>
      </dsp:txBody>
      <dsp:txXfrm>
        <a:off x="2024654" y="1337720"/>
        <a:ext cx="1903538" cy="2167180"/>
      </dsp:txXfrm>
    </dsp:sp>
    <dsp:sp modelId="{7C585E9B-81ED-4DDC-8E7A-CA14D612FB17}">
      <dsp:nvSpPr>
        <dsp:cNvPr id="0" name=""/>
        <dsp:cNvSpPr/>
      </dsp:nvSpPr>
      <dsp:spPr>
        <a:xfrm>
          <a:off x="3928192" y="809243"/>
          <a:ext cx="4451224" cy="120228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90863" numCol="1" spcCol="1270" anchor="ctr" anchorCtr="0">
          <a:noAutofit/>
        </a:bodyPr>
        <a:lstStyle/>
        <a:p>
          <a:pPr marL="0" lvl="0" indent="0" algn="l" defTabSz="755650">
            <a:lnSpc>
              <a:spcPct val="90000"/>
            </a:lnSpc>
            <a:spcBef>
              <a:spcPct val="0"/>
            </a:spcBef>
            <a:spcAft>
              <a:spcPct val="35000"/>
            </a:spcAft>
            <a:buNone/>
          </a:pPr>
          <a:r>
            <a:rPr lang="en-NZ" sz="1700" kern="1200" dirty="0"/>
            <a:t>&gt;99% efficiency</a:t>
          </a:r>
        </a:p>
      </dsp:txBody>
      <dsp:txXfrm>
        <a:off x="3928192" y="1109814"/>
        <a:ext cx="4150653" cy="601142"/>
      </dsp:txXfrm>
    </dsp:sp>
    <dsp:sp modelId="{9D2E97DD-1180-44A7-B0D0-F1769ECADFD7}">
      <dsp:nvSpPr>
        <dsp:cNvPr id="0" name=""/>
        <dsp:cNvSpPr/>
      </dsp:nvSpPr>
      <dsp:spPr>
        <a:xfrm>
          <a:off x="3928192" y="1738339"/>
          <a:ext cx="1903538" cy="218167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NZ" sz="1700" kern="1200"/>
            <a:t>Recycle of settled backwash and clarifier sludge streams</a:t>
          </a:r>
        </a:p>
      </dsp:txBody>
      <dsp:txXfrm>
        <a:off x="3928192" y="1738339"/>
        <a:ext cx="1903538" cy="2181671"/>
      </dsp:txXfrm>
    </dsp:sp>
    <dsp:sp modelId="{183E2C13-9248-4346-986A-F52241748966}">
      <dsp:nvSpPr>
        <dsp:cNvPr id="0" name=""/>
        <dsp:cNvSpPr/>
      </dsp:nvSpPr>
      <dsp:spPr>
        <a:xfrm>
          <a:off x="5831731" y="1209863"/>
          <a:ext cx="2547686" cy="120228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90863" numCol="1" spcCol="1270" anchor="ctr" anchorCtr="0">
          <a:noAutofit/>
        </a:bodyPr>
        <a:lstStyle/>
        <a:p>
          <a:pPr marL="0" lvl="0" indent="0" algn="l" defTabSz="755650">
            <a:lnSpc>
              <a:spcPct val="90000"/>
            </a:lnSpc>
            <a:spcBef>
              <a:spcPct val="0"/>
            </a:spcBef>
            <a:spcAft>
              <a:spcPct val="35000"/>
            </a:spcAft>
            <a:buNone/>
          </a:pPr>
          <a:r>
            <a:rPr lang="en-NZ" sz="1700" kern="1200" dirty="0"/>
            <a:t>~99.99% efficiency</a:t>
          </a:r>
        </a:p>
      </dsp:txBody>
      <dsp:txXfrm>
        <a:off x="5831731" y="1510434"/>
        <a:ext cx="2247115" cy="601142"/>
      </dsp:txXfrm>
    </dsp:sp>
    <dsp:sp modelId="{102CFF74-1927-44E2-8ABB-BDE137703ACE}">
      <dsp:nvSpPr>
        <dsp:cNvPr id="0" name=""/>
        <dsp:cNvSpPr/>
      </dsp:nvSpPr>
      <dsp:spPr>
        <a:xfrm>
          <a:off x="5831731" y="2138959"/>
          <a:ext cx="1920881" cy="22072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NZ" sz="1700" kern="1200"/>
            <a:t>Recycle of all liquid discharges, including dewatering process liquid streams. CIP waste removed from site.</a:t>
          </a:r>
        </a:p>
      </dsp:txBody>
      <dsp:txXfrm>
        <a:off x="5831731" y="2138959"/>
        <a:ext cx="1920881" cy="22072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CC7E-F720-4DCC-981F-817DB9D8662B}">
      <dsp:nvSpPr>
        <dsp:cNvPr id="0" name=""/>
        <dsp:cNvSpPr/>
      </dsp:nvSpPr>
      <dsp:spPr>
        <a:xfrm>
          <a:off x="1885"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Regulations</a:t>
          </a:r>
        </a:p>
      </dsp:txBody>
      <dsp:txXfrm>
        <a:off x="221357" y="953353"/>
        <a:ext cx="658416" cy="438943"/>
      </dsp:txXfrm>
    </dsp:sp>
    <dsp:sp modelId="{CFEC3EAE-AF4F-4B6C-B34D-FE10B2827B27}">
      <dsp:nvSpPr>
        <dsp:cNvPr id="0" name=""/>
        <dsp:cNvSpPr/>
      </dsp:nvSpPr>
      <dsp:spPr>
        <a:xfrm>
          <a:off x="989508"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Discharges</a:t>
          </a:r>
        </a:p>
      </dsp:txBody>
      <dsp:txXfrm>
        <a:off x="1208980" y="953353"/>
        <a:ext cx="658416" cy="438943"/>
      </dsp:txXfrm>
    </dsp:sp>
    <dsp:sp modelId="{3EE6F4F5-98DD-4D70-9FC6-96D663F04AC1}">
      <dsp:nvSpPr>
        <dsp:cNvPr id="0" name=""/>
        <dsp:cNvSpPr/>
      </dsp:nvSpPr>
      <dsp:spPr>
        <a:xfrm>
          <a:off x="1977132" y="953353"/>
          <a:ext cx="1097359" cy="438943"/>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Consenting</a:t>
          </a:r>
        </a:p>
      </dsp:txBody>
      <dsp:txXfrm>
        <a:off x="2196604" y="953353"/>
        <a:ext cx="658416" cy="438943"/>
      </dsp:txXfrm>
    </dsp:sp>
    <dsp:sp modelId="{1B9641E7-3D4F-488E-B244-2BC3C18D2D5C}">
      <dsp:nvSpPr>
        <dsp:cNvPr id="0" name=""/>
        <dsp:cNvSpPr/>
      </dsp:nvSpPr>
      <dsp:spPr>
        <a:xfrm>
          <a:off x="2964755" y="953353"/>
          <a:ext cx="1097359" cy="4389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NZ" sz="800" kern="1200"/>
            <a:t>Management Options</a:t>
          </a:r>
        </a:p>
      </dsp:txBody>
      <dsp:txXfrm>
        <a:off x="3184227" y="953353"/>
        <a:ext cx="658416" cy="4389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FF3B41-AC81-43C1-985A-511506A69B72}" type="datetimeFigureOut">
              <a:rPr lang="en-NZ" smtClean="0"/>
              <a:t>18/10/2022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27821-652E-4F68-9E01-A520745F92AD}" type="slidenum">
              <a:rPr lang="en-NZ" smtClean="0"/>
              <a:t>‹#›</a:t>
            </a:fld>
            <a:endParaRPr lang="en-NZ"/>
          </a:p>
        </p:txBody>
      </p:sp>
    </p:spTree>
    <p:extLst>
      <p:ext uri="{BB962C8B-B14F-4D97-AF65-F5344CB8AC3E}">
        <p14:creationId xmlns:p14="http://schemas.microsoft.com/office/powerpoint/2010/main" val="1107233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All recycle streams must be returned to the inlet of the plant (or upstream of the membranes where membrane filtration is used).</a:t>
            </a:r>
            <a:endParaRPr lang="en-NZ">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Recycle must be less than 10% of the instantaneous raw water flow. If a recycle flow of greater than 10% is required, separate treatment of the recycled stream is required to  inactivate or kill protozoa and bacteria before the waste stream is returned to the inlet of the plant.</a:t>
            </a:r>
            <a:endParaRPr lang="en-NZ">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Turbidity monitoring is  required to demonstrate that the recycle water has received effective solids/liquid separation.</a:t>
            </a:r>
            <a:endParaRPr lang="en-NZ">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Filter to waste is not considered within the 10% limit for a recycle stream</a:t>
            </a:r>
            <a:endParaRPr lang="en-NZ">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Where there is no filtration (sedimentation only), water cannot be recycled. Recycle is not stipulated for UV or Ozone processes, however these do not typically have a waste stream if used as only treatment process.</a:t>
            </a:r>
            <a:endParaRPr lang="en-NZ">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Generally, recycle of filter backwash and clarifier sludge is achievable providing that the instantaneous rate of 10% of the raw water flow is not exceeded. Where 10% of this instantaneous rate may be exceeded, separate treatment is required to inactivate protozoa and bacteria prior to any recycle. Our interpretation of this is that a secondary treatment process is required</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FA827821-652E-4F68-9E01-A520745F92AD}" type="slidenum">
              <a:rPr lang="en-NZ" smtClean="0"/>
              <a:t>3</a:t>
            </a:fld>
            <a:endParaRPr lang="en-NZ"/>
          </a:p>
        </p:txBody>
      </p:sp>
    </p:spTree>
    <p:extLst>
      <p:ext uri="{BB962C8B-B14F-4D97-AF65-F5344CB8AC3E}">
        <p14:creationId xmlns:p14="http://schemas.microsoft.com/office/powerpoint/2010/main" val="202341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Aluminium</a:t>
            </a:r>
            <a:r>
              <a:rPr lang="en-NZ" sz="1800" dirty="0">
                <a:effectLst/>
                <a:latin typeface="Calibri" panose="020F0502020204030204" pitchFamily="34" charset="0"/>
                <a:ea typeface="Calibri" panose="020F0502020204030204" pitchFamily="34" charset="0"/>
                <a:cs typeface="Times New Roman" panose="02020603050405020304" pitchFamily="18" charset="0"/>
              </a:rPr>
              <a:t>: we have completed similar analyses and discussions with various consenting authorities relating to the ecotoxicity of aluminium. We have also noticed an inconsistent approach in the required measurement method of aluminium across regions, with a variety of total, acid soluble or soluble aluminium measurements required.</a:t>
            </a:r>
          </a:p>
          <a:p>
            <a:pPr marL="342900" lvl="0" indent="-342900">
              <a:lnSpc>
                <a:spcPct val="115000"/>
              </a:lnSpc>
              <a:buFont typeface="Symbol" panose="05050102010706020507" pitchFamily="18" charset="2"/>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Chlorine</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r>
              <a:rPr lang="en-NZ" sz="1800" b="1"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a:effectLst/>
                <a:latin typeface="Calibri" panose="020F0502020204030204" pitchFamily="34" charset="0"/>
                <a:ea typeface="Calibri" panose="020F0502020204030204" pitchFamily="34" charset="0"/>
                <a:cs typeface="Times New Roman" panose="02020603050405020304" pitchFamily="18" charset="0"/>
              </a:rPr>
              <a:t>discharge requirements for chlorine are generally more consistent; however we have seen limits in consents between 0.2 and 1.0 mg/L. Although chlorine can be ecotoxic at lower concentrations, we consider a 0.2 mg/L limit appropriate due to the typical colorimetric method of testing, with accuracy of readings decreasing below this level.</a:t>
            </a:r>
          </a:p>
          <a:p>
            <a:pPr marL="342900" lvl="0" indent="-342900">
              <a:lnSpc>
                <a:spcPct val="115000"/>
              </a:lnSpc>
              <a:buFont typeface="Symbol" panose="05050102010706020507" pitchFamily="18" charset="2"/>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pH: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there is consistency in this area with typical limits being between a pH of 6 and 9.</a:t>
            </a:r>
          </a:p>
          <a:p>
            <a:pPr marL="342900" lvl="0" indent="-342900">
              <a:lnSpc>
                <a:spcPct val="115000"/>
              </a:lnSpc>
              <a:spcAft>
                <a:spcPts val="1000"/>
              </a:spcAft>
              <a:buFont typeface="Symbol" panose="05050102010706020507" pitchFamily="18" charset="2"/>
              <a:buChar char=""/>
            </a:pPr>
            <a:r>
              <a:rPr lang="en-NZ" sz="1800" b="1" dirty="0">
                <a:effectLst/>
                <a:latin typeface="Calibri" panose="020F0502020204030204" pitchFamily="34" charset="0"/>
                <a:ea typeface="Calibri" panose="020F0502020204030204" pitchFamily="34" charset="0"/>
                <a:cs typeface="Times New Roman" panose="02020603050405020304" pitchFamily="18" charset="0"/>
              </a:rPr>
              <a:t>Suspended solids:</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there is consistency in this area with typical limits being between 25 and 50 mg/L. We note that these limits are higher than typical wastewater discharges, however suspended solids may be considered as a surrogate for other contaminants so do not consider this as unreasonable.</a:t>
            </a:r>
          </a:p>
          <a:p>
            <a:endParaRPr lang="en-NZ" dirty="0"/>
          </a:p>
        </p:txBody>
      </p:sp>
      <p:sp>
        <p:nvSpPr>
          <p:cNvPr id="4" name="Slide Number Placeholder 3"/>
          <p:cNvSpPr>
            <a:spLocks noGrp="1"/>
          </p:cNvSpPr>
          <p:nvPr>
            <p:ph type="sldNum" sz="quarter" idx="5"/>
          </p:nvPr>
        </p:nvSpPr>
        <p:spPr/>
        <p:txBody>
          <a:bodyPr/>
          <a:lstStyle/>
          <a:p>
            <a:fld id="{FA827821-652E-4F68-9E01-A520745F92AD}" type="slidenum">
              <a:rPr lang="en-NZ" smtClean="0"/>
              <a:t>5</a:t>
            </a:fld>
            <a:endParaRPr lang="en-NZ"/>
          </a:p>
        </p:txBody>
      </p:sp>
    </p:spTree>
    <p:extLst>
      <p:ext uri="{BB962C8B-B14F-4D97-AF65-F5344CB8AC3E}">
        <p14:creationId xmlns:p14="http://schemas.microsoft.com/office/powerpoint/2010/main" val="298291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827821-652E-4F68-9E01-A520745F92AD}" type="slidenum">
              <a:rPr lang="en-NZ" smtClean="0"/>
              <a:t>8</a:t>
            </a:fld>
            <a:endParaRPr lang="en-NZ"/>
          </a:p>
        </p:txBody>
      </p:sp>
    </p:spTree>
    <p:extLst>
      <p:ext uri="{BB962C8B-B14F-4D97-AF65-F5344CB8AC3E}">
        <p14:creationId xmlns:p14="http://schemas.microsoft.com/office/powerpoint/2010/main" val="192556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A827821-652E-4F68-9E01-A520745F92AD}" type="slidenum">
              <a:rPr lang="en-NZ" smtClean="0"/>
              <a:t>11</a:t>
            </a:fld>
            <a:endParaRPr lang="en-NZ"/>
          </a:p>
        </p:txBody>
      </p:sp>
    </p:spTree>
    <p:extLst>
      <p:ext uri="{BB962C8B-B14F-4D97-AF65-F5344CB8AC3E}">
        <p14:creationId xmlns:p14="http://schemas.microsoft.com/office/powerpoint/2010/main" val="411294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Lower recovery with dirty water, higher quality.</a:t>
            </a:r>
          </a:p>
          <a:p>
            <a:r>
              <a:rPr lang="en-NZ"/>
              <a:t>Damage to fibres</a:t>
            </a:r>
          </a:p>
          <a:p>
            <a:r>
              <a:rPr lang="en-NZ"/>
              <a:t>May not require a secondary coagulant</a:t>
            </a:r>
          </a:p>
        </p:txBody>
      </p:sp>
      <p:sp>
        <p:nvSpPr>
          <p:cNvPr id="4" name="Slide Number Placeholder 3"/>
          <p:cNvSpPr>
            <a:spLocks noGrp="1"/>
          </p:cNvSpPr>
          <p:nvPr>
            <p:ph type="sldNum" sz="quarter" idx="5"/>
          </p:nvPr>
        </p:nvSpPr>
        <p:spPr/>
        <p:txBody>
          <a:bodyPr/>
          <a:lstStyle/>
          <a:p>
            <a:fld id="{FA827821-652E-4F68-9E01-A520745F92AD}" type="slidenum">
              <a:rPr lang="en-NZ" smtClean="0"/>
              <a:t>12</a:t>
            </a:fld>
            <a:endParaRPr lang="en-NZ"/>
          </a:p>
        </p:txBody>
      </p:sp>
    </p:spTree>
    <p:extLst>
      <p:ext uri="{BB962C8B-B14F-4D97-AF65-F5344CB8AC3E}">
        <p14:creationId xmlns:p14="http://schemas.microsoft.com/office/powerpoint/2010/main" val="2518127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Polymer and acrylamide</a:t>
            </a:r>
          </a:p>
          <a:p>
            <a:r>
              <a:rPr lang="en-NZ"/>
              <a:t>Process upset =  shutdown</a:t>
            </a:r>
          </a:p>
        </p:txBody>
      </p:sp>
      <p:sp>
        <p:nvSpPr>
          <p:cNvPr id="4" name="Slide Number Placeholder 3"/>
          <p:cNvSpPr>
            <a:spLocks noGrp="1"/>
          </p:cNvSpPr>
          <p:nvPr>
            <p:ph type="sldNum" sz="quarter" idx="5"/>
          </p:nvPr>
        </p:nvSpPr>
        <p:spPr/>
        <p:txBody>
          <a:bodyPr/>
          <a:lstStyle/>
          <a:p>
            <a:fld id="{FA827821-652E-4F68-9E01-A520745F92AD}" type="slidenum">
              <a:rPr lang="en-NZ" smtClean="0"/>
              <a:t>15</a:t>
            </a:fld>
            <a:endParaRPr lang="en-NZ"/>
          </a:p>
        </p:txBody>
      </p:sp>
    </p:spTree>
    <p:extLst>
      <p:ext uri="{BB962C8B-B14F-4D97-AF65-F5344CB8AC3E}">
        <p14:creationId xmlns:p14="http://schemas.microsoft.com/office/powerpoint/2010/main" val="320132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Polymer has acrylamide</a:t>
            </a:r>
          </a:p>
          <a:p>
            <a:r>
              <a:rPr lang="en-NZ"/>
              <a:t>Risk to membrane plants</a:t>
            </a:r>
          </a:p>
        </p:txBody>
      </p:sp>
      <p:sp>
        <p:nvSpPr>
          <p:cNvPr id="4" name="Slide Number Placeholder 3"/>
          <p:cNvSpPr>
            <a:spLocks noGrp="1"/>
          </p:cNvSpPr>
          <p:nvPr>
            <p:ph type="sldNum" sz="quarter" idx="5"/>
          </p:nvPr>
        </p:nvSpPr>
        <p:spPr/>
        <p:txBody>
          <a:bodyPr/>
          <a:lstStyle/>
          <a:p>
            <a:fld id="{FA827821-652E-4F68-9E01-A520745F92AD}" type="slidenum">
              <a:rPr lang="en-NZ" smtClean="0"/>
              <a:t>16</a:t>
            </a:fld>
            <a:endParaRPr lang="en-NZ"/>
          </a:p>
        </p:txBody>
      </p:sp>
    </p:spTree>
    <p:extLst>
      <p:ext uri="{BB962C8B-B14F-4D97-AF65-F5344CB8AC3E}">
        <p14:creationId xmlns:p14="http://schemas.microsoft.com/office/powerpoint/2010/main" val="569172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EFE3D-E789-6D14-B69F-DF4C943E2AA5}"/>
              </a:ext>
            </a:extLst>
          </p:cNvPr>
          <p:cNvSpPr/>
          <p:nvPr userDrawn="1"/>
        </p:nvSpPr>
        <p:spPr>
          <a:xfrm>
            <a:off x="1" y="0"/>
            <a:ext cx="12192000" cy="3114136"/>
          </a:xfrm>
          <a:prstGeom prst="rect">
            <a:avLst/>
          </a:prstGeom>
          <a:gradFill flip="none" rotWithShape="1">
            <a:gsLst>
              <a:gs pos="0">
                <a:schemeClr val="bg2"/>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F5EB1545-BB27-216B-1E9A-A68B4959F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7059" y="5763030"/>
            <a:ext cx="2445918" cy="682174"/>
          </a:xfrm>
          <a:prstGeom prst="rect">
            <a:avLst/>
          </a:prstGeom>
        </p:spPr>
      </p:pic>
      <p:sp>
        <p:nvSpPr>
          <p:cNvPr id="18" name="Text Placeholder 17">
            <a:extLst>
              <a:ext uri="{FF2B5EF4-FFF2-40B4-BE49-F238E27FC236}">
                <a16:creationId xmlns:a16="http://schemas.microsoft.com/office/drawing/2014/main" id="{D9A65656-E3D7-2612-C6AD-4466958D3F5D}"/>
              </a:ext>
            </a:extLst>
          </p:cNvPr>
          <p:cNvSpPr>
            <a:spLocks noGrp="1"/>
          </p:cNvSpPr>
          <p:nvPr>
            <p:ph type="body" sz="quarter" idx="10" hasCustomPrompt="1"/>
          </p:nvPr>
        </p:nvSpPr>
        <p:spPr>
          <a:xfrm>
            <a:off x="801688" y="3627363"/>
            <a:ext cx="10801350" cy="1526876"/>
          </a:xfrm>
        </p:spPr>
        <p:txBody>
          <a:bodyPr>
            <a:normAutofit/>
          </a:bodyPr>
          <a:lstStyle>
            <a:lvl1pPr marL="0" indent="0">
              <a:buNone/>
              <a:defRPr sz="5000" b="1">
                <a:solidFill>
                  <a:schemeClr val="tx2"/>
                </a:solidFill>
              </a:defRPr>
            </a:lvl1pPr>
          </a:lstStyle>
          <a:p>
            <a:pPr lvl="0"/>
            <a:r>
              <a:rPr lang="en-US"/>
              <a:t>Click to edit presentation title</a:t>
            </a:r>
            <a:endParaRPr lang="en-NZ"/>
          </a:p>
        </p:txBody>
      </p:sp>
      <p:sp>
        <p:nvSpPr>
          <p:cNvPr id="22" name="Text Placeholder 21">
            <a:extLst>
              <a:ext uri="{FF2B5EF4-FFF2-40B4-BE49-F238E27FC236}">
                <a16:creationId xmlns:a16="http://schemas.microsoft.com/office/drawing/2014/main" id="{48E84F63-AC7F-BCA2-2E87-1D2557F42DAF}"/>
              </a:ext>
            </a:extLst>
          </p:cNvPr>
          <p:cNvSpPr>
            <a:spLocks noGrp="1"/>
          </p:cNvSpPr>
          <p:nvPr>
            <p:ph type="body" sz="quarter" idx="11" hasCustomPrompt="1"/>
          </p:nvPr>
        </p:nvSpPr>
        <p:spPr>
          <a:xfrm>
            <a:off x="801688" y="3114136"/>
            <a:ext cx="10801350" cy="405441"/>
          </a:xfrm>
        </p:spPr>
        <p:txBody>
          <a:bodyPr>
            <a:normAutofit/>
          </a:bodyPr>
          <a:lstStyle>
            <a:lvl1pPr marL="0" indent="0">
              <a:buNone/>
              <a:defRPr sz="2000" b="1">
                <a:solidFill>
                  <a:schemeClr val="accent2"/>
                </a:solidFill>
              </a:defRPr>
            </a:lvl1pPr>
          </a:lstStyle>
          <a:p>
            <a:pPr lvl="0"/>
            <a:r>
              <a:rPr lang="mi-NZ"/>
              <a:t>Click to add presentor name(s)</a:t>
            </a:r>
            <a:endParaRPr lang="en-NZ"/>
          </a:p>
        </p:txBody>
      </p:sp>
      <p:sp>
        <p:nvSpPr>
          <p:cNvPr id="23" name="Text Placeholder 21">
            <a:extLst>
              <a:ext uri="{FF2B5EF4-FFF2-40B4-BE49-F238E27FC236}">
                <a16:creationId xmlns:a16="http://schemas.microsoft.com/office/drawing/2014/main" id="{EDDD1C2B-F27A-037D-953A-4C2BA5C6B55F}"/>
              </a:ext>
            </a:extLst>
          </p:cNvPr>
          <p:cNvSpPr>
            <a:spLocks noGrp="1"/>
          </p:cNvSpPr>
          <p:nvPr>
            <p:ph type="body" sz="quarter" idx="12" hasCustomPrompt="1"/>
          </p:nvPr>
        </p:nvSpPr>
        <p:spPr>
          <a:xfrm>
            <a:off x="801688" y="5822742"/>
            <a:ext cx="5132387" cy="405441"/>
          </a:xfrm>
        </p:spPr>
        <p:txBody>
          <a:bodyPr>
            <a:normAutofit/>
          </a:bodyPr>
          <a:lstStyle>
            <a:lvl1pPr marL="0" indent="0">
              <a:buNone/>
              <a:defRPr sz="2000" b="0">
                <a:solidFill>
                  <a:schemeClr val="tx1">
                    <a:lumMod val="50000"/>
                    <a:lumOff val="50000"/>
                  </a:schemeClr>
                </a:solidFill>
              </a:defRPr>
            </a:lvl1pPr>
          </a:lstStyle>
          <a:p>
            <a:pPr lvl="0"/>
            <a:r>
              <a:rPr lang="mi-NZ"/>
              <a:t>Click to add company name(s)</a:t>
            </a:r>
            <a:endParaRPr lang="en-NZ"/>
          </a:p>
        </p:txBody>
      </p:sp>
      <p:cxnSp>
        <p:nvCxnSpPr>
          <p:cNvPr id="27" name="Straight Connector 26">
            <a:extLst>
              <a:ext uri="{FF2B5EF4-FFF2-40B4-BE49-F238E27FC236}">
                <a16:creationId xmlns:a16="http://schemas.microsoft.com/office/drawing/2014/main" id="{6C892C2C-CFDC-3579-CE70-17A9BFD0768E}"/>
              </a:ext>
            </a:extLst>
          </p:cNvPr>
          <p:cNvCxnSpPr/>
          <p:nvPr userDrawn="1"/>
        </p:nvCxnSpPr>
        <p:spPr>
          <a:xfrm>
            <a:off x="9549709" y="5763030"/>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59255D-1248-9152-F6A3-4F7C22D78FB1}"/>
              </a:ext>
            </a:extLst>
          </p:cNvPr>
          <p:cNvPicPr>
            <a:picLocks noChangeAspect="1"/>
          </p:cNvPicPr>
          <p:nvPr userDrawn="1"/>
        </p:nvPicPr>
        <p:blipFill rotWithShape="1">
          <a:blip r:embed="rId3">
            <a:alphaModFix amt="50000"/>
          </a:blip>
          <a:srcRect l="1560" r="1247" b="5999"/>
          <a:stretch/>
        </p:blipFill>
        <p:spPr>
          <a:xfrm rot="10800000">
            <a:off x="0" y="-1"/>
            <a:ext cx="12192000" cy="2369884"/>
          </a:xfrm>
          <a:prstGeom prst="rect">
            <a:avLst/>
          </a:prstGeom>
        </p:spPr>
      </p:pic>
      <p:pic>
        <p:nvPicPr>
          <p:cNvPr id="6" name="Picture 5">
            <a:extLst>
              <a:ext uri="{FF2B5EF4-FFF2-40B4-BE49-F238E27FC236}">
                <a16:creationId xmlns:a16="http://schemas.microsoft.com/office/drawing/2014/main" id="{692F64F5-3274-8EFC-C52C-0E6C1F465124}"/>
              </a:ext>
            </a:extLst>
          </p:cNvPr>
          <p:cNvPicPr>
            <a:picLocks noChangeAspect="1"/>
          </p:cNvPicPr>
          <p:nvPr userDrawn="1"/>
        </p:nvPicPr>
        <p:blipFill>
          <a:blip r:embed="rId4"/>
          <a:stretch>
            <a:fillRect/>
          </a:stretch>
        </p:blipFill>
        <p:spPr>
          <a:xfrm>
            <a:off x="9880992" y="5248049"/>
            <a:ext cx="2043659" cy="1609951"/>
          </a:xfrm>
          <a:prstGeom prst="rect">
            <a:avLst/>
          </a:prstGeom>
        </p:spPr>
      </p:pic>
    </p:spTree>
    <p:extLst>
      <p:ext uri="{BB962C8B-B14F-4D97-AF65-F5344CB8AC3E}">
        <p14:creationId xmlns:p14="http://schemas.microsoft.com/office/powerpoint/2010/main" val="20558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0E78-65F0-F7BE-ABED-BE96981BB4EA}"/>
              </a:ext>
            </a:extLst>
          </p:cNvPr>
          <p:cNvSpPr>
            <a:spLocks noGrp="1"/>
          </p:cNvSpPr>
          <p:nvPr>
            <p:ph type="title" hasCustomPrompt="1"/>
          </p:nvPr>
        </p:nvSpPr>
        <p:spPr>
          <a:xfrm>
            <a:off x="838200" y="2670483"/>
            <a:ext cx="10515600" cy="787814"/>
          </a:xfrm>
        </p:spPr>
        <p:txBody>
          <a:bodyPr anchor="t">
            <a:normAutofit/>
          </a:bodyPr>
          <a:lstStyle>
            <a:lvl1pPr>
              <a:defRPr sz="5000" b="1"/>
            </a:lvl1pPr>
          </a:lstStyle>
          <a:p>
            <a:r>
              <a:rPr lang="en-US"/>
              <a:t>Click to edit title</a:t>
            </a:r>
            <a:endParaRPr lang="en-NZ"/>
          </a:p>
        </p:txBody>
      </p:sp>
      <p:sp>
        <p:nvSpPr>
          <p:cNvPr id="11" name="Text Placeholder 21">
            <a:extLst>
              <a:ext uri="{FF2B5EF4-FFF2-40B4-BE49-F238E27FC236}">
                <a16:creationId xmlns:a16="http://schemas.microsoft.com/office/drawing/2014/main" id="{41E2E4DB-B440-E5F2-F2D8-F49219F84E65}"/>
              </a:ext>
            </a:extLst>
          </p:cNvPr>
          <p:cNvSpPr>
            <a:spLocks noGrp="1"/>
          </p:cNvSpPr>
          <p:nvPr>
            <p:ph type="body" sz="quarter" idx="11" hasCustomPrompt="1"/>
          </p:nvPr>
        </p:nvSpPr>
        <p:spPr>
          <a:xfrm>
            <a:off x="838200" y="3763963"/>
            <a:ext cx="3869703" cy="910654"/>
          </a:xfrm>
        </p:spPr>
        <p:txBody>
          <a:bodyPr>
            <a:noAutofit/>
          </a:bodyPr>
          <a:lstStyle>
            <a:lvl1pPr marL="0" indent="0">
              <a:buNone/>
              <a:defRPr sz="2800" b="1">
                <a:solidFill>
                  <a:schemeClr val="accent2"/>
                </a:solidFill>
              </a:defRPr>
            </a:lvl1pPr>
          </a:lstStyle>
          <a:p>
            <a:pPr lvl="0"/>
            <a:r>
              <a:rPr lang="mi-NZ"/>
              <a:t>Click to add subtitle</a:t>
            </a:r>
          </a:p>
          <a:p>
            <a:pPr lvl="0"/>
            <a:r>
              <a:rPr lang="mi-NZ"/>
              <a:t>Here if you need it</a:t>
            </a:r>
            <a:endParaRPr lang="en-NZ"/>
          </a:p>
        </p:txBody>
      </p:sp>
      <p:pic>
        <p:nvPicPr>
          <p:cNvPr id="2" name="Picture 1">
            <a:extLst>
              <a:ext uri="{FF2B5EF4-FFF2-40B4-BE49-F238E27FC236}">
                <a16:creationId xmlns:a16="http://schemas.microsoft.com/office/drawing/2014/main" id="{F83F2061-93CD-AE10-18C7-A8F208574959}"/>
              </a:ext>
            </a:extLst>
          </p:cNvPr>
          <p:cNvPicPr>
            <a:picLocks noChangeAspect="1"/>
          </p:cNvPicPr>
          <p:nvPr userDrawn="1"/>
        </p:nvPicPr>
        <p:blipFill rotWithShape="1">
          <a:blip r:embed="rId2">
            <a:alphaModFix amt="50000"/>
          </a:blip>
          <a:srcRect l="1560" r="1247" b="5999"/>
          <a:stretch/>
        </p:blipFill>
        <p:spPr>
          <a:xfrm rot="10800000">
            <a:off x="0" y="-1"/>
            <a:ext cx="12192000" cy="2369884"/>
          </a:xfrm>
          <a:prstGeom prst="rect">
            <a:avLst/>
          </a:prstGeom>
        </p:spPr>
      </p:pic>
      <p:pic>
        <p:nvPicPr>
          <p:cNvPr id="3" name="Picture 2">
            <a:extLst>
              <a:ext uri="{FF2B5EF4-FFF2-40B4-BE49-F238E27FC236}">
                <a16:creationId xmlns:a16="http://schemas.microsoft.com/office/drawing/2014/main" id="{1DCD139E-86DC-3DB2-EEB8-F9AA4FE06661}"/>
              </a:ext>
            </a:extLst>
          </p:cNvPr>
          <p:cNvPicPr>
            <a:picLocks noChangeAspect="1"/>
          </p:cNvPicPr>
          <p:nvPr userDrawn="1"/>
        </p:nvPicPr>
        <p:blipFill>
          <a:blip r:embed="rId3"/>
          <a:stretch>
            <a:fillRect/>
          </a:stretch>
        </p:blipFill>
        <p:spPr>
          <a:xfrm>
            <a:off x="9871316" y="5237836"/>
            <a:ext cx="2056313" cy="1620164"/>
          </a:xfrm>
          <a:prstGeom prst="rect">
            <a:avLst/>
          </a:prstGeom>
        </p:spPr>
      </p:pic>
      <p:cxnSp>
        <p:nvCxnSpPr>
          <p:cNvPr id="4" name="Straight Connector 3">
            <a:extLst>
              <a:ext uri="{FF2B5EF4-FFF2-40B4-BE49-F238E27FC236}">
                <a16:creationId xmlns:a16="http://schemas.microsoft.com/office/drawing/2014/main" id="{34E3B5F1-96CE-2285-2214-E09C17EDF66C}"/>
              </a:ext>
            </a:extLst>
          </p:cNvPr>
          <p:cNvCxnSpPr/>
          <p:nvPr userDrawn="1"/>
        </p:nvCxnSpPr>
        <p:spPr>
          <a:xfrm>
            <a:off x="9549709" y="5763030"/>
            <a:ext cx="0" cy="749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xt, logo&#10;&#10;Description automatically generated">
            <a:extLst>
              <a:ext uri="{FF2B5EF4-FFF2-40B4-BE49-F238E27FC236}">
                <a16:creationId xmlns:a16="http://schemas.microsoft.com/office/drawing/2014/main" id="{CA733AFB-CCBC-3014-8B14-E188ED7AC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059" y="5763030"/>
            <a:ext cx="2435088" cy="679019"/>
          </a:xfrm>
          <a:prstGeom prst="rect">
            <a:avLst/>
          </a:prstGeom>
        </p:spPr>
      </p:pic>
    </p:spTree>
    <p:extLst>
      <p:ext uri="{BB962C8B-B14F-4D97-AF65-F5344CB8AC3E}">
        <p14:creationId xmlns:p14="http://schemas.microsoft.com/office/powerpoint/2010/main" val="177845450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a:t>Click to edit title</a:t>
            </a:r>
            <a:endParaRPr lang="en-NZ"/>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a:t>Click to add content</a:t>
            </a:r>
            <a:endParaRPr lang="en-NZ"/>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224204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a:t>Click to edit title</a:t>
            </a:r>
            <a:endParaRPr lang="en-NZ"/>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a:t>Click to add content</a:t>
            </a:r>
            <a:endParaRPr lang="en-NZ"/>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321994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a:t>Click to edit title</a:t>
            </a:r>
            <a:endParaRPr lang="en-NZ"/>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a:t>Click to add content</a:t>
            </a:r>
            <a:endParaRPr lang="en-NZ"/>
          </a:p>
        </p:txBody>
      </p:sp>
    </p:spTree>
    <p:extLst>
      <p:ext uri="{BB962C8B-B14F-4D97-AF65-F5344CB8AC3E}">
        <p14:creationId xmlns:p14="http://schemas.microsoft.com/office/powerpoint/2010/main" val="3017260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18A5E-D86E-873A-48A0-D4B1BF864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77A2191-ECCE-862D-E653-AED36CB2F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0631BC-5996-64C2-0657-8979CF7AC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0BD6C-96E8-43CB-9D79-9C663A8654A2}" type="datetimeFigureOut">
              <a:rPr lang="en-NZ" smtClean="0"/>
              <a:t>18/10/2022</a:t>
            </a:fld>
            <a:endParaRPr lang="en-NZ"/>
          </a:p>
        </p:txBody>
      </p:sp>
      <p:sp>
        <p:nvSpPr>
          <p:cNvPr id="5" name="Footer Placeholder 4">
            <a:extLst>
              <a:ext uri="{FF2B5EF4-FFF2-40B4-BE49-F238E27FC236}">
                <a16:creationId xmlns:a16="http://schemas.microsoft.com/office/drawing/2014/main" id="{0B50B0B2-41C7-1871-81E1-EE12B54D0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C8A606-87D5-1756-77A8-B51B918C8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D5751-DAA3-456B-834F-AA431278AD37}" type="slidenum">
              <a:rPr lang="en-NZ" smtClean="0"/>
              <a:t>‹#›</a:t>
            </a:fld>
            <a:endParaRPr lang="en-NZ"/>
          </a:p>
        </p:txBody>
      </p:sp>
      <p:sp>
        <p:nvSpPr>
          <p:cNvPr id="8" name="TextBox 7">
            <a:extLst>
              <a:ext uri="{FF2B5EF4-FFF2-40B4-BE49-F238E27FC236}">
                <a16:creationId xmlns:a16="http://schemas.microsoft.com/office/drawing/2014/main" id="{B2C7602A-CA48-4342-A922-FAADDF116526}"/>
              </a:ext>
            </a:extLst>
          </p:cNvPr>
          <p:cNvSpPr txBox="1"/>
          <p:nvPr userDrawn="1">
            <p:extLst>
              <p:ext uri="{1162E1C5-73C7-4A58-AE30-91384D911F3F}">
                <p184:classification xmlns:p184="http://schemas.microsoft.com/office/powerpoint/2018/4/main" val="hdr"/>
              </p:ext>
            </p:extLst>
          </p:nvPr>
        </p:nvSpPr>
        <p:spPr>
          <a:xfrm>
            <a:off x="0" y="0"/>
            <a:ext cx="819150" cy="121920"/>
          </a:xfrm>
          <a:prstGeom prst="rect">
            <a:avLst/>
          </a:prstGeom>
        </p:spPr>
        <p:txBody>
          <a:bodyPr horzOverflow="overflow" lIns="0" tIns="0" rIns="0" bIns="0">
            <a:spAutoFit/>
          </a:bodyPr>
          <a:lstStyle/>
          <a:p>
            <a:pPr algn="l"/>
            <a:r>
              <a:rPr lang="en-NZ" sz="800">
                <a:solidFill>
                  <a:srgbClr val="000000"/>
                </a:solidFill>
                <a:latin typeface="Calibri" panose="020F0502020204030204" pitchFamily="34" charset="0"/>
                <a:cs typeface="Calibri" panose="020F0502020204030204" pitchFamily="34" charset="0"/>
              </a:rPr>
              <a:t>Sensitivity: General</a:t>
            </a:r>
          </a:p>
        </p:txBody>
      </p:sp>
    </p:spTree>
    <p:extLst>
      <p:ext uri="{BB962C8B-B14F-4D97-AF65-F5344CB8AC3E}">
        <p14:creationId xmlns:p14="http://schemas.microsoft.com/office/powerpoint/2010/main" val="115996909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7DC0-649D-E114-044B-A8D5C26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7E4CE76-1939-00C1-536C-98A864000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02ED00E-4898-6235-E67A-95561B461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E3AE-010B-4803-950B-65FA340740F5}" type="datetimeFigureOut">
              <a:rPr lang="en-NZ" smtClean="0"/>
              <a:t>18/10/2022</a:t>
            </a:fld>
            <a:endParaRPr lang="en-NZ"/>
          </a:p>
        </p:txBody>
      </p:sp>
      <p:sp>
        <p:nvSpPr>
          <p:cNvPr id="5" name="Footer Placeholder 4">
            <a:extLst>
              <a:ext uri="{FF2B5EF4-FFF2-40B4-BE49-F238E27FC236}">
                <a16:creationId xmlns:a16="http://schemas.microsoft.com/office/drawing/2014/main" id="{71D30CC7-01AF-8D1D-BD24-9FB1217FD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97751E-055D-6BA5-8F5C-8084137D8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9BDA0-1A31-43F9-8F2C-2C4F2F718C3C}" type="slidenum">
              <a:rPr lang="en-NZ" smtClean="0"/>
              <a:t>‹#›</a:t>
            </a:fld>
            <a:endParaRPr lang="en-NZ"/>
          </a:p>
        </p:txBody>
      </p:sp>
      <p:sp>
        <p:nvSpPr>
          <p:cNvPr id="8" name="TextBox 7">
            <a:extLst>
              <a:ext uri="{FF2B5EF4-FFF2-40B4-BE49-F238E27FC236}">
                <a16:creationId xmlns:a16="http://schemas.microsoft.com/office/drawing/2014/main" id="{3D3180F3-C01D-4B21-A734-4DC3B6263C78}"/>
              </a:ext>
            </a:extLst>
          </p:cNvPr>
          <p:cNvSpPr txBox="1"/>
          <p:nvPr userDrawn="1">
            <p:extLst>
              <p:ext uri="{1162E1C5-73C7-4A58-AE30-91384D911F3F}">
                <p184:classification xmlns:p184="http://schemas.microsoft.com/office/powerpoint/2018/4/main" val="hdr"/>
              </p:ext>
            </p:extLst>
          </p:nvPr>
        </p:nvSpPr>
        <p:spPr>
          <a:xfrm>
            <a:off x="0" y="0"/>
            <a:ext cx="819150" cy="121920"/>
          </a:xfrm>
          <a:prstGeom prst="rect">
            <a:avLst/>
          </a:prstGeom>
        </p:spPr>
        <p:txBody>
          <a:bodyPr horzOverflow="overflow" lIns="0" tIns="0" rIns="0" bIns="0">
            <a:spAutoFit/>
          </a:bodyPr>
          <a:lstStyle/>
          <a:p>
            <a:pPr algn="l"/>
            <a:r>
              <a:rPr lang="en-NZ" sz="800">
                <a:solidFill>
                  <a:srgbClr val="000000"/>
                </a:solidFill>
                <a:latin typeface="Calibri" panose="020F0502020204030204" pitchFamily="34" charset="0"/>
                <a:cs typeface="Calibri" panose="020F0502020204030204" pitchFamily="34" charset="0"/>
              </a:rPr>
              <a:t>Sensitivity: General</a:t>
            </a:r>
          </a:p>
        </p:txBody>
      </p:sp>
    </p:spTree>
    <p:extLst>
      <p:ext uri="{BB962C8B-B14F-4D97-AF65-F5344CB8AC3E}">
        <p14:creationId xmlns:p14="http://schemas.microsoft.com/office/powerpoint/2010/main" val="4117563529"/>
      </p:ext>
    </p:extLst>
  </p:cSld>
  <p:clrMap bg1="lt1" tx1="dk1" bg2="lt2" tx2="dk2" accent1="accent1" accent2="accent2" accent3="accent3" accent4="accent4" accent5="accent5" accent6="accent6" hlink="hlink" folHlink="folHlink"/>
  <p:sldLayoutIdLst>
    <p:sldLayoutId id="2147483651"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13" Type="http://schemas.microsoft.com/office/2007/relationships/diagramDrawing" Target="../diagrams/drawing9.xml"/><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diagramColors" Target="../diagrams/colors9.xml"/><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diagramQuickStyle" Target="../diagrams/quickStyle9.xml"/><Relationship Id="rId5" Type="http://schemas.openxmlformats.org/officeDocument/2006/relationships/image" Target="../media/image25.png"/><Relationship Id="rId10" Type="http://schemas.openxmlformats.org/officeDocument/2006/relationships/diagramLayout" Target="../diagrams/layout9.xml"/><Relationship Id="rId4" Type="http://schemas.openxmlformats.org/officeDocument/2006/relationships/image" Target="../media/image24.png"/><Relationship Id="rId9" Type="http://schemas.openxmlformats.org/officeDocument/2006/relationships/diagramData" Target="../diagrams/data9.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27.png"/><Relationship Id="rId7" Type="http://schemas.openxmlformats.org/officeDocument/2006/relationships/diagramData" Target="../diagrams/data10.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svg"/><Relationship Id="rId11" Type="http://schemas.microsoft.com/office/2007/relationships/diagramDrawing" Target="../diagrams/drawing10.xml"/><Relationship Id="rId5" Type="http://schemas.openxmlformats.org/officeDocument/2006/relationships/image" Target="../media/image17.png"/><Relationship Id="rId10" Type="http://schemas.openxmlformats.org/officeDocument/2006/relationships/diagramColors" Target="../diagrams/colors10.xml"/><Relationship Id="rId4" Type="http://schemas.openxmlformats.org/officeDocument/2006/relationships/image" Target="../media/image28.png"/><Relationship Id="rId9"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image" Target="../media/image29.png"/><Relationship Id="rId7" Type="http://schemas.openxmlformats.org/officeDocument/2006/relationships/image" Target="../media/image18.svg"/><Relationship Id="rId12" Type="http://schemas.microsoft.com/office/2007/relationships/diagramDrawing" Target="../diagrams/drawing1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diagramColors" Target="../diagrams/colors11.xml"/><Relationship Id="rId5" Type="http://schemas.openxmlformats.org/officeDocument/2006/relationships/image" Target="../media/image31.png"/><Relationship Id="rId10" Type="http://schemas.openxmlformats.org/officeDocument/2006/relationships/diagramQuickStyle" Target="../diagrams/quickStyle11.xml"/><Relationship Id="rId4" Type="http://schemas.openxmlformats.org/officeDocument/2006/relationships/image" Target="../media/image30.png"/><Relationship Id="rId9"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33.png"/><Relationship Id="rId7" Type="http://schemas.openxmlformats.org/officeDocument/2006/relationships/diagramData" Target="../diagrams/data12.xml"/><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8.svg"/><Relationship Id="rId11" Type="http://schemas.microsoft.com/office/2007/relationships/diagramDrawing" Target="../diagrams/drawing12.xml"/><Relationship Id="rId5" Type="http://schemas.openxmlformats.org/officeDocument/2006/relationships/image" Target="../media/image17.png"/><Relationship Id="rId10" Type="http://schemas.openxmlformats.org/officeDocument/2006/relationships/diagramColors" Target="../diagrams/colors12.xml"/><Relationship Id="rId4" Type="http://schemas.openxmlformats.org/officeDocument/2006/relationships/image" Target="../media/image34.png"/><Relationship Id="rId9"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image" Target="../media/image36.png"/><Relationship Id="rId7" Type="http://schemas.openxmlformats.org/officeDocument/2006/relationships/image" Target="../media/image18.svg"/><Relationship Id="rId12" Type="http://schemas.microsoft.com/office/2007/relationships/diagramDrawing" Target="../diagrams/drawing13.xml"/><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diagramColors" Target="../diagrams/colors13.xml"/><Relationship Id="rId5" Type="http://schemas.openxmlformats.org/officeDocument/2006/relationships/image" Target="../media/image38.png"/><Relationship Id="rId10" Type="http://schemas.openxmlformats.org/officeDocument/2006/relationships/diagramQuickStyle" Target="../diagrams/quickStyle13.xml"/><Relationship Id="rId4" Type="http://schemas.openxmlformats.org/officeDocument/2006/relationships/image" Target="../media/image37.png"/><Relationship Id="rId9"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13" Type="http://schemas.microsoft.com/office/2007/relationships/diagramDrawing" Target="../diagrams/drawing14.xml"/><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diagramColors" Target="../diagrams/colors1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svg"/><Relationship Id="rId11" Type="http://schemas.openxmlformats.org/officeDocument/2006/relationships/diagramQuickStyle" Target="../diagrams/quickStyle14.xml"/><Relationship Id="rId5" Type="http://schemas.openxmlformats.org/officeDocument/2006/relationships/image" Target="../media/image17.png"/><Relationship Id="rId10" Type="http://schemas.openxmlformats.org/officeDocument/2006/relationships/diagramLayout" Target="../diagrams/layout14.xml"/><Relationship Id="rId4" Type="http://schemas.openxmlformats.org/officeDocument/2006/relationships/image" Target="../media/image40.png"/><Relationship Id="rId9" Type="http://schemas.openxmlformats.org/officeDocument/2006/relationships/diagramData" Target="../diagrams/data14.xml"/><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svg"/><Relationship Id="rId11" Type="http://schemas.openxmlformats.org/officeDocument/2006/relationships/diagramQuickStyle" Target="../diagrams/quickStyle2.xml"/><Relationship Id="rId5" Type="http://schemas.openxmlformats.org/officeDocument/2006/relationships/image" Target="../media/image11.png"/><Relationship Id="rId10" Type="http://schemas.openxmlformats.org/officeDocument/2006/relationships/diagramLayout" Target="../diagrams/layout2.xml"/><Relationship Id="rId4" Type="http://schemas.openxmlformats.org/officeDocument/2006/relationships/image" Target="../media/image10.svg"/><Relationship Id="rId9"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16.svg"/><Relationship Id="rId7" Type="http://schemas.openxmlformats.org/officeDocument/2006/relationships/image" Target="../media/image20.svg"/><Relationship Id="rId12" Type="http://schemas.microsoft.com/office/2007/relationships/diagramDrawing" Target="../diagrams/drawing3.xml"/><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diagramColors" Target="../diagrams/colors3.xml"/><Relationship Id="rId5" Type="http://schemas.openxmlformats.org/officeDocument/2006/relationships/image" Target="../media/image18.svg"/><Relationship Id="rId10" Type="http://schemas.openxmlformats.org/officeDocument/2006/relationships/diagramQuickStyle" Target="../diagrams/quickStyle3.xml"/><Relationship Id="rId4" Type="http://schemas.openxmlformats.org/officeDocument/2006/relationships/image" Target="../media/image17.png"/><Relationship Id="rId9"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FDDB-ECBF-25CD-BF5D-68D8BA18F8DE}"/>
              </a:ext>
            </a:extLst>
          </p:cNvPr>
          <p:cNvSpPr>
            <a:spLocks noGrp="1"/>
          </p:cNvSpPr>
          <p:nvPr>
            <p:ph type="title"/>
          </p:nvPr>
        </p:nvSpPr>
        <p:spPr>
          <a:xfrm>
            <a:off x="838200" y="2409272"/>
            <a:ext cx="10515600" cy="787814"/>
          </a:xfrm>
        </p:spPr>
        <p:txBody>
          <a:bodyPr>
            <a:normAutofit fontScale="90000"/>
          </a:bodyPr>
          <a:lstStyle/>
          <a:p>
            <a:r>
              <a:rPr lang="en-NZ" dirty="0"/>
              <a:t>The Dark Side of Drinking Water </a:t>
            </a:r>
            <a:br>
              <a:rPr lang="en-NZ" dirty="0"/>
            </a:br>
            <a:endParaRPr lang="en-NZ" sz="3600" dirty="0"/>
          </a:p>
        </p:txBody>
      </p:sp>
      <p:sp>
        <p:nvSpPr>
          <p:cNvPr id="3" name="Text Placeholder 2">
            <a:extLst>
              <a:ext uri="{FF2B5EF4-FFF2-40B4-BE49-F238E27FC236}">
                <a16:creationId xmlns:a16="http://schemas.microsoft.com/office/drawing/2014/main" id="{37ACBB84-410E-BCD9-7F20-7197AB0F31CE}"/>
              </a:ext>
            </a:extLst>
          </p:cNvPr>
          <p:cNvSpPr>
            <a:spLocks noGrp="1"/>
          </p:cNvSpPr>
          <p:nvPr>
            <p:ph type="body" sz="quarter" idx="11"/>
          </p:nvPr>
        </p:nvSpPr>
        <p:spPr>
          <a:xfrm>
            <a:off x="838200" y="3879757"/>
            <a:ext cx="4747591" cy="910654"/>
          </a:xfrm>
        </p:spPr>
        <p:txBody>
          <a:bodyPr/>
          <a:lstStyle/>
          <a:p>
            <a:r>
              <a:rPr lang="en-NZ" dirty="0"/>
              <a:t>Scott Pearson</a:t>
            </a:r>
          </a:p>
        </p:txBody>
      </p:sp>
      <p:pic>
        <p:nvPicPr>
          <p:cNvPr id="2050" name="Picture 2">
            <a:extLst>
              <a:ext uri="{FF2B5EF4-FFF2-40B4-BE49-F238E27FC236}">
                <a16:creationId xmlns:a16="http://schemas.microsoft.com/office/drawing/2014/main" id="{29B9A4B8-594E-40C2-8214-C2F937418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1708" y="4980283"/>
            <a:ext cx="2605332" cy="18777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958FB8E-AF34-4001-9399-16011FB519EF}"/>
              </a:ext>
            </a:extLst>
          </p:cNvPr>
          <p:cNvPicPr>
            <a:picLocks noChangeAspect="1"/>
          </p:cNvPicPr>
          <p:nvPr/>
        </p:nvPicPr>
        <p:blipFill>
          <a:blip r:embed="rId3"/>
          <a:stretch>
            <a:fillRect/>
          </a:stretch>
        </p:blipFill>
        <p:spPr>
          <a:xfrm>
            <a:off x="-38477" y="5027543"/>
            <a:ext cx="4393096" cy="1830457"/>
          </a:xfrm>
          <a:prstGeom prst="rect">
            <a:avLst/>
          </a:prstGeom>
        </p:spPr>
      </p:pic>
    </p:spTree>
    <p:extLst>
      <p:ext uri="{BB962C8B-B14F-4D97-AF65-F5344CB8AC3E}">
        <p14:creationId xmlns:p14="http://schemas.microsoft.com/office/powerpoint/2010/main" val="1546081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Settling Ponds</a:t>
            </a:r>
          </a:p>
        </p:txBody>
      </p:sp>
      <p:pic>
        <p:nvPicPr>
          <p:cNvPr id="4" name="Picture 3">
            <a:extLst>
              <a:ext uri="{FF2B5EF4-FFF2-40B4-BE49-F238E27FC236}">
                <a16:creationId xmlns:a16="http://schemas.microsoft.com/office/drawing/2014/main" id="{9EA116C7-57C6-46BC-8735-915918FCD90A}"/>
              </a:ext>
            </a:extLst>
          </p:cNvPr>
          <p:cNvPicPr>
            <a:picLocks noChangeAspect="1"/>
          </p:cNvPicPr>
          <p:nvPr/>
        </p:nvPicPr>
        <p:blipFill>
          <a:blip r:embed="rId2"/>
          <a:stretch>
            <a:fillRect/>
          </a:stretch>
        </p:blipFill>
        <p:spPr>
          <a:xfrm>
            <a:off x="0" y="1393430"/>
            <a:ext cx="6963622" cy="1698087"/>
          </a:xfrm>
          <a:prstGeom prst="rect">
            <a:avLst/>
          </a:prstGeom>
        </p:spPr>
      </p:pic>
      <p:pic>
        <p:nvPicPr>
          <p:cNvPr id="5" name="Picture 4">
            <a:extLst>
              <a:ext uri="{FF2B5EF4-FFF2-40B4-BE49-F238E27FC236}">
                <a16:creationId xmlns:a16="http://schemas.microsoft.com/office/drawing/2014/main" id="{14C270C2-E5D1-4D34-A243-0E3949B76736}"/>
              </a:ext>
            </a:extLst>
          </p:cNvPr>
          <p:cNvPicPr>
            <a:picLocks noChangeAspect="1"/>
          </p:cNvPicPr>
          <p:nvPr/>
        </p:nvPicPr>
        <p:blipFill>
          <a:blip r:embed="rId3"/>
          <a:stretch>
            <a:fillRect/>
          </a:stretch>
        </p:blipFill>
        <p:spPr>
          <a:xfrm>
            <a:off x="0" y="3063355"/>
            <a:ext cx="6751949" cy="1698086"/>
          </a:xfrm>
          <a:prstGeom prst="rect">
            <a:avLst/>
          </a:prstGeom>
        </p:spPr>
      </p:pic>
      <p:pic>
        <p:nvPicPr>
          <p:cNvPr id="7" name="Picture 6">
            <a:extLst>
              <a:ext uri="{FF2B5EF4-FFF2-40B4-BE49-F238E27FC236}">
                <a16:creationId xmlns:a16="http://schemas.microsoft.com/office/drawing/2014/main" id="{70C62C12-14FE-449D-83DB-F7D6FC447F8B}"/>
              </a:ext>
            </a:extLst>
          </p:cNvPr>
          <p:cNvPicPr>
            <a:picLocks noChangeAspect="1"/>
          </p:cNvPicPr>
          <p:nvPr/>
        </p:nvPicPr>
        <p:blipFill rotWithShape="1">
          <a:blip r:embed="rId4"/>
          <a:srcRect t="34587" r="10351"/>
          <a:stretch/>
        </p:blipFill>
        <p:spPr>
          <a:xfrm>
            <a:off x="6855417" y="3255826"/>
            <a:ext cx="5354782" cy="2576371"/>
          </a:xfrm>
          <a:prstGeom prst="rect">
            <a:avLst/>
          </a:prstGeom>
        </p:spPr>
      </p:pic>
      <p:pic>
        <p:nvPicPr>
          <p:cNvPr id="9" name="Picture 8">
            <a:extLst>
              <a:ext uri="{FF2B5EF4-FFF2-40B4-BE49-F238E27FC236}">
                <a16:creationId xmlns:a16="http://schemas.microsoft.com/office/drawing/2014/main" id="{B7AB7A0A-04DC-420C-B395-8DFCBDF5E3EF}"/>
              </a:ext>
            </a:extLst>
          </p:cNvPr>
          <p:cNvPicPr>
            <a:picLocks noChangeAspect="1"/>
          </p:cNvPicPr>
          <p:nvPr/>
        </p:nvPicPr>
        <p:blipFill rotWithShape="1">
          <a:blip r:embed="rId5"/>
          <a:srcRect t="14108" b="46036"/>
          <a:stretch/>
        </p:blipFill>
        <p:spPr>
          <a:xfrm>
            <a:off x="6855417" y="834562"/>
            <a:ext cx="5354782" cy="2421264"/>
          </a:xfrm>
          <a:prstGeom prst="rect">
            <a:avLst/>
          </a:prstGeom>
        </p:spPr>
      </p:pic>
      <p:pic>
        <p:nvPicPr>
          <p:cNvPr id="17" name="Picture 16">
            <a:extLst>
              <a:ext uri="{FF2B5EF4-FFF2-40B4-BE49-F238E27FC236}">
                <a16:creationId xmlns:a16="http://schemas.microsoft.com/office/drawing/2014/main" id="{1139708B-D9AC-4336-851E-1B3D9802C93B}"/>
              </a:ext>
            </a:extLst>
          </p:cNvPr>
          <p:cNvPicPr>
            <a:picLocks noChangeAspect="1"/>
          </p:cNvPicPr>
          <p:nvPr/>
        </p:nvPicPr>
        <p:blipFill rotWithShape="1">
          <a:blip r:embed="rId6"/>
          <a:srcRect t="29485" r="13238" b="12769"/>
          <a:stretch/>
        </p:blipFill>
        <p:spPr>
          <a:xfrm>
            <a:off x="6855417" y="5280740"/>
            <a:ext cx="5391180" cy="1913874"/>
          </a:xfrm>
          <a:prstGeom prst="rect">
            <a:avLst/>
          </a:prstGeom>
        </p:spPr>
      </p:pic>
      <p:sp>
        <p:nvSpPr>
          <p:cNvPr id="29" name="Oval 28">
            <a:extLst>
              <a:ext uri="{FF2B5EF4-FFF2-40B4-BE49-F238E27FC236}">
                <a16:creationId xmlns:a16="http://schemas.microsoft.com/office/drawing/2014/main" id="{6485B046-9484-41DE-A849-576EE235589F}"/>
              </a:ext>
            </a:extLst>
          </p:cNvPr>
          <p:cNvSpPr/>
          <p:nvPr/>
        </p:nvSpPr>
        <p:spPr>
          <a:xfrm>
            <a:off x="1077844" y="5689582"/>
            <a:ext cx="886039" cy="869301"/>
          </a:xfrm>
          <a:prstGeom prst="ellipse">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b="1" baseline="30000"/>
          </a:p>
        </p:txBody>
      </p:sp>
      <p:pic>
        <p:nvPicPr>
          <p:cNvPr id="30" name="Graphic 29" descr="Forest scene with solid fill">
            <a:extLst>
              <a:ext uri="{FF2B5EF4-FFF2-40B4-BE49-F238E27FC236}">
                <a16:creationId xmlns:a16="http://schemas.microsoft.com/office/drawing/2014/main" id="{E88D7562-2B6E-481E-86C5-6A344582F9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9207" y="5842576"/>
            <a:ext cx="563313" cy="563312"/>
          </a:xfrm>
          <a:prstGeom prst="rect">
            <a:avLst/>
          </a:prstGeom>
        </p:spPr>
      </p:pic>
      <p:sp>
        <p:nvSpPr>
          <p:cNvPr id="31" name="Oval 30">
            <a:extLst>
              <a:ext uri="{FF2B5EF4-FFF2-40B4-BE49-F238E27FC236}">
                <a16:creationId xmlns:a16="http://schemas.microsoft.com/office/drawing/2014/main" id="{DE3A7E2A-FE6D-4E30-89E8-F486011B81BF}"/>
              </a:ext>
            </a:extLst>
          </p:cNvPr>
          <p:cNvSpPr/>
          <p:nvPr/>
        </p:nvSpPr>
        <p:spPr>
          <a:xfrm>
            <a:off x="2133332" y="5689580"/>
            <a:ext cx="886357" cy="869303"/>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1400" b="1"/>
              <a:t>CAPEX</a:t>
            </a:r>
            <a:endParaRPr lang="en-NZ" sz="2000" b="1"/>
          </a:p>
        </p:txBody>
      </p:sp>
      <p:sp>
        <p:nvSpPr>
          <p:cNvPr id="32" name="Oval 31">
            <a:extLst>
              <a:ext uri="{FF2B5EF4-FFF2-40B4-BE49-F238E27FC236}">
                <a16:creationId xmlns:a16="http://schemas.microsoft.com/office/drawing/2014/main" id="{FA8CBAA2-E14E-436F-9FFD-2852513A831A}"/>
              </a:ext>
            </a:extLst>
          </p:cNvPr>
          <p:cNvSpPr/>
          <p:nvPr/>
        </p:nvSpPr>
        <p:spPr>
          <a:xfrm>
            <a:off x="3189138" y="5689580"/>
            <a:ext cx="892433" cy="875262"/>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OPEX</a:t>
            </a:r>
            <a:endParaRPr lang="en-NZ" sz="3200" b="1"/>
          </a:p>
        </p:txBody>
      </p:sp>
      <p:sp>
        <p:nvSpPr>
          <p:cNvPr id="33" name="Oval 32">
            <a:extLst>
              <a:ext uri="{FF2B5EF4-FFF2-40B4-BE49-F238E27FC236}">
                <a16:creationId xmlns:a16="http://schemas.microsoft.com/office/drawing/2014/main" id="{59B539E9-42BE-4F5A-A169-70C37373C988}"/>
              </a:ext>
            </a:extLst>
          </p:cNvPr>
          <p:cNvSpPr/>
          <p:nvPr/>
        </p:nvSpPr>
        <p:spPr>
          <a:xfrm>
            <a:off x="4244943" y="5689580"/>
            <a:ext cx="892433" cy="875262"/>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RISK</a:t>
            </a:r>
            <a:endParaRPr lang="en-NZ" sz="3200" b="1"/>
          </a:p>
        </p:txBody>
      </p:sp>
      <p:sp>
        <p:nvSpPr>
          <p:cNvPr id="34" name="Oval 33">
            <a:extLst>
              <a:ext uri="{FF2B5EF4-FFF2-40B4-BE49-F238E27FC236}">
                <a16:creationId xmlns:a16="http://schemas.microsoft.com/office/drawing/2014/main" id="{C4389AD4-3F52-411E-90B9-684BACE73BE1}"/>
              </a:ext>
            </a:extLst>
          </p:cNvPr>
          <p:cNvSpPr/>
          <p:nvPr/>
        </p:nvSpPr>
        <p:spPr>
          <a:xfrm>
            <a:off x="5300748" y="5689580"/>
            <a:ext cx="892433" cy="875262"/>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10000"/>
          </a:bodyPr>
          <a:lstStyle/>
          <a:p>
            <a:pPr algn="ctr"/>
            <a:r>
              <a:rPr lang="en-NZ" b="1" dirty="0"/>
              <a:t>&gt;99.9% Eff.</a:t>
            </a:r>
            <a:endParaRPr lang="en-NZ" sz="3200" b="1" dirty="0"/>
          </a:p>
        </p:txBody>
      </p:sp>
      <p:graphicFrame>
        <p:nvGraphicFramePr>
          <p:cNvPr id="35" name="Diagram 34">
            <a:extLst>
              <a:ext uri="{FF2B5EF4-FFF2-40B4-BE49-F238E27FC236}">
                <a16:creationId xmlns:a16="http://schemas.microsoft.com/office/drawing/2014/main" id="{BDD7742B-D1AA-437D-998E-AE901E796B41}"/>
              </a:ext>
            </a:extLst>
          </p:cNvPr>
          <p:cNvGraphicFramePr/>
          <p:nvPr>
            <p:extLst>
              <p:ext uri="{D42A27DB-BD31-4B8C-83A1-F6EECF244321}">
                <p14:modId xmlns:p14="http://schemas.microsoft.com/office/powerpoint/2010/main" val="2335914380"/>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12007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Backwash Settling</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D38E0261-EEBA-4E31-80FA-834D9126859F}"/>
              </a:ext>
            </a:extLst>
          </p:cNvPr>
          <p:cNvPicPr>
            <a:picLocks noChangeAspect="1"/>
          </p:cNvPicPr>
          <p:nvPr/>
        </p:nvPicPr>
        <p:blipFill>
          <a:blip r:embed="rId3"/>
          <a:stretch>
            <a:fillRect/>
          </a:stretch>
        </p:blipFill>
        <p:spPr>
          <a:xfrm>
            <a:off x="0" y="1399891"/>
            <a:ext cx="7392432" cy="3667637"/>
          </a:xfrm>
          <a:prstGeom prst="rect">
            <a:avLst/>
          </a:prstGeom>
        </p:spPr>
      </p:pic>
      <p:pic>
        <p:nvPicPr>
          <p:cNvPr id="8" name="Picture 7">
            <a:extLst>
              <a:ext uri="{FF2B5EF4-FFF2-40B4-BE49-F238E27FC236}">
                <a16:creationId xmlns:a16="http://schemas.microsoft.com/office/drawing/2014/main" id="{682A7F77-4A43-4862-B8C7-4F20F479FEE6}"/>
              </a:ext>
            </a:extLst>
          </p:cNvPr>
          <p:cNvPicPr>
            <a:picLocks noChangeAspect="1"/>
          </p:cNvPicPr>
          <p:nvPr/>
        </p:nvPicPr>
        <p:blipFill rotWithShape="1">
          <a:blip r:embed="rId4"/>
          <a:srcRect r="28553"/>
          <a:stretch/>
        </p:blipFill>
        <p:spPr>
          <a:xfrm>
            <a:off x="7392432" y="955963"/>
            <a:ext cx="4799568" cy="6858000"/>
          </a:xfrm>
          <a:prstGeom prst="rect">
            <a:avLst/>
          </a:prstGeom>
        </p:spPr>
      </p:pic>
      <p:sp>
        <p:nvSpPr>
          <p:cNvPr id="16" name="Oval 15">
            <a:extLst>
              <a:ext uri="{FF2B5EF4-FFF2-40B4-BE49-F238E27FC236}">
                <a16:creationId xmlns:a16="http://schemas.microsoft.com/office/drawing/2014/main" id="{EF80B1F7-6BD3-40F4-AC28-FFDBF4FE2D97}"/>
              </a:ext>
            </a:extLst>
          </p:cNvPr>
          <p:cNvSpPr/>
          <p:nvPr/>
        </p:nvSpPr>
        <p:spPr>
          <a:xfrm>
            <a:off x="1077844" y="5689582"/>
            <a:ext cx="886039" cy="869301"/>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b="1" baseline="30000"/>
          </a:p>
        </p:txBody>
      </p:sp>
      <p:pic>
        <p:nvPicPr>
          <p:cNvPr id="17" name="Graphic 16" descr="Forest scene with solid fill">
            <a:extLst>
              <a:ext uri="{FF2B5EF4-FFF2-40B4-BE49-F238E27FC236}">
                <a16:creationId xmlns:a16="http://schemas.microsoft.com/office/drawing/2014/main" id="{F8D7E957-4ED2-4416-A7BD-0D0068D615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9207" y="5842576"/>
            <a:ext cx="563313" cy="563312"/>
          </a:xfrm>
          <a:prstGeom prst="rect">
            <a:avLst/>
          </a:prstGeom>
        </p:spPr>
      </p:pic>
      <p:sp>
        <p:nvSpPr>
          <p:cNvPr id="18" name="Oval 17">
            <a:extLst>
              <a:ext uri="{FF2B5EF4-FFF2-40B4-BE49-F238E27FC236}">
                <a16:creationId xmlns:a16="http://schemas.microsoft.com/office/drawing/2014/main" id="{8C28A8F0-AFDB-4572-A801-846B7B5F47D8}"/>
              </a:ext>
            </a:extLst>
          </p:cNvPr>
          <p:cNvSpPr/>
          <p:nvPr/>
        </p:nvSpPr>
        <p:spPr>
          <a:xfrm>
            <a:off x="2133332" y="5689580"/>
            <a:ext cx="886357" cy="869303"/>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1400" b="1"/>
              <a:t>CAPEX</a:t>
            </a:r>
            <a:endParaRPr lang="en-NZ" sz="2000" b="1"/>
          </a:p>
        </p:txBody>
      </p:sp>
      <p:sp>
        <p:nvSpPr>
          <p:cNvPr id="19" name="Oval 18">
            <a:extLst>
              <a:ext uri="{FF2B5EF4-FFF2-40B4-BE49-F238E27FC236}">
                <a16:creationId xmlns:a16="http://schemas.microsoft.com/office/drawing/2014/main" id="{1BF50789-582E-42A2-8595-85520B6703CD}"/>
              </a:ext>
            </a:extLst>
          </p:cNvPr>
          <p:cNvSpPr/>
          <p:nvPr/>
        </p:nvSpPr>
        <p:spPr>
          <a:xfrm>
            <a:off x="3189138" y="5689580"/>
            <a:ext cx="892433" cy="875262"/>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OPEX</a:t>
            </a:r>
            <a:endParaRPr lang="en-NZ" sz="3200" b="1"/>
          </a:p>
        </p:txBody>
      </p:sp>
      <p:sp>
        <p:nvSpPr>
          <p:cNvPr id="20" name="Oval 19">
            <a:extLst>
              <a:ext uri="{FF2B5EF4-FFF2-40B4-BE49-F238E27FC236}">
                <a16:creationId xmlns:a16="http://schemas.microsoft.com/office/drawing/2014/main" id="{6313811E-C6C1-4232-A754-9036965097E1}"/>
              </a:ext>
            </a:extLst>
          </p:cNvPr>
          <p:cNvSpPr/>
          <p:nvPr/>
        </p:nvSpPr>
        <p:spPr>
          <a:xfrm>
            <a:off x="4244943" y="5689580"/>
            <a:ext cx="892433" cy="875262"/>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RISK</a:t>
            </a:r>
            <a:endParaRPr lang="en-NZ" sz="3200" b="1"/>
          </a:p>
        </p:txBody>
      </p:sp>
      <p:sp>
        <p:nvSpPr>
          <p:cNvPr id="21" name="Oval 20">
            <a:extLst>
              <a:ext uri="{FF2B5EF4-FFF2-40B4-BE49-F238E27FC236}">
                <a16:creationId xmlns:a16="http://schemas.microsoft.com/office/drawing/2014/main" id="{6CDCE83E-BD0A-4A23-B09F-DB5F4C07D8CC}"/>
              </a:ext>
            </a:extLst>
          </p:cNvPr>
          <p:cNvSpPr/>
          <p:nvPr/>
        </p:nvSpPr>
        <p:spPr>
          <a:xfrm>
            <a:off x="5300748" y="5689580"/>
            <a:ext cx="892433" cy="875262"/>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92500"/>
          </a:bodyPr>
          <a:lstStyle/>
          <a:p>
            <a:pPr algn="ctr"/>
            <a:r>
              <a:rPr lang="en-NZ" b="1"/>
              <a:t>&gt;99%Eff.</a:t>
            </a:r>
            <a:endParaRPr lang="en-NZ" sz="3200" b="1"/>
          </a:p>
        </p:txBody>
      </p:sp>
      <p:graphicFrame>
        <p:nvGraphicFramePr>
          <p:cNvPr id="22" name="Diagram 21">
            <a:extLst>
              <a:ext uri="{FF2B5EF4-FFF2-40B4-BE49-F238E27FC236}">
                <a16:creationId xmlns:a16="http://schemas.microsoft.com/office/drawing/2014/main" id="{1D463312-0D91-468E-9494-AAE74FF6FBEE}"/>
              </a:ext>
            </a:extLst>
          </p:cNvPr>
          <p:cNvGraphicFramePr/>
          <p:nvPr>
            <p:extLst>
              <p:ext uri="{D42A27DB-BD31-4B8C-83A1-F6EECF244321}">
                <p14:modId xmlns:p14="http://schemas.microsoft.com/office/powerpoint/2010/main" val="2335914380"/>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10566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Second Stage</a:t>
            </a:r>
          </a:p>
          <a:p>
            <a:r>
              <a:rPr lang="en-US"/>
              <a:t>Membrane Filtration</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45551D01-40D9-4B93-9F60-F99C2E565CAF}"/>
              </a:ext>
            </a:extLst>
          </p:cNvPr>
          <p:cNvPicPr>
            <a:picLocks noChangeAspect="1"/>
          </p:cNvPicPr>
          <p:nvPr/>
        </p:nvPicPr>
        <p:blipFill rotWithShape="1">
          <a:blip r:embed="rId3"/>
          <a:srcRect t="31077"/>
          <a:stretch/>
        </p:blipFill>
        <p:spPr>
          <a:xfrm>
            <a:off x="7113895" y="1086284"/>
            <a:ext cx="7687733" cy="2709465"/>
          </a:xfrm>
          <a:prstGeom prst="rect">
            <a:avLst/>
          </a:prstGeom>
        </p:spPr>
      </p:pic>
      <p:pic>
        <p:nvPicPr>
          <p:cNvPr id="9" name="Picture 8">
            <a:extLst>
              <a:ext uri="{FF2B5EF4-FFF2-40B4-BE49-F238E27FC236}">
                <a16:creationId xmlns:a16="http://schemas.microsoft.com/office/drawing/2014/main" id="{36AFC576-E858-4C2B-9FCA-993263E2C608}"/>
              </a:ext>
            </a:extLst>
          </p:cNvPr>
          <p:cNvPicPr>
            <a:picLocks noChangeAspect="1"/>
          </p:cNvPicPr>
          <p:nvPr/>
        </p:nvPicPr>
        <p:blipFill>
          <a:blip r:embed="rId4"/>
          <a:stretch>
            <a:fillRect/>
          </a:stretch>
        </p:blipFill>
        <p:spPr>
          <a:xfrm>
            <a:off x="178727" y="2087897"/>
            <a:ext cx="6935168" cy="3286584"/>
          </a:xfrm>
          <a:prstGeom prst="rect">
            <a:avLst/>
          </a:prstGeom>
        </p:spPr>
      </p:pic>
      <p:pic>
        <p:nvPicPr>
          <p:cNvPr id="11" name="Picture 10">
            <a:extLst>
              <a:ext uri="{FF2B5EF4-FFF2-40B4-BE49-F238E27FC236}">
                <a16:creationId xmlns:a16="http://schemas.microsoft.com/office/drawing/2014/main" id="{C6617684-67DA-465F-BE42-01ED4BB83651}"/>
              </a:ext>
            </a:extLst>
          </p:cNvPr>
          <p:cNvPicPr>
            <a:picLocks noChangeAspect="1"/>
          </p:cNvPicPr>
          <p:nvPr/>
        </p:nvPicPr>
        <p:blipFill rotWithShape="1">
          <a:blip r:embed="rId5"/>
          <a:srcRect r="6853" b="18188"/>
          <a:stretch/>
        </p:blipFill>
        <p:spPr>
          <a:xfrm>
            <a:off x="7113896" y="3763097"/>
            <a:ext cx="5879616" cy="3456410"/>
          </a:xfrm>
          <a:prstGeom prst="rect">
            <a:avLst/>
          </a:prstGeom>
        </p:spPr>
      </p:pic>
      <p:sp>
        <p:nvSpPr>
          <p:cNvPr id="12" name="Oval 11">
            <a:extLst>
              <a:ext uri="{FF2B5EF4-FFF2-40B4-BE49-F238E27FC236}">
                <a16:creationId xmlns:a16="http://schemas.microsoft.com/office/drawing/2014/main" id="{2CB40FFE-72BF-4EC9-87E4-6340EDF27AD4}"/>
              </a:ext>
            </a:extLst>
          </p:cNvPr>
          <p:cNvSpPr/>
          <p:nvPr/>
        </p:nvSpPr>
        <p:spPr>
          <a:xfrm>
            <a:off x="1077844" y="5689582"/>
            <a:ext cx="886039" cy="869301"/>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b="1" baseline="30000"/>
          </a:p>
        </p:txBody>
      </p:sp>
      <p:pic>
        <p:nvPicPr>
          <p:cNvPr id="13" name="Graphic 12" descr="Forest scene with solid fill">
            <a:extLst>
              <a:ext uri="{FF2B5EF4-FFF2-40B4-BE49-F238E27FC236}">
                <a16:creationId xmlns:a16="http://schemas.microsoft.com/office/drawing/2014/main" id="{69166449-ED6D-4899-8BD8-49E86CA959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9207" y="5842576"/>
            <a:ext cx="563313" cy="563312"/>
          </a:xfrm>
          <a:prstGeom prst="rect">
            <a:avLst/>
          </a:prstGeom>
        </p:spPr>
      </p:pic>
      <p:sp>
        <p:nvSpPr>
          <p:cNvPr id="14" name="Oval 13">
            <a:extLst>
              <a:ext uri="{FF2B5EF4-FFF2-40B4-BE49-F238E27FC236}">
                <a16:creationId xmlns:a16="http://schemas.microsoft.com/office/drawing/2014/main" id="{641ED6FB-439A-4659-89B4-F6E7A9F88095}"/>
              </a:ext>
            </a:extLst>
          </p:cNvPr>
          <p:cNvSpPr/>
          <p:nvPr/>
        </p:nvSpPr>
        <p:spPr>
          <a:xfrm>
            <a:off x="2133332" y="5689580"/>
            <a:ext cx="886357" cy="869303"/>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1400" b="1"/>
              <a:t>CAPEX</a:t>
            </a:r>
            <a:endParaRPr lang="en-NZ" sz="2000" b="1"/>
          </a:p>
        </p:txBody>
      </p:sp>
      <p:sp>
        <p:nvSpPr>
          <p:cNvPr id="15" name="Oval 14">
            <a:extLst>
              <a:ext uri="{FF2B5EF4-FFF2-40B4-BE49-F238E27FC236}">
                <a16:creationId xmlns:a16="http://schemas.microsoft.com/office/drawing/2014/main" id="{7377298D-8641-476D-A5E0-3C037A2F065B}"/>
              </a:ext>
            </a:extLst>
          </p:cNvPr>
          <p:cNvSpPr/>
          <p:nvPr/>
        </p:nvSpPr>
        <p:spPr>
          <a:xfrm>
            <a:off x="3189138" y="5689580"/>
            <a:ext cx="892433" cy="875262"/>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OPEX</a:t>
            </a:r>
            <a:endParaRPr lang="en-NZ" sz="3200" b="1"/>
          </a:p>
        </p:txBody>
      </p:sp>
      <p:sp>
        <p:nvSpPr>
          <p:cNvPr id="16" name="Oval 15">
            <a:extLst>
              <a:ext uri="{FF2B5EF4-FFF2-40B4-BE49-F238E27FC236}">
                <a16:creationId xmlns:a16="http://schemas.microsoft.com/office/drawing/2014/main" id="{DBA709DF-7A3D-4792-9C38-F76D994F80CE}"/>
              </a:ext>
            </a:extLst>
          </p:cNvPr>
          <p:cNvSpPr/>
          <p:nvPr/>
        </p:nvSpPr>
        <p:spPr>
          <a:xfrm>
            <a:off x="4244943" y="5689580"/>
            <a:ext cx="892433" cy="875262"/>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RISK</a:t>
            </a:r>
            <a:endParaRPr lang="en-NZ" sz="3200" b="1"/>
          </a:p>
        </p:txBody>
      </p:sp>
      <p:sp>
        <p:nvSpPr>
          <p:cNvPr id="17" name="Oval 16">
            <a:extLst>
              <a:ext uri="{FF2B5EF4-FFF2-40B4-BE49-F238E27FC236}">
                <a16:creationId xmlns:a16="http://schemas.microsoft.com/office/drawing/2014/main" id="{58196B24-1D70-4A8B-B273-12FB19BB5718}"/>
              </a:ext>
            </a:extLst>
          </p:cNvPr>
          <p:cNvSpPr/>
          <p:nvPr/>
        </p:nvSpPr>
        <p:spPr>
          <a:xfrm>
            <a:off x="5300748" y="5689580"/>
            <a:ext cx="892433" cy="875262"/>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10000"/>
          </a:bodyPr>
          <a:lstStyle/>
          <a:p>
            <a:pPr algn="ctr"/>
            <a:r>
              <a:rPr lang="en-NZ" b="1" dirty="0"/>
              <a:t>&gt;98% Eff.</a:t>
            </a:r>
            <a:endParaRPr lang="en-NZ" sz="3200" b="1" dirty="0"/>
          </a:p>
        </p:txBody>
      </p:sp>
      <p:graphicFrame>
        <p:nvGraphicFramePr>
          <p:cNvPr id="18" name="Diagram 17">
            <a:extLst>
              <a:ext uri="{FF2B5EF4-FFF2-40B4-BE49-F238E27FC236}">
                <a16:creationId xmlns:a16="http://schemas.microsoft.com/office/drawing/2014/main" id="{07CED2A7-ACD5-4DB5-930D-74A30F3AA83D}"/>
              </a:ext>
            </a:extLst>
          </p:cNvPr>
          <p:cNvGraphicFramePr/>
          <p:nvPr>
            <p:extLst>
              <p:ext uri="{D42A27DB-BD31-4B8C-83A1-F6EECF244321}">
                <p14:modId xmlns:p14="http://schemas.microsoft.com/office/powerpoint/2010/main" val="2335914380"/>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40064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Settling and Thickening</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5AFA0266-931D-4501-85FB-FF4910B3B222}"/>
              </a:ext>
            </a:extLst>
          </p:cNvPr>
          <p:cNvPicPr>
            <a:picLocks noChangeAspect="1"/>
          </p:cNvPicPr>
          <p:nvPr/>
        </p:nvPicPr>
        <p:blipFill>
          <a:blip r:embed="rId2"/>
          <a:stretch>
            <a:fillRect/>
          </a:stretch>
        </p:blipFill>
        <p:spPr>
          <a:xfrm>
            <a:off x="0" y="1942892"/>
            <a:ext cx="7116168" cy="2972215"/>
          </a:xfrm>
          <a:prstGeom prst="rect">
            <a:avLst/>
          </a:prstGeom>
        </p:spPr>
      </p:pic>
      <p:pic>
        <p:nvPicPr>
          <p:cNvPr id="8" name="Picture 7">
            <a:extLst>
              <a:ext uri="{FF2B5EF4-FFF2-40B4-BE49-F238E27FC236}">
                <a16:creationId xmlns:a16="http://schemas.microsoft.com/office/drawing/2014/main" id="{8AA1F246-1AA3-44FF-8572-40AD688617DA}"/>
              </a:ext>
            </a:extLst>
          </p:cNvPr>
          <p:cNvPicPr>
            <a:picLocks noChangeAspect="1"/>
          </p:cNvPicPr>
          <p:nvPr/>
        </p:nvPicPr>
        <p:blipFill>
          <a:blip r:embed="rId3"/>
          <a:stretch>
            <a:fillRect/>
          </a:stretch>
        </p:blipFill>
        <p:spPr>
          <a:xfrm>
            <a:off x="7116168" y="1231080"/>
            <a:ext cx="5070308" cy="3065319"/>
          </a:xfrm>
          <a:prstGeom prst="rect">
            <a:avLst/>
          </a:prstGeom>
        </p:spPr>
      </p:pic>
      <p:pic>
        <p:nvPicPr>
          <p:cNvPr id="12" name="Picture 11">
            <a:extLst>
              <a:ext uri="{FF2B5EF4-FFF2-40B4-BE49-F238E27FC236}">
                <a16:creationId xmlns:a16="http://schemas.microsoft.com/office/drawing/2014/main" id="{0653CE92-D883-405E-BCCC-A8C5D4399CA1}"/>
              </a:ext>
            </a:extLst>
          </p:cNvPr>
          <p:cNvPicPr>
            <a:picLocks noChangeAspect="1"/>
          </p:cNvPicPr>
          <p:nvPr/>
        </p:nvPicPr>
        <p:blipFill>
          <a:blip r:embed="rId4"/>
          <a:stretch>
            <a:fillRect/>
          </a:stretch>
        </p:blipFill>
        <p:spPr>
          <a:xfrm>
            <a:off x="7116168" y="4311813"/>
            <a:ext cx="5075832" cy="2577152"/>
          </a:xfrm>
          <a:prstGeom prst="rect">
            <a:avLst/>
          </a:prstGeom>
        </p:spPr>
      </p:pic>
      <p:sp>
        <p:nvSpPr>
          <p:cNvPr id="15" name="Oval 14">
            <a:extLst>
              <a:ext uri="{FF2B5EF4-FFF2-40B4-BE49-F238E27FC236}">
                <a16:creationId xmlns:a16="http://schemas.microsoft.com/office/drawing/2014/main" id="{38D761F2-657A-4621-A5B6-2B8C7E655320}"/>
              </a:ext>
            </a:extLst>
          </p:cNvPr>
          <p:cNvSpPr/>
          <p:nvPr/>
        </p:nvSpPr>
        <p:spPr>
          <a:xfrm>
            <a:off x="1077844" y="5689582"/>
            <a:ext cx="886039" cy="869301"/>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b="1" baseline="30000"/>
          </a:p>
        </p:txBody>
      </p:sp>
      <p:pic>
        <p:nvPicPr>
          <p:cNvPr id="16" name="Graphic 15" descr="Forest scene with solid fill">
            <a:extLst>
              <a:ext uri="{FF2B5EF4-FFF2-40B4-BE49-F238E27FC236}">
                <a16:creationId xmlns:a16="http://schemas.microsoft.com/office/drawing/2014/main" id="{EB54A06E-35ED-4E0C-97D7-C263C4EE7C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9207" y="5842576"/>
            <a:ext cx="563313" cy="563312"/>
          </a:xfrm>
          <a:prstGeom prst="rect">
            <a:avLst/>
          </a:prstGeom>
        </p:spPr>
      </p:pic>
      <p:sp>
        <p:nvSpPr>
          <p:cNvPr id="17" name="Oval 16">
            <a:extLst>
              <a:ext uri="{FF2B5EF4-FFF2-40B4-BE49-F238E27FC236}">
                <a16:creationId xmlns:a16="http://schemas.microsoft.com/office/drawing/2014/main" id="{D97C9812-4460-4C46-946E-7635F90828EF}"/>
              </a:ext>
            </a:extLst>
          </p:cNvPr>
          <p:cNvSpPr/>
          <p:nvPr/>
        </p:nvSpPr>
        <p:spPr>
          <a:xfrm>
            <a:off x="2133332" y="5689580"/>
            <a:ext cx="886357" cy="869303"/>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1400" b="1"/>
              <a:t>CAPEX</a:t>
            </a:r>
            <a:endParaRPr lang="en-NZ" sz="2000" b="1"/>
          </a:p>
        </p:txBody>
      </p:sp>
      <p:sp>
        <p:nvSpPr>
          <p:cNvPr id="18" name="Oval 17">
            <a:extLst>
              <a:ext uri="{FF2B5EF4-FFF2-40B4-BE49-F238E27FC236}">
                <a16:creationId xmlns:a16="http://schemas.microsoft.com/office/drawing/2014/main" id="{6C95010D-D12D-4A6B-A803-D9C7EE12EF62}"/>
              </a:ext>
            </a:extLst>
          </p:cNvPr>
          <p:cNvSpPr/>
          <p:nvPr/>
        </p:nvSpPr>
        <p:spPr>
          <a:xfrm>
            <a:off x="3189138" y="5689580"/>
            <a:ext cx="892433" cy="875262"/>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OPEX</a:t>
            </a:r>
            <a:endParaRPr lang="en-NZ" sz="3200" b="1"/>
          </a:p>
        </p:txBody>
      </p:sp>
      <p:sp>
        <p:nvSpPr>
          <p:cNvPr id="19" name="Oval 18">
            <a:extLst>
              <a:ext uri="{FF2B5EF4-FFF2-40B4-BE49-F238E27FC236}">
                <a16:creationId xmlns:a16="http://schemas.microsoft.com/office/drawing/2014/main" id="{18F124D0-6822-4F3A-A814-D8500CE00957}"/>
              </a:ext>
            </a:extLst>
          </p:cNvPr>
          <p:cNvSpPr/>
          <p:nvPr/>
        </p:nvSpPr>
        <p:spPr>
          <a:xfrm>
            <a:off x="4244943" y="5689580"/>
            <a:ext cx="892433" cy="875262"/>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RISK</a:t>
            </a:r>
            <a:endParaRPr lang="en-NZ" sz="3200" b="1"/>
          </a:p>
        </p:txBody>
      </p:sp>
      <p:sp>
        <p:nvSpPr>
          <p:cNvPr id="20" name="Oval 19">
            <a:extLst>
              <a:ext uri="{FF2B5EF4-FFF2-40B4-BE49-F238E27FC236}">
                <a16:creationId xmlns:a16="http://schemas.microsoft.com/office/drawing/2014/main" id="{36CC64F9-8196-4227-9A42-34D7C863E299}"/>
              </a:ext>
            </a:extLst>
          </p:cNvPr>
          <p:cNvSpPr/>
          <p:nvPr/>
        </p:nvSpPr>
        <p:spPr>
          <a:xfrm>
            <a:off x="5300748" y="5689580"/>
            <a:ext cx="892433" cy="875262"/>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10000"/>
          </a:bodyPr>
          <a:lstStyle/>
          <a:p>
            <a:pPr algn="ctr"/>
            <a:r>
              <a:rPr lang="en-NZ" b="1"/>
              <a:t>&gt;99% Eff.</a:t>
            </a:r>
            <a:endParaRPr lang="en-NZ" sz="3200" b="1"/>
          </a:p>
        </p:txBody>
      </p:sp>
      <p:graphicFrame>
        <p:nvGraphicFramePr>
          <p:cNvPr id="21" name="Diagram 20">
            <a:extLst>
              <a:ext uri="{FF2B5EF4-FFF2-40B4-BE49-F238E27FC236}">
                <a16:creationId xmlns:a16="http://schemas.microsoft.com/office/drawing/2014/main" id="{F797EA00-E2AF-4E3E-A1BE-217050697DAC}"/>
              </a:ext>
            </a:extLst>
          </p:cNvPr>
          <p:cNvGraphicFramePr/>
          <p:nvPr>
            <p:extLst>
              <p:ext uri="{D42A27DB-BD31-4B8C-83A1-F6EECF244321}">
                <p14:modId xmlns:p14="http://schemas.microsoft.com/office/powerpoint/2010/main" val="2335914380"/>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2894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Settling, Thickening </a:t>
            </a:r>
          </a:p>
          <a:p>
            <a:r>
              <a:rPr lang="en-US"/>
              <a:t>and Dewatering</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24701B13-2DF7-4A24-8598-C5BE58A77503}"/>
              </a:ext>
            </a:extLst>
          </p:cNvPr>
          <p:cNvPicPr>
            <a:picLocks noChangeAspect="1"/>
          </p:cNvPicPr>
          <p:nvPr/>
        </p:nvPicPr>
        <p:blipFill>
          <a:blip r:embed="rId2"/>
          <a:stretch>
            <a:fillRect/>
          </a:stretch>
        </p:blipFill>
        <p:spPr>
          <a:xfrm>
            <a:off x="0" y="2066735"/>
            <a:ext cx="7182852" cy="2724530"/>
          </a:xfrm>
          <a:prstGeom prst="rect">
            <a:avLst/>
          </a:prstGeom>
        </p:spPr>
      </p:pic>
      <p:pic>
        <p:nvPicPr>
          <p:cNvPr id="10" name="Picture 9">
            <a:extLst>
              <a:ext uri="{FF2B5EF4-FFF2-40B4-BE49-F238E27FC236}">
                <a16:creationId xmlns:a16="http://schemas.microsoft.com/office/drawing/2014/main" id="{60543AB6-6C5F-43E2-B267-63800F0F58AA}"/>
              </a:ext>
            </a:extLst>
          </p:cNvPr>
          <p:cNvPicPr>
            <a:picLocks noChangeAspect="1"/>
          </p:cNvPicPr>
          <p:nvPr/>
        </p:nvPicPr>
        <p:blipFill>
          <a:blip r:embed="rId3"/>
          <a:stretch>
            <a:fillRect/>
          </a:stretch>
        </p:blipFill>
        <p:spPr>
          <a:xfrm>
            <a:off x="7398327" y="1005112"/>
            <a:ext cx="4793674" cy="2552966"/>
          </a:xfrm>
          <a:prstGeom prst="rect">
            <a:avLst/>
          </a:prstGeom>
        </p:spPr>
      </p:pic>
      <p:pic>
        <p:nvPicPr>
          <p:cNvPr id="8" name="Picture 7">
            <a:extLst>
              <a:ext uri="{FF2B5EF4-FFF2-40B4-BE49-F238E27FC236}">
                <a16:creationId xmlns:a16="http://schemas.microsoft.com/office/drawing/2014/main" id="{A512E116-EC41-43A2-962E-2907C5ADFF6D}"/>
              </a:ext>
            </a:extLst>
          </p:cNvPr>
          <p:cNvPicPr>
            <a:picLocks noChangeAspect="1"/>
          </p:cNvPicPr>
          <p:nvPr/>
        </p:nvPicPr>
        <p:blipFill rotWithShape="1">
          <a:blip r:embed="rId4"/>
          <a:srcRect t="13602" b="6802"/>
          <a:stretch/>
        </p:blipFill>
        <p:spPr>
          <a:xfrm>
            <a:off x="7398327" y="2866438"/>
            <a:ext cx="4793673" cy="2510048"/>
          </a:xfrm>
          <a:prstGeom prst="rect">
            <a:avLst/>
          </a:prstGeom>
        </p:spPr>
      </p:pic>
      <p:pic>
        <p:nvPicPr>
          <p:cNvPr id="12" name="Picture 11">
            <a:extLst>
              <a:ext uri="{FF2B5EF4-FFF2-40B4-BE49-F238E27FC236}">
                <a16:creationId xmlns:a16="http://schemas.microsoft.com/office/drawing/2014/main" id="{118A01D6-EFA5-4C8B-A733-D1C768350421}"/>
              </a:ext>
            </a:extLst>
          </p:cNvPr>
          <p:cNvPicPr>
            <a:picLocks noChangeAspect="1"/>
          </p:cNvPicPr>
          <p:nvPr/>
        </p:nvPicPr>
        <p:blipFill>
          <a:blip r:embed="rId5"/>
          <a:stretch>
            <a:fillRect/>
          </a:stretch>
        </p:blipFill>
        <p:spPr>
          <a:xfrm>
            <a:off x="7398326" y="4996573"/>
            <a:ext cx="4793674" cy="1871677"/>
          </a:xfrm>
          <a:prstGeom prst="rect">
            <a:avLst/>
          </a:prstGeom>
        </p:spPr>
      </p:pic>
      <p:sp>
        <p:nvSpPr>
          <p:cNvPr id="13" name="Oval 12">
            <a:extLst>
              <a:ext uri="{FF2B5EF4-FFF2-40B4-BE49-F238E27FC236}">
                <a16:creationId xmlns:a16="http://schemas.microsoft.com/office/drawing/2014/main" id="{449C62D0-549F-4FB2-80B6-00196121CE9B}"/>
              </a:ext>
            </a:extLst>
          </p:cNvPr>
          <p:cNvSpPr/>
          <p:nvPr/>
        </p:nvSpPr>
        <p:spPr>
          <a:xfrm>
            <a:off x="1077844" y="5689582"/>
            <a:ext cx="886039" cy="869301"/>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b="1" baseline="30000"/>
          </a:p>
        </p:txBody>
      </p:sp>
      <p:pic>
        <p:nvPicPr>
          <p:cNvPr id="14" name="Graphic 13" descr="Forest scene with solid fill">
            <a:extLst>
              <a:ext uri="{FF2B5EF4-FFF2-40B4-BE49-F238E27FC236}">
                <a16:creationId xmlns:a16="http://schemas.microsoft.com/office/drawing/2014/main" id="{F7BB23E0-B50D-4A76-82AE-D05CB1B126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9207" y="5842576"/>
            <a:ext cx="563313" cy="563312"/>
          </a:xfrm>
          <a:prstGeom prst="rect">
            <a:avLst/>
          </a:prstGeom>
        </p:spPr>
      </p:pic>
      <p:sp>
        <p:nvSpPr>
          <p:cNvPr id="15" name="Oval 14">
            <a:extLst>
              <a:ext uri="{FF2B5EF4-FFF2-40B4-BE49-F238E27FC236}">
                <a16:creationId xmlns:a16="http://schemas.microsoft.com/office/drawing/2014/main" id="{EDCE7B72-67BA-4F1C-A487-20BD9D00E090}"/>
              </a:ext>
            </a:extLst>
          </p:cNvPr>
          <p:cNvSpPr/>
          <p:nvPr/>
        </p:nvSpPr>
        <p:spPr>
          <a:xfrm>
            <a:off x="2133332" y="5689580"/>
            <a:ext cx="886357" cy="869303"/>
          </a:xfrm>
          <a:prstGeom prst="ellipse">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1400" b="1"/>
              <a:t>CAPEX</a:t>
            </a:r>
            <a:endParaRPr lang="en-NZ" sz="2000" b="1"/>
          </a:p>
        </p:txBody>
      </p:sp>
      <p:sp>
        <p:nvSpPr>
          <p:cNvPr id="16" name="Oval 15">
            <a:extLst>
              <a:ext uri="{FF2B5EF4-FFF2-40B4-BE49-F238E27FC236}">
                <a16:creationId xmlns:a16="http://schemas.microsoft.com/office/drawing/2014/main" id="{007C0C8F-5A6A-4BFD-A53E-DC9DB8B93132}"/>
              </a:ext>
            </a:extLst>
          </p:cNvPr>
          <p:cNvSpPr/>
          <p:nvPr/>
        </p:nvSpPr>
        <p:spPr>
          <a:xfrm>
            <a:off x="3189138" y="5689580"/>
            <a:ext cx="892433" cy="875262"/>
          </a:xfrm>
          <a:prstGeom prst="ellipse">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OPEX</a:t>
            </a:r>
            <a:endParaRPr lang="en-NZ" sz="3200" b="1"/>
          </a:p>
        </p:txBody>
      </p:sp>
      <p:sp>
        <p:nvSpPr>
          <p:cNvPr id="17" name="Oval 16">
            <a:extLst>
              <a:ext uri="{FF2B5EF4-FFF2-40B4-BE49-F238E27FC236}">
                <a16:creationId xmlns:a16="http://schemas.microsoft.com/office/drawing/2014/main" id="{0E6A8BE6-B09C-41E4-B4BF-ED932892B0CC}"/>
              </a:ext>
            </a:extLst>
          </p:cNvPr>
          <p:cNvSpPr/>
          <p:nvPr/>
        </p:nvSpPr>
        <p:spPr>
          <a:xfrm>
            <a:off x="4244943" y="5689580"/>
            <a:ext cx="892433" cy="875262"/>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RISK</a:t>
            </a:r>
            <a:endParaRPr lang="en-NZ" sz="3200" b="1"/>
          </a:p>
        </p:txBody>
      </p:sp>
      <p:sp>
        <p:nvSpPr>
          <p:cNvPr id="18" name="Oval 17">
            <a:extLst>
              <a:ext uri="{FF2B5EF4-FFF2-40B4-BE49-F238E27FC236}">
                <a16:creationId xmlns:a16="http://schemas.microsoft.com/office/drawing/2014/main" id="{4FEF3AAD-73AD-460F-92AC-57F6C4EF97BB}"/>
              </a:ext>
            </a:extLst>
          </p:cNvPr>
          <p:cNvSpPr/>
          <p:nvPr/>
        </p:nvSpPr>
        <p:spPr>
          <a:xfrm>
            <a:off x="5300748" y="5689580"/>
            <a:ext cx="892433" cy="875262"/>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10000"/>
          </a:bodyPr>
          <a:lstStyle/>
          <a:p>
            <a:pPr algn="ctr"/>
            <a:r>
              <a:rPr lang="en-NZ" b="1" dirty="0"/>
              <a:t>&gt;99.9% Eff.</a:t>
            </a:r>
            <a:endParaRPr lang="en-NZ" sz="3200" b="1" dirty="0"/>
          </a:p>
        </p:txBody>
      </p:sp>
      <p:graphicFrame>
        <p:nvGraphicFramePr>
          <p:cNvPr id="19" name="Diagram 18">
            <a:extLst>
              <a:ext uri="{FF2B5EF4-FFF2-40B4-BE49-F238E27FC236}">
                <a16:creationId xmlns:a16="http://schemas.microsoft.com/office/drawing/2014/main" id="{FB4B7F55-A054-4EB4-8BB3-8E807AE4EB4D}"/>
              </a:ext>
            </a:extLst>
          </p:cNvPr>
          <p:cNvGraphicFramePr/>
          <p:nvPr>
            <p:extLst>
              <p:ext uri="{D42A27DB-BD31-4B8C-83A1-F6EECF244321}">
                <p14:modId xmlns:p14="http://schemas.microsoft.com/office/powerpoint/2010/main" val="2335914380"/>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3215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Zero Liquid Discharge</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FD63088E-2FA8-455F-A026-4C16048054D9}"/>
              </a:ext>
            </a:extLst>
          </p:cNvPr>
          <p:cNvPicPr>
            <a:picLocks noChangeAspect="1"/>
          </p:cNvPicPr>
          <p:nvPr/>
        </p:nvPicPr>
        <p:blipFill>
          <a:blip r:embed="rId3"/>
          <a:stretch>
            <a:fillRect/>
          </a:stretch>
        </p:blipFill>
        <p:spPr>
          <a:xfrm>
            <a:off x="0" y="2057208"/>
            <a:ext cx="7163800" cy="2743583"/>
          </a:xfrm>
          <a:prstGeom prst="rect">
            <a:avLst/>
          </a:prstGeom>
        </p:spPr>
      </p:pic>
      <p:pic>
        <p:nvPicPr>
          <p:cNvPr id="7" name="Picture 6">
            <a:extLst>
              <a:ext uri="{FF2B5EF4-FFF2-40B4-BE49-F238E27FC236}">
                <a16:creationId xmlns:a16="http://schemas.microsoft.com/office/drawing/2014/main" id="{DDF1C4A7-D267-4797-8050-1913A8A9821A}"/>
              </a:ext>
            </a:extLst>
          </p:cNvPr>
          <p:cNvPicPr>
            <a:picLocks noChangeAspect="1"/>
          </p:cNvPicPr>
          <p:nvPr/>
        </p:nvPicPr>
        <p:blipFill rotWithShape="1">
          <a:blip r:embed="rId4"/>
          <a:srcRect l="5148" r="1514"/>
          <a:stretch/>
        </p:blipFill>
        <p:spPr>
          <a:xfrm>
            <a:off x="7269531" y="926956"/>
            <a:ext cx="4922469" cy="2934613"/>
          </a:xfrm>
          <a:prstGeom prst="rect">
            <a:avLst/>
          </a:prstGeom>
        </p:spPr>
      </p:pic>
      <p:sp>
        <p:nvSpPr>
          <p:cNvPr id="8" name="Oval 7">
            <a:extLst>
              <a:ext uri="{FF2B5EF4-FFF2-40B4-BE49-F238E27FC236}">
                <a16:creationId xmlns:a16="http://schemas.microsoft.com/office/drawing/2014/main" id="{75732B53-0118-435B-98BB-5F0DD0EFC4CE}"/>
              </a:ext>
            </a:extLst>
          </p:cNvPr>
          <p:cNvSpPr/>
          <p:nvPr/>
        </p:nvSpPr>
        <p:spPr>
          <a:xfrm>
            <a:off x="1077844" y="5689582"/>
            <a:ext cx="886039" cy="869301"/>
          </a:xfrm>
          <a:prstGeom prst="ellipse">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b="1" baseline="30000"/>
          </a:p>
        </p:txBody>
      </p:sp>
      <p:pic>
        <p:nvPicPr>
          <p:cNvPr id="9" name="Graphic 8" descr="Forest scene with solid fill">
            <a:extLst>
              <a:ext uri="{FF2B5EF4-FFF2-40B4-BE49-F238E27FC236}">
                <a16:creationId xmlns:a16="http://schemas.microsoft.com/office/drawing/2014/main" id="{F23A40D6-2F9D-4F61-8B61-8D3ED47F2F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9207" y="5842576"/>
            <a:ext cx="563313" cy="563312"/>
          </a:xfrm>
          <a:prstGeom prst="rect">
            <a:avLst/>
          </a:prstGeom>
        </p:spPr>
      </p:pic>
      <p:sp>
        <p:nvSpPr>
          <p:cNvPr id="10" name="Oval 9">
            <a:extLst>
              <a:ext uri="{FF2B5EF4-FFF2-40B4-BE49-F238E27FC236}">
                <a16:creationId xmlns:a16="http://schemas.microsoft.com/office/drawing/2014/main" id="{75B71C5D-DBDB-4AAE-8E97-63B210D36364}"/>
              </a:ext>
            </a:extLst>
          </p:cNvPr>
          <p:cNvSpPr/>
          <p:nvPr/>
        </p:nvSpPr>
        <p:spPr>
          <a:xfrm>
            <a:off x="2133332" y="5689580"/>
            <a:ext cx="886357" cy="869303"/>
          </a:xfrm>
          <a:prstGeom prst="ellipse">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1400" b="1"/>
              <a:t>CAPEX</a:t>
            </a:r>
            <a:endParaRPr lang="en-NZ" sz="2000" b="1"/>
          </a:p>
        </p:txBody>
      </p:sp>
      <p:sp>
        <p:nvSpPr>
          <p:cNvPr id="11" name="Oval 10">
            <a:extLst>
              <a:ext uri="{FF2B5EF4-FFF2-40B4-BE49-F238E27FC236}">
                <a16:creationId xmlns:a16="http://schemas.microsoft.com/office/drawing/2014/main" id="{5ACC2B6A-ADC3-485C-B9B4-AF79ED3CAAF2}"/>
              </a:ext>
            </a:extLst>
          </p:cNvPr>
          <p:cNvSpPr/>
          <p:nvPr/>
        </p:nvSpPr>
        <p:spPr>
          <a:xfrm>
            <a:off x="3189138" y="5689580"/>
            <a:ext cx="892433" cy="875262"/>
          </a:xfrm>
          <a:prstGeom prst="ellipse">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OPEX</a:t>
            </a:r>
            <a:endParaRPr lang="en-NZ" sz="3200" b="1"/>
          </a:p>
        </p:txBody>
      </p:sp>
      <p:sp>
        <p:nvSpPr>
          <p:cNvPr id="12" name="Oval 11">
            <a:extLst>
              <a:ext uri="{FF2B5EF4-FFF2-40B4-BE49-F238E27FC236}">
                <a16:creationId xmlns:a16="http://schemas.microsoft.com/office/drawing/2014/main" id="{E082A660-9000-4460-A6EB-93D1AC67E0F0}"/>
              </a:ext>
            </a:extLst>
          </p:cNvPr>
          <p:cNvSpPr/>
          <p:nvPr/>
        </p:nvSpPr>
        <p:spPr>
          <a:xfrm>
            <a:off x="4244943" y="5689580"/>
            <a:ext cx="892433" cy="875262"/>
          </a:xfrm>
          <a:prstGeom prst="ellipse">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RISK</a:t>
            </a:r>
            <a:endParaRPr lang="en-NZ" sz="3200" b="1"/>
          </a:p>
        </p:txBody>
      </p:sp>
      <p:sp>
        <p:nvSpPr>
          <p:cNvPr id="13" name="Oval 12">
            <a:extLst>
              <a:ext uri="{FF2B5EF4-FFF2-40B4-BE49-F238E27FC236}">
                <a16:creationId xmlns:a16="http://schemas.microsoft.com/office/drawing/2014/main" id="{685C8C11-2FD0-41BC-8764-76AF62A4EF98}"/>
              </a:ext>
            </a:extLst>
          </p:cNvPr>
          <p:cNvSpPr/>
          <p:nvPr/>
        </p:nvSpPr>
        <p:spPr>
          <a:xfrm>
            <a:off x="5300748" y="5689580"/>
            <a:ext cx="892433" cy="875262"/>
          </a:xfrm>
          <a:prstGeom prst="ellipse">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85000" lnSpcReduction="10000"/>
          </a:bodyPr>
          <a:lstStyle/>
          <a:p>
            <a:pPr algn="ctr"/>
            <a:r>
              <a:rPr lang="en-NZ" b="1" dirty="0"/>
              <a:t>~ 99.99% Eff.</a:t>
            </a:r>
            <a:endParaRPr lang="en-NZ" sz="3200" b="1" dirty="0"/>
          </a:p>
        </p:txBody>
      </p:sp>
      <p:pic>
        <p:nvPicPr>
          <p:cNvPr id="15" name="Graphic 14" descr="Warning with solid fill">
            <a:extLst>
              <a:ext uri="{FF2B5EF4-FFF2-40B4-BE49-F238E27FC236}">
                <a16:creationId xmlns:a16="http://schemas.microsoft.com/office/drawing/2014/main" id="{A32A4C71-47C7-4DC0-8E53-08E53B15D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23124" y="4998205"/>
            <a:ext cx="691375" cy="691375"/>
          </a:xfrm>
          <a:prstGeom prst="rect">
            <a:avLst/>
          </a:prstGeom>
        </p:spPr>
      </p:pic>
      <p:graphicFrame>
        <p:nvGraphicFramePr>
          <p:cNvPr id="16" name="Diagram 15">
            <a:extLst>
              <a:ext uri="{FF2B5EF4-FFF2-40B4-BE49-F238E27FC236}">
                <a16:creationId xmlns:a16="http://schemas.microsoft.com/office/drawing/2014/main" id="{80934DE6-6E44-4D4A-8BC9-0C5D97DB02F8}"/>
              </a:ext>
            </a:extLst>
          </p:cNvPr>
          <p:cNvGraphicFramePr/>
          <p:nvPr>
            <p:extLst>
              <p:ext uri="{D42A27DB-BD31-4B8C-83A1-F6EECF244321}">
                <p14:modId xmlns:p14="http://schemas.microsoft.com/office/powerpoint/2010/main" val="2335914380"/>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Picture 5">
            <a:extLst>
              <a:ext uri="{FF2B5EF4-FFF2-40B4-BE49-F238E27FC236}">
                <a16:creationId xmlns:a16="http://schemas.microsoft.com/office/drawing/2014/main" id="{6460F0F3-1DE6-4ED8-819A-B6FE9E009D88}"/>
              </a:ext>
            </a:extLst>
          </p:cNvPr>
          <p:cNvPicPr>
            <a:picLocks noChangeAspect="1"/>
          </p:cNvPicPr>
          <p:nvPr/>
        </p:nvPicPr>
        <p:blipFill>
          <a:blip r:embed="rId14"/>
          <a:stretch>
            <a:fillRect/>
          </a:stretch>
        </p:blipFill>
        <p:spPr>
          <a:xfrm>
            <a:off x="7269532" y="3847465"/>
            <a:ext cx="4922468" cy="3010535"/>
          </a:xfrm>
          <a:prstGeom prst="rect">
            <a:avLst/>
          </a:prstGeom>
        </p:spPr>
      </p:pic>
    </p:spTree>
    <p:extLst>
      <p:ext uri="{BB962C8B-B14F-4D97-AF65-F5344CB8AC3E}">
        <p14:creationId xmlns:p14="http://schemas.microsoft.com/office/powerpoint/2010/main" val="4247591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Conclusions</a:t>
            </a:r>
          </a:p>
        </p:txBody>
      </p:sp>
      <p:sp>
        <p:nvSpPr>
          <p:cNvPr id="4" name="Oval 3">
            <a:extLst>
              <a:ext uri="{FF2B5EF4-FFF2-40B4-BE49-F238E27FC236}">
                <a16:creationId xmlns:a16="http://schemas.microsoft.com/office/drawing/2014/main" id="{09004564-96DA-4C9A-BDE7-EDC52D5E12B2}"/>
              </a:ext>
            </a:extLst>
          </p:cNvPr>
          <p:cNvSpPr/>
          <p:nvPr/>
        </p:nvSpPr>
        <p:spPr>
          <a:xfrm>
            <a:off x="801688" y="2534889"/>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1600" b="1"/>
              <a:t>Regulatory Consistency</a:t>
            </a:r>
            <a:endParaRPr lang="en-NZ" sz="3200" b="1"/>
          </a:p>
        </p:txBody>
      </p:sp>
      <p:sp>
        <p:nvSpPr>
          <p:cNvPr id="6" name="Oval 5">
            <a:extLst>
              <a:ext uri="{FF2B5EF4-FFF2-40B4-BE49-F238E27FC236}">
                <a16:creationId xmlns:a16="http://schemas.microsoft.com/office/drawing/2014/main" id="{FE6DFAA0-334C-440E-8591-31A871A5D70E}"/>
              </a:ext>
            </a:extLst>
          </p:cNvPr>
          <p:cNvSpPr/>
          <p:nvPr/>
        </p:nvSpPr>
        <p:spPr>
          <a:xfrm>
            <a:off x="2938751" y="2534889"/>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b="1"/>
              <a:t>Increasing Re-use = more risk</a:t>
            </a:r>
            <a:endParaRPr lang="en-NZ" sz="3600" b="1"/>
          </a:p>
        </p:txBody>
      </p:sp>
      <p:sp>
        <p:nvSpPr>
          <p:cNvPr id="7" name="Oval 6">
            <a:extLst>
              <a:ext uri="{FF2B5EF4-FFF2-40B4-BE49-F238E27FC236}">
                <a16:creationId xmlns:a16="http://schemas.microsoft.com/office/drawing/2014/main" id="{30BF0C4F-B527-4374-8071-0622EA9F4E3C}"/>
              </a:ext>
            </a:extLst>
          </p:cNvPr>
          <p:cNvSpPr/>
          <p:nvPr/>
        </p:nvSpPr>
        <p:spPr>
          <a:xfrm>
            <a:off x="5075814" y="2534888"/>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2400" b="1"/>
              <a:t>Know your process</a:t>
            </a:r>
          </a:p>
        </p:txBody>
      </p:sp>
      <p:sp>
        <p:nvSpPr>
          <p:cNvPr id="8" name="Oval 7">
            <a:extLst>
              <a:ext uri="{FF2B5EF4-FFF2-40B4-BE49-F238E27FC236}">
                <a16:creationId xmlns:a16="http://schemas.microsoft.com/office/drawing/2014/main" id="{4AD88158-C28C-4AE1-B135-2798A157AD0B}"/>
              </a:ext>
            </a:extLst>
          </p:cNvPr>
          <p:cNvSpPr/>
          <p:nvPr/>
        </p:nvSpPr>
        <p:spPr>
          <a:xfrm>
            <a:off x="7212877" y="2534887"/>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2400" b="1"/>
              <a:t>Know your site </a:t>
            </a:r>
          </a:p>
        </p:txBody>
      </p:sp>
      <p:sp>
        <p:nvSpPr>
          <p:cNvPr id="9" name="Oval 8">
            <a:extLst>
              <a:ext uri="{FF2B5EF4-FFF2-40B4-BE49-F238E27FC236}">
                <a16:creationId xmlns:a16="http://schemas.microsoft.com/office/drawing/2014/main" id="{DF856AD9-CFB8-4B36-B499-FC12311BD2DC}"/>
              </a:ext>
            </a:extLst>
          </p:cNvPr>
          <p:cNvSpPr/>
          <p:nvPr/>
        </p:nvSpPr>
        <p:spPr>
          <a:xfrm>
            <a:off x="9349940" y="2534887"/>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NZ" sz="2400" b="1"/>
              <a:t>10%</a:t>
            </a:r>
          </a:p>
        </p:txBody>
      </p:sp>
    </p:spTree>
    <p:extLst>
      <p:ext uri="{BB962C8B-B14F-4D97-AF65-F5344CB8AC3E}">
        <p14:creationId xmlns:p14="http://schemas.microsoft.com/office/powerpoint/2010/main" val="3917833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FDDB-ECBF-25CD-BF5D-68D8BA18F8DE}"/>
              </a:ext>
            </a:extLst>
          </p:cNvPr>
          <p:cNvSpPr>
            <a:spLocks noGrp="1"/>
          </p:cNvSpPr>
          <p:nvPr>
            <p:ph type="title"/>
          </p:nvPr>
        </p:nvSpPr>
        <p:spPr/>
        <p:txBody>
          <a:bodyPr>
            <a:normAutofit/>
          </a:bodyPr>
          <a:lstStyle/>
          <a:p>
            <a:r>
              <a:rPr lang="en-NZ"/>
              <a:t>Questions / P</a:t>
            </a:r>
            <a:r>
              <a:rPr lang="mi-NZ"/>
              <a:t>ā</a:t>
            </a:r>
            <a:r>
              <a:rPr lang="en-NZ"/>
              <a:t>tai</a:t>
            </a:r>
          </a:p>
        </p:txBody>
      </p:sp>
      <p:sp>
        <p:nvSpPr>
          <p:cNvPr id="3" name="Text Placeholder 2">
            <a:extLst>
              <a:ext uri="{FF2B5EF4-FFF2-40B4-BE49-F238E27FC236}">
                <a16:creationId xmlns:a16="http://schemas.microsoft.com/office/drawing/2014/main" id="{37ACBB84-410E-BCD9-7F20-7197AB0F31CE}"/>
              </a:ext>
            </a:extLst>
          </p:cNvPr>
          <p:cNvSpPr>
            <a:spLocks noGrp="1"/>
          </p:cNvSpPr>
          <p:nvPr>
            <p:ph type="body" sz="quarter" idx="11"/>
          </p:nvPr>
        </p:nvSpPr>
        <p:spPr>
          <a:xfrm>
            <a:off x="838200" y="3763963"/>
            <a:ext cx="4747591" cy="910654"/>
          </a:xfrm>
        </p:spPr>
        <p:txBody>
          <a:bodyPr/>
          <a:lstStyle/>
          <a:p>
            <a:r>
              <a:rPr lang="en-NZ"/>
              <a:t>Scott.pearson@beca.com</a:t>
            </a:r>
          </a:p>
        </p:txBody>
      </p:sp>
      <p:pic>
        <p:nvPicPr>
          <p:cNvPr id="2050" name="Picture 2">
            <a:extLst>
              <a:ext uri="{FF2B5EF4-FFF2-40B4-BE49-F238E27FC236}">
                <a16:creationId xmlns:a16="http://schemas.microsoft.com/office/drawing/2014/main" id="{29B9A4B8-594E-40C2-8214-C2F937418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1708" y="4980283"/>
            <a:ext cx="2605332" cy="18777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958FB8E-AF34-4001-9399-16011FB519EF}"/>
              </a:ext>
            </a:extLst>
          </p:cNvPr>
          <p:cNvPicPr>
            <a:picLocks noChangeAspect="1"/>
          </p:cNvPicPr>
          <p:nvPr/>
        </p:nvPicPr>
        <p:blipFill>
          <a:blip r:embed="rId3"/>
          <a:stretch>
            <a:fillRect/>
          </a:stretch>
        </p:blipFill>
        <p:spPr>
          <a:xfrm>
            <a:off x="-38477" y="5027543"/>
            <a:ext cx="4393096" cy="1830457"/>
          </a:xfrm>
          <a:prstGeom prst="rect">
            <a:avLst/>
          </a:prstGeom>
        </p:spPr>
      </p:pic>
    </p:spTree>
    <p:extLst>
      <p:ext uri="{BB962C8B-B14F-4D97-AF65-F5344CB8AC3E}">
        <p14:creationId xmlns:p14="http://schemas.microsoft.com/office/powerpoint/2010/main" val="1978309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Summary</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a:p>
        </p:txBody>
      </p:sp>
      <p:graphicFrame>
        <p:nvGraphicFramePr>
          <p:cNvPr id="5" name="Diagram 4">
            <a:extLst>
              <a:ext uri="{FF2B5EF4-FFF2-40B4-BE49-F238E27FC236}">
                <a16:creationId xmlns:a16="http://schemas.microsoft.com/office/drawing/2014/main" id="{3B542740-5AB7-4E18-9A75-E7C52208B733}"/>
              </a:ext>
            </a:extLst>
          </p:cNvPr>
          <p:cNvGraphicFramePr/>
          <p:nvPr>
            <p:extLst>
              <p:ext uri="{D42A27DB-BD31-4B8C-83A1-F6EECF244321}">
                <p14:modId xmlns:p14="http://schemas.microsoft.com/office/powerpoint/2010/main" val="165293680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1653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Quality Assurance Rules</a:t>
            </a:r>
          </a:p>
        </p:txBody>
      </p:sp>
      <p:grpSp>
        <p:nvGrpSpPr>
          <p:cNvPr id="9" name="Group 8">
            <a:extLst>
              <a:ext uri="{FF2B5EF4-FFF2-40B4-BE49-F238E27FC236}">
                <a16:creationId xmlns:a16="http://schemas.microsoft.com/office/drawing/2014/main" id="{2917C4F6-1DF4-447C-82B0-AFDE7144D440}"/>
              </a:ext>
            </a:extLst>
          </p:cNvPr>
          <p:cNvGrpSpPr/>
          <p:nvPr/>
        </p:nvGrpSpPr>
        <p:grpSpPr>
          <a:xfrm>
            <a:off x="2887478" y="2534887"/>
            <a:ext cx="1792437" cy="1792437"/>
            <a:chOff x="956627" y="2730610"/>
            <a:chExt cx="734108" cy="734108"/>
          </a:xfrm>
        </p:grpSpPr>
        <p:sp>
          <p:nvSpPr>
            <p:cNvPr id="10" name="Oval 9">
              <a:extLst>
                <a:ext uri="{FF2B5EF4-FFF2-40B4-BE49-F238E27FC236}">
                  <a16:creationId xmlns:a16="http://schemas.microsoft.com/office/drawing/2014/main" id="{4E334719-436D-4282-8E4E-0B2490ADD050}"/>
                </a:ext>
              </a:extLst>
            </p:cNvPr>
            <p:cNvSpPr/>
            <p:nvPr/>
          </p:nvSpPr>
          <p:spPr>
            <a:xfrm>
              <a:off x="956627" y="2730610"/>
              <a:ext cx="734108" cy="73410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Graphic 10" descr="Recycle with solid fill">
              <a:extLst>
                <a:ext uri="{FF2B5EF4-FFF2-40B4-BE49-F238E27FC236}">
                  <a16:creationId xmlns:a16="http://schemas.microsoft.com/office/drawing/2014/main" id="{54DE15A1-7E62-4161-BD44-EB12BDCB45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0885" y="2783202"/>
              <a:ext cx="628923" cy="628923"/>
            </a:xfrm>
            <a:prstGeom prst="rect">
              <a:avLst/>
            </a:prstGeom>
          </p:spPr>
        </p:pic>
      </p:grpSp>
      <p:sp>
        <p:nvSpPr>
          <p:cNvPr id="12" name="Content Placeholder 2">
            <a:extLst>
              <a:ext uri="{FF2B5EF4-FFF2-40B4-BE49-F238E27FC236}">
                <a16:creationId xmlns:a16="http://schemas.microsoft.com/office/drawing/2014/main" id="{68232DC1-F99C-472B-BC7E-062DD00F69D6}"/>
              </a:ext>
            </a:extLst>
          </p:cNvPr>
          <p:cNvSpPr txBox="1">
            <a:spLocks/>
          </p:cNvSpPr>
          <p:nvPr/>
        </p:nvSpPr>
        <p:spPr>
          <a:xfrm>
            <a:off x="2619333" y="3347727"/>
            <a:ext cx="2475613" cy="610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NZ" sz="2400">
                <a:solidFill>
                  <a:schemeClr val="bg1"/>
                </a:solidFill>
              </a:rPr>
              <a:t>10% </a:t>
            </a:r>
          </a:p>
        </p:txBody>
      </p:sp>
      <p:grpSp>
        <p:nvGrpSpPr>
          <p:cNvPr id="20" name="Group 19">
            <a:extLst>
              <a:ext uri="{FF2B5EF4-FFF2-40B4-BE49-F238E27FC236}">
                <a16:creationId xmlns:a16="http://schemas.microsoft.com/office/drawing/2014/main" id="{751488C7-9CF9-4FBF-920F-0E00BDC1E893}"/>
              </a:ext>
            </a:extLst>
          </p:cNvPr>
          <p:cNvGrpSpPr/>
          <p:nvPr/>
        </p:nvGrpSpPr>
        <p:grpSpPr>
          <a:xfrm>
            <a:off x="590611" y="2541254"/>
            <a:ext cx="1792436" cy="1792436"/>
            <a:chOff x="6780721" y="2416308"/>
            <a:chExt cx="1286448" cy="1286448"/>
          </a:xfrm>
        </p:grpSpPr>
        <p:sp>
          <p:nvSpPr>
            <p:cNvPr id="18" name="Oval 17">
              <a:extLst>
                <a:ext uri="{FF2B5EF4-FFF2-40B4-BE49-F238E27FC236}">
                  <a16:creationId xmlns:a16="http://schemas.microsoft.com/office/drawing/2014/main" id="{A397C09F-443D-4E2B-9AD0-2A7A26BBAD63}"/>
                </a:ext>
              </a:extLst>
            </p:cNvPr>
            <p:cNvSpPr/>
            <p:nvPr/>
          </p:nvSpPr>
          <p:spPr>
            <a:xfrm>
              <a:off x="6780721" y="2416308"/>
              <a:ext cx="1286448" cy="128644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6" name="Graphic 15" descr="Return with solid fill">
              <a:extLst>
                <a:ext uri="{FF2B5EF4-FFF2-40B4-BE49-F238E27FC236}">
                  <a16:creationId xmlns:a16="http://schemas.microsoft.com/office/drawing/2014/main" id="{D97E7DBD-6666-436A-9689-FC1A4718BA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084334" y="2602332"/>
              <a:ext cx="734108" cy="914400"/>
            </a:xfrm>
            <a:prstGeom prst="rect">
              <a:avLst/>
            </a:prstGeom>
          </p:spPr>
        </p:pic>
      </p:grpSp>
      <p:sp>
        <p:nvSpPr>
          <p:cNvPr id="21" name="Oval 20">
            <a:extLst>
              <a:ext uri="{FF2B5EF4-FFF2-40B4-BE49-F238E27FC236}">
                <a16:creationId xmlns:a16="http://schemas.microsoft.com/office/drawing/2014/main" id="{3C328758-A45E-439A-B983-8D7547DC2545}"/>
              </a:ext>
            </a:extLst>
          </p:cNvPr>
          <p:cNvSpPr/>
          <p:nvPr/>
        </p:nvSpPr>
        <p:spPr>
          <a:xfrm>
            <a:off x="5184346" y="2534887"/>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a:t>NTU</a:t>
            </a:r>
          </a:p>
        </p:txBody>
      </p:sp>
      <p:grpSp>
        <p:nvGrpSpPr>
          <p:cNvPr id="26" name="Group 25">
            <a:extLst>
              <a:ext uri="{FF2B5EF4-FFF2-40B4-BE49-F238E27FC236}">
                <a16:creationId xmlns:a16="http://schemas.microsoft.com/office/drawing/2014/main" id="{D8566A6B-4255-44EA-AFF5-92F16B1C854F}"/>
              </a:ext>
            </a:extLst>
          </p:cNvPr>
          <p:cNvGrpSpPr/>
          <p:nvPr/>
        </p:nvGrpSpPr>
        <p:grpSpPr>
          <a:xfrm>
            <a:off x="7509699" y="2534886"/>
            <a:ext cx="1825692" cy="1832347"/>
            <a:chOff x="6367944" y="1959108"/>
            <a:chExt cx="1285831" cy="1290518"/>
          </a:xfrm>
        </p:grpSpPr>
        <p:sp>
          <p:nvSpPr>
            <p:cNvPr id="24" name="Oval 23">
              <a:extLst>
                <a:ext uri="{FF2B5EF4-FFF2-40B4-BE49-F238E27FC236}">
                  <a16:creationId xmlns:a16="http://schemas.microsoft.com/office/drawing/2014/main" id="{3ECD1844-B351-437E-8A2D-BD8678FCD005}"/>
                </a:ext>
              </a:extLst>
            </p:cNvPr>
            <p:cNvSpPr/>
            <p:nvPr/>
          </p:nvSpPr>
          <p:spPr>
            <a:xfrm>
              <a:off x="6369624" y="1959108"/>
              <a:ext cx="1284151" cy="1259893"/>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3600" b="1" baseline="30000"/>
                <a:t>FTW</a:t>
              </a:r>
              <a:endParaRPr lang="en-NZ" sz="1400" b="1" baseline="30000"/>
            </a:p>
          </p:txBody>
        </p:sp>
        <p:pic>
          <p:nvPicPr>
            <p:cNvPr id="25" name="Graphic 24" descr="No sign outline">
              <a:extLst>
                <a:ext uri="{FF2B5EF4-FFF2-40B4-BE49-F238E27FC236}">
                  <a16:creationId xmlns:a16="http://schemas.microsoft.com/office/drawing/2014/main" id="{27468F38-B73E-41EC-A498-A4C26D70CE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6367944" y="1965475"/>
              <a:ext cx="1284151" cy="1284151"/>
            </a:xfrm>
            <a:prstGeom prst="rect">
              <a:avLst/>
            </a:prstGeom>
          </p:spPr>
        </p:pic>
      </p:grpSp>
      <p:sp>
        <p:nvSpPr>
          <p:cNvPr id="28" name="Oval 27">
            <a:extLst>
              <a:ext uri="{FF2B5EF4-FFF2-40B4-BE49-F238E27FC236}">
                <a16:creationId xmlns:a16="http://schemas.microsoft.com/office/drawing/2014/main" id="{3ADCE959-A4F9-4199-8BA5-46B7DAF1057F}"/>
              </a:ext>
            </a:extLst>
          </p:cNvPr>
          <p:cNvSpPr/>
          <p:nvPr/>
        </p:nvSpPr>
        <p:spPr>
          <a:xfrm>
            <a:off x="9835052" y="2541254"/>
            <a:ext cx="1825692" cy="17912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3600" b="1" baseline="30000"/>
              <a:t>FILTER</a:t>
            </a:r>
            <a:endParaRPr lang="en-NZ" sz="1400" b="1" baseline="30000"/>
          </a:p>
        </p:txBody>
      </p:sp>
      <p:graphicFrame>
        <p:nvGraphicFramePr>
          <p:cNvPr id="30" name="Diagram 29">
            <a:extLst>
              <a:ext uri="{FF2B5EF4-FFF2-40B4-BE49-F238E27FC236}">
                <a16:creationId xmlns:a16="http://schemas.microsoft.com/office/drawing/2014/main" id="{D4A1FB9D-7745-4DC2-96BA-6B4B1090A2D6}"/>
              </a:ext>
            </a:extLst>
          </p:cNvPr>
          <p:cNvGraphicFramePr/>
          <p:nvPr>
            <p:extLst>
              <p:ext uri="{D42A27DB-BD31-4B8C-83A1-F6EECF244321}">
                <p14:modId xmlns:p14="http://schemas.microsoft.com/office/powerpoint/2010/main" val="1093504609"/>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2170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Discharge Paths</a:t>
            </a:r>
          </a:p>
        </p:txBody>
      </p:sp>
      <p:grpSp>
        <p:nvGrpSpPr>
          <p:cNvPr id="15" name="Group 14">
            <a:extLst>
              <a:ext uri="{FF2B5EF4-FFF2-40B4-BE49-F238E27FC236}">
                <a16:creationId xmlns:a16="http://schemas.microsoft.com/office/drawing/2014/main" id="{E767B092-70B3-45B9-80A3-68C1E284AB5A}"/>
              </a:ext>
            </a:extLst>
          </p:cNvPr>
          <p:cNvGrpSpPr/>
          <p:nvPr/>
        </p:nvGrpSpPr>
        <p:grpSpPr>
          <a:xfrm>
            <a:off x="5023636" y="2626362"/>
            <a:ext cx="1825692" cy="1791204"/>
            <a:chOff x="4257957" y="2702318"/>
            <a:chExt cx="1825692" cy="1791204"/>
          </a:xfrm>
        </p:grpSpPr>
        <p:sp>
          <p:nvSpPr>
            <p:cNvPr id="13" name="Oval 12">
              <a:extLst>
                <a:ext uri="{FF2B5EF4-FFF2-40B4-BE49-F238E27FC236}">
                  <a16:creationId xmlns:a16="http://schemas.microsoft.com/office/drawing/2014/main" id="{19E6A647-48F1-4B6B-B2E2-3B24C76CD385}"/>
                </a:ext>
              </a:extLst>
            </p:cNvPr>
            <p:cNvSpPr/>
            <p:nvPr/>
          </p:nvSpPr>
          <p:spPr>
            <a:xfrm>
              <a:off x="4257957" y="2702318"/>
              <a:ext cx="1825692" cy="17912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b="1" baseline="30000"/>
            </a:p>
          </p:txBody>
        </p:sp>
        <p:pic>
          <p:nvPicPr>
            <p:cNvPr id="5" name="Graphic 4" descr="Wave outline">
              <a:extLst>
                <a:ext uri="{FF2B5EF4-FFF2-40B4-BE49-F238E27FC236}">
                  <a16:creationId xmlns:a16="http://schemas.microsoft.com/office/drawing/2014/main" id="{A2514148-9C62-44E5-8744-6F038C8A15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7684" y="2960589"/>
              <a:ext cx="1235641" cy="1235641"/>
            </a:xfrm>
            <a:prstGeom prst="rect">
              <a:avLst/>
            </a:prstGeom>
          </p:spPr>
        </p:pic>
      </p:grpSp>
      <p:grpSp>
        <p:nvGrpSpPr>
          <p:cNvPr id="16" name="Group 15">
            <a:extLst>
              <a:ext uri="{FF2B5EF4-FFF2-40B4-BE49-F238E27FC236}">
                <a16:creationId xmlns:a16="http://schemas.microsoft.com/office/drawing/2014/main" id="{A7A4C19E-F910-4EC1-8C88-D20A32239AA4}"/>
              </a:ext>
            </a:extLst>
          </p:cNvPr>
          <p:cNvGrpSpPr/>
          <p:nvPr/>
        </p:nvGrpSpPr>
        <p:grpSpPr>
          <a:xfrm>
            <a:off x="2119365" y="2626362"/>
            <a:ext cx="1825692" cy="1791204"/>
            <a:chOff x="1852932" y="2843429"/>
            <a:chExt cx="1825692" cy="1791204"/>
          </a:xfrm>
        </p:grpSpPr>
        <p:sp>
          <p:nvSpPr>
            <p:cNvPr id="11" name="Oval 10">
              <a:extLst>
                <a:ext uri="{FF2B5EF4-FFF2-40B4-BE49-F238E27FC236}">
                  <a16:creationId xmlns:a16="http://schemas.microsoft.com/office/drawing/2014/main" id="{9DBBE4A6-DD66-4714-8033-BAB22730B231}"/>
                </a:ext>
              </a:extLst>
            </p:cNvPr>
            <p:cNvSpPr/>
            <p:nvPr/>
          </p:nvSpPr>
          <p:spPr>
            <a:xfrm>
              <a:off x="1852932" y="2843429"/>
              <a:ext cx="1825692" cy="17912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b="1" baseline="30000"/>
            </a:p>
          </p:txBody>
        </p:sp>
        <p:pic>
          <p:nvPicPr>
            <p:cNvPr id="7" name="Graphic 6" descr="Forest scene with solid fill">
              <a:extLst>
                <a:ext uri="{FF2B5EF4-FFF2-40B4-BE49-F238E27FC236}">
                  <a16:creationId xmlns:a16="http://schemas.microsoft.com/office/drawing/2014/main" id="{53AC61CF-C75D-4890-98BE-56EAB66DFA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5422" y="3158675"/>
              <a:ext cx="1160711" cy="1160711"/>
            </a:xfrm>
            <a:prstGeom prst="rect">
              <a:avLst/>
            </a:prstGeom>
          </p:spPr>
        </p:pic>
      </p:grpSp>
      <p:grpSp>
        <p:nvGrpSpPr>
          <p:cNvPr id="14" name="Group 13">
            <a:extLst>
              <a:ext uri="{FF2B5EF4-FFF2-40B4-BE49-F238E27FC236}">
                <a16:creationId xmlns:a16="http://schemas.microsoft.com/office/drawing/2014/main" id="{2300E33E-DACB-4258-B7D5-274C34232218}"/>
              </a:ext>
            </a:extLst>
          </p:cNvPr>
          <p:cNvGrpSpPr/>
          <p:nvPr/>
        </p:nvGrpSpPr>
        <p:grpSpPr>
          <a:xfrm>
            <a:off x="7927907" y="2628939"/>
            <a:ext cx="1825692" cy="1791204"/>
            <a:chOff x="7600530" y="2843428"/>
            <a:chExt cx="1825692" cy="1791204"/>
          </a:xfrm>
        </p:grpSpPr>
        <p:sp>
          <p:nvSpPr>
            <p:cNvPr id="12" name="Oval 11">
              <a:extLst>
                <a:ext uri="{FF2B5EF4-FFF2-40B4-BE49-F238E27FC236}">
                  <a16:creationId xmlns:a16="http://schemas.microsoft.com/office/drawing/2014/main" id="{925E2191-A8EE-4879-B9F6-1C1028B14B74}"/>
                </a:ext>
              </a:extLst>
            </p:cNvPr>
            <p:cNvSpPr/>
            <p:nvPr/>
          </p:nvSpPr>
          <p:spPr>
            <a:xfrm>
              <a:off x="7600530" y="2843428"/>
              <a:ext cx="1825692" cy="179120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b="1" baseline="30000"/>
            </a:p>
          </p:txBody>
        </p:sp>
        <p:pic>
          <p:nvPicPr>
            <p:cNvPr id="9" name="Graphic 8" descr="Toilet with solid fill">
              <a:extLst>
                <a:ext uri="{FF2B5EF4-FFF2-40B4-BE49-F238E27FC236}">
                  <a16:creationId xmlns:a16="http://schemas.microsoft.com/office/drawing/2014/main" id="{E6393A42-BE15-4D4A-8C3A-34E5EC8001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31997" y="3158675"/>
              <a:ext cx="1155557" cy="1155557"/>
            </a:xfrm>
            <a:prstGeom prst="rect">
              <a:avLst/>
            </a:prstGeom>
          </p:spPr>
        </p:pic>
      </p:grpSp>
      <p:graphicFrame>
        <p:nvGraphicFramePr>
          <p:cNvPr id="17" name="Diagram 16">
            <a:extLst>
              <a:ext uri="{FF2B5EF4-FFF2-40B4-BE49-F238E27FC236}">
                <a16:creationId xmlns:a16="http://schemas.microsoft.com/office/drawing/2014/main" id="{E24FC617-A281-425E-B6D3-9C853BD6218D}"/>
              </a:ext>
            </a:extLst>
          </p:cNvPr>
          <p:cNvGraphicFramePr/>
          <p:nvPr>
            <p:extLst>
              <p:ext uri="{D42A27DB-BD31-4B8C-83A1-F6EECF244321}">
                <p14:modId xmlns:p14="http://schemas.microsoft.com/office/powerpoint/2010/main" val="3280974034"/>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68017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Consenting Environment</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3260154" y="5113451"/>
            <a:ext cx="6366756" cy="570104"/>
          </a:xfrm>
        </p:spPr>
        <p:txBody>
          <a:bodyPr/>
          <a:lstStyle/>
          <a:p>
            <a:r>
              <a:rPr lang="en-US" dirty="0"/>
              <a:t>A consistent approach - baseline accepted values?</a:t>
            </a:r>
          </a:p>
        </p:txBody>
      </p:sp>
      <p:sp>
        <p:nvSpPr>
          <p:cNvPr id="5" name="Oval 4">
            <a:extLst>
              <a:ext uri="{FF2B5EF4-FFF2-40B4-BE49-F238E27FC236}">
                <a16:creationId xmlns:a16="http://schemas.microsoft.com/office/drawing/2014/main" id="{3C52FCDF-2D8E-41F6-B5F2-BC49C2394646}"/>
              </a:ext>
            </a:extLst>
          </p:cNvPr>
          <p:cNvSpPr/>
          <p:nvPr/>
        </p:nvSpPr>
        <p:spPr>
          <a:xfrm>
            <a:off x="6443532" y="2534887"/>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a:t>pH</a:t>
            </a:r>
          </a:p>
        </p:txBody>
      </p:sp>
      <p:sp>
        <p:nvSpPr>
          <p:cNvPr id="6" name="Oval 5">
            <a:extLst>
              <a:ext uri="{FF2B5EF4-FFF2-40B4-BE49-F238E27FC236}">
                <a16:creationId xmlns:a16="http://schemas.microsoft.com/office/drawing/2014/main" id="{43E67FB1-31F9-478C-8591-567D4BD79E26}"/>
              </a:ext>
            </a:extLst>
          </p:cNvPr>
          <p:cNvSpPr/>
          <p:nvPr/>
        </p:nvSpPr>
        <p:spPr>
          <a:xfrm>
            <a:off x="3673573" y="2534887"/>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a:t>Al</a:t>
            </a:r>
            <a:r>
              <a:rPr lang="en-NZ" sz="2800" b="1" baseline="30000"/>
              <a:t>3+</a:t>
            </a:r>
            <a:endParaRPr lang="en-NZ" sz="2800" b="1"/>
          </a:p>
        </p:txBody>
      </p:sp>
      <p:sp>
        <p:nvSpPr>
          <p:cNvPr id="7" name="Oval 6">
            <a:extLst>
              <a:ext uri="{FF2B5EF4-FFF2-40B4-BE49-F238E27FC236}">
                <a16:creationId xmlns:a16="http://schemas.microsoft.com/office/drawing/2014/main" id="{1B658637-0C0A-4143-BD4E-621BAE37C1F5}"/>
              </a:ext>
            </a:extLst>
          </p:cNvPr>
          <p:cNvSpPr/>
          <p:nvPr/>
        </p:nvSpPr>
        <p:spPr>
          <a:xfrm>
            <a:off x="9213491" y="2534886"/>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a:t>SS</a:t>
            </a:r>
          </a:p>
        </p:txBody>
      </p:sp>
      <p:sp>
        <p:nvSpPr>
          <p:cNvPr id="8" name="Oval 7">
            <a:extLst>
              <a:ext uri="{FF2B5EF4-FFF2-40B4-BE49-F238E27FC236}">
                <a16:creationId xmlns:a16="http://schemas.microsoft.com/office/drawing/2014/main" id="{968EA826-DFBE-46DA-9AC9-266770517CAF}"/>
              </a:ext>
            </a:extLst>
          </p:cNvPr>
          <p:cNvSpPr/>
          <p:nvPr/>
        </p:nvSpPr>
        <p:spPr>
          <a:xfrm>
            <a:off x="903614" y="2534887"/>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a:t>Cl</a:t>
            </a:r>
            <a:r>
              <a:rPr lang="en-NZ" sz="2800" b="1" baseline="30000"/>
              <a:t>-</a:t>
            </a:r>
            <a:endParaRPr lang="en-NZ" sz="2800" b="1"/>
          </a:p>
        </p:txBody>
      </p:sp>
      <p:graphicFrame>
        <p:nvGraphicFramePr>
          <p:cNvPr id="9" name="Diagram 8">
            <a:extLst>
              <a:ext uri="{FF2B5EF4-FFF2-40B4-BE49-F238E27FC236}">
                <a16:creationId xmlns:a16="http://schemas.microsoft.com/office/drawing/2014/main" id="{8F836008-484A-43A2-82E6-24146521812E}"/>
              </a:ext>
            </a:extLst>
          </p:cNvPr>
          <p:cNvGraphicFramePr/>
          <p:nvPr>
            <p:extLst>
              <p:ext uri="{D42A27DB-BD31-4B8C-83A1-F6EECF244321}">
                <p14:modId xmlns:p14="http://schemas.microsoft.com/office/powerpoint/2010/main" val="1524550353"/>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393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0BEAD-D588-46E2-8822-9FD274E6DE26}"/>
              </a:ext>
            </a:extLst>
          </p:cNvPr>
          <p:cNvPicPr>
            <a:picLocks noChangeAspect="1"/>
          </p:cNvPicPr>
          <p:nvPr/>
        </p:nvPicPr>
        <p:blipFill>
          <a:blip r:embed="rId2"/>
          <a:stretch>
            <a:fillRect/>
          </a:stretch>
        </p:blipFill>
        <p:spPr>
          <a:xfrm>
            <a:off x="0" y="17674"/>
            <a:ext cx="12192000" cy="6822652"/>
          </a:xfrm>
          <a:prstGeom prst="rect">
            <a:avLst/>
          </a:prstGeom>
        </p:spPr>
      </p:pic>
      <p:sp>
        <p:nvSpPr>
          <p:cNvPr id="2" name="Text Placeholder 1">
            <a:extLst>
              <a:ext uri="{FF2B5EF4-FFF2-40B4-BE49-F238E27FC236}">
                <a16:creationId xmlns:a16="http://schemas.microsoft.com/office/drawing/2014/main" id="{CB45D098-BEE7-C116-2F41-9E78670E6731}"/>
              </a:ext>
            </a:extLst>
          </p:cNvPr>
          <p:cNvSpPr>
            <a:spLocks noGrp="1"/>
          </p:cNvSpPr>
          <p:nvPr>
            <p:ph type="body" sz="quarter" idx="10"/>
          </p:nvPr>
        </p:nvSpPr>
        <p:spPr/>
        <p:txBody>
          <a:bodyPr/>
          <a:lstStyle/>
          <a:p>
            <a:r>
              <a:rPr lang="en-US"/>
              <a:t>Waste Management Options</a:t>
            </a:r>
          </a:p>
        </p:txBody>
      </p:sp>
      <p:sp>
        <p:nvSpPr>
          <p:cNvPr id="3" name="Text Placeholder 2">
            <a:extLst>
              <a:ext uri="{FF2B5EF4-FFF2-40B4-BE49-F238E27FC236}">
                <a16:creationId xmlns:a16="http://schemas.microsoft.com/office/drawing/2014/main" id="{20181DED-9564-D2CB-3461-B7C9C2080C9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758149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Typical Process</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a:p>
        </p:txBody>
      </p:sp>
      <p:sp>
        <p:nvSpPr>
          <p:cNvPr id="5" name="Rectangle: Rounded Corners 4">
            <a:extLst>
              <a:ext uri="{FF2B5EF4-FFF2-40B4-BE49-F238E27FC236}">
                <a16:creationId xmlns:a16="http://schemas.microsoft.com/office/drawing/2014/main" id="{EEFF2C7B-2243-4A0C-BDC2-580C1124893E}"/>
              </a:ext>
            </a:extLst>
          </p:cNvPr>
          <p:cNvSpPr/>
          <p:nvPr/>
        </p:nvSpPr>
        <p:spPr>
          <a:xfrm>
            <a:off x="2357061" y="2596116"/>
            <a:ext cx="1690577" cy="82934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Coagulation</a:t>
            </a:r>
          </a:p>
        </p:txBody>
      </p:sp>
      <p:sp>
        <p:nvSpPr>
          <p:cNvPr id="6" name="Rectangle: Rounded Corners 5">
            <a:extLst>
              <a:ext uri="{FF2B5EF4-FFF2-40B4-BE49-F238E27FC236}">
                <a16:creationId xmlns:a16="http://schemas.microsoft.com/office/drawing/2014/main" id="{E16F5599-EB84-43BD-B91F-7294A3E13BC1}"/>
              </a:ext>
            </a:extLst>
          </p:cNvPr>
          <p:cNvSpPr/>
          <p:nvPr/>
        </p:nvSpPr>
        <p:spPr>
          <a:xfrm>
            <a:off x="4604075" y="2599660"/>
            <a:ext cx="1690577" cy="82934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Clarification</a:t>
            </a:r>
          </a:p>
        </p:txBody>
      </p:sp>
      <p:sp>
        <p:nvSpPr>
          <p:cNvPr id="7" name="Rectangle: Rounded Corners 6">
            <a:extLst>
              <a:ext uri="{FF2B5EF4-FFF2-40B4-BE49-F238E27FC236}">
                <a16:creationId xmlns:a16="http://schemas.microsoft.com/office/drawing/2014/main" id="{F13FA77D-C67C-473C-A47D-B54BE523BBAE}"/>
              </a:ext>
            </a:extLst>
          </p:cNvPr>
          <p:cNvSpPr/>
          <p:nvPr/>
        </p:nvSpPr>
        <p:spPr>
          <a:xfrm>
            <a:off x="6851089" y="2596116"/>
            <a:ext cx="1690577" cy="82934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Filtration</a:t>
            </a:r>
          </a:p>
        </p:txBody>
      </p:sp>
      <p:sp>
        <p:nvSpPr>
          <p:cNvPr id="8" name="Rectangle: Rounded Corners 7">
            <a:extLst>
              <a:ext uri="{FF2B5EF4-FFF2-40B4-BE49-F238E27FC236}">
                <a16:creationId xmlns:a16="http://schemas.microsoft.com/office/drawing/2014/main" id="{CF69CD9B-CE2B-4A37-9B88-12153606DC79}"/>
              </a:ext>
            </a:extLst>
          </p:cNvPr>
          <p:cNvSpPr/>
          <p:nvPr/>
        </p:nvSpPr>
        <p:spPr>
          <a:xfrm>
            <a:off x="9172531" y="2596116"/>
            <a:ext cx="1690577" cy="82934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Disinfection</a:t>
            </a:r>
          </a:p>
        </p:txBody>
      </p:sp>
      <p:cxnSp>
        <p:nvCxnSpPr>
          <p:cNvPr id="9" name="Straight Arrow Connector 8">
            <a:extLst>
              <a:ext uri="{FF2B5EF4-FFF2-40B4-BE49-F238E27FC236}">
                <a16:creationId xmlns:a16="http://schemas.microsoft.com/office/drawing/2014/main" id="{905C6426-836A-4A37-9436-F1D178CE11E6}"/>
              </a:ext>
            </a:extLst>
          </p:cNvPr>
          <p:cNvCxnSpPr>
            <a:stCxn id="5" idx="3"/>
            <a:endCxn id="6" idx="1"/>
          </p:cNvCxnSpPr>
          <p:nvPr/>
        </p:nvCxnSpPr>
        <p:spPr>
          <a:xfrm>
            <a:off x="4047638" y="3010786"/>
            <a:ext cx="556437" cy="3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DE00373-3333-4B7C-AFD3-ECD7D976BC34}"/>
              </a:ext>
            </a:extLst>
          </p:cNvPr>
          <p:cNvCxnSpPr>
            <a:stCxn id="6" idx="3"/>
            <a:endCxn id="7" idx="1"/>
          </p:cNvCxnSpPr>
          <p:nvPr/>
        </p:nvCxnSpPr>
        <p:spPr>
          <a:xfrm flipV="1">
            <a:off x="6294652" y="3010786"/>
            <a:ext cx="556437" cy="3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EF392EDE-62EF-4FF4-9611-ED99405D86A5}"/>
              </a:ext>
            </a:extLst>
          </p:cNvPr>
          <p:cNvCxnSpPr>
            <a:stCxn id="7" idx="3"/>
            <a:endCxn id="8" idx="1"/>
          </p:cNvCxnSpPr>
          <p:nvPr/>
        </p:nvCxnSpPr>
        <p:spPr>
          <a:xfrm>
            <a:off x="8541666" y="3010786"/>
            <a:ext cx="6308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angle: Rounded Corners 11">
            <a:extLst>
              <a:ext uri="{FF2B5EF4-FFF2-40B4-BE49-F238E27FC236}">
                <a16:creationId xmlns:a16="http://schemas.microsoft.com/office/drawing/2014/main" id="{5C794A56-1A6D-4070-981F-0DD0F4792CD9}"/>
              </a:ext>
            </a:extLst>
          </p:cNvPr>
          <p:cNvSpPr/>
          <p:nvPr/>
        </p:nvSpPr>
        <p:spPr>
          <a:xfrm>
            <a:off x="4604075" y="3840126"/>
            <a:ext cx="1690577" cy="82934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Clarifier Sludge</a:t>
            </a:r>
          </a:p>
        </p:txBody>
      </p:sp>
      <p:cxnSp>
        <p:nvCxnSpPr>
          <p:cNvPr id="13" name="Straight Connector 12">
            <a:extLst>
              <a:ext uri="{FF2B5EF4-FFF2-40B4-BE49-F238E27FC236}">
                <a16:creationId xmlns:a16="http://schemas.microsoft.com/office/drawing/2014/main" id="{52C31114-6728-4162-BC59-0969BA08754C}"/>
              </a:ext>
            </a:extLst>
          </p:cNvPr>
          <p:cNvCxnSpPr>
            <a:cxnSpLocks/>
          </p:cNvCxnSpPr>
          <p:nvPr/>
        </p:nvCxnSpPr>
        <p:spPr>
          <a:xfrm>
            <a:off x="1219377" y="3648739"/>
            <a:ext cx="9967912" cy="0"/>
          </a:xfrm>
          <a:prstGeom prst="line">
            <a:avLst/>
          </a:prstGeom>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E34EAC65-7FFF-40C3-A6A1-5F80A216FA7A}"/>
              </a:ext>
            </a:extLst>
          </p:cNvPr>
          <p:cNvSpPr txBox="1"/>
          <p:nvPr/>
        </p:nvSpPr>
        <p:spPr>
          <a:xfrm>
            <a:off x="1219377" y="3959983"/>
            <a:ext cx="1690577" cy="646331"/>
          </a:xfrm>
          <a:prstGeom prst="rect">
            <a:avLst/>
          </a:prstGeom>
          <a:noFill/>
        </p:spPr>
        <p:txBody>
          <a:bodyPr wrap="square" rtlCol="0">
            <a:spAutoFit/>
          </a:bodyPr>
          <a:lstStyle/>
          <a:p>
            <a:r>
              <a:rPr lang="en-NZ">
                <a:solidFill>
                  <a:schemeClr val="bg1">
                    <a:lumMod val="50000"/>
                  </a:schemeClr>
                </a:solidFill>
              </a:rPr>
              <a:t>Routine Waste Streams</a:t>
            </a:r>
          </a:p>
        </p:txBody>
      </p:sp>
      <p:sp>
        <p:nvSpPr>
          <p:cNvPr id="15" name="TextBox 14">
            <a:extLst>
              <a:ext uri="{FF2B5EF4-FFF2-40B4-BE49-F238E27FC236}">
                <a16:creationId xmlns:a16="http://schemas.microsoft.com/office/drawing/2014/main" id="{7B983466-8469-4AC0-9BE4-B94935FE127D}"/>
              </a:ext>
            </a:extLst>
          </p:cNvPr>
          <p:cNvSpPr txBox="1"/>
          <p:nvPr/>
        </p:nvSpPr>
        <p:spPr>
          <a:xfrm>
            <a:off x="1169759" y="2736595"/>
            <a:ext cx="1382233" cy="646331"/>
          </a:xfrm>
          <a:prstGeom prst="rect">
            <a:avLst/>
          </a:prstGeom>
          <a:noFill/>
        </p:spPr>
        <p:txBody>
          <a:bodyPr wrap="square" rtlCol="0">
            <a:spAutoFit/>
          </a:bodyPr>
          <a:lstStyle/>
          <a:p>
            <a:r>
              <a:rPr lang="en-NZ">
                <a:solidFill>
                  <a:schemeClr val="bg1">
                    <a:lumMod val="50000"/>
                  </a:schemeClr>
                </a:solidFill>
              </a:rPr>
              <a:t>WTP Process</a:t>
            </a:r>
          </a:p>
        </p:txBody>
      </p:sp>
      <p:sp>
        <p:nvSpPr>
          <p:cNvPr id="16" name="Rectangle: Rounded Corners 15">
            <a:extLst>
              <a:ext uri="{FF2B5EF4-FFF2-40B4-BE49-F238E27FC236}">
                <a16:creationId xmlns:a16="http://schemas.microsoft.com/office/drawing/2014/main" id="{3A0F4778-F9C1-48D3-B91A-9A3A6B7C286A}"/>
              </a:ext>
            </a:extLst>
          </p:cNvPr>
          <p:cNvSpPr/>
          <p:nvPr/>
        </p:nvSpPr>
        <p:spPr>
          <a:xfrm>
            <a:off x="6851089" y="3836582"/>
            <a:ext cx="1690577" cy="82934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-Backwashing</a:t>
            </a:r>
          </a:p>
          <a:p>
            <a:pPr algn="ctr"/>
            <a:r>
              <a:rPr lang="en-NZ"/>
              <a:t>-FTW / CIP</a:t>
            </a:r>
          </a:p>
        </p:txBody>
      </p:sp>
      <p:cxnSp>
        <p:nvCxnSpPr>
          <p:cNvPr id="17" name="Straight Arrow Connector 16">
            <a:extLst>
              <a:ext uri="{FF2B5EF4-FFF2-40B4-BE49-F238E27FC236}">
                <a16:creationId xmlns:a16="http://schemas.microsoft.com/office/drawing/2014/main" id="{1C152906-55EA-48B2-9DC0-3092EFEFCBF6}"/>
              </a:ext>
            </a:extLst>
          </p:cNvPr>
          <p:cNvCxnSpPr>
            <a:stCxn id="6" idx="2"/>
            <a:endCxn id="12" idx="0"/>
          </p:cNvCxnSpPr>
          <p:nvPr/>
        </p:nvCxnSpPr>
        <p:spPr>
          <a:xfrm>
            <a:off x="5449364" y="3429000"/>
            <a:ext cx="0" cy="4111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FF73D2B-694F-4C25-BFA7-A4CA3E721B8D}"/>
              </a:ext>
            </a:extLst>
          </p:cNvPr>
          <p:cNvCxnSpPr>
            <a:stCxn id="7" idx="2"/>
            <a:endCxn id="16" idx="0"/>
          </p:cNvCxnSpPr>
          <p:nvPr/>
        </p:nvCxnSpPr>
        <p:spPr>
          <a:xfrm>
            <a:off x="7696378" y="3425456"/>
            <a:ext cx="0" cy="4111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20" name="Diagram 19">
            <a:extLst>
              <a:ext uri="{FF2B5EF4-FFF2-40B4-BE49-F238E27FC236}">
                <a16:creationId xmlns:a16="http://schemas.microsoft.com/office/drawing/2014/main" id="{6DA2CDCD-E552-42DF-AB45-5CA4F78AD393}"/>
              </a:ext>
            </a:extLst>
          </p:cNvPr>
          <p:cNvGraphicFramePr/>
          <p:nvPr>
            <p:extLst>
              <p:ext uri="{D42A27DB-BD31-4B8C-83A1-F6EECF244321}">
                <p14:modId xmlns:p14="http://schemas.microsoft.com/office/powerpoint/2010/main" val="1309397195"/>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3352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Waste Considerations</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dirty="0"/>
          </a:p>
        </p:txBody>
      </p:sp>
      <p:graphicFrame>
        <p:nvGraphicFramePr>
          <p:cNvPr id="20" name="Diagram 19">
            <a:extLst>
              <a:ext uri="{FF2B5EF4-FFF2-40B4-BE49-F238E27FC236}">
                <a16:creationId xmlns:a16="http://schemas.microsoft.com/office/drawing/2014/main" id="{6DA2CDCD-E552-42DF-AB45-5CA4F78AD393}"/>
              </a:ext>
            </a:extLst>
          </p:cNvPr>
          <p:cNvGraphicFramePr/>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Oval 18">
            <a:extLst>
              <a:ext uri="{FF2B5EF4-FFF2-40B4-BE49-F238E27FC236}">
                <a16:creationId xmlns:a16="http://schemas.microsoft.com/office/drawing/2014/main" id="{C1AAD900-480D-4688-93B9-6A593CE94962}"/>
              </a:ext>
            </a:extLst>
          </p:cNvPr>
          <p:cNvSpPr/>
          <p:nvPr/>
        </p:nvSpPr>
        <p:spPr>
          <a:xfrm>
            <a:off x="6232046" y="2534887"/>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dirty="0"/>
              <a:t>Solids</a:t>
            </a:r>
          </a:p>
        </p:txBody>
      </p:sp>
      <p:sp>
        <p:nvSpPr>
          <p:cNvPr id="21" name="Oval 20">
            <a:extLst>
              <a:ext uri="{FF2B5EF4-FFF2-40B4-BE49-F238E27FC236}">
                <a16:creationId xmlns:a16="http://schemas.microsoft.com/office/drawing/2014/main" id="{D6332AB1-3D23-4131-B315-1E8155BC5A34}"/>
              </a:ext>
            </a:extLst>
          </p:cNvPr>
          <p:cNvSpPr/>
          <p:nvPr/>
        </p:nvSpPr>
        <p:spPr>
          <a:xfrm>
            <a:off x="3462087" y="2534887"/>
            <a:ext cx="1823307" cy="17882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dirty="0"/>
              <a:t>Water</a:t>
            </a:r>
          </a:p>
        </p:txBody>
      </p:sp>
    </p:spTree>
    <p:extLst>
      <p:ext uri="{BB962C8B-B14F-4D97-AF65-F5344CB8AC3E}">
        <p14:creationId xmlns:p14="http://schemas.microsoft.com/office/powerpoint/2010/main" val="2986050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a:t>Plant Recovery</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a:p>
        </p:txBody>
      </p:sp>
      <p:graphicFrame>
        <p:nvGraphicFramePr>
          <p:cNvPr id="4" name="Diagram 3">
            <a:extLst>
              <a:ext uri="{FF2B5EF4-FFF2-40B4-BE49-F238E27FC236}">
                <a16:creationId xmlns:a16="http://schemas.microsoft.com/office/drawing/2014/main" id="{DD1DD4E4-3C64-441B-A67F-94D6DF80658B}"/>
              </a:ext>
            </a:extLst>
          </p:cNvPr>
          <p:cNvGraphicFramePr/>
          <p:nvPr>
            <p:extLst>
              <p:ext uri="{D42A27DB-BD31-4B8C-83A1-F6EECF244321}">
                <p14:modId xmlns:p14="http://schemas.microsoft.com/office/powerpoint/2010/main" val="1719692546"/>
              </p:ext>
            </p:extLst>
          </p:nvPr>
        </p:nvGraphicFramePr>
        <p:xfrm>
          <a:off x="1845733" y="1561171"/>
          <a:ext cx="8500533" cy="4354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BE88E6B6-CBA1-427E-BB32-2756D1D7063D}"/>
              </a:ext>
            </a:extLst>
          </p:cNvPr>
          <p:cNvGraphicFramePr/>
          <p:nvPr>
            <p:extLst>
              <p:ext uri="{D42A27DB-BD31-4B8C-83A1-F6EECF244321}">
                <p14:modId xmlns:p14="http://schemas.microsoft.com/office/powerpoint/2010/main" val="2335914380"/>
              </p:ext>
            </p:extLst>
          </p:nvPr>
        </p:nvGraphicFramePr>
        <p:xfrm>
          <a:off x="7940964" y="-670450"/>
          <a:ext cx="4064000" cy="23456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80079075"/>
      </p:ext>
    </p:extLst>
  </p:cSld>
  <p:clrMapOvr>
    <a:masterClrMapping/>
  </p:clrMapOvr>
</p:sld>
</file>

<file path=ppt/theme/theme1.xml><?xml version="1.0" encoding="utf-8"?>
<a:theme xmlns:a="http://schemas.openxmlformats.org/drawingml/2006/main" name="Title Slide">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7416A527FB1B4FB500E93ABBD48668" ma:contentTypeVersion="13" ma:contentTypeDescription="Create a new document." ma:contentTypeScope="" ma:versionID="98ad99077321336f6ba92040c21be733">
  <xsd:schema xmlns:xsd="http://www.w3.org/2001/XMLSchema" xmlns:xs="http://www.w3.org/2001/XMLSchema" xmlns:p="http://schemas.microsoft.com/office/2006/metadata/properties" xmlns:ns3="f44c893b-2aec-46fd-8aab-1bb2b107e4d6" xmlns:ns4="e9693674-c633-421e-856c-3abb5779edf6" targetNamespace="http://schemas.microsoft.com/office/2006/metadata/properties" ma:root="true" ma:fieldsID="2a6571892bc94041b9e52f8bfc89b4d4" ns3:_="" ns4:_="">
    <xsd:import namespace="f44c893b-2aec-46fd-8aab-1bb2b107e4d6"/>
    <xsd:import namespace="e9693674-c633-421e-856c-3abb5779ed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4c893b-2aec-46fd-8aab-1bb2b107e4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693674-c633-421e-856c-3abb5779ed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44c893b-2aec-46fd-8aab-1bb2b107e4d6">
      <UserInfo>
        <DisplayName>Katrina Guy</DisplayName>
        <AccountId>19</AccountId>
        <AccountType/>
      </UserInfo>
      <UserInfo>
        <DisplayName>Gillian Blythe</DisplayName>
        <AccountId>145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82C8C3-5E17-482C-ADED-FBAF863E5C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4c893b-2aec-46fd-8aab-1bb2b107e4d6"/>
    <ds:schemaRef ds:uri="e9693674-c633-421e-856c-3abb5779ed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B8B422-5282-451E-8EED-F88E351792B4}">
  <ds:schemaRefs>
    <ds:schemaRef ds:uri="http://schemas.microsoft.com/office/2006/documentManagement/types"/>
    <ds:schemaRef ds:uri="http://purl.org/dc/elements/1.1/"/>
    <ds:schemaRef ds:uri="http://schemas.microsoft.com/office/2006/metadata/properties"/>
    <ds:schemaRef ds:uri="e9693674-c633-421e-856c-3abb5779edf6"/>
    <ds:schemaRef ds:uri="http://schemas.openxmlformats.org/package/2006/metadata/core-properties"/>
    <ds:schemaRef ds:uri="http://purl.org/dc/terms/"/>
    <ds:schemaRef ds:uri="http://schemas.microsoft.com/office/infopath/2007/PartnerControls"/>
    <ds:schemaRef ds:uri="f44c893b-2aec-46fd-8aab-1bb2b107e4d6"/>
    <ds:schemaRef ds:uri="http://www.w3.org/XML/1998/namespace"/>
    <ds:schemaRef ds:uri="http://purl.org/dc/dcmitype/"/>
  </ds:schemaRefs>
</ds:datastoreItem>
</file>

<file path=customXml/itemProps3.xml><?xml version="1.0" encoding="utf-8"?>
<ds:datastoreItem xmlns:ds="http://schemas.openxmlformats.org/officeDocument/2006/customXml" ds:itemID="{9368C8F2-30F3-448A-B03E-9A940E33D1FE}">
  <ds:schemaRefs>
    <ds:schemaRef ds:uri="http://schemas.microsoft.com/sharepoint/v3/contenttype/forms"/>
  </ds:schemaRefs>
</ds:datastoreItem>
</file>

<file path=docMetadata/LabelInfo.xml><?xml version="1.0" encoding="utf-8"?>
<clbl:labelList xmlns:clbl="http://schemas.microsoft.com/office/2020/mipLabelMetadata">
  <clbl:label id="{71e8007d-0344-4ee5-bb02-8f24bdb7d471}" enabled="1" method="Standard" siteId="{bb0f7126-b1c5-4f3e-8ca1-2b24f0f74620}" contentBits="1" removed="0"/>
</clbl:labelList>
</file>

<file path=docProps/app.xml><?xml version="1.0" encoding="utf-8"?>
<Properties xmlns="http://schemas.openxmlformats.org/officeDocument/2006/extended-properties" xmlns:vt="http://schemas.openxmlformats.org/officeDocument/2006/docPropsVTypes">
  <Template/>
  <TotalTime>13</TotalTime>
  <Words>720</Words>
  <Application>Microsoft Office PowerPoint</Application>
  <PresentationFormat>Widescreen</PresentationFormat>
  <Paragraphs>157</Paragraphs>
  <Slides>17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Proxima Nova</vt:lpstr>
      <vt:lpstr>Symbol</vt:lpstr>
      <vt:lpstr>Title Slide</vt:lpstr>
      <vt:lpstr>Content Slides</vt:lpstr>
      <vt:lpstr>The Dark Side of Drinking 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 Pātai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Paris Elwood</dc:creator>
  <cp:lastModifiedBy>Scott Pearson</cp:lastModifiedBy>
  <cp:revision>6</cp:revision>
  <dcterms:created xsi:type="dcterms:W3CDTF">2022-05-04T02:33:18Z</dcterms:created>
  <dcterms:modified xsi:type="dcterms:W3CDTF">2022-10-17T16:25:36Z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0x0101005B7416A527FB1B4FB500E93ABBD48668</vt:lpwstr>
  </property>
  <property fmtid="{D5CDD505-2E9C-101B-9397-08002B2CF9AE}" pid="3" name="MediaServiceImageTags">
    <vt:lpwstr/>
  </property>
  <property fmtid="{D5CDD505-2E9C-101B-9397-08002B2CF9AE}" pid="4" name="ClassificationContentMarkingHeaderLocations">
    <vt:lpwstr>Title Slide:8\Content Slides:8</vt:lpwstr>
  </property>
  <property fmtid="{D5CDD505-2E9C-101B-9397-08002B2CF9AE}" pid="5" name="ClassificationContentMarkingHeaderText">
    <vt:lpwstr>Sensitivity: General</vt:lpwstr>
  </property>
</Properties>
</file>