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1" r:id="rId4"/>
    <p:sldMasterId id="2147483692" r:id="rId5"/>
    <p:sldMasterId id="214748369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y="6858000" cx="12192000"/>
  <p:notesSz cx="6797675" cy="9872650"/>
  <p:embeddedFontLst>
    <p:embeddedFont>
      <p:font typeface="Fira Sans Black"/>
      <p:bold r:id="rId31"/>
      <p:boldItalic r:id="rId32"/>
    </p:embeddedFont>
    <p:embeddedFont>
      <p:font typeface="Fira Sans Medium"/>
      <p:regular r:id="rId33"/>
      <p:bold r:id="rId34"/>
      <p:italic r:id="rId35"/>
      <p:boldItalic r:id="rId36"/>
    </p:embeddedFont>
    <p:embeddedFont>
      <p:font typeface="Fira Sans ExtraBold"/>
      <p:bold r:id="rId37"/>
      <p:boldItalic r:id="rId38"/>
    </p:embeddedFont>
    <p:embeddedFont>
      <p:font typeface="Fira Sans SemiBold"/>
      <p:regular r:id="rId39"/>
      <p:bold r:id="rId40"/>
      <p:italic r:id="rId41"/>
      <p:boldItalic r:id="rId42"/>
    </p:embeddedFont>
    <p:embeddedFont>
      <p:font typeface="Fira Sans"/>
      <p:regular r:id="rId43"/>
      <p:bold r:id="rId44"/>
      <p:italic r:id="rId45"/>
      <p:boldItalic r:id="rId46"/>
    </p:embeddedFont>
    <p:embeddedFont>
      <p:font typeface="Fira Sans Light"/>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9AA0A6"/>
          </p15:clr>
        </p15:guide>
        <p15:guide id="2" pos="3840">
          <p15:clr>
            <a:srgbClr val="9AA0A6"/>
          </p15:clr>
        </p15:guide>
        <p15:guide id="3" pos="567">
          <p15:clr>
            <a:srgbClr val="9AA0A6"/>
          </p15:clr>
        </p15:guide>
        <p15:guide id="4" pos="7113">
          <p15:clr>
            <a:srgbClr val="9AA0A6"/>
          </p15:clr>
        </p15:guide>
        <p15:guide id="5" orient="horz" pos="3753">
          <p15:clr>
            <a:srgbClr val="9AA0A6"/>
          </p15:clr>
        </p15:guide>
        <p15:guide id="6" orient="horz" pos="2687">
          <p15:clr>
            <a:srgbClr val="9AA0A6"/>
          </p15:clr>
        </p15:guide>
        <p15:guide id="7" orient="horz" pos="3218">
          <p15:clr>
            <a:srgbClr val="9AA0A6"/>
          </p15:clr>
        </p15:guide>
        <p15:guide id="8" pos="5506">
          <p15:clr>
            <a:srgbClr val="9AA0A6"/>
          </p15:clr>
        </p15:guide>
        <p15:guide id="9" pos="2195">
          <p15:clr>
            <a:srgbClr val="9AA0A6"/>
          </p15:clr>
        </p15:guide>
        <p15:guide id="10" pos="3018">
          <p15:clr>
            <a:srgbClr val="9AA0A6"/>
          </p15:clr>
        </p15:guide>
        <p15:guide id="11" pos="1381">
          <p15:clr>
            <a:srgbClr val="9AA0A6"/>
          </p15:clr>
        </p15:guide>
        <p15:guide id="12" pos="4673">
          <p15:clr>
            <a:srgbClr val="9AA0A6"/>
          </p15:clr>
        </p15:guide>
        <p15:guide id="13" pos="6308">
          <p15:clr>
            <a:srgbClr val="9AA0A6"/>
          </p15:clr>
        </p15:guide>
        <p15:guide id="14" orient="horz" pos="567">
          <p15:clr>
            <a:srgbClr val="9AA0A6"/>
          </p15:clr>
        </p15:guide>
        <p15:guide id="15" orient="horz" pos="1626">
          <p15:clr>
            <a:srgbClr val="9AA0A6"/>
          </p15:clr>
        </p15:guide>
        <p15:guide id="16" orient="horz" pos="1102">
          <p15:clr>
            <a:srgbClr val="9AA0A6"/>
          </p15:clr>
        </p15:guide>
        <p15:guide id="17" orient="horz" pos="3860">
          <p15:clr>
            <a:srgbClr val="9AA0A6"/>
          </p15:clr>
        </p15:guide>
        <p15:guide id="18" orient="horz" pos="105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 pos="567"/>
        <p:guide pos="7113"/>
        <p:guide pos="3753" orient="horz"/>
        <p:guide pos="2687" orient="horz"/>
        <p:guide pos="3218" orient="horz"/>
        <p:guide pos="5506"/>
        <p:guide pos="2195"/>
        <p:guide pos="3018"/>
        <p:guide pos="1381"/>
        <p:guide pos="4673"/>
        <p:guide pos="6308"/>
        <p:guide pos="567" orient="horz"/>
        <p:guide pos="1626" orient="horz"/>
        <p:guide pos="1102" orient="horz"/>
        <p:guide pos="3860" orient="horz"/>
        <p:guide pos="105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FiraSansSemiBold-bold.fntdata"/><Relationship Id="rId42" Type="http://schemas.openxmlformats.org/officeDocument/2006/relationships/font" Target="fonts/FiraSansSemiBold-boldItalic.fntdata"/><Relationship Id="rId41" Type="http://schemas.openxmlformats.org/officeDocument/2006/relationships/font" Target="fonts/FiraSansSemiBold-italic.fntdata"/><Relationship Id="rId44" Type="http://schemas.openxmlformats.org/officeDocument/2006/relationships/font" Target="fonts/FiraSans-bold.fntdata"/><Relationship Id="rId43" Type="http://schemas.openxmlformats.org/officeDocument/2006/relationships/font" Target="fonts/FiraSans-regular.fntdata"/><Relationship Id="rId46" Type="http://schemas.openxmlformats.org/officeDocument/2006/relationships/font" Target="fonts/FiraSans-boldItalic.fntdata"/><Relationship Id="rId45" Type="http://schemas.openxmlformats.org/officeDocument/2006/relationships/font" Target="fonts/Fira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FiraSansLight-bold.fntdata"/><Relationship Id="rId47" Type="http://schemas.openxmlformats.org/officeDocument/2006/relationships/font" Target="fonts/FiraSansLight-regular.fntdata"/><Relationship Id="rId49" Type="http://schemas.openxmlformats.org/officeDocument/2006/relationships/font" Target="fonts/FiraSansLight-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FiraSansBlack-bold.fntdata"/><Relationship Id="rId30" Type="http://schemas.openxmlformats.org/officeDocument/2006/relationships/slide" Target="slides/slide23.xml"/><Relationship Id="rId33" Type="http://schemas.openxmlformats.org/officeDocument/2006/relationships/font" Target="fonts/FiraSansMedium-regular.fntdata"/><Relationship Id="rId32" Type="http://schemas.openxmlformats.org/officeDocument/2006/relationships/font" Target="fonts/FiraSansBlack-boldItalic.fntdata"/><Relationship Id="rId35" Type="http://schemas.openxmlformats.org/officeDocument/2006/relationships/font" Target="fonts/FiraSansMedium-italic.fntdata"/><Relationship Id="rId34" Type="http://schemas.openxmlformats.org/officeDocument/2006/relationships/font" Target="fonts/FiraSansMedium-bold.fntdata"/><Relationship Id="rId37" Type="http://schemas.openxmlformats.org/officeDocument/2006/relationships/font" Target="fonts/FiraSansExtraBold-bold.fntdata"/><Relationship Id="rId36" Type="http://schemas.openxmlformats.org/officeDocument/2006/relationships/font" Target="fonts/FiraSansMedium-boldItalic.fntdata"/><Relationship Id="rId39" Type="http://schemas.openxmlformats.org/officeDocument/2006/relationships/font" Target="fonts/FiraSansSemiBold-regular.fntdata"/><Relationship Id="rId38" Type="http://schemas.openxmlformats.org/officeDocument/2006/relationships/font" Target="fonts/FiraSansExtraBold-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0" Type="http://schemas.openxmlformats.org/officeDocument/2006/relationships/font" Target="fonts/FiraSansLight-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5348"/>
          </a:xfrm>
          <a:prstGeom prst="rect">
            <a:avLst/>
          </a:prstGeom>
          <a:noFill/>
          <a:ln>
            <a:noFill/>
          </a:ln>
        </p:spPr>
        <p:txBody>
          <a:bodyPr anchorCtr="0" anchor="t" bIns="46400" lIns="92800" spcFirstLastPara="1" rIns="92800" wrap="square" tIns="464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5348"/>
          </a:xfrm>
          <a:prstGeom prst="rect">
            <a:avLst/>
          </a:prstGeom>
          <a:noFill/>
          <a:ln>
            <a:noFill/>
          </a:ln>
        </p:spPr>
        <p:txBody>
          <a:bodyPr anchorCtr="0" anchor="t" bIns="46400" lIns="92800" spcFirstLastPara="1" rIns="92800" wrap="square" tIns="464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34975" y="1233488"/>
            <a:ext cx="5927725"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51219"/>
            <a:ext cx="5438140" cy="3887361"/>
          </a:xfrm>
          <a:prstGeom prst="rect">
            <a:avLst/>
          </a:prstGeom>
          <a:noFill/>
          <a:ln>
            <a:noFill/>
          </a:ln>
        </p:spPr>
        <p:txBody>
          <a:bodyPr anchorCtr="0" anchor="t" bIns="46400" lIns="92800" spcFirstLastPara="1" rIns="92800" wrap="square" tIns="464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377318"/>
            <a:ext cx="2945659" cy="495347"/>
          </a:xfrm>
          <a:prstGeom prst="rect">
            <a:avLst/>
          </a:prstGeom>
          <a:noFill/>
          <a:ln>
            <a:noFill/>
          </a:ln>
        </p:spPr>
        <p:txBody>
          <a:bodyPr anchorCtr="0" anchor="b" bIns="46400" lIns="92800" spcFirstLastPara="1" rIns="92800" wrap="square" tIns="464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377318"/>
            <a:ext cx="2945659" cy="495347"/>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67ce682846_0_145:notes"/>
          <p:cNvSpPr/>
          <p:nvPr>
            <p:ph idx="2" type="sldImg"/>
          </p:nvPr>
        </p:nvSpPr>
        <p:spPr>
          <a:xfrm>
            <a:off x="434975" y="1233488"/>
            <a:ext cx="5927700" cy="33339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67ce682846_0_145:notes"/>
          <p:cNvSpPr txBox="1"/>
          <p:nvPr>
            <p:ph idx="1" type="body"/>
          </p:nvPr>
        </p:nvSpPr>
        <p:spPr>
          <a:xfrm>
            <a:off x="679768" y="4751219"/>
            <a:ext cx="5438100" cy="3887400"/>
          </a:xfrm>
          <a:prstGeom prst="rect">
            <a:avLst/>
          </a:prstGeom>
        </p:spPr>
        <p:txBody>
          <a:bodyPr anchorCtr="0" anchor="t" bIns="46400" lIns="92800" spcFirstLastPara="1" rIns="92800" wrap="square" tIns="46400">
            <a:noAutofit/>
          </a:bodyPr>
          <a:lstStyle/>
          <a:p>
            <a:pPr indent="0" lvl="0" marL="0" rtl="0" algn="l">
              <a:spcBef>
                <a:spcPts val="0"/>
              </a:spcBef>
              <a:spcAft>
                <a:spcPts val="0"/>
              </a:spcAft>
              <a:buNone/>
            </a:pPr>
            <a:r>
              <a:t/>
            </a:r>
            <a:endParaRPr/>
          </a:p>
        </p:txBody>
      </p:sp>
      <p:sp>
        <p:nvSpPr>
          <p:cNvPr id="203" name="Google Shape;203;g167ce682846_0_145:notes"/>
          <p:cNvSpPr txBox="1"/>
          <p:nvPr>
            <p:ph idx="12" type="sldNum"/>
          </p:nvPr>
        </p:nvSpPr>
        <p:spPr>
          <a:xfrm>
            <a:off x="3850443" y="9377318"/>
            <a:ext cx="2945700" cy="495300"/>
          </a:xfrm>
          <a:prstGeom prst="rect">
            <a:avLst/>
          </a:prstGeom>
        </p:spPr>
        <p:txBody>
          <a:bodyPr anchorCtr="0" anchor="b" bIns="46400" lIns="92800" spcFirstLastPara="1" rIns="92800" wrap="square" tIns="464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16861e4bba9_8_364:notes"/>
          <p:cNvSpPr/>
          <p:nvPr>
            <p:ph idx="2" type="sldImg"/>
          </p:nvPr>
        </p:nvSpPr>
        <p:spPr>
          <a:xfrm>
            <a:off x="434975" y="1233488"/>
            <a:ext cx="5927700" cy="33339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16861e4bba9_8_364:notes"/>
          <p:cNvSpPr txBox="1"/>
          <p:nvPr>
            <p:ph idx="1" type="body"/>
          </p:nvPr>
        </p:nvSpPr>
        <p:spPr>
          <a:xfrm>
            <a:off x="679768" y="4751219"/>
            <a:ext cx="5438100" cy="3887400"/>
          </a:xfrm>
          <a:prstGeom prst="rect">
            <a:avLst/>
          </a:prstGeom>
        </p:spPr>
        <p:txBody>
          <a:bodyPr anchorCtr="0" anchor="t" bIns="46400" lIns="92800" spcFirstLastPara="1" rIns="92800" wrap="square" tIns="46400">
            <a:noAutofit/>
          </a:bodyPr>
          <a:lstStyle/>
          <a:p>
            <a:pPr indent="0" lvl="0" marL="0" rtl="0" algn="l">
              <a:spcBef>
                <a:spcPts val="0"/>
              </a:spcBef>
              <a:spcAft>
                <a:spcPts val="0"/>
              </a:spcAft>
              <a:buNone/>
            </a:pPr>
            <a:r>
              <a:t/>
            </a:r>
            <a:endParaRPr/>
          </a:p>
        </p:txBody>
      </p:sp>
      <p:sp>
        <p:nvSpPr>
          <p:cNvPr id="507" name="Google Shape;507;g16861e4bba9_8_364:notes"/>
          <p:cNvSpPr txBox="1"/>
          <p:nvPr>
            <p:ph idx="12" type="sldNum"/>
          </p:nvPr>
        </p:nvSpPr>
        <p:spPr>
          <a:xfrm>
            <a:off x="3850443" y="9377318"/>
            <a:ext cx="2945700" cy="495300"/>
          </a:xfrm>
          <a:prstGeom prst="rect">
            <a:avLst/>
          </a:prstGeom>
        </p:spPr>
        <p:txBody>
          <a:bodyPr anchorCtr="0" anchor="b" bIns="46400" lIns="92800" spcFirstLastPara="1" rIns="92800" wrap="square" tIns="464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167ce682846_0_804:notes"/>
          <p:cNvSpPr/>
          <p:nvPr>
            <p:ph idx="2" type="sldImg"/>
          </p:nvPr>
        </p:nvSpPr>
        <p:spPr>
          <a:xfrm>
            <a:off x="434975" y="1233488"/>
            <a:ext cx="5927700" cy="33339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167ce682846_0_804:notes"/>
          <p:cNvSpPr txBox="1"/>
          <p:nvPr>
            <p:ph idx="1" type="body"/>
          </p:nvPr>
        </p:nvSpPr>
        <p:spPr>
          <a:xfrm>
            <a:off x="679768" y="4751219"/>
            <a:ext cx="5438100" cy="3887400"/>
          </a:xfrm>
          <a:prstGeom prst="rect">
            <a:avLst/>
          </a:prstGeom>
        </p:spPr>
        <p:txBody>
          <a:bodyPr anchorCtr="0" anchor="t" bIns="46400" lIns="92800" spcFirstLastPara="1" rIns="92800" wrap="square" tIns="46400">
            <a:noAutofit/>
          </a:bodyPr>
          <a:lstStyle/>
          <a:p>
            <a:pPr indent="0" lvl="0" marL="0" rtl="0" algn="l">
              <a:spcBef>
                <a:spcPts val="0"/>
              </a:spcBef>
              <a:spcAft>
                <a:spcPts val="0"/>
              </a:spcAft>
              <a:buNone/>
            </a:pPr>
            <a:r>
              <a:t/>
            </a:r>
            <a:endParaRPr/>
          </a:p>
        </p:txBody>
      </p:sp>
      <p:sp>
        <p:nvSpPr>
          <p:cNvPr id="516" name="Google Shape;516;g167ce682846_0_804:notes"/>
          <p:cNvSpPr txBox="1"/>
          <p:nvPr>
            <p:ph idx="12" type="sldNum"/>
          </p:nvPr>
        </p:nvSpPr>
        <p:spPr>
          <a:xfrm>
            <a:off x="3850443" y="9377318"/>
            <a:ext cx="2945700" cy="495300"/>
          </a:xfrm>
          <a:prstGeom prst="rect">
            <a:avLst/>
          </a:prstGeom>
        </p:spPr>
        <p:txBody>
          <a:bodyPr anchorCtr="0" anchor="b" bIns="46400" lIns="92800" spcFirstLastPara="1" rIns="92800" wrap="square" tIns="464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167ce682846_0_1428:notes"/>
          <p:cNvSpPr/>
          <p:nvPr>
            <p:ph idx="2" type="sldImg"/>
          </p:nvPr>
        </p:nvSpPr>
        <p:spPr>
          <a:xfrm>
            <a:off x="434975" y="1233488"/>
            <a:ext cx="5927700" cy="33339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167ce682846_0_1428:notes"/>
          <p:cNvSpPr txBox="1"/>
          <p:nvPr>
            <p:ph idx="1" type="body"/>
          </p:nvPr>
        </p:nvSpPr>
        <p:spPr>
          <a:xfrm>
            <a:off x="679768" y="4751219"/>
            <a:ext cx="5438100" cy="3887400"/>
          </a:xfrm>
          <a:prstGeom prst="rect">
            <a:avLst/>
          </a:prstGeom>
        </p:spPr>
        <p:txBody>
          <a:bodyPr anchorCtr="0" anchor="t" bIns="46400" lIns="92800" spcFirstLastPara="1" rIns="92800" wrap="square" tIns="46400">
            <a:noAutofit/>
          </a:bodyPr>
          <a:lstStyle/>
          <a:p>
            <a:pPr indent="0" lvl="0" marL="0" rtl="0" algn="l">
              <a:spcBef>
                <a:spcPts val="0"/>
              </a:spcBef>
              <a:spcAft>
                <a:spcPts val="0"/>
              </a:spcAft>
              <a:buNone/>
            </a:pPr>
            <a:r>
              <a:t/>
            </a:r>
            <a:endParaRPr/>
          </a:p>
        </p:txBody>
      </p:sp>
      <p:sp>
        <p:nvSpPr>
          <p:cNvPr id="525" name="Google Shape;525;g167ce682846_0_1428:notes"/>
          <p:cNvSpPr txBox="1"/>
          <p:nvPr>
            <p:ph idx="12" type="sldNum"/>
          </p:nvPr>
        </p:nvSpPr>
        <p:spPr>
          <a:xfrm>
            <a:off x="3850443" y="9377318"/>
            <a:ext cx="2945700" cy="495300"/>
          </a:xfrm>
          <a:prstGeom prst="rect">
            <a:avLst/>
          </a:prstGeom>
        </p:spPr>
        <p:txBody>
          <a:bodyPr anchorCtr="0" anchor="b" bIns="46400" lIns="92800" spcFirstLastPara="1" rIns="92800" wrap="square" tIns="464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167ce682846_0_892:notes"/>
          <p:cNvSpPr/>
          <p:nvPr>
            <p:ph idx="2" type="sldImg"/>
          </p:nvPr>
        </p:nvSpPr>
        <p:spPr>
          <a:xfrm>
            <a:off x="434975" y="1233488"/>
            <a:ext cx="5927700" cy="33339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167ce682846_0_892:notes"/>
          <p:cNvSpPr txBox="1"/>
          <p:nvPr>
            <p:ph idx="1" type="body"/>
          </p:nvPr>
        </p:nvSpPr>
        <p:spPr>
          <a:xfrm>
            <a:off x="679768" y="4751219"/>
            <a:ext cx="5438100" cy="3887400"/>
          </a:xfrm>
          <a:prstGeom prst="rect">
            <a:avLst/>
          </a:prstGeom>
        </p:spPr>
        <p:txBody>
          <a:bodyPr anchorCtr="0" anchor="t" bIns="46400" lIns="92800" spcFirstLastPara="1" rIns="92800" wrap="square" tIns="46400">
            <a:noAutofit/>
          </a:bodyPr>
          <a:lstStyle/>
          <a:p>
            <a:pPr indent="0" lvl="0" marL="0" rtl="0" algn="l">
              <a:spcBef>
                <a:spcPts val="0"/>
              </a:spcBef>
              <a:spcAft>
                <a:spcPts val="0"/>
              </a:spcAft>
              <a:buNone/>
            </a:pPr>
            <a:r>
              <a:t/>
            </a:r>
            <a:endParaRPr/>
          </a:p>
        </p:txBody>
      </p:sp>
      <p:sp>
        <p:nvSpPr>
          <p:cNvPr id="535" name="Google Shape;535;g167ce682846_0_892:notes"/>
          <p:cNvSpPr txBox="1"/>
          <p:nvPr>
            <p:ph idx="12" type="sldNum"/>
          </p:nvPr>
        </p:nvSpPr>
        <p:spPr>
          <a:xfrm>
            <a:off x="3850443" y="9377318"/>
            <a:ext cx="2945700" cy="495300"/>
          </a:xfrm>
          <a:prstGeom prst="rect">
            <a:avLst/>
          </a:prstGeom>
        </p:spPr>
        <p:txBody>
          <a:bodyPr anchorCtr="0" anchor="b" bIns="46400" lIns="92800" spcFirstLastPara="1" rIns="92800" wrap="square" tIns="464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167ce682846_0_913:notes"/>
          <p:cNvSpPr/>
          <p:nvPr>
            <p:ph idx="2" type="sldImg"/>
          </p:nvPr>
        </p:nvSpPr>
        <p:spPr>
          <a:xfrm>
            <a:off x="434975" y="1233488"/>
            <a:ext cx="5927700" cy="33339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167ce682846_0_913:notes"/>
          <p:cNvSpPr txBox="1"/>
          <p:nvPr>
            <p:ph idx="1" type="body"/>
          </p:nvPr>
        </p:nvSpPr>
        <p:spPr>
          <a:xfrm>
            <a:off x="679768" y="4751219"/>
            <a:ext cx="5438100" cy="3887400"/>
          </a:xfrm>
          <a:prstGeom prst="rect">
            <a:avLst/>
          </a:prstGeom>
        </p:spPr>
        <p:txBody>
          <a:bodyPr anchorCtr="0" anchor="t" bIns="46400" lIns="92800" spcFirstLastPara="1" rIns="92800" wrap="square" tIns="46400">
            <a:noAutofit/>
          </a:bodyPr>
          <a:lstStyle/>
          <a:p>
            <a:pPr indent="0" lvl="0" marL="0" rtl="0" algn="l">
              <a:spcBef>
                <a:spcPts val="0"/>
              </a:spcBef>
              <a:spcAft>
                <a:spcPts val="0"/>
              </a:spcAft>
              <a:buNone/>
            </a:pPr>
            <a:r>
              <a:t/>
            </a:r>
            <a:endParaRPr/>
          </a:p>
        </p:txBody>
      </p:sp>
      <p:sp>
        <p:nvSpPr>
          <p:cNvPr id="553" name="Google Shape;553;g167ce682846_0_913:notes"/>
          <p:cNvSpPr txBox="1"/>
          <p:nvPr>
            <p:ph idx="12" type="sldNum"/>
          </p:nvPr>
        </p:nvSpPr>
        <p:spPr>
          <a:xfrm>
            <a:off x="3850443" y="9377318"/>
            <a:ext cx="2945700" cy="495300"/>
          </a:xfrm>
          <a:prstGeom prst="rect">
            <a:avLst/>
          </a:prstGeom>
        </p:spPr>
        <p:txBody>
          <a:bodyPr anchorCtr="0" anchor="b" bIns="46400" lIns="92800" spcFirstLastPara="1" rIns="92800" wrap="square" tIns="464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167ce682846_0_935:notes"/>
          <p:cNvSpPr/>
          <p:nvPr>
            <p:ph idx="2" type="sldImg"/>
          </p:nvPr>
        </p:nvSpPr>
        <p:spPr>
          <a:xfrm>
            <a:off x="434975" y="1233488"/>
            <a:ext cx="5927700" cy="33339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167ce682846_0_935:notes"/>
          <p:cNvSpPr txBox="1"/>
          <p:nvPr>
            <p:ph idx="1" type="body"/>
          </p:nvPr>
        </p:nvSpPr>
        <p:spPr>
          <a:xfrm>
            <a:off x="679768" y="4751219"/>
            <a:ext cx="5438100" cy="3887400"/>
          </a:xfrm>
          <a:prstGeom prst="rect">
            <a:avLst/>
          </a:prstGeom>
        </p:spPr>
        <p:txBody>
          <a:bodyPr anchorCtr="0" anchor="t" bIns="46400" lIns="92800" spcFirstLastPara="1" rIns="92800" wrap="square" tIns="46400">
            <a:noAutofit/>
          </a:bodyPr>
          <a:lstStyle/>
          <a:p>
            <a:pPr indent="0" lvl="0" marL="0" rtl="0" algn="l">
              <a:spcBef>
                <a:spcPts val="0"/>
              </a:spcBef>
              <a:spcAft>
                <a:spcPts val="0"/>
              </a:spcAft>
              <a:buNone/>
            </a:pPr>
            <a:r>
              <a:t/>
            </a:r>
            <a:endParaRPr/>
          </a:p>
        </p:txBody>
      </p:sp>
      <p:sp>
        <p:nvSpPr>
          <p:cNvPr id="562" name="Google Shape;562;g167ce682846_0_935:notes"/>
          <p:cNvSpPr txBox="1"/>
          <p:nvPr>
            <p:ph idx="12" type="sldNum"/>
          </p:nvPr>
        </p:nvSpPr>
        <p:spPr>
          <a:xfrm>
            <a:off x="3850443" y="9377318"/>
            <a:ext cx="2945700" cy="495300"/>
          </a:xfrm>
          <a:prstGeom prst="rect">
            <a:avLst/>
          </a:prstGeom>
        </p:spPr>
        <p:txBody>
          <a:bodyPr anchorCtr="0" anchor="b" bIns="46400" lIns="92800" spcFirstLastPara="1" rIns="92800" wrap="square" tIns="464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167ce682846_0_1029:notes"/>
          <p:cNvSpPr/>
          <p:nvPr>
            <p:ph idx="2" type="sldImg"/>
          </p:nvPr>
        </p:nvSpPr>
        <p:spPr>
          <a:xfrm>
            <a:off x="434975" y="1233488"/>
            <a:ext cx="5927700" cy="33339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167ce682846_0_1029:notes"/>
          <p:cNvSpPr txBox="1"/>
          <p:nvPr>
            <p:ph idx="1" type="body"/>
          </p:nvPr>
        </p:nvSpPr>
        <p:spPr>
          <a:xfrm>
            <a:off x="679768" y="4751219"/>
            <a:ext cx="5438100" cy="3887400"/>
          </a:xfrm>
          <a:prstGeom prst="rect">
            <a:avLst/>
          </a:prstGeom>
        </p:spPr>
        <p:txBody>
          <a:bodyPr anchorCtr="0" anchor="t" bIns="46400" lIns="92800" spcFirstLastPara="1" rIns="92800" wrap="square" tIns="46400">
            <a:noAutofit/>
          </a:bodyPr>
          <a:lstStyle/>
          <a:p>
            <a:pPr indent="0" lvl="0" marL="0" rtl="0" algn="l">
              <a:spcBef>
                <a:spcPts val="0"/>
              </a:spcBef>
              <a:spcAft>
                <a:spcPts val="0"/>
              </a:spcAft>
              <a:buNone/>
            </a:pPr>
            <a:r>
              <a:t/>
            </a:r>
            <a:endParaRPr/>
          </a:p>
        </p:txBody>
      </p:sp>
      <p:sp>
        <p:nvSpPr>
          <p:cNvPr id="578" name="Google Shape;578;g167ce682846_0_1029:notes"/>
          <p:cNvSpPr txBox="1"/>
          <p:nvPr>
            <p:ph idx="12" type="sldNum"/>
          </p:nvPr>
        </p:nvSpPr>
        <p:spPr>
          <a:xfrm>
            <a:off x="3850443" y="9377318"/>
            <a:ext cx="2945700" cy="495300"/>
          </a:xfrm>
          <a:prstGeom prst="rect">
            <a:avLst/>
          </a:prstGeom>
        </p:spPr>
        <p:txBody>
          <a:bodyPr anchorCtr="0" anchor="b" bIns="46400" lIns="92800" spcFirstLastPara="1" rIns="92800" wrap="square" tIns="464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167ce682846_0_1442:notes"/>
          <p:cNvSpPr/>
          <p:nvPr>
            <p:ph idx="2" type="sldImg"/>
          </p:nvPr>
        </p:nvSpPr>
        <p:spPr>
          <a:xfrm>
            <a:off x="434975" y="1233488"/>
            <a:ext cx="5927700" cy="33339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167ce682846_0_1442:notes"/>
          <p:cNvSpPr txBox="1"/>
          <p:nvPr>
            <p:ph idx="1" type="body"/>
          </p:nvPr>
        </p:nvSpPr>
        <p:spPr>
          <a:xfrm>
            <a:off x="679768" y="4751219"/>
            <a:ext cx="5438100" cy="3887400"/>
          </a:xfrm>
          <a:prstGeom prst="rect">
            <a:avLst/>
          </a:prstGeom>
        </p:spPr>
        <p:txBody>
          <a:bodyPr anchorCtr="0" anchor="t" bIns="46400" lIns="92800" spcFirstLastPara="1" rIns="92800" wrap="square" tIns="46400">
            <a:noAutofit/>
          </a:bodyPr>
          <a:lstStyle/>
          <a:p>
            <a:pPr indent="0" lvl="0" marL="0" rtl="0" algn="l">
              <a:spcBef>
                <a:spcPts val="0"/>
              </a:spcBef>
              <a:spcAft>
                <a:spcPts val="0"/>
              </a:spcAft>
              <a:buNone/>
            </a:pPr>
            <a:r>
              <a:t/>
            </a:r>
            <a:endParaRPr/>
          </a:p>
        </p:txBody>
      </p:sp>
      <p:sp>
        <p:nvSpPr>
          <p:cNvPr id="587" name="Google Shape;587;g167ce682846_0_1442:notes"/>
          <p:cNvSpPr txBox="1"/>
          <p:nvPr>
            <p:ph idx="12" type="sldNum"/>
          </p:nvPr>
        </p:nvSpPr>
        <p:spPr>
          <a:xfrm>
            <a:off x="3850443" y="9377318"/>
            <a:ext cx="2945700" cy="495300"/>
          </a:xfrm>
          <a:prstGeom prst="rect">
            <a:avLst/>
          </a:prstGeom>
        </p:spPr>
        <p:txBody>
          <a:bodyPr anchorCtr="0" anchor="b" bIns="46400" lIns="92800" spcFirstLastPara="1" rIns="92800" wrap="square" tIns="464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167ce682846_0_1455:notes"/>
          <p:cNvSpPr/>
          <p:nvPr>
            <p:ph idx="2" type="sldImg"/>
          </p:nvPr>
        </p:nvSpPr>
        <p:spPr>
          <a:xfrm>
            <a:off x="434975" y="1233488"/>
            <a:ext cx="5927700" cy="33339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167ce682846_0_1455:notes"/>
          <p:cNvSpPr txBox="1"/>
          <p:nvPr>
            <p:ph idx="1" type="body"/>
          </p:nvPr>
        </p:nvSpPr>
        <p:spPr>
          <a:xfrm>
            <a:off x="679768" y="4751219"/>
            <a:ext cx="5438100" cy="3887400"/>
          </a:xfrm>
          <a:prstGeom prst="rect">
            <a:avLst/>
          </a:prstGeom>
        </p:spPr>
        <p:txBody>
          <a:bodyPr anchorCtr="0" anchor="t" bIns="46400" lIns="92800" spcFirstLastPara="1" rIns="92800" wrap="square" tIns="46400">
            <a:noAutofit/>
          </a:bodyPr>
          <a:lstStyle/>
          <a:p>
            <a:pPr indent="0" lvl="0" marL="0" rtl="0" algn="l">
              <a:spcBef>
                <a:spcPts val="0"/>
              </a:spcBef>
              <a:spcAft>
                <a:spcPts val="0"/>
              </a:spcAft>
              <a:buNone/>
            </a:pPr>
            <a:r>
              <a:t/>
            </a:r>
            <a:endParaRPr/>
          </a:p>
        </p:txBody>
      </p:sp>
      <p:sp>
        <p:nvSpPr>
          <p:cNvPr id="598" name="Google Shape;598;g167ce682846_0_1455:notes"/>
          <p:cNvSpPr txBox="1"/>
          <p:nvPr>
            <p:ph idx="12" type="sldNum"/>
          </p:nvPr>
        </p:nvSpPr>
        <p:spPr>
          <a:xfrm>
            <a:off x="3850443" y="9377318"/>
            <a:ext cx="2945700" cy="495300"/>
          </a:xfrm>
          <a:prstGeom prst="rect">
            <a:avLst/>
          </a:prstGeom>
        </p:spPr>
        <p:txBody>
          <a:bodyPr anchorCtr="0" anchor="b" bIns="46400" lIns="92800" spcFirstLastPara="1" rIns="92800" wrap="square" tIns="464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167ce682846_0_1094:notes"/>
          <p:cNvSpPr/>
          <p:nvPr>
            <p:ph idx="2" type="sldImg"/>
          </p:nvPr>
        </p:nvSpPr>
        <p:spPr>
          <a:xfrm>
            <a:off x="434975" y="1233488"/>
            <a:ext cx="5927700" cy="33339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167ce682846_0_1094:notes"/>
          <p:cNvSpPr txBox="1"/>
          <p:nvPr>
            <p:ph idx="1" type="body"/>
          </p:nvPr>
        </p:nvSpPr>
        <p:spPr>
          <a:xfrm>
            <a:off x="679768" y="4751219"/>
            <a:ext cx="5438100" cy="3887400"/>
          </a:xfrm>
          <a:prstGeom prst="rect">
            <a:avLst/>
          </a:prstGeom>
        </p:spPr>
        <p:txBody>
          <a:bodyPr anchorCtr="0" anchor="t" bIns="46400" lIns="92800" spcFirstLastPara="1" rIns="92800" wrap="square" tIns="46400">
            <a:noAutofit/>
          </a:bodyPr>
          <a:lstStyle/>
          <a:p>
            <a:pPr indent="0" lvl="0" marL="0" rtl="0" algn="l">
              <a:spcBef>
                <a:spcPts val="0"/>
              </a:spcBef>
              <a:spcAft>
                <a:spcPts val="0"/>
              </a:spcAft>
              <a:buNone/>
            </a:pPr>
            <a:r>
              <a:t/>
            </a:r>
            <a:endParaRPr/>
          </a:p>
        </p:txBody>
      </p:sp>
      <p:sp>
        <p:nvSpPr>
          <p:cNvPr id="610" name="Google Shape;610;g167ce682846_0_1094:notes"/>
          <p:cNvSpPr txBox="1"/>
          <p:nvPr>
            <p:ph idx="12" type="sldNum"/>
          </p:nvPr>
        </p:nvSpPr>
        <p:spPr>
          <a:xfrm>
            <a:off x="3850443" y="9377318"/>
            <a:ext cx="2945700" cy="495300"/>
          </a:xfrm>
          <a:prstGeom prst="rect">
            <a:avLst/>
          </a:prstGeom>
        </p:spPr>
        <p:txBody>
          <a:bodyPr anchorCtr="0" anchor="b" bIns="46400" lIns="92800" spcFirstLastPara="1" rIns="92800" wrap="square" tIns="464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67ce682846_0_291:notes"/>
          <p:cNvSpPr/>
          <p:nvPr>
            <p:ph idx="2" type="sldImg"/>
          </p:nvPr>
        </p:nvSpPr>
        <p:spPr>
          <a:xfrm>
            <a:off x="434975" y="1233488"/>
            <a:ext cx="5927700" cy="33339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67ce682846_0_291:notes"/>
          <p:cNvSpPr txBox="1"/>
          <p:nvPr>
            <p:ph idx="1" type="body"/>
          </p:nvPr>
        </p:nvSpPr>
        <p:spPr>
          <a:xfrm>
            <a:off x="679768" y="4751219"/>
            <a:ext cx="5438100" cy="3887400"/>
          </a:xfrm>
          <a:prstGeom prst="rect">
            <a:avLst/>
          </a:prstGeom>
        </p:spPr>
        <p:txBody>
          <a:bodyPr anchorCtr="0" anchor="t" bIns="46400" lIns="92800" spcFirstLastPara="1" rIns="92800" wrap="square" tIns="46400">
            <a:noAutofit/>
          </a:bodyPr>
          <a:lstStyle/>
          <a:p>
            <a:pPr indent="0" lvl="0" marL="0" rtl="0" algn="l">
              <a:spcBef>
                <a:spcPts val="0"/>
              </a:spcBef>
              <a:spcAft>
                <a:spcPts val="0"/>
              </a:spcAft>
              <a:buNone/>
            </a:pPr>
            <a:r>
              <a:rPr lang="en-GB"/>
              <a:t>Rebecca talked about the 5 domains covered by Customer and Digital</a:t>
            </a:r>
            <a:endParaRPr/>
          </a:p>
          <a:p>
            <a:pPr indent="0" lvl="0" marL="0" rtl="0" algn="l">
              <a:spcBef>
                <a:spcPts val="0"/>
              </a:spcBef>
              <a:spcAft>
                <a:spcPts val="0"/>
              </a:spcAft>
              <a:buNone/>
            </a:pPr>
            <a:r>
              <a:rPr lang="en-GB"/>
              <a:t>Our focus today is on SoR and the data migration challenge</a:t>
            </a:r>
            <a:endParaRPr/>
          </a:p>
        </p:txBody>
      </p:sp>
      <p:sp>
        <p:nvSpPr>
          <p:cNvPr id="216" name="Google Shape;216;g167ce682846_0_291:notes"/>
          <p:cNvSpPr txBox="1"/>
          <p:nvPr>
            <p:ph idx="12" type="sldNum"/>
          </p:nvPr>
        </p:nvSpPr>
        <p:spPr>
          <a:xfrm>
            <a:off x="3850443" y="9377318"/>
            <a:ext cx="2945700" cy="495300"/>
          </a:xfrm>
          <a:prstGeom prst="rect">
            <a:avLst/>
          </a:prstGeom>
        </p:spPr>
        <p:txBody>
          <a:bodyPr anchorCtr="0" anchor="b" bIns="46400" lIns="92800" spcFirstLastPara="1" rIns="92800" wrap="square" tIns="464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167ce682846_0_1471:notes"/>
          <p:cNvSpPr/>
          <p:nvPr>
            <p:ph idx="2" type="sldImg"/>
          </p:nvPr>
        </p:nvSpPr>
        <p:spPr>
          <a:xfrm>
            <a:off x="434975" y="1233488"/>
            <a:ext cx="5927700" cy="33339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167ce682846_0_1471:notes"/>
          <p:cNvSpPr txBox="1"/>
          <p:nvPr>
            <p:ph idx="1" type="body"/>
          </p:nvPr>
        </p:nvSpPr>
        <p:spPr>
          <a:xfrm>
            <a:off x="679768" y="4751219"/>
            <a:ext cx="5438100" cy="3887400"/>
          </a:xfrm>
          <a:prstGeom prst="rect">
            <a:avLst/>
          </a:prstGeom>
        </p:spPr>
        <p:txBody>
          <a:bodyPr anchorCtr="0" anchor="t" bIns="46400" lIns="92800" spcFirstLastPara="1" rIns="92800" wrap="square" tIns="46400">
            <a:noAutofit/>
          </a:bodyPr>
          <a:lstStyle/>
          <a:p>
            <a:pPr indent="0" lvl="0" marL="0" rtl="0" algn="l">
              <a:spcBef>
                <a:spcPts val="0"/>
              </a:spcBef>
              <a:spcAft>
                <a:spcPts val="0"/>
              </a:spcAft>
              <a:buNone/>
            </a:pPr>
            <a:r>
              <a:t/>
            </a:r>
            <a:endParaRPr/>
          </a:p>
        </p:txBody>
      </p:sp>
      <p:sp>
        <p:nvSpPr>
          <p:cNvPr id="640" name="Google Shape;640;g167ce682846_0_1471:notes"/>
          <p:cNvSpPr txBox="1"/>
          <p:nvPr>
            <p:ph idx="12" type="sldNum"/>
          </p:nvPr>
        </p:nvSpPr>
        <p:spPr>
          <a:xfrm>
            <a:off x="3850443" y="9377318"/>
            <a:ext cx="2945700" cy="495300"/>
          </a:xfrm>
          <a:prstGeom prst="rect">
            <a:avLst/>
          </a:prstGeom>
        </p:spPr>
        <p:txBody>
          <a:bodyPr anchorCtr="0" anchor="b" bIns="46400" lIns="92800" spcFirstLastPara="1" rIns="92800" wrap="square" tIns="464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167ce682846_0_1159:notes"/>
          <p:cNvSpPr/>
          <p:nvPr>
            <p:ph idx="2" type="sldImg"/>
          </p:nvPr>
        </p:nvSpPr>
        <p:spPr>
          <a:xfrm>
            <a:off x="434975" y="1233488"/>
            <a:ext cx="5927700" cy="33339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167ce682846_0_1159:notes"/>
          <p:cNvSpPr txBox="1"/>
          <p:nvPr>
            <p:ph idx="1" type="body"/>
          </p:nvPr>
        </p:nvSpPr>
        <p:spPr>
          <a:xfrm>
            <a:off x="679768" y="4751219"/>
            <a:ext cx="5438100" cy="3887400"/>
          </a:xfrm>
          <a:prstGeom prst="rect">
            <a:avLst/>
          </a:prstGeom>
        </p:spPr>
        <p:txBody>
          <a:bodyPr anchorCtr="0" anchor="t" bIns="46400" lIns="92800" spcFirstLastPara="1" rIns="92800" wrap="square" tIns="46400">
            <a:noAutofit/>
          </a:bodyPr>
          <a:lstStyle/>
          <a:p>
            <a:pPr indent="0" lvl="0" marL="0" rtl="0" algn="l">
              <a:spcBef>
                <a:spcPts val="0"/>
              </a:spcBef>
              <a:spcAft>
                <a:spcPts val="0"/>
              </a:spcAft>
              <a:buNone/>
            </a:pPr>
            <a:r>
              <a:t/>
            </a:r>
            <a:endParaRPr/>
          </a:p>
        </p:txBody>
      </p:sp>
      <p:sp>
        <p:nvSpPr>
          <p:cNvPr id="655" name="Google Shape;655;g167ce682846_0_1159:notes"/>
          <p:cNvSpPr txBox="1"/>
          <p:nvPr>
            <p:ph idx="12" type="sldNum"/>
          </p:nvPr>
        </p:nvSpPr>
        <p:spPr>
          <a:xfrm>
            <a:off x="3850443" y="9377318"/>
            <a:ext cx="2945700" cy="495300"/>
          </a:xfrm>
          <a:prstGeom prst="rect">
            <a:avLst/>
          </a:prstGeom>
        </p:spPr>
        <p:txBody>
          <a:bodyPr anchorCtr="0" anchor="b" bIns="46400" lIns="92800" spcFirstLastPara="1" rIns="92800" wrap="square" tIns="464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16861e4bba9_8_196:notes"/>
          <p:cNvSpPr/>
          <p:nvPr>
            <p:ph idx="2" type="sldImg"/>
          </p:nvPr>
        </p:nvSpPr>
        <p:spPr>
          <a:xfrm>
            <a:off x="434975" y="1233488"/>
            <a:ext cx="5927700" cy="33339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16861e4bba9_8_196:notes"/>
          <p:cNvSpPr txBox="1"/>
          <p:nvPr>
            <p:ph idx="1" type="body"/>
          </p:nvPr>
        </p:nvSpPr>
        <p:spPr>
          <a:xfrm>
            <a:off x="679768" y="4751219"/>
            <a:ext cx="5438100" cy="3887400"/>
          </a:xfrm>
          <a:prstGeom prst="rect">
            <a:avLst/>
          </a:prstGeom>
        </p:spPr>
        <p:txBody>
          <a:bodyPr anchorCtr="0" anchor="t" bIns="46400" lIns="92800" spcFirstLastPara="1" rIns="92800" wrap="square" tIns="46400">
            <a:noAutofit/>
          </a:bodyPr>
          <a:lstStyle/>
          <a:p>
            <a:pPr indent="0" lvl="0" marL="0" rtl="0" algn="l">
              <a:spcBef>
                <a:spcPts val="0"/>
              </a:spcBef>
              <a:spcAft>
                <a:spcPts val="0"/>
              </a:spcAft>
              <a:buNone/>
            </a:pPr>
            <a:r>
              <a:t/>
            </a:r>
            <a:endParaRPr/>
          </a:p>
        </p:txBody>
      </p:sp>
      <p:sp>
        <p:nvSpPr>
          <p:cNvPr id="672" name="Google Shape;672;g16861e4bba9_8_196:notes"/>
          <p:cNvSpPr txBox="1"/>
          <p:nvPr>
            <p:ph idx="12" type="sldNum"/>
          </p:nvPr>
        </p:nvSpPr>
        <p:spPr>
          <a:xfrm>
            <a:off x="3850443" y="9377318"/>
            <a:ext cx="2945700" cy="495300"/>
          </a:xfrm>
          <a:prstGeom prst="rect">
            <a:avLst/>
          </a:prstGeom>
        </p:spPr>
        <p:txBody>
          <a:bodyPr anchorCtr="0" anchor="b" bIns="46400" lIns="92800" spcFirstLastPara="1" rIns="92800" wrap="square" tIns="464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167ce682846_0_1199:notes"/>
          <p:cNvSpPr/>
          <p:nvPr>
            <p:ph idx="2" type="sldImg"/>
          </p:nvPr>
        </p:nvSpPr>
        <p:spPr>
          <a:xfrm>
            <a:off x="434975" y="1233488"/>
            <a:ext cx="5927700" cy="33339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167ce682846_0_1199:notes"/>
          <p:cNvSpPr txBox="1"/>
          <p:nvPr>
            <p:ph idx="1" type="body"/>
          </p:nvPr>
        </p:nvSpPr>
        <p:spPr>
          <a:xfrm>
            <a:off x="679768" y="4751219"/>
            <a:ext cx="5438100" cy="3887400"/>
          </a:xfrm>
          <a:prstGeom prst="rect">
            <a:avLst/>
          </a:prstGeom>
        </p:spPr>
        <p:txBody>
          <a:bodyPr anchorCtr="0" anchor="t" bIns="46400" lIns="92800" spcFirstLastPara="1" rIns="92800" wrap="square" tIns="46400">
            <a:noAutofit/>
          </a:bodyPr>
          <a:lstStyle/>
          <a:p>
            <a:pPr indent="0" lvl="0" marL="0" rtl="0" algn="l">
              <a:spcBef>
                <a:spcPts val="0"/>
              </a:spcBef>
              <a:spcAft>
                <a:spcPts val="0"/>
              </a:spcAft>
              <a:buNone/>
            </a:pPr>
            <a:r>
              <a:t/>
            </a:r>
            <a:endParaRPr/>
          </a:p>
        </p:txBody>
      </p:sp>
      <p:sp>
        <p:nvSpPr>
          <p:cNvPr id="681" name="Google Shape;681;g167ce682846_0_1199:notes"/>
          <p:cNvSpPr txBox="1"/>
          <p:nvPr>
            <p:ph idx="12" type="sldNum"/>
          </p:nvPr>
        </p:nvSpPr>
        <p:spPr>
          <a:xfrm>
            <a:off x="3850443" y="9377318"/>
            <a:ext cx="2945700" cy="495300"/>
          </a:xfrm>
          <a:prstGeom prst="rect">
            <a:avLst/>
          </a:prstGeom>
        </p:spPr>
        <p:txBody>
          <a:bodyPr anchorCtr="0" anchor="b" bIns="46400" lIns="92800" spcFirstLastPara="1" rIns="92800" wrap="square" tIns="464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6861e4bba9_8_0:notes"/>
          <p:cNvSpPr/>
          <p:nvPr>
            <p:ph idx="2" type="sldImg"/>
          </p:nvPr>
        </p:nvSpPr>
        <p:spPr>
          <a:xfrm>
            <a:off x="434975" y="1233488"/>
            <a:ext cx="5927700" cy="33339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6861e4bba9_8_0:notes"/>
          <p:cNvSpPr txBox="1"/>
          <p:nvPr>
            <p:ph idx="1" type="body"/>
          </p:nvPr>
        </p:nvSpPr>
        <p:spPr>
          <a:xfrm>
            <a:off x="679768" y="4751219"/>
            <a:ext cx="5438100" cy="3887400"/>
          </a:xfrm>
          <a:prstGeom prst="rect">
            <a:avLst/>
          </a:prstGeom>
        </p:spPr>
        <p:txBody>
          <a:bodyPr anchorCtr="0" anchor="t" bIns="46400" lIns="92800" spcFirstLastPara="1" rIns="92800" wrap="square" tIns="46400">
            <a:noAutofit/>
          </a:bodyPr>
          <a:lstStyle/>
          <a:p>
            <a:pPr indent="0" lvl="0" marL="0" rtl="0" algn="l">
              <a:spcBef>
                <a:spcPts val="0"/>
              </a:spcBef>
              <a:spcAft>
                <a:spcPts val="0"/>
              </a:spcAft>
              <a:buNone/>
            </a:pPr>
            <a:r>
              <a:rPr lang="en-GB"/>
              <a:t>Rebecca talked about the 5 domains covered by Customer and Digital</a:t>
            </a:r>
            <a:endParaRPr/>
          </a:p>
          <a:p>
            <a:pPr indent="0" lvl="0" marL="0" rtl="0" algn="l">
              <a:spcBef>
                <a:spcPts val="0"/>
              </a:spcBef>
              <a:spcAft>
                <a:spcPts val="0"/>
              </a:spcAft>
              <a:buNone/>
            </a:pPr>
            <a:r>
              <a:rPr lang="en-GB"/>
              <a:t>Our focus today is on SoR and the data migration challenge</a:t>
            </a:r>
            <a:endParaRPr/>
          </a:p>
        </p:txBody>
      </p:sp>
      <p:sp>
        <p:nvSpPr>
          <p:cNvPr id="228" name="Google Shape;228;g16861e4bba9_8_0:notes"/>
          <p:cNvSpPr txBox="1"/>
          <p:nvPr>
            <p:ph idx="12" type="sldNum"/>
          </p:nvPr>
        </p:nvSpPr>
        <p:spPr>
          <a:xfrm>
            <a:off x="3850443" y="9377318"/>
            <a:ext cx="2945700" cy="495300"/>
          </a:xfrm>
          <a:prstGeom prst="rect">
            <a:avLst/>
          </a:prstGeom>
        </p:spPr>
        <p:txBody>
          <a:bodyPr anchorCtr="0" anchor="b" bIns="46400" lIns="92800" spcFirstLastPara="1" rIns="92800" wrap="square" tIns="464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67ce682846_0_449:notes"/>
          <p:cNvSpPr/>
          <p:nvPr>
            <p:ph idx="2" type="sldImg"/>
          </p:nvPr>
        </p:nvSpPr>
        <p:spPr>
          <a:xfrm>
            <a:off x="434975" y="1233488"/>
            <a:ext cx="5927700" cy="33339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67ce682846_0_449:notes"/>
          <p:cNvSpPr txBox="1"/>
          <p:nvPr>
            <p:ph idx="1" type="body"/>
          </p:nvPr>
        </p:nvSpPr>
        <p:spPr>
          <a:xfrm>
            <a:off x="679768" y="4751219"/>
            <a:ext cx="5438100" cy="3887400"/>
          </a:xfrm>
          <a:prstGeom prst="rect">
            <a:avLst/>
          </a:prstGeom>
        </p:spPr>
        <p:txBody>
          <a:bodyPr anchorCtr="0" anchor="t" bIns="46400" lIns="92800" spcFirstLastPara="1" rIns="92800" wrap="square" tIns="46400">
            <a:noAutofit/>
          </a:bodyPr>
          <a:lstStyle/>
          <a:p>
            <a:pPr indent="0" lvl="0" marL="0" rtl="0" algn="l">
              <a:spcBef>
                <a:spcPts val="0"/>
              </a:spcBef>
              <a:spcAft>
                <a:spcPts val="0"/>
              </a:spcAft>
              <a:buNone/>
            </a:pPr>
            <a:r>
              <a:rPr lang="en-GB"/>
              <a:t>Rebecca talked about the 5 domains covered by Customer and Digital</a:t>
            </a:r>
            <a:endParaRPr/>
          </a:p>
          <a:p>
            <a:pPr indent="0" lvl="0" marL="0" rtl="0" algn="l">
              <a:spcBef>
                <a:spcPts val="0"/>
              </a:spcBef>
              <a:spcAft>
                <a:spcPts val="0"/>
              </a:spcAft>
              <a:buNone/>
            </a:pPr>
            <a:r>
              <a:rPr lang="en-GB"/>
              <a:t>Our focus today is on SoR and the data migration challenge</a:t>
            </a:r>
            <a:endParaRPr/>
          </a:p>
        </p:txBody>
      </p:sp>
      <p:sp>
        <p:nvSpPr>
          <p:cNvPr id="266" name="Google Shape;266;g167ce682846_0_449:notes"/>
          <p:cNvSpPr txBox="1"/>
          <p:nvPr>
            <p:ph idx="12" type="sldNum"/>
          </p:nvPr>
        </p:nvSpPr>
        <p:spPr>
          <a:xfrm>
            <a:off x="3850443" y="9377318"/>
            <a:ext cx="2945700" cy="495300"/>
          </a:xfrm>
          <a:prstGeom prst="rect">
            <a:avLst/>
          </a:prstGeom>
        </p:spPr>
        <p:txBody>
          <a:bodyPr anchorCtr="0" anchor="b" bIns="46400" lIns="92800" spcFirstLastPara="1" rIns="92800" wrap="square" tIns="464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67ce682846_0_460:notes"/>
          <p:cNvSpPr/>
          <p:nvPr>
            <p:ph idx="2" type="sldImg"/>
          </p:nvPr>
        </p:nvSpPr>
        <p:spPr>
          <a:xfrm>
            <a:off x="434975" y="1233488"/>
            <a:ext cx="5927700" cy="33339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67ce682846_0_460:notes"/>
          <p:cNvSpPr txBox="1"/>
          <p:nvPr>
            <p:ph idx="1" type="body"/>
          </p:nvPr>
        </p:nvSpPr>
        <p:spPr>
          <a:xfrm>
            <a:off x="679768" y="4751219"/>
            <a:ext cx="5438100" cy="3887400"/>
          </a:xfrm>
          <a:prstGeom prst="rect">
            <a:avLst/>
          </a:prstGeom>
        </p:spPr>
        <p:txBody>
          <a:bodyPr anchorCtr="0" anchor="t" bIns="46400" lIns="92800" spcFirstLastPara="1" rIns="92800" wrap="square" tIns="46400">
            <a:noAutofit/>
          </a:bodyPr>
          <a:lstStyle/>
          <a:p>
            <a:pPr indent="0" lvl="0" marL="0" rtl="0" algn="l">
              <a:spcBef>
                <a:spcPts val="0"/>
              </a:spcBef>
              <a:spcAft>
                <a:spcPts val="0"/>
              </a:spcAft>
              <a:buNone/>
            </a:pPr>
            <a:r>
              <a:rPr lang="en-GB"/>
              <a:t>Rebecca talked about the 5 domains covered by Customer and Digital</a:t>
            </a:r>
            <a:endParaRPr/>
          </a:p>
          <a:p>
            <a:pPr indent="0" lvl="0" marL="0" rtl="0" algn="l">
              <a:spcBef>
                <a:spcPts val="0"/>
              </a:spcBef>
              <a:spcAft>
                <a:spcPts val="0"/>
              </a:spcAft>
              <a:buNone/>
            </a:pPr>
            <a:r>
              <a:rPr lang="en-GB"/>
              <a:t>Our focus today is on SoR and the data migration challenge</a:t>
            </a:r>
            <a:endParaRPr/>
          </a:p>
        </p:txBody>
      </p:sp>
      <p:sp>
        <p:nvSpPr>
          <p:cNvPr id="275" name="Google Shape;275;g167ce682846_0_460:notes"/>
          <p:cNvSpPr txBox="1"/>
          <p:nvPr>
            <p:ph idx="12" type="sldNum"/>
          </p:nvPr>
        </p:nvSpPr>
        <p:spPr>
          <a:xfrm>
            <a:off x="3850443" y="9377318"/>
            <a:ext cx="2945700" cy="495300"/>
          </a:xfrm>
          <a:prstGeom prst="rect">
            <a:avLst/>
          </a:prstGeom>
        </p:spPr>
        <p:txBody>
          <a:bodyPr anchorCtr="0" anchor="b" bIns="46400" lIns="92800" spcFirstLastPara="1" rIns="92800" wrap="square" tIns="464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49dffd3465_0_213:notes"/>
          <p:cNvSpPr/>
          <p:nvPr>
            <p:ph idx="2" type="sldImg"/>
          </p:nvPr>
        </p:nvSpPr>
        <p:spPr>
          <a:xfrm>
            <a:off x="434975" y="1233488"/>
            <a:ext cx="5927700" cy="33339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49dffd3465_0_213:notes"/>
          <p:cNvSpPr txBox="1"/>
          <p:nvPr>
            <p:ph idx="1" type="body"/>
          </p:nvPr>
        </p:nvSpPr>
        <p:spPr>
          <a:xfrm>
            <a:off x="679768" y="4751219"/>
            <a:ext cx="5438100" cy="3887400"/>
          </a:xfrm>
          <a:prstGeom prst="rect">
            <a:avLst/>
          </a:prstGeom>
        </p:spPr>
        <p:txBody>
          <a:bodyPr anchorCtr="0" anchor="t" bIns="46400" lIns="92800" spcFirstLastPara="1" rIns="92800" wrap="square" tIns="46400">
            <a:noAutofit/>
          </a:bodyPr>
          <a:lstStyle/>
          <a:p>
            <a:pPr indent="0" lvl="0" marL="0" rtl="0" algn="l">
              <a:spcBef>
                <a:spcPts val="0"/>
              </a:spcBef>
              <a:spcAft>
                <a:spcPts val="0"/>
              </a:spcAft>
              <a:buNone/>
            </a:pPr>
            <a:r>
              <a:t/>
            </a:r>
            <a:endParaRPr/>
          </a:p>
        </p:txBody>
      </p:sp>
      <p:sp>
        <p:nvSpPr>
          <p:cNvPr id="299" name="Google Shape;299;g149dffd3465_0_213:notes"/>
          <p:cNvSpPr txBox="1"/>
          <p:nvPr>
            <p:ph idx="12" type="sldNum"/>
          </p:nvPr>
        </p:nvSpPr>
        <p:spPr>
          <a:xfrm>
            <a:off x="3850443" y="9377318"/>
            <a:ext cx="2945700" cy="495300"/>
          </a:xfrm>
          <a:prstGeom prst="rect">
            <a:avLst/>
          </a:prstGeom>
        </p:spPr>
        <p:txBody>
          <a:bodyPr anchorCtr="0" anchor="b" bIns="46400" lIns="92800" spcFirstLastPara="1" rIns="92800" wrap="square" tIns="464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687154607a_9_73:notes"/>
          <p:cNvSpPr/>
          <p:nvPr>
            <p:ph idx="2" type="sldImg"/>
          </p:nvPr>
        </p:nvSpPr>
        <p:spPr>
          <a:xfrm>
            <a:off x="434975" y="1233488"/>
            <a:ext cx="5927700" cy="33339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687154607a_9_73:notes"/>
          <p:cNvSpPr txBox="1"/>
          <p:nvPr>
            <p:ph idx="1" type="body"/>
          </p:nvPr>
        </p:nvSpPr>
        <p:spPr>
          <a:xfrm>
            <a:off x="679768" y="4751219"/>
            <a:ext cx="5438100" cy="3887400"/>
          </a:xfrm>
          <a:prstGeom prst="rect">
            <a:avLst/>
          </a:prstGeom>
        </p:spPr>
        <p:txBody>
          <a:bodyPr anchorCtr="0" anchor="t" bIns="46400" lIns="92800" spcFirstLastPara="1" rIns="92800" wrap="square" tIns="46400">
            <a:noAutofit/>
          </a:bodyPr>
          <a:lstStyle/>
          <a:p>
            <a:pPr indent="0" lvl="0" marL="0" rtl="0" algn="l">
              <a:spcBef>
                <a:spcPts val="0"/>
              </a:spcBef>
              <a:spcAft>
                <a:spcPts val="0"/>
              </a:spcAft>
              <a:buNone/>
            </a:pPr>
            <a:r>
              <a:t/>
            </a:r>
            <a:endParaRPr/>
          </a:p>
        </p:txBody>
      </p:sp>
      <p:sp>
        <p:nvSpPr>
          <p:cNvPr id="310" name="Google Shape;310;g1687154607a_9_73:notes"/>
          <p:cNvSpPr txBox="1"/>
          <p:nvPr>
            <p:ph idx="12" type="sldNum"/>
          </p:nvPr>
        </p:nvSpPr>
        <p:spPr>
          <a:xfrm>
            <a:off x="3850443" y="9377318"/>
            <a:ext cx="2945700" cy="495300"/>
          </a:xfrm>
          <a:prstGeom prst="rect">
            <a:avLst/>
          </a:prstGeom>
        </p:spPr>
        <p:txBody>
          <a:bodyPr anchorCtr="0" anchor="b" bIns="46400" lIns="92800" spcFirstLastPara="1" rIns="92800" wrap="square" tIns="464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49dffd3465_0_270:notes"/>
          <p:cNvSpPr/>
          <p:nvPr>
            <p:ph idx="2" type="sldImg"/>
          </p:nvPr>
        </p:nvSpPr>
        <p:spPr>
          <a:xfrm>
            <a:off x="434975" y="1233488"/>
            <a:ext cx="5927700" cy="33339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149dffd3465_0_270:notes"/>
          <p:cNvSpPr txBox="1"/>
          <p:nvPr>
            <p:ph idx="1" type="body"/>
          </p:nvPr>
        </p:nvSpPr>
        <p:spPr>
          <a:xfrm>
            <a:off x="679768" y="4751219"/>
            <a:ext cx="5438100" cy="3887400"/>
          </a:xfrm>
          <a:prstGeom prst="rect">
            <a:avLst/>
          </a:prstGeom>
        </p:spPr>
        <p:txBody>
          <a:bodyPr anchorCtr="0" anchor="t" bIns="46400" lIns="92800" spcFirstLastPara="1" rIns="92800" wrap="square" tIns="46400">
            <a:noAutofit/>
          </a:bodyPr>
          <a:lstStyle/>
          <a:p>
            <a:pPr indent="0" lvl="0" marL="0" rtl="0" algn="l">
              <a:spcBef>
                <a:spcPts val="0"/>
              </a:spcBef>
              <a:spcAft>
                <a:spcPts val="0"/>
              </a:spcAft>
              <a:buNone/>
            </a:pPr>
            <a:r>
              <a:t/>
            </a:r>
            <a:endParaRPr/>
          </a:p>
        </p:txBody>
      </p:sp>
      <p:sp>
        <p:nvSpPr>
          <p:cNvPr id="475" name="Google Shape;475;g149dffd3465_0_270:notes"/>
          <p:cNvSpPr txBox="1"/>
          <p:nvPr>
            <p:ph idx="12" type="sldNum"/>
          </p:nvPr>
        </p:nvSpPr>
        <p:spPr>
          <a:xfrm>
            <a:off x="3850443" y="9377318"/>
            <a:ext cx="2945700" cy="495300"/>
          </a:xfrm>
          <a:prstGeom prst="rect">
            <a:avLst/>
          </a:prstGeom>
        </p:spPr>
        <p:txBody>
          <a:bodyPr anchorCtr="0" anchor="b" bIns="46400" lIns="92800" spcFirstLastPara="1" rIns="92800" wrap="square" tIns="464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167ce682846_0_688:notes"/>
          <p:cNvSpPr/>
          <p:nvPr>
            <p:ph idx="2" type="sldImg"/>
          </p:nvPr>
        </p:nvSpPr>
        <p:spPr>
          <a:xfrm>
            <a:off x="434975" y="1233488"/>
            <a:ext cx="5927700" cy="33339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167ce682846_0_688:notes"/>
          <p:cNvSpPr txBox="1"/>
          <p:nvPr>
            <p:ph idx="1" type="body"/>
          </p:nvPr>
        </p:nvSpPr>
        <p:spPr>
          <a:xfrm>
            <a:off x="679768" y="4751219"/>
            <a:ext cx="5438100" cy="3887400"/>
          </a:xfrm>
          <a:prstGeom prst="rect">
            <a:avLst/>
          </a:prstGeom>
        </p:spPr>
        <p:txBody>
          <a:bodyPr anchorCtr="0" anchor="t" bIns="46400" lIns="92800" spcFirstLastPara="1" rIns="92800" wrap="square" tIns="46400">
            <a:noAutofit/>
          </a:bodyPr>
          <a:lstStyle/>
          <a:p>
            <a:pPr indent="0" lvl="0" marL="0" rtl="0" algn="l">
              <a:spcBef>
                <a:spcPts val="0"/>
              </a:spcBef>
              <a:spcAft>
                <a:spcPts val="0"/>
              </a:spcAft>
              <a:buNone/>
            </a:pPr>
            <a:r>
              <a:t/>
            </a:r>
            <a:endParaRPr/>
          </a:p>
        </p:txBody>
      </p:sp>
      <p:sp>
        <p:nvSpPr>
          <p:cNvPr id="486" name="Google Shape;486;g167ce682846_0_688:notes"/>
          <p:cNvSpPr txBox="1"/>
          <p:nvPr>
            <p:ph idx="12" type="sldNum"/>
          </p:nvPr>
        </p:nvSpPr>
        <p:spPr>
          <a:xfrm>
            <a:off x="3850443" y="9377318"/>
            <a:ext cx="2945700" cy="495300"/>
          </a:xfrm>
          <a:prstGeom prst="rect">
            <a:avLst/>
          </a:prstGeom>
        </p:spPr>
        <p:txBody>
          <a:bodyPr anchorCtr="0" anchor="b" bIns="46400" lIns="92800" spcFirstLastPara="1" rIns="92800" wrap="square" tIns="464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6900"/>
              <a:buNone/>
              <a:defRPr sz="69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15" name="Google Shape;15;p2"/>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6" name="Google Shape;16;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50" name="Google Shape;50;p11"/>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rtl="0" algn="ctr">
              <a:spcBef>
                <a:spcPts val="0"/>
              </a:spcBef>
              <a:spcAft>
                <a:spcPts val="0"/>
              </a:spcAft>
              <a:buSzPts val="2400"/>
              <a:buChar char="●"/>
              <a:defRPr/>
            </a:lvl1pPr>
            <a:lvl2pPr indent="-349250" lvl="1" marL="914400" rtl="0" algn="ctr">
              <a:spcBef>
                <a:spcPts val="0"/>
              </a:spcBef>
              <a:spcAft>
                <a:spcPts val="0"/>
              </a:spcAft>
              <a:buSzPts val="1900"/>
              <a:buChar char="○"/>
              <a:defRPr/>
            </a:lvl2pPr>
            <a:lvl3pPr indent="-349250" lvl="2" marL="1371600" rtl="0" algn="ctr">
              <a:spcBef>
                <a:spcPts val="0"/>
              </a:spcBef>
              <a:spcAft>
                <a:spcPts val="0"/>
              </a:spcAft>
              <a:buSzPts val="1900"/>
              <a:buChar char="■"/>
              <a:defRPr/>
            </a:lvl3pPr>
            <a:lvl4pPr indent="-349250" lvl="3" marL="1828800" rtl="0" algn="ctr">
              <a:spcBef>
                <a:spcPts val="0"/>
              </a:spcBef>
              <a:spcAft>
                <a:spcPts val="0"/>
              </a:spcAft>
              <a:buSzPts val="1900"/>
              <a:buChar char="●"/>
              <a:defRPr/>
            </a:lvl4pPr>
            <a:lvl5pPr indent="-349250" lvl="4" marL="2286000" rtl="0" algn="ctr">
              <a:spcBef>
                <a:spcPts val="0"/>
              </a:spcBef>
              <a:spcAft>
                <a:spcPts val="0"/>
              </a:spcAft>
              <a:buSzPts val="1900"/>
              <a:buChar char="○"/>
              <a:defRPr/>
            </a:lvl5pPr>
            <a:lvl6pPr indent="-349250" lvl="5" marL="2743200" rtl="0" algn="ctr">
              <a:spcBef>
                <a:spcPts val="0"/>
              </a:spcBef>
              <a:spcAft>
                <a:spcPts val="0"/>
              </a:spcAft>
              <a:buSzPts val="1900"/>
              <a:buChar char="■"/>
              <a:defRPr/>
            </a:lvl6pPr>
            <a:lvl7pPr indent="-349250" lvl="6" marL="3200400" rtl="0" algn="ctr">
              <a:spcBef>
                <a:spcPts val="0"/>
              </a:spcBef>
              <a:spcAft>
                <a:spcPts val="0"/>
              </a:spcAft>
              <a:buSzPts val="1900"/>
              <a:buChar char="●"/>
              <a:defRPr/>
            </a:lvl7pPr>
            <a:lvl8pPr indent="-349250" lvl="7" marL="3657600" rtl="0" algn="ctr">
              <a:spcBef>
                <a:spcPts val="0"/>
              </a:spcBef>
              <a:spcAft>
                <a:spcPts val="0"/>
              </a:spcAft>
              <a:buSzPts val="1900"/>
              <a:buChar char="○"/>
              <a:defRPr/>
            </a:lvl8pPr>
            <a:lvl9pPr indent="-349250" lvl="8" marL="4114800" rtl="0" algn="ctr">
              <a:spcBef>
                <a:spcPts val="0"/>
              </a:spcBef>
              <a:spcAft>
                <a:spcPts val="0"/>
              </a:spcAft>
              <a:buSzPts val="1900"/>
              <a:buChar char="■"/>
              <a:defRPr/>
            </a:lvl9pPr>
          </a:lstStyle>
          <a:p/>
        </p:txBody>
      </p:sp>
      <p:sp>
        <p:nvSpPr>
          <p:cNvPr id="51" name="Google Shape;51;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54" name="Shape 54"/>
        <p:cNvGrpSpPr/>
        <p:nvPr/>
      </p:nvGrpSpPr>
      <p:grpSpPr>
        <a:xfrm>
          <a:off x="0" y="0"/>
          <a:ext cx="0" cy="0"/>
          <a:chOff x="0" y="0"/>
          <a:chExt cx="0" cy="0"/>
        </a:xfrm>
      </p:grpSpPr>
      <p:sp>
        <p:nvSpPr>
          <p:cNvPr id="55" name="Google Shape;55;p13"/>
          <p:cNvSpPr/>
          <p:nvPr/>
        </p:nvSpPr>
        <p:spPr>
          <a:xfrm>
            <a:off x="0" y="0"/>
            <a:ext cx="12192000" cy="5715000"/>
          </a:xfrm>
          <a:prstGeom prst="rect">
            <a:avLst/>
          </a:prstGeom>
          <a:gradFill>
            <a:gsLst>
              <a:gs pos="0">
                <a:srgbClr val="006284"/>
              </a:gs>
              <a:gs pos="50000">
                <a:srgbClr val="008EC0"/>
              </a:gs>
              <a:gs pos="100000">
                <a:srgbClr val="00AAE7"/>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500" u="none" cap="none" strike="noStrike">
              <a:solidFill>
                <a:schemeClr val="lt1"/>
              </a:solidFill>
              <a:latin typeface="Calibri"/>
              <a:ea typeface="Calibri"/>
              <a:cs typeface="Calibri"/>
              <a:sym typeface="Calibri"/>
            </a:endParaRPr>
          </a:p>
        </p:txBody>
      </p:sp>
      <p:pic>
        <p:nvPicPr>
          <p:cNvPr id="56" name="Google Shape;56;p13"/>
          <p:cNvPicPr preferRelativeResize="0"/>
          <p:nvPr/>
        </p:nvPicPr>
        <p:blipFill rotWithShape="1">
          <a:blip r:embed="rId2">
            <a:alphaModFix/>
          </a:blip>
          <a:srcRect b="0" l="0" r="0" t="0"/>
          <a:stretch/>
        </p:blipFill>
        <p:spPr>
          <a:xfrm>
            <a:off x="453638" y="6054201"/>
            <a:ext cx="1763729" cy="422517"/>
          </a:xfrm>
          <a:prstGeom prst="rect">
            <a:avLst/>
          </a:prstGeom>
          <a:noFill/>
          <a:ln>
            <a:noFill/>
          </a:ln>
        </p:spPr>
      </p:pic>
      <p:pic>
        <p:nvPicPr>
          <p:cNvPr descr="A close up of a logo&#10;&#10;Description automatically generated" id="57" name="Google Shape;57;p13"/>
          <p:cNvPicPr preferRelativeResize="0"/>
          <p:nvPr/>
        </p:nvPicPr>
        <p:blipFill rotWithShape="1">
          <a:blip r:embed="rId3">
            <a:alphaModFix/>
          </a:blip>
          <a:srcRect b="0" l="0" r="0" t="0"/>
          <a:stretch/>
        </p:blipFill>
        <p:spPr>
          <a:xfrm>
            <a:off x="9643533" y="5959639"/>
            <a:ext cx="2311026" cy="623890"/>
          </a:xfrm>
          <a:prstGeom prst="rect">
            <a:avLst/>
          </a:prstGeom>
          <a:noFill/>
          <a:ln>
            <a:noFill/>
          </a:ln>
        </p:spPr>
      </p:pic>
      <p:pic>
        <p:nvPicPr>
          <p:cNvPr id="58" name="Google Shape;58;p13"/>
          <p:cNvPicPr preferRelativeResize="0"/>
          <p:nvPr/>
        </p:nvPicPr>
        <p:blipFill rotWithShape="1">
          <a:blip r:embed="rId4">
            <a:alphaModFix amt="70000"/>
          </a:blip>
          <a:srcRect b="0" l="11401" r="8302" t="0"/>
          <a:stretch/>
        </p:blipFill>
        <p:spPr>
          <a:xfrm>
            <a:off x="-2" y="4224440"/>
            <a:ext cx="12192002" cy="1373592"/>
          </a:xfrm>
          <a:prstGeom prst="rect">
            <a:avLst/>
          </a:prstGeom>
          <a:noFill/>
          <a:ln>
            <a:noFill/>
          </a:ln>
        </p:spPr>
      </p:pic>
      <p:sp>
        <p:nvSpPr>
          <p:cNvPr id="59" name="Google Shape;59;p13"/>
          <p:cNvSpPr txBox="1"/>
          <p:nvPr>
            <p:ph type="title"/>
          </p:nvPr>
        </p:nvSpPr>
        <p:spPr>
          <a:xfrm>
            <a:off x="838200" y="2113776"/>
            <a:ext cx="10515600" cy="13257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lt1"/>
              </a:buClr>
              <a:buSzPts val="4400"/>
              <a:buFont typeface="Calibri"/>
              <a:buNone/>
              <a:defRPr b="1">
                <a:solidFill>
                  <a:schemeClr val="lt1"/>
                </a:solidFill>
                <a:latin typeface="Calibri"/>
                <a:ea typeface="Calibri"/>
                <a:cs typeface="Calibri"/>
                <a:sym typeface="Calibri"/>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60" name="Google Shape;60;p13"/>
          <p:cNvSpPr txBox="1"/>
          <p:nvPr/>
        </p:nvSpPr>
        <p:spPr>
          <a:xfrm>
            <a:off x="5068916" y="6126959"/>
            <a:ext cx="2054100" cy="2772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1800" u="none" cap="none" strike="noStrike">
                <a:solidFill>
                  <a:srgbClr val="293171"/>
                </a:solidFill>
                <a:latin typeface="Calibri"/>
                <a:ea typeface="Calibri"/>
                <a:cs typeface="Calibri"/>
                <a:sym typeface="Calibri"/>
              </a:rPr>
              <a:t>IN-CONFIDENCE</a:t>
            </a:r>
            <a:endParaRPr b="1" i="0" sz="1800" u="none" cap="none" strike="noStrike">
              <a:solidFill>
                <a:srgbClr val="29317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p:cSld name="Content Slide">
    <p:spTree>
      <p:nvGrpSpPr>
        <p:cNvPr id="61" name="Shape 61"/>
        <p:cNvGrpSpPr/>
        <p:nvPr/>
      </p:nvGrpSpPr>
      <p:grpSpPr>
        <a:xfrm>
          <a:off x="0" y="0"/>
          <a:ext cx="0" cy="0"/>
          <a:chOff x="0" y="0"/>
          <a:chExt cx="0" cy="0"/>
        </a:xfrm>
      </p:grpSpPr>
      <p:sp>
        <p:nvSpPr>
          <p:cNvPr id="62" name="Google Shape;62;p14"/>
          <p:cNvSpPr/>
          <p:nvPr/>
        </p:nvSpPr>
        <p:spPr>
          <a:xfrm rot="10800000">
            <a:off x="-13" y="6208293"/>
            <a:ext cx="12192012" cy="649706"/>
          </a:xfrm>
          <a:custGeom>
            <a:rect b="b" l="l" r="r" t="t"/>
            <a:pathLst>
              <a:path extrusionOk="0" h="21151" w="21600">
                <a:moveTo>
                  <a:pt x="0" y="0"/>
                </a:moveTo>
                <a:lnTo>
                  <a:pt x="21600" y="0"/>
                </a:lnTo>
                <a:cubicBezTo>
                  <a:pt x="21595" y="6526"/>
                  <a:pt x="21589" y="13053"/>
                  <a:pt x="21584" y="19579"/>
                </a:cubicBezTo>
                <a:cubicBezTo>
                  <a:pt x="19820" y="22942"/>
                  <a:pt x="14614" y="16251"/>
                  <a:pt x="11014" y="16726"/>
                </a:cubicBezTo>
                <a:cubicBezTo>
                  <a:pt x="7414" y="17201"/>
                  <a:pt x="1836" y="23535"/>
                  <a:pt x="0" y="20172"/>
                </a:cubicBezTo>
                <a:lnTo>
                  <a:pt x="0" y="0"/>
                </a:lnTo>
                <a:close/>
              </a:path>
            </a:pathLst>
          </a:custGeom>
          <a:gradFill>
            <a:gsLst>
              <a:gs pos="0">
                <a:srgbClr val="044E68"/>
              </a:gs>
              <a:gs pos="50000">
                <a:srgbClr val="067098"/>
              </a:gs>
              <a:gs pos="100000">
                <a:srgbClr val="0887B6"/>
              </a:gs>
            </a:gsLst>
            <a:lin ang="10800025" scaled="0"/>
          </a:gradFill>
          <a:ln cap="flat" cmpd="sng" w="12700">
            <a:solidFill>
              <a:srgbClr val="147EA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 name="Google Shape;63;p14"/>
          <p:cNvSpPr txBox="1"/>
          <p:nvPr>
            <p:ph type="ctrTitle"/>
          </p:nvPr>
        </p:nvSpPr>
        <p:spPr>
          <a:xfrm>
            <a:off x="790075" y="744271"/>
            <a:ext cx="10545300" cy="443100"/>
          </a:xfrm>
          <a:prstGeom prst="rect">
            <a:avLst/>
          </a:prstGeom>
          <a:noFill/>
          <a:ln>
            <a:noFill/>
          </a:ln>
        </p:spPr>
        <p:txBody>
          <a:bodyPr anchorCtr="0" anchor="b" bIns="0" lIns="0" spcFirstLastPara="1" rIns="0" wrap="square" tIns="0">
            <a:spAutoFit/>
          </a:bodyPr>
          <a:lstStyle>
            <a:lvl1pPr lvl="0" rtl="0" algn="l">
              <a:lnSpc>
                <a:spcPct val="90000"/>
              </a:lnSpc>
              <a:spcBef>
                <a:spcPts val="0"/>
              </a:spcBef>
              <a:spcAft>
                <a:spcPts val="0"/>
              </a:spcAft>
              <a:buClr>
                <a:srgbClr val="1482AB"/>
              </a:buClr>
              <a:buSzPts val="3200"/>
              <a:buFont typeface="Calibri"/>
              <a:buNone/>
              <a:defRPr b="1" sz="3200">
                <a:solidFill>
                  <a:srgbClr val="1482AB"/>
                </a:solidFill>
                <a:latin typeface="Calibri"/>
                <a:ea typeface="Calibri"/>
                <a:cs typeface="Calibri"/>
                <a:sym typeface="Calibri"/>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pic>
        <p:nvPicPr>
          <p:cNvPr id="64" name="Google Shape;64;p14"/>
          <p:cNvPicPr preferRelativeResize="0"/>
          <p:nvPr/>
        </p:nvPicPr>
        <p:blipFill rotWithShape="1">
          <a:blip r:embed="rId2">
            <a:alphaModFix amt="22000"/>
          </a:blip>
          <a:srcRect b="0" l="4047" r="3334" t="0"/>
          <a:stretch/>
        </p:blipFill>
        <p:spPr>
          <a:xfrm rot="10800000">
            <a:off x="2" y="6161172"/>
            <a:ext cx="12191996" cy="826709"/>
          </a:xfrm>
          <a:prstGeom prst="rect">
            <a:avLst/>
          </a:prstGeom>
          <a:noFill/>
          <a:ln>
            <a:noFill/>
          </a:ln>
        </p:spPr>
      </p:pic>
      <p:sp>
        <p:nvSpPr>
          <p:cNvPr id="65" name="Google Shape;65;p14"/>
          <p:cNvSpPr txBox="1"/>
          <p:nvPr/>
        </p:nvSpPr>
        <p:spPr>
          <a:xfrm>
            <a:off x="5068916" y="6438759"/>
            <a:ext cx="2054100" cy="2772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1800" u="none" cap="none" strike="noStrike">
                <a:solidFill>
                  <a:schemeClr val="lt1"/>
                </a:solidFill>
                <a:latin typeface="Calibri"/>
                <a:ea typeface="Calibri"/>
                <a:cs typeface="Calibri"/>
                <a:sym typeface="Calibri"/>
              </a:rPr>
              <a:t>IN-CONFIDENCE</a:t>
            </a:r>
            <a:endParaRPr b="1" i="0" sz="1800" u="none" cap="none" strike="noStrike">
              <a:solidFill>
                <a:schemeClr val="lt1"/>
              </a:solidFill>
              <a:latin typeface="Calibri"/>
              <a:ea typeface="Calibri"/>
              <a:cs typeface="Calibri"/>
              <a:sym typeface="Calibri"/>
            </a:endParaRPr>
          </a:p>
        </p:txBody>
      </p:sp>
      <p:sp>
        <p:nvSpPr>
          <p:cNvPr id="66" name="Google Shape;66;p14"/>
          <p:cNvSpPr txBox="1"/>
          <p:nvPr>
            <p:ph idx="1" type="body"/>
          </p:nvPr>
        </p:nvSpPr>
        <p:spPr>
          <a:xfrm>
            <a:off x="790075" y="1381668"/>
            <a:ext cx="10545300" cy="1226100"/>
          </a:xfrm>
          <a:prstGeom prst="rect">
            <a:avLst/>
          </a:prstGeom>
          <a:noFill/>
          <a:ln>
            <a:noFill/>
          </a:ln>
        </p:spPr>
        <p:txBody>
          <a:bodyPr anchorCtr="0" anchor="t" bIns="0" lIns="0" spcFirstLastPara="1" rIns="0" wrap="square" tIns="0">
            <a:spAutoFit/>
          </a:bodyPr>
          <a:lstStyle>
            <a:lvl1pPr indent="-317500" lvl="0" marL="457200" rtl="0" algn="l">
              <a:lnSpc>
                <a:spcPct val="90000"/>
              </a:lnSpc>
              <a:spcBef>
                <a:spcPts val="1000"/>
              </a:spcBef>
              <a:spcAft>
                <a:spcPts val="0"/>
              </a:spcAft>
              <a:buClr>
                <a:srgbClr val="07769F"/>
              </a:buClr>
              <a:buSzPts val="1400"/>
              <a:buChar char="●"/>
              <a:defRPr sz="1400"/>
            </a:lvl1pPr>
            <a:lvl2pPr indent="-317500" lvl="1" marL="914400" rtl="0" algn="l">
              <a:lnSpc>
                <a:spcPct val="90000"/>
              </a:lnSpc>
              <a:spcBef>
                <a:spcPts val="1600"/>
              </a:spcBef>
              <a:spcAft>
                <a:spcPts val="0"/>
              </a:spcAft>
              <a:buClr>
                <a:srgbClr val="07769F"/>
              </a:buClr>
              <a:buSzPts val="1400"/>
              <a:buChar char="○"/>
              <a:defRPr sz="1400"/>
            </a:lvl2pPr>
            <a:lvl3pPr indent="-317500" lvl="2" marL="1371600" rtl="0" algn="l">
              <a:lnSpc>
                <a:spcPct val="90000"/>
              </a:lnSpc>
              <a:spcBef>
                <a:spcPts val="1600"/>
              </a:spcBef>
              <a:spcAft>
                <a:spcPts val="0"/>
              </a:spcAft>
              <a:buClr>
                <a:srgbClr val="07769F"/>
              </a:buClr>
              <a:buSzPts val="1400"/>
              <a:buChar char="■"/>
              <a:defRPr sz="1400"/>
            </a:lvl3pPr>
            <a:lvl4pPr indent="-317500" lvl="3" marL="1828800" rtl="0" algn="l">
              <a:lnSpc>
                <a:spcPct val="90000"/>
              </a:lnSpc>
              <a:spcBef>
                <a:spcPts val="1600"/>
              </a:spcBef>
              <a:spcAft>
                <a:spcPts val="0"/>
              </a:spcAft>
              <a:buClr>
                <a:srgbClr val="07769F"/>
              </a:buClr>
              <a:buSzPts val="1400"/>
              <a:buChar char="●"/>
              <a:defRPr sz="1400"/>
            </a:lvl4pPr>
            <a:lvl5pPr indent="-317500" lvl="4" marL="2286000" rtl="0" algn="l">
              <a:lnSpc>
                <a:spcPct val="90000"/>
              </a:lnSpc>
              <a:spcBef>
                <a:spcPts val="1600"/>
              </a:spcBef>
              <a:spcAft>
                <a:spcPts val="0"/>
              </a:spcAft>
              <a:buClr>
                <a:srgbClr val="07769F"/>
              </a:buClr>
              <a:buSzPts val="1400"/>
              <a:buChar char="○"/>
              <a:defRPr sz="1400"/>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pic>
        <p:nvPicPr>
          <p:cNvPr descr="A close up of a logo&#10;&#10;Description automatically generated" id="67" name="Google Shape;67;p14"/>
          <p:cNvPicPr preferRelativeResize="0"/>
          <p:nvPr/>
        </p:nvPicPr>
        <p:blipFill rotWithShape="1">
          <a:blip r:embed="rId3">
            <a:alphaModFix/>
          </a:blip>
          <a:srcRect b="0" l="0" r="0" t="0"/>
          <a:stretch/>
        </p:blipFill>
        <p:spPr>
          <a:xfrm>
            <a:off x="10395282" y="6325036"/>
            <a:ext cx="1652336" cy="446068"/>
          </a:xfrm>
          <a:prstGeom prst="rect">
            <a:avLst/>
          </a:prstGeom>
          <a:noFill/>
          <a:ln>
            <a:noFill/>
          </a:ln>
        </p:spPr>
      </p:pic>
      <p:pic>
        <p:nvPicPr>
          <p:cNvPr id="68" name="Google Shape;68;p14"/>
          <p:cNvPicPr preferRelativeResize="0"/>
          <p:nvPr/>
        </p:nvPicPr>
        <p:blipFill rotWithShape="1">
          <a:blip r:embed="rId4">
            <a:alphaModFix/>
          </a:blip>
          <a:srcRect b="0" l="0" r="0" t="0"/>
          <a:stretch/>
        </p:blipFill>
        <p:spPr>
          <a:xfrm>
            <a:off x="200530" y="6433297"/>
            <a:ext cx="1179089" cy="28246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9" name="Shape 69"/>
        <p:cNvGrpSpPr/>
        <p:nvPr/>
      </p:nvGrpSpPr>
      <p:grpSpPr>
        <a:xfrm>
          <a:off x="0" y="0"/>
          <a:ext cx="0" cy="0"/>
          <a:chOff x="0" y="0"/>
          <a:chExt cx="0" cy="0"/>
        </a:xfrm>
      </p:grpSpPr>
      <p:pic>
        <p:nvPicPr>
          <p:cNvPr descr="A close up of a logo&#10;&#10;Description automatically generated" id="70" name="Google Shape;70;p15"/>
          <p:cNvPicPr preferRelativeResize="0"/>
          <p:nvPr/>
        </p:nvPicPr>
        <p:blipFill rotWithShape="1">
          <a:blip r:embed="rId2">
            <a:alphaModFix amt="24000"/>
          </a:blip>
          <a:srcRect b="0" l="0" r="0" t="0"/>
          <a:stretch/>
        </p:blipFill>
        <p:spPr>
          <a:xfrm>
            <a:off x="10924674" y="6467952"/>
            <a:ext cx="1122943" cy="303152"/>
          </a:xfrm>
          <a:prstGeom prst="rect">
            <a:avLst/>
          </a:prstGeom>
          <a:noFill/>
          <a:ln>
            <a:noFill/>
          </a:ln>
        </p:spPr>
      </p:pic>
      <p:pic>
        <p:nvPicPr>
          <p:cNvPr id="71" name="Google Shape;71;p15"/>
          <p:cNvPicPr preferRelativeResize="0"/>
          <p:nvPr/>
        </p:nvPicPr>
        <p:blipFill rotWithShape="1">
          <a:blip r:embed="rId3">
            <a:alphaModFix/>
          </a:blip>
          <a:srcRect b="0" l="0" r="0" t="0"/>
          <a:stretch/>
        </p:blipFill>
        <p:spPr>
          <a:xfrm>
            <a:off x="200531" y="6529218"/>
            <a:ext cx="753976" cy="180621"/>
          </a:xfrm>
          <a:prstGeom prst="rect">
            <a:avLst/>
          </a:prstGeom>
          <a:noFill/>
          <a:ln>
            <a:noFill/>
          </a:ln>
        </p:spPr>
      </p:pic>
      <p:sp>
        <p:nvSpPr>
          <p:cNvPr id="72" name="Google Shape;72;p15"/>
          <p:cNvSpPr txBox="1"/>
          <p:nvPr>
            <p:ph type="ctrTitle"/>
          </p:nvPr>
        </p:nvSpPr>
        <p:spPr>
          <a:xfrm>
            <a:off x="790075" y="744271"/>
            <a:ext cx="10545300" cy="443100"/>
          </a:xfrm>
          <a:prstGeom prst="rect">
            <a:avLst/>
          </a:prstGeom>
          <a:noFill/>
          <a:ln>
            <a:noFill/>
          </a:ln>
        </p:spPr>
        <p:txBody>
          <a:bodyPr anchorCtr="0" anchor="b" bIns="0" lIns="0" spcFirstLastPara="1" rIns="0" wrap="square" tIns="0">
            <a:spAutoFit/>
          </a:bodyPr>
          <a:lstStyle>
            <a:lvl1pPr lvl="0" rtl="0" algn="l">
              <a:lnSpc>
                <a:spcPct val="90000"/>
              </a:lnSpc>
              <a:spcBef>
                <a:spcPts val="0"/>
              </a:spcBef>
              <a:spcAft>
                <a:spcPts val="0"/>
              </a:spcAft>
              <a:buClr>
                <a:srgbClr val="1482AB"/>
              </a:buClr>
              <a:buSzPts val="3200"/>
              <a:buFont typeface="Calibri"/>
              <a:buNone/>
              <a:defRPr b="1" sz="3200">
                <a:solidFill>
                  <a:srgbClr val="1482AB"/>
                </a:solidFill>
                <a:latin typeface="Calibri"/>
                <a:ea typeface="Calibri"/>
                <a:cs typeface="Calibri"/>
                <a:sym typeface="Calibri"/>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73" name="Google Shape;73;p15"/>
          <p:cNvSpPr txBox="1"/>
          <p:nvPr>
            <p:ph idx="1" type="body"/>
          </p:nvPr>
        </p:nvSpPr>
        <p:spPr>
          <a:xfrm>
            <a:off x="790075" y="1381668"/>
            <a:ext cx="10545300" cy="1226100"/>
          </a:xfrm>
          <a:prstGeom prst="rect">
            <a:avLst/>
          </a:prstGeom>
          <a:noFill/>
          <a:ln>
            <a:noFill/>
          </a:ln>
        </p:spPr>
        <p:txBody>
          <a:bodyPr anchorCtr="0" anchor="t" bIns="0" lIns="0" spcFirstLastPara="1" rIns="0" wrap="square" tIns="0">
            <a:spAutoFit/>
          </a:bodyPr>
          <a:lstStyle>
            <a:lvl1pPr indent="-317500" lvl="0" marL="457200" rtl="0" algn="l">
              <a:lnSpc>
                <a:spcPct val="90000"/>
              </a:lnSpc>
              <a:spcBef>
                <a:spcPts val="1000"/>
              </a:spcBef>
              <a:spcAft>
                <a:spcPts val="0"/>
              </a:spcAft>
              <a:buClr>
                <a:srgbClr val="07769F"/>
              </a:buClr>
              <a:buSzPts val="1400"/>
              <a:buChar char="●"/>
              <a:defRPr sz="1400"/>
            </a:lvl1pPr>
            <a:lvl2pPr indent="-317500" lvl="1" marL="914400" rtl="0" algn="l">
              <a:lnSpc>
                <a:spcPct val="90000"/>
              </a:lnSpc>
              <a:spcBef>
                <a:spcPts val="1600"/>
              </a:spcBef>
              <a:spcAft>
                <a:spcPts val="0"/>
              </a:spcAft>
              <a:buClr>
                <a:srgbClr val="07769F"/>
              </a:buClr>
              <a:buSzPts val="1400"/>
              <a:buChar char="○"/>
              <a:defRPr sz="1400"/>
            </a:lvl2pPr>
            <a:lvl3pPr indent="-317500" lvl="2" marL="1371600" rtl="0" algn="l">
              <a:lnSpc>
                <a:spcPct val="90000"/>
              </a:lnSpc>
              <a:spcBef>
                <a:spcPts val="1600"/>
              </a:spcBef>
              <a:spcAft>
                <a:spcPts val="0"/>
              </a:spcAft>
              <a:buClr>
                <a:srgbClr val="07769F"/>
              </a:buClr>
              <a:buSzPts val="1400"/>
              <a:buChar char="■"/>
              <a:defRPr sz="1400"/>
            </a:lvl3pPr>
            <a:lvl4pPr indent="-317500" lvl="3" marL="1828800" rtl="0" algn="l">
              <a:lnSpc>
                <a:spcPct val="90000"/>
              </a:lnSpc>
              <a:spcBef>
                <a:spcPts val="1600"/>
              </a:spcBef>
              <a:spcAft>
                <a:spcPts val="0"/>
              </a:spcAft>
              <a:buClr>
                <a:srgbClr val="07769F"/>
              </a:buClr>
              <a:buSzPts val="1400"/>
              <a:buChar char="●"/>
              <a:defRPr sz="1400"/>
            </a:lvl4pPr>
            <a:lvl5pPr indent="-317500" lvl="4" marL="2286000" rtl="0" algn="l">
              <a:lnSpc>
                <a:spcPct val="90000"/>
              </a:lnSpc>
              <a:spcBef>
                <a:spcPts val="1600"/>
              </a:spcBef>
              <a:spcAft>
                <a:spcPts val="0"/>
              </a:spcAft>
              <a:buClr>
                <a:srgbClr val="07769F"/>
              </a:buClr>
              <a:buSzPts val="1400"/>
              <a:buChar char="○"/>
              <a:defRPr sz="1400"/>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74" name="Google Shape;74;p15"/>
          <p:cNvSpPr txBox="1"/>
          <p:nvPr/>
        </p:nvSpPr>
        <p:spPr>
          <a:xfrm>
            <a:off x="5035641" y="6482575"/>
            <a:ext cx="2054100" cy="2772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1800" u="none" cap="none" strike="noStrike">
                <a:solidFill>
                  <a:srgbClr val="293171"/>
                </a:solidFill>
                <a:latin typeface="Calibri"/>
                <a:ea typeface="Calibri"/>
                <a:cs typeface="Calibri"/>
                <a:sym typeface="Calibri"/>
              </a:rPr>
              <a:t>IN-CONFIDENCE</a:t>
            </a:r>
            <a:endParaRPr b="1" i="0" sz="1800" u="none" cap="none" strike="noStrike">
              <a:solidFill>
                <a:srgbClr val="293171"/>
              </a:solidFill>
              <a:latin typeface="Calibri"/>
              <a:ea typeface="Calibri"/>
              <a:cs typeface="Calibri"/>
              <a:sym typeface="Calibri"/>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rgbClr val="F6F9FB"/>
        </a:solidFill>
      </p:bgPr>
    </p:bg>
    <p:spTree>
      <p:nvGrpSpPr>
        <p:cNvPr id="75" name="Shape 75"/>
        <p:cNvGrpSpPr/>
        <p:nvPr/>
      </p:nvGrpSpPr>
      <p:grpSpPr>
        <a:xfrm>
          <a:off x="0" y="0"/>
          <a:ext cx="0" cy="0"/>
          <a:chOff x="0" y="0"/>
          <a:chExt cx="0" cy="0"/>
        </a:xfrm>
      </p:grpSpPr>
      <p:sp>
        <p:nvSpPr>
          <p:cNvPr id="76" name="Google Shape;76;p16"/>
          <p:cNvSpPr/>
          <p:nvPr/>
        </p:nvSpPr>
        <p:spPr>
          <a:xfrm>
            <a:off x="0" y="0"/>
            <a:ext cx="12192000" cy="1068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txBox="1"/>
          <p:nvPr/>
        </p:nvSpPr>
        <p:spPr>
          <a:xfrm>
            <a:off x="389216" y="6317659"/>
            <a:ext cx="2054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800">
                <a:solidFill>
                  <a:srgbClr val="293171"/>
                </a:solidFill>
                <a:latin typeface="Fira Sans"/>
                <a:ea typeface="Fira Sans"/>
                <a:cs typeface="Fira Sans"/>
                <a:sym typeface="Fira Sans"/>
              </a:rPr>
              <a:t>October 2022</a:t>
            </a:r>
            <a:endParaRPr sz="800" u="none" cap="none" strike="noStrike">
              <a:solidFill>
                <a:srgbClr val="293171"/>
              </a:solidFill>
              <a:latin typeface="Fira Sans"/>
              <a:ea typeface="Fira Sans"/>
              <a:cs typeface="Fira Sans"/>
              <a:sym typeface="Fira Sans"/>
            </a:endParaRPr>
          </a:p>
        </p:txBody>
      </p:sp>
      <p:pic>
        <p:nvPicPr>
          <p:cNvPr descr="A close up of a logo&#10;&#10;Description automatically generated" id="78" name="Google Shape;78;p16"/>
          <p:cNvPicPr preferRelativeResize="0"/>
          <p:nvPr/>
        </p:nvPicPr>
        <p:blipFill rotWithShape="1">
          <a:blip r:embed="rId2">
            <a:alphaModFix/>
          </a:blip>
          <a:srcRect b="0" l="0" r="0" t="0"/>
          <a:stretch/>
        </p:blipFill>
        <p:spPr>
          <a:xfrm>
            <a:off x="10980580" y="6317661"/>
            <a:ext cx="874000" cy="235942"/>
          </a:xfrm>
          <a:prstGeom prst="rect">
            <a:avLst/>
          </a:prstGeom>
          <a:noFill/>
          <a:ln>
            <a:noFill/>
          </a:ln>
        </p:spPr>
      </p:pic>
      <p:pic>
        <p:nvPicPr>
          <p:cNvPr id="79" name="Google Shape;79;p16"/>
          <p:cNvPicPr preferRelativeResize="0"/>
          <p:nvPr/>
        </p:nvPicPr>
        <p:blipFill>
          <a:blip r:embed="rId3">
            <a:alphaModFix/>
          </a:blip>
          <a:stretch>
            <a:fillRect/>
          </a:stretch>
        </p:blipFill>
        <p:spPr>
          <a:xfrm>
            <a:off x="10730025" y="1"/>
            <a:ext cx="1072753" cy="527325"/>
          </a:xfrm>
          <a:prstGeom prst="rect">
            <a:avLst/>
          </a:prstGeom>
          <a:noFill/>
          <a:ln>
            <a:noFill/>
          </a:ln>
        </p:spPr>
      </p:pic>
    </p:spTree>
  </p:cSld>
  <p:clrMapOvr>
    <a:masterClrMapping/>
  </p:clrMapOvr>
  <p:extLst>
    <p:ext uri="{DCECCB84-F9BA-43D5-87BE-67443E8EF086}">
      <p15:sldGuideLst>
        <p15:guide id="1" orient="horz" pos="2160">
          <p15:clr>
            <a:srgbClr val="FA7B17"/>
          </p15:clr>
        </p15:guide>
        <p15:guide id="2" pos="245">
          <p15:clr>
            <a:srgbClr val="FA7B17"/>
          </p15:clr>
        </p15:guide>
        <p15:guide id="3" pos="7435">
          <p15:clr>
            <a:srgbClr val="FA7B17"/>
          </p15:clr>
        </p15:guide>
        <p15:guide id="4" orient="horz" pos="964">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4" name="Shape 84"/>
        <p:cNvGrpSpPr/>
        <p:nvPr/>
      </p:nvGrpSpPr>
      <p:grpSpPr>
        <a:xfrm>
          <a:off x="0" y="0"/>
          <a:ext cx="0" cy="0"/>
          <a:chOff x="0" y="0"/>
          <a:chExt cx="0" cy="0"/>
        </a:xfrm>
      </p:grpSpPr>
      <p:sp>
        <p:nvSpPr>
          <p:cNvPr id="85" name="Google Shape;85;p18"/>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6900"/>
              <a:buNone/>
              <a:defRPr sz="69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86" name="Google Shape;86;p18"/>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87" name="Google Shape;87;p1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8" name="Shape 88"/>
        <p:cNvGrpSpPr/>
        <p:nvPr/>
      </p:nvGrpSpPr>
      <p:grpSpPr>
        <a:xfrm>
          <a:off x="0" y="0"/>
          <a:ext cx="0" cy="0"/>
          <a:chOff x="0" y="0"/>
          <a:chExt cx="0" cy="0"/>
        </a:xfrm>
      </p:grpSpPr>
      <p:sp>
        <p:nvSpPr>
          <p:cNvPr id="89" name="Google Shape;89;p19"/>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90" name="Google Shape;90;p1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p20"/>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93" name="Google Shape;93;p20"/>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94" name="Google Shape;94;p2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5" name="Shape 95"/>
        <p:cNvGrpSpPr/>
        <p:nvPr/>
      </p:nvGrpSpPr>
      <p:grpSpPr>
        <a:xfrm>
          <a:off x="0" y="0"/>
          <a:ext cx="0" cy="0"/>
          <a:chOff x="0" y="0"/>
          <a:chExt cx="0" cy="0"/>
        </a:xfrm>
      </p:grpSpPr>
      <p:sp>
        <p:nvSpPr>
          <p:cNvPr id="96" name="Google Shape;96;p21"/>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97" name="Google Shape;97;p21"/>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98" name="Google Shape;98;p21"/>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99" name="Google Shape;99;p2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9" name="Google Shape;19;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sp>
        <p:nvSpPr>
          <p:cNvPr id="101" name="Google Shape;101;p22"/>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02" name="Google Shape;102;p2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3" name="Shape 103"/>
        <p:cNvGrpSpPr/>
        <p:nvPr/>
      </p:nvGrpSpPr>
      <p:grpSpPr>
        <a:xfrm>
          <a:off x="0" y="0"/>
          <a:ext cx="0" cy="0"/>
          <a:chOff x="0" y="0"/>
          <a:chExt cx="0" cy="0"/>
        </a:xfrm>
      </p:grpSpPr>
      <p:sp>
        <p:nvSpPr>
          <p:cNvPr id="104" name="Google Shape;104;p23"/>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05" name="Google Shape;105;p23"/>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06" name="Google Shape;106;p2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7" name="Shape 107"/>
        <p:cNvGrpSpPr/>
        <p:nvPr/>
      </p:nvGrpSpPr>
      <p:grpSpPr>
        <a:xfrm>
          <a:off x="0" y="0"/>
          <a:ext cx="0" cy="0"/>
          <a:chOff x="0" y="0"/>
          <a:chExt cx="0" cy="0"/>
        </a:xfrm>
      </p:grpSpPr>
      <p:sp>
        <p:nvSpPr>
          <p:cNvPr id="108" name="Google Shape;108;p24"/>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109" name="Google Shape;109;p2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0" name="Shape 110"/>
        <p:cNvGrpSpPr/>
        <p:nvPr/>
      </p:nvGrpSpPr>
      <p:grpSpPr>
        <a:xfrm>
          <a:off x="0" y="0"/>
          <a:ext cx="0" cy="0"/>
          <a:chOff x="0" y="0"/>
          <a:chExt cx="0" cy="0"/>
        </a:xfrm>
      </p:grpSpPr>
      <p:sp>
        <p:nvSpPr>
          <p:cNvPr id="111" name="Google Shape;111;p25"/>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 name="Google Shape;112;p25"/>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113" name="Google Shape;113;p25"/>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4" name="Google Shape;114;p25"/>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115" name="Google Shape;115;p2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6" name="Shape 116"/>
        <p:cNvGrpSpPr/>
        <p:nvPr/>
      </p:nvGrpSpPr>
      <p:grpSpPr>
        <a:xfrm>
          <a:off x="0" y="0"/>
          <a:ext cx="0" cy="0"/>
          <a:chOff x="0" y="0"/>
          <a:chExt cx="0" cy="0"/>
        </a:xfrm>
      </p:grpSpPr>
      <p:sp>
        <p:nvSpPr>
          <p:cNvPr id="117" name="Google Shape;117;p26"/>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rtl="0">
              <a:lnSpc>
                <a:spcPct val="100000"/>
              </a:lnSpc>
              <a:spcBef>
                <a:spcPts val="0"/>
              </a:spcBef>
              <a:spcAft>
                <a:spcPts val="0"/>
              </a:spcAft>
              <a:buSzPts val="2400"/>
              <a:buNone/>
              <a:defRPr/>
            </a:lvl1pPr>
          </a:lstStyle>
          <a:p/>
        </p:txBody>
      </p:sp>
      <p:sp>
        <p:nvSpPr>
          <p:cNvPr id="118" name="Google Shape;118;p2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9" name="Shape 119"/>
        <p:cNvGrpSpPr/>
        <p:nvPr/>
      </p:nvGrpSpPr>
      <p:grpSpPr>
        <a:xfrm>
          <a:off x="0" y="0"/>
          <a:ext cx="0" cy="0"/>
          <a:chOff x="0" y="0"/>
          <a:chExt cx="0" cy="0"/>
        </a:xfrm>
      </p:grpSpPr>
      <p:sp>
        <p:nvSpPr>
          <p:cNvPr id="120" name="Google Shape;120;p27"/>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121" name="Google Shape;121;p27"/>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rtl="0" algn="ctr">
              <a:spcBef>
                <a:spcPts val="0"/>
              </a:spcBef>
              <a:spcAft>
                <a:spcPts val="0"/>
              </a:spcAft>
              <a:buSzPts val="2400"/>
              <a:buChar char="●"/>
              <a:defRPr/>
            </a:lvl1pPr>
            <a:lvl2pPr indent="-349250" lvl="1" marL="914400" rtl="0" algn="ctr">
              <a:spcBef>
                <a:spcPts val="0"/>
              </a:spcBef>
              <a:spcAft>
                <a:spcPts val="0"/>
              </a:spcAft>
              <a:buSzPts val="1900"/>
              <a:buChar char="○"/>
              <a:defRPr/>
            </a:lvl2pPr>
            <a:lvl3pPr indent="-349250" lvl="2" marL="1371600" rtl="0" algn="ctr">
              <a:spcBef>
                <a:spcPts val="0"/>
              </a:spcBef>
              <a:spcAft>
                <a:spcPts val="0"/>
              </a:spcAft>
              <a:buSzPts val="1900"/>
              <a:buChar char="■"/>
              <a:defRPr/>
            </a:lvl3pPr>
            <a:lvl4pPr indent="-349250" lvl="3" marL="1828800" rtl="0" algn="ctr">
              <a:spcBef>
                <a:spcPts val="0"/>
              </a:spcBef>
              <a:spcAft>
                <a:spcPts val="0"/>
              </a:spcAft>
              <a:buSzPts val="1900"/>
              <a:buChar char="●"/>
              <a:defRPr/>
            </a:lvl4pPr>
            <a:lvl5pPr indent="-349250" lvl="4" marL="2286000" rtl="0" algn="ctr">
              <a:spcBef>
                <a:spcPts val="0"/>
              </a:spcBef>
              <a:spcAft>
                <a:spcPts val="0"/>
              </a:spcAft>
              <a:buSzPts val="1900"/>
              <a:buChar char="○"/>
              <a:defRPr/>
            </a:lvl5pPr>
            <a:lvl6pPr indent="-349250" lvl="5" marL="2743200" rtl="0" algn="ctr">
              <a:spcBef>
                <a:spcPts val="0"/>
              </a:spcBef>
              <a:spcAft>
                <a:spcPts val="0"/>
              </a:spcAft>
              <a:buSzPts val="1900"/>
              <a:buChar char="■"/>
              <a:defRPr/>
            </a:lvl6pPr>
            <a:lvl7pPr indent="-349250" lvl="6" marL="3200400" rtl="0" algn="ctr">
              <a:spcBef>
                <a:spcPts val="0"/>
              </a:spcBef>
              <a:spcAft>
                <a:spcPts val="0"/>
              </a:spcAft>
              <a:buSzPts val="1900"/>
              <a:buChar char="●"/>
              <a:defRPr/>
            </a:lvl7pPr>
            <a:lvl8pPr indent="-349250" lvl="7" marL="3657600" rtl="0" algn="ctr">
              <a:spcBef>
                <a:spcPts val="0"/>
              </a:spcBef>
              <a:spcAft>
                <a:spcPts val="0"/>
              </a:spcAft>
              <a:buSzPts val="1900"/>
              <a:buChar char="○"/>
              <a:defRPr/>
            </a:lvl8pPr>
            <a:lvl9pPr indent="-349250" lvl="8" marL="4114800" rtl="0" algn="ctr">
              <a:spcBef>
                <a:spcPts val="0"/>
              </a:spcBef>
              <a:spcAft>
                <a:spcPts val="0"/>
              </a:spcAft>
              <a:buSzPts val="1900"/>
              <a:buChar char="■"/>
              <a:defRPr/>
            </a:lvl9pPr>
          </a:lstStyle>
          <a:p/>
        </p:txBody>
      </p:sp>
      <p:sp>
        <p:nvSpPr>
          <p:cNvPr id="122" name="Google Shape;122;p2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3" name="Shape 123"/>
        <p:cNvGrpSpPr/>
        <p:nvPr/>
      </p:nvGrpSpPr>
      <p:grpSpPr>
        <a:xfrm>
          <a:off x="0" y="0"/>
          <a:ext cx="0" cy="0"/>
          <a:chOff x="0" y="0"/>
          <a:chExt cx="0" cy="0"/>
        </a:xfrm>
      </p:grpSpPr>
      <p:sp>
        <p:nvSpPr>
          <p:cNvPr id="124" name="Google Shape;124;p2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5" name="Shape 125"/>
        <p:cNvGrpSpPr/>
        <p:nvPr/>
      </p:nvGrpSpPr>
      <p:grpSpPr>
        <a:xfrm>
          <a:off x="0" y="0"/>
          <a:ext cx="0" cy="0"/>
          <a:chOff x="0" y="0"/>
          <a:chExt cx="0" cy="0"/>
        </a:xfrm>
      </p:grpSpPr>
      <p:pic>
        <p:nvPicPr>
          <p:cNvPr descr="A close up of a logo&#10;&#10;Description automatically generated" id="126" name="Google Shape;126;p29"/>
          <p:cNvPicPr preferRelativeResize="0"/>
          <p:nvPr/>
        </p:nvPicPr>
        <p:blipFill rotWithShape="1">
          <a:blip r:embed="rId2">
            <a:alphaModFix amt="24000"/>
          </a:blip>
          <a:srcRect b="0" l="0" r="0" t="0"/>
          <a:stretch/>
        </p:blipFill>
        <p:spPr>
          <a:xfrm>
            <a:off x="10924674" y="6467952"/>
            <a:ext cx="1122943" cy="303152"/>
          </a:xfrm>
          <a:prstGeom prst="rect">
            <a:avLst/>
          </a:prstGeom>
          <a:noFill/>
          <a:ln>
            <a:noFill/>
          </a:ln>
        </p:spPr>
      </p:pic>
      <p:pic>
        <p:nvPicPr>
          <p:cNvPr id="127" name="Google Shape;127;p29"/>
          <p:cNvPicPr preferRelativeResize="0"/>
          <p:nvPr/>
        </p:nvPicPr>
        <p:blipFill rotWithShape="1">
          <a:blip r:embed="rId3">
            <a:alphaModFix/>
          </a:blip>
          <a:srcRect b="0" l="0" r="0" t="0"/>
          <a:stretch/>
        </p:blipFill>
        <p:spPr>
          <a:xfrm>
            <a:off x="200531" y="6529218"/>
            <a:ext cx="753976" cy="180621"/>
          </a:xfrm>
          <a:prstGeom prst="rect">
            <a:avLst/>
          </a:prstGeom>
          <a:noFill/>
          <a:ln>
            <a:noFill/>
          </a:ln>
        </p:spPr>
      </p:pic>
      <p:sp>
        <p:nvSpPr>
          <p:cNvPr id="128" name="Google Shape;128;p29"/>
          <p:cNvSpPr txBox="1"/>
          <p:nvPr>
            <p:ph type="ctrTitle"/>
          </p:nvPr>
        </p:nvSpPr>
        <p:spPr>
          <a:xfrm>
            <a:off x="790075" y="744271"/>
            <a:ext cx="10545300" cy="443100"/>
          </a:xfrm>
          <a:prstGeom prst="rect">
            <a:avLst/>
          </a:prstGeom>
          <a:noFill/>
          <a:ln>
            <a:noFill/>
          </a:ln>
        </p:spPr>
        <p:txBody>
          <a:bodyPr anchorCtr="0" anchor="b" bIns="0" lIns="0" spcFirstLastPara="1" rIns="0" wrap="square" tIns="0">
            <a:spAutoFit/>
          </a:bodyPr>
          <a:lstStyle>
            <a:lvl1pPr lvl="0" rtl="0" algn="l">
              <a:lnSpc>
                <a:spcPct val="90000"/>
              </a:lnSpc>
              <a:spcBef>
                <a:spcPts val="0"/>
              </a:spcBef>
              <a:spcAft>
                <a:spcPts val="0"/>
              </a:spcAft>
              <a:buClr>
                <a:srgbClr val="1482AB"/>
              </a:buClr>
              <a:buSzPts val="3200"/>
              <a:buFont typeface="Calibri"/>
              <a:buNone/>
              <a:defRPr b="1" sz="3200">
                <a:solidFill>
                  <a:srgbClr val="1482AB"/>
                </a:solidFill>
                <a:latin typeface="Calibri"/>
                <a:ea typeface="Calibri"/>
                <a:cs typeface="Calibri"/>
                <a:sym typeface="Calibri"/>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29" name="Google Shape;129;p29"/>
          <p:cNvSpPr txBox="1"/>
          <p:nvPr>
            <p:ph idx="1" type="body"/>
          </p:nvPr>
        </p:nvSpPr>
        <p:spPr>
          <a:xfrm>
            <a:off x="790075" y="1381668"/>
            <a:ext cx="10545300" cy="1226100"/>
          </a:xfrm>
          <a:prstGeom prst="rect">
            <a:avLst/>
          </a:prstGeom>
          <a:noFill/>
          <a:ln>
            <a:noFill/>
          </a:ln>
        </p:spPr>
        <p:txBody>
          <a:bodyPr anchorCtr="0" anchor="t" bIns="0" lIns="0" spcFirstLastPara="1" rIns="0" wrap="square" tIns="0">
            <a:spAutoFit/>
          </a:bodyPr>
          <a:lstStyle>
            <a:lvl1pPr indent="-317500" lvl="0" marL="457200" rtl="0" algn="l">
              <a:lnSpc>
                <a:spcPct val="90000"/>
              </a:lnSpc>
              <a:spcBef>
                <a:spcPts val="1000"/>
              </a:spcBef>
              <a:spcAft>
                <a:spcPts val="0"/>
              </a:spcAft>
              <a:buClr>
                <a:srgbClr val="07769F"/>
              </a:buClr>
              <a:buSzPts val="1400"/>
              <a:buChar char="●"/>
              <a:defRPr sz="1400"/>
            </a:lvl1pPr>
            <a:lvl2pPr indent="-317500" lvl="1" marL="914400" rtl="0" algn="l">
              <a:lnSpc>
                <a:spcPct val="90000"/>
              </a:lnSpc>
              <a:spcBef>
                <a:spcPts val="1600"/>
              </a:spcBef>
              <a:spcAft>
                <a:spcPts val="0"/>
              </a:spcAft>
              <a:buClr>
                <a:srgbClr val="07769F"/>
              </a:buClr>
              <a:buSzPts val="1400"/>
              <a:buChar char="○"/>
              <a:defRPr sz="1400"/>
            </a:lvl2pPr>
            <a:lvl3pPr indent="-317500" lvl="2" marL="1371600" rtl="0" algn="l">
              <a:lnSpc>
                <a:spcPct val="90000"/>
              </a:lnSpc>
              <a:spcBef>
                <a:spcPts val="1600"/>
              </a:spcBef>
              <a:spcAft>
                <a:spcPts val="0"/>
              </a:spcAft>
              <a:buClr>
                <a:srgbClr val="07769F"/>
              </a:buClr>
              <a:buSzPts val="1400"/>
              <a:buChar char="■"/>
              <a:defRPr sz="1400"/>
            </a:lvl3pPr>
            <a:lvl4pPr indent="-317500" lvl="3" marL="1828800" rtl="0" algn="l">
              <a:lnSpc>
                <a:spcPct val="90000"/>
              </a:lnSpc>
              <a:spcBef>
                <a:spcPts val="1600"/>
              </a:spcBef>
              <a:spcAft>
                <a:spcPts val="0"/>
              </a:spcAft>
              <a:buClr>
                <a:srgbClr val="07769F"/>
              </a:buClr>
              <a:buSzPts val="1400"/>
              <a:buChar char="●"/>
              <a:defRPr sz="1400"/>
            </a:lvl4pPr>
            <a:lvl5pPr indent="-317500" lvl="4" marL="2286000" rtl="0" algn="l">
              <a:lnSpc>
                <a:spcPct val="90000"/>
              </a:lnSpc>
              <a:spcBef>
                <a:spcPts val="1600"/>
              </a:spcBef>
              <a:spcAft>
                <a:spcPts val="0"/>
              </a:spcAft>
              <a:buClr>
                <a:srgbClr val="07769F"/>
              </a:buClr>
              <a:buSzPts val="1400"/>
              <a:buChar char="○"/>
              <a:defRPr sz="1400"/>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30" name="Google Shape;130;p29"/>
          <p:cNvSpPr txBox="1"/>
          <p:nvPr/>
        </p:nvSpPr>
        <p:spPr>
          <a:xfrm>
            <a:off x="5035641" y="6482575"/>
            <a:ext cx="2054100" cy="2772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1800" u="none" cap="none" strike="noStrike">
                <a:solidFill>
                  <a:srgbClr val="293171"/>
                </a:solidFill>
                <a:latin typeface="Calibri"/>
                <a:ea typeface="Calibri"/>
                <a:cs typeface="Calibri"/>
                <a:sym typeface="Calibri"/>
              </a:rPr>
              <a:t>IN-CONFIDENCE</a:t>
            </a:r>
            <a:endParaRPr b="1" i="0" sz="1800" u="none" cap="none" strike="noStrike">
              <a:solidFill>
                <a:srgbClr val="293171"/>
              </a:solidFill>
              <a:latin typeface="Calibri"/>
              <a:ea typeface="Calibri"/>
              <a:cs typeface="Calibri"/>
              <a:sym typeface="Calibri"/>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rgbClr val="F6F9FB"/>
        </a:solidFill>
      </p:bgPr>
    </p:bg>
    <p:spTree>
      <p:nvGrpSpPr>
        <p:cNvPr id="131" name="Shape 131"/>
        <p:cNvGrpSpPr/>
        <p:nvPr/>
      </p:nvGrpSpPr>
      <p:grpSpPr>
        <a:xfrm>
          <a:off x="0" y="0"/>
          <a:ext cx="0" cy="0"/>
          <a:chOff x="0" y="0"/>
          <a:chExt cx="0" cy="0"/>
        </a:xfrm>
      </p:grpSpPr>
      <p:sp>
        <p:nvSpPr>
          <p:cNvPr id="132" name="Google Shape;132;p30"/>
          <p:cNvSpPr/>
          <p:nvPr/>
        </p:nvSpPr>
        <p:spPr>
          <a:xfrm>
            <a:off x="0" y="0"/>
            <a:ext cx="12192000" cy="1068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0"/>
          <p:cNvSpPr txBox="1"/>
          <p:nvPr/>
        </p:nvSpPr>
        <p:spPr>
          <a:xfrm>
            <a:off x="389216" y="6317659"/>
            <a:ext cx="2054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800">
                <a:solidFill>
                  <a:srgbClr val="293171"/>
                </a:solidFill>
                <a:latin typeface="Fira Sans"/>
                <a:ea typeface="Fira Sans"/>
                <a:cs typeface="Fira Sans"/>
                <a:sym typeface="Fira Sans"/>
              </a:rPr>
              <a:t>October 2022</a:t>
            </a:r>
            <a:endParaRPr sz="800" u="none" cap="none" strike="noStrike">
              <a:solidFill>
                <a:srgbClr val="293171"/>
              </a:solidFill>
              <a:latin typeface="Fira Sans"/>
              <a:ea typeface="Fira Sans"/>
              <a:cs typeface="Fira Sans"/>
              <a:sym typeface="Fira Sans"/>
            </a:endParaRPr>
          </a:p>
        </p:txBody>
      </p:sp>
      <p:pic>
        <p:nvPicPr>
          <p:cNvPr descr="A close up of a logo&#10;&#10;Description automatically generated" id="134" name="Google Shape;134;p30"/>
          <p:cNvPicPr preferRelativeResize="0"/>
          <p:nvPr/>
        </p:nvPicPr>
        <p:blipFill rotWithShape="1">
          <a:blip r:embed="rId2">
            <a:alphaModFix/>
          </a:blip>
          <a:srcRect b="0" l="0" r="0" t="0"/>
          <a:stretch/>
        </p:blipFill>
        <p:spPr>
          <a:xfrm>
            <a:off x="10980580" y="6317661"/>
            <a:ext cx="874000" cy="235942"/>
          </a:xfrm>
          <a:prstGeom prst="rect">
            <a:avLst/>
          </a:prstGeom>
          <a:noFill/>
          <a:ln>
            <a:noFill/>
          </a:ln>
        </p:spPr>
      </p:pic>
      <p:pic>
        <p:nvPicPr>
          <p:cNvPr id="135" name="Google Shape;135;p30"/>
          <p:cNvPicPr preferRelativeResize="0"/>
          <p:nvPr/>
        </p:nvPicPr>
        <p:blipFill>
          <a:blip r:embed="rId3">
            <a:alphaModFix/>
          </a:blip>
          <a:stretch>
            <a:fillRect/>
          </a:stretch>
        </p:blipFill>
        <p:spPr>
          <a:xfrm>
            <a:off x="10734800" y="1"/>
            <a:ext cx="1072753" cy="527325"/>
          </a:xfrm>
          <a:prstGeom prst="rect">
            <a:avLst/>
          </a:prstGeom>
          <a:noFill/>
          <a:ln>
            <a:noFill/>
          </a:ln>
        </p:spPr>
      </p:pic>
    </p:spTree>
  </p:cSld>
  <p:clrMapOvr>
    <a:masterClrMapping/>
  </p:clrMapOvr>
  <p:extLst>
    <p:ext uri="{DCECCB84-F9BA-43D5-87BE-67443E8EF086}">
      <p15:sldGuideLst>
        <p15:guide id="1" pos="242">
          <p15:clr>
            <a:srgbClr val="FA7B17"/>
          </p15:clr>
        </p15:guide>
        <p15:guide id="2" pos="7438">
          <p15:clr>
            <a:srgbClr val="FA7B17"/>
          </p15:clr>
        </p15:guide>
        <p15:guide id="3" orient="horz" pos="964">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_1_1">
    <p:bg>
      <p:bgPr>
        <a:solidFill>
          <a:srgbClr val="F6F9FB"/>
        </a:solidFill>
      </p:bgPr>
    </p:bg>
    <p:spTree>
      <p:nvGrpSpPr>
        <p:cNvPr id="136" name="Shape 136"/>
        <p:cNvGrpSpPr/>
        <p:nvPr/>
      </p:nvGrpSpPr>
      <p:grpSpPr>
        <a:xfrm>
          <a:off x="0" y="0"/>
          <a:ext cx="0" cy="0"/>
          <a:chOff x="0" y="0"/>
          <a:chExt cx="0" cy="0"/>
        </a:xfrm>
      </p:grpSpPr>
      <p:sp>
        <p:nvSpPr>
          <p:cNvPr id="137" name="Google Shape;137;p31"/>
          <p:cNvSpPr txBox="1"/>
          <p:nvPr/>
        </p:nvSpPr>
        <p:spPr>
          <a:xfrm>
            <a:off x="389216" y="6317659"/>
            <a:ext cx="2054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800">
                <a:solidFill>
                  <a:srgbClr val="293171"/>
                </a:solidFill>
                <a:latin typeface="Fira Sans"/>
                <a:ea typeface="Fira Sans"/>
                <a:cs typeface="Fira Sans"/>
                <a:sym typeface="Fira Sans"/>
              </a:rPr>
              <a:t>October 2022</a:t>
            </a:r>
            <a:endParaRPr sz="800" u="none" cap="none" strike="noStrike">
              <a:solidFill>
                <a:srgbClr val="293171"/>
              </a:solidFill>
              <a:latin typeface="Fira Sans"/>
              <a:ea typeface="Fira Sans"/>
              <a:cs typeface="Fira Sans"/>
              <a:sym typeface="Fira Sans"/>
            </a:endParaRPr>
          </a:p>
        </p:txBody>
      </p:sp>
      <p:pic>
        <p:nvPicPr>
          <p:cNvPr descr="A close up of a logo&#10;&#10;Description automatically generated" id="138" name="Google Shape;138;p31"/>
          <p:cNvPicPr preferRelativeResize="0"/>
          <p:nvPr/>
        </p:nvPicPr>
        <p:blipFill rotWithShape="1">
          <a:blip r:embed="rId2">
            <a:alphaModFix/>
          </a:blip>
          <a:srcRect b="0" l="0" r="0" t="0"/>
          <a:stretch/>
        </p:blipFill>
        <p:spPr>
          <a:xfrm>
            <a:off x="10980580" y="6317661"/>
            <a:ext cx="874000" cy="235942"/>
          </a:xfrm>
          <a:prstGeom prst="rect">
            <a:avLst/>
          </a:prstGeom>
          <a:noFill/>
          <a:ln>
            <a:noFill/>
          </a:ln>
        </p:spPr>
      </p:pic>
      <p:pic>
        <p:nvPicPr>
          <p:cNvPr id="139" name="Google Shape;139;p31"/>
          <p:cNvPicPr preferRelativeResize="0"/>
          <p:nvPr/>
        </p:nvPicPr>
        <p:blipFill>
          <a:blip r:embed="rId3">
            <a:alphaModFix/>
          </a:blip>
          <a:stretch>
            <a:fillRect/>
          </a:stretch>
        </p:blipFill>
        <p:spPr>
          <a:xfrm>
            <a:off x="10734800" y="1"/>
            <a:ext cx="1072753" cy="527325"/>
          </a:xfrm>
          <a:prstGeom prst="rect">
            <a:avLst/>
          </a:prstGeom>
          <a:noFill/>
          <a:ln>
            <a:noFill/>
          </a:ln>
        </p:spPr>
      </p:pic>
    </p:spTree>
  </p:cSld>
  <p:clrMapOvr>
    <a:masterClrMapping/>
  </p:clrMapOvr>
  <p:extLst>
    <p:ext uri="{DCECCB84-F9BA-43D5-87BE-67443E8EF086}">
      <p15:sldGuideLst>
        <p15:guide id="1" pos="242">
          <p15:clr>
            <a:srgbClr val="FA7B17"/>
          </p15:clr>
        </p15:guide>
        <p15:guide id="2" pos="7438">
          <p15:clr>
            <a:srgbClr val="FA7B17"/>
          </p15:clr>
        </p15:guide>
        <p15:guide id="3" orient="horz" pos="964">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22" name="Google Shape;22;p4"/>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23" name="Google Shape;23;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4" name="Shape 144"/>
        <p:cNvGrpSpPr/>
        <p:nvPr/>
      </p:nvGrpSpPr>
      <p:grpSpPr>
        <a:xfrm>
          <a:off x="0" y="0"/>
          <a:ext cx="0" cy="0"/>
          <a:chOff x="0" y="0"/>
          <a:chExt cx="0" cy="0"/>
        </a:xfrm>
      </p:grpSpPr>
      <p:sp>
        <p:nvSpPr>
          <p:cNvPr id="145" name="Google Shape;145;p33"/>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6900"/>
              <a:buNone/>
              <a:defRPr sz="69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146" name="Google Shape;146;p33"/>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47" name="Google Shape;147;p3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8" name="Shape 148"/>
        <p:cNvGrpSpPr/>
        <p:nvPr/>
      </p:nvGrpSpPr>
      <p:grpSpPr>
        <a:xfrm>
          <a:off x="0" y="0"/>
          <a:ext cx="0" cy="0"/>
          <a:chOff x="0" y="0"/>
          <a:chExt cx="0" cy="0"/>
        </a:xfrm>
      </p:grpSpPr>
      <p:sp>
        <p:nvSpPr>
          <p:cNvPr id="149" name="Google Shape;149;p34"/>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50" name="Google Shape;150;p3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1" name="Shape 151"/>
        <p:cNvGrpSpPr/>
        <p:nvPr/>
      </p:nvGrpSpPr>
      <p:grpSpPr>
        <a:xfrm>
          <a:off x="0" y="0"/>
          <a:ext cx="0" cy="0"/>
          <a:chOff x="0" y="0"/>
          <a:chExt cx="0" cy="0"/>
        </a:xfrm>
      </p:grpSpPr>
      <p:sp>
        <p:nvSpPr>
          <p:cNvPr id="152" name="Google Shape;152;p35"/>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53" name="Google Shape;153;p35"/>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154" name="Google Shape;154;p3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5" name="Shape 155"/>
        <p:cNvGrpSpPr/>
        <p:nvPr/>
      </p:nvGrpSpPr>
      <p:grpSpPr>
        <a:xfrm>
          <a:off x="0" y="0"/>
          <a:ext cx="0" cy="0"/>
          <a:chOff x="0" y="0"/>
          <a:chExt cx="0" cy="0"/>
        </a:xfrm>
      </p:grpSpPr>
      <p:sp>
        <p:nvSpPr>
          <p:cNvPr id="156" name="Google Shape;156;p36"/>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57" name="Google Shape;157;p36"/>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58" name="Google Shape;158;p36"/>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59" name="Google Shape;159;p3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0" name="Shape 160"/>
        <p:cNvGrpSpPr/>
        <p:nvPr/>
      </p:nvGrpSpPr>
      <p:grpSpPr>
        <a:xfrm>
          <a:off x="0" y="0"/>
          <a:ext cx="0" cy="0"/>
          <a:chOff x="0" y="0"/>
          <a:chExt cx="0" cy="0"/>
        </a:xfrm>
      </p:grpSpPr>
      <p:sp>
        <p:nvSpPr>
          <p:cNvPr id="161" name="Google Shape;161;p37"/>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62" name="Google Shape;162;p3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3" name="Shape 163"/>
        <p:cNvGrpSpPr/>
        <p:nvPr/>
      </p:nvGrpSpPr>
      <p:grpSpPr>
        <a:xfrm>
          <a:off x="0" y="0"/>
          <a:ext cx="0" cy="0"/>
          <a:chOff x="0" y="0"/>
          <a:chExt cx="0" cy="0"/>
        </a:xfrm>
      </p:grpSpPr>
      <p:sp>
        <p:nvSpPr>
          <p:cNvPr id="164" name="Google Shape;164;p38"/>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65" name="Google Shape;165;p38"/>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66" name="Google Shape;166;p3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7" name="Shape 167"/>
        <p:cNvGrpSpPr/>
        <p:nvPr/>
      </p:nvGrpSpPr>
      <p:grpSpPr>
        <a:xfrm>
          <a:off x="0" y="0"/>
          <a:ext cx="0" cy="0"/>
          <a:chOff x="0" y="0"/>
          <a:chExt cx="0" cy="0"/>
        </a:xfrm>
      </p:grpSpPr>
      <p:sp>
        <p:nvSpPr>
          <p:cNvPr id="168" name="Google Shape;168;p39"/>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169" name="Google Shape;169;p3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0" name="Shape 170"/>
        <p:cNvGrpSpPr/>
        <p:nvPr/>
      </p:nvGrpSpPr>
      <p:grpSpPr>
        <a:xfrm>
          <a:off x="0" y="0"/>
          <a:ext cx="0" cy="0"/>
          <a:chOff x="0" y="0"/>
          <a:chExt cx="0" cy="0"/>
        </a:xfrm>
      </p:grpSpPr>
      <p:sp>
        <p:nvSpPr>
          <p:cNvPr id="171" name="Google Shape;171;p40"/>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 name="Google Shape;172;p40"/>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173" name="Google Shape;173;p40"/>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4" name="Google Shape;174;p40"/>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175" name="Google Shape;175;p4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6" name="Shape 176"/>
        <p:cNvGrpSpPr/>
        <p:nvPr/>
      </p:nvGrpSpPr>
      <p:grpSpPr>
        <a:xfrm>
          <a:off x="0" y="0"/>
          <a:ext cx="0" cy="0"/>
          <a:chOff x="0" y="0"/>
          <a:chExt cx="0" cy="0"/>
        </a:xfrm>
      </p:grpSpPr>
      <p:sp>
        <p:nvSpPr>
          <p:cNvPr id="177" name="Google Shape;177;p41"/>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rtl="0">
              <a:lnSpc>
                <a:spcPct val="100000"/>
              </a:lnSpc>
              <a:spcBef>
                <a:spcPts val="0"/>
              </a:spcBef>
              <a:spcAft>
                <a:spcPts val="0"/>
              </a:spcAft>
              <a:buSzPts val="2400"/>
              <a:buNone/>
              <a:defRPr/>
            </a:lvl1pPr>
          </a:lstStyle>
          <a:p/>
        </p:txBody>
      </p:sp>
      <p:sp>
        <p:nvSpPr>
          <p:cNvPr id="178" name="Google Shape;178;p4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9" name="Shape 179"/>
        <p:cNvGrpSpPr/>
        <p:nvPr/>
      </p:nvGrpSpPr>
      <p:grpSpPr>
        <a:xfrm>
          <a:off x="0" y="0"/>
          <a:ext cx="0" cy="0"/>
          <a:chOff x="0" y="0"/>
          <a:chExt cx="0" cy="0"/>
        </a:xfrm>
      </p:grpSpPr>
      <p:sp>
        <p:nvSpPr>
          <p:cNvPr id="180" name="Google Shape;180;p42"/>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181" name="Google Shape;181;p42"/>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rtl="0" algn="ctr">
              <a:spcBef>
                <a:spcPts val="0"/>
              </a:spcBef>
              <a:spcAft>
                <a:spcPts val="0"/>
              </a:spcAft>
              <a:buSzPts val="2400"/>
              <a:buChar char="●"/>
              <a:defRPr/>
            </a:lvl1pPr>
            <a:lvl2pPr indent="-349250" lvl="1" marL="914400" rtl="0" algn="ctr">
              <a:spcBef>
                <a:spcPts val="0"/>
              </a:spcBef>
              <a:spcAft>
                <a:spcPts val="0"/>
              </a:spcAft>
              <a:buSzPts val="1900"/>
              <a:buChar char="○"/>
              <a:defRPr/>
            </a:lvl2pPr>
            <a:lvl3pPr indent="-349250" lvl="2" marL="1371600" rtl="0" algn="ctr">
              <a:spcBef>
                <a:spcPts val="0"/>
              </a:spcBef>
              <a:spcAft>
                <a:spcPts val="0"/>
              </a:spcAft>
              <a:buSzPts val="1900"/>
              <a:buChar char="■"/>
              <a:defRPr/>
            </a:lvl3pPr>
            <a:lvl4pPr indent="-349250" lvl="3" marL="1828800" rtl="0" algn="ctr">
              <a:spcBef>
                <a:spcPts val="0"/>
              </a:spcBef>
              <a:spcAft>
                <a:spcPts val="0"/>
              </a:spcAft>
              <a:buSzPts val="1900"/>
              <a:buChar char="●"/>
              <a:defRPr/>
            </a:lvl4pPr>
            <a:lvl5pPr indent="-349250" lvl="4" marL="2286000" rtl="0" algn="ctr">
              <a:spcBef>
                <a:spcPts val="0"/>
              </a:spcBef>
              <a:spcAft>
                <a:spcPts val="0"/>
              </a:spcAft>
              <a:buSzPts val="1900"/>
              <a:buChar char="○"/>
              <a:defRPr/>
            </a:lvl5pPr>
            <a:lvl6pPr indent="-349250" lvl="5" marL="2743200" rtl="0" algn="ctr">
              <a:spcBef>
                <a:spcPts val="0"/>
              </a:spcBef>
              <a:spcAft>
                <a:spcPts val="0"/>
              </a:spcAft>
              <a:buSzPts val="1900"/>
              <a:buChar char="■"/>
              <a:defRPr/>
            </a:lvl6pPr>
            <a:lvl7pPr indent="-349250" lvl="6" marL="3200400" rtl="0" algn="ctr">
              <a:spcBef>
                <a:spcPts val="0"/>
              </a:spcBef>
              <a:spcAft>
                <a:spcPts val="0"/>
              </a:spcAft>
              <a:buSzPts val="1900"/>
              <a:buChar char="●"/>
              <a:defRPr/>
            </a:lvl7pPr>
            <a:lvl8pPr indent="-349250" lvl="7" marL="3657600" rtl="0" algn="ctr">
              <a:spcBef>
                <a:spcPts val="0"/>
              </a:spcBef>
              <a:spcAft>
                <a:spcPts val="0"/>
              </a:spcAft>
              <a:buSzPts val="1900"/>
              <a:buChar char="○"/>
              <a:defRPr/>
            </a:lvl8pPr>
            <a:lvl9pPr indent="-349250" lvl="8" marL="4114800" rtl="0" algn="ctr">
              <a:spcBef>
                <a:spcPts val="0"/>
              </a:spcBef>
              <a:spcAft>
                <a:spcPts val="0"/>
              </a:spcAft>
              <a:buSzPts val="1900"/>
              <a:buChar char="■"/>
              <a:defRPr/>
            </a:lvl9pPr>
          </a:lstStyle>
          <a:p/>
        </p:txBody>
      </p:sp>
      <p:sp>
        <p:nvSpPr>
          <p:cNvPr id="182" name="Google Shape;182;p4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26" name="Google Shape;26;p5"/>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7" name="Google Shape;27;p5"/>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8" name="Google Shape;28;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3" name="Shape 183"/>
        <p:cNvGrpSpPr/>
        <p:nvPr/>
      </p:nvGrpSpPr>
      <p:grpSpPr>
        <a:xfrm>
          <a:off x="0" y="0"/>
          <a:ext cx="0" cy="0"/>
          <a:chOff x="0" y="0"/>
          <a:chExt cx="0" cy="0"/>
        </a:xfrm>
      </p:grpSpPr>
      <p:sp>
        <p:nvSpPr>
          <p:cNvPr id="184" name="Google Shape;184;p4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85" name="Shape 185"/>
        <p:cNvGrpSpPr/>
        <p:nvPr/>
      </p:nvGrpSpPr>
      <p:grpSpPr>
        <a:xfrm>
          <a:off x="0" y="0"/>
          <a:ext cx="0" cy="0"/>
          <a:chOff x="0" y="0"/>
          <a:chExt cx="0" cy="0"/>
        </a:xfrm>
      </p:grpSpPr>
      <p:pic>
        <p:nvPicPr>
          <p:cNvPr descr="A close up of a logo&#10;&#10;Description automatically generated" id="186" name="Google Shape;186;p44"/>
          <p:cNvPicPr preferRelativeResize="0"/>
          <p:nvPr/>
        </p:nvPicPr>
        <p:blipFill rotWithShape="1">
          <a:blip r:embed="rId2">
            <a:alphaModFix amt="24000"/>
          </a:blip>
          <a:srcRect b="0" l="0" r="0" t="0"/>
          <a:stretch/>
        </p:blipFill>
        <p:spPr>
          <a:xfrm>
            <a:off x="10924674" y="6467952"/>
            <a:ext cx="1122943" cy="303152"/>
          </a:xfrm>
          <a:prstGeom prst="rect">
            <a:avLst/>
          </a:prstGeom>
          <a:noFill/>
          <a:ln>
            <a:noFill/>
          </a:ln>
        </p:spPr>
      </p:pic>
      <p:pic>
        <p:nvPicPr>
          <p:cNvPr id="187" name="Google Shape;187;p44"/>
          <p:cNvPicPr preferRelativeResize="0"/>
          <p:nvPr/>
        </p:nvPicPr>
        <p:blipFill rotWithShape="1">
          <a:blip r:embed="rId3">
            <a:alphaModFix/>
          </a:blip>
          <a:srcRect b="0" l="0" r="0" t="0"/>
          <a:stretch/>
        </p:blipFill>
        <p:spPr>
          <a:xfrm>
            <a:off x="200531" y="6529218"/>
            <a:ext cx="753976" cy="180621"/>
          </a:xfrm>
          <a:prstGeom prst="rect">
            <a:avLst/>
          </a:prstGeom>
          <a:noFill/>
          <a:ln>
            <a:noFill/>
          </a:ln>
        </p:spPr>
      </p:pic>
      <p:sp>
        <p:nvSpPr>
          <p:cNvPr id="188" name="Google Shape;188;p44"/>
          <p:cNvSpPr txBox="1"/>
          <p:nvPr>
            <p:ph type="ctrTitle"/>
          </p:nvPr>
        </p:nvSpPr>
        <p:spPr>
          <a:xfrm>
            <a:off x="790075" y="744271"/>
            <a:ext cx="10545300" cy="443100"/>
          </a:xfrm>
          <a:prstGeom prst="rect">
            <a:avLst/>
          </a:prstGeom>
          <a:noFill/>
          <a:ln>
            <a:noFill/>
          </a:ln>
        </p:spPr>
        <p:txBody>
          <a:bodyPr anchorCtr="0" anchor="b" bIns="0" lIns="0" spcFirstLastPara="1" rIns="0" wrap="square" tIns="0">
            <a:spAutoFit/>
          </a:bodyPr>
          <a:lstStyle>
            <a:lvl1pPr lvl="0" rtl="0" algn="l">
              <a:lnSpc>
                <a:spcPct val="90000"/>
              </a:lnSpc>
              <a:spcBef>
                <a:spcPts val="0"/>
              </a:spcBef>
              <a:spcAft>
                <a:spcPts val="0"/>
              </a:spcAft>
              <a:buClr>
                <a:srgbClr val="1482AB"/>
              </a:buClr>
              <a:buSzPts val="3200"/>
              <a:buFont typeface="Calibri"/>
              <a:buNone/>
              <a:defRPr b="1" sz="3200">
                <a:solidFill>
                  <a:srgbClr val="1482AB"/>
                </a:solidFill>
                <a:latin typeface="Calibri"/>
                <a:ea typeface="Calibri"/>
                <a:cs typeface="Calibri"/>
                <a:sym typeface="Calibri"/>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89" name="Google Shape;189;p44"/>
          <p:cNvSpPr txBox="1"/>
          <p:nvPr>
            <p:ph idx="1" type="body"/>
          </p:nvPr>
        </p:nvSpPr>
        <p:spPr>
          <a:xfrm>
            <a:off x="790075" y="1381668"/>
            <a:ext cx="10545300" cy="1226100"/>
          </a:xfrm>
          <a:prstGeom prst="rect">
            <a:avLst/>
          </a:prstGeom>
          <a:noFill/>
          <a:ln>
            <a:noFill/>
          </a:ln>
        </p:spPr>
        <p:txBody>
          <a:bodyPr anchorCtr="0" anchor="t" bIns="0" lIns="0" spcFirstLastPara="1" rIns="0" wrap="square" tIns="0">
            <a:spAutoFit/>
          </a:bodyPr>
          <a:lstStyle>
            <a:lvl1pPr indent="-317500" lvl="0" marL="457200" rtl="0" algn="l">
              <a:lnSpc>
                <a:spcPct val="90000"/>
              </a:lnSpc>
              <a:spcBef>
                <a:spcPts val="1000"/>
              </a:spcBef>
              <a:spcAft>
                <a:spcPts val="0"/>
              </a:spcAft>
              <a:buClr>
                <a:srgbClr val="07769F"/>
              </a:buClr>
              <a:buSzPts val="1400"/>
              <a:buChar char="●"/>
              <a:defRPr sz="1400"/>
            </a:lvl1pPr>
            <a:lvl2pPr indent="-317500" lvl="1" marL="914400" rtl="0" algn="l">
              <a:lnSpc>
                <a:spcPct val="90000"/>
              </a:lnSpc>
              <a:spcBef>
                <a:spcPts val="1600"/>
              </a:spcBef>
              <a:spcAft>
                <a:spcPts val="0"/>
              </a:spcAft>
              <a:buClr>
                <a:srgbClr val="07769F"/>
              </a:buClr>
              <a:buSzPts val="1400"/>
              <a:buChar char="○"/>
              <a:defRPr sz="1400"/>
            </a:lvl2pPr>
            <a:lvl3pPr indent="-317500" lvl="2" marL="1371600" rtl="0" algn="l">
              <a:lnSpc>
                <a:spcPct val="90000"/>
              </a:lnSpc>
              <a:spcBef>
                <a:spcPts val="1600"/>
              </a:spcBef>
              <a:spcAft>
                <a:spcPts val="0"/>
              </a:spcAft>
              <a:buClr>
                <a:srgbClr val="07769F"/>
              </a:buClr>
              <a:buSzPts val="1400"/>
              <a:buChar char="■"/>
              <a:defRPr sz="1400"/>
            </a:lvl3pPr>
            <a:lvl4pPr indent="-317500" lvl="3" marL="1828800" rtl="0" algn="l">
              <a:lnSpc>
                <a:spcPct val="90000"/>
              </a:lnSpc>
              <a:spcBef>
                <a:spcPts val="1600"/>
              </a:spcBef>
              <a:spcAft>
                <a:spcPts val="0"/>
              </a:spcAft>
              <a:buClr>
                <a:srgbClr val="07769F"/>
              </a:buClr>
              <a:buSzPts val="1400"/>
              <a:buChar char="●"/>
              <a:defRPr sz="1400"/>
            </a:lvl4pPr>
            <a:lvl5pPr indent="-317500" lvl="4" marL="2286000" rtl="0" algn="l">
              <a:lnSpc>
                <a:spcPct val="90000"/>
              </a:lnSpc>
              <a:spcBef>
                <a:spcPts val="1600"/>
              </a:spcBef>
              <a:spcAft>
                <a:spcPts val="0"/>
              </a:spcAft>
              <a:buClr>
                <a:srgbClr val="07769F"/>
              </a:buClr>
              <a:buSzPts val="1400"/>
              <a:buChar char="○"/>
              <a:defRPr sz="1400"/>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90" name="Google Shape;190;p44"/>
          <p:cNvSpPr txBox="1"/>
          <p:nvPr/>
        </p:nvSpPr>
        <p:spPr>
          <a:xfrm>
            <a:off x="5035641" y="6482575"/>
            <a:ext cx="2054100" cy="2772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1800" u="none" cap="none" strike="noStrike">
                <a:solidFill>
                  <a:srgbClr val="293171"/>
                </a:solidFill>
                <a:latin typeface="Calibri"/>
                <a:ea typeface="Calibri"/>
                <a:cs typeface="Calibri"/>
                <a:sym typeface="Calibri"/>
              </a:rPr>
              <a:t>IN-CONFIDENCE</a:t>
            </a:r>
            <a:endParaRPr b="1" i="0" sz="1800" u="none" cap="none" strike="noStrike">
              <a:solidFill>
                <a:srgbClr val="293171"/>
              </a:solidFill>
              <a:latin typeface="Calibri"/>
              <a:ea typeface="Calibri"/>
              <a:cs typeface="Calibri"/>
              <a:sym typeface="Calibri"/>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rgbClr val="F6F9FB"/>
        </a:solidFill>
      </p:bgPr>
    </p:bg>
    <p:spTree>
      <p:nvGrpSpPr>
        <p:cNvPr id="191" name="Shape 191"/>
        <p:cNvGrpSpPr/>
        <p:nvPr/>
      </p:nvGrpSpPr>
      <p:grpSpPr>
        <a:xfrm>
          <a:off x="0" y="0"/>
          <a:ext cx="0" cy="0"/>
          <a:chOff x="0" y="0"/>
          <a:chExt cx="0" cy="0"/>
        </a:xfrm>
      </p:grpSpPr>
      <p:sp>
        <p:nvSpPr>
          <p:cNvPr id="192" name="Google Shape;192;p45"/>
          <p:cNvSpPr/>
          <p:nvPr/>
        </p:nvSpPr>
        <p:spPr>
          <a:xfrm>
            <a:off x="0" y="0"/>
            <a:ext cx="12192000" cy="1068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5"/>
          <p:cNvSpPr txBox="1"/>
          <p:nvPr/>
        </p:nvSpPr>
        <p:spPr>
          <a:xfrm>
            <a:off x="389216" y="6317659"/>
            <a:ext cx="2054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800">
                <a:solidFill>
                  <a:srgbClr val="293171"/>
                </a:solidFill>
                <a:latin typeface="Fira Sans Medium"/>
                <a:ea typeface="Fira Sans Medium"/>
                <a:cs typeface="Fira Sans Medium"/>
                <a:sym typeface="Fira Sans Medium"/>
              </a:rPr>
              <a:t>In-confidence | </a:t>
            </a:r>
            <a:r>
              <a:rPr lang="en-GB" sz="800">
                <a:solidFill>
                  <a:srgbClr val="293171"/>
                </a:solidFill>
                <a:latin typeface="Fira Sans"/>
                <a:ea typeface="Fira Sans"/>
                <a:cs typeface="Fira Sans"/>
                <a:sym typeface="Fira Sans"/>
              </a:rPr>
              <a:t>October 2022</a:t>
            </a:r>
            <a:endParaRPr sz="800" u="none" cap="none" strike="noStrike">
              <a:solidFill>
                <a:srgbClr val="293171"/>
              </a:solidFill>
              <a:latin typeface="Fira Sans"/>
              <a:ea typeface="Fira Sans"/>
              <a:cs typeface="Fira Sans"/>
              <a:sym typeface="Fira Sans"/>
            </a:endParaRPr>
          </a:p>
        </p:txBody>
      </p:sp>
      <p:pic>
        <p:nvPicPr>
          <p:cNvPr descr="A close up of a logo&#10;&#10;Description automatically generated" id="194" name="Google Shape;194;p45"/>
          <p:cNvPicPr preferRelativeResize="0"/>
          <p:nvPr/>
        </p:nvPicPr>
        <p:blipFill rotWithShape="1">
          <a:blip r:embed="rId2">
            <a:alphaModFix/>
          </a:blip>
          <a:srcRect b="0" l="0" r="0" t="0"/>
          <a:stretch/>
        </p:blipFill>
        <p:spPr>
          <a:xfrm>
            <a:off x="10980580" y="6317661"/>
            <a:ext cx="874000" cy="235942"/>
          </a:xfrm>
          <a:prstGeom prst="rect">
            <a:avLst/>
          </a:prstGeom>
          <a:noFill/>
          <a:ln>
            <a:noFill/>
          </a:ln>
        </p:spPr>
      </p:pic>
      <p:pic>
        <p:nvPicPr>
          <p:cNvPr id="195" name="Google Shape;195;p45"/>
          <p:cNvPicPr preferRelativeResize="0"/>
          <p:nvPr/>
        </p:nvPicPr>
        <p:blipFill>
          <a:blip r:embed="rId3">
            <a:alphaModFix/>
          </a:blip>
          <a:stretch>
            <a:fillRect/>
          </a:stretch>
        </p:blipFill>
        <p:spPr>
          <a:xfrm>
            <a:off x="10730025" y="1"/>
            <a:ext cx="1072753" cy="527325"/>
          </a:xfrm>
          <a:prstGeom prst="rect">
            <a:avLst/>
          </a:prstGeom>
          <a:noFill/>
          <a:ln>
            <a:noFill/>
          </a:ln>
        </p:spPr>
      </p:pic>
    </p:spTree>
  </p:cSld>
  <p:clrMapOvr>
    <a:masterClrMapping/>
  </p:clrMapOvr>
  <p:extLst>
    <p:ext uri="{DCECCB84-F9BA-43D5-87BE-67443E8EF086}">
      <p15:sldGuideLst>
        <p15:guide id="1" orient="horz" pos="2160">
          <p15:clr>
            <a:srgbClr val="FA7B17"/>
          </p15:clr>
        </p15:guide>
        <p15:guide id="2" pos="245">
          <p15:clr>
            <a:srgbClr val="FA7B17"/>
          </p15:clr>
        </p15:guide>
        <p15:guide id="3" pos="7435">
          <p15:clr>
            <a:srgbClr val="FA7B17"/>
          </p15:clr>
        </p15:guide>
        <p15:guide id="4" orient="horz" pos="964">
          <p15:clr>
            <a:srgbClr val="FA7B17"/>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_1_1">
    <p:bg>
      <p:bgPr>
        <a:solidFill>
          <a:srgbClr val="F6F9FB"/>
        </a:solidFill>
      </p:bgPr>
    </p:bg>
    <p:spTree>
      <p:nvGrpSpPr>
        <p:cNvPr id="196" name="Shape 196"/>
        <p:cNvGrpSpPr/>
        <p:nvPr/>
      </p:nvGrpSpPr>
      <p:grpSpPr>
        <a:xfrm>
          <a:off x="0" y="0"/>
          <a:ext cx="0" cy="0"/>
          <a:chOff x="0" y="0"/>
          <a:chExt cx="0" cy="0"/>
        </a:xfrm>
      </p:grpSpPr>
      <p:sp>
        <p:nvSpPr>
          <p:cNvPr id="197" name="Google Shape;197;p46"/>
          <p:cNvSpPr txBox="1"/>
          <p:nvPr/>
        </p:nvSpPr>
        <p:spPr>
          <a:xfrm>
            <a:off x="389216" y="6317659"/>
            <a:ext cx="2054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800">
                <a:solidFill>
                  <a:srgbClr val="293171"/>
                </a:solidFill>
                <a:latin typeface="Fira Sans"/>
                <a:ea typeface="Fira Sans"/>
                <a:cs typeface="Fira Sans"/>
                <a:sym typeface="Fira Sans"/>
              </a:rPr>
              <a:t>October 2022</a:t>
            </a:r>
            <a:endParaRPr sz="800" u="none" cap="none" strike="noStrike">
              <a:solidFill>
                <a:srgbClr val="293171"/>
              </a:solidFill>
              <a:latin typeface="Fira Sans"/>
              <a:ea typeface="Fira Sans"/>
              <a:cs typeface="Fira Sans"/>
              <a:sym typeface="Fira Sans"/>
            </a:endParaRPr>
          </a:p>
        </p:txBody>
      </p:sp>
      <p:pic>
        <p:nvPicPr>
          <p:cNvPr descr="A close up of a logo&#10;&#10;Description automatically generated" id="198" name="Google Shape;198;p46"/>
          <p:cNvPicPr preferRelativeResize="0"/>
          <p:nvPr/>
        </p:nvPicPr>
        <p:blipFill rotWithShape="1">
          <a:blip r:embed="rId2">
            <a:alphaModFix/>
          </a:blip>
          <a:srcRect b="0" l="0" r="0" t="0"/>
          <a:stretch/>
        </p:blipFill>
        <p:spPr>
          <a:xfrm>
            <a:off x="10980580" y="6317661"/>
            <a:ext cx="874000" cy="235942"/>
          </a:xfrm>
          <a:prstGeom prst="rect">
            <a:avLst/>
          </a:prstGeom>
          <a:noFill/>
          <a:ln>
            <a:noFill/>
          </a:ln>
        </p:spPr>
      </p:pic>
      <p:pic>
        <p:nvPicPr>
          <p:cNvPr id="199" name="Google Shape;199;p46"/>
          <p:cNvPicPr preferRelativeResize="0"/>
          <p:nvPr/>
        </p:nvPicPr>
        <p:blipFill>
          <a:blip r:embed="rId3">
            <a:alphaModFix/>
          </a:blip>
          <a:stretch>
            <a:fillRect/>
          </a:stretch>
        </p:blipFill>
        <p:spPr>
          <a:xfrm>
            <a:off x="10730025" y="1"/>
            <a:ext cx="1072753" cy="527325"/>
          </a:xfrm>
          <a:prstGeom prst="rect">
            <a:avLst/>
          </a:prstGeom>
          <a:noFill/>
          <a:ln>
            <a:noFill/>
          </a:ln>
        </p:spPr>
      </p:pic>
    </p:spTree>
  </p:cSld>
  <p:clrMapOvr>
    <a:masterClrMapping/>
  </p:clrMapOvr>
  <p:extLst>
    <p:ext uri="{DCECCB84-F9BA-43D5-87BE-67443E8EF086}">
      <p15:sldGuideLst>
        <p15:guide id="1" orient="horz" pos="2160">
          <p15:clr>
            <a:srgbClr val="FA7B17"/>
          </p15:clr>
        </p15:guide>
        <p15:guide id="2" pos="245">
          <p15:clr>
            <a:srgbClr val="FA7B17"/>
          </p15:clr>
        </p15:guide>
        <p15:guide id="3" pos="7435">
          <p15:clr>
            <a:srgbClr val="FA7B17"/>
          </p15:clr>
        </p15:guide>
        <p15:guide id="4" orient="horz" pos="964">
          <p15:clr>
            <a:srgbClr val="FA7B17"/>
          </p15:clr>
        </p15:guide>
        <p15:guide id="5" orient="horz" pos="3980">
          <p15:clr>
            <a:srgbClr val="FA7B17"/>
          </p15:clr>
        </p15:guide>
        <p15:guide id="6" orient="horz" pos="332">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31" name="Google Shape;31;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34" name="Google Shape;34;p7"/>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5" name="Google Shape;35;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38" name="Google Shape;38;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42" name="Google Shape;42;p9"/>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3" name="Google Shape;43;p9"/>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44" name="Google Shape;44;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rtl="0">
              <a:lnSpc>
                <a:spcPct val="100000"/>
              </a:lnSpc>
              <a:spcBef>
                <a:spcPts val="0"/>
              </a:spcBef>
              <a:spcAft>
                <a:spcPts val="0"/>
              </a:spcAft>
              <a:buSzPts val="2400"/>
              <a:buNone/>
              <a:defRPr/>
            </a:lvl1pPr>
          </a:lstStyle>
          <a:p/>
        </p:txBody>
      </p:sp>
      <p:sp>
        <p:nvSpPr>
          <p:cNvPr id="47" name="Google Shape;47;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theme" Target="../theme/theme3.xml"/><Relationship Id="rId14" Type="http://schemas.openxmlformats.org/officeDocument/2006/relationships/slideLayout" Target="../slideLayouts/slideLayout2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5" Type="http://schemas.openxmlformats.org/officeDocument/2006/relationships/theme" Target="../theme/theme4.xml"/><Relationship Id="rId14" Type="http://schemas.openxmlformats.org/officeDocument/2006/relationships/slideLayout" Target="../slideLayouts/slideLayout4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11" name="Google Shape;11;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0"/>
              </a:spcBef>
              <a:spcAft>
                <a:spcPts val="0"/>
              </a:spcAft>
              <a:buClr>
                <a:schemeClr val="dk2"/>
              </a:buClr>
              <a:buSzPts val="1900"/>
              <a:buChar char="○"/>
              <a:defRPr sz="1900">
                <a:solidFill>
                  <a:schemeClr val="dk2"/>
                </a:solidFill>
              </a:defRPr>
            </a:lvl2pPr>
            <a:lvl3pPr indent="-349250" lvl="2" marL="1371600" rtl="0">
              <a:lnSpc>
                <a:spcPct val="115000"/>
              </a:lnSpc>
              <a:spcBef>
                <a:spcPts val="0"/>
              </a:spcBef>
              <a:spcAft>
                <a:spcPts val="0"/>
              </a:spcAft>
              <a:buClr>
                <a:schemeClr val="dk2"/>
              </a:buClr>
              <a:buSzPts val="1900"/>
              <a:buChar char="■"/>
              <a:defRPr sz="1900">
                <a:solidFill>
                  <a:schemeClr val="dk2"/>
                </a:solidFill>
              </a:defRPr>
            </a:lvl3pPr>
            <a:lvl4pPr indent="-349250" lvl="3" marL="1828800" rtl="0">
              <a:lnSpc>
                <a:spcPct val="115000"/>
              </a:lnSpc>
              <a:spcBef>
                <a:spcPts val="0"/>
              </a:spcBef>
              <a:spcAft>
                <a:spcPts val="0"/>
              </a:spcAft>
              <a:buClr>
                <a:schemeClr val="dk2"/>
              </a:buClr>
              <a:buSzPts val="1900"/>
              <a:buChar char="●"/>
              <a:defRPr sz="1900">
                <a:solidFill>
                  <a:schemeClr val="dk2"/>
                </a:solidFill>
              </a:defRPr>
            </a:lvl4pPr>
            <a:lvl5pPr indent="-349250" lvl="4" marL="2286000" rtl="0">
              <a:lnSpc>
                <a:spcPct val="115000"/>
              </a:lnSpc>
              <a:spcBef>
                <a:spcPts val="0"/>
              </a:spcBef>
              <a:spcAft>
                <a:spcPts val="0"/>
              </a:spcAft>
              <a:buClr>
                <a:schemeClr val="dk2"/>
              </a:buClr>
              <a:buSzPts val="1900"/>
              <a:buChar char="○"/>
              <a:defRPr sz="1900">
                <a:solidFill>
                  <a:schemeClr val="dk2"/>
                </a:solidFill>
              </a:defRPr>
            </a:lvl5pPr>
            <a:lvl6pPr indent="-349250" lvl="5" marL="2743200" rtl="0">
              <a:lnSpc>
                <a:spcPct val="115000"/>
              </a:lnSpc>
              <a:spcBef>
                <a:spcPts val="0"/>
              </a:spcBef>
              <a:spcAft>
                <a:spcPts val="0"/>
              </a:spcAft>
              <a:buClr>
                <a:schemeClr val="dk2"/>
              </a:buClr>
              <a:buSzPts val="1900"/>
              <a:buChar char="■"/>
              <a:defRPr sz="1900">
                <a:solidFill>
                  <a:schemeClr val="dk2"/>
                </a:solidFill>
              </a:defRPr>
            </a:lvl6pPr>
            <a:lvl7pPr indent="-349250" lvl="6" marL="3200400" rtl="0">
              <a:lnSpc>
                <a:spcPct val="115000"/>
              </a:lnSpc>
              <a:spcBef>
                <a:spcPts val="0"/>
              </a:spcBef>
              <a:spcAft>
                <a:spcPts val="0"/>
              </a:spcAft>
              <a:buClr>
                <a:schemeClr val="dk2"/>
              </a:buClr>
              <a:buSzPts val="1900"/>
              <a:buChar char="●"/>
              <a:defRPr sz="1900">
                <a:solidFill>
                  <a:schemeClr val="dk2"/>
                </a:solidFill>
              </a:defRPr>
            </a:lvl7pPr>
            <a:lvl8pPr indent="-349250" lvl="7" marL="3657600" rtl="0">
              <a:lnSpc>
                <a:spcPct val="115000"/>
              </a:lnSpc>
              <a:spcBef>
                <a:spcPts val="0"/>
              </a:spcBef>
              <a:spcAft>
                <a:spcPts val="0"/>
              </a:spcAft>
              <a:buClr>
                <a:schemeClr val="dk2"/>
              </a:buClr>
              <a:buSzPts val="1900"/>
              <a:buChar char="○"/>
              <a:defRPr sz="1900">
                <a:solidFill>
                  <a:schemeClr val="dk2"/>
                </a:solidFill>
              </a:defRPr>
            </a:lvl8pPr>
            <a:lvl9pPr indent="-349250" lvl="8" marL="4114800" rtl="0">
              <a:lnSpc>
                <a:spcPct val="115000"/>
              </a:lnSpc>
              <a:spcBef>
                <a:spcPts val="0"/>
              </a:spcBef>
              <a:spcAft>
                <a:spcPts val="0"/>
              </a:spcAft>
              <a:buClr>
                <a:schemeClr val="dk2"/>
              </a:buClr>
              <a:buSzPts val="1900"/>
              <a:buChar char="■"/>
              <a:defRPr sz="1900">
                <a:solidFill>
                  <a:schemeClr val="dk2"/>
                </a:solidFill>
              </a:defRPr>
            </a:lvl9pPr>
          </a:lstStyle>
          <a:p/>
        </p:txBody>
      </p:sp>
      <p:sp>
        <p:nvSpPr>
          <p:cNvPr id="12" name="Google Shape;12;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0" name="Shape 80"/>
        <p:cNvGrpSpPr/>
        <p:nvPr/>
      </p:nvGrpSpPr>
      <p:grpSpPr>
        <a:xfrm>
          <a:off x="0" y="0"/>
          <a:ext cx="0" cy="0"/>
          <a:chOff x="0" y="0"/>
          <a:chExt cx="0" cy="0"/>
        </a:xfrm>
      </p:grpSpPr>
      <p:sp>
        <p:nvSpPr>
          <p:cNvPr id="81" name="Google Shape;81;p1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82" name="Google Shape;82;p17"/>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0"/>
              </a:spcBef>
              <a:spcAft>
                <a:spcPts val="0"/>
              </a:spcAft>
              <a:buClr>
                <a:schemeClr val="dk2"/>
              </a:buClr>
              <a:buSzPts val="1900"/>
              <a:buChar char="○"/>
              <a:defRPr sz="1900">
                <a:solidFill>
                  <a:schemeClr val="dk2"/>
                </a:solidFill>
              </a:defRPr>
            </a:lvl2pPr>
            <a:lvl3pPr indent="-349250" lvl="2" marL="1371600" rtl="0">
              <a:lnSpc>
                <a:spcPct val="115000"/>
              </a:lnSpc>
              <a:spcBef>
                <a:spcPts val="0"/>
              </a:spcBef>
              <a:spcAft>
                <a:spcPts val="0"/>
              </a:spcAft>
              <a:buClr>
                <a:schemeClr val="dk2"/>
              </a:buClr>
              <a:buSzPts val="1900"/>
              <a:buChar char="■"/>
              <a:defRPr sz="1900">
                <a:solidFill>
                  <a:schemeClr val="dk2"/>
                </a:solidFill>
              </a:defRPr>
            </a:lvl3pPr>
            <a:lvl4pPr indent="-349250" lvl="3" marL="1828800" rtl="0">
              <a:lnSpc>
                <a:spcPct val="115000"/>
              </a:lnSpc>
              <a:spcBef>
                <a:spcPts val="0"/>
              </a:spcBef>
              <a:spcAft>
                <a:spcPts val="0"/>
              </a:spcAft>
              <a:buClr>
                <a:schemeClr val="dk2"/>
              </a:buClr>
              <a:buSzPts val="1900"/>
              <a:buChar char="●"/>
              <a:defRPr sz="1900">
                <a:solidFill>
                  <a:schemeClr val="dk2"/>
                </a:solidFill>
              </a:defRPr>
            </a:lvl4pPr>
            <a:lvl5pPr indent="-349250" lvl="4" marL="2286000" rtl="0">
              <a:lnSpc>
                <a:spcPct val="115000"/>
              </a:lnSpc>
              <a:spcBef>
                <a:spcPts val="0"/>
              </a:spcBef>
              <a:spcAft>
                <a:spcPts val="0"/>
              </a:spcAft>
              <a:buClr>
                <a:schemeClr val="dk2"/>
              </a:buClr>
              <a:buSzPts val="1900"/>
              <a:buChar char="○"/>
              <a:defRPr sz="1900">
                <a:solidFill>
                  <a:schemeClr val="dk2"/>
                </a:solidFill>
              </a:defRPr>
            </a:lvl5pPr>
            <a:lvl6pPr indent="-349250" lvl="5" marL="2743200" rtl="0">
              <a:lnSpc>
                <a:spcPct val="115000"/>
              </a:lnSpc>
              <a:spcBef>
                <a:spcPts val="0"/>
              </a:spcBef>
              <a:spcAft>
                <a:spcPts val="0"/>
              </a:spcAft>
              <a:buClr>
                <a:schemeClr val="dk2"/>
              </a:buClr>
              <a:buSzPts val="1900"/>
              <a:buChar char="■"/>
              <a:defRPr sz="1900">
                <a:solidFill>
                  <a:schemeClr val="dk2"/>
                </a:solidFill>
              </a:defRPr>
            </a:lvl6pPr>
            <a:lvl7pPr indent="-349250" lvl="6" marL="3200400" rtl="0">
              <a:lnSpc>
                <a:spcPct val="115000"/>
              </a:lnSpc>
              <a:spcBef>
                <a:spcPts val="0"/>
              </a:spcBef>
              <a:spcAft>
                <a:spcPts val="0"/>
              </a:spcAft>
              <a:buClr>
                <a:schemeClr val="dk2"/>
              </a:buClr>
              <a:buSzPts val="1900"/>
              <a:buChar char="●"/>
              <a:defRPr sz="1900">
                <a:solidFill>
                  <a:schemeClr val="dk2"/>
                </a:solidFill>
              </a:defRPr>
            </a:lvl7pPr>
            <a:lvl8pPr indent="-349250" lvl="7" marL="3657600" rtl="0">
              <a:lnSpc>
                <a:spcPct val="115000"/>
              </a:lnSpc>
              <a:spcBef>
                <a:spcPts val="0"/>
              </a:spcBef>
              <a:spcAft>
                <a:spcPts val="0"/>
              </a:spcAft>
              <a:buClr>
                <a:schemeClr val="dk2"/>
              </a:buClr>
              <a:buSzPts val="1900"/>
              <a:buChar char="○"/>
              <a:defRPr sz="1900">
                <a:solidFill>
                  <a:schemeClr val="dk2"/>
                </a:solidFill>
              </a:defRPr>
            </a:lvl8pPr>
            <a:lvl9pPr indent="-349250" lvl="8" marL="4114800" rtl="0">
              <a:lnSpc>
                <a:spcPct val="115000"/>
              </a:lnSpc>
              <a:spcBef>
                <a:spcPts val="0"/>
              </a:spcBef>
              <a:spcAft>
                <a:spcPts val="0"/>
              </a:spcAft>
              <a:buClr>
                <a:schemeClr val="dk2"/>
              </a:buClr>
              <a:buSzPts val="1900"/>
              <a:buChar char="■"/>
              <a:defRPr sz="1900">
                <a:solidFill>
                  <a:schemeClr val="dk2"/>
                </a:solidFill>
              </a:defRPr>
            </a:lvl9pPr>
          </a:lstStyle>
          <a:p/>
        </p:txBody>
      </p:sp>
      <p:sp>
        <p:nvSpPr>
          <p:cNvPr id="83" name="Google Shape;83;p1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0" name="Shape 140"/>
        <p:cNvGrpSpPr/>
        <p:nvPr/>
      </p:nvGrpSpPr>
      <p:grpSpPr>
        <a:xfrm>
          <a:off x="0" y="0"/>
          <a:ext cx="0" cy="0"/>
          <a:chOff x="0" y="0"/>
          <a:chExt cx="0" cy="0"/>
        </a:xfrm>
      </p:grpSpPr>
      <p:sp>
        <p:nvSpPr>
          <p:cNvPr id="141" name="Google Shape;141;p3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142" name="Google Shape;142;p32"/>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0"/>
              </a:spcBef>
              <a:spcAft>
                <a:spcPts val="0"/>
              </a:spcAft>
              <a:buClr>
                <a:schemeClr val="dk2"/>
              </a:buClr>
              <a:buSzPts val="1900"/>
              <a:buChar char="○"/>
              <a:defRPr sz="1900">
                <a:solidFill>
                  <a:schemeClr val="dk2"/>
                </a:solidFill>
              </a:defRPr>
            </a:lvl2pPr>
            <a:lvl3pPr indent="-349250" lvl="2" marL="1371600" rtl="0">
              <a:lnSpc>
                <a:spcPct val="115000"/>
              </a:lnSpc>
              <a:spcBef>
                <a:spcPts val="0"/>
              </a:spcBef>
              <a:spcAft>
                <a:spcPts val="0"/>
              </a:spcAft>
              <a:buClr>
                <a:schemeClr val="dk2"/>
              </a:buClr>
              <a:buSzPts val="1900"/>
              <a:buChar char="■"/>
              <a:defRPr sz="1900">
                <a:solidFill>
                  <a:schemeClr val="dk2"/>
                </a:solidFill>
              </a:defRPr>
            </a:lvl3pPr>
            <a:lvl4pPr indent="-349250" lvl="3" marL="1828800" rtl="0">
              <a:lnSpc>
                <a:spcPct val="115000"/>
              </a:lnSpc>
              <a:spcBef>
                <a:spcPts val="0"/>
              </a:spcBef>
              <a:spcAft>
                <a:spcPts val="0"/>
              </a:spcAft>
              <a:buClr>
                <a:schemeClr val="dk2"/>
              </a:buClr>
              <a:buSzPts val="1900"/>
              <a:buChar char="●"/>
              <a:defRPr sz="1900">
                <a:solidFill>
                  <a:schemeClr val="dk2"/>
                </a:solidFill>
              </a:defRPr>
            </a:lvl4pPr>
            <a:lvl5pPr indent="-349250" lvl="4" marL="2286000" rtl="0">
              <a:lnSpc>
                <a:spcPct val="115000"/>
              </a:lnSpc>
              <a:spcBef>
                <a:spcPts val="0"/>
              </a:spcBef>
              <a:spcAft>
                <a:spcPts val="0"/>
              </a:spcAft>
              <a:buClr>
                <a:schemeClr val="dk2"/>
              </a:buClr>
              <a:buSzPts val="1900"/>
              <a:buChar char="○"/>
              <a:defRPr sz="1900">
                <a:solidFill>
                  <a:schemeClr val="dk2"/>
                </a:solidFill>
              </a:defRPr>
            </a:lvl5pPr>
            <a:lvl6pPr indent="-349250" lvl="5" marL="2743200" rtl="0">
              <a:lnSpc>
                <a:spcPct val="115000"/>
              </a:lnSpc>
              <a:spcBef>
                <a:spcPts val="0"/>
              </a:spcBef>
              <a:spcAft>
                <a:spcPts val="0"/>
              </a:spcAft>
              <a:buClr>
                <a:schemeClr val="dk2"/>
              </a:buClr>
              <a:buSzPts val="1900"/>
              <a:buChar char="■"/>
              <a:defRPr sz="1900">
                <a:solidFill>
                  <a:schemeClr val="dk2"/>
                </a:solidFill>
              </a:defRPr>
            </a:lvl6pPr>
            <a:lvl7pPr indent="-349250" lvl="6" marL="3200400" rtl="0">
              <a:lnSpc>
                <a:spcPct val="115000"/>
              </a:lnSpc>
              <a:spcBef>
                <a:spcPts val="0"/>
              </a:spcBef>
              <a:spcAft>
                <a:spcPts val="0"/>
              </a:spcAft>
              <a:buClr>
                <a:schemeClr val="dk2"/>
              </a:buClr>
              <a:buSzPts val="1900"/>
              <a:buChar char="●"/>
              <a:defRPr sz="1900">
                <a:solidFill>
                  <a:schemeClr val="dk2"/>
                </a:solidFill>
              </a:defRPr>
            </a:lvl7pPr>
            <a:lvl8pPr indent="-349250" lvl="7" marL="3657600" rtl="0">
              <a:lnSpc>
                <a:spcPct val="115000"/>
              </a:lnSpc>
              <a:spcBef>
                <a:spcPts val="0"/>
              </a:spcBef>
              <a:spcAft>
                <a:spcPts val="0"/>
              </a:spcAft>
              <a:buClr>
                <a:schemeClr val="dk2"/>
              </a:buClr>
              <a:buSzPts val="1900"/>
              <a:buChar char="○"/>
              <a:defRPr sz="1900">
                <a:solidFill>
                  <a:schemeClr val="dk2"/>
                </a:solidFill>
              </a:defRPr>
            </a:lvl8pPr>
            <a:lvl9pPr indent="-349250" lvl="8" marL="4114800" rtl="0">
              <a:lnSpc>
                <a:spcPct val="115000"/>
              </a:lnSpc>
              <a:spcBef>
                <a:spcPts val="0"/>
              </a:spcBef>
              <a:spcAft>
                <a:spcPts val="0"/>
              </a:spcAft>
              <a:buClr>
                <a:schemeClr val="dk2"/>
              </a:buClr>
              <a:buSzPts val="1900"/>
              <a:buChar char="■"/>
              <a:defRPr sz="1900">
                <a:solidFill>
                  <a:schemeClr val="dk2"/>
                </a:solidFill>
              </a:defRPr>
            </a:lvl9pPr>
          </a:lstStyle>
          <a:p/>
        </p:txBody>
      </p:sp>
      <p:sp>
        <p:nvSpPr>
          <p:cNvPr id="143" name="Google Shape;143;p3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xml"/><Relationship Id="rId3" Type="http://schemas.openxmlformats.org/officeDocument/2006/relationships/image" Target="../media/image47.jpg"/><Relationship Id="rId4" Type="http://schemas.openxmlformats.org/officeDocument/2006/relationships/image" Target="../media/image28.png"/><Relationship Id="rId5" Type="http://schemas.openxmlformats.org/officeDocument/2006/relationships/hyperlink" Target="http://www.dia.govt.nz/Three-Waters-Reform-Programme" TargetMode="External"/><Relationship Id="rId6"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43.png"/><Relationship Id="rId4" Type="http://schemas.openxmlformats.org/officeDocument/2006/relationships/image" Target="../media/image4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40.jpg"/><Relationship Id="rId4" Type="http://schemas.openxmlformats.org/officeDocument/2006/relationships/image" Target="../media/image3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5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xml"/><Relationship Id="rId3" Type="http://schemas.openxmlformats.org/officeDocument/2006/relationships/image" Target="../media/image32.png"/><Relationship Id="rId4" Type="http://schemas.openxmlformats.org/officeDocument/2006/relationships/image" Target="../media/image22.png"/><Relationship Id="rId5"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45.png"/><Relationship Id="rId4" Type="http://schemas.openxmlformats.org/officeDocument/2006/relationships/image" Target="../media/image24.png"/><Relationship Id="rId9" Type="http://schemas.openxmlformats.org/officeDocument/2006/relationships/image" Target="../media/image52.jpg"/><Relationship Id="rId5" Type="http://schemas.openxmlformats.org/officeDocument/2006/relationships/image" Target="../media/image27.png"/><Relationship Id="rId6" Type="http://schemas.openxmlformats.org/officeDocument/2006/relationships/image" Target="../media/image44.png"/><Relationship Id="rId7" Type="http://schemas.openxmlformats.org/officeDocument/2006/relationships/image" Target="../media/image21.png"/><Relationship Id="rId8" Type="http://schemas.openxmlformats.org/officeDocument/2006/relationships/image" Target="../media/image4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22.png"/><Relationship Id="rId4" Type="http://schemas.openxmlformats.org/officeDocument/2006/relationships/image" Target="../media/image50.png"/><Relationship Id="rId5" Type="http://schemas.openxmlformats.org/officeDocument/2006/relationships/image" Target="../media/image49.png"/><Relationship Id="rId6" Type="http://schemas.openxmlformats.org/officeDocument/2006/relationships/image" Target="../media/image51.png"/><Relationship Id="rId7"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2.xml"/><Relationship Id="rId3" Type="http://schemas.openxmlformats.org/officeDocument/2006/relationships/image" Target="../media/image54.png"/><Relationship Id="rId4" Type="http://schemas.openxmlformats.org/officeDocument/2006/relationships/image" Target="../media/image5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3.xml"/><Relationship Id="rId3" Type="http://schemas.openxmlformats.org/officeDocument/2006/relationships/image" Target="../media/image47.jpg"/><Relationship Id="rId4" Type="http://schemas.openxmlformats.org/officeDocument/2006/relationships/image" Target="../media/image28.png"/><Relationship Id="rId5" Type="http://schemas.openxmlformats.org/officeDocument/2006/relationships/hyperlink" Target="http://www.dia.govt.nz/Three-Waters-Reform-Programme" TargetMode="External"/><Relationship Id="rId6"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33.png"/><Relationship Id="rId5" Type="http://schemas.openxmlformats.org/officeDocument/2006/relationships/image" Target="../media/image26.png"/><Relationship Id="rId6" Type="http://schemas.openxmlformats.org/officeDocument/2006/relationships/image" Target="../media/image19.png"/><Relationship Id="rId7" Type="http://schemas.openxmlformats.org/officeDocument/2006/relationships/image" Target="../media/image23.png"/><Relationship Id="rId8"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image" Target="../media/image36.png"/><Relationship Id="rId1" Type="http://schemas.openxmlformats.org/officeDocument/2006/relationships/slideLayout" Target="../slideLayouts/slideLayout28.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image" Target="../media/image27.png"/><Relationship Id="rId5" Type="http://schemas.openxmlformats.org/officeDocument/2006/relationships/image" Target="../media/image31.png"/><Relationship Id="rId6" Type="http://schemas.openxmlformats.org/officeDocument/2006/relationships/image" Target="../media/image34.png"/><Relationship Id="rId7" Type="http://schemas.openxmlformats.org/officeDocument/2006/relationships/image" Target="../media/image30.png"/><Relationship Id="rId8"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2.jpg"/><Relationship Id="rId4" Type="http://schemas.openxmlformats.org/officeDocument/2006/relationships/image" Target="../media/image28.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8.jpg"/><Relationship Id="rId4" Type="http://schemas.openxmlformats.org/officeDocument/2006/relationships/image" Target="../media/image28.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47"/>
          <p:cNvPicPr preferRelativeResize="0"/>
          <p:nvPr/>
        </p:nvPicPr>
        <p:blipFill rotWithShape="1">
          <a:blip r:embed="rId3">
            <a:alphaModFix/>
          </a:blip>
          <a:srcRect b="177" l="0" r="0" t="62155"/>
          <a:stretch/>
        </p:blipFill>
        <p:spPr>
          <a:xfrm>
            <a:off x="0" y="0"/>
            <a:ext cx="12191999" cy="6890301"/>
          </a:xfrm>
          <a:prstGeom prst="rect">
            <a:avLst/>
          </a:prstGeom>
          <a:noFill/>
          <a:ln>
            <a:noFill/>
          </a:ln>
        </p:spPr>
      </p:pic>
      <p:sp>
        <p:nvSpPr>
          <p:cNvPr id="206" name="Google Shape;206;p47"/>
          <p:cNvSpPr txBox="1"/>
          <p:nvPr/>
        </p:nvSpPr>
        <p:spPr>
          <a:xfrm>
            <a:off x="904083" y="630975"/>
            <a:ext cx="1011600" cy="153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chemeClr val="lt1"/>
                </a:solidFill>
                <a:latin typeface="Fira Sans"/>
                <a:ea typeface="Fira Sans"/>
                <a:cs typeface="Fira Sans"/>
                <a:sym typeface="Fira Sans"/>
              </a:rPr>
              <a:t>October 2022</a:t>
            </a:r>
            <a:endParaRPr sz="1000" u="none" cap="none" strike="noStrike">
              <a:solidFill>
                <a:schemeClr val="lt1"/>
              </a:solidFill>
              <a:latin typeface="Fira Sans"/>
              <a:ea typeface="Fira Sans"/>
              <a:cs typeface="Fira Sans"/>
              <a:sym typeface="Fira Sans"/>
            </a:endParaRPr>
          </a:p>
        </p:txBody>
      </p:sp>
      <p:sp>
        <p:nvSpPr>
          <p:cNvPr id="207" name="Google Shape;207;p47"/>
          <p:cNvSpPr txBox="1"/>
          <p:nvPr>
            <p:ph type="ctrTitle"/>
          </p:nvPr>
        </p:nvSpPr>
        <p:spPr>
          <a:xfrm>
            <a:off x="823350" y="2174034"/>
            <a:ext cx="10545300" cy="1433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6000">
                <a:solidFill>
                  <a:schemeClr val="lt1"/>
                </a:solidFill>
                <a:latin typeface="Fira Sans Black"/>
                <a:ea typeface="Fira Sans Black"/>
                <a:cs typeface="Fira Sans Black"/>
                <a:sym typeface="Fira Sans Black"/>
              </a:rPr>
              <a:t>Three waters reform transition programme</a:t>
            </a:r>
            <a:endParaRPr sz="6000">
              <a:solidFill>
                <a:schemeClr val="lt1"/>
              </a:solidFill>
              <a:latin typeface="Fira Sans Black"/>
              <a:ea typeface="Fira Sans Black"/>
              <a:cs typeface="Fira Sans Black"/>
              <a:sym typeface="Fira Sans Black"/>
            </a:endParaRPr>
          </a:p>
        </p:txBody>
      </p:sp>
      <p:pic>
        <p:nvPicPr>
          <p:cNvPr id="208" name="Google Shape;208;p47"/>
          <p:cNvPicPr preferRelativeResize="0"/>
          <p:nvPr/>
        </p:nvPicPr>
        <p:blipFill>
          <a:blip r:embed="rId4">
            <a:alphaModFix/>
          </a:blip>
          <a:stretch>
            <a:fillRect/>
          </a:stretch>
        </p:blipFill>
        <p:spPr>
          <a:xfrm>
            <a:off x="9623783" y="5928875"/>
            <a:ext cx="1826425" cy="493075"/>
          </a:xfrm>
          <a:prstGeom prst="rect">
            <a:avLst/>
          </a:prstGeom>
          <a:noFill/>
          <a:ln>
            <a:noFill/>
          </a:ln>
        </p:spPr>
      </p:pic>
      <p:sp>
        <p:nvSpPr>
          <p:cNvPr id="209" name="Google Shape;209;p47"/>
          <p:cNvSpPr txBox="1"/>
          <p:nvPr>
            <p:ph type="ctrTitle"/>
          </p:nvPr>
        </p:nvSpPr>
        <p:spPr>
          <a:xfrm>
            <a:off x="888825" y="4031075"/>
            <a:ext cx="6327600" cy="12315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1100"/>
              <a:buFont typeface="Arial"/>
              <a:buNone/>
            </a:pPr>
            <a:r>
              <a:rPr b="0" lang="en-GB" sz="2000">
                <a:solidFill>
                  <a:schemeClr val="lt1"/>
                </a:solidFill>
                <a:latin typeface="Fira Sans ExtraBold"/>
                <a:ea typeface="Fira Sans ExtraBold"/>
                <a:cs typeface="Fira Sans ExtraBold"/>
                <a:sym typeface="Fira Sans ExtraBold"/>
              </a:rPr>
              <a:t>Roadmap to day 1 of the new Water Services Entities</a:t>
            </a:r>
            <a:endParaRPr b="0" sz="2000">
              <a:solidFill>
                <a:schemeClr val="lt1"/>
              </a:solidFill>
              <a:latin typeface="Fira Sans ExtraBold"/>
              <a:ea typeface="Fira Sans ExtraBold"/>
              <a:cs typeface="Fira Sans ExtraBold"/>
              <a:sym typeface="Fira Sans ExtraBold"/>
            </a:endParaRPr>
          </a:p>
          <a:p>
            <a:pPr indent="0" lvl="0" marL="0" rtl="0" algn="l">
              <a:lnSpc>
                <a:spcPct val="100000"/>
              </a:lnSpc>
              <a:spcBef>
                <a:spcPts val="0"/>
              </a:spcBef>
              <a:spcAft>
                <a:spcPts val="0"/>
              </a:spcAft>
              <a:buClr>
                <a:schemeClr val="dk1"/>
              </a:buClr>
              <a:buSzPts val="1100"/>
              <a:buFont typeface="Arial"/>
              <a:buNone/>
            </a:pPr>
            <a:r>
              <a:t/>
            </a:r>
            <a:endParaRPr b="0" sz="2000">
              <a:solidFill>
                <a:schemeClr val="lt1"/>
              </a:solidFill>
              <a:latin typeface="Fira Sans ExtraBold"/>
              <a:ea typeface="Fira Sans ExtraBold"/>
              <a:cs typeface="Fira Sans ExtraBold"/>
              <a:sym typeface="Fira Sans ExtraBold"/>
            </a:endParaRPr>
          </a:p>
          <a:p>
            <a:pPr indent="0" lvl="0" marL="0" rtl="0" algn="l">
              <a:lnSpc>
                <a:spcPct val="100000"/>
              </a:lnSpc>
              <a:spcBef>
                <a:spcPts val="0"/>
              </a:spcBef>
              <a:spcAft>
                <a:spcPts val="0"/>
              </a:spcAft>
              <a:buClr>
                <a:schemeClr val="dk1"/>
              </a:buClr>
              <a:buSzPts val="1100"/>
              <a:buFont typeface="Arial"/>
              <a:buNone/>
            </a:pPr>
            <a:r>
              <a:rPr b="0" lang="en-GB" sz="2000">
                <a:solidFill>
                  <a:schemeClr val="lt1"/>
                </a:solidFill>
                <a:latin typeface="Fira Sans Light"/>
                <a:ea typeface="Fira Sans Light"/>
                <a:cs typeface="Fira Sans Light"/>
                <a:sym typeface="Fira Sans Light"/>
              </a:rPr>
              <a:t>Water NZ Conference 2022</a:t>
            </a:r>
            <a:endParaRPr b="0" sz="2000">
              <a:solidFill>
                <a:schemeClr val="lt1"/>
              </a:solidFill>
              <a:latin typeface="Fira Sans Light"/>
              <a:ea typeface="Fira Sans Light"/>
              <a:cs typeface="Fira Sans Light"/>
              <a:sym typeface="Fira Sans Light"/>
            </a:endParaRPr>
          </a:p>
          <a:p>
            <a:pPr indent="0" lvl="0" marL="0" rtl="0" algn="l">
              <a:lnSpc>
                <a:spcPct val="100000"/>
              </a:lnSpc>
              <a:spcBef>
                <a:spcPts val="0"/>
              </a:spcBef>
              <a:spcAft>
                <a:spcPts val="0"/>
              </a:spcAft>
              <a:buClr>
                <a:schemeClr val="dk1"/>
              </a:buClr>
              <a:buSzPts val="1100"/>
              <a:buFont typeface="Arial"/>
              <a:buNone/>
            </a:pPr>
            <a:r>
              <a:rPr b="0" lang="en-GB" sz="2000">
                <a:solidFill>
                  <a:schemeClr val="lt1"/>
                </a:solidFill>
                <a:latin typeface="Fira Sans Light"/>
                <a:ea typeface="Fira Sans Light"/>
                <a:cs typeface="Fira Sans Light"/>
                <a:sym typeface="Fira Sans Light"/>
              </a:rPr>
              <a:t>Pre Conference workshop 17th October</a:t>
            </a:r>
            <a:endParaRPr b="0" sz="2000">
              <a:solidFill>
                <a:schemeClr val="lt1"/>
              </a:solidFill>
              <a:latin typeface="Fira Sans Light"/>
              <a:ea typeface="Fira Sans Light"/>
              <a:cs typeface="Fira Sans Light"/>
              <a:sym typeface="Fira Sans Light"/>
            </a:endParaRPr>
          </a:p>
        </p:txBody>
      </p:sp>
      <p:sp>
        <p:nvSpPr>
          <p:cNvPr id="210" name="Google Shape;210;p47"/>
          <p:cNvSpPr txBox="1"/>
          <p:nvPr/>
        </p:nvSpPr>
        <p:spPr>
          <a:xfrm>
            <a:off x="904075" y="6098475"/>
            <a:ext cx="4036800" cy="153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SzPts val="1100"/>
              <a:buNone/>
            </a:pPr>
            <a:r>
              <a:rPr lang="en-GB" sz="1000">
                <a:solidFill>
                  <a:schemeClr val="lt1"/>
                </a:solidFill>
                <a:latin typeface="Fira Sans"/>
                <a:ea typeface="Fira Sans"/>
                <a:cs typeface="Fira Sans"/>
                <a:sym typeface="Fira Sans"/>
              </a:rPr>
              <a:t>Find out more at </a:t>
            </a:r>
            <a:r>
              <a:rPr lang="en-GB" sz="1000" u="sng">
                <a:solidFill>
                  <a:srgbClr val="A2C0E6"/>
                </a:solidFill>
                <a:latin typeface="Fira Sans"/>
                <a:ea typeface="Fira Sans"/>
                <a:cs typeface="Fira Sans"/>
                <a:sym typeface="Fira Sans"/>
                <a:hlinkClick r:id="rId5">
                  <a:extLst>
                    <a:ext uri="{A12FA001-AC4F-418D-AE19-62706E023703}">
                      <ahyp:hlinkClr val="tx"/>
                    </a:ext>
                  </a:extLst>
                </a:hlinkClick>
              </a:rPr>
              <a:t>www.dia.govt.nz/Three-Waters-Reform-Programme</a:t>
            </a:r>
            <a:r>
              <a:rPr lang="en-GB" sz="1000">
                <a:solidFill>
                  <a:schemeClr val="lt1"/>
                </a:solidFill>
                <a:latin typeface="Fira Sans"/>
                <a:ea typeface="Fira Sans"/>
                <a:cs typeface="Fira Sans"/>
                <a:sym typeface="Fira Sans"/>
              </a:rPr>
              <a:t>  ​</a:t>
            </a:r>
            <a:endParaRPr sz="1000">
              <a:solidFill>
                <a:schemeClr val="lt1"/>
              </a:solidFill>
              <a:latin typeface="Fira Sans"/>
              <a:ea typeface="Fira Sans"/>
              <a:cs typeface="Fira Sans"/>
              <a:sym typeface="Fira Sans"/>
            </a:endParaRPr>
          </a:p>
        </p:txBody>
      </p:sp>
      <p:sp>
        <p:nvSpPr>
          <p:cNvPr id="211" name="Google Shape;211;p47"/>
          <p:cNvSpPr txBox="1"/>
          <p:nvPr/>
        </p:nvSpPr>
        <p:spPr>
          <a:xfrm>
            <a:off x="3745425" y="1814600"/>
            <a:ext cx="351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12" name="Google Shape;212;p47"/>
          <p:cNvPicPr preferRelativeResize="0"/>
          <p:nvPr/>
        </p:nvPicPr>
        <p:blipFill>
          <a:blip r:embed="rId6">
            <a:alphaModFix/>
          </a:blip>
          <a:stretch>
            <a:fillRect/>
          </a:stretch>
        </p:blipFill>
        <p:spPr>
          <a:xfrm>
            <a:off x="9429300" y="0"/>
            <a:ext cx="2215351" cy="1088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56"/>
          <p:cNvSpPr txBox="1"/>
          <p:nvPr/>
        </p:nvSpPr>
        <p:spPr>
          <a:xfrm>
            <a:off x="425925" y="349050"/>
            <a:ext cx="7875300" cy="3603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GB" sz="2600">
                <a:solidFill>
                  <a:srgbClr val="293171"/>
                </a:solidFill>
                <a:latin typeface="Fira Sans Black"/>
                <a:ea typeface="Fira Sans Black"/>
                <a:cs typeface="Fira Sans Black"/>
                <a:sym typeface="Fira Sans Black"/>
              </a:rPr>
              <a:t>Governance, appointments &amp; establishment</a:t>
            </a:r>
            <a:endParaRPr sz="2600">
              <a:solidFill>
                <a:srgbClr val="293171"/>
              </a:solidFill>
              <a:latin typeface="Fira Sans Black"/>
              <a:ea typeface="Fira Sans Black"/>
              <a:cs typeface="Fira Sans Black"/>
              <a:sym typeface="Fira Sans Black"/>
            </a:endParaRPr>
          </a:p>
        </p:txBody>
      </p:sp>
      <p:sp>
        <p:nvSpPr>
          <p:cNvPr id="510" name="Google Shape;510;p56"/>
          <p:cNvSpPr txBox="1"/>
          <p:nvPr>
            <p:ph idx="4294967295" type="body"/>
          </p:nvPr>
        </p:nvSpPr>
        <p:spPr>
          <a:xfrm>
            <a:off x="5307375" y="1726600"/>
            <a:ext cx="2733000" cy="3196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GB" sz="1000">
                <a:solidFill>
                  <a:srgbClr val="6493CD"/>
                </a:solidFill>
                <a:latin typeface="Fira Sans"/>
                <a:ea typeface="Fira Sans"/>
                <a:cs typeface="Fira Sans"/>
                <a:sym typeface="Fira Sans"/>
              </a:rPr>
              <a:t>Key deliverables include:</a:t>
            </a:r>
            <a:endParaRPr b="1" sz="1000">
              <a:solidFill>
                <a:srgbClr val="6493CD"/>
              </a:solidFill>
              <a:latin typeface="Fira Sans"/>
              <a:ea typeface="Fira Sans"/>
              <a:cs typeface="Fira Sans"/>
              <a:sym typeface="Fira Sans"/>
            </a:endParaRPr>
          </a:p>
          <a:p>
            <a:pPr indent="-180975" lvl="0" marL="314999" rtl="0" algn="l">
              <a:lnSpc>
                <a:spcPct val="115000"/>
              </a:lnSpc>
              <a:spcBef>
                <a:spcPts val="1600"/>
              </a:spcBef>
              <a:spcAft>
                <a:spcPts val="0"/>
              </a:spcAft>
              <a:buClr>
                <a:schemeClr val="dk1"/>
              </a:buClr>
              <a:buSzPts val="600"/>
              <a:buFont typeface="Fira Sans"/>
              <a:buChar char="●"/>
            </a:pPr>
            <a:r>
              <a:rPr lang="en-GB" sz="1000">
                <a:solidFill>
                  <a:schemeClr val="dk1"/>
                </a:solidFill>
                <a:latin typeface="Fira Sans"/>
                <a:ea typeface="Fira Sans"/>
                <a:cs typeface="Fira Sans"/>
                <a:sym typeface="Fira Sans"/>
              </a:rPr>
              <a:t>Facilitating the selection process for the four Establishment CEOs.</a:t>
            </a:r>
            <a:endParaRPr/>
          </a:p>
          <a:p>
            <a:pPr indent="-180975" lvl="0" marL="314999" rtl="0" algn="l">
              <a:lnSpc>
                <a:spcPct val="115000"/>
              </a:lnSpc>
              <a:spcBef>
                <a:spcPts val="1600"/>
              </a:spcBef>
              <a:spcAft>
                <a:spcPts val="0"/>
              </a:spcAft>
              <a:buClr>
                <a:schemeClr val="dk1"/>
              </a:buClr>
              <a:buSzPts val="600"/>
              <a:buFont typeface="Fira Sans"/>
              <a:buChar char="●"/>
            </a:pPr>
            <a:r>
              <a:rPr lang="en-GB" sz="1000">
                <a:solidFill>
                  <a:schemeClr val="dk1"/>
                </a:solidFill>
                <a:latin typeface="Fira Sans"/>
                <a:ea typeface="Fira Sans"/>
                <a:cs typeface="Fira Sans"/>
                <a:sym typeface="Fira Sans"/>
              </a:rPr>
              <a:t>Facilitating the appointments process for the Establishment Boards.</a:t>
            </a:r>
            <a:endParaRPr sz="1000">
              <a:solidFill>
                <a:schemeClr val="dk1"/>
              </a:solidFill>
              <a:latin typeface="Fira Sans"/>
              <a:ea typeface="Fira Sans"/>
              <a:cs typeface="Fira Sans"/>
              <a:sym typeface="Fira Sans"/>
            </a:endParaRPr>
          </a:p>
          <a:p>
            <a:pPr indent="-180975" lvl="0" marL="314999" rtl="0" algn="l">
              <a:lnSpc>
                <a:spcPct val="115000"/>
              </a:lnSpc>
              <a:spcBef>
                <a:spcPts val="500"/>
              </a:spcBef>
              <a:spcAft>
                <a:spcPts val="0"/>
              </a:spcAft>
              <a:buClr>
                <a:schemeClr val="dk1"/>
              </a:buClr>
              <a:buSzPts val="600"/>
              <a:buFont typeface="Fira Sans"/>
              <a:buChar char="●"/>
            </a:pPr>
            <a:r>
              <a:rPr lang="en-GB" sz="1000">
                <a:solidFill>
                  <a:schemeClr val="dk1"/>
                </a:solidFill>
                <a:latin typeface="Fira Sans"/>
                <a:ea typeface="Fira Sans"/>
                <a:cs typeface="Fira Sans"/>
                <a:sym typeface="Fira Sans"/>
              </a:rPr>
              <a:t>Supporting the development process for the Entity Constitutions.</a:t>
            </a:r>
            <a:endParaRPr sz="1000">
              <a:solidFill>
                <a:schemeClr val="dk1"/>
              </a:solidFill>
              <a:latin typeface="Fira Sans"/>
              <a:ea typeface="Fira Sans"/>
              <a:cs typeface="Fira Sans"/>
              <a:sym typeface="Fira Sans"/>
            </a:endParaRPr>
          </a:p>
          <a:p>
            <a:pPr indent="0" lvl="0" marL="457200" rtl="0" algn="l">
              <a:lnSpc>
                <a:spcPct val="100000"/>
              </a:lnSpc>
              <a:spcBef>
                <a:spcPts val="500"/>
              </a:spcBef>
              <a:spcAft>
                <a:spcPts val="1500"/>
              </a:spcAft>
              <a:buSzPts val="2400"/>
              <a:buNone/>
            </a:pPr>
            <a:r>
              <a:t/>
            </a:r>
            <a:endParaRPr b="1" sz="1000">
              <a:solidFill>
                <a:schemeClr val="dk1"/>
              </a:solidFill>
              <a:latin typeface="Fira Sans"/>
              <a:ea typeface="Fira Sans"/>
              <a:cs typeface="Fira Sans"/>
              <a:sym typeface="Fira Sans"/>
            </a:endParaRPr>
          </a:p>
        </p:txBody>
      </p:sp>
      <p:sp>
        <p:nvSpPr>
          <p:cNvPr id="511" name="Google Shape;511;p56"/>
          <p:cNvSpPr txBox="1"/>
          <p:nvPr>
            <p:ph idx="4294967295" type="body"/>
          </p:nvPr>
        </p:nvSpPr>
        <p:spPr>
          <a:xfrm>
            <a:off x="941652" y="1665300"/>
            <a:ext cx="3891600" cy="3527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rPr b="1" lang="en-GB" sz="2000">
                <a:solidFill>
                  <a:srgbClr val="6493CD"/>
                </a:solidFill>
                <a:latin typeface="Fira Sans"/>
                <a:ea typeface="Fira Sans"/>
                <a:cs typeface="Fira Sans"/>
                <a:sym typeface="Fira Sans"/>
              </a:rPr>
              <a:t>Tasked with ensuring governance arrangements and documents are in place for each Water Services Entity, and facilitating the appointment of key roles. </a:t>
            </a:r>
            <a:endParaRPr sz="1000">
              <a:solidFill>
                <a:srgbClr val="6493CD"/>
              </a:solidFill>
              <a:latin typeface="Fira Sans"/>
              <a:ea typeface="Fira Sans"/>
              <a:cs typeface="Fira Sans"/>
              <a:sym typeface="Fira Sans"/>
            </a:endParaRPr>
          </a:p>
        </p:txBody>
      </p:sp>
      <p:sp>
        <p:nvSpPr>
          <p:cNvPr id="512" name="Google Shape;512;p56"/>
          <p:cNvSpPr txBox="1"/>
          <p:nvPr>
            <p:ph idx="4294967295" type="body"/>
          </p:nvPr>
        </p:nvSpPr>
        <p:spPr>
          <a:xfrm>
            <a:off x="8364960" y="2090948"/>
            <a:ext cx="2733000" cy="2646300"/>
          </a:xfrm>
          <a:prstGeom prst="rect">
            <a:avLst/>
          </a:prstGeom>
          <a:noFill/>
          <a:ln>
            <a:noFill/>
          </a:ln>
        </p:spPr>
        <p:txBody>
          <a:bodyPr anchorCtr="0" anchor="t" bIns="0" lIns="0" spcFirstLastPara="1" rIns="0" wrap="square" tIns="0">
            <a:noAutofit/>
          </a:bodyPr>
          <a:lstStyle/>
          <a:p>
            <a:pPr indent="-180975" lvl="0" marL="314999" rtl="0" algn="l">
              <a:lnSpc>
                <a:spcPct val="115000"/>
              </a:lnSpc>
              <a:spcBef>
                <a:spcPts val="0"/>
              </a:spcBef>
              <a:spcAft>
                <a:spcPts val="0"/>
              </a:spcAft>
              <a:buClr>
                <a:schemeClr val="dk1"/>
              </a:buClr>
              <a:buSzPts val="600"/>
              <a:buFont typeface="Fira Sans"/>
              <a:buChar char="●"/>
            </a:pPr>
            <a:r>
              <a:rPr lang="en-GB" sz="1000">
                <a:solidFill>
                  <a:schemeClr val="dk1"/>
                </a:solidFill>
                <a:latin typeface="Fira Sans"/>
                <a:ea typeface="Fira Sans"/>
                <a:cs typeface="Fira Sans"/>
                <a:sym typeface="Fira Sans"/>
              </a:rPr>
              <a:t>Supporting the appointment of Regional Representative Groups. </a:t>
            </a:r>
            <a:endParaRPr/>
          </a:p>
          <a:p>
            <a:pPr indent="0" lvl="0" marL="134024" rtl="0" algn="l">
              <a:lnSpc>
                <a:spcPct val="115000"/>
              </a:lnSpc>
              <a:spcBef>
                <a:spcPts val="0"/>
              </a:spcBef>
              <a:spcAft>
                <a:spcPts val="0"/>
              </a:spcAft>
              <a:buClr>
                <a:schemeClr val="dk1"/>
              </a:buClr>
              <a:buSzPts val="600"/>
              <a:buNone/>
            </a:pPr>
            <a:r>
              <a:t/>
            </a:r>
            <a:endParaRPr sz="1000">
              <a:solidFill>
                <a:schemeClr val="dk1"/>
              </a:solidFill>
              <a:latin typeface="Fira Sans"/>
              <a:ea typeface="Fira Sans"/>
              <a:cs typeface="Fira Sans"/>
              <a:sym typeface="Fira Sans"/>
            </a:endParaRPr>
          </a:p>
          <a:p>
            <a:pPr indent="-180975" lvl="0" marL="314999" marR="0" rtl="0" algn="l">
              <a:lnSpc>
                <a:spcPct val="115000"/>
              </a:lnSpc>
              <a:spcBef>
                <a:spcPts val="0"/>
              </a:spcBef>
              <a:spcAft>
                <a:spcPts val="0"/>
              </a:spcAft>
              <a:buClr>
                <a:schemeClr val="dk1"/>
              </a:buClr>
              <a:buSzPts val="600"/>
              <a:buFont typeface="Fira Sans"/>
              <a:buChar char="●"/>
            </a:pPr>
            <a:r>
              <a:rPr lang="en-GB" sz="1000">
                <a:solidFill>
                  <a:schemeClr val="dk1"/>
                </a:solidFill>
                <a:latin typeface="Fira Sans"/>
                <a:ea typeface="Fira Sans"/>
                <a:cs typeface="Fira Sans"/>
                <a:sym typeface="Fira Sans"/>
              </a:rPr>
              <a:t>Establishment Water Services Plans.</a:t>
            </a:r>
            <a:endParaRPr sz="1000">
              <a:solidFill>
                <a:schemeClr val="dk1"/>
              </a:solidFill>
              <a:latin typeface="Fira Sans"/>
              <a:ea typeface="Fira Sans"/>
              <a:cs typeface="Fira Sans"/>
              <a:sym typeface="Fira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57"/>
          <p:cNvSpPr txBox="1"/>
          <p:nvPr/>
        </p:nvSpPr>
        <p:spPr>
          <a:xfrm>
            <a:off x="425925" y="349050"/>
            <a:ext cx="7875300" cy="3603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GB" sz="2600">
                <a:solidFill>
                  <a:srgbClr val="293171"/>
                </a:solidFill>
                <a:latin typeface="Fira Sans Black"/>
                <a:ea typeface="Fira Sans Black"/>
                <a:cs typeface="Fira Sans Black"/>
                <a:sym typeface="Fira Sans Black"/>
              </a:rPr>
              <a:t>AMOS workstream</a:t>
            </a:r>
            <a:endParaRPr sz="2600">
              <a:solidFill>
                <a:srgbClr val="293171"/>
              </a:solidFill>
              <a:latin typeface="Fira Sans Black"/>
              <a:ea typeface="Fira Sans Black"/>
              <a:cs typeface="Fira Sans Black"/>
              <a:sym typeface="Fira Sans Black"/>
            </a:endParaRPr>
          </a:p>
        </p:txBody>
      </p:sp>
      <p:sp>
        <p:nvSpPr>
          <p:cNvPr id="519" name="Google Shape;519;p57"/>
          <p:cNvSpPr txBox="1"/>
          <p:nvPr>
            <p:ph idx="4294967295" type="body"/>
          </p:nvPr>
        </p:nvSpPr>
        <p:spPr>
          <a:xfrm>
            <a:off x="5269675" y="1665300"/>
            <a:ext cx="2733000" cy="31968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1000">
                <a:solidFill>
                  <a:srgbClr val="6493CD"/>
                </a:solidFill>
                <a:latin typeface="Fira Sans"/>
                <a:ea typeface="Fira Sans"/>
                <a:cs typeface="Fira Sans"/>
                <a:sym typeface="Fira Sans"/>
              </a:rPr>
              <a:t>Key deliverables expected from this workstream include:</a:t>
            </a:r>
            <a:endParaRPr b="1" sz="1000">
              <a:solidFill>
                <a:srgbClr val="6493CD"/>
              </a:solidFill>
              <a:latin typeface="Fira Sans"/>
              <a:ea typeface="Fira Sans"/>
              <a:cs typeface="Fira Sans"/>
              <a:sym typeface="Fira Sans"/>
            </a:endParaRPr>
          </a:p>
          <a:p>
            <a:pPr indent="0" lvl="0" marL="0" rtl="0" algn="l">
              <a:spcBef>
                <a:spcPts val="1600"/>
              </a:spcBef>
              <a:spcAft>
                <a:spcPts val="0"/>
              </a:spcAft>
              <a:buNone/>
            </a:pPr>
            <a:r>
              <a:rPr b="1" lang="en-GB" sz="1000">
                <a:solidFill>
                  <a:schemeClr val="dk1"/>
                </a:solidFill>
                <a:latin typeface="Fira Sans"/>
                <a:ea typeface="Fira Sans"/>
                <a:cs typeface="Fira Sans"/>
                <a:sym typeface="Fira Sans"/>
              </a:rPr>
              <a:t>Asset management </a:t>
            </a:r>
            <a:r>
              <a:rPr lang="en-GB" sz="1000">
                <a:solidFill>
                  <a:schemeClr val="dk1"/>
                </a:solidFill>
                <a:latin typeface="Fira Sans"/>
                <a:ea typeface="Fira Sans"/>
                <a:cs typeface="Fira Sans"/>
                <a:sym typeface="Fira Sans"/>
              </a:rPr>
              <a:t>– led by Emily Botje</a:t>
            </a:r>
            <a:endParaRPr b="1" sz="1000">
              <a:solidFill>
                <a:schemeClr val="dk1"/>
              </a:solidFill>
              <a:latin typeface="Fira Sans"/>
              <a:ea typeface="Fira Sans"/>
              <a:cs typeface="Fira Sans"/>
              <a:sym typeface="Fira Sans"/>
            </a:endParaRPr>
          </a:p>
          <a:p>
            <a:pPr indent="-171450" lvl="0" marL="171450" marR="0" rtl="0" algn="l">
              <a:lnSpc>
                <a:spcPct val="100000"/>
              </a:lnSpc>
              <a:spcBef>
                <a:spcPts val="1000"/>
              </a:spcBef>
              <a:spcAft>
                <a:spcPts val="0"/>
              </a:spcAft>
              <a:buClr>
                <a:schemeClr val="dk1"/>
              </a:buClr>
              <a:buSzPts val="1000"/>
              <a:buFont typeface="Fira Sans"/>
              <a:buChar char="•"/>
            </a:pPr>
            <a:r>
              <a:rPr lang="en-GB" sz="1000">
                <a:solidFill>
                  <a:schemeClr val="dk1"/>
                </a:solidFill>
                <a:latin typeface="Fira Sans"/>
                <a:ea typeface="Fira Sans"/>
                <a:cs typeface="Fira Sans"/>
                <a:sym typeface="Fira Sans"/>
              </a:rPr>
              <a:t>AMP delivery working collaboratively </a:t>
            </a:r>
            <a:br>
              <a:rPr lang="en-GB" sz="1000">
                <a:solidFill>
                  <a:schemeClr val="dk1"/>
                </a:solidFill>
                <a:latin typeface="Fira Sans"/>
                <a:ea typeface="Fira Sans"/>
                <a:cs typeface="Fira Sans"/>
                <a:sym typeface="Fira Sans"/>
              </a:rPr>
            </a:br>
            <a:r>
              <a:rPr lang="en-GB" sz="1000">
                <a:solidFill>
                  <a:schemeClr val="dk1"/>
                </a:solidFill>
                <a:latin typeface="Fira Sans"/>
                <a:ea typeface="Fira Sans"/>
                <a:cs typeface="Fira Sans"/>
                <a:sym typeface="Fira Sans"/>
              </a:rPr>
              <a:t>with councils; will also include engagement with iwi.</a:t>
            </a:r>
            <a:endParaRPr sz="1000">
              <a:solidFill>
                <a:schemeClr val="dk1"/>
              </a:solidFill>
              <a:latin typeface="Fira Sans"/>
              <a:ea typeface="Fira Sans"/>
              <a:cs typeface="Fira Sans"/>
              <a:sym typeface="Fira Sans"/>
            </a:endParaRPr>
          </a:p>
          <a:p>
            <a:pPr indent="-171450" lvl="0" marL="171450" marR="0" rtl="0" algn="l">
              <a:lnSpc>
                <a:spcPct val="100000"/>
              </a:lnSpc>
              <a:spcBef>
                <a:spcPts val="1000"/>
              </a:spcBef>
              <a:spcAft>
                <a:spcPts val="0"/>
              </a:spcAft>
              <a:buClr>
                <a:schemeClr val="dk1"/>
              </a:buClr>
              <a:buSzPts val="1000"/>
              <a:buFont typeface="Fira Sans"/>
              <a:buChar char="•"/>
            </a:pPr>
            <a:r>
              <a:rPr lang="en-GB" sz="1000">
                <a:solidFill>
                  <a:schemeClr val="dk1"/>
                </a:solidFill>
                <a:latin typeface="Fira Sans"/>
                <a:ea typeface="Fira Sans"/>
                <a:cs typeface="Fira Sans"/>
                <a:sym typeface="Fira Sans"/>
              </a:rPr>
              <a:t>National growth and land development framework and practice guides.</a:t>
            </a:r>
            <a:endParaRPr sz="1000">
              <a:solidFill>
                <a:schemeClr val="dk1"/>
              </a:solidFill>
              <a:latin typeface="Fira Sans"/>
              <a:ea typeface="Fira Sans"/>
              <a:cs typeface="Fira Sans"/>
              <a:sym typeface="Fira Sans"/>
            </a:endParaRPr>
          </a:p>
          <a:p>
            <a:pPr indent="-171450" lvl="0" marL="171450" marR="0" rtl="0" algn="l">
              <a:lnSpc>
                <a:spcPct val="100000"/>
              </a:lnSpc>
              <a:spcBef>
                <a:spcPts val="1000"/>
              </a:spcBef>
              <a:spcAft>
                <a:spcPts val="0"/>
              </a:spcAft>
              <a:buClr>
                <a:schemeClr val="dk1"/>
              </a:buClr>
              <a:buSzPts val="1000"/>
              <a:buFont typeface="Fira Sans"/>
              <a:buChar char="•"/>
            </a:pPr>
            <a:r>
              <a:rPr lang="en-GB" sz="1000">
                <a:solidFill>
                  <a:schemeClr val="dk1"/>
                </a:solidFill>
                <a:latin typeface="Fira Sans"/>
                <a:ea typeface="Fira Sans"/>
                <a:cs typeface="Fira Sans"/>
                <a:sym typeface="Fira Sans"/>
              </a:rPr>
              <a:t>National code of practice for 3 Waters.</a:t>
            </a:r>
            <a:endParaRPr sz="1000">
              <a:solidFill>
                <a:schemeClr val="dk1"/>
              </a:solidFill>
              <a:latin typeface="Fira Sans"/>
              <a:ea typeface="Fira Sans"/>
              <a:cs typeface="Fira Sans"/>
              <a:sym typeface="Fira Sans"/>
            </a:endParaRPr>
          </a:p>
          <a:p>
            <a:pPr indent="0" lvl="0" marL="0" rtl="0" algn="l">
              <a:spcBef>
                <a:spcPts val="2000"/>
              </a:spcBef>
              <a:spcAft>
                <a:spcPts val="0"/>
              </a:spcAft>
              <a:buNone/>
            </a:pPr>
            <a:r>
              <a:rPr b="1" lang="en-GB" sz="1000">
                <a:solidFill>
                  <a:schemeClr val="dk1"/>
                </a:solidFill>
                <a:latin typeface="Fira Sans"/>
                <a:ea typeface="Fira Sans"/>
                <a:cs typeface="Fira Sans"/>
                <a:sym typeface="Fira Sans"/>
              </a:rPr>
              <a:t>Operations </a:t>
            </a:r>
            <a:r>
              <a:rPr lang="en-GB" sz="1000">
                <a:solidFill>
                  <a:schemeClr val="dk1"/>
                </a:solidFill>
                <a:latin typeface="Fira Sans"/>
                <a:ea typeface="Fira Sans"/>
                <a:cs typeface="Fira Sans"/>
                <a:sym typeface="Fira Sans"/>
              </a:rPr>
              <a:t>– led by Tim Hammond</a:t>
            </a:r>
            <a:endParaRPr b="1" sz="1000">
              <a:solidFill>
                <a:schemeClr val="dk1"/>
              </a:solidFill>
              <a:latin typeface="Fira Sans"/>
              <a:ea typeface="Fira Sans"/>
              <a:cs typeface="Fira Sans"/>
              <a:sym typeface="Fira Sans"/>
            </a:endParaRPr>
          </a:p>
          <a:p>
            <a:pPr indent="-292100" lvl="0" marL="457200" rtl="0" algn="l">
              <a:lnSpc>
                <a:spcPct val="100000"/>
              </a:lnSpc>
              <a:spcBef>
                <a:spcPts val="1000"/>
              </a:spcBef>
              <a:spcAft>
                <a:spcPts val="0"/>
              </a:spcAft>
              <a:buClr>
                <a:schemeClr val="dk1"/>
              </a:buClr>
              <a:buSzPts val="1000"/>
              <a:buFont typeface="Fira Sans"/>
              <a:buChar char="•"/>
            </a:pPr>
            <a:r>
              <a:rPr lang="en-GB" sz="1000">
                <a:solidFill>
                  <a:schemeClr val="dk1"/>
                </a:solidFill>
                <a:latin typeface="Fira Sans"/>
                <a:ea typeface="Fira Sans"/>
                <a:cs typeface="Fira Sans"/>
                <a:sym typeface="Fira Sans"/>
              </a:rPr>
              <a:t>Transfer of operational functions from current Water entities to the new WSEs.</a:t>
            </a:r>
            <a:endParaRPr sz="1000">
              <a:solidFill>
                <a:schemeClr val="dk1"/>
              </a:solidFill>
              <a:latin typeface="Fira Sans"/>
              <a:ea typeface="Fira Sans"/>
              <a:cs typeface="Fira Sans"/>
              <a:sym typeface="Fira Sans"/>
            </a:endParaRPr>
          </a:p>
          <a:p>
            <a:pPr indent="-292100" lvl="0" marL="457200" rtl="0" algn="l">
              <a:lnSpc>
                <a:spcPct val="100000"/>
              </a:lnSpc>
              <a:spcBef>
                <a:spcPts val="1000"/>
              </a:spcBef>
              <a:spcAft>
                <a:spcPts val="1500"/>
              </a:spcAft>
              <a:buClr>
                <a:schemeClr val="dk1"/>
              </a:buClr>
              <a:buSzPts val="1000"/>
              <a:buFont typeface="Fira Sans"/>
              <a:buChar char="•"/>
            </a:pPr>
            <a:r>
              <a:rPr lang="en-GB" sz="1000">
                <a:solidFill>
                  <a:schemeClr val="dk1"/>
                </a:solidFill>
                <a:latin typeface="Fira Sans"/>
                <a:ea typeface="Fira Sans"/>
                <a:cs typeface="Fira Sans"/>
                <a:sym typeface="Fira Sans"/>
              </a:rPr>
              <a:t>Development of Day 1 regulatory expectations, taking into account Health and Safety and Resource Consent.</a:t>
            </a:r>
            <a:endParaRPr b="1" sz="1000">
              <a:solidFill>
                <a:schemeClr val="dk1"/>
              </a:solidFill>
              <a:latin typeface="Fira Sans"/>
              <a:ea typeface="Fira Sans"/>
              <a:cs typeface="Fira Sans"/>
              <a:sym typeface="Fira Sans"/>
            </a:endParaRPr>
          </a:p>
        </p:txBody>
      </p:sp>
      <p:sp>
        <p:nvSpPr>
          <p:cNvPr id="520" name="Google Shape;520;p57"/>
          <p:cNvSpPr txBox="1"/>
          <p:nvPr>
            <p:ph idx="4294967295" type="body"/>
          </p:nvPr>
        </p:nvSpPr>
        <p:spPr>
          <a:xfrm>
            <a:off x="900002" y="1665300"/>
            <a:ext cx="3891600" cy="352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000">
                <a:solidFill>
                  <a:srgbClr val="6493CD"/>
                </a:solidFill>
                <a:latin typeface="Fira Sans"/>
                <a:ea typeface="Fira Sans"/>
                <a:cs typeface="Fira Sans"/>
                <a:sym typeface="Fira Sans"/>
              </a:rPr>
              <a:t>Three sub-workstreams working collaboratively to manage interdependencies to transition from the current environment to new entities.</a:t>
            </a:r>
            <a:endParaRPr b="1" sz="2000">
              <a:solidFill>
                <a:srgbClr val="6493CD"/>
              </a:solidFill>
              <a:latin typeface="Fira Sans"/>
              <a:ea typeface="Fira Sans"/>
              <a:cs typeface="Fira Sans"/>
              <a:sym typeface="Fira Sans"/>
            </a:endParaRPr>
          </a:p>
          <a:p>
            <a:pPr indent="0" lvl="0" marL="457200" rtl="0" algn="l">
              <a:spcBef>
                <a:spcPts val="1600"/>
              </a:spcBef>
              <a:spcAft>
                <a:spcPts val="1600"/>
              </a:spcAft>
              <a:buNone/>
            </a:pPr>
            <a:r>
              <a:t/>
            </a:r>
            <a:endParaRPr sz="1000">
              <a:solidFill>
                <a:srgbClr val="6493CD"/>
              </a:solidFill>
              <a:latin typeface="Fira Sans"/>
              <a:ea typeface="Fira Sans"/>
              <a:cs typeface="Fira Sans"/>
              <a:sym typeface="Fira Sans"/>
            </a:endParaRPr>
          </a:p>
        </p:txBody>
      </p:sp>
      <p:sp>
        <p:nvSpPr>
          <p:cNvPr id="521" name="Google Shape;521;p57"/>
          <p:cNvSpPr txBox="1"/>
          <p:nvPr>
            <p:ph idx="4294967295" type="body"/>
          </p:nvPr>
        </p:nvSpPr>
        <p:spPr>
          <a:xfrm>
            <a:off x="8240175" y="2215775"/>
            <a:ext cx="2733000" cy="26463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1000">
                <a:solidFill>
                  <a:schemeClr val="dk1"/>
                </a:solidFill>
                <a:latin typeface="Fira Sans"/>
                <a:ea typeface="Fira Sans"/>
                <a:cs typeface="Fira Sans"/>
                <a:sym typeface="Fira Sans"/>
              </a:rPr>
              <a:t>Stormwater  </a:t>
            </a:r>
            <a:r>
              <a:rPr lang="en-GB" sz="1000">
                <a:solidFill>
                  <a:schemeClr val="dk1"/>
                </a:solidFill>
                <a:latin typeface="Fira Sans"/>
                <a:ea typeface="Fira Sans"/>
                <a:cs typeface="Fira Sans"/>
                <a:sym typeface="Fira Sans"/>
              </a:rPr>
              <a:t>– led by Phillip Eyles</a:t>
            </a:r>
            <a:endParaRPr b="1" sz="1000">
              <a:solidFill>
                <a:schemeClr val="dk1"/>
              </a:solidFill>
              <a:latin typeface="Fira Sans"/>
              <a:ea typeface="Fira Sans"/>
              <a:cs typeface="Fira Sans"/>
              <a:sym typeface="Fira Sans"/>
            </a:endParaRPr>
          </a:p>
          <a:p>
            <a:pPr indent="-171450" lvl="0" marL="171450" marR="0" rtl="0" algn="l">
              <a:lnSpc>
                <a:spcPct val="115000"/>
              </a:lnSpc>
              <a:spcBef>
                <a:spcPts val="1000"/>
              </a:spcBef>
              <a:spcAft>
                <a:spcPts val="0"/>
              </a:spcAft>
              <a:buClr>
                <a:schemeClr val="dk1"/>
              </a:buClr>
              <a:buSzPts val="1000"/>
              <a:buFont typeface="Fira Sans"/>
              <a:buChar char="•"/>
            </a:pPr>
            <a:r>
              <a:rPr lang="en-GB" sz="1000">
                <a:solidFill>
                  <a:schemeClr val="dk1"/>
                </a:solidFill>
                <a:latin typeface="Fira Sans"/>
                <a:ea typeface="Fira Sans"/>
                <a:cs typeface="Fira Sans"/>
                <a:sym typeface="Fira Sans"/>
              </a:rPr>
              <a:t>Develop approach for asset/function transfer and roles and responsibilities for stormwater management.</a:t>
            </a:r>
            <a:endParaRPr sz="1000">
              <a:solidFill>
                <a:schemeClr val="dk1"/>
              </a:solidFill>
              <a:latin typeface="Fira Sans"/>
              <a:ea typeface="Fira Sans"/>
              <a:cs typeface="Fira Sans"/>
              <a:sym typeface="Fira Sans"/>
            </a:endParaRPr>
          </a:p>
          <a:p>
            <a:pPr indent="-171450" lvl="0" marL="171450" marR="0" rtl="0" algn="l">
              <a:lnSpc>
                <a:spcPct val="100000"/>
              </a:lnSpc>
              <a:spcBef>
                <a:spcPts val="1000"/>
              </a:spcBef>
              <a:spcAft>
                <a:spcPts val="200"/>
              </a:spcAft>
              <a:buClr>
                <a:schemeClr val="dk1"/>
              </a:buClr>
              <a:buSzPts val="1000"/>
              <a:buFont typeface="Fira Sans"/>
              <a:buChar char="•"/>
            </a:pPr>
            <a:r>
              <a:rPr lang="en-GB" sz="1000">
                <a:solidFill>
                  <a:schemeClr val="dk1"/>
                </a:solidFill>
                <a:latin typeface="Fira Sans"/>
                <a:ea typeface="Fira Sans"/>
                <a:cs typeface="Fira Sans"/>
                <a:sym typeface="Fira Sans"/>
              </a:rPr>
              <a:t>Development of relationship arrangements and service level agreements.</a:t>
            </a:r>
            <a:endParaRPr sz="1000">
              <a:solidFill>
                <a:schemeClr val="dk1"/>
              </a:solidFill>
              <a:latin typeface="Fira Sans"/>
              <a:ea typeface="Fira Sans"/>
              <a:cs typeface="Fira Sans"/>
              <a:sym typeface="Fir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58"/>
          <p:cNvSpPr txBox="1"/>
          <p:nvPr/>
        </p:nvSpPr>
        <p:spPr>
          <a:xfrm>
            <a:off x="391164" y="349050"/>
            <a:ext cx="7884900" cy="3603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GB" sz="2600">
                <a:solidFill>
                  <a:srgbClr val="293171"/>
                </a:solidFill>
                <a:latin typeface="Fira Sans Black"/>
                <a:ea typeface="Fira Sans Black"/>
                <a:cs typeface="Fira Sans Black"/>
                <a:sym typeface="Fira Sans Black"/>
              </a:rPr>
              <a:t>People &amp; workforce workstream</a:t>
            </a:r>
            <a:endParaRPr sz="2600">
              <a:solidFill>
                <a:srgbClr val="293171"/>
              </a:solidFill>
              <a:latin typeface="Fira Sans Black"/>
              <a:ea typeface="Fira Sans Black"/>
              <a:cs typeface="Fira Sans Black"/>
              <a:sym typeface="Fira Sans Black"/>
            </a:endParaRPr>
          </a:p>
        </p:txBody>
      </p:sp>
      <p:sp>
        <p:nvSpPr>
          <p:cNvPr id="528" name="Google Shape;528;p58"/>
          <p:cNvSpPr txBox="1"/>
          <p:nvPr>
            <p:ph idx="4294967295" type="body"/>
          </p:nvPr>
        </p:nvSpPr>
        <p:spPr>
          <a:xfrm>
            <a:off x="8559000" y="1665300"/>
            <a:ext cx="2733000" cy="32274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en-GB" sz="1000">
                <a:solidFill>
                  <a:srgbClr val="6493CD"/>
                </a:solidFill>
                <a:latin typeface="Fira Sans"/>
                <a:ea typeface="Fira Sans"/>
                <a:cs typeface="Fira Sans"/>
                <a:sym typeface="Fira Sans"/>
              </a:rPr>
              <a:t>Key deliverables expected from this workstream include:</a:t>
            </a:r>
            <a:endParaRPr b="1" sz="1000">
              <a:solidFill>
                <a:schemeClr val="dk1"/>
              </a:solidFill>
              <a:latin typeface="Fira Sans"/>
              <a:ea typeface="Fira Sans"/>
              <a:cs typeface="Fira Sans"/>
              <a:sym typeface="Fira Sans"/>
            </a:endParaRPr>
          </a:p>
          <a:p>
            <a:pPr indent="-171450" lvl="0" marL="171450" marR="0" rtl="0" algn="l">
              <a:lnSpc>
                <a:spcPct val="100000"/>
              </a:lnSpc>
              <a:spcBef>
                <a:spcPts val="1600"/>
              </a:spcBef>
              <a:spcAft>
                <a:spcPts val="0"/>
              </a:spcAft>
              <a:buClr>
                <a:schemeClr val="dk1"/>
              </a:buClr>
              <a:buSzPts val="1000"/>
              <a:buFont typeface="Fira Sans"/>
              <a:buChar char="•"/>
            </a:pPr>
            <a:r>
              <a:rPr lang="en-GB" sz="1000">
                <a:solidFill>
                  <a:schemeClr val="dk1"/>
                </a:solidFill>
                <a:latin typeface="Fira Sans"/>
                <a:ea typeface="Fira Sans"/>
                <a:cs typeface="Fira Sans"/>
                <a:sym typeface="Fira Sans"/>
              </a:rPr>
              <a:t>Organisational design of the Water Services Entities</a:t>
            </a:r>
            <a:endParaRPr sz="1000">
              <a:solidFill>
                <a:schemeClr val="dk1"/>
              </a:solidFill>
              <a:latin typeface="Fira Sans"/>
              <a:ea typeface="Fira Sans"/>
              <a:cs typeface="Fira Sans"/>
              <a:sym typeface="Fira Sans"/>
            </a:endParaRPr>
          </a:p>
          <a:p>
            <a:pPr indent="-171450" lvl="0" marL="171450" marR="0" rtl="0" algn="l">
              <a:lnSpc>
                <a:spcPct val="100000"/>
              </a:lnSpc>
              <a:spcBef>
                <a:spcPts val="1000"/>
              </a:spcBef>
              <a:spcAft>
                <a:spcPts val="0"/>
              </a:spcAft>
              <a:buClr>
                <a:schemeClr val="dk1"/>
              </a:buClr>
              <a:buSzPts val="1000"/>
              <a:buFont typeface="Fira Sans"/>
              <a:buChar char="•"/>
            </a:pPr>
            <a:r>
              <a:rPr lang="en-GB" sz="1000">
                <a:solidFill>
                  <a:schemeClr val="dk1"/>
                </a:solidFill>
                <a:latin typeface="Fira Sans"/>
                <a:ea typeface="Fira Sans"/>
                <a:cs typeface="Fira Sans"/>
                <a:sym typeface="Fira Sans"/>
              </a:rPr>
              <a:t>Reviewing current roles and eligibility for the legislated job guarantee, or other pathways to roles in the WSEs</a:t>
            </a:r>
            <a:endParaRPr sz="1000">
              <a:solidFill>
                <a:schemeClr val="dk1"/>
              </a:solidFill>
              <a:latin typeface="Fira Sans"/>
              <a:ea typeface="Fira Sans"/>
              <a:cs typeface="Fira Sans"/>
              <a:sym typeface="Fira Sans"/>
            </a:endParaRPr>
          </a:p>
          <a:p>
            <a:pPr indent="-171450" lvl="0" marL="171450" marR="0" rtl="0" algn="l">
              <a:lnSpc>
                <a:spcPct val="100000"/>
              </a:lnSpc>
              <a:spcBef>
                <a:spcPts val="1000"/>
              </a:spcBef>
              <a:spcAft>
                <a:spcPts val="0"/>
              </a:spcAft>
              <a:buClr>
                <a:schemeClr val="dk1"/>
              </a:buClr>
              <a:buSzPts val="1000"/>
              <a:buFont typeface="Fira Sans"/>
              <a:buChar char="•"/>
            </a:pPr>
            <a:r>
              <a:rPr lang="en-GB" sz="1000">
                <a:solidFill>
                  <a:schemeClr val="dk1"/>
                </a:solidFill>
                <a:latin typeface="Fira Sans"/>
                <a:ea typeface="Fira Sans"/>
                <a:cs typeface="Fira Sans"/>
                <a:sym typeface="Fira Sans"/>
              </a:rPr>
              <a:t>Supporting entities to settle terms and conditions of employment, manage transfers and recruitment and provide job offers to current and new staff</a:t>
            </a:r>
            <a:endParaRPr sz="1000">
              <a:solidFill>
                <a:schemeClr val="dk1"/>
              </a:solidFill>
              <a:latin typeface="Fira Sans"/>
              <a:ea typeface="Fira Sans"/>
              <a:cs typeface="Fira Sans"/>
              <a:sym typeface="Fira Sans"/>
            </a:endParaRPr>
          </a:p>
          <a:p>
            <a:pPr indent="-171450" lvl="0" marL="171450" marR="0" rtl="0" algn="l">
              <a:lnSpc>
                <a:spcPct val="100000"/>
              </a:lnSpc>
              <a:spcBef>
                <a:spcPts val="1000"/>
              </a:spcBef>
              <a:spcAft>
                <a:spcPts val="0"/>
              </a:spcAft>
              <a:buClr>
                <a:schemeClr val="dk1"/>
              </a:buClr>
              <a:buSzPts val="1000"/>
              <a:buFont typeface="Fira Sans"/>
              <a:buChar char="•"/>
            </a:pPr>
            <a:r>
              <a:rPr lang="en-GB" sz="1000">
                <a:solidFill>
                  <a:schemeClr val="dk1"/>
                </a:solidFill>
                <a:latin typeface="Fira Sans"/>
                <a:ea typeface="Fira Sans"/>
                <a:cs typeface="Fira Sans"/>
                <a:sym typeface="Fira Sans"/>
              </a:rPr>
              <a:t>Design and implement a Consolidated Transition Training Plan to ready staff for roles in the WSEs</a:t>
            </a:r>
            <a:endParaRPr sz="1000">
              <a:solidFill>
                <a:schemeClr val="dk1"/>
              </a:solidFill>
              <a:latin typeface="Fira Sans"/>
              <a:ea typeface="Fira Sans"/>
              <a:cs typeface="Fira Sans"/>
              <a:sym typeface="Fira Sans"/>
            </a:endParaRPr>
          </a:p>
          <a:p>
            <a:pPr indent="-171450" lvl="0" marL="171450" marR="0" rtl="0" algn="l">
              <a:lnSpc>
                <a:spcPct val="100000"/>
              </a:lnSpc>
              <a:spcBef>
                <a:spcPts val="1000"/>
              </a:spcBef>
              <a:spcAft>
                <a:spcPts val="1500"/>
              </a:spcAft>
              <a:buClr>
                <a:schemeClr val="dk1"/>
              </a:buClr>
              <a:buSzPts val="1000"/>
              <a:buFont typeface="Fira Sans"/>
              <a:buChar char="•"/>
            </a:pPr>
            <a:r>
              <a:rPr lang="en-GB" sz="1000">
                <a:solidFill>
                  <a:schemeClr val="dk1"/>
                </a:solidFill>
                <a:latin typeface="Fira Sans"/>
                <a:ea typeface="Fira Sans"/>
                <a:cs typeface="Fira Sans"/>
                <a:sym typeface="Fira Sans"/>
              </a:rPr>
              <a:t>Establishing people and capability functions of the WSEs</a:t>
            </a:r>
            <a:endParaRPr b="1" sz="1000">
              <a:solidFill>
                <a:schemeClr val="dk1"/>
              </a:solidFill>
              <a:latin typeface="Fira Sans"/>
              <a:ea typeface="Fira Sans"/>
              <a:cs typeface="Fira Sans"/>
              <a:sym typeface="Fira Sans"/>
            </a:endParaRPr>
          </a:p>
        </p:txBody>
      </p:sp>
      <p:sp>
        <p:nvSpPr>
          <p:cNvPr id="529" name="Google Shape;529;p58"/>
          <p:cNvSpPr txBox="1"/>
          <p:nvPr>
            <p:ph idx="4294967295" type="body"/>
          </p:nvPr>
        </p:nvSpPr>
        <p:spPr>
          <a:xfrm>
            <a:off x="900002" y="1665300"/>
            <a:ext cx="3891600" cy="352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000">
                <a:solidFill>
                  <a:srgbClr val="6493CD"/>
                </a:solidFill>
                <a:latin typeface="Fira Sans"/>
                <a:ea typeface="Fira Sans"/>
                <a:cs typeface="Fira Sans"/>
                <a:sym typeface="Fira Sans"/>
              </a:rPr>
              <a:t>Tasked with designing and staffing the new Water Services Entities in a way that is both operationally sound and delivers a positive and inclusive transition experience for new and existing staff.</a:t>
            </a:r>
            <a:endParaRPr b="1" sz="2000">
              <a:solidFill>
                <a:srgbClr val="6493CD"/>
              </a:solidFill>
              <a:latin typeface="Fira Sans"/>
              <a:ea typeface="Fira Sans"/>
              <a:cs typeface="Fira Sans"/>
              <a:sym typeface="Fira Sans"/>
            </a:endParaRPr>
          </a:p>
          <a:p>
            <a:pPr indent="0" lvl="0" marL="457200" rtl="0" algn="l">
              <a:spcBef>
                <a:spcPts val="1600"/>
              </a:spcBef>
              <a:spcAft>
                <a:spcPts val="1600"/>
              </a:spcAft>
              <a:buNone/>
            </a:pPr>
            <a:r>
              <a:t/>
            </a:r>
            <a:endParaRPr sz="1000">
              <a:solidFill>
                <a:srgbClr val="6493CD"/>
              </a:solidFill>
              <a:latin typeface="Fira Sans"/>
              <a:ea typeface="Fira Sans"/>
              <a:cs typeface="Fira Sans"/>
              <a:sym typeface="Fira Sans"/>
            </a:endParaRPr>
          </a:p>
        </p:txBody>
      </p:sp>
      <p:pic>
        <p:nvPicPr>
          <p:cNvPr id="530" name="Google Shape;530;p58"/>
          <p:cNvPicPr preferRelativeResize="0"/>
          <p:nvPr/>
        </p:nvPicPr>
        <p:blipFill rotWithShape="1">
          <a:blip r:embed="rId3">
            <a:alphaModFix amt="70000"/>
          </a:blip>
          <a:srcRect b="26804" l="0" r="1117" t="7271"/>
          <a:stretch/>
        </p:blipFill>
        <p:spPr>
          <a:xfrm>
            <a:off x="5102300" y="1798800"/>
            <a:ext cx="2960400" cy="2960400"/>
          </a:xfrm>
          <a:prstGeom prst="ellipse">
            <a:avLst/>
          </a:prstGeom>
          <a:noFill/>
          <a:ln>
            <a:noFill/>
          </a:ln>
        </p:spPr>
      </p:pic>
      <p:pic>
        <p:nvPicPr>
          <p:cNvPr id="531" name="Google Shape;531;p58"/>
          <p:cNvPicPr preferRelativeResize="0"/>
          <p:nvPr/>
        </p:nvPicPr>
        <p:blipFill rotWithShape="1">
          <a:blip r:embed="rId4">
            <a:alphaModFix/>
          </a:blip>
          <a:srcRect b="17626" l="32034" r="31763" t="29708"/>
          <a:stretch/>
        </p:blipFill>
        <p:spPr>
          <a:xfrm>
            <a:off x="4020950" y="3864675"/>
            <a:ext cx="2560200" cy="2488200"/>
          </a:xfrm>
          <a:prstGeom prst="ellipse">
            <a:avLst/>
          </a:prstGeom>
          <a:noFill/>
          <a:ln cap="flat" cmpd="sng" w="28575">
            <a:solidFill>
              <a:srgbClr val="F6F9FB"/>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59"/>
          <p:cNvSpPr txBox="1"/>
          <p:nvPr/>
        </p:nvSpPr>
        <p:spPr>
          <a:xfrm>
            <a:off x="425925" y="349050"/>
            <a:ext cx="7875300" cy="3603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GB" sz="2600">
                <a:solidFill>
                  <a:srgbClr val="293171"/>
                </a:solidFill>
                <a:latin typeface="Fira Sans Black"/>
                <a:ea typeface="Fira Sans Black"/>
                <a:cs typeface="Fira Sans Black"/>
                <a:sym typeface="Fira Sans Black"/>
              </a:rPr>
              <a:t>People &amp; workforce workstream</a:t>
            </a:r>
            <a:endParaRPr sz="2600">
              <a:solidFill>
                <a:srgbClr val="293171"/>
              </a:solidFill>
              <a:latin typeface="Fira Sans Black"/>
              <a:ea typeface="Fira Sans Black"/>
              <a:cs typeface="Fira Sans Black"/>
              <a:sym typeface="Fira Sans Black"/>
            </a:endParaRPr>
          </a:p>
        </p:txBody>
      </p:sp>
      <p:sp>
        <p:nvSpPr>
          <p:cNvPr id="538" name="Google Shape;538;p59"/>
          <p:cNvSpPr/>
          <p:nvPr/>
        </p:nvSpPr>
        <p:spPr>
          <a:xfrm>
            <a:off x="4352175" y="1671875"/>
            <a:ext cx="3057900" cy="536100"/>
          </a:xfrm>
          <a:prstGeom prst="roundRect">
            <a:avLst>
              <a:gd fmla="val 0" name="adj"/>
            </a:avLst>
          </a:prstGeom>
          <a:noFill/>
          <a:ln cap="flat" cmpd="sng" w="9525">
            <a:solidFill>
              <a:srgbClr val="6493C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6493CD"/>
                </a:solidFill>
                <a:latin typeface="Fira Sans ExtraBold"/>
                <a:ea typeface="Fira Sans ExtraBold"/>
                <a:cs typeface="Fira Sans ExtraBold"/>
                <a:sym typeface="Fira Sans ExtraBold"/>
              </a:rPr>
              <a:t>Transition Reference Group</a:t>
            </a:r>
            <a:endParaRPr sz="1000">
              <a:solidFill>
                <a:srgbClr val="6493CD"/>
              </a:solidFill>
              <a:latin typeface="Fira Sans ExtraBold"/>
              <a:ea typeface="Fira Sans ExtraBold"/>
              <a:cs typeface="Fira Sans ExtraBold"/>
              <a:sym typeface="Fira Sans ExtraBold"/>
            </a:endParaRPr>
          </a:p>
        </p:txBody>
      </p:sp>
      <p:sp>
        <p:nvSpPr>
          <p:cNvPr id="539" name="Google Shape;539;p59"/>
          <p:cNvSpPr/>
          <p:nvPr/>
        </p:nvSpPr>
        <p:spPr>
          <a:xfrm>
            <a:off x="4352175" y="2619700"/>
            <a:ext cx="6529200" cy="536100"/>
          </a:xfrm>
          <a:prstGeom prst="rect">
            <a:avLst/>
          </a:prstGeom>
          <a:solidFill>
            <a:srgbClr val="293171"/>
          </a:solidFill>
          <a:ln>
            <a:noFill/>
          </a:ln>
        </p:spPr>
        <p:txBody>
          <a:bodyPr anchorCtr="0" anchor="ctr" bIns="0" lIns="0" spcFirstLastPara="1" rIns="0" wrap="square" tIns="0">
            <a:noAutofit/>
          </a:bodyPr>
          <a:lstStyle/>
          <a:p>
            <a:pPr indent="0" lvl="0" marL="0" rtl="0" algn="ctr">
              <a:spcBef>
                <a:spcPts val="0"/>
              </a:spcBef>
              <a:spcAft>
                <a:spcPts val="500"/>
              </a:spcAft>
              <a:buSzPts val="1100"/>
              <a:buNone/>
            </a:pPr>
            <a:r>
              <a:rPr b="1" lang="en-GB" sz="1000">
                <a:solidFill>
                  <a:schemeClr val="lt1"/>
                </a:solidFill>
                <a:latin typeface="Fira Sans"/>
                <a:ea typeface="Fira Sans"/>
                <a:cs typeface="Fira Sans"/>
                <a:sym typeface="Fira Sans"/>
              </a:rPr>
              <a:t>People &amp; Workforce Workstream</a:t>
            </a:r>
            <a:endParaRPr sz="800">
              <a:solidFill>
                <a:schemeClr val="lt1"/>
              </a:solidFill>
              <a:latin typeface="Fira Sans"/>
              <a:ea typeface="Fira Sans"/>
              <a:cs typeface="Fira Sans"/>
              <a:sym typeface="Fira Sans"/>
            </a:endParaRPr>
          </a:p>
        </p:txBody>
      </p:sp>
      <p:sp>
        <p:nvSpPr>
          <p:cNvPr id="540" name="Google Shape;540;p59"/>
          <p:cNvSpPr/>
          <p:nvPr/>
        </p:nvSpPr>
        <p:spPr>
          <a:xfrm>
            <a:off x="7823475" y="1671825"/>
            <a:ext cx="3057900" cy="536100"/>
          </a:xfrm>
          <a:prstGeom prst="roundRect">
            <a:avLst>
              <a:gd fmla="val 0" name="adj"/>
            </a:avLst>
          </a:prstGeom>
          <a:noFill/>
          <a:ln cap="flat" cmpd="sng" w="9525">
            <a:solidFill>
              <a:srgbClr val="6493C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6493CD"/>
                </a:solidFill>
                <a:latin typeface="Fira Sans ExtraBold"/>
                <a:ea typeface="Fira Sans ExtraBold"/>
                <a:cs typeface="Fira Sans ExtraBold"/>
                <a:sym typeface="Fira Sans ExtraBold"/>
              </a:rPr>
              <a:t>Focal points/transition </a:t>
            </a:r>
            <a:endParaRPr sz="1000">
              <a:solidFill>
                <a:srgbClr val="6493CD"/>
              </a:solidFill>
              <a:latin typeface="Fira Sans ExtraBold"/>
              <a:ea typeface="Fira Sans ExtraBold"/>
              <a:cs typeface="Fira Sans ExtraBold"/>
              <a:sym typeface="Fira Sans ExtraBold"/>
            </a:endParaRPr>
          </a:p>
          <a:p>
            <a:pPr indent="0" lvl="0" marL="0" rtl="0" algn="ctr">
              <a:spcBef>
                <a:spcPts val="0"/>
              </a:spcBef>
              <a:spcAft>
                <a:spcPts val="0"/>
              </a:spcAft>
              <a:buNone/>
            </a:pPr>
            <a:r>
              <a:rPr lang="en-GB" sz="1000">
                <a:solidFill>
                  <a:srgbClr val="6493CD"/>
                </a:solidFill>
                <a:latin typeface="Fira Sans ExtraBold"/>
                <a:ea typeface="Fira Sans ExtraBold"/>
                <a:cs typeface="Fira Sans ExtraBold"/>
                <a:sym typeface="Fira Sans ExtraBold"/>
              </a:rPr>
              <a:t>leads in current organisations</a:t>
            </a:r>
            <a:endParaRPr sz="1000">
              <a:solidFill>
                <a:srgbClr val="6493CD"/>
              </a:solidFill>
              <a:latin typeface="Fira Sans ExtraBold"/>
              <a:ea typeface="Fira Sans ExtraBold"/>
              <a:cs typeface="Fira Sans ExtraBold"/>
              <a:sym typeface="Fira Sans ExtraBold"/>
            </a:endParaRPr>
          </a:p>
        </p:txBody>
      </p:sp>
      <p:sp>
        <p:nvSpPr>
          <p:cNvPr id="541" name="Google Shape;541;p59"/>
          <p:cNvSpPr/>
          <p:nvPr/>
        </p:nvSpPr>
        <p:spPr>
          <a:xfrm>
            <a:off x="4352175" y="3299388"/>
            <a:ext cx="1509000" cy="2176800"/>
          </a:xfrm>
          <a:prstGeom prst="rect">
            <a:avLst/>
          </a:prstGeom>
          <a:noFill/>
          <a:ln cap="flat" cmpd="sng" w="9525">
            <a:solidFill>
              <a:srgbClr val="6493C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800">
                <a:latin typeface="Fira Sans ExtraBold"/>
                <a:ea typeface="Fira Sans ExtraBold"/>
                <a:cs typeface="Fira Sans ExtraBold"/>
                <a:sym typeface="Fira Sans ExtraBold"/>
              </a:rPr>
              <a:t>Workforce change and the transition experience</a:t>
            </a:r>
            <a:endParaRPr sz="800">
              <a:latin typeface="Fira Sans ExtraBold"/>
              <a:ea typeface="Fira Sans ExtraBold"/>
              <a:cs typeface="Fira Sans ExtraBold"/>
              <a:sym typeface="Fira Sans ExtraBold"/>
            </a:endParaRPr>
          </a:p>
          <a:p>
            <a:pPr indent="0" lvl="0" marL="0" rtl="0" algn="l">
              <a:spcBef>
                <a:spcPts val="0"/>
              </a:spcBef>
              <a:spcAft>
                <a:spcPts val="0"/>
              </a:spcAft>
              <a:buNone/>
            </a:pPr>
            <a:r>
              <a:t/>
            </a:r>
            <a:endParaRPr sz="800">
              <a:latin typeface="Fira Sans ExtraBold"/>
              <a:ea typeface="Fira Sans ExtraBold"/>
              <a:cs typeface="Fira Sans ExtraBold"/>
              <a:sym typeface="Fira Sans ExtraBold"/>
            </a:endParaRPr>
          </a:p>
          <a:p>
            <a:pPr indent="0" lvl="0" marL="0" rtl="0" algn="l">
              <a:spcBef>
                <a:spcPts val="0"/>
              </a:spcBef>
              <a:spcAft>
                <a:spcPts val="0"/>
              </a:spcAft>
              <a:buNone/>
            </a:pPr>
            <a:r>
              <a:rPr lang="en-GB" sz="800">
                <a:latin typeface="Fira Sans"/>
                <a:ea typeface="Fira Sans"/>
                <a:cs typeface="Fira Sans"/>
                <a:sym typeface="Fira Sans"/>
              </a:rPr>
              <a:t>This workstream is all about the change experience of people who are affected by it. It includes preparing for change, protecting wellbeing, retaining people, executing the various procedures and decisions with respect to transfer and recruitment, and getting ready for work in the new entities.</a:t>
            </a:r>
            <a:endParaRPr sz="800">
              <a:latin typeface="Fira Sans"/>
              <a:ea typeface="Fira Sans"/>
              <a:cs typeface="Fira Sans"/>
              <a:sym typeface="Fira Sans"/>
            </a:endParaRPr>
          </a:p>
        </p:txBody>
      </p:sp>
      <p:sp>
        <p:nvSpPr>
          <p:cNvPr id="542" name="Google Shape;542;p59"/>
          <p:cNvSpPr/>
          <p:nvPr/>
        </p:nvSpPr>
        <p:spPr>
          <a:xfrm>
            <a:off x="6025625" y="3299450"/>
            <a:ext cx="1509000" cy="2162700"/>
          </a:xfrm>
          <a:prstGeom prst="rect">
            <a:avLst/>
          </a:prstGeom>
          <a:noFill/>
          <a:ln cap="flat" cmpd="sng" w="9525">
            <a:solidFill>
              <a:srgbClr val="6493C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800">
                <a:latin typeface="Fira Sans ExtraBold"/>
                <a:ea typeface="Fira Sans ExtraBold"/>
                <a:cs typeface="Fira Sans ExtraBold"/>
                <a:sym typeface="Fira Sans ExtraBold"/>
              </a:rPr>
              <a:t>Organisational Design</a:t>
            </a:r>
            <a:endParaRPr sz="800">
              <a:latin typeface="Fira Sans ExtraBold"/>
              <a:ea typeface="Fira Sans ExtraBold"/>
              <a:cs typeface="Fira Sans ExtraBold"/>
              <a:sym typeface="Fira Sans ExtraBold"/>
            </a:endParaRPr>
          </a:p>
          <a:p>
            <a:pPr indent="0" lvl="0" marL="0" rtl="0" algn="l">
              <a:spcBef>
                <a:spcPts val="0"/>
              </a:spcBef>
              <a:spcAft>
                <a:spcPts val="0"/>
              </a:spcAft>
              <a:buNone/>
            </a:pPr>
            <a:r>
              <a:t/>
            </a:r>
            <a:endParaRPr sz="800">
              <a:latin typeface="Fira Sans ExtraBold"/>
              <a:ea typeface="Fira Sans ExtraBold"/>
              <a:cs typeface="Fira Sans ExtraBold"/>
              <a:sym typeface="Fira Sans ExtraBold"/>
            </a:endParaRPr>
          </a:p>
          <a:p>
            <a:pPr indent="0" lvl="0" marL="0" rtl="0" algn="l">
              <a:spcBef>
                <a:spcPts val="0"/>
              </a:spcBef>
              <a:spcAft>
                <a:spcPts val="0"/>
              </a:spcAft>
              <a:buNone/>
            </a:pPr>
            <a:r>
              <a:rPr lang="en-GB" sz="800">
                <a:latin typeface="Fira Sans"/>
                <a:ea typeface="Fira Sans"/>
                <a:cs typeface="Fira Sans"/>
                <a:sym typeface="Fira Sans"/>
              </a:rPr>
              <a:t>This workstream will lead the NTU’s work on organisational design of the new entities. It will be responsible for engagement with affected council staff, local government and Iwi/Māori, LTT’s and other stakeholders.</a:t>
            </a:r>
            <a:endParaRPr sz="800">
              <a:latin typeface="Fira Sans"/>
              <a:ea typeface="Fira Sans"/>
              <a:cs typeface="Fira Sans"/>
              <a:sym typeface="Fira Sans"/>
            </a:endParaRPr>
          </a:p>
        </p:txBody>
      </p:sp>
      <p:sp>
        <p:nvSpPr>
          <p:cNvPr id="543" name="Google Shape;543;p59"/>
          <p:cNvSpPr/>
          <p:nvPr/>
        </p:nvSpPr>
        <p:spPr>
          <a:xfrm>
            <a:off x="7699075" y="3299375"/>
            <a:ext cx="1509000" cy="2176800"/>
          </a:xfrm>
          <a:prstGeom prst="rect">
            <a:avLst/>
          </a:prstGeom>
          <a:noFill/>
          <a:ln cap="flat" cmpd="sng" w="9525">
            <a:solidFill>
              <a:srgbClr val="6493C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800">
                <a:latin typeface="Fira Sans ExtraBold"/>
                <a:ea typeface="Fira Sans ExtraBold"/>
                <a:cs typeface="Fira Sans ExtraBold"/>
                <a:sym typeface="Fira Sans ExtraBold"/>
              </a:rPr>
              <a:t>Employment relations</a:t>
            </a:r>
            <a:endParaRPr sz="800">
              <a:latin typeface="Fira Sans ExtraBold"/>
              <a:ea typeface="Fira Sans ExtraBold"/>
              <a:cs typeface="Fira Sans ExtraBold"/>
              <a:sym typeface="Fira Sans ExtraBold"/>
            </a:endParaRPr>
          </a:p>
          <a:p>
            <a:pPr indent="0" lvl="0" marL="0" rtl="0" algn="l">
              <a:spcBef>
                <a:spcPts val="0"/>
              </a:spcBef>
              <a:spcAft>
                <a:spcPts val="0"/>
              </a:spcAft>
              <a:buNone/>
            </a:pPr>
            <a:r>
              <a:t/>
            </a:r>
            <a:endParaRPr sz="800">
              <a:latin typeface="Fira Sans ExtraBold"/>
              <a:ea typeface="Fira Sans ExtraBold"/>
              <a:cs typeface="Fira Sans ExtraBold"/>
              <a:sym typeface="Fira Sans ExtraBold"/>
            </a:endParaRPr>
          </a:p>
          <a:p>
            <a:pPr indent="0" lvl="0" marL="0" rtl="0" algn="l">
              <a:spcBef>
                <a:spcPts val="0"/>
              </a:spcBef>
              <a:spcAft>
                <a:spcPts val="0"/>
              </a:spcAft>
              <a:buNone/>
            </a:pPr>
            <a:r>
              <a:rPr lang="en-GB" sz="800">
                <a:latin typeface="Fira Sans"/>
                <a:ea typeface="Fira Sans"/>
                <a:cs typeface="Fira Sans"/>
                <a:sym typeface="Fira Sans"/>
              </a:rPr>
              <a:t>This workstream will lead the design and implementation of collective bargaining strategy and standardisation of individual employment agreements in line with the workforce principles. It will support WSE’s in setting terms and conditions of employment.</a:t>
            </a:r>
            <a:endParaRPr sz="800">
              <a:latin typeface="Fira Sans"/>
              <a:ea typeface="Fira Sans"/>
              <a:cs typeface="Fira Sans"/>
              <a:sym typeface="Fira Sans"/>
            </a:endParaRPr>
          </a:p>
        </p:txBody>
      </p:sp>
      <p:sp>
        <p:nvSpPr>
          <p:cNvPr id="544" name="Google Shape;544;p59"/>
          <p:cNvSpPr/>
          <p:nvPr/>
        </p:nvSpPr>
        <p:spPr>
          <a:xfrm>
            <a:off x="9372525" y="3299438"/>
            <a:ext cx="1509000" cy="2162700"/>
          </a:xfrm>
          <a:prstGeom prst="rect">
            <a:avLst/>
          </a:prstGeom>
          <a:noFill/>
          <a:ln cap="flat" cmpd="sng" w="9525">
            <a:solidFill>
              <a:srgbClr val="6493C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800">
                <a:latin typeface="Fira Sans ExtraBold"/>
                <a:ea typeface="Fira Sans ExtraBold"/>
                <a:cs typeface="Fira Sans ExtraBold"/>
                <a:sym typeface="Fira Sans ExtraBold"/>
              </a:rPr>
              <a:t>Establishing people functions in Entities</a:t>
            </a:r>
            <a:endParaRPr sz="800">
              <a:latin typeface="Fira Sans ExtraBold"/>
              <a:ea typeface="Fira Sans ExtraBold"/>
              <a:cs typeface="Fira Sans ExtraBold"/>
              <a:sym typeface="Fira Sans ExtraBold"/>
            </a:endParaRPr>
          </a:p>
          <a:p>
            <a:pPr indent="0" lvl="0" marL="0" rtl="0" algn="l">
              <a:spcBef>
                <a:spcPts val="0"/>
              </a:spcBef>
              <a:spcAft>
                <a:spcPts val="0"/>
              </a:spcAft>
              <a:buNone/>
            </a:pPr>
            <a:r>
              <a:t/>
            </a:r>
            <a:endParaRPr sz="800">
              <a:latin typeface="Fira Sans ExtraBold"/>
              <a:ea typeface="Fira Sans ExtraBold"/>
              <a:cs typeface="Fira Sans ExtraBold"/>
              <a:sym typeface="Fira Sans ExtraBold"/>
            </a:endParaRPr>
          </a:p>
          <a:p>
            <a:pPr indent="0" lvl="0" marL="0" rtl="0" algn="l">
              <a:spcBef>
                <a:spcPts val="0"/>
              </a:spcBef>
              <a:spcAft>
                <a:spcPts val="0"/>
              </a:spcAft>
              <a:buNone/>
            </a:pPr>
            <a:r>
              <a:rPr lang="en-GB" sz="800">
                <a:latin typeface="Fira Sans"/>
                <a:ea typeface="Fira Sans"/>
                <a:cs typeface="Fira Sans"/>
                <a:sym typeface="Fira Sans"/>
              </a:rPr>
              <a:t>This Workstream will act as the proxy business owner for the people &amp; capability functions of the WSE’s until WSE teams are established. It will be concerned with detailed design, policy and systems (including HRIS and Payroll).</a:t>
            </a:r>
            <a:endParaRPr sz="800">
              <a:latin typeface="Fira Sans"/>
              <a:ea typeface="Fira Sans"/>
              <a:cs typeface="Fira Sans"/>
              <a:sym typeface="Fira Sans"/>
            </a:endParaRPr>
          </a:p>
        </p:txBody>
      </p:sp>
      <p:sp>
        <p:nvSpPr>
          <p:cNvPr id="545" name="Google Shape;545;p59"/>
          <p:cNvSpPr/>
          <p:nvPr/>
        </p:nvSpPr>
        <p:spPr>
          <a:xfrm>
            <a:off x="4250625" y="5721900"/>
            <a:ext cx="6732300" cy="236100"/>
          </a:xfrm>
          <a:prstGeom prst="roundRect">
            <a:avLst>
              <a:gd fmla="val 16667" name="adj"/>
            </a:avLst>
          </a:prstGeom>
          <a:solidFill>
            <a:srgbClr val="E6E6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GB" sz="800">
                <a:latin typeface="Fira Sans"/>
                <a:ea typeface="Fira Sans"/>
                <a:cs typeface="Fira Sans"/>
                <a:sym typeface="Fira Sans"/>
              </a:rPr>
              <a:t>Planning will include the allocation of activities between NTU and WSE’s </a:t>
            </a:r>
            <a:endParaRPr i="1" sz="800">
              <a:latin typeface="Fira Sans"/>
              <a:ea typeface="Fira Sans"/>
              <a:cs typeface="Fira Sans"/>
              <a:sym typeface="Fira Sans"/>
            </a:endParaRPr>
          </a:p>
        </p:txBody>
      </p:sp>
      <p:cxnSp>
        <p:nvCxnSpPr>
          <p:cNvPr id="546" name="Google Shape;546;p59"/>
          <p:cNvCxnSpPr>
            <a:endCxn id="538" idx="3"/>
          </p:cNvCxnSpPr>
          <p:nvPr/>
        </p:nvCxnSpPr>
        <p:spPr>
          <a:xfrm flipH="1" rot="5400000">
            <a:off x="7181625" y="2168375"/>
            <a:ext cx="668700" cy="211800"/>
          </a:xfrm>
          <a:prstGeom prst="bentConnector2">
            <a:avLst/>
          </a:prstGeom>
          <a:noFill/>
          <a:ln cap="flat" cmpd="sng" w="9525">
            <a:solidFill>
              <a:srgbClr val="6493CD"/>
            </a:solidFill>
            <a:prstDash val="solid"/>
            <a:round/>
            <a:headEnd len="med" w="med" type="none"/>
            <a:tailEnd len="med" w="med" type="none"/>
          </a:ln>
        </p:spPr>
      </p:cxnSp>
      <p:cxnSp>
        <p:nvCxnSpPr>
          <p:cNvPr id="547" name="Google Shape;547;p59"/>
          <p:cNvCxnSpPr>
            <a:stCxn id="540" idx="1"/>
            <a:endCxn id="539" idx="0"/>
          </p:cNvCxnSpPr>
          <p:nvPr/>
        </p:nvCxnSpPr>
        <p:spPr>
          <a:xfrm flipH="1">
            <a:off x="7616775" y="1939875"/>
            <a:ext cx="206700" cy="679800"/>
          </a:xfrm>
          <a:prstGeom prst="bentConnector2">
            <a:avLst/>
          </a:prstGeom>
          <a:noFill/>
          <a:ln cap="flat" cmpd="sng" w="9525">
            <a:solidFill>
              <a:srgbClr val="6493CD"/>
            </a:solidFill>
            <a:prstDash val="solid"/>
            <a:round/>
            <a:headEnd len="med" w="med" type="none"/>
            <a:tailEnd len="med" w="med" type="none"/>
          </a:ln>
        </p:spPr>
      </p:cxnSp>
      <p:pic>
        <p:nvPicPr>
          <p:cNvPr id="548" name="Google Shape;548;p59"/>
          <p:cNvPicPr preferRelativeResize="0"/>
          <p:nvPr/>
        </p:nvPicPr>
        <p:blipFill rotWithShape="1">
          <a:blip r:embed="rId3">
            <a:alphaModFix amt="80000"/>
          </a:blip>
          <a:srcRect b="23649" l="0" r="0" t="9750"/>
          <a:stretch/>
        </p:blipFill>
        <p:spPr>
          <a:xfrm>
            <a:off x="-279212" y="1611563"/>
            <a:ext cx="3201000" cy="3201000"/>
          </a:xfrm>
          <a:prstGeom prst="ellipse">
            <a:avLst/>
          </a:prstGeom>
          <a:noFill/>
          <a:ln>
            <a:noFill/>
          </a:ln>
        </p:spPr>
      </p:pic>
      <p:pic>
        <p:nvPicPr>
          <p:cNvPr id="549" name="Google Shape;549;p59"/>
          <p:cNvPicPr preferRelativeResize="0"/>
          <p:nvPr/>
        </p:nvPicPr>
        <p:blipFill rotWithShape="1">
          <a:blip r:embed="rId4">
            <a:alphaModFix/>
          </a:blip>
          <a:srcRect b="18884" l="8817" r="16332" t="31118"/>
          <a:stretch/>
        </p:blipFill>
        <p:spPr>
          <a:xfrm>
            <a:off x="1561025" y="3721525"/>
            <a:ext cx="2176800" cy="2176800"/>
          </a:xfrm>
          <a:prstGeom prst="ellipse">
            <a:avLst/>
          </a:prstGeom>
          <a:noFill/>
          <a:ln cap="flat" cmpd="sng" w="28575">
            <a:solidFill>
              <a:srgbClr val="F6F9FB"/>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60"/>
          <p:cNvSpPr txBox="1"/>
          <p:nvPr/>
        </p:nvSpPr>
        <p:spPr>
          <a:xfrm>
            <a:off x="425925" y="349050"/>
            <a:ext cx="7875300" cy="3603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GB" sz="2600">
                <a:solidFill>
                  <a:srgbClr val="293171"/>
                </a:solidFill>
                <a:latin typeface="Fira Sans Black"/>
                <a:ea typeface="Fira Sans Black"/>
                <a:cs typeface="Fira Sans Black"/>
                <a:sym typeface="Fira Sans Black"/>
              </a:rPr>
              <a:t>Customer and Digital</a:t>
            </a:r>
            <a:endParaRPr sz="2600">
              <a:solidFill>
                <a:srgbClr val="293171"/>
              </a:solidFill>
              <a:latin typeface="Fira Sans Black"/>
              <a:ea typeface="Fira Sans Black"/>
              <a:cs typeface="Fira Sans Black"/>
              <a:sym typeface="Fira Sans Black"/>
            </a:endParaRPr>
          </a:p>
        </p:txBody>
      </p:sp>
      <p:sp>
        <p:nvSpPr>
          <p:cNvPr id="556" name="Google Shape;556;p60"/>
          <p:cNvSpPr txBox="1"/>
          <p:nvPr>
            <p:ph idx="4294967295" type="body"/>
          </p:nvPr>
        </p:nvSpPr>
        <p:spPr>
          <a:xfrm>
            <a:off x="5188575" y="1665300"/>
            <a:ext cx="2733000" cy="3096300"/>
          </a:xfrm>
          <a:prstGeom prst="rect">
            <a:avLst/>
          </a:prstGeom>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en-GB" sz="1000">
                <a:solidFill>
                  <a:srgbClr val="6493CD"/>
                </a:solidFill>
                <a:latin typeface="Fira Sans"/>
                <a:ea typeface="Fira Sans"/>
                <a:cs typeface="Fira Sans"/>
                <a:sym typeface="Fira Sans"/>
              </a:rPr>
              <a:t>Key deliverables expected from this workstream include:</a:t>
            </a:r>
            <a:endParaRPr sz="1000">
              <a:solidFill>
                <a:schemeClr val="dk1"/>
              </a:solidFill>
              <a:latin typeface="Fira Sans"/>
              <a:ea typeface="Fira Sans"/>
              <a:cs typeface="Fira Sans"/>
              <a:sym typeface="Fira Sans"/>
            </a:endParaRPr>
          </a:p>
          <a:p>
            <a:pPr indent="-153499" lvl="0" marL="179999" rtl="0" algn="l">
              <a:lnSpc>
                <a:spcPct val="115000"/>
              </a:lnSpc>
              <a:spcBef>
                <a:spcPts val="1000"/>
              </a:spcBef>
              <a:spcAft>
                <a:spcPts val="0"/>
              </a:spcAft>
              <a:buClr>
                <a:schemeClr val="dk1"/>
              </a:buClr>
              <a:buSzPts val="1000"/>
              <a:buFont typeface="Fira Sans"/>
              <a:buChar char="•"/>
            </a:pPr>
            <a:r>
              <a:rPr lang="en-GB" sz="1000">
                <a:solidFill>
                  <a:schemeClr val="dk1"/>
                </a:solidFill>
                <a:latin typeface="Fira Sans"/>
                <a:ea typeface="Fira Sans"/>
                <a:cs typeface="Fira Sans"/>
                <a:sym typeface="Fira Sans"/>
              </a:rPr>
              <a:t>Day 1 customer experience design and implementation.</a:t>
            </a:r>
            <a:endParaRPr sz="1000">
              <a:solidFill>
                <a:schemeClr val="dk1"/>
              </a:solidFill>
              <a:latin typeface="Fira Sans"/>
              <a:ea typeface="Fira Sans"/>
              <a:cs typeface="Fira Sans"/>
              <a:sym typeface="Fira Sans"/>
            </a:endParaRPr>
          </a:p>
          <a:p>
            <a:pPr indent="-153499" lvl="0" marL="179999" rtl="0" algn="l">
              <a:lnSpc>
                <a:spcPct val="115000"/>
              </a:lnSpc>
              <a:spcBef>
                <a:spcPts val="1000"/>
              </a:spcBef>
              <a:spcAft>
                <a:spcPts val="0"/>
              </a:spcAft>
              <a:buClr>
                <a:schemeClr val="dk1"/>
              </a:buClr>
              <a:buSzPts val="1000"/>
              <a:buFont typeface="Fira Sans"/>
              <a:buChar char="•"/>
            </a:pPr>
            <a:r>
              <a:rPr lang="en-GB" sz="1000">
                <a:solidFill>
                  <a:schemeClr val="dk1"/>
                </a:solidFill>
                <a:latin typeface="Fira Sans"/>
                <a:ea typeface="Fira Sans"/>
                <a:cs typeface="Fira Sans"/>
                <a:sym typeface="Fira Sans"/>
              </a:rPr>
              <a:t>Establishment of the customer operating model and supporting instruments (e.g customer contract)</a:t>
            </a:r>
            <a:endParaRPr sz="1000">
              <a:solidFill>
                <a:schemeClr val="dk1"/>
              </a:solidFill>
              <a:latin typeface="Fira Sans"/>
              <a:ea typeface="Fira Sans"/>
              <a:cs typeface="Fira Sans"/>
              <a:sym typeface="Fira Sans"/>
            </a:endParaRPr>
          </a:p>
          <a:p>
            <a:pPr indent="-153499" lvl="0" marL="179999" rtl="0" algn="l">
              <a:lnSpc>
                <a:spcPct val="115000"/>
              </a:lnSpc>
              <a:spcBef>
                <a:spcPts val="1000"/>
              </a:spcBef>
              <a:spcAft>
                <a:spcPts val="0"/>
              </a:spcAft>
              <a:buClr>
                <a:schemeClr val="dk1"/>
              </a:buClr>
              <a:buSzPts val="1000"/>
              <a:buFont typeface="Fira Sans"/>
              <a:buChar char="•"/>
            </a:pPr>
            <a:r>
              <a:rPr lang="en-GB" sz="1000">
                <a:solidFill>
                  <a:schemeClr val="dk1"/>
                </a:solidFill>
                <a:latin typeface="Fira Sans"/>
                <a:ea typeface="Fira Sans"/>
                <a:cs typeface="Fira Sans"/>
                <a:sym typeface="Fira Sans"/>
              </a:rPr>
              <a:t>Establishment of the disputes resolution process.</a:t>
            </a:r>
            <a:endParaRPr sz="1000">
              <a:solidFill>
                <a:schemeClr val="dk1"/>
              </a:solidFill>
              <a:latin typeface="Fira Sans"/>
              <a:ea typeface="Fira Sans"/>
              <a:cs typeface="Fira Sans"/>
              <a:sym typeface="Fira Sans"/>
            </a:endParaRPr>
          </a:p>
          <a:p>
            <a:pPr indent="-153499" lvl="0" marL="179999" rtl="0" algn="l">
              <a:lnSpc>
                <a:spcPct val="115000"/>
              </a:lnSpc>
              <a:spcBef>
                <a:spcPts val="1000"/>
              </a:spcBef>
              <a:spcAft>
                <a:spcPts val="0"/>
              </a:spcAft>
              <a:buClr>
                <a:schemeClr val="dk1"/>
              </a:buClr>
              <a:buSzPts val="1000"/>
              <a:buFont typeface="Fira Sans"/>
              <a:buChar char="•"/>
            </a:pPr>
            <a:r>
              <a:rPr lang="en-GB" sz="1000">
                <a:solidFill>
                  <a:schemeClr val="dk1"/>
                </a:solidFill>
                <a:latin typeface="Fira Sans"/>
                <a:ea typeface="Fira Sans"/>
                <a:cs typeface="Fira Sans"/>
                <a:sym typeface="Fira Sans"/>
              </a:rPr>
              <a:t>Establishment of full technical foundations/capability for the four Water Services Entities.</a:t>
            </a:r>
            <a:endParaRPr sz="1000">
              <a:solidFill>
                <a:schemeClr val="dk1"/>
              </a:solidFill>
              <a:latin typeface="Fira Sans"/>
              <a:ea typeface="Fira Sans"/>
              <a:cs typeface="Fira Sans"/>
              <a:sym typeface="Fira Sans"/>
            </a:endParaRPr>
          </a:p>
          <a:p>
            <a:pPr indent="-153499" lvl="0" marL="179999" rtl="0" algn="l">
              <a:lnSpc>
                <a:spcPct val="115000"/>
              </a:lnSpc>
              <a:spcBef>
                <a:spcPts val="1000"/>
              </a:spcBef>
              <a:spcAft>
                <a:spcPts val="1000"/>
              </a:spcAft>
              <a:buClr>
                <a:schemeClr val="dk1"/>
              </a:buClr>
              <a:buSzPts val="1000"/>
              <a:buFont typeface="Fira Sans"/>
              <a:buChar char="•"/>
            </a:pPr>
            <a:r>
              <a:rPr lang="en-GB" sz="1000">
                <a:solidFill>
                  <a:schemeClr val="dk1"/>
                </a:solidFill>
                <a:latin typeface="Fira Sans"/>
                <a:ea typeface="Fira Sans"/>
                <a:cs typeface="Fira Sans"/>
                <a:sym typeface="Fira Sans"/>
              </a:rPr>
              <a:t>Migration of the minimum datasets from Council to the WSE environments.</a:t>
            </a:r>
            <a:endParaRPr sz="1000">
              <a:solidFill>
                <a:schemeClr val="dk1"/>
              </a:solidFill>
              <a:latin typeface="Fira Sans"/>
              <a:ea typeface="Fira Sans"/>
              <a:cs typeface="Fira Sans"/>
              <a:sym typeface="Fira Sans"/>
            </a:endParaRPr>
          </a:p>
        </p:txBody>
      </p:sp>
      <p:sp>
        <p:nvSpPr>
          <p:cNvPr id="557" name="Google Shape;557;p60"/>
          <p:cNvSpPr txBox="1"/>
          <p:nvPr>
            <p:ph idx="4294967295" type="body"/>
          </p:nvPr>
        </p:nvSpPr>
        <p:spPr>
          <a:xfrm>
            <a:off x="900002" y="1665300"/>
            <a:ext cx="3891600" cy="35274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2000">
                <a:solidFill>
                  <a:srgbClr val="6493CD"/>
                </a:solidFill>
                <a:latin typeface="Fira Sans"/>
                <a:ea typeface="Fira Sans"/>
                <a:cs typeface="Fira Sans"/>
                <a:sym typeface="Fira Sans"/>
              </a:rPr>
              <a:t>Tasked with the implementation of systems, data, tools and digital processes required to enable the Water Services Entities to operate on Day 1 and ensure continuity of service to customers. </a:t>
            </a:r>
            <a:endParaRPr b="1" sz="2000">
              <a:solidFill>
                <a:srgbClr val="6493CD"/>
              </a:solidFill>
              <a:latin typeface="Fira Sans"/>
              <a:ea typeface="Fira Sans"/>
              <a:cs typeface="Fira Sans"/>
              <a:sym typeface="Fira Sans"/>
            </a:endParaRPr>
          </a:p>
          <a:p>
            <a:pPr indent="0" lvl="0" marL="0" rtl="0" algn="l">
              <a:spcBef>
                <a:spcPts val="1600"/>
              </a:spcBef>
              <a:spcAft>
                <a:spcPts val="0"/>
              </a:spcAft>
              <a:buClr>
                <a:schemeClr val="dk1"/>
              </a:buClr>
              <a:buSzPts val="1100"/>
              <a:buFont typeface="Arial"/>
              <a:buNone/>
            </a:pPr>
            <a:r>
              <a:t/>
            </a:r>
            <a:endParaRPr b="1" sz="2000">
              <a:solidFill>
                <a:srgbClr val="6493CD"/>
              </a:solidFill>
              <a:latin typeface="Fira Sans"/>
              <a:ea typeface="Fira Sans"/>
              <a:cs typeface="Fira Sans"/>
              <a:sym typeface="Fira Sans"/>
            </a:endParaRPr>
          </a:p>
          <a:p>
            <a:pPr indent="0" lvl="0" marL="0" rtl="0" algn="l">
              <a:spcBef>
                <a:spcPts val="1600"/>
              </a:spcBef>
              <a:spcAft>
                <a:spcPts val="0"/>
              </a:spcAft>
              <a:buNone/>
            </a:pPr>
            <a:r>
              <a:t/>
            </a:r>
            <a:endParaRPr b="1" sz="2000">
              <a:solidFill>
                <a:srgbClr val="6493CD"/>
              </a:solidFill>
              <a:latin typeface="Fira Sans"/>
              <a:ea typeface="Fira Sans"/>
              <a:cs typeface="Fira Sans"/>
              <a:sym typeface="Fira Sans"/>
            </a:endParaRPr>
          </a:p>
          <a:p>
            <a:pPr indent="0" lvl="0" marL="457200" rtl="0" algn="l">
              <a:spcBef>
                <a:spcPts val="1600"/>
              </a:spcBef>
              <a:spcAft>
                <a:spcPts val="1600"/>
              </a:spcAft>
              <a:buNone/>
            </a:pPr>
            <a:r>
              <a:t/>
            </a:r>
            <a:endParaRPr sz="1000">
              <a:solidFill>
                <a:srgbClr val="6493CD"/>
              </a:solidFill>
              <a:latin typeface="Fira Sans"/>
              <a:ea typeface="Fira Sans"/>
              <a:cs typeface="Fira Sans"/>
              <a:sym typeface="Fira Sans"/>
            </a:endParaRPr>
          </a:p>
        </p:txBody>
      </p:sp>
      <p:sp>
        <p:nvSpPr>
          <p:cNvPr id="558" name="Google Shape;558;p60"/>
          <p:cNvSpPr txBox="1"/>
          <p:nvPr>
            <p:ph idx="4294967295" type="body"/>
          </p:nvPr>
        </p:nvSpPr>
        <p:spPr>
          <a:xfrm>
            <a:off x="8318550" y="1665300"/>
            <a:ext cx="2733000" cy="3096300"/>
          </a:xfrm>
          <a:prstGeom prst="rect">
            <a:avLst/>
          </a:prstGeom>
        </p:spPr>
        <p:txBody>
          <a:bodyPr anchorCtr="0" anchor="t" bIns="0" lIns="0" spcFirstLastPara="1" rIns="0" wrap="square" tIns="0">
            <a:spAutoFit/>
          </a:bodyPr>
          <a:lstStyle/>
          <a:p>
            <a:pPr indent="0" lvl="0" marL="0" rtl="0" algn="l">
              <a:lnSpc>
                <a:spcPct val="115000"/>
              </a:lnSpc>
              <a:spcBef>
                <a:spcPts val="0"/>
              </a:spcBef>
              <a:spcAft>
                <a:spcPts val="0"/>
              </a:spcAft>
              <a:buNone/>
            </a:pPr>
            <a:br>
              <a:rPr b="1" lang="en-GB" sz="1000">
                <a:solidFill>
                  <a:srgbClr val="6493CD"/>
                </a:solidFill>
                <a:latin typeface="Fira Sans"/>
                <a:ea typeface="Fira Sans"/>
                <a:cs typeface="Fira Sans"/>
                <a:sym typeface="Fira Sans"/>
              </a:rPr>
            </a:br>
            <a:endParaRPr b="1" sz="1000">
              <a:solidFill>
                <a:srgbClr val="6493CD"/>
              </a:solidFill>
              <a:latin typeface="Fira Sans"/>
              <a:ea typeface="Fira Sans"/>
              <a:cs typeface="Fira Sans"/>
              <a:sym typeface="Fira Sans"/>
            </a:endParaRPr>
          </a:p>
          <a:p>
            <a:pPr indent="-158750" lvl="0" marL="179999" rtl="0" algn="l">
              <a:lnSpc>
                <a:spcPct val="115000"/>
              </a:lnSpc>
              <a:spcBef>
                <a:spcPts val="1000"/>
              </a:spcBef>
              <a:spcAft>
                <a:spcPts val="0"/>
              </a:spcAft>
              <a:buClr>
                <a:schemeClr val="dk1"/>
              </a:buClr>
              <a:buSzPts val="1000"/>
              <a:buFont typeface="Fira Sans"/>
              <a:buChar char="•"/>
            </a:pPr>
            <a:r>
              <a:rPr lang="en-GB" sz="1000">
                <a:solidFill>
                  <a:schemeClr val="dk1"/>
                </a:solidFill>
                <a:latin typeface="Fira Sans"/>
                <a:ea typeface="Fira Sans"/>
                <a:cs typeface="Fira Sans"/>
                <a:sym typeface="Fira Sans"/>
              </a:rPr>
              <a:t>Change management across three waters workforce and external stakeholders (e.g. maintenance contractors) for C &amp; D activities – Comms/Training/Education/ Adoption.</a:t>
            </a:r>
            <a:endParaRPr sz="1000">
              <a:solidFill>
                <a:schemeClr val="dk1"/>
              </a:solidFill>
              <a:latin typeface="Fira Sans"/>
              <a:ea typeface="Fira Sans"/>
              <a:cs typeface="Fira Sans"/>
              <a:sym typeface="Fira Sans"/>
            </a:endParaRPr>
          </a:p>
          <a:p>
            <a:pPr indent="-158750" lvl="0" marL="179999" rtl="0" algn="l">
              <a:lnSpc>
                <a:spcPct val="115000"/>
              </a:lnSpc>
              <a:spcBef>
                <a:spcPts val="1000"/>
              </a:spcBef>
              <a:spcAft>
                <a:spcPts val="0"/>
              </a:spcAft>
              <a:buClr>
                <a:schemeClr val="dk1"/>
              </a:buClr>
              <a:buSzPts val="1000"/>
              <a:buFont typeface="Fira Sans"/>
              <a:buChar char="•"/>
            </a:pPr>
            <a:r>
              <a:rPr lang="en-GB" sz="1000">
                <a:solidFill>
                  <a:schemeClr val="dk1"/>
                </a:solidFill>
                <a:latin typeface="Fira Sans"/>
                <a:ea typeface="Fira Sans"/>
                <a:cs typeface="Fira Sans"/>
                <a:sym typeface="Fira Sans"/>
              </a:rPr>
              <a:t>Establishment of technology in physical working environments (e.g. head office).</a:t>
            </a:r>
            <a:endParaRPr sz="1000">
              <a:solidFill>
                <a:schemeClr val="dk1"/>
              </a:solidFill>
              <a:latin typeface="Fira Sans"/>
              <a:ea typeface="Fira Sans"/>
              <a:cs typeface="Fira Sans"/>
              <a:sym typeface="Fira Sans"/>
            </a:endParaRPr>
          </a:p>
          <a:p>
            <a:pPr indent="-158750" lvl="0" marL="179999" rtl="0" algn="l">
              <a:lnSpc>
                <a:spcPct val="115000"/>
              </a:lnSpc>
              <a:spcBef>
                <a:spcPts val="1000"/>
              </a:spcBef>
              <a:spcAft>
                <a:spcPts val="0"/>
              </a:spcAft>
              <a:buClr>
                <a:schemeClr val="dk1"/>
              </a:buClr>
              <a:buSzPts val="1000"/>
              <a:buFont typeface="Fira Sans"/>
              <a:buChar char="•"/>
            </a:pPr>
            <a:r>
              <a:rPr lang="en-GB" sz="1000">
                <a:solidFill>
                  <a:schemeClr val="dk1"/>
                </a:solidFill>
                <a:latin typeface="Fira Sans"/>
                <a:ea typeface="Fira Sans"/>
                <a:cs typeface="Fira Sans"/>
                <a:sym typeface="Fira Sans"/>
              </a:rPr>
              <a:t>Procurement of user devices (laptops etc.).</a:t>
            </a:r>
            <a:endParaRPr sz="1000">
              <a:solidFill>
                <a:schemeClr val="dk1"/>
              </a:solidFill>
              <a:latin typeface="Fira Sans"/>
              <a:ea typeface="Fira Sans"/>
              <a:cs typeface="Fira Sans"/>
              <a:sym typeface="Fira Sans"/>
            </a:endParaRPr>
          </a:p>
          <a:p>
            <a:pPr indent="-158750" lvl="0" marL="179999" rtl="0" algn="l">
              <a:lnSpc>
                <a:spcPct val="115000"/>
              </a:lnSpc>
              <a:spcBef>
                <a:spcPts val="1000"/>
              </a:spcBef>
              <a:spcAft>
                <a:spcPts val="0"/>
              </a:spcAft>
              <a:buClr>
                <a:schemeClr val="dk1"/>
              </a:buClr>
              <a:buSzPts val="1000"/>
              <a:buFont typeface="Fira Sans"/>
              <a:buChar char="•"/>
            </a:pPr>
            <a:r>
              <a:rPr lang="en-GB" sz="1000">
                <a:solidFill>
                  <a:schemeClr val="dk1"/>
                </a:solidFill>
                <a:latin typeface="Fira Sans"/>
                <a:ea typeface="Fira Sans"/>
                <a:cs typeface="Fira Sans"/>
                <a:sym typeface="Fira Sans"/>
              </a:rPr>
              <a:t>Digital operating model, sourcing decisions and establishment of ongoing ICT support arrangements.</a:t>
            </a:r>
            <a:endParaRPr sz="1000">
              <a:solidFill>
                <a:schemeClr val="dk1"/>
              </a:solidFill>
              <a:latin typeface="Fira Sans"/>
              <a:ea typeface="Fira Sans"/>
              <a:cs typeface="Fira Sans"/>
              <a:sym typeface="Fira Sans"/>
            </a:endParaRPr>
          </a:p>
          <a:p>
            <a:pPr indent="-158750" lvl="0" marL="179999" rtl="0" algn="l">
              <a:lnSpc>
                <a:spcPct val="115000"/>
              </a:lnSpc>
              <a:spcBef>
                <a:spcPts val="1000"/>
              </a:spcBef>
              <a:spcAft>
                <a:spcPts val="1000"/>
              </a:spcAft>
              <a:buClr>
                <a:schemeClr val="dk1"/>
              </a:buClr>
              <a:buSzPts val="1000"/>
              <a:buFont typeface="Fira Sans"/>
              <a:buChar char="•"/>
            </a:pPr>
            <a:r>
              <a:rPr lang="en-GB" sz="1000">
                <a:solidFill>
                  <a:schemeClr val="dk1"/>
                </a:solidFill>
                <a:latin typeface="Fira Sans"/>
                <a:ea typeface="Fira Sans"/>
                <a:cs typeface="Fira Sans"/>
                <a:sym typeface="Fira Sans"/>
              </a:rPr>
              <a:t>Early life support/Hypercare (post-go live).</a:t>
            </a:r>
            <a:endParaRPr sz="1000">
              <a:solidFill>
                <a:schemeClr val="dk1"/>
              </a:solidFill>
              <a:latin typeface="Fira Sans"/>
              <a:ea typeface="Fira Sans"/>
              <a:cs typeface="Fira Sans"/>
              <a:sym typeface="Fira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61"/>
          <p:cNvSpPr txBox="1"/>
          <p:nvPr/>
        </p:nvSpPr>
        <p:spPr>
          <a:xfrm>
            <a:off x="425925" y="349050"/>
            <a:ext cx="7352400" cy="3603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GB" sz="2600">
                <a:solidFill>
                  <a:srgbClr val="293171"/>
                </a:solidFill>
                <a:latin typeface="Fira Sans Black"/>
                <a:ea typeface="Fira Sans Black"/>
                <a:cs typeface="Fira Sans Black"/>
                <a:sym typeface="Fira Sans Black"/>
              </a:rPr>
              <a:t>The Technology Establishment Approach</a:t>
            </a:r>
            <a:endParaRPr sz="2600">
              <a:solidFill>
                <a:srgbClr val="293171"/>
              </a:solidFill>
              <a:latin typeface="Fira Sans Black"/>
              <a:ea typeface="Fira Sans Black"/>
              <a:cs typeface="Fira Sans Black"/>
              <a:sym typeface="Fira Sans Black"/>
            </a:endParaRPr>
          </a:p>
        </p:txBody>
      </p:sp>
      <p:sp>
        <p:nvSpPr>
          <p:cNvPr id="565" name="Google Shape;565;p61"/>
          <p:cNvSpPr/>
          <p:nvPr/>
        </p:nvSpPr>
        <p:spPr>
          <a:xfrm>
            <a:off x="424788" y="2476625"/>
            <a:ext cx="2143800" cy="533700"/>
          </a:xfrm>
          <a:prstGeom prst="rect">
            <a:avLst/>
          </a:prstGeom>
          <a:solidFill>
            <a:srgbClr val="9B75B3">
              <a:alpha val="32139"/>
            </a:srgbClr>
          </a:solidFill>
          <a:ln>
            <a:noFill/>
          </a:ln>
        </p:spPr>
        <p:txBody>
          <a:bodyPr anchorCtr="0" anchor="ctr" bIns="90000" lIns="0" spcFirstLastPara="1" rIns="0" wrap="square" tIns="0">
            <a:noAutofit/>
          </a:bodyPr>
          <a:lstStyle/>
          <a:p>
            <a:pPr indent="0" lvl="0" marL="0" rtl="0" algn="ctr">
              <a:lnSpc>
                <a:spcPct val="90000"/>
              </a:lnSpc>
              <a:spcBef>
                <a:spcPts val="1600"/>
              </a:spcBef>
              <a:spcAft>
                <a:spcPts val="1000"/>
              </a:spcAft>
              <a:buNone/>
            </a:pPr>
            <a:r>
              <a:rPr b="1" lang="en-GB" sz="1200">
                <a:solidFill>
                  <a:srgbClr val="293171"/>
                </a:solidFill>
                <a:latin typeface="Fira Sans"/>
                <a:ea typeface="Fira Sans"/>
                <a:cs typeface="Fira Sans"/>
                <a:sym typeface="Fira Sans"/>
              </a:rPr>
              <a:t>Systems of Record</a:t>
            </a:r>
            <a:endParaRPr/>
          </a:p>
        </p:txBody>
      </p:sp>
      <p:sp>
        <p:nvSpPr>
          <p:cNvPr id="566" name="Google Shape;566;p61"/>
          <p:cNvSpPr/>
          <p:nvPr/>
        </p:nvSpPr>
        <p:spPr>
          <a:xfrm>
            <a:off x="411913" y="3123725"/>
            <a:ext cx="2143800" cy="1904700"/>
          </a:xfrm>
          <a:prstGeom prst="rect">
            <a:avLst/>
          </a:prstGeom>
          <a:solidFill>
            <a:srgbClr val="FFFFFF">
              <a:alpha val="76790"/>
            </a:srgbClr>
          </a:solidFill>
          <a:ln cap="flat" cmpd="sng" w="9525">
            <a:solidFill>
              <a:schemeClr val="lt1"/>
            </a:solidFill>
            <a:prstDash val="solid"/>
            <a:round/>
            <a:headEnd len="sm" w="sm" type="none"/>
            <a:tailEnd len="sm" w="sm" type="none"/>
          </a:ln>
        </p:spPr>
        <p:txBody>
          <a:bodyPr anchorCtr="0" anchor="t" bIns="91425" lIns="91425" spcFirstLastPara="1" rIns="91425" wrap="square" tIns="180000">
            <a:noAutofit/>
          </a:bodyPr>
          <a:lstStyle/>
          <a:p>
            <a:pPr indent="-165099" lvl="0" marL="224999" rtl="0" algn="l">
              <a:spcBef>
                <a:spcPts val="0"/>
              </a:spcBef>
              <a:spcAft>
                <a:spcPts val="0"/>
              </a:spcAft>
              <a:buClr>
                <a:srgbClr val="293171"/>
              </a:buClr>
              <a:buSzPts val="1100"/>
              <a:buFont typeface="Fira Sans"/>
              <a:buChar char="•"/>
            </a:pPr>
            <a:r>
              <a:rPr lang="en-GB" sz="1100">
                <a:solidFill>
                  <a:srgbClr val="293171"/>
                </a:solidFill>
                <a:latin typeface="Fira Sans"/>
                <a:ea typeface="Fira Sans"/>
                <a:cs typeface="Fira Sans"/>
                <a:sym typeface="Fira Sans"/>
              </a:rPr>
              <a:t>Leverage &amp; Scale existing working solutions.</a:t>
            </a:r>
            <a:endParaRPr sz="1100">
              <a:solidFill>
                <a:srgbClr val="293171"/>
              </a:solidFill>
              <a:latin typeface="Fira Sans"/>
              <a:ea typeface="Fira Sans"/>
              <a:cs typeface="Fira Sans"/>
              <a:sym typeface="Fira Sans"/>
            </a:endParaRPr>
          </a:p>
          <a:p>
            <a:pPr indent="0" lvl="0" marL="457200" rtl="0" algn="l">
              <a:spcBef>
                <a:spcPts val="0"/>
              </a:spcBef>
              <a:spcAft>
                <a:spcPts val="0"/>
              </a:spcAft>
              <a:buClr>
                <a:schemeClr val="dk1"/>
              </a:buClr>
              <a:buSzPts val="1100"/>
              <a:buFont typeface="Arial"/>
              <a:buNone/>
            </a:pPr>
            <a:r>
              <a:t/>
            </a:r>
            <a:endParaRPr sz="1100">
              <a:solidFill>
                <a:srgbClr val="293171"/>
              </a:solidFill>
              <a:latin typeface="Fira Sans"/>
              <a:ea typeface="Fira Sans"/>
              <a:cs typeface="Fira Sans"/>
              <a:sym typeface="Fira Sans"/>
            </a:endParaRPr>
          </a:p>
          <a:p>
            <a:pPr indent="-165099" lvl="0" marL="224999" rtl="0" algn="l">
              <a:spcBef>
                <a:spcPts val="0"/>
              </a:spcBef>
              <a:spcAft>
                <a:spcPts val="0"/>
              </a:spcAft>
              <a:buClr>
                <a:srgbClr val="293171"/>
              </a:buClr>
              <a:buSzPts val="1100"/>
              <a:buFont typeface="Fira Sans"/>
              <a:buChar char="•"/>
            </a:pPr>
            <a:r>
              <a:rPr lang="en-GB" sz="1100">
                <a:solidFill>
                  <a:srgbClr val="293171"/>
                </a:solidFill>
                <a:latin typeface="Fira Sans"/>
                <a:ea typeface="Fira Sans"/>
                <a:cs typeface="Fira Sans"/>
                <a:sym typeface="Fira Sans"/>
              </a:rPr>
              <a:t>Largely data migration rather than green fields build. </a:t>
            </a:r>
            <a:endParaRPr sz="1100">
              <a:solidFill>
                <a:srgbClr val="293171"/>
              </a:solidFill>
              <a:latin typeface="Fira Sans"/>
              <a:ea typeface="Fira Sans"/>
              <a:cs typeface="Fira Sans"/>
              <a:sym typeface="Fira Sans"/>
            </a:endParaRPr>
          </a:p>
          <a:p>
            <a:pPr indent="0" lvl="0" marL="457200" rtl="0" algn="l">
              <a:spcBef>
                <a:spcPts val="0"/>
              </a:spcBef>
              <a:spcAft>
                <a:spcPts val="0"/>
              </a:spcAft>
              <a:buClr>
                <a:schemeClr val="dk1"/>
              </a:buClr>
              <a:buSzPts val="1100"/>
              <a:buFont typeface="Arial"/>
              <a:buNone/>
            </a:pPr>
            <a:r>
              <a:t/>
            </a:r>
            <a:endParaRPr sz="1100">
              <a:solidFill>
                <a:srgbClr val="293171"/>
              </a:solidFill>
              <a:latin typeface="Fira Sans"/>
              <a:ea typeface="Fira Sans"/>
              <a:cs typeface="Fira Sans"/>
              <a:sym typeface="Fira Sans"/>
            </a:endParaRPr>
          </a:p>
          <a:p>
            <a:pPr indent="-165099" lvl="0" marL="224999" rtl="0" algn="l">
              <a:spcBef>
                <a:spcPts val="0"/>
              </a:spcBef>
              <a:spcAft>
                <a:spcPts val="0"/>
              </a:spcAft>
              <a:buClr>
                <a:srgbClr val="293171"/>
              </a:buClr>
              <a:buSzPts val="1100"/>
              <a:buFont typeface="Fira Sans"/>
              <a:buChar char="•"/>
            </a:pPr>
            <a:r>
              <a:rPr lang="en-GB" sz="1100">
                <a:solidFill>
                  <a:srgbClr val="293171"/>
                </a:solidFill>
                <a:latin typeface="Fira Sans"/>
                <a:ea typeface="Fira Sans"/>
                <a:cs typeface="Fira Sans"/>
                <a:sym typeface="Fira Sans"/>
              </a:rPr>
              <a:t>Business process are largely set.</a:t>
            </a:r>
            <a:endParaRPr sz="1100">
              <a:solidFill>
                <a:srgbClr val="293171"/>
              </a:solidFill>
              <a:latin typeface="Fira Sans ExtraBold"/>
              <a:ea typeface="Fira Sans ExtraBold"/>
              <a:cs typeface="Fira Sans ExtraBold"/>
              <a:sym typeface="Fira Sans ExtraBold"/>
            </a:endParaRPr>
          </a:p>
        </p:txBody>
      </p:sp>
      <p:sp>
        <p:nvSpPr>
          <p:cNvPr id="567" name="Google Shape;567;p61"/>
          <p:cNvSpPr/>
          <p:nvPr/>
        </p:nvSpPr>
        <p:spPr>
          <a:xfrm>
            <a:off x="7329675" y="2476613"/>
            <a:ext cx="2143800" cy="533700"/>
          </a:xfrm>
          <a:prstGeom prst="rect">
            <a:avLst/>
          </a:prstGeom>
          <a:solidFill>
            <a:srgbClr val="86B600">
              <a:alpha val="32139"/>
            </a:srgbClr>
          </a:solidFill>
          <a:ln>
            <a:noFill/>
          </a:ln>
        </p:spPr>
        <p:txBody>
          <a:bodyPr anchorCtr="0" anchor="ctr" bIns="91425" lIns="0" spcFirstLastPara="1" rIns="0" wrap="square" tIns="0">
            <a:noAutofit/>
          </a:bodyPr>
          <a:lstStyle/>
          <a:p>
            <a:pPr indent="0" lvl="0" marL="0" rtl="0" algn="ctr">
              <a:lnSpc>
                <a:spcPct val="90000"/>
              </a:lnSpc>
              <a:spcBef>
                <a:spcPts val="1600"/>
              </a:spcBef>
              <a:spcAft>
                <a:spcPts val="1000"/>
              </a:spcAft>
              <a:buNone/>
            </a:pPr>
            <a:r>
              <a:rPr b="1" lang="en-GB" sz="1200">
                <a:solidFill>
                  <a:srgbClr val="293171"/>
                </a:solidFill>
                <a:latin typeface="Fira Sans"/>
                <a:ea typeface="Fira Sans"/>
                <a:cs typeface="Fira Sans"/>
                <a:sym typeface="Fira Sans"/>
              </a:rPr>
              <a:t>Modelling, Reporting &amp; Analytics</a:t>
            </a:r>
            <a:endParaRPr/>
          </a:p>
        </p:txBody>
      </p:sp>
      <p:sp>
        <p:nvSpPr>
          <p:cNvPr id="568" name="Google Shape;568;p61"/>
          <p:cNvSpPr/>
          <p:nvPr/>
        </p:nvSpPr>
        <p:spPr>
          <a:xfrm>
            <a:off x="7322238" y="3123725"/>
            <a:ext cx="2143800" cy="1374600"/>
          </a:xfrm>
          <a:prstGeom prst="rect">
            <a:avLst/>
          </a:prstGeom>
          <a:solidFill>
            <a:srgbClr val="FFFFFF">
              <a:alpha val="76790"/>
            </a:srgbClr>
          </a:solidFill>
          <a:ln cap="flat" cmpd="sng" w="9525">
            <a:solidFill>
              <a:schemeClr val="lt1"/>
            </a:solidFill>
            <a:prstDash val="solid"/>
            <a:round/>
            <a:headEnd len="sm" w="sm" type="none"/>
            <a:tailEnd len="sm" w="sm" type="none"/>
          </a:ln>
        </p:spPr>
        <p:txBody>
          <a:bodyPr anchorCtr="0" anchor="t" bIns="91425" lIns="91425" spcFirstLastPara="1" rIns="91425" wrap="square" tIns="180000">
            <a:noAutofit/>
          </a:bodyPr>
          <a:lstStyle/>
          <a:p>
            <a:pPr indent="-165099" lvl="0" marL="224999" rtl="0" algn="l">
              <a:spcBef>
                <a:spcPts val="0"/>
              </a:spcBef>
              <a:spcAft>
                <a:spcPts val="0"/>
              </a:spcAft>
              <a:buClr>
                <a:srgbClr val="293171"/>
              </a:buClr>
              <a:buSzPts val="1100"/>
              <a:buFont typeface="Fira Sans"/>
              <a:buChar char="•"/>
            </a:pPr>
            <a:r>
              <a:rPr lang="en-GB" sz="1100">
                <a:solidFill>
                  <a:srgbClr val="293171"/>
                </a:solidFill>
                <a:latin typeface="Fira Sans"/>
                <a:ea typeface="Fira Sans"/>
                <a:cs typeface="Fira Sans"/>
                <a:sym typeface="Fira Sans"/>
              </a:rPr>
              <a:t>Leverage &amp; Scale existing working solutions .</a:t>
            </a:r>
            <a:endParaRPr sz="1100">
              <a:solidFill>
                <a:srgbClr val="293171"/>
              </a:solidFill>
              <a:latin typeface="Fira Sans"/>
              <a:ea typeface="Fira Sans"/>
              <a:cs typeface="Fira Sans"/>
              <a:sym typeface="Fira Sans"/>
            </a:endParaRPr>
          </a:p>
          <a:p>
            <a:pPr indent="0" lvl="0" marL="224999" rtl="0" algn="l">
              <a:spcBef>
                <a:spcPts val="0"/>
              </a:spcBef>
              <a:spcAft>
                <a:spcPts val="0"/>
              </a:spcAft>
              <a:buNone/>
            </a:pPr>
            <a:r>
              <a:t/>
            </a:r>
            <a:endParaRPr sz="1100">
              <a:solidFill>
                <a:srgbClr val="293171"/>
              </a:solidFill>
              <a:latin typeface="Fira Sans"/>
              <a:ea typeface="Fira Sans"/>
              <a:cs typeface="Fira Sans"/>
              <a:sym typeface="Fira Sans"/>
            </a:endParaRPr>
          </a:p>
          <a:p>
            <a:pPr indent="-165099" lvl="0" marL="224999" rtl="0" algn="l">
              <a:spcBef>
                <a:spcPts val="0"/>
              </a:spcBef>
              <a:spcAft>
                <a:spcPts val="0"/>
              </a:spcAft>
              <a:buClr>
                <a:srgbClr val="293171"/>
              </a:buClr>
              <a:buSzPts val="1100"/>
              <a:buFont typeface="Fira Sans"/>
              <a:buChar char="•"/>
            </a:pPr>
            <a:r>
              <a:rPr lang="en-GB" sz="1100">
                <a:solidFill>
                  <a:srgbClr val="293171"/>
                </a:solidFill>
                <a:latin typeface="Fira Sans"/>
                <a:ea typeface="Fira Sans"/>
                <a:cs typeface="Fira Sans"/>
                <a:sym typeface="Fira Sans"/>
              </a:rPr>
              <a:t>Tightly couples to Systems of record investment decision.</a:t>
            </a:r>
            <a:endParaRPr sz="1100">
              <a:solidFill>
                <a:srgbClr val="293171"/>
              </a:solidFill>
              <a:latin typeface="Fira Sans"/>
              <a:ea typeface="Fira Sans"/>
              <a:cs typeface="Fira Sans"/>
              <a:sym typeface="Fira Sans"/>
            </a:endParaRPr>
          </a:p>
          <a:p>
            <a:pPr indent="0" lvl="0" marL="224999" rtl="0" algn="l">
              <a:spcBef>
                <a:spcPts val="0"/>
              </a:spcBef>
              <a:spcAft>
                <a:spcPts val="0"/>
              </a:spcAft>
              <a:buNone/>
            </a:pPr>
            <a:r>
              <a:rPr lang="en-GB" sz="1100">
                <a:solidFill>
                  <a:srgbClr val="293171"/>
                </a:solidFill>
                <a:latin typeface="Fira Sans"/>
                <a:ea typeface="Fira Sans"/>
                <a:cs typeface="Fira Sans"/>
                <a:sym typeface="Fira Sans"/>
              </a:rPr>
              <a:t> </a:t>
            </a:r>
            <a:endParaRPr sz="1100">
              <a:solidFill>
                <a:srgbClr val="293171"/>
              </a:solidFill>
              <a:latin typeface="Fira Sans ExtraBold"/>
              <a:ea typeface="Fira Sans ExtraBold"/>
              <a:cs typeface="Fira Sans ExtraBold"/>
              <a:sym typeface="Fira Sans ExtraBold"/>
            </a:endParaRPr>
          </a:p>
        </p:txBody>
      </p:sp>
      <p:sp>
        <p:nvSpPr>
          <p:cNvPr id="569" name="Google Shape;569;p61"/>
          <p:cNvSpPr/>
          <p:nvPr/>
        </p:nvSpPr>
        <p:spPr>
          <a:xfrm>
            <a:off x="5023100" y="2476625"/>
            <a:ext cx="2143800" cy="533700"/>
          </a:xfrm>
          <a:prstGeom prst="rect">
            <a:avLst/>
          </a:prstGeom>
          <a:solidFill>
            <a:srgbClr val="F1A31B">
              <a:alpha val="26789"/>
            </a:srgbClr>
          </a:solidFill>
          <a:ln>
            <a:noFill/>
          </a:ln>
        </p:spPr>
        <p:txBody>
          <a:bodyPr anchorCtr="0" anchor="ctr" bIns="91425" lIns="0" spcFirstLastPara="1" rIns="0" wrap="square" tIns="0">
            <a:noAutofit/>
          </a:bodyPr>
          <a:lstStyle/>
          <a:p>
            <a:pPr indent="0" lvl="0" marL="0" rtl="0" algn="ctr">
              <a:lnSpc>
                <a:spcPct val="90000"/>
              </a:lnSpc>
              <a:spcBef>
                <a:spcPts val="1600"/>
              </a:spcBef>
              <a:spcAft>
                <a:spcPts val="1000"/>
              </a:spcAft>
              <a:buNone/>
            </a:pPr>
            <a:r>
              <a:rPr b="1" lang="en-GB" sz="1200">
                <a:solidFill>
                  <a:srgbClr val="293171"/>
                </a:solidFill>
                <a:latin typeface="Fira Sans"/>
                <a:ea typeface="Fira Sans"/>
                <a:cs typeface="Fira Sans"/>
                <a:sym typeface="Fira Sans"/>
              </a:rPr>
              <a:t>Operational Technology</a:t>
            </a:r>
            <a:endParaRPr/>
          </a:p>
        </p:txBody>
      </p:sp>
      <p:sp>
        <p:nvSpPr>
          <p:cNvPr id="570" name="Google Shape;570;p61"/>
          <p:cNvSpPr/>
          <p:nvPr/>
        </p:nvSpPr>
        <p:spPr>
          <a:xfrm>
            <a:off x="5038563" y="3123725"/>
            <a:ext cx="2128200" cy="870000"/>
          </a:xfrm>
          <a:prstGeom prst="rect">
            <a:avLst/>
          </a:prstGeom>
          <a:solidFill>
            <a:srgbClr val="FFFFFF">
              <a:alpha val="76790"/>
            </a:srgbClr>
          </a:solidFill>
          <a:ln cap="flat" cmpd="sng" w="9525">
            <a:solidFill>
              <a:schemeClr val="lt1"/>
            </a:solidFill>
            <a:prstDash val="solid"/>
            <a:round/>
            <a:headEnd len="sm" w="sm" type="none"/>
            <a:tailEnd len="sm" w="sm" type="none"/>
          </a:ln>
        </p:spPr>
        <p:txBody>
          <a:bodyPr anchorCtr="0" anchor="t" bIns="91425" lIns="180000" spcFirstLastPara="1" rIns="91425" wrap="square" tIns="180000">
            <a:noAutofit/>
          </a:bodyPr>
          <a:lstStyle/>
          <a:p>
            <a:pPr indent="0" lvl="0" marL="0" rtl="0" algn="l">
              <a:spcBef>
                <a:spcPts val="0"/>
              </a:spcBef>
              <a:spcAft>
                <a:spcPts val="0"/>
              </a:spcAft>
              <a:buNone/>
            </a:pPr>
            <a:r>
              <a:rPr lang="en-GB" sz="1100">
                <a:solidFill>
                  <a:srgbClr val="293171"/>
                </a:solidFill>
                <a:latin typeface="Fira Sans"/>
                <a:ea typeface="Fira Sans"/>
                <a:cs typeface="Fira Sans"/>
                <a:sym typeface="Fira Sans"/>
              </a:rPr>
              <a:t>Secure and Provide access to existing operational technology for WSEs.</a:t>
            </a:r>
            <a:endParaRPr sz="1100">
              <a:solidFill>
                <a:srgbClr val="293171"/>
              </a:solidFill>
              <a:latin typeface="Fira Sans ExtraBold"/>
              <a:ea typeface="Fira Sans ExtraBold"/>
              <a:cs typeface="Fira Sans ExtraBold"/>
              <a:sym typeface="Fira Sans ExtraBold"/>
            </a:endParaRPr>
          </a:p>
        </p:txBody>
      </p:sp>
      <p:sp>
        <p:nvSpPr>
          <p:cNvPr id="571" name="Google Shape;571;p61"/>
          <p:cNvSpPr/>
          <p:nvPr/>
        </p:nvSpPr>
        <p:spPr>
          <a:xfrm>
            <a:off x="2723938" y="2476600"/>
            <a:ext cx="2143800" cy="533700"/>
          </a:xfrm>
          <a:prstGeom prst="rect">
            <a:avLst/>
          </a:prstGeom>
          <a:solidFill>
            <a:srgbClr val="83C8F0">
              <a:alpha val="35710"/>
            </a:srgbClr>
          </a:solidFill>
          <a:ln>
            <a:noFill/>
          </a:ln>
        </p:spPr>
        <p:txBody>
          <a:bodyPr anchorCtr="0" anchor="ctr" bIns="91425" lIns="0" spcFirstLastPara="1" rIns="0" wrap="square" tIns="0">
            <a:noAutofit/>
          </a:bodyPr>
          <a:lstStyle/>
          <a:p>
            <a:pPr indent="0" lvl="0" marL="0" rtl="0" algn="ctr">
              <a:lnSpc>
                <a:spcPct val="90000"/>
              </a:lnSpc>
              <a:spcBef>
                <a:spcPts val="1600"/>
              </a:spcBef>
              <a:spcAft>
                <a:spcPts val="1000"/>
              </a:spcAft>
              <a:buNone/>
            </a:pPr>
            <a:r>
              <a:rPr b="1" lang="en-GB" sz="1200">
                <a:solidFill>
                  <a:srgbClr val="293171"/>
                </a:solidFill>
                <a:latin typeface="Fira Sans"/>
                <a:ea typeface="Fira Sans"/>
                <a:cs typeface="Fira Sans"/>
                <a:sym typeface="Fira Sans"/>
              </a:rPr>
              <a:t>Corporate Systems</a:t>
            </a:r>
            <a:endParaRPr/>
          </a:p>
        </p:txBody>
      </p:sp>
      <p:sp>
        <p:nvSpPr>
          <p:cNvPr id="572" name="Google Shape;572;p61"/>
          <p:cNvSpPr/>
          <p:nvPr/>
        </p:nvSpPr>
        <p:spPr>
          <a:xfrm>
            <a:off x="2723938" y="3123725"/>
            <a:ext cx="2143800" cy="533700"/>
          </a:xfrm>
          <a:prstGeom prst="rect">
            <a:avLst/>
          </a:prstGeom>
          <a:solidFill>
            <a:srgbClr val="FFFFFF">
              <a:alpha val="76790"/>
            </a:srgbClr>
          </a:solidFill>
          <a:ln cap="flat" cmpd="sng" w="9525">
            <a:solidFill>
              <a:schemeClr val="lt1"/>
            </a:solidFill>
            <a:prstDash val="solid"/>
            <a:round/>
            <a:headEnd len="sm" w="sm" type="none"/>
            <a:tailEnd len="sm" w="sm" type="none"/>
          </a:ln>
        </p:spPr>
        <p:txBody>
          <a:bodyPr anchorCtr="0" anchor="t" bIns="91425" lIns="180000" spcFirstLastPara="1" rIns="91425" wrap="square" tIns="180000">
            <a:noAutofit/>
          </a:bodyPr>
          <a:lstStyle/>
          <a:p>
            <a:pPr indent="0" lvl="0" marL="0" rtl="0" algn="l">
              <a:spcBef>
                <a:spcPts val="0"/>
              </a:spcBef>
              <a:spcAft>
                <a:spcPts val="0"/>
              </a:spcAft>
              <a:buNone/>
            </a:pPr>
            <a:r>
              <a:rPr lang="en-GB" sz="1100">
                <a:solidFill>
                  <a:srgbClr val="293171"/>
                </a:solidFill>
                <a:latin typeface="Fira Sans"/>
                <a:ea typeface="Fira Sans"/>
                <a:cs typeface="Fira Sans"/>
                <a:sym typeface="Fira Sans"/>
              </a:rPr>
              <a:t>Build new; born in the cloud.</a:t>
            </a:r>
            <a:endParaRPr sz="1100">
              <a:solidFill>
                <a:srgbClr val="293171"/>
              </a:solidFill>
              <a:latin typeface="Fira Sans ExtraBold"/>
              <a:ea typeface="Fira Sans ExtraBold"/>
              <a:cs typeface="Fira Sans ExtraBold"/>
              <a:sym typeface="Fira Sans ExtraBold"/>
            </a:endParaRPr>
          </a:p>
        </p:txBody>
      </p:sp>
      <p:sp>
        <p:nvSpPr>
          <p:cNvPr id="573" name="Google Shape;573;p61"/>
          <p:cNvSpPr/>
          <p:nvPr/>
        </p:nvSpPr>
        <p:spPr>
          <a:xfrm>
            <a:off x="9636294" y="2476600"/>
            <a:ext cx="2143800" cy="533700"/>
          </a:xfrm>
          <a:prstGeom prst="rect">
            <a:avLst/>
          </a:prstGeom>
          <a:solidFill>
            <a:srgbClr val="D53D2B">
              <a:alpha val="30360"/>
            </a:srgbClr>
          </a:solidFill>
          <a:ln>
            <a:noFill/>
          </a:ln>
        </p:spPr>
        <p:txBody>
          <a:bodyPr anchorCtr="0" anchor="ctr" bIns="91425" lIns="0" spcFirstLastPara="1" rIns="0" wrap="square" tIns="0">
            <a:noAutofit/>
          </a:bodyPr>
          <a:lstStyle/>
          <a:p>
            <a:pPr indent="0" lvl="0" marL="0" rtl="0" algn="ctr">
              <a:lnSpc>
                <a:spcPct val="90000"/>
              </a:lnSpc>
              <a:spcBef>
                <a:spcPts val="1600"/>
              </a:spcBef>
              <a:spcAft>
                <a:spcPts val="1000"/>
              </a:spcAft>
              <a:buNone/>
            </a:pPr>
            <a:r>
              <a:rPr b="1" lang="en-GB" sz="1200">
                <a:solidFill>
                  <a:srgbClr val="293171"/>
                </a:solidFill>
                <a:latin typeface="Fira Sans"/>
                <a:ea typeface="Fira Sans"/>
                <a:cs typeface="Fira Sans"/>
                <a:sym typeface="Fira Sans"/>
              </a:rPr>
              <a:t>Systems of Differentiation</a:t>
            </a:r>
            <a:endParaRPr/>
          </a:p>
        </p:txBody>
      </p:sp>
      <p:sp>
        <p:nvSpPr>
          <p:cNvPr id="574" name="Google Shape;574;p61"/>
          <p:cNvSpPr/>
          <p:nvPr/>
        </p:nvSpPr>
        <p:spPr>
          <a:xfrm>
            <a:off x="9636288" y="3123725"/>
            <a:ext cx="2128200" cy="533700"/>
          </a:xfrm>
          <a:prstGeom prst="rect">
            <a:avLst/>
          </a:prstGeom>
          <a:solidFill>
            <a:srgbClr val="FFFFFF">
              <a:alpha val="76790"/>
            </a:srgbClr>
          </a:solidFill>
          <a:ln cap="flat" cmpd="sng" w="9525">
            <a:solidFill>
              <a:schemeClr val="lt1"/>
            </a:solidFill>
            <a:prstDash val="solid"/>
            <a:round/>
            <a:headEnd len="sm" w="sm" type="none"/>
            <a:tailEnd len="sm" w="sm" type="none"/>
          </a:ln>
        </p:spPr>
        <p:txBody>
          <a:bodyPr anchorCtr="0" anchor="t" bIns="91425" lIns="180000" spcFirstLastPara="1" rIns="91425" wrap="square" tIns="180000">
            <a:noAutofit/>
          </a:bodyPr>
          <a:lstStyle/>
          <a:p>
            <a:pPr indent="0" lvl="0" marL="0" rtl="0" algn="l">
              <a:spcBef>
                <a:spcPts val="0"/>
              </a:spcBef>
              <a:spcAft>
                <a:spcPts val="0"/>
              </a:spcAft>
              <a:buNone/>
            </a:pPr>
            <a:r>
              <a:rPr lang="en-GB" sz="1100">
                <a:solidFill>
                  <a:srgbClr val="293171"/>
                </a:solidFill>
                <a:latin typeface="Fira Sans"/>
                <a:ea typeface="Fira Sans"/>
                <a:cs typeface="Fira Sans"/>
                <a:sym typeface="Fira Sans"/>
              </a:rPr>
              <a:t>Build new but minimal.</a:t>
            </a:r>
            <a:endParaRPr sz="1100">
              <a:solidFill>
                <a:srgbClr val="293171"/>
              </a:solidFill>
              <a:latin typeface="Fira Sans ExtraBold"/>
              <a:ea typeface="Fira Sans ExtraBold"/>
              <a:cs typeface="Fira Sans ExtraBold"/>
              <a:sym typeface="Fira Sans ExtraBo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62"/>
          <p:cNvSpPr txBox="1"/>
          <p:nvPr/>
        </p:nvSpPr>
        <p:spPr>
          <a:xfrm>
            <a:off x="425925" y="349050"/>
            <a:ext cx="7875300" cy="3603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GB" sz="2600">
                <a:solidFill>
                  <a:srgbClr val="293171"/>
                </a:solidFill>
                <a:latin typeface="Fira Sans Black"/>
                <a:ea typeface="Fira Sans Black"/>
                <a:cs typeface="Fira Sans Black"/>
                <a:sym typeface="Fira Sans Black"/>
              </a:rPr>
              <a:t>Finance &amp; commercial workstream</a:t>
            </a:r>
            <a:endParaRPr sz="2600">
              <a:solidFill>
                <a:srgbClr val="293171"/>
              </a:solidFill>
              <a:latin typeface="Fira Sans Black"/>
              <a:ea typeface="Fira Sans Black"/>
              <a:cs typeface="Fira Sans Black"/>
              <a:sym typeface="Fira Sans Black"/>
            </a:endParaRPr>
          </a:p>
        </p:txBody>
      </p:sp>
      <p:sp>
        <p:nvSpPr>
          <p:cNvPr id="581" name="Google Shape;581;p62"/>
          <p:cNvSpPr txBox="1"/>
          <p:nvPr>
            <p:ph idx="4294967295" type="body"/>
          </p:nvPr>
        </p:nvSpPr>
        <p:spPr>
          <a:xfrm>
            <a:off x="900002" y="1666625"/>
            <a:ext cx="3891600" cy="3527400"/>
          </a:xfrm>
          <a:prstGeom prst="rect">
            <a:avLst/>
          </a:prstGeom>
        </p:spPr>
        <p:txBody>
          <a:bodyPr anchorCtr="0" anchor="t" bIns="0" lIns="0" spcFirstLastPara="1" rIns="0" wrap="square" tIns="0">
            <a:noAutofit/>
          </a:bodyPr>
          <a:lstStyle/>
          <a:p>
            <a:pPr indent="0" lvl="0" marL="0" rtl="0" algn="l">
              <a:spcBef>
                <a:spcPts val="0"/>
              </a:spcBef>
              <a:spcAft>
                <a:spcPts val="1600"/>
              </a:spcAft>
              <a:buNone/>
            </a:pPr>
            <a:r>
              <a:rPr b="1" lang="en-GB" sz="2000">
                <a:solidFill>
                  <a:srgbClr val="6493CD"/>
                </a:solidFill>
                <a:latin typeface="Fira Sans"/>
                <a:ea typeface="Fira Sans"/>
                <a:cs typeface="Fira Sans"/>
                <a:sym typeface="Fira Sans"/>
              </a:rPr>
              <a:t>Will develop the financial plans and structures which WSEs operate under, and develop frameworks so WSEs can begin operating on Day 1 as financially independent entities.</a:t>
            </a:r>
            <a:endParaRPr sz="1000">
              <a:solidFill>
                <a:srgbClr val="6493CD"/>
              </a:solidFill>
              <a:latin typeface="Fira Sans"/>
              <a:ea typeface="Fira Sans"/>
              <a:cs typeface="Fira Sans"/>
              <a:sym typeface="Fira Sans"/>
            </a:endParaRPr>
          </a:p>
        </p:txBody>
      </p:sp>
      <p:sp>
        <p:nvSpPr>
          <p:cNvPr id="582" name="Google Shape;582;p62"/>
          <p:cNvSpPr txBox="1"/>
          <p:nvPr>
            <p:ph idx="4294967295" type="body"/>
          </p:nvPr>
        </p:nvSpPr>
        <p:spPr>
          <a:xfrm>
            <a:off x="5180875" y="1666625"/>
            <a:ext cx="2970600" cy="43734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GB" sz="1000">
                <a:solidFill>
                  <a:srgbClr val="6493CD"/>
                </a:solidFill>
                <a:latin typeface="Fira Sans"/>
                <a:ea typeface="Fira Sans"/>
                <a:cs typeface="Fira Sans"/>
                <a:sym typeface="Fira Sans"/>
              </a:rPr>
              <a:t>Three key teams within this workstream, </a:t>
            </a:r>
            <a:br>
              <a:rPr b="1" lang="en-GB" sz="1000">
                <a:solidFill>
                  <a:srgbClr val="6493CD"/>
                </a:solidFill>
                <a:latin typeface="Fira Sans"/>
                <a:ea typeface="Fira Sans"/>
                <a:cs typeface="Fira Sans"/>
                <a:sym typeface="Fira Sans"/>
              </a:rPr>
            </a:br>
            <a:r>
              <a:rPr b="1" lang="en-GB" sz="1000">
                <a:solidFill>
                  <a:srgbClr val="6493CD"/>
                </a:solidFill>
                <a:latin typeface="Fira Sans"/>
                <a:ea typeface="Fira Sans"/>
                <a:cs typeface="Fira Sans"/>
                <a:sym typeface="Fira Sans"/>
              </a:rPr>
              <a:t>each with specific goals and deliverables.</a:t>
            </a:r>
            <a:endParaRPr b="1" sz="1000">
              <a:solidFill>
                <a:srgbClr val="6493CD"/>
              </a:solidFill>
              <a:latin typeface="Fira Sans"/>
              <a:ea typeface="Fira Sans"/>
              <a:cs typeface="Fira Sans"/>
              <a:sym typeface="Fira Sans"/>
            </a:endParaRPr>
          </a:p>
          <a:p>
            <a:pPr indent="0" lvl="0" marL="0" rtl="0" algn="l">
              <a:lnSpc>
                <a:spcPct val="115000"/>
              </a:lnSpc>
              <a:spcBef>
                <a:spcPts val="1600"/>
              </a:spcBef>
              <a:spcAft>
                <a:spcPts val="0"/>
              </a:spcAft>
              <a:buNone/>
            </a:pPr>
            <a:r>
              <a:rPr b="1" lang="en-GB" sz="1000">
                <a:solidFill>
                  <a:schemeClr val="dk1"/>
                </a:solidFill>
                <a:latin typeface="Fira Sans"/>
                <a:ea typeface="Fira Sans"/>
                <a:cs typeface="Fira Sans"/>
                <a:sym typeface="Fira Sans"/>
              </a:rPr>
              <a:t>Financial &amp; settlements team </a:t>
            </a:r>
            <a:endParaRPr b="1" sz="1000">
              <a:solidFill>
                <a:schemeClr val="dk1"/>
              </a:solidFill>
              <a:latin typeface="Fira Sans"/>
              <a:ea typeface="Fira Sans"/>
              <a:cs typeface="Fira Sans"/>
              <a:sym typeface="Fira Sans"/>
            </a:endParaRPr>
          </a:p>
          <a:p>
            <a:pPr indent="0" lvl="0" marL="0" marR="0" rtl="0" algn="l">
              <a:lnSpc>
                <a:spcPct val="115000"/>
              </a:lnSpc>
              <a:spcBef>
                <a:spcPts val="1000"/>
              </a:spcBef>
              <a:spcAft>
                <a:spcPts val="0"/>
              </a:spcAft>
              <a:buNone/>
            </a:pPr>
            <a:r>
              <a:rPr b="1" lang="en-GB" sz="1000">
                <a:solidFill>
                  <a:schemeClr val="dk1"/>
                </a:solidFill>
                <a:latin typeface="Fira Sans"/>
                <a:ea typeface="Fira Sans"/>
                <a:cs typeface="Fira Sans"/>
                <a:sym typeface="Fira Sans"/>
              </a:rPr>
              <a:t>Goal</a:t>
            </a:r>
            <a:r>
              <a:rPr lang="en-GB" sz="1000">
                <a:solidFill>
                  <a:schemeClr val="dk1"/>
                </a:solidFill>
                <a:latin typeface="Fira Sans"/>
                <a:ea typeface="Fira Sans"/>
                <a:cs typeface="Fira Sans"/>
                <a:sym typeface="Fira Sans"/>
              </a:rPr>
              <a:t> – Successfully deliver a seamless financial transfer and settlement for the water “businesses” being acquired from the councils based on “true and fair” financial statements.</a:t>
            </a:r>
            <a:endParaRPr sz="1000">
              <a:solidFill>
                <a:schemeClr val="dk1"/>
              </a:solidFill>
              <a:latin typeface="Fira Sans"/>
              <a:ea typeface="Fira Sans"/>
              <a:cs typeface="Fira Sans"/>
              <a:sym typeface="Fira Sans"/>
            </a:endParaRPr>
          </a:p>
          <a:p>
            <a:pPr indent="0" lvl="0" marL="0" marR="0" rtl="0" algn="l">
              <a:lnSpc>
                <a:spcPct val="115000"/>
              </a:lnSpc>
              <a:spcBef>
                <a:spcPts val="1000"/>
              </a:spcBef>
              <a:spcAft>
                <a:spcPts val="0"/>
              </a:spcAft>
              <a:buNone/>
            </a:pPr>
            <a:r>
              <a:rPr b="1" lang="en-GB" sz="1000">
                <a:solidFill>
                  <a:schemeClr val="dk1"/>
                </a:solidFill>
                <a:latin typeface="Fira Sans"/>
                <a:ea typeface="Fira Sans"/>
                <a:cs typeface="Fira Sans"/>
                <a:sym typeface="Fira Sans"/>
              </a:rPr>
              <a:t>Key deliverables</a:t>
            </a:r>
            <a:r>
              <a:rPr lang="en-GB" sz="1000">
                <a:solidFill>
                  <a:schemeClr val="dk1"/>
                </a:solidFill>
                <a:latin typeface="Fira Sans"/>
                <a:ea typeface="Fira Sans"/>
                <a:cs typeface="Fira Sans"/>
                <a:sym typeface="Fira Sans"/>
              </a:rPr>
              <a:t> – Financial accounts (including debt); settlement process; issue resolution.</a:t>
            </a:r>
            <a:endParaRPr sz="1000">
              <a:solidFill>
                <a:schemeClr val="dk1"/>
              </a:solidFill>
              <a:latin typeface="Fira Sans"/>
              <a:ea typeface="Fira Sans"/>
              <a:cs typeface="Fira Sans"/>
              <a:sym typeface="Fira Sans"/>
            </a:endParaRPr>
          </a:p>
          <a:p>
            <a:pPr indent="0" lvl="0" marL="0" rtl="0" algn="l">
              <a:lnSpc>
                <a:spcPct val="115000"/>
              </a:lnSpc>
              <a:spcBef>
                <a:spcPts val="2000"/>
              </a:spcBef>
              <a:spcAft>
                <a:spcPts val="0"/>
              </a:spcAft>
              <a:buNone/>
            </a:pPr>
            <a:r>
              <a:rPr b="1" lang="en-GB" sz="1000">
                <a:solidFill>
                  <a:schemeClr val="dk1"/>
                </a:solidFill>
                <a:latin typeface="Fira Sans"/>
                <a:ea typeface="Fira Sans"/>
                <a:cs typeface="Fira Sans"/>
                <a:sym typeface="Fira Sans"/>
              </a:rPr>
              <a:t>Funding, finance &amp; planning team</a:t>
            </a:r>
            <a:endParaRPr b="1" sz="1000">
              <a:solidFill>
                <a:schemeClr val="dk1"/>
              </a:solidFill>
              <a:latin typeface="Fira Sans"/>
              <a:ea typeface="Fira Sans"/>
              <a:cs typeface="Fira Sans"/>
              <a:sym typeface="Fira Sans"/>
            </a:endParaRPr>
          </a:p>
          <a:p>
            <a:pPr indent="0" lvl="0" marL="0" rtl="0" algn="l">
              <a:lnSpc>
                <a:spcPct val="115000"/>
              </a:lnSpc>
              <a:spcBef>
                <a:spcPts val="1000"/>
              </a:spcBef>
              <a:spcAft>
                <a:spcPts val="0"/>
              </a:spcAft>
              <a:buNone/>
            </a:pPr>
            <a:r>
              <a:rPr b="1" lang="en-GB" sz="1000">
                <a:solidFill>
                  <a:schemeClr val="dk1"/>
                </a:solidFill>
                <a:latin typeface="Fira Sans"/>
                <a:ea typeface="Fira Sans"/>
                <a:cs typeface="Fira Sans"/>
                <a:sym typeface="Fira Sans"/>
              </a:rPr>
              <a:t>Goal </a:t>
            </a:r>
            <a:r>
              <a:rPr lang="en-GB" sz="1000">
                <a:solidFill>
                  <a:schemeClr val="dk1"/>
                </a:solidFill>
                <a:latin typeface="Fira Sans"/>
                <a:ea typeface="Fira Sans"/>
                <a:cs typeface="Fira Sans"/>
                <a:sym typeface="Fira Sans"/>
              </a:rPr>
              <a:t>– Develop the 10-year Finance &amp; Funding plans which will enable decision makers to determine the optimal operating expenditure, capital investment, price path and debt levels to enable the four new entities to thrive.</a:t>
            </a:r>
            <a:endParaRPr sz="1000">
              <a:solidFill>
                <a:schemeClr val="dk1"/>
              </a:solidFill>
              <a:latin typeface="Fira Sans"/>
              <a:ea typeface="Fira Sans"/>
              <a:cs typeface="Fira Sans"/>
              <a:sym typeface="Fira Sans"/>
            </a:endParaRPr>
          </a:p>
          <a:p>
            <a:pPr indent="0" lvl="0" marL="0" rtl="0" algn="l">
              <a:lnSpc>
                <a:spcPct val="115000"/>
              </a:lnSpc>
              <a:spcBef>
                <a:spcPts val="1000"/>
              </a:spcBef>
              <a:spcAft>
                <a:spcPts val="1000"/>
              </a:spcAft>
              <a:buNone/>
            </a:pPr>
            <a:r>
              <a:rPr b="1" lang="en-GB" sz="1000">
                <a:solidFill>
                  <a:schemeClr val="dk1"/>
                </a:solidFill>
                <a:latin typeface="Fira Sans"/>
                <a:ea typeface="Fira Sans"/>
                <a:cs typeface="Fira Sans"/>
                <a:sym typeface="Fira Sans"/>
              </a:rPr>
              <a:t>Key deliverables</a:t>
            </a:r>
            <a:r>
              <a:rPr lang="en-GB" sz="1000">
                <a:solidFill>
                  <a:schemeClr val="dk1"/>
                </a:solidFill>
                <a:latin typeface="Fira Sans"/>
                <a:ea typeface="Fira Sans"/>
                <a:cs typeface="Fira Sans"/>
                <a:sym typeface="Fira Sans"/>
              </a:rPr>
              <a:t> – 10-year operating and capex forecasts; funding &amp; pricing; 10-year funding &amp; financing plans; issue resolution.</a:t>
            </a:r>
            <a:endParaRPr sz="1000">
              <a:solidFill>
                <a:schemeClr val="dk1"/>
              </a:solidFill>
              <a:latin typeface="Fira Sans"/>
              <a:ea typeface="Fira Sans"/>
              <a:cs typeface="Fira Sans"/>
              <a:sym typeface="Fira Sans"/>
            </a:endParaRPr>
          </a:p>
        </p:txBody>
      </p:sp>
      <p:sp>
        <p:nvSpPr>
          <p:cNvPr id="583" name="Google Shape;583;p62"/>
          <p:cNvSpPr txBox="1"/>
          <p:nvPr>
            <p:ph idx="4294967295" type="body"/>
          </p:nvPr>
        </p:nvSpPr>
        <p:spPr>
          <a:xfrm>
            <a:off x="8559000" y="2269775"/>
            <a:ext cx="2733000" cy="3299100"/>
          </a:xfrm>
          <a:prstGeom prst="rect">
            <a:avLst/>
          </a:prstGeom>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en-GB" sz="1000">
                <a:solidFill>
                  <a:schemeClr val="dk1"/>
                </a:solidFill>
                <a:latin typeface="Fira Sans"/>
                <a:ea typeface="Fira Sans"/>
                <a:cs typeface="Fira Sans"/>
                <a:sym typeface="Fira Sans"/>
              </a:rPr>
              <a:t>Capital structuring team</a:t>
            </a:r>
            <a:endParaRPr b="1" sz="1000">
              <a:solidFill>
                <a:schemeClr val="dk1"/>
              </a:solidFill>
              <a:latin typeface="Fira Sans"/>
              <a:ea typeface="Fira Sans"/>
              <a:cs typeface="Fira Sans"/>
              <a:sym typeface="Fira Sans"/>
            </a:endParaRPr>
          </a:p>
          <a:p>
            <a:pPr indent="0" lvl="0" marL="0" marR="0" rtl="0" algn="l">
              <a:lnSpc>
                <a:spcPct val="115000"/>
              </a:lnSpc>
              <a:spcBef>
                <a:spcPts val="1000"/>
              </a:spcBef>
              <a:spcAft>
                <a:spcPts val="0"/>
              </a:spcAft>
              <a:buNone/>
            </a:pPr>
            <a:r>
              <a:rPr b="1" lang="en-GB" sz="1000">
                <a:solidFill>
                  <a:schemeClr val="dk1"/>
                </a:solidFill>
                <a:latin typeface="Fira Sans"/>
                <a:ea typeface="Fira Sans"/>
                <a:cs typeface="Fira Sans"/>
                <a:sym typeface="Fira Sans"/>
              </a:rPr>
              <a:t>Goal </a:t>
            </a:r>
            <a:r>
              <a:rPr lang="en-GB" sz="1000">
                <a:solidFill>
                  <a:schemeClr val="dk1"/>
                </a:solidFill>
                <a:latin typeface="Fira Sans"/>
                <a:ea typeface="Fira Sans"/>
                <a:cs typeface="Fira Sans"/>
                <a:sym typeface="Fira Sans"/>
              </a:rPr>
              <a:t>– Determine, agree and secure opening capital structure for each WSE.</a:t>
            </a:r>
            <a:endParaRPr sz="1000">
              <a:solidFill>
                <a:schemeClr val="dk1"/>
              </a:solidFill>
              <a:latin typeface="Fira Sans"/>
              <a:ea typeface="Fira Sans"/>
              <a:cs typeface="Fira Sans"/>
              <a:sym typeface="Fira Sans"/>
            </a:endParaRPr>
          </a:p>
          <a:p>
            <a:pPr indent="0" lvl="0" marL="0" marR="0" rtl="0" algn="l">
              <a:lnSpc>
                <a:spcPct val="115000"/>
              </a:lnSpc>
              <a:spcBef>
                <a:spcPts val="1000"/>
              </a:spcBef>
              <a:spcAft>
                <a:spcPts val="0"/>
              </a:spcAft>
              <a:buNone/>
            </a:pPr>
            <a:r>
              <a:rPr b="1" lang="en-GB" sz="1000">
                <a:solidFill>
                  <a:schemeClr val="dk1"/>
                </a:solidFill>
                <a:latin typeface="Fira Sans"/>
                <a:ea typeface="Fira Sans"/>
                <a:cs typeface="Fira Sans"/>
                <a:sym typeface="Fira Sans"/>
              </a:rPr>
              <a:t>Key deliverables</a:t>
            </a:r>
            <a:r>
              <a:rPr lang="en-GB" sz="1000">
                <a:solidFill>
                  <a:schemeClr val="dk1"/>
                </a:solidFill>
                <a:latin typeface="Fira Sans"/>
                <a:ea typeface="Fira Sans"/>
                <a:cs typeface="Fira Sans"/>
                <a:sym typeface="Fira Sans"/>
              </a:rPr>
              <a:t> – Capital structure; capital sourcing strategy; relationships; credit ratings; issue resolution.</a:t>
            </a:r>
            <a:endParaRPr sz="1000">
              <a:solidFill>
                <a:schemeClr val="dk1"/>
              </a:solidFill>
              <a:latin typeface="Fira Sans"/>
              <a:ea typeface="Fira Sans"/>
              <a:cs typeface="Fira Sans"/>
              <a:sym typeface="Fira Sans"/>
            </a:endParaRPr>
          </a:p>
          <a:p>
            <a:pPr indent="0" lvl="0" marL="0" rtl="0" algn="l">
              <a:lnSpc>
                <a:spcPct val="115000"/>
              </a:lnSpc>
              <a:spcBef>
                <a:spcPts val="2000"/>
              </a:spcBef>
              <a:spcAft>
                <a:spcPts val="0"/>
              </a:spcAft>
              <a:buNone/>
            </a:pPr>
            <a:r>
              <a:rPr b="1" lang="en-GB" sz="1000">
                <a:solidFill>
                  <a:schemeClr val="dk1"/>
                </a:solidFill>
                <a:latin typeface="Fira Sans"/>
                <a:ea typeface="Fira Sans"/>
                <a:cs typeface="Fira Sans"/>
                <a:sym typeface="Fira Sans"/>
              </a:rPr>
              <a:t>Legal and insurance team</a:t>
            </a:r>
            <a:endParaRPr b="1" sz="1000">
              <a:solidFill>
                <a:schemeClr val="dk1"/>
              </a:solidFill>
              <a:latin typeface="Fira Sans"/>
              <a:ea typeface="Fira Sans"/>
              <a:cs typeface="Fira Sans"/>
              <a:sym typeface="Fira Sans"/>
            </a:endParaRPr>
          </a:p>
          <a:p>
            <a:pPr indent="0" lvl="0" marL="0" rtl="0" algn="l">
              <a:lnSpc>
                <a:spcPct val="115000"/>
              </a:lnSpc>
              <a:spcBef>
                <a:spcPts val="1000"/>
              </a:spcBef>
              <a:spcAft>
                <a:spcPts val="0"/>
              </a:spcAft>
              <a:buNone/>
            </a:pPr>
            <a:r>
              <a:rPr lang="en-GB" sz="1000">
                <a:solidFill>
                  <a:schemeClr val="dk1"/>
                </a:solidFill>
                <a:latin typeface="Fira Sans"/>
                <a:ea typeface="Fira Sans"/>
                <a:cs typeface="Fira Sans"/>
                <a:sym typeface="Fira Sans"/>
              </a:rPr>
              <a:t>This team will lead and/or advise on all </a:t>
            </a:r>
            <a:br>
              <a:rPr lang="en-GB" sz="1000">
                <a:solidFill>
                  <a:schemeClr val="dk1"/>
                </a:solidFill>
                <a:latin typeface="Fira Sans"/>
                <a:ea typeface="Fira Sans"/>
                <a:cs typeface="Fira Sans"/>
                <a:sym typeface="Fira Sans"/>
              </a:rPr>
            </a:br>
            <a:r>
              <a:rPr lang="en-GB" sz="1000">
                <a:solidFill>
                  <a:schemeClr val="dk1"/>
                </a:solidFill>
                <a:latin typeface="Fira Sans"/>
                <a:ea typeface="Fira Sans"/>
                <a:cs typeface="Fira Sans"/>
                <a:sym typeface="Fira Sans"/>
              </a:rPr>
              <a:t>legal matters relating to the transition. </a:t>
            </a:r>
            <a:br>
              <a:rPr lang="en-GB" sz="1000">
                <a:solidFill>
                  <a:schemeClr val="dk1"/>
                </a:solidFill>
                <a:latin typeface="Fira Sans"/>
                <a:ea typeface="Fira Sans"/>
                <a:cs typeface="Fira Sans"/>
                <a:sym typeface="Fira Sans"/>
              </a:rPr>
            </a:br>
            <a:r>
              <a:rPr lang="en-GB" sz="1000">
                <a:solidFill>
                  <a:schemeClr val="dk1"/>
                </a:solidFill>
                <a:latin typeface="Fira Sans"/>
                <a:ea typeface="Fira Sans"/>
                <a:cs typeface="Fira Sans"/>
                <a:sym typeface="Fira Sans"/>
              </a:rPr>
              <a:t>These include allocation schedules, asset transfers, employee transition, contracted services novation/assignments, Master </a:t>
            </a:r>
            <a:br>
              <a:rPr lang="en-GB" sz="1000">
                <a:solidFill>
                  <a:schemeClr val="dk1"/>
                </a:solidFill>
                <a:latin typeface="Fira Sans"/>
                <a:ea typeface="Fira Sans"/>
                <a:cs typeface="Fira Sans"/>
                <a:sym typeface="Fira Sans"/>
              </a:rPr>
            </a:br>
            <a:r>
              <a:rPr lang="en-GB" sz="1000">
                <a:solidFill>
                  <a:schemeClr val="dk1"/>
                </a:solidFill>
                <a:latin typeface="Fira Sans"/>
                <a:ea typeface="Fira Sans"/>
                <a:cs typeface="Fira Sans"/>
                <a:sym typeface="Fira Sans"/>
              </a:rPr>
              <a:t>Service contracts, capital transaction documentation etc.</a:t>
            </a:r>
            <a:endParaRPr sz="1000">
              <a:solidFill>
                <a:schemeClr val="dk1"/>
              </a:solidFill>
              <a:latin typeface="Fira Sans"/>
              <a:ea typeface="Fira Sans"/>
              <a:cs typeface="Fira Sans"/>
              <a:sym typeface="Fira Sans"/>
            </a:endParaRPr>
          </a:p>
          <a:p>
            <a:pPr indent="0" lvl="0" marL="0" marR="0" rtl="0" algn="l">
              <a:lnSpc>
                <a:spcPct val="115000"/>
              </a:lnSpc>
              <a:spcBef>
                <a:spcPts val="200"/>
              </a:spcBef>
              <a:spcAft>
                <a:spcPts val="200"/>
              </a:spcAft>
              <a:buNone/>
            </a:pPr>
            <a:r>
              <a:t/>
            </a:r>
            <a:endParaRPr sz="1000">
              <a:solidFill>
                <a:schemeClr val="dk1"/>
              </a:solidFill>
              <a:latin typeface="Fira Sans"/>
              <a:ea typeface="Fira Sans"/>
              <a:cs typeface="Fira Sans"/>
              <a:sym typeface="Fir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63"/>
          <p:cNvSpPr txBox="1"/>
          <p:nvPr/>
        </p:nvSpPr>
        <p:spPr>
          <a:xfrm>
            <a:off x="425925" y="349050"/>
            <a:ext cx="7875300" cy="3603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GB" sz="2600">
                <a:solidFill>
                  <a:srgbClr val="293171"/>
                </a:solidFill>
                <a:latin typeface="Fira Sans Black"/>
                <a:ea typeface="Fira Sans Black"/>
                <a:cs typeface="Fira Sans Black"/>
                <a:sym typeface="Fira Sans Black"/>
              </a:rPr>
              <a:t>Funding support</a:t>
            </a:r>
            <a:endParaRPr sz="2600">
              <a:solidFill>
                <a:srgbClr val="293171"/>
              </a:solidFill>
              <a:latin typeface="Fira Sans Black"/>
              <a:ea typeface="Fira Sans Black"/>
              <a:cs typeface="Fira Sans Black"/>
              <a:sym typeface="Fira Sans Black"/>
            </a:endParaRPr>
          </a:p>
        </p:txBody>
      </p:sp>
      <p:sp>
        <p:nvSpPr>
          <p:cNvPr id="590" name="Google Shape;590;p63"/>
          <p:cNvSpPr txBox="1"/>
          <p:nvPr/>
        </p:nvSpPr>
        <p:spPr>
          <a:xfrm>
            <a:off x="4522250" y="1666625"/>
            <a:ext cx="3219600" cy="3884400"/>
          </a:xfrm>
          <a:prstGeom prst="rect">
            <a:avLst/>
          </a:prstGeom>
          <a:noFill/>
          <a:ln>
            <a:noFill/>
          </a:ln>
        </p:spPr>
        <p:txBody>
          <a:bodyPr anchorCtr="0" anchor="t" bIns="0" lIns="0" spcFirstLastPara="1" rIns="0" wrap="square" tIns="91425">
            <a:spAutoFit/>
          </a:bodyPr>
          <a:lstStyle/>
          <a:p>
            <a:pPr indent="0" lvl="0" marL="0" rtl="0" algn="l">
              <a:lnSpc>
                <a:spcPct val="115000"/>
              </a:lnSpc>
              <a:spcBef>
                <a:spcPts val="0"/>
              </a:spcBef>
              <a:spcAft>
                <a:spcPts val="0"/>
              </a:spcAft>
              <a:buNone/>
            </a:pPr>
            <a:r>
              <a:rPr b="1" lang="en-GB" sz="1500">
                <a:solidFill>
                  <a:srgbClr val="6493CD"/>
                </a:solidFill>
                <a:latin typeface="Fira Sans"/>
                <a:ea typeface="Fira Sans"/>
                <a:cs typeface="Fira Sans"/>
                <a:sym typeface="Fira Sans"/>
              </a:rPr>
              <a:t>Three Waters </a:t>
            </a:r>
            <a:br>
              <a:rPr b="1" lang="en-GB" sz="1500">
                <a:solidFill>
                  <a:srgbClr val="6493CD"/>
                </a:solidFill>
                <a:latin typeface="Fira Sans"/>
                <a:ea typeface="Fira Sans"/>
                <a:cs typeface="Fira Sans"/>
                <a:sym typeface="Fira Sans"/>
              </a:rPr>
            </a:br>
            <a:r>
              <a:rPr b="1" lang="en-GB" sz="1500">
                <a:solidFill>
                  <a:srgbClr val="6493CD"/>
                </a:solidFill>
                <a:latin typeface="Fira Sans"/>
                <a:ea typeface="Fira Sans"/>
                <a:cs typeface="Fira Sans"/>
                <a:sym typeface="Fira Sans"/>
              </a:rPr>
              <a:t>Stimulus Funding</a:t>
            </a:r>
            <a:endParaRPr b="1" sz="800">
              <a:solidFill>
                <a:srgbClr val="6493CD"/>
              </a:solidFill>
              <a:latin typeface="Fira Sans"/>
              <a:ea typeface="Fira Sans"/>
              <a:cs typeface="Fira Sans"/>
              <a:sym typeface="Fira Sans"/>
            </a:endParaRPr>
          </a:p>
          <a:p>
            <a:pPr indent="0" lvl="0" marL="0" rtl="0" algn="l">
              <a:lnSpc>
                <a:spcPct val="115000"/>
              </a:lnSpc>
              <a:spcBef>
                <a:spcPts val="1500"/>
              </a:spcBef>
              <a:spcAft>
                <a:spcPts val="0"/>
              </a:spcAft>
              <a:buNone/>
            </a:pPr>
            <a:r>
              <a:rPr b="1" lang="en-GB" sz="800">
                <a:solidFill>
                  <a:schemeClr val="dk1"/>
                </a:solidFill>
                <a:latin typeface="Fira Sans"/>
                <a:ea typeface="Fira Sans"/>
                <a:cs typeface="Fira Sans"/>
                <a:sym typeface="Fira Sans"/>
              </a:rPr>
              <a:t>Purpose</a:t>
            </a:r>
            <a:endParaRPr sz="800">
              <a:solidFill>
                <a:schemeClr val="dk1"/>
              </a:solidFill>
              <a:latin typeface="Fira Sans"/>
              <a:ea typeface="Fira Sans"/>
              <a:cs typeface="Fira Sans"/>
              <a:sym typeface="Fira Sans"/>
            </a:endParaRPr>
          </a:p>
          <a:p>
            <a:pPr indent="0" lvl="0" marL="0" rtl="0" algn="l">
              <a:lnSpc>
                <a:spcPct val="115000"/>
              </a:lnSpc>
              <a:spcBef>
                <a:spcPts val="500"/>
              </a:spcBef>
              <a:spcAft>
                <a:spcPts val="0"/>
              </a:spcAft>
              <a:buNone/>
            </a:pPr>
            <a:r>
              <a:rPr lang="en-GB" sz="800">
                <a:solidFill>
                  <a:schemeClr val="dk1"/>
                </a:solidFill>
                <a:latin typeface="Fira Sans"/>
                <a:ea typeface="Fira Sans"/>
                <a:cs typeface="Fira Sans"/>
                <a:sym typeface="Fira Sans"/>
              </a:rPr>
              <a:t>$523 million in funding has resulted in (up to 30 June 2022):</a:t>
            </a:r>
            <a:endParaRPr sz="800">
              <a:solidFill>
                <a:schemeClr val="dk1"/>
              </a:solidFill>
              <a:latin typeface="Fira Sans"/>
              <a:ea typeface="Fira Sans"/>
              <a:cs typeface="Fira Sans"/>
              <a:sym typeface="Fira Sans"/>
            </a:endParaRPr>
          </a:p>
          <a:p>
            <a:pPr indent="-144400" lvl="0" marL="228600" rtl="0" algn="l">
              <a:lnSpc>
                <a:spcPct val="115000"/>
              </a:lnSpc>
              <a:spcBef>
                <a:spcPts val="200"/>
              </a:spcBef>
              <a:spcAft>
                <a:spcPts val="0"/>
              </a:spcAft>
              <a:buClr>
                <a:schemeClr val="dk1"/>
              </a:buClr>
              <a:buSzPts val="800"/>
              <a:buFont typeface="Fira Sans"/>
              <a:buChar char="•"/>
            </a:pPr>
            <a:r>
              <a:rPr lang="en-GB" sz="800">
                <a:solidFill>
                  <a:schemeClr val="dk1"/>
                </a:solidFill>
                <a:latin typeface="Fira Sans"/>
                <a:ea typeface="Fira Sans"/>
                <a:cs typeface="Fira Sans"/>
                <a:sym typeface="Fira Sans"/>
              </a:rPr>
              <a:t>291 km of drinking water pipe upgrades </a:t>
            </a:r>
            <a:endParaRPr sz="800">
              <a:solidFill>
                <a:schemeClr val="dk1"/>
              </a:solidFill>
              <a:latin typeface="Fira Sans"/>
              <a:ea typeface="Fira Sans"/>
              <a:cs typeface="Fira Sans"/>
              <a:sym typeface="Fira Sans"/>
            </a:endParaRPr>
          </a:p>
          <a:p>
            <a:pPr indent="-144400" lvl="0" marL="228600" rtl="0" algn="l">
              <a:lnSpc>
                <a:spcPct val="115000"/>
              </a:lnSpc>
              <a:spcBef>
                <a:spcPts val="200"/>
              </a:spcBef>
              <a:spcAft>
                <a:spcPts val="0"/>
              </a:spcAft>
              <a:buClr>
                <a:schemeClr val="dk1"/>
              </a:buClr>
              <a:buSzPts val="800"/>
              <a:buFont typeface="Fira Sans"/>
              <a:buChar char="•"/>
            </a:pPr>
            <a:r>
              <a:rPr lang="en-GB" sz="800">
                <a:solidFill>
                  <a:schemeClr val="dk1"/>
                </a:solidFill>
                <a:latin typeface="Fira Sans"/>
                <a:ea typeface="Fira Sans"/>
                <a:cs typeface="Fira Sans"/>
                <a:sym typeface="Fira Sans"/>
              </a:rPr>
              <a:t>159 km of waste-water pipe upgrades </a:t>
            </a:r>
            <a:endParaRPr sz="800">
              <a:solidFill>
                <a:schemeClr val="dk1"/>
              </a:solidFill>
              <a:latin typeface="Fira Sans"/>
              <a:ea typeface="Fira Sans"/>
              <a:cs typeface="Fira Sans"/>
              <a:sym typeface="Fira Sans"/>
            </a:endParaRPr>
          </a:p>
          <a:p>
            <a:pPr indent="-144400" lvl="0" marL="228600" rtl="0" algn="l">
              <a:lnSpc>
                <a:spcPct val="115000"/>
              </a:lnSpc>
              <a:spcBef>
                <a:spcPts val="200"/>
              </a:spcBef>
              <a:spcAft>
                <a:spcPts val="0"/>
              </a:spcAft>
              <a:buClr>
                <a:schemeClr val="dk1"/>
              </a:buClr>
              <a:buSzPts val="800"/>
              <a:buFont typeface="Fira Sans"/>
              <a:buChar char="•"/>
            </a:pPr>
            <a:r>
              <a:rPr lang="en-GB" sz="800">
                <a:solidFill>
                  <a:schemeClr val="dk1"/>
                </a:solidFill>
                <a:latin typeface="Fira Sans"/>
                <a:ea typeface="Fira Sans"/>
                <a:cs typeface="Fira Sans"/>
                <a:sym typeface="Fira Sans"/>
              </a:rPr>
              <a:t>101 drinking water treatment plant upgrades </a:t>
            </a:r>
            <a:endParaRPr sz="800">
              <a:solidFill>
                <a:schemeClr val="dk1"/>
              </a:solidFill>
              <a:latin typeface="Fira Sans"/>
              <a:ea typeface="Fira Sans"/>
              <a:cs typeface="Fira Sans"/>
              <a:sym typeface="Fira Sans"/>
            </a:endParaRPr>
          </a:p>
          <a:p>
            <a:pPr indent="-144400" lvl="0" marL="228600" rtl="0" algn="l">
              <a:lnSpc>
                <a:spcPct val="115000"/>
              </a:lnSpc>
              <a:spcBef>
                <a:spcPts val="200"/>
              </a:spcBef>
              <a:spcAft>
                <a:spcPts val="0"/>
              </a:spcAft>
              <a:buClr>
                <a:schemeClr val="dk1"/>
              </a:buClr>
              <a:buSzPts val="800"/>
              <a:buFont typeface="Fira Sans"/>
              <a:buChar char="•"/>
            </a:pPr>
            <a:r>
              <a:rPr lang="en-GB" sz="800">
                <a:solidFill>
                  <a:schemeClr val="dk1"/>
                </a:solidFill>
                <a:latin typeface="Fira Sans"/>
                <a:ea typeface="Fira Sans"/>
                <a:cs typeface="Fira Sans"/>
                <a:sym typeface="Fira Sans"/>
              </a:rPr>
              <a:t>128 wastewater treatment plant upgrades </a:t>
            </a:r>
            <a:endParaRPr sz="800">
              <a:solidFill>
                <a:schemeClr val="dk1"/>
              </a:solidFill>
              <a:latin typeface="Fira Sans"/>
              <a:ea typeface="Fira Sans"/>
              <a:cs typeface="Fira Sans"/>
              <a:sym typeface="Fira Sans"/>
            </a:endParaRPr>
          </a:p>
          <a:p>
            <a:pPr indent="0" lvl="0" marL="0" rtl="0" algn="l">
              <a:lnSpc>
                <a:spcPct val="115000"/>
              </a:lnSpc>
              <a:spcBef>
                <a:spcPts val="1500"/>
              </a:spcBef>
              <a:spcAft>
                <a:spcPts val="0"/>
              </a:spcAft>
              <a:buNone/>
            </a:pPr>
            <a:r>
              <a:rPr b="1" lang="en-GB" sz="800">
                <a:solidFill>
                  <a:schemeClr val="dk1"/>
                </a:solidFill>
                <a:latin typeface="Fira Sans"/>
                <a:ea typeface="Fira Sans"/>
                <a:cs typeface="Fira Sans"/>
                <a:sym typeface="Fira Sans"/>
              </a:rPr>
              <a:t>Funding</a:t>
            </a:r>
            <a:endParaRPr sz="800">
              <a:solidFill>
                <a:schemeClr val="dk1"/>
              </a:solidFill>
              <a:latin typeface="Fira Sans"/>
              <a:ea typeface="Fira Sans"/>
              <a:cs typeface="Fira Sans"/>
              <a:sym typeface="Fira Sans"/>
            </a:endParaRPr>
          </a:p>
          <a:p>
            <a:pPr indent="0" lvl="0" marL="0" rtl="0" algn="l">
              <a:lnSpc>
                <a:spcPct val="115000"/>
              </a:lnSpc>
              <a:spcBef>
                <a:spcPts val="500"/>
              </a:spcBef>
              <a:spcAft>
                <a:spcPts val="0"/>
              </a:spcAft>
              <a:buNone/>
            </a:pPr>
            <a:r>
              <a:rPr lang="en-GB" sz="800">
                <a:solidFill>
                  <a:schemeClr val="dk1"/>
                </a:solidFill>
                <a:latin typeface="Fira Sans"/>
                <a:ea typeface="Fira Sans"/>
                <a:cs typeface="Fira Sans"/>
                <a:sym typeface="Fira Sans"/>
              </a:rPr>
              <a:t>$523 million has been provided to councils to invest in three waters infrastructure.</a:t>
            </a:r>
            <a:endParaRPr sz="800">
              <a:solidFill>
                <a:schemeClr val="dk1"/>
              </a:solidFill>
              <a:latin typeface="Fira Sans"/>
              <a:ea typeface="Fira Sans"/>
              <a:cs typeface="Fira Sans"/>
              <a:sym typeface="Fira Sans"/>
            </a:endParaRPr>
          </a:p>
          <a:p>
            <a:pPr indent="0" lvl="0" marL="0" rtl="0" algn="l">
              <a:lnSpc>
                <a:spcPct val="115000"/>
              </a:lnSpc>
              <a:spcBef>
                <a:spcPts val="1500"/>
              </a:spcBef>
              <a:spcAft>
                <a:spcPts val="0"/>
              </a:spcAft>
              <a:buNone/>
            </a:pPr>
            <a:r>
              <a:rPr b="1" lang="en-GB" sz="800">
                <a:solidFill>
                  <a:schemeClr val="dk1"/>
                </a:solidFill>
                <a:latin typeface="Fira Sans"/>
                <a:ea typeface="Fira Sans"/>
                <a:cs typeface="Fira Sans"/>
                <a:sym typeface="Fira Sans"/>
              </a:rPr>
              <a:t>Timing </a:t>
            </a:r>
            <a:endParaRPr sz="800">
              <a:solidFill>
                <a:schemeClr val="dk1"/>
              </a:solidFill>
              <a:latin typeface="Fira Sans"/>
              <a:ea typeface="Fira Sans"/>
              <a:cs typeface="Fira Sans"/>
              <a:sym typeface="Fira Sans"/>
            </a:endParaRPr>
          </a:p>
          <a:p>
            <a:pPr indent="0" lvl="0" marL="0" rtl="0" algn="l">
              <a:lnSpc>
                <a:spcPct val="115000"/>
              </a:lnSpc>
              <a:spcBef>
                <a:spcPts val="500"/>
              </a:spcBef>
              <a:spcAft>
                <a:spcPts val="1500"/>
              </a:spcAft>
              <a:buNone/>
            </a:pPr>
            <a:r>
              <a:rPr lang="en-GB" sz="800">
                <a:solidFill>
                  <a:schemeClr val="dk1"/>
                </a:solidFill>
                <a:latin typeface="Fira Sans"/>
                <a:ea typeface="Fira Sans"/>
                <a:cs typeface="Fira Sans"/>
                <a:sym typeface="Fira Sans"/>
              </a:rPr>
              <a:t>In July 2022 the Minister of Local Government and Minister of Finance agreed to extend the end date for the programme to 31 December 2022.</a:t>
            </a:r>
            <a:br>
              <a:rPr lang="en-GB" sz="800">
                <a:solidFill>
                  <a:schemeClr val="dk1"/>
                </a:solidFill>
                <a:latin typeface="Fira Sans"/>
                <a:ea typeface="Fira Sans"/>
                <a:cs typeface="Fira Sans"/>
                <a:sym typeface="Fira Sans"/>
              </a:rPr>
            </a:br>
            <a:r>
              <a:rPr lang="en-GB" sz="800">
                <a:solidFill>
                  <a:schemeClr val="dk1"/>
                </a:solidFill>
                <a:latin typeface="Fira Sans"/>
                <a:ea typeface="Fira Sans"/>
                <a:cs typeface="Fira Sans"/>
                <a:sym typeface="Fira Sans"/>
              </a:rPr>
              <a:t>All projects that were due to be completed by 30 June 2022 can now be completed by 31 December 2022. 95% of the total funding value will be paid to your council upon completion of your programme of works. The final 5% will be paid upon submission of a final report.</a:t>
            </a:r>
            <a:endParaRPr b="1" sz="800">
              <a:solidFill>
                <a:schemeClr val="dk1"/>
              </a:solidFill>
              <a:latin typeface="Fira Sans"/>
              <a:ea typeface="Fira Sans"/>
              <a:cs typeface="Fira Sans"/>
              <a:sym typeface="Fira Sans"/>
            </a:endParaRPr>
          </a:p>
        </p:txBody>
      </p:sp>
      <p:cxnSp>
        <p:nvCxnSpPr>
          <p:cNvPr id="591" name="Google Shape;591;p63"/>
          <p:cNvCxnSpPr/>
          <p:nvPr/>
        </p:nvCxnSpPr>
        <p:spPr>
          <a:xfrm>
            <a:off x="4544217" y="1666625"/>
            <a:ext cx="3159600" cy="0"/>
          </a:xfrm>
          <a:prstGeom prst="straightConnector1">
            <a:avLst/>
          </a:prstGeom>
          <a:noFill/>
          <a:ln cap="flat" cmpd="sng" w="9525">
            <a:solidFill>
              <a:srgbClr val="6493CD"/>
            </a:solidFill>
            <a:prstDash val="solid"/>
            <a:round/>
            <a:headEnd len="med" w="med" type="none"/>
            <a:tailEnd len="med" w="med" type="none"/>
          </a:ln>
        </p:spPr>
      </p:cxnSp>
      <p:sp>
        <p:nvSpPr>
          <p:cNvPr id="592" name="Google Shape;592;p63"/>
          <p:cNvSpPr txBox="1"/>
          <p:nvPr/>
        </p:nvSpPr>
        <p:spPr>
          <a:xfrm>
            <a:off x="8148657" y="1666625"/>
            <a:ext cx="3219600" cy="4000500"/>
          </a:xfrm>
          <a:prstGeom prst="rect">
            <a:avLst/>
          </a:prstGeom>
          <a:noFill/>
          <a:ln>
            <a:noFill/>
          </a:ln>
        </p:spPr>
        <p:txBody>
          <a:bodyPr anchorCtr="0" anchor="t" bIns="0" lIns="0" spcFirstLastPara="1" rIns="0" wrap="square" tIns="91425">
            <a:spAutoFit/>
          </a:bodyPr>
          <a:lstStyle/>
          <a:p>
            <a:pPr indent="0" lvl="0" marL="0" rtl="0" algn="l">
              <a:lnSpc>
                <a:spcPct val="115000"/>
              </a:lnSpc>
              <a:spcBef>
                <a:spcPts val="0"/>
              </a:spcBef>
              <a:spcAft>
                <a:spcPts val="0"/>
              </a:spcAft>
              <a:buNone/>
            </a:pPr>
            <a:r>
              <a:rPr b="1" lang="en-GB" sz="1500">
                <a:solidFill>
                  <a:srgbClr val="6493CD"/>
                </a:solidFill>
                <a:latin typeface="Fira Sans"/>
                <a:ea typeface="Fira Sans"/>
                <a:cs typeface="Fira Sans"/>
                <a:sym typeface="Fira Sans"/>
              </a:rPr>
              <a:t>Better Off </a:t>
            </a:r>
            <a:br>
              <a:rPr b="1" lang="en-GB" sz="1500">
                <a:solidFill>
                  <a:srgbClr val="6493CD"/>
                </a:solidFill>
                <a:latin typeface="Fira Sans"/>
                <a:ea typeface="Fira Sans"/>
                <a:cs typeface="Fira Sans"/>
                <a:sym typeface="Fira Sans"/>
              </a:rPr>
            </a:br>
            <a:r>
              <a:rPr b="1" lang="en-GB" sz="1500">
                <a:solidFill>
                  <a:srgbClr val="6493CD"/>
                </a:solidFill>
                <a:latin typeface="Fira Sans"/>
                <a:ea typeface="Fira Sans"/>
                <a:cs typeface="Fira Sans"/>
                <a:sym typeface="Fira Sans"/>
              </a:rPr>
              <a:t>Funding Package</a:t>
            </a:r>
            <a:endParaRPr b="1" sz="800">
              <a:solidFill>
                <a:srgbClr val="6493CD"/>
              </a:solidFill>
              <a:latin typeface="Fira Sans"/>
              <a:ea typeface="Fira Sans"/>
              <a:cs typeface="Fira Sans"/>
              <a:sym typeface="Fira Sans"/>
            </a:endParaRPr>
          </a:p>
          <a:p>
            <a:pPr indent="0" lvl="0" marL="0" rtl="0" algn="l">
              <a:lnSpc>
                <a:spcPct val="115000"/>
              </a:lnSpc>
              <a:spcBef>
                <a:spcPts val="1500"/>
              </a:spcBef>
              <a:spcAft>
                <a:spcPts val="0"/>
              </a:spcAft>
              <a:buNone/>
            </a:pPr>
            <a:r>
              <a:rPr b="1" lang="en-GB" sz="800">
                <a:solidFill>
                  <a:schemeClr val="dk1"/>
                </a:solidFill>
                <a:latin typeface="Fira Sans"/>
                <a:ea typeface="Fira Sans"/>
                <a:cs typeface="Fira Sans"/>
                <a:sym typeface="Fira Sans"/>
              </a:rPr>
              <a:t>Purpose</a:t>
            </a:r>
            <a:endParaRPr sz="800">
              <a:solidFill>
                <a:schemeClr val="dk1"/>
              </a:solidFill>
              <a:latin typeface="Fira Sans"/>
              <a:ea typeface="Fira Sans"/>
              <a:cs typeface="Fira Sans"/>
              <a:sym typeface="Fira Sans"/>
            </a:endParaRPr>
          </a:p>
          <a:p>
            <a:pPr indent="0" lvl="0" marL="0" rtl="0" algn="l">
              <a:lnSpc>
                <a:spcPct val="115000"/>
              </a:lnSpc>
              <a:spcBef>
                <a:spcPts val="500"/>
              </a:spcBef>
              <a:spcAft>
                <a:spcPts val="0"/>
              </a:spcAft>
              <a:buNone/>
            </a:pPr>
            <a:r>
              <a:rPr lang="en-GB" sz="800">
                <a:solidFill>
                  <a:schemeClr val="dk1"/>
                </a:solidFill>
                <a:latin typeface="Fira Sans"/>
                <a:ea typeface="Fira Sans"/>
                <a:cs typeface="Fira Sans"/>
                <a:sym typeface="Fira Sans"/>
              </a:rPr>
              <a:t>Funding will be used to invest in infrastructure or services that meet any of the following criteria:</a:t>
            </a:r>
            <a:endParaRPr sz="800">
              <a:solidFill>
                <a:schemeClr val="dk1"/>
              </a:solidFill>
              <a:latin typeface="Fira Sans"/>
              <a:ea typeface="Fira Sans"/>
              <a:cs typeface="Fira Sans"/>
              <a:sym typeface="Fira Sans"/>
            </a:endParaRPr>
          </a:p>
          <a:p>
            <a:pPr indent="-144400" lvl="0" marL="228600" rtl="0" algn="l">
              <a:lnSpc>
                <a:spcPct val="115000"/>
              </a:lnSpc>
              <a:spcBef>
                <a:spcPts val="200"/>
              </a:spcBef>
              <a:spcAft>
                <a:spcPts val="0"/>
              </a:spcAft>
              <a:buClr>
                <a:schemeClr val="dk1"/>
              </a:buClr>
              <a:buSzPts val="800"/>
              <a:buFont typeface="Fira Sans"/>
              <a:buChar char="•"/>
            </a:pPr>
            <a:r>
              <a:rPr lang="en-GB" sz="800">
                <a:solidFill>
                  <a:schemeClr val="dk1"/>
                </a:solidFill>
                <a:latin typeface="Fira Sans"/>
                <a:ea typeface="Fira Sans"/>
                <a:cs typeface="Fira Sans"/>
                <a:sym typeface="Fira Sans"/>
              </a:rPr>
              <a:t>Supporting communities to transition to a sustainable and low-emissions economy, including by building resilience to climate change and natural hazards.</a:t>
            </a:r>
            <a:endParaRPr sz="800">
              <a:solidFill>
                <a:schemeClr val="dk1"/>
              </a:solidFill>
              <a:latin typeface="Fira Sans"/>
              <a:ea typeface="Fira Sans"/>
              <a:cs typeface="Fira Sans"/>
              <a:sym typeface="Fira Sans"/>
            </a:endParaRPr>
          </a:p>
          <a:p>
            <a:pPr indent="-144400" lvl="0" marL="228600" rtl="0" algn="l">
              <a:lnSpc>
                <a:spcPct val="115000"/>
              </a:lnSpc>
              <a:spcBef>
                <a:spcPts val="200"/>
              </a:spcBef>
              <a:spcAft>
                <a:spcPts val="0"/>
              </a:spcAft>
              <a:buClr>
                <a:schemeClr val="dk1"/>
              </a:buClr>
              <a:buSzPts val="800"/>
              <a:buFont typeface="Fira Sans"/>
              <a:buChar char="•"/>
            </a:pPr>
            <a:r>
              <a:rPr lang="en-GB" sz="800">
                <a:solidFill>
                  <a:schemeClr val="dk1"/>
                </a:solidFill>
                <a:latin typeface="Fira Sans"/>
                <a:ea typeface="Fira Sans"/>
                <a:cs typeface="Fira Sans"/>
                <a:sym typeface="Fira Sans"/>
              </a:rPr>
              <a:t>Enable housing development and growth, with a focus on brownfield and infill development opportunities where those are available.</a:t>
            </a:r>
            <a:endParaRPr sz="800">
              <a:solidFill>
                <a:schemeClr val="dk1"/>
              </a:solidFill>
              <a:latin typeface="Fira Sans"/>
              <a:ea typeface="Fira Sans"/>
              <a:cs typeface="Fira Sans"/>
              <a:sym typeface="Fira Sans"/>
            </a:endParaRPr>
          </a:p>
          <a:p>
            <a:pPr indent="-144400" lvl="0" marL="228600" rtl="0" algn="l">
              <a:lnSpc>
                <a:spcPct val="115000"/>
              </a:lnSpc>
              <a:spcBef>
                <a:spcPts val="200"/>
              </a:spcBef>
              <a:spcAft>
                <a:spcPts val="0"/>
              </a:spcAft>
              <a:buClr>
                <a:schemeClr val="dk1"/>
              </a:buClr>
              <a:buSzPts val="800"/>
              <a:buFont typeface="Fira Sans"/>
              <a:buChar char="•"/>
            </a:pPr>
            <a:r>
              <a:rPr lang="en-GB" sz="800">
                <a:solidFill>
                  <a:schemeClr val="dk1"/>
                </a:solidFill>
                <a:latin typeface="Fira Sans"/>
                <a:ea typeface="Fira Sans"/>
                <a:cs typeface="Fira Sans"/>
                <a:sym typeface="Fira Sans"/>
              </a:rPr>
              <a:t>Support local place-making and improvements in community well-being.</a:t>
            </a:r>
            <a:endParaRPr sz="800">
              <a:solidFill>
                <a:schemeClr val="dk1"/>
              </a:solidFill>
              <a:latin typeface="Fira Sans"/>
              <a:ea typeface="Fira Sans"/>
              <a:cs typeface="Fira Sans"/>
              <a:sym typeface="Fira Sans"/>
            </a:endParaRPr>
          </a:p>
          <a:p>
            <a:pPr indent="0" lvl="0" marL="0" rtl="0" algn="l">
              <a:lnSpc>
                <a:spcPct val="115000"/>
              </a:lnSpc>
              <a:spcBef>
                <a:spcPts val="1500"/>
              </a:spcBef>
              <a:spcAft>
                <a:spcPts val="0"/>
              </a:spcAft>
              <a:buNone/>
            </a:pPr>
            <a:r>
              <a:rPr b="1" lang="en-GB" sz="800">
                <a:solidFill>
                  <a:schemeClr val="dk1"/>
                </a:solidFill>
                <a:latin typeface="Fira Sans"/>
                <a:ea typeface="Fira Sans"/>
                <a:cs typeface="Fira Sans"/>
                <a:sym typeface="Fira Sans"/>
              </a:rPr>
              <a:t>Funding</a:t>
            </a:r>
            <a:endParaRPr sz="800">
              <a:solidFill>
                <a:schemeClr val="dk1"/>
              </a:solidFill>
              <a:latin typeface="Fira Sans"/>
              <a:ea typeface="Fira Sans"/>
              <a:cs typeface="Fira Sans"/>
              <a:sym typeface="Fira Sans"/>
            </a:endParaRPr>
          </a:p>
          <a:p>
            <a:pPr indent="0" lvl="0" marL="0" rtl="0" algn="l">
              <a:lnSpc>
                <a:spcPct val="115000"/>
              </a:lnSpc>
              <a:spcBef>
                <a:spcPts val="500"/>
              </a:spcBef>
              <a:spcAft>
                <a:spcPts val="0"/>
              </a:spcAft>
              <a:buNone/>
            </a:pPr>
            <a:r>
              <a:rPr lang="en-GB" sz="800">
                <a:solidFill>
                  <a:schemeClr val="dk1"/>
                </a:solidFill>
                <a:latin typeface="Fira Sans"/>
                <a:ea typeface="Fira Sans"/>
                <a:cs typeface="Fira Sans"/>
                <a:sym typeface="Fira Sans"/>
              </a:rPr>
              <a:t>The package dedicates $2 billion to councils with $500 million available from 1 July 2022 and the following $1.5 billion available from 1 July 2024.</a:t>
            </a:r>
            <a:endParaRPr sz="800">
              <a:solidFill>
                <a:schemeClr val="dk1"/>
              </a:solidFill>
              <a:latin typeface="Fira Sans"/>
              <a:ea typeface="Fira Sans"/>
              <a:cs typeface="Fira Sans"/>
              <a:sym typeface="Fira Sans"/>
            </a:endParaRPr>
          </a:p>
          <a:p>
            <a:pPr indent="0" lvl="0" marL="0" rtl="0" algn="l">
              <a:lnSpc>
                <a:spcPct val="115000"/>
              </a:lnSpc>
              <a:spcBef>
                <a:spcPts val="1500"/>
              </a:spcBef>
              <a:spcAft>
                <a:spcPts val="0"/>
              </a:spcAft>
              <a:buNone/>
            </a:pPr>
            <a:r>
              <a:rPr b="1" lang="en-GB" sz="800">
                <a:solidFill>
                  <a:schemeClr val="dk1"/>
                </a:solidFill>
                <a:latin typeface="Fira Sans"/>
                <a:ea typeface="Fira Sans"/>
                <a:cs typeface="Fira Sans"/>
                <a:sym typeface="Fira Sans"/>
              </a:rPr>
              <a:t>Timing </a:t>
            </a:r>
            <a:endParaRPr sz="800">
              <a:solidFill>
                <a:schemeClr val="dk1"/>
              </a:solidFill>
              <a:latin typeface="Fira Sans"/>
              <a:ea typeface="Fira Sans"/>
              <a:cs typeface="Fira Sans"/>
              <a:sym typeface="Fira Sans"/>
            </a:endParaRPr>
          </a:p>
          <a:p>
            <a:pPr indent="0" lvl="0" marL="0" rtl="0" algn="l">
              <a:lnSpc>
                <a:spcPct val="115000"/>
              </a:lnSpc>
              <a:spcBef>
                <a:spcPts val="500"/>
              </a:spcBef>
              <a:spcAft>
                <a:spcPts val="1500"/>
              </a:spcAft>
              <a:buNone/>
            </a:pPr>
            <a:r>
              <a:rPr lang="en-GB" sz="800">
                <a:solidFill>
                  <a:schemeClr val="dk1"/>
                </a:solidFill>
                <a:latin typeface="Fira Sans"/>
                <a:ea typeface="Fira Sans"/>
                <a:cs typeface="Fira Sans"/>
                <a:sym typeface="Fira Sans"/>
              </a:rPr>
              <a:t>Applications for the first $500 million tranche are open and will close on 30 September 2022. Councils may seek a waiver. </a:t>
            </a:r>
            <a:endParaRPr b="1" sz="800">
              <a:solidFill>
                <a:schemeClr val="dk1"/>
              </a:solidFill>
              <a:latin typeface="Fira Sans"/>
              <a:ea typeface="Fira Sans"/>
              <a:cs typeface="Fira Sans"/>
              <a:sym typeface="Fira Sans"/>
            </a:endParaRPr>
          </a:p>
        </p:txBody>
      </p:sp>
      <p:cxnSp>
        <p:nvCxnSpPr>
          <p:cNvPr id="593" name="Google Shape;593;p63"/>
          <p:cNvCxnSpPr/>
          <p:nvPr/>
        </p:nvCxnSpPr>
        <p:spPr>
          <a:xfrm>
            <a:off x="8170624" y="1666625"/>
            <a:ext cx="3159600" cy="0"/>
          </a:xfrm>
          <a:prstGeom prst="straightConnector1">
            <a:avLst/>
          </a:prstGeom>
          <a:noFill/>
          <a:ln cap="flat" cmpd="sng" w="9525">
            <a:solidFill>
              <a:srgbClr val="6493CD"/>
            </a:solidFill>
            <a:prstDash val="solid"/>
            <a:round/>
            <a:headEnd len="med" w="med" type="none"/>
            <a:tailEnd len="med" w="med" type="none"/>
          </a:ln>
        </p:spPr>
      </p:cxnSp>
      <p:pic>
        <p:nvPicPr>
          <p:cNvPr id="594" name="Google Shape;594;p63"/>
          <p:cNvPicPr preferRelativeResize="0"/>
          <p:nvPr/>
        </p:nvPicPr>
        <p:blipFill rotWithShape="1">
          <a:blip r:embed="rId3">
            <a:alphaModFix/>
          </a:blip>
          <a:srcRect b="4223" l="8424" r="32952" t="0"/>
          <a:stretch/>
        </p:blipFill>
        <p:spPr>
          <a:xfrm>
            <a:off x="867050" y="1697050"/>
            <a:ext cx="2738400" cy="2738400"/>
          </a:xfrm>
          <a:prstGeom prst="ellipse">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64"/>
          <p:cNvSpPr txBox="1"/>
          <p:nvPr/>
        </p:nvSpPr>
        <p:spPr>
          <a:xfrm>
            <a:off x="425925" y="349050"/>
            <a:ext cx="7875300" cy="3603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GB" sz="2600">
                <a:solidFill>
                  <a:srgbClr val="293171"/>
                </a:solidFill>
                <a:latin typeface="Fira Sans Black"/>
                <a:ea typeface="Fira Sans Black"/>
                <a:cs typeface="Fira Sans Black"/>
                <a:sym typeface="Fira Sans Black"/>
              </a:rPr>
              <a:t>Funding support</a:t>
            </a:r>
            <a:endParaRPr sz="2600">
              <a:solidFill>
                <a:srgbClr val="293171"/>
              </a:solidFill>
              <a:latin typeface="Fira Sans Black"/>
              <a:ea typeface="Fira Sans Black"/>
              <a:cs typeface="Fira Sans Black"/>
              <a:sym typeface="Fira Sans Black"/>
            </a:endParaRPr>
          </a:p>
        </p:txBody>
      </p:sp>
      <p:sp>
        <p:nvSpPr>
          <p:cNvPr id="601" name="Google Shape;601;p64"/>
          <p:cNvSpPr txBox="1"/>
          <p:nvPr/>
        </p:nvSpPr>
        <p:spPr>
          <a:xfrm>
            <a:off x="900000" y="1666625"/>
            <a:ext cx="3183300" cy="4167600"/>
          </a:xfrm>
          <a:prstGeom prst="rect">
            <a:avLst/>
          </a:prstGeom>
          <a:noFill/>
          <a:ln>
            <a:noFill/>
          </a:ln>
        </p:spPr>
        <p:txBody>
          <a:bodyPr anchorCtr="0" anchor="t" bIns="0" lIns="0" spcFirstLastPara="1" rIns="0" wrap="square" tIns="91425">
            <a:spAutoFit/>
          </a:bodyPr>
          <a:lstStyle/>
          <a:p>
            <a:pPr indent="0" lvl="0" marL="0" rtl="0" algn="l">
              <a:lnSpc>
                <a:spcPct val="115000"/>
              </a:lnSpc>
              <a:spcBef>
                <a:spcPts val="0"/>
              </a:spcBef>
              <a:spcAft>
                <a:spcPts val="0"/>
              </a:spcAft>
              <a:buNone/>
            </a:pPr>
            <a:r>
              <a:rPr b="1" lang="en-GB" sz="1500">
                <a:solidFill>
                  <a:srgbClr val="6493CD"/>
                </a:solidFill>
                <a:latin typeface="Fira Sans"/>
                <a:ea typeface="Fira Sans"/>
                <a:cs typeface="Fira Sans"/>
                <a:sym typeface="Fira Sans"/>
              </a:rPr>
              <a:t>Council Transition Support Funding – Tranche 1</a:t>
            </a:r>
            <a:endParaRPr b="1" sz="800">
              <a:solidFill>
                <a:srgbClr val="6493CD"/>
              </a:solidFill>
              <a:latin typeface="Fira Sans"/>
              <a:ea typeface="Fira Sans"/>
              <a:cs typeface="Fira Sans"/>
              <a:sym typeface="Fira Sans"/>
            </a:endParaRPr>
          </a:p>
          <a:p>
            <a:pPr indent="0" lvl="0" marL="0" rtl="0" algn="l">
              <a:lnSpc>
                <a:spcPct val="115000"/>
              </a:lnSpc>
              <a:spcBef>
                <a:spcPts val="1500"/>
              </a:spcBef>
              <a:spcAft>
                <a:spcPts val="0"/>
              </a:spcAft>
              <a:buNone/>
            </a:pPr>
            <a:r>
              <a:rPr b="1" lang="en-GB" sz="800">
                <a:solidFill>
                  <a:schemeClr val="dk1"/>
                </a:solidFill>
                <a:latin typeface="Fira Sans"/>
                <a:ea typeface="Fira Sans"/>
                <a:cs typeface="Fira Sans"/>
                <a:sym typeface="Fira Sans"/>
              </a:rPr>
              <a:t>Purpose</a:t>
            </a:r>
            <a:endParaRPr sz="800">
              <a:solidFill>
                <a:schemeClr val="dk1"/>
              </a:solidFill>
              <a:latin typeface="Fira Sans"/>
              <a:ea typeface="Fira Sans"/>
              <a:cs typeface="Fira Sans"/>
              <a:sym typeface="Fira Sans"/>
            </a:endParaRPr>
          </a:p>
          <a:p>
            <a:pPr indent="-144400" lvl="0" marL="228600" rtl="0" algn="l">
              <a:lnSpc>
                <a:spcPct val="115000"/>
              </a:lnSpc>
              <a:spcBef>
                <a:spcPts val="500"/>
              </a:spcBef>
              <a:spcAft>
                <a:spcPts val="0"/>
              </a:spcAft>
              <a:buClr>
                <a:schemeClr val="dk1"/>
              </a:buClr>
              <a:buSzPts val="800"/>
              <a:buFont typeface="Fira Sans"/>
              <a:buChar char="•"/>
            </a:pPr>
            <a:r>
              <a:rPr lang="en-GB" sz="800">
                <a:solidFill>
                  <a:schemeClr val="dk1"/>
                </a:solidFill>
                <a:latin typeface="Fira Sans"/>
                <a:ea typeface="Fira Sans"/>
                <a:cs typeface="Fira Sans"/>
                <a:sym typeface="Fira Sans"/>
              </a:rPr>
              <a:t>Gathering transition-related information, including responding to requests for information from the National Transition Unit.</a:t>
            </a:r>
            <a:endParaRPr sz="800">
              <a:solidFill>
                <a:schemeClr val="dk1"/>
              </a:solidFill>
              <a:latin typeface="Fira Sans"/>
              <a:ea typeface="Fira Sans"/>
              <a:cs typeface="Fira Sans"/>
              <a:sym typeface="Fira Sans"/>
            </a:endParaRPr>
          </a:p>
          <a:p>
            <a:pPr indent="-144400" lvl="0" marL="228600" rtl="0" algn="l">
              <a:lnSpc>
                <a:spcPct val="115000"/>
              </a:lnSpc>
              <a:spcBef>
                <a:spcPts val="200"/>
              </a:spcBef>
              <a:spcAft>
                <a:spcPts val="0"/>
              </a:spcAft>
              <a:buClr>
                <a:schemeClr val="dk1"/>
              </a:buClr>
              <a:buSzPts val="800"/>
              <a:buFont typeface="Fira Sans"/>
              <a:buChar char="•"/>
            </a:pPr>
            <a:r>
              <a:rPr lang="en-GB" sz="800">
                <a:solidFill>
                  <a:schemeClr val="dk1"/>
                </a:solidFill>
                <a:latin typeface="Fira Sans"/>
                <a:ea typeface="Fira Sans"/>
                <a:cs typeface="Fira Sans"/>
                <a:sym typeface="Fira Sans"/>
              </a:rPr>
              <a:t>The supply of information and resource to support councils’ preparation for transition.</a:t>
            </a:r>
            <a:endParaRPr sz="800">
              <a:solidFill>
                <a:schemeClr val="dk1"/>
              </a:solidFill>
              <a:latin typeface="Fira Sans"/>
              <a:ea typeface="Fira Sans"/>
              <a:cs typeface="Fira Sans"/>
              <a:sym typeface="Fira Sans"/>
            </a:endParaRPr>
          </a:p>
          <a:p>
            <a:pPr indent="-144400" lvl="0" marL="228600" rtl="0" algn="l">
              <a:lnSpc>
                <a:spcPct val="115000"/>
              </a:lnSpc>
              <a:spcBef>
                <a:spcPts val="200"/>
              </a:spcBef>
              <a:spcAft>
                <a:spcPts val="0"/>
              </a:spcAft>
              <a:buClr>
                <a:schemeClr val="dk1"/>
              </a:buClr>
              <a:buSzPts val="800"/>
              <a:buFont typeface="Fira Sans"/>
              <a:buChar char="•"/>
            </a:pPr>
            <a:r>
              <a:rPr lang="en-GB" sz="800">
                <a:solidFill>
                  <a:schemeClr val="dk1"/>
                </a:solidFill>
                <a:latin typeface="Fira Sans"/>
                <a:ea typeface="Fira Sans"/>
                <a:cs typeface="Fira Sans"/>
                <a:sym typeface="Fira Sans"/>
              </a:rPr>
              <a:t>Participation in local transition activity and local transition teams.</a:t>
            </a:r>
            <a:endParaRPr sz="800">
              <a:solidFill>
                <a:schemeClr val="dk1"/>
              </a:solidFill>
              <a:latin typeface="Fira Sans"/>
              <a:ea typeface="Fira Sans"/>
              <a:cs typeface="Fira Sans"/>
              <a:sym typeface="Fira Sans"/>
            </a:endParaRPr>
          </a:p>
          <a:p>
            <a:pPr indent="-144400" lvl="0" marL="228600" rtl="0" algn="l">
              <a:lnSpc>
                <a:spcPct val="115000"/>
              </a:lnSpc>
              <a:spcBef>
                <a:spcPts val="200"/>
              </a:spcBef>
              <a:spcAft>
                <a:spcPts val="0"/>
              </a:spcAft>
              <a:buClr>
                <a:schemeClr val="dk1"/>
              </a:buClr>
              <a:buSzPts val="800"/>
              <a:buFont typeface="Fira Sans"/>
              <a:buChar char="•"/>
            </a:pPr>
            <a:r>
              <a:rPr lang="en-GB" sz="800">
                <a:solidFill>
                  <a:schemeClr val="dk1"/>
                </a:solidFill>
                <a:latin typeface="Fira Sans"/>
                <a:ea typeface="Fira Sans"/>
                <a:cs typeface="Fira Sans"/>
                <a:sym typeface="Fira Sans"/>
              </a:rPr>
              <a:t>Responding to any additional requirements or processes mandated by the Water Services Entities Bill (once enacted) and supplementary legislation.</a:t>
            </a:r>
            <a:endParaRPr sz="800">
              <a:solidFill>
                <a:schemeClr val="dk1"/>
              </a:solidFill>
              <a:latin typeface="Fira Sans"/>
              <a:ea typeface="Fira Sans"/>
              <a:cs typeface="Fira Sans"/>
              <a:sym typeface="Fira Sans"/>
            </a:endParaRPr>
          </a:p>
          <a:p>
            <a:pPr indent="-144400" lvl="0" marL="228600" rtl="0" algn="l">
              <a:lnSpc>
                <a:spcPct val="115000"/>
              </a:lnSpc>
              <a:spcBef>
                <a:spcPts val="200"/>
              </a:spcBef>
              <a:spcAft>
                <a:spcPts val="0"/>
              </a:spcAft>
              <a:buClr>
                <a:schemeClr val="dk1"/>
              </a:buClr>
              <a:buSzPts val="800"/>
              <a:buFont typeface="Fira Sans"/>
              <a:buChar char="•"/>
            </a:pPr>
            <a:r>
              <a:rPr lang="en-GB" sz="800">
                <a:solidFill>
                  <a:schemeClr val="dk1"/>
                </a:solidFill>
                <a:latin typeface="Fira Sans"/>
                <a:ea typeface="Fira Sans"/>
                <a:cs typeface="Fira Sans"/>
                <a:sym typeface="Fira Sans"/>
              </a:rPr>
              <a:t>Water Services Entity asset management plans; and Water Services Entity funding and pricing plans.</a:t>
            </a:r>
            <a:endParaRPr sz="800">
              <a:solidFill>
                <a:schemeClr val="dk1"/>
              </a:solidFill>
              <a:latin typeface="Fira Sans"/>
              <a:ea typeface="Fira Sans"/>
              <a:cs typeface="Fira Sans"/>
              <a:sym typeface="Fira Sans"/>
            </a:endParaRPr>
          </a:p>
          <a:p>
            <a:pPr indent="0" lvl="0" marL="0" rtl="0" algn="l">
              <a:lnSpc>
                <a:spcPct val="115000"/>
              </a:lnSpc>
              <a:spcBef>
                <a:spcPts val="1500"/>
              </a:spcBef>
              <a:spcAft>
                <a:spcPts val="0"/>
              </a:spcAft>
              <a:buNone/>
            </a:pPr>
            <a:r>
              <a:rPr b="1" lang="en-GB" sz="800">
                <a:solidFill>
                  <a:schemeClr val="dk1"/>
                </a:solidFill>
                <a:latin typeface="Fira Sans"/>
                <a:ea typeface="Fira Sans"/>
                <a:cs typeface="Fira Sans"/>
                <a:sym typeface="Fira Sans"/>
              </a:rPr>
              <a:t>Funding</a:t>
            </a:r>
            <a:endParaRPr sz="800">
              <a:solidFill>
                <a:schemeClr val="dk1"/>
              </a:solidFill>
              <a:latin typeface="Fira Sans"/>
              <a:ea typeface="Fira Sans"/>
              <a:cs typeface="Fira Sans"/>
              <a:sym typeface="Fira Sans"/>
            </a:endParaRPr>
          </a:p>
          <a:p>
            <a:pPr indent="0" lvl="0" marL="0" rtl="0" algn="l">
              <a:lnSpc>
                <a:spcPct val="115000"/>
              </a:lnSpc>
              <a:spcBef>
                <a:spcPts val="500"/>
              </a:spcBef>
              <a:spcAft>
                <a:spcPts val="0"/>
              </a:spcAft>
              <a:buNone/>
            </a:pPr>
            <a:r>
              <a:rPr lang="en-GB" sz="800">
                <a:solidFill>
                  <a:schemeClr val="dk1"/>
                </a:solidFill>
                <a:latin typeface="Fira Sans"/>
                <a:ea typeface="Fira Sans"/>
                <a:cs typeface="Fira Sans"/>
                <a:sym typeface="Fira Sans"/>
              </a:rPr>
              <a:t>$44 million to councils to support activities related to the Three Waters Reform ensuring each council receives at least $350,000 paid in instalments across the 12 months until 30 June 2023.</a:t>
            </a:r>
            <a:endParaRPr sz="800">
              <a:solidFill>
                <a:schemeClr val="dk1"/>
              </a:solidFill>
              <a:latin typeface="Fira Sans"/>
              <a:ea typeface="Fira Sans"/>
              <a:cs typeface="Fira Sans"/>
              <a:sym typeface="Fira Sans"/>
            </a:endParaRPr>
          </a:p>
          <a:p>
            <a:pPr indent="0" lvl="0" marL="0" rtl="0" algn="l">
              <a:lnSpc>
                <a:spcPct val="115000"/>
              </a:lnSpc>
              <a:spcBef>
                <a:spcPts val="1500"/>
              </a:spcBef>
              <a:spcAft>
                <a:spcPts val="0"/>
              </a:spcAft>
              <a:buNone/>
            </a:pPr>
            <a:r>
              <a:rPr b="1" lang="en-GB" sz="800">
                <a:solidFill>
                  <a:schemeClr val="dk1"/>
                </a:solidFill>
                <a:latin typeface="Fira Sans"/>
                <a:ea typeface="Fira Sans"/>
                <a:cs typeface="Fira Sans"/>
                <a:sym typeface="Fira Sans"/>
              </a:rPr>
              <a:t>Timing </a:t>
            </a:r>
            <a:endParaRPr sz="800">
              <a:solidFill>
                <a:schemeClr val="dk1"/>
              </a:solidFill>
              <a:latin typeface="Fira Sans"/>
              <a:ea typeface="Fira Sans"/>
              <a:cs typeface="Fira Sans"/>
              <a:sym typeface="Fira Sans"/>
            </a:endParaRPr>
          </a:p>
          <a:p>
            <a:pPr indent="0" lvl="0" marL="0" rtl="0" algn="l">
              <a:lnSpc>
                <a:spcPct val="115000"/>
              </a:lnSpc>
              <a:spcBef>
                <a:spcPts val="500"/>
              </a:spcBef>
              <a:spcAft>
                <a:spcPts val="1500"/>
              </a:spcAft>
              <a:buNone/>
            </a:pPr>
            <a:r>
              <a:rPr lang="en-GB" sz="800">
                <a:solidFill>
                  <a:schemeClr val="dk1"/>
                </a:solidFill>
                <a:latin typeface="Fira Sans"/>
                <a:ea typeface="Fira Sans"/>
                <a:cs typeface="Fira Sans"/>
                <a:sym typeface="Fira Sans"/>
              </a:rPr>
              <a:t>Funding agreements were sent to Council CEs in July and are to be signed and returned by 30 September 2022.</a:t>
            </a:r>
            <a:endParaRPr b="1" sz="800">
              <a:solidFill>
                <a:schemeClr val="dk1"/>
              </a:solidFill>
              <a:latin typeface="Fira Sans"/>
              <a:ea typeface="Fira Sans"/>
              <a:cs typeface="Fira Sans"/>
              <a:sym typeface="Fira Sans"/>
            </a:endParaRPr>
          </a:p>
        </p:txBody>
      </p:sp>
      <p:cxnSp>
        <p:nvCxnSpPr>
          <p:cNvPr id="602" name="Google Shape;602;p64"/>
          <p:cNvCxnSpPr/>
          <p:nvPr/>
        </p:nvCxnSpPr>
        <p:spPr>
          <a:xfrm>
            <a:off x="921720" y="1666625"/>
            <a:ext cx="3124200" cy="0"/>
          </a:xfrm>
          <a:prstGeom prst="straightConnector1">
            <a:avLst/>
          </a:prstGeom>
          <a:noFill/>
          <a:ln cap="flat" cmpd="sng" w="9525">
            <a:solidFill>
              <a:srgbClr val="6493CD"/>
            </a:solidFill>
            <a:prstDash val="solid"/>
            <a:round/>
            <a:headEnd len="med" w="med" type="none"/>
            <a:tailEnd len="med" w="med" type="none"/>
          </a:ln>
        </p:spPr>
      </p:cxnSp>
      <p:sp>
        <p:nvSpPr>
          <p:cNvPr id="603" name="Google Shape;603;p64"/>
          <p:cNvSpPr txBox="1"/>
          <p:nvPr/>
        </p:nvSpPr>
        <p:spPr>
          <a:xfrm>
            <a:off x="4485623" y="1666625"/>
            <a:ext cx="3183300" cy="3704400"/>
          </a:xfrm>
          <a:prstGeom prst="rect">
            <a:avLst/>
          </a:prstGeom>
          <a:noFill/>
          <a:ln>
            <a:noFill/>
          </a:ln>
        </p:spPr>
        <p:txBody>
          <a:bodyPr anchorCtr="0" anchor="t" bIns="0" lIns="0" spcFirstLastPara="1" rIns="0" wrap="square" tIns="91425">
            <a:spAutoFit/>
          </a:bodyPr>
          <a:lstStyle/>
          <a:p>
            <a:pPr indent="0" lvl="0" marL="0" rtl="0" algn="l">
              <a:lnSpc>
                <a:spcPct val="115000"/>
              </a:lnSpc>
              <a:spcBef>
                <a:spcPts val="0"/>
              </a:spcBef>
              <a:spcAft>
                <a:spcPts val="0"/>
              </a:spcAft>
              <a:buNone/>
            </a:pPr>
            <a:r>
              <a:rPr b="1" lang="en-GB" sz="1500">
                <a:solidFill>
                  <a:srgbClr val="6493CD"/>
                </a:solidFill>
                <a:latin typeface="Fira Sans"/>
                <a:ea typeface="Fira Sans"/>
                <a:cs typeface="Fira Sans"/>
                <a:sym typeface="Fira Sans"/>
              </a:rPr>
              <a:t>Council Transition Support Funding – Tranche 2</a:t>
            </a:r>
            <a:endParaRPr b="1" sz="800">
              <a:solidFill>
                <a:srgbClr val="6493CD"/>
              </a:solidFill>
              <a:latin typeface="Fira Sans"/>
              <a:ea typeface="Fira Sans"/>
              <a:cs typeface="Fira Sans"/>
              <a:sym typeface="Fira Sans"/>
            </a:endParaRPr>
          </a:p>
          <a:p>
            <a:pPr indent="0" lvl="0" marL="0" rtl="0" algn="l">
              <a:lnSpc>
                <a:spcPct val="115000"/>
              </a:lnSpc>
              <a:spcBef>
                <a:spcPts val="1500"/>
              </a:spcBef>
              <a:spcAft>
                <a:spcPts val="0"/>
              </a:spcAft>
              <a:buNone/>
            </a:pPr>
            <a:r>
              <a:rPr b="1" lang="en-GB" sz="800">
                <a:solidFill>
                  <a:schemeClr val="dk1"/>
                </a:solidFill>
                <a:latin typeface="Fira Sans"/>
                <a:ea typeface="Fira Sans"/>
                <a:cs typeface="Fira Sans"/>
                <a:sym typeface="Fira Sans"/>
              </a:rPr>
              <a:t>Purpose</a:t>
            </a:r>
            <a:endParaRPr sz="800">
              <a:solidFill>
                <a:schemeClr val="dk1"/>
              </a:solidFill>
              <a:latin typeface="Fira Sans"/>
              <a:ea typeface="Fira Sans"/>
              <a:cs typeface="Fira Sans"/>
              <a:sym typeface="Fira Sans"/>
            </a:endParaRPr>
          </a:p>
          <a:p>
            <a:pPr indent="0" lvl="0" marL="0" rtl="0" algn="l">
              <a:lnSpc>
                <a:spcPct val="115000"/>
              </a:lnSpc>
              <a:spcBef>
                <a:spcPts val="500"/>
              </a:spcBef>
              <a:spcAft>
                <a:spcPts val="0"/>
              </a:spcAft>
              <a:buNone/>
            </a:pPr>
            <a:r>
              <a:rPr lang="en-GB" sz="800">
                <a:solidFill>
                  <a:schemeClr val="dk1"/>
                </a:solidFill>
                <a:latin typeface="Fira Sans"/>
                <a:ea typeface="Fira Sans"/>
                <a:cs typeface="Fira Sans"/>
                <a:sym typeface="Fira Sans"/>
              </a:rPr>
              <a:t>To provide additional funding to reimburse councils for council staff engaged in specific transition-related activity</a:t>
            </a:r>
            <a:endParaRPr sz="800">
              <a:solidFill>
                <a:schemeClr val="dk1"/>
              </a:solidFill>
              <a:latin typeface="Fira Sans"/>
              <a:ea typeface="Fira Sans"/>
              <a:cs typeface="Fira Sans"/>
              <a:sym typeface="Fira Sans"/>
            </a:endParaRPr>
          </a:p>
          <a:p>
            <a:pPr indent="0" lvl="0" marL="0" rtl="0" algn="l">
              <a:lnSpc>
                <a:spcPct val="115000"/>
              </a:lnSpc>
              <a:spcBef>
                <a:spcPts val="500"/>
              </a:spcBef>
              <a:spcAft>
                <a:spcPts val="0"/>
              </a:spcAft>
              <a:buNone/>
            </a:pPr>
            <a:r>
              <a:rPr lang="en-GB" sz="800">
                <a:solidFill>
                  <a:schemeClr val="dk1"/>
                </a:solidFill>
                <a:latin typeface="Fira Sans"/>
                <a:ea typeface="Fira Sans"/>
                <a:cs typeface="Fira Sans"/>
                <a:sym typeface="Fira Sans"/>
              </a:rPr>
              <a:t>This activity will include the development of Water Services Entity asset management frameworks and plans; operations and stormwater transition requirements; funding and pricing plans; transition reference groups; and other transition-related activity</a:t>
            </a:r>
            <a:endParaRPr sz="800">
              <a:solidFill>
                <a:schemeClr val="dk1"/>
              </a:solidFill>
              <a:latin typeface="Fira Sans"/>
              <a:ea typeface="Fira Sans"/>
              <a:cs typeface="Fira Sans"/>
              <a:sym typeface="Fira Sans"/>
            </a:endParaRPr>
          </a:p>
          <a:p>
            <a:pPr indent="0" lvl="0" marL="0" rtl="0" algn="l">
              <a:lnSpc>
                <a:spcPct val="115000"/>
              </a:lnSpc>
              <a:spcBef>
                <a:spcPts val="1500"/>
              </a:spcBef>
              <a:spcAft>
                <a:spcPts val="0"/>
              </a:spcAft>
              <a:buNone/>
            </a:pPr>
            <a:r>
              <a:rPr b="1" lang="en-GB" sz="800">
                <a:solidFill>
                  <a:schemeClr val="dk1"/>
                </a:solidFill>
                <a:latin typeface="Fira Sans"/>
                <a:ea typeface="Fira Sans"/>
                <a:cs typeface="Fira Sans"/>
                <a:sym typeface="Fira Sans"/>
              </a:rPr>
              <a:t>Funding</a:t>
            </a:r>
            <a:endParaRPr sz="800">
              <a:solidFill>
                <a:schemeClr val="dk1"/>
              </a:solidFill>
              <a:latin typeface="Fira Sans"/>
              <a:ea typeface="Fira Sans"/>
              <a:cs typeface="Fira Sans"/>
              <a:sym typeface="Fira Sans"/>
            </a:endParaRPr>
          </a:p>
          <a:p>
            <a:pPr indent="0" lvl="0" marL="0" rtl="0" algn="l">
              <a:lnSpc>
                <a:spcPct val="115000"/>
              </a:lnSpc>
              <a:spcBef>
                <a:spcPts val="500"/>
              </a:spcBef>
              <a:spcAft>
                <a:spcPts val="0"/>
              </a:spcAft>
              <a:buNone/>
            </a:pPr>
            <a:r>
              <a:rPr lang="en-GB" sz="800">
                <a:solidFill>
                  <a:schemeClr val="dk1"/>
                </a:solidFill>
                <a:latin typeface="Fira Sans"/>
                <a:ea typeface="Fira Sans"/>
                <a:cs typeface="Fira Sans"/>
                <a:sym typeface="Fira Sans"/>
              </a:rPr>
              <a:t>Up to $41 million to contribute to councils’ participation in local establishment activity, including covering the cost of seconded council staff and/or providing for staff backfill. The split of funding by council will be determined by the resources contributed from each council to transition activity. </a:t>
            </a:r>
            <a:endParaRPr sz="800">
              <a:solidFill>
                <a:schemeClr val="dk1"/>
              </a:solidFill>
              <a:latin typeface="Fira Sans"/>
              <a:ea typeface="Fira Sans"/>
              <a:cs typeface="Fira Sans"/>
              <a:sym typeface="Fira Sans"/>
            </a:endParaRPr>
          </a:p>
          <a:p>
            <a:pPr indent="0" lvl="0" marL="0" rtl="0" algn="l">
              <a:lnSpc>
                <a:spcPct val="115000"/>
              </a:lnSpc>
              <a:spcBef>
                <a:spcPts val="1500"/>
              </a:spcBef>
              <a:spcAft>
                <a:spcPts val="0"/>
              </a:spcAft>
              <a:buNone/>
            </a:pPr>
            <a:r>
              <a:rPr b="1" lang="en-GB" sz="800">
                <a:solidFill>
                  <a:schemeClr val="dk1"/>
                </a:solidFill>
                <a:latin typeface="Fira Sans"/>
                <a:ea typeface="Fira Sans"/>
                <a:cs typeface="Fira Sans"/>
                <a:sym typeface="Fira Sans"/>
              </a:rPr>
              <a:t>Timing </a:t>
            </a:r>
            <a:endParaRPr sz="800">
              <a:solidFill>
                <a:schemeClr val="dk1"/>
              </a:solidFill>
              <a:latin typeface="Fira Sans"/>
              <a:ea typeface="Fira Sans"/>
              <a:cs typeface="Fira Sans"/>
              <a:sym typeface="Fira Sans"/>
            </a:endParaRPr>
          </a:p>
          <a:p>
            <a:pPr indent="0" lvl="0" marL="0" rtl="0" algn="l">
              <a:lnSpc>
                <a:spcPct val="115000"/>
              </a:lnSpc>
              <a:spcBef>
                <a:spcPts val="500"/>
              </a:spcBef>
              <a:spcAft>
                <a:spcPts val="1500"/>
              </a:spcAft>
              <a:buNone/>
            </a:pPr>
            <a:r>
              <a:rPr lang="en-GB" sz="800">
                <a:solidFill>
                  <a:schemeClr val="dk1"/>
                </a:solidFill>
                <a:latin typeface="Fira Sans"/>
                <a:ea typeface="Fira Sans"/>
                <a:cs typeface="Fira Sans"/>
                <a:sym typeface="Fira Sans"/>
              </a:rPr>
              <a:t>Guidance on this second tranche of council transition support funding will be provided to councils by the end of 2022.</a:t>
            </a:r>
            <a:endParaRPr b="1" sz="800">
              <a:solidFill>
                <a:schemeClr val="dk1"/>
              </a:solidFill>
              <a:latin typeface="Fira Sans"/>
              <a:ea typeface="Fira Sans"/>
              <a:cs typeface="Fira Sans"/>
              <a:sym typeface="Fira Sans"/>
            </a:endParaRPr>
          </a:p>
        </p:txBody>
      </p:sp>
      <p:cxnSp>
        <p:nvCxnSpPr>
          <p:cNvPr id="604" name="Google Shape;604;p64"/>
          <p:cNvCxnSpPr/>
          <p:nvPr/>
        </p:nvCxnSpPr>
        <p:spPr>
          <a:xfrm>
            <a:off x="4507343" y="1666625"/>
            <a:ext cx="3124200" cy="0"/>
          </a:xfrm>
          <a:prstGeom prst="straightConnector1">
            <a:avLst/>
          </a:prstGeom>
          <a:noFill/>
          <a:ln cap="flat" cmpd="sng" w="9525">
            <a:solidFill>
              <a:srgbClr val="6493CD"/>
            </a:solidFill>
            <a:prstDash val="solid"/>
            <a:round/>
            <a:headEnd len="med" w="med" type="none"/>
            <a:tailEnd len="med" w="med" type="none"/>
          </a:ln>
        </p:spPr>
      </p:cxnSp>
      <p:sp>
        <p:nvSpPr>
          <p:cNvPr id="605" name="Google Shape;605;p64"/>
          <p:cNvSpPr txBox="1"/>
          <p:nvPr/>
        </p:nvSpPr>
        <p:spPr>
          <a:xfrm>
            <a:off x="8108673" y="1666625"/>
            <a:ext cx="3183300" cy="4051800"/>
          </a:xfrm>
          <a:prstGeom prst="rect">
            <a:avLst/>
          </a:prstGeom>
          <a:noFill/>
          <a:ln>
            <a:noFill/>
          </a:ln>
        </p:spPr>
        <p:txBody>
          <a:bodyPr anchorCtr="0" anchor="t" bIns="0" lIns="0" spcFirstLastPara="1" rIns="0" wrap="square" tIns="91425">
            <a:spAutoFit/>
          </a:bodyPr>
          <a:lstStyle/>
          <a:p>
            <a:pPr indent="0" lvl="0" marL="0" rtl="0" algn="l">
              <a:lnSpc>
                <a:spcPct val="115000"/>
              </a:lnSpc>
              <a:spcBef>
                <a:spcPts val="0"/>
              </a:spcBef>
              <a:spcAft>
                <a:spcPts val="0"/>
              </a:spcAft>
              <a:buNone/>
            </a:pPr>
            <a:r>
              <a:rPr b="1" lang="en-GB" sz="1500">
                <a:solidFill>
                  <a:srgbClr val="6493CD"/>
                </a:solidFill>
                <a:latin typeface="Fira Sans"/>
                <a:ea typeface="Fira Sans"/>
                <a:cs typeface="Fira Sans"/>
                <a:sym typeface="Fira Sans"/>
              </a:rPr>
              <a:t>No Worse Off</a:t>
            </a:r>
            <a:br>
              <a:rPr b="1" lang="en-GB" sz="1500">
                <a:solidFill>
                  <a:srgbClr val="6493CD"/>
                </a:solidFill>
                <a:latin typeface="Fira Sans"/>
                <a:ea typeface="Fira Sans"/>
                <a:cs typeface="Fira Sans"/>
                <a:sym typeface="Fira Sans"/>
              </a:rPr>
            </a:br>
            <a:r>
              <a:rPr b="1" lang="en-GB" sz="1500">
                <a:solidFill>
                  <a:srgbClr val="6493CD"/>
                </a:solidFill>
                <a:latin typeface="Fira Sans"/>
                <a:ea typeface="Fira Sans"/>
                <a:cs typeface="Fira Sans"/>
                <a:sym typeface="Fira Sans"/>
              </a:rPr>
              <a:t>Funding Package</a:t>
            </a:r>
            <a:endParaRPr b="1" sz="1500">
              <a:solidFill>
                <a:srgbClr val="6493CD"/>
              </a:solidFill>
              <a:latin typeface="Fira Sans"/>
              <a:ea typeface="Fira Sans"/>
              <a:cs typeface="Fira Sans"/>
              <a:sym typeface="Fira Sans"/>
            </a:endParaRPr>
          </a:p>
          <a:p>
            <a:pPr indent="0" lvl="0" marL="0" rtl="0" algn="l">
              <a:lnSpc>
                <a:spcPct val="115000"/>
              </a:lnSpc>
              <a:spcBef>
                <a:spcPts val="1500"/>
              </a:spcBef>
              <a:spcAft>
                <a:spcPts val="0"/>
              </a:spcAft>
              <a:buNone/>
            </a:pPr>
            <a:r>
              <a:rPr b="1" lang="en-GB" sz="800">
                <a:solidFill>
                  <a:schemeClr val="dk1"/>
                </a:solidFill>
                <a:latin typeface="Fira Sans"/>
                <a:ea typeface="Fira Sans"/>
                <a:cs typeface="Fira Sans"/>
                <a:sym typeface="Fira Sans"/>
              </a:rPr>
              <a:t>Purpose</a:t>
            </a:r>
            <a:endParaRPr sz="800">
              <a:solidFill>
                <a:schemeClr val="dk1"/>
              </a:solidFill>
              <a:latin typeface="Fira Sans"/>
              <a:ea typeface="Fira Sans"/>
              <a:cs typeface="Fira Sans"/>
              <a:sym typeface="Fira Sans"/>
            </a:endParaRPr>
          </a:p>
          <a:p>
            <a:pPr indent="0" lvl="0" marL="0" rtl="0" algn="l">
              <a:lnSpc>
                <a:spcPct val="115000"/>
              </a:lnSpc>
              <a:spcBef>
                <a:spcPts val="500"/>
              </a:spcBef>
              <a:spcAft>
                <a:spcPts val="0"/>
              </a:spcAft>
              <a:buNone/>
            </a:pPr>
            <a:r>
              <a:rPr lang="en-GB" sz="800">
                <a:solidFill>
                  <a:schemeClr val="dk1"/>
                </a:solidFill>
                <a:latin typeface="Fira Sans"/>
                <a:ea typeface="Fira Sans"/>
                <a:cs typeface="Fira Sans"/>
                <a:sym typeface="Fira Sans"/>
              </a:rPr>
              <a:t>The $500 million “no worse off” package is to acknowledge the costs and financial impacts on local authorities directly as a result of the Three Waters Reform.</a:t>
            </a:r>
            <a:endParaRPr sz="800">
              <a:solidFill>
                <a:schemeClr val="dk1"/>
              </a:solidFill>
              <a:latin typeface="Fira Sans"/>
              <a:ea typeface="Fira Sans"/>
              <a:cs typeface="Fira Sans"/>
              <a:sym typeface="Fira Sans"/>
            </a:endParaRPr>
          </a:p>
          <a:p>
            <a:pPr indent="0" lvl="0" marL="0" rtl="0" algn="l">
              <a:lnSpc>
                <a:spcPct val="115000"/>
              </a:lnSpc>
              <a:spcBef>
                <a:spcPts val="1500"/>
              </a:spcBef>
              <a:spcAft>
                <a:spcPts val="0"/>
              </a:spcAft>
              <a:buNone/>
            </a:pPr>
            <a:r>
              <a:rPr b="1" lang="en-GB" sz="800">
                <a:solidFill>
                  <a:schemeClr val="dk1"/>
                </a:solidFill>
                <a:latin typeface="Fira Sans"/>
                <a:ea typeface="Fira Sans"/>
                <a:cs typeface="Fira Sans"/>
                <a:sym typeface="Fira Sans"/>
              </a:rPr>
              <a:t>Funding</a:t>
            </a:r>
            <a:endParaRPr sz="800">
              <a:solidFill>
                <a:schemeClr val="dk1"/>
              </a:solidFill>
              <a:latin typeface="Fira Sans"/>
              <a:ea typeface="Fira Sans"/>
              <a:cs typeface="Fira Sans"/>
              <a:sym typeface="Fira Sans"/>
            </a:endParaRPr>
          </a:p>
          <a:p>
            <a:pPr indent="0" lvl="0" marL="0" rtl="0" algn="l">
              <a:lnSpc>
                <a:spcPct val="115000"/>
              </a:lnSpc>
              <a:spcBef>
                <a:spcPts val="500"/>
              </a:spcBef>
              <a:spcAft>
                <a:spcPts val="0"/>
              </a:spcAft>
              <a:buClr>
                <a:schemeClr val="dk1"/>
              </a:buClr>
              <a:buSzPts val="1100"/>
              <a:buFont typeface="Arial"/>
              <a:buNone/>
            </a:pPr>
            <a:r>
              <a:rPr lang="en-GB" sz="800">
                <a:solidFill>
                  <a:schemeClr val="dk1"/>
                </a:solidFill>
                <a:latin typeface="Fira Sans"/>
                <a:ea typeface="Fira Sans"/>
                <a:cs typeface="Fira Sans"/>
                <a:sym typeface="Fira Sans"/>
              </a:rPr>
              <a:t>Of the $500 million, $250 million will satisfy stranded costs associated with three waters transfer, and $250 million will support the financial sustainability of non water related roles.</a:t>
            </a:r>
            <a:endParaRPr sz="800">
              <a:solidFill>
                <a:schemeClr val="dk1"/>
              </a:solidFill>
              <a:latin typeface="Fira Sans"/>
              <a:ea typeface="Fira Sans"/>
              <a:cs typeface="Fira Sans"/>
              <a:sym typeface="Fira Sans"/>
            </a:endParaRPr>
          </a:p>
          <a:p>
            <a:pPr indent="0" lvl="0" marL="0" rtl="0" algn="l">
              <a:lnSpc>
                <a:spcPct val="115000"/>
              </a:lnSpc>
              <a:spcBef>
                <a:spcPts val="500"/>
              </a:spcBef>
              <a:spcAft>
                <a:spcPts val="0"/>
              </a:spcAft>
              <a:buNone/>
            </a:pPr>
            <a:r>
              <a:rPr lang="en-GB" sz="800">
                <a:solidFill>
                  <a:schemeClr val="dk1"/>
                </a:solidFill>
                <a:latin typeface="Fira Sans"/>
                <a:ea typeface="Fira Sans"/>
                <a:cs typeface="Fira Sans"/>
                <a:sym typeface="Fira Sans"/>
              </a:rPr>
              <a:t>$250 million for stranded costs includes: $150 million distributed to councils (excluding Auckland, Christchurch and councils involved in Wellington water); $50 million distributed to Auckland, Christchurch and councils involved in Wellington water; and $50 million to cover materially greater stranded costs.</a:t>
            </a:r>
            <a:endParaRPr sz="800">
              <a:solidFill>
                <a:schemeClr val="dk1"/>
              </a:solidFill>
              <a:latin typeface="Fira Sans"/>
              <a:ea typeface="Fira Sans"/>
              <a:cs typeface="Fira Sans"/>
              <a:sym typeface="Fira Sans"/>
            </a:endParaRPr>
          </a:p>
          <a:p>
            <a:pPr indent="0" lvl="0" marL="0" rtl="0" algn="l">
              <a:lnSpc>
                <a:spcPct val="115000"/>
              </a:lnSpc>
              <a:spcBef>
                <a:spcPts val="1500"/>
              </a:spcBef>
              <a:spcAft>
                <a:spcPts val="0"/>
              </a:spcAft>
              <a:buNone/>
            </a:pPr>
            <a:r>
              <a:rPr b="1" lang="en-GB" sz="800">
                <a:solidFill>
                  <a:schemeClr val="dk1"/>
                </a:solidFill>
                <a:latin typeface="Fira Sans"/>
                <a:ea typeface="Fira Sans"/>
                <a:cs typeface="Fira Sans"/>
                <a:sym typeface="Fira Sans"/>
              </a:rPr>
              <a:t>Timing </a:t>
            </a:r>
            <a:endParaRPr sz="800">
              <a:solidFill>
                <a:schemeClr val="dk1"/>
              </a:solidFill>
              <a:latin typeface="Fira Sans"/>
              <a:ea typeface="Fira Sans"/>
              <a:cs typeface="Fira Sans"/>
              <a:sym typeface="Fira Sans"/>
            </a:endParaRPr>
          </a:p>
          <a:p>
            <a:pPr indent="0" lvl="0" marL="0" rtl="0" algn="l">
              <a:lnSpc>
                <a:spcPct val="115000"/>
              </a:lnSpc>
              <a:spcBef>
                <a:spcPts val="500"/>
              </a:spcBef>
              <a:spcAft>
                <a:spcPts val="0"/>
              </a:spcAft>
              <a:buClr>
                <a:schemeClr val="dk1"/>
              </a:buClr>
              <a:buSzPts val="1100"/>
              <a:buFont typeface="Arial"/>
              <a:buNone/>
            </a:pPr>
            <a:r>
              <a:rPr lang="en-GB" sz="800">
                <a:solidFill>
                  <a:schemeClr val="dk1"/>
                </a:solidFill>
                <a:latin typeface="Fira Sans"/>
                <a:ea typeface="Fira Sans"/>
                <a:cs typeface="Fira Sans"/>
                <a:sym typeface="Fira Sans"/>
              </a:rPr>
              <a:t>By end of 2022, DIA will work with LGNZ and Taituarā to develop assessment principles and processes.</a:t>
            </a:r>
            <a:endParaRPr sz="800">
              <a:solidFill>
                <a:schemeClr val="dk1"/>
              </a:solidFill>
              <a:latin typeface="Fira Sans"/>
              <a:ea typeface="Fira Sans"/>
              <a:cs typeface="Fira Sans"/>
              <a:sym typeface="Fira Sans"/>
            </a:endParaRPr>
          </a:p>
          <a:p>
            <a:pPr indent="0" lvl="0" marL="0" rtl="0" algn="l">
              <a:lnSpc>
                <a:spcPct val="115000"/>
              </a:lnSpc>
              <a:spcBef>
                <a:spcPts val="500"/>
              </a:spcBef>
              <a:spcAft>
                <a:spcPts val="1500"/>
              </a:spcAft>
              <a:buNone/>
            </a:pPr>
            <a:r>
              <a:rPr lang="en-GB" sz="800">
                <a:solidFill>
                  <a:schemeClr val="dk1"/>
                </a:solidFill>
                <a:latin typeface="Fira Sans"/>
                <a:ea typeface="Fira Sans"/>
                <a:cs typeface="Fira Sans"/>
                <a:sym typeface="Fira Sans"/>
              </a:rPr>
              <a:t>The determination of allocations will be worked through next year. Payment of funding will occur on or around 1 July 2024. </a:t>
            </a:r>
            <a:endParaRPr sz="800">
              <a:solidFill>
                <a:schemeClr val="dk1"/>
              </a:solidFill>
              <a:latin typeface="Fira Sans"/>
              <a:ea typeface="Fira Sans"/>
              <a:cs typeface="Fira Sans"/>
              <a:sym typeface="Fira Sans"/>
            </a:endParaRPr>
          </a:p>
        </p:txBody>
      </p:sp>
      <p:cxnSp>
        <p:nvCxnSpPr>
          <p:cNvPr id="606" name="Google Shape;606;p64"/>
          <p:cNvCxnSpPr/>
          <p:nvPr/>
        </p:nvCxnSpPr>
        <p:spPr>
          <a:xfrm>
            <a:off x="8130392" y="1666625"/>
            <a:ext cx="3124200" cy="0"/>
          </a:xfrm>
          <a:prstGeom prst="straightConnector1">
            <a:avLst/>
          </a:prstGeom>
          <a:noFill/>
          <a:ln cap="flat" cmpd="sng" w="9525">
            <a:solidFill>
              <a:srgbClr val="6493CD"/>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65"/>
          <p:cNvSpPr txBox="1"/>
          <p:nvPr/>
        </p:nvSpPr>
        <p:spPr>
          <a:xfrm>
            <a:off x="425925" y="349050"/>
            <a:ext cx="7875300" cy="3603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GB" sz="2600">
                <a:solidFill>
                  <a:srgbClr val="293171"/>
                </a:solidFill>
                <a:latin typeface="Fira Sans Black"/>
                <a:ea typeface="Fira Sans Black"/>
                <a:cs typeface="Fira Sans Black"/>
                <a:sym typeface="Fira Sans Black"/>
              </a:rPr>
              <a:t>Water Services Entity Bill </a:t>
            </a:r>
            <a:r>
              <a:rPr lang="en-GB" sz="2600">
                <a:solidFill>
                  <a:srgbClr val="293171"/>
                </a:solidFill>
                <a:latin typeface="Fira Sans"/>
                <a:ea typeface="Fira Sans"/>
                <a:cs typeface="Fira Sans"/>
                <a:sym typeface="Fira Sans"/>
              </a:rPr>
              <a:t> </a:t>
            </a:r>
            <a:r>
              <a:rPr lang="en-GB" sz="2600">
                <a:solidFill>
                  <a:srgbClr val="293171"/>
                </a:solidFill>
                <a:latin typeface="Fira Sans Light"/>
                <a:ea typeface="Fira Sans Light"/>
                <a:cs typeface="Fira Sans Light"/>
                <a:sym typeface="Fira Sans Light"/>
              </a:rPr>
              <a:t>– Key Dates</a:t>
            </a:r>
            <a:endParaRPr sz="2600">
              <a:solidFill>
                <a:srgbClr val="293171"/>
              </a:solidFill>
              <a:latin typeface="Fira Sans Light"/>
              <a:ea typeface="Fira Sans Light"/>
              <a:cs typeface="Fira Sans Light"/>
              <a:sym typeface="Fira Sans Light"/>
            </a:endParaRPr>
          </a:p>
        </p:txBody>
      </p:sp>
      <p:cxnSp>
        <p:nvCxnSpPr>
          <p:cNvPr id="613" name="Google Shape;613;p65"/>
          <p:cNvCxnSpPr/>
          <p:nvPr/>
        </p:nvCxnSpPr>
        <p:spPr>
          <a:xfrm>
            <a:off x="925725" y="5005338"/>
            <a:ext cx="10151700" cy="0"/>
          </a:xfrm>
          <a:prstGeom prst="straightConnector1">
            <a:avLst/>
          </a:prstGeom>
          <a:noFill/>
          <a:ln cap="flat" cmpd="sng" w="28575">
            <a:solidFill>
              <a:srgbClr val="6493CD"/>
            </a:solidFill>
            <a:prstDash val="dash"/>
            <a:round/>
            <a:headEnd len="med" w="med" type="none"/>
            <a:tailEnd len="med" w="med" type="none"/>
          </a:ln>
        </p:spPr>
      </p:cxnSp>
      <p:sp>
        <p:nvSpPr>
          <p:cNvPr id="614" name="Google Shape;614;p65"/>
          <p:cNvSpPr/>
          <p:nvPr/>
        </p:nvSpPr>
        <p:spPr>
          <a:xfrm>
            <a:off x="1278375" y="5150213"/>
            <a:ext cx="1316100" cy="161700"/>
          </a:xfrm>
          <a:prstGeom prst="rect">
            <a:avLst/>
          </a:prstGeom>
          <a:solidFill>
            <a:srgbClr val="6493CD">
              <a:alpha val="458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latin typeface="Fira Sans Medium"/>
                <a:ea typeface="Fira Sans Medium"/>
                <a:cs typeface="Fira Sans Medium"/>
                <a:sym typeface="Fira Sans Medium"/>
              </a:rPr>
              <a:t>June</a:t>
            </a:r>
            <a:endParaRPr sz="800">
              <a:latin typeface="Fira Sans Medium"/>
              <a:ea typeface="Fira Sans Medium"/>
              <a:cs typeface="Fira Sans Medium"/>
              <a:sym typeface="Fira Sans Medium"/>
            </a:endParaRPr>
          </a:p>
        </p:txBody>
      </p:sp>
      <p:sp>
        <p:nvSpPr>
          <p:cNvPr id="615" name="Google Shape;615;p65"/>
          <p:cNvSpPr/>
          <p:nvPr/>
        </p:nvSpPr>
        <p:spPr>
          <a:xfrm>
            <a:off x="2638975" y="5150213"/>
            <a:ext cx="1316100" cy="161700"/>
          </a:xfrm>
          <a:prstGeom prst="rect">
            <a:avLst/>
          </a:prstGeom>
          <a:solidFill>
            <a:srgbClr val="6493CD">
              <a:alpha val="458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latin typeface="Fira Sans Medium"/>
                <a:ea typeface="Fira Sans Medium"/>
                <a:cs typeface="Fira Sans Medium"/>
                <a:sym typeface="Fira Sans Medium"/>
              </a:rPr>
              <a:t>July</a:t>
            </a:r>
            <a:endParaRPr sz="800">
              <a:latin typeface="Fira Sans Medium"/>
              <a:ea typeface="Fira Sans Medium"/>
              <a:cs typeface="Fira Sans Medium"/>
              <a:sym typeface="Fira Sans Medium"/>
            </a:endParaRPr>
          </a:p>
        </p:txBody>
      </p:sp>
      <p:sp>
        <p:nvSpPr>
          <p:cNvPr id="616" name="Google Shape;616;p65"/>
          <p:cNvSpPr/>
          <p:nvPr/>
        </p:nvSpPr>
        <p:spPr>
          <a:xfrm>
            <a:off x="3994350" y="5150213"/>
            <a:ext cx="1316100" cy="161700"/>
          </a:xfrm>
          <a:prstGeom prst="rect">
            <a:avLst/>
          </a:prstGeom>
          <a:solidFill>
            <a:srgbClr val="6493CD">
              <a:alpha val="458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latin typeface="Fira Sans Medium"/>
                <a:ea typeface="Fira Sans Medium"/>
                <a:cs typeface="Fira Sans Medium"/>
                <a:sym typeface="Fira Sans Medium"/>
              </a:rPr>
              <a:t>Aug</a:t>
            </a:r>
            <a:endParaRPr sz="800">
              <a:latin typeface="Fira Sans Medium"/>
              <a:ea typeface="Fira Sans Medium"/>
              <a:cs typeface="Fira Sans Medium"/>
              <a:sym typeface="Fira Sans Medium"/>
            </a:endParaRPr>
          </a:p>
        </p:txBody>
      </p:sp>
      <p:sp>
        <p:nvSpPr>
          <p:cNvPr id="617" name="Google Shape;617;p65"/>
          <p:cNvSpPr/>
          <p:nvPr/>
        </p:nvSpPr>
        <p:spPr>
          <a:xfrm>
            <a:off x="5349675" y="5150213"/>
            <a:ext cx="1316100" cy="161700"/>
          </a:xfrm>
          <a:prstGeom prst="rect">
            <a:avLst/>
          </a:prstGeom>
          <a:solidFill>
            <a:srgbClr val="6493CD">
              <a:alpha val="458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latin typeface="Fira Sans Medium"/>
                <a:ea typeface="Fira Sans Medium"/>
                <a:cs typeface="Fira Sans Medium"/>
                <a:sym typeface="Fira Sans Medium"/>
              </a:rPr>
              <a:t>Sept</a:t>
            </a:r>
            <a:endParaRPr sz="800">
              <a:latin typeface="Fira Sans Medium"/>
              <a:ea typeface="Fira Sans Medium"/>
              <a:cs typeface="Fira Sans Medium"/>
              <a:sym typeface="Fira Sans Medium"/>
            </a:endParaRPr>
          </a:p>
        </p:txBody>
      </p:sp>
      <p:sp>
        <p:nvSpPr>
          <p:cNvPr id="618" name="Google Shape;618;p65"/>
          <p:cNvSpPr/>
          <p:nvPr/>
        </p:nvSpPr>
        <p:spPr>
          <a:xfrm>
            <a:off x="6710275" y="5150213"/>
            <a:ext cx="1316100" cy="161700"/>
          </a:xfrm>
          <a:prstGeom prst="rect">
            <a:avLst/>
          </a:prstGeom>
          <a:solidFill>
            <a:srgbClr val="6493CD">
              <a:alpha val="458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latin typeface="Fira Sans Medium"/>
                <a:ea typeface="Fira Sans Medium"/>
                <a:cs typeface="Fira Sans Medium"/>
                <a:sym typeface="Fira Sans Medium"/>
              </a:rPr>
              <a:t>Oct</a:t>
            </a:r>
            <a:endParaRPr sz="800">
              <a:latin typeface="Fira Sans Medium"/>
              <a:ea typeface="Fira Sans Medium"/>
              <a:cs typeface="Fira Sans Medium"/>
              <a:sym typeface="Fira Sans Medium"/>
            </a:endParaRPr>
          </a:p>
        </p:txBody>
      </p:sp>
      <p:sp>
        <p:nvSpPr>
          <p:cNvPr id="619" name="Google Shape;619;p65"/>
          <p:cNvSpPr/>
          <p:nvPr/>
        </p:nvSpPr>
        <p:spPr>
          <a:xfrm>
            <a:off x="8065650" y="5150213"/>
            <a:ext cx="1316100" cy="161700"/>
          </a:xfrm>
          <a:prstGeom prst="rect">
            <a:avLst/>
          </a:prstGeom>
          <a:solidFill>
            <a:srgbClr val="6493CD">
              <a:alpha val="458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latin typeface="Fira Sans Medium"/>
                <a:ea typeface="Fira Sans Medium"/>
                <a:cs typeface="Fira Sans Medium"/>
                <a:sym typeface="Fira Sans Medium"/>
              </a:rPr>
              <a:t>Nov</a:t>
            </a:r>
            <a:endParaRPr sz="800">
              <a:latin typeface="Fira Sans Medium"/>
              <a:ea typeface="Fira Sans Medium"/>
              <a:cs typeface="Fira Sans Medium"/>
              <a:sym typeface="Fira Sans Medium"/>
            </a:endParaRPr>
          </a:p>
        </p:txBody>
      </p:sp>
      <p:sp>
        <p:nvSpPr>
          <p:cNvPr id="620" name="Google Shape;620;p65"/>
          <p:cNvSpPr/>
          <p:nvPr/>
        </p:nvSpPr>
        <p:spPr>
          <a:xfrm>
            <a:off x="9421026" y="5150213"/>
            <a:ext cx="1350300" cy="161700"/>
          </a:xfrm>
          <a:prstGeom prst="rect">
            <a:avLst/>
          </a:prstGeom>
          <a:solidFill>
            <a:srgbClr val="6493CD">
              <a:alpha val="458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latin typeface="Fira Sans Medium"/>
                <a:ea typeface="Fira Sans Medium"/>
                <a:cs typeface="Fira Sans Medium"/>
                <a:sym typeface="Fira Sans Medium"/>
              </a:rPr>
              <a:t>Dec</a:t>
            </a:r>
            <a:endParaRPr sz="800">
              <a:latin typeface="Fira Sans Medium"/>
              <a:ea typeface="Fira Sans Medium"/>
              <a:cs typeface="Fira Sans Medium"/>
              <a:sym typeface="Fira Sans Medium"/>
            </a:endParaRPr>
          </a:p>
        </p:txBody>
      </p:sp>
      <p:sp>
        <p:nvSpPr>
          <p:cNvPr id="621" name="Google Shape;621;p65"/>
          <p:cNvSpPr txBox="1"/>
          <p:nvPr/>
        </p:nvSpPr>
        <p:spPr>
          <a:xfrm>
            <a:off x="1672150" y="3068838"/>
            <a:ext cx="1023300" cy="71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800">
                <a:solidFill>
                  <a:schemeClr val="dk1"/>
                </a:solidFill>
                <a:latin typeface="Fira Sans"/>
                <a:ea typeface="Fira Sans"/>
                <a:cs typeface="Fira Sans"/>
                <a:sym typeface="Fira Sans"/>
              </a:rPr>
              <a:t>9 June 2022</a:t>
            </a:r>
            <a:endParaRPr sz="1000">
              <a:solidFill>
                <a:schemeClr val="dk1"/>
              </a:solidFill>
              <a:latin typeface="Fira Sans"/>
              <a:ea typeface="Fira Sans"/>
              <a:cs typeface="Fira Sans"/>
              <a:sym typeface="Fira Sans"/>
            </a:endParaRPr>
          </a:p>
          <a:p>
            <a:pPr indent="0" lvl="0" marL="0" rtl="0" algn="l">
              <a:spcBef>
                <a:spcPts val="500"/>
              </a:spcBef>
              <a:spcAft>
                <a:spcPts val="0"/>
              </a:spcAft>
              <a:buNone/>
            </a:pPr>
            <a:r>
              <a:rPr lang="en-GB" sz="1000">
                <a:solidFill>
                  <a:schemeClr val="dk1"/>
                </a:solidFill>
                <a:latin typeface="Fira Sans"/>
                <a:ea typeface="Fira Sans"/>
                <a:cs typeface="Fira Sans"/>
                <a:sym typeface="Fira Sans"/>
              </a:rPr>
              <a:t>First Reading</a:t>
            </a:r>
            <a:endParaRPr sz="1000">
              <a:solidFill>
                <a:schemeClr val="dk1"/>
              </a:solidFill>
              <a:latin typeface="Fira Sans"/>
              <a:ea typeface="Fira Sans"/>
              <a:cs typeface="Fira Sans"/>
              <a:sym typeface="Fira Sans"/>
            </a:endParaRPr>
          </a:p>
          <a:p>
            <a:pPr indent="0" lvl="0" marL="0" rtl="0" algn="l">
              <a:spcBef>
                <a:spcPts val="500"/>
              </a:spcBef>
              <a:spcAft>
                <a:spcPts val="500"/>
              </a:spcAft>
              <a:buClr>
                <a:schemeClr val="dk1"/>
              </a:buClr>
              <a:buSzPts val="1100"/>
              <a:buFont typeface="Arial"/>
              <a:buNone/>
            </a:pPr>
            <a:r>
              <a:rPr lang="en-GB" sz="1000">
                <a:solidFill>
                  <a:schemeClr val="dk1"/>
                </a:solidFill>
                <a:latin typeface="Fira Sans"/>
                <a:ea typeface="Fira Sans"/>
                <a:cs typeface="Fira Sans"/>
                <a:sym typeface="Fira Sans"/>
              </a:rPr>
              <a:t>Referred to Select Committee </a:t>
            </a:r>
            <a:endParaRPr sz="1000"/>
          </a:p>
        </p:txBody>
      </p:sp>
      <p:cxnSp>
        <p:nvCxnSpPr>
          <p:cNvPr id="622" name="Google Shape;622;p65"/>
          <p:cNvCxnSpPr/>
          <p:nvPr/>
        </p:nvCxnSpPr>
        <p:spPr>
          <a:xfrm rot="10800000">
            <a:off x="1587000" y="3106338"/>
            <a:ext cx="0" cy="1880100"/>
          </a:xfrm>
          <a:prstGeom prst="straightConnector1">
            <a:avLst/>
          </a:prstGeom>
          <a:noFill/>
          <a:ln cap="flat" cmpd="sng" w="9525">
            <a:solidFill>
              <a:srgbClr val="6493CD"/>
            </a:solidFill>
            <a:prstDash val="solid"/>
            <a:round/>
            <a:headEnd len="med" w="med" type="none"/>
            <a:tailEnd len="med" w="med" type="oval"/>
          </a:ln>
        </p:spPr>
      </p:cxnSp>
      <p:sp>
        <p:nvSpPr>
          <p:cNvPr id="623" name="Google Shape;623;p65"/>
          <p:cNvSpPr txBox="1"/>
          <p:nvPr/>
        </p:nvSpPr>
        <p:spPr>
          <a:xfrm>
            <a:off x="1898850" y="4070163"/>
            <a:ext cx="1023300" cy="64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800">
                <a:solidFill>
                  <a:schemeClr val="dk1"/>
                </a:solidFill>
                <a:latin typeface="Fira Sans"/>
                <a:ea typeface="Fira Sans"/>
                <a:cs typeface="Fira Sans"/>
                <a:sym typeface="Fira Sans"/>
              </a:rPr>
              <a:t>10 June 2022</a:t>
            </a:r>
            <a:endParaRPr sz="1000">
              <a:solidFill>
                <a:schemeClr val="dk1"/>
              </a:solidFill>
              <a:latin typeface="Fira Sans"/>
              <a:ea typeface="Fira Sans"/>
              <a:cs typeface="Fira Sans"/>
              <a:sym typeface="Fira Sans"/>
            </a:endParaRPr>
          </a:p>
          <a:p>
            <a:pPr indent="0" lvl="0" marL="0" rtl="0" algn="l">
              <a:spcBef>
                <a:spcPts val="500"/>
              </a:spcBef>
              <a:spcAft>
                <a:spcPts val="500"/>
              </a:spcAft>
              <a:buNone/>
            </a:pPr>
            <a:r>
              <a:rPr lang="en-GB" sz="1000">
                <a:solidFill>
                  <a:schemeClr val="dk1"/>
                </a:solidFill>
                <a:latin typeface="Fira Sans"/>
                <a:ea typeface="Fira Sans"/>
                <a:cs typeface="Fira Sans"/>
                <a:sym typeface="Fira Sans"/>
              </a:rPr>
              <a:t>Submission process underway </a:t>
            </a:r>
            <a:endParaRPr sz="1000"/>
          </a:p>
        </p:txBody>
      </p:sp>
      <p:cxnSp>
        <p:nvCxnSpPr>
          <p:cNvPr id="624" name="Google Shape;624;p65"/>
          <p:cNvCxnSpPr/>
          <p:nvPr/>
        </p:nvCxnSpPr>
        <p:spPr>
          <a:xfrm rot="10800000">
            <a:off x="1813700" y="4095738"/>
            <a:ext cx="0" cy="890700"/>
          </a:xfrm>
          <a:prstGeom prst="straightConnector1">
            <a:avLst/>
          </a:prstGeom>
          <a:noFill/>
          <a:ln cap="flat" cmpd="sng" w="9525">
            <a:solidFill>
              <a:srgbClr val="6493CD"/>
            </a:solidFill>
            <a:prstDash val="solid"/>
            <a:round/>
            <a:headEnd len="med" w="med" type="none"/>
            <a:tailEnd len="med" w="med" type="oval"/>
          </a:ln>
        </p:spPr>
      </p:cxnSp>
      <p:sp>
        <p:nvSpPr>
          <p:cNvPr id="625" name="Google Shape;625;p65"/>
          <p:cNvSpPr txBox="1"/>
          <p:nvPr/>
        </p:nvSpPr>
        <p:spPr>
          <a:xfrm>
            <a:off x="3671400" y="3068838"/>
            <a:ext cx="1023300" cy="495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800">
                <a:solidFill>
                  <a:schemeClr val="dk1"/>
                </a:solidFill>
                <a:latin typeface="Fira Sans"/>
                <a:ea typeface="Fira Sans"/>
                <a:cs typeface="Fira Sans"/>
                <a:sym typeface="Fira Sans"/>
              </a:rPr>
              <a:t>22 July 2022</a:t>
            </a:r>
            <a:endParaRPr sz="1000">
              <a:solidFill>
                <a:schemeClr val="dk1"/>
              </a:solidFill>
              <a:latin typeface="Fira Sans"/>
              <a:ea typeface="Fira Sans"/>
              <a:cs typeface="Fira Sans"/>
              <a:sym typeface="Fira Sans"/>
            </a:endParaRPr>
          </a:p>
          <a:p>
            <a:pPr indent="0" lvl="0" marL="0" rtl="0" algn="l">
              <a:spcBef>
                <a:spcPts val="500"/>
              </a:spcBef>
              <a:spcAft>
                <a:spcPts val="500"/>
              </a:spcAft>
              <a:buNone/>
            </a:pPr>
            <a:r>
              <a:rPr lang="en-GB" sz="1000">
                <a:solidFill>
                  <a:schemeClr val="dk1"/>
                </a:solidFill>
                <a:latin typeface="Fira Sans"/>
                <a:ea typeface="Fira Sans"/>
                <a:cs typeface="Fira Sans"/>
                <a:sym typeface="Fira Sans"/>
              </a:rPr>
              <a:t>Submission process closes </a:t>
            </a:r>
            <a:endParaRPr sz="1000"/>
          </a:p>
        </p:txBody>
      </p:sp>
      <p:cxnSp>
        <p:nvCxnSpPr>
          <p:cNvPr id="626" name="Google Shape;626;p65"/>
          <p:cNvCxnSpPr/>
          <p:nvPr/>
        </p:nvCxnSpPr>
        <p:spPr>
          <a:xfrm rot="10800000">
            <a:off x="3586250" y="3106338"/>
            <a:ext cx="0" cy="1880100"/>
          </a:xfrm>
          <a:prstGeom prst="straightConnector1">
            <a:avLst/>
          </a:prstGeom>
          <a:noFill/>
          <a:ln cap="flat" cmpd="sng" w="9525">
            <a:solidFill>
              <a:srgbClr val="6493CD"/>
            </a:solidFill>
            <a:prstDash val="solid"/>
            <a:round/>
            <a:headEnd len="med" w="med" type="none"/>
            <a:tailEnd len="med" w="med" type="oval"/>
          </a:ln>
        </p:spPr>
      </p:cxnSp>
      <p:sp>
        <p:nvSpPr>
          <p:cNvPr id="627" name="Google Shape;627;p65"/>
          <p:cNvSpPr txBox="1"/>
          <p:nvPr/>
        </p:nvSpPr>
        <p:spPr>
          <a:xfrm>
            <a:off x="4865000" y="3068838"/>
            <a:ext cx="1023300" cy="64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800">
                <a:solidFill>
                  <a:schemeClr val="dk1"/>
                </a:solidFill>
                <a:latin typeface="Fira Sans"/>
                <a:ea typeface="Fira Sans"/>
                <a:cs typeface="Fira Sans"/>
                <a:sym typeface="Fira Sans"/>
              </a:rPr>
              <a:t>Aug 2022</a:t>
            </a:r>
            <a:endParaRPr sz="1000">
              <a:solidFill>
                <a:schemeClr val="dk1"/>
              </a:solidFill>
              <a:latin typeface="Fira Sans"/>
              <a:ea typeface="Fira Sans"/>
              <a:cs typeface="Fira Sans"/>
              <a:sym typeface="Fira Sans"/>
            </a:endParaRPr>
          </a:p>
          <a:p>
            <a:pPr indent="0" lvl="0" marL="0" rtl="0" algn="l">
              <a:spcBef>
                <a:spcPts val="500"/>
              </a:spcBef>
              <a:spcAft>
                <a:spcPts val="500"/>
              </a:spcAft>
              <a:buNone/>
            </a:pPr>
            <a:r>
              <a:rPr lang="en-GB" sz="1000">
                <a:solidFill>
                  <a:schemeClr val="dk1"/>
                </a:solidFill>
                <a:latin typeface="Fira Sans"/>
                <a:ea typeface="Fira Sans"/>
                <a:cs typeface="Fira Sans"/>
                <a:sym typeface="Fira Sans"/>
              </a:rPr>
              <a:t>Select Committee deliberation commences </a:t>
            </a:r>
            <a:endParaRPr sz="1000"/>
          </a:p>
        </p:txBody>
      </p:sp>
      <p:cxnSp>
        <p:nvCxnSpPr>
          <p:cNvPr id="628" name="Google Shape;628;p65"/>
          <p:cNvCxnSpPr/>
          <p:nvPr/>
        </p:nvCxnSpPr>
        <p:spPr>
          <a:xfrm rot="10800000">
            <a:off x="4779850" y="3106338"/>
            <a:ext cx="0" cy="1880100"/>
          </a:xfrm>
          <a:prstGeom prst="straightConnector1">
            <a:avLst/>
          </a:prstGeom>
          <a:noFill/>
          <a:ln cap="flat" cmpd="sng" w="9525">
            <a:solidFill>
              <a:srgbClr val="6493CD"/>
            </a:solidFill>
            <a:prstDash val="solid"/>
            <a:round/>
            <a:headEnd len="med" w="med" type="none"/>
            <a:tailEnd len="med" w="med" type="oval"/>
          </a:ln>
        </p:spPr>
      </p:cxnSp>
      <p:sp>
        <p:nvSpPr>
          <p:cNvPr id="629" name="Google Shape;629;p65"/>
          <p:cNvSpPr txBox="1"/>
          <p:nvPr/>
        </p:nvSpPr>
        <p:spPr>
          <a:xfrm>
            <a:off x="8397900" y="3068838"/>
            <a:ext cx="1023300" cy="64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800">
                <a:solidFill>
                  <a:schemeClr val="dk1"/>
                </a:solidFill>
                <a:latin typeface="Fira Sans"/>
                <a:ea typeface="Fira Sans"/>
                <a:cs typeface="Fira Sans"/>
                <a:sym typeface="Fira Sans"/>
              </a:rPr>
              <a:t>11 Nov 2022</a:t>
            </a:r>
            <a:endParaRPr sz="1000">
              <a:solidFill>
                <a:schemeClr val="dk1"/>
              </a:solidFill>
              <a:latin typeface="Fira Sans"/>
              <a:ea typeface="Fira Sans"/>
              <a:cs typeface="Fira Sans"/>
              <a:sym typeface="Fira Sans"/>
            </a:endParaRPr>
          </a:p>
          <a:p>
            <a:pPr indent="0" lvl="0" marL="0" rtl="0" algn="l">
              <a:spcBef>
                <a:spcPts val="500"/>
              </a:spcBef>
              <a:spcAft>
                <a:spcPts val="500"/>
              </a:spcAft>
              <a:buNone/>
            </a:pPr>
            <a:r>
              <a:rPr lang="en-GB" sz="1000">
                <a:solidFill>
                  <a:schemeClr val="dk1"/>
                </a:solidFill>
                <a:latin typeface="Fira Sans"/>
                <a:ea typeface="Fira Sans"/>
                <a:cs typeface="Fira Sans"/>
                <a:sym typeface="Fira Sans"/>
              </a:rPr>
              <a:t>Select Committee deliberations report back </a:t>
            </a:r>
            <a:endParaRPr sz="1000"/>
          </a:p>
        </p:txBody>
      </p:sp>
      <p:cxnSp>
        <p:nvCxnSpPr>
          <p:cNvPr id="630" name="Google Shape;630;p65"/>
          <p:cNvCxnSpPr/>
          <p:nvPr/>
        </p:nvCxnSpPr>
        <p:spPr>
          <a:xfrm rot="10800000">
            <a:off x="8312750" y="3106338"/>
            <a:ext cx="0" cy="1880100"/>
          </a:xfrm>
          <a:prstGeom prst="straightConnector1">
            <a:avLst/>
          </a:prstGeom>
          <a:noFill/>
          <a:ln cap="flat" cmpd="sng" w="9525">
            <a:solidFill>
              <a:srgbClr val="6493CD"/>
            </a:solidFill>
            <a:prstDash val="solid"/>
            <a:round/>
            <a:headEnd len="med" w="med" type="none"/>
            <a:tailEnd len="med" w="med" type="oval"/>
          </a:ln>
        </p:spPr>
      </p:cxnSp>
      <p:sp>
        <p:nvSpPr>
          <p:cNvPr id="631" name="Google Shape;631;p65"/>
          <p:cNvSpPr txBox="1"/>
          <p:nvPr/>
        </p:nvSpPr>
        <p:spPr>
          <a:xfrm>
            <a:off x="8574225" y="4070163"/>
            <a:ext cx="777600" cy="64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800">
                <a:solidFill>
                  <a:schemeClr val="dk1"/>
                </a:solidFill>
                <a:latin typeface="Fira Sans"/>
                <a:ea typeface="Fira Sans"/>
                <a:cs typeface="Fira Sans"/>
                <a:sym typeface="Fira Sans"/>
              </a:rPr>
              <a:t>Nov 2022</a:t>
            </a:r>
            <a:endParaRPr sz="1000">
              <a:solidFill>
                <a:schemeClr val="dk1"/>
              </a:solidFill>
              <a:latin typeface="Fira Sans"/>
              <a:ea typeface="Fira Sans"/>
              <a:cs typeface="Fira Sans"/>
              <a:sym typeface="Fira Sans"/>
            </a:endParaRPr>
          </a:p>
          <a:p>
            <a:pPr indent="0" lvl="0" marL="0" rtl="0" algn="l">
              <a:spcBef>
                <a:spcPts val="500"/>
              </a:spcBef>
              <a:spcAft>
                <a:spcPts val="500"/>
              </a:spcAft>
              <a:buNone/>
            </a:pPr>
            <a:r>
              <a:rPr lang="en-GB" sz="1000">
                <a:solidFill>
                  <a:schemeClr val="dk1"/>
                </a:solidFill>
                <a:latin typeface="Fira Sans"/>
                <a:ea typeface="Fira Sans"/>
                <a:cs typeface="Fira Sans"/>
                <a:sym typeface="Fira Sans"/>
              </a:rPr>
              <a:t>Revisions </a:t>
            </a:r>
            <a:br>
              <a:rPr lang="en-GB" sz="1000">
                <a:solidFill>
                  <a:schemeClr val="dk1"/>
                </a:solidFill>
                <a:latin typeface="Fira Sans"/>
                <a:ea typeface="Fira Sans"/>
                <a:cs typeface="Fira Sans"/>
                <a:sym typeface="Fira Sans"/>
              </a:rPr>
            </a:br>
            <a:r>
              <a:rPr lang="en-GB" sz="1000">
                <a:solidFill>
                  <a:schemeClr val="dk1"/>
                </a:solidFill>
                <a:latin typeface="Fira Sans"/>
                <a:ea typeface="Fira Sans"/>
                <a:cs typeface="Fira Sans"/>
                <a:sym typeface="Fira Sans"/>
              </a:rPr>
              <a:t>tracked </a:t>
            </a:r>
            <a:br>
              <a:rPr lang="en-GB" sz="1000">
                <a:solidFill>
                  <a:schemeClr val="dk1"/>
                </a:solidFill>
                <a:latin typeface="Fira Sans"/>
                <a:ea typeface="Fira Sans"/>
                <a:cs typeface="Fira Sans"/>
                <a:sym typeface="Fira Sans"/>
              </a:rPr>
            </a:br>
            <a:r>
              <a:rPr lang="en-GB" sz="1000">
                <a:solidFill>
                  <a:schemeClr val="dk1"/>
                </a:solidFill>
                <a:latin typeface="Fira Sans"/>
                <a:ea typeface="Fira Sans"/>
                <a:cs typeface="Fira Sans"/>
                <a:sym typeface="Fira Sans"/>
              </a:rPr>
              <a:t>version</a:t>
            </a:r>
            <a:endParaRPr sz="1000"/>
          </a:p>
        </p:txBody>
      </p:sp>
      <p:cxnSp>
        <p:nvCxnSpPr>
          <p:cNvPr id="632" name="Google Shape;632;p65"/>
          <p:cNvCxnSpPr/>
          <p:nvPr/>
        </p:nvCxnSpPr>
        <p:spPr>
          <a:xfrm rot="10800000">
            <a:off x="8489075" y="4095738"/>
            <a:ext cx="0" cy="890700"/>
          </a:xfrm>
          <a:prstGeom prst="straightConnector1">
            <a:avLst/>
          </a:prstGeom>
          <a:noFill/>
          <a:ln cap="flat" cmpd="sng" w="9525">
            <a:solidFill>
              <a:srgbClr val="6493CD"/>
            </a:solidFill>
            <a:prstDash val="solid"/>
            <a:round/>
            <a:headEnd len="med" w="med" type="none"/>
            <a:tailEnd len="med" w="med" type="oval"/>
          </a:ln>
        </p:spPr>
      </p:cxnSp>
      <p:sp>
        <p:nvSpPr>
          <p:cNvPr id="633" name="Google Shape;633;p65"/>
          <p:cNvSpPr txBox="1"/>
          <p:nvPr/>
        </p:nvSpPr>
        <p:spPr>
          <a:xfrm>
            <a:off x="9682600" y="3068838"/>
            <a:ext cx="1023300" cy="64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800">
                <a:solidFill>
                  <a:schemeClr val="dk1"/>
                </a:solidFill>
                <a:latin typeface="Fira Sans"/>
                <a:ea typeface="Fira Sans"/>
                <a:cs typeface="Fira Sans"/>
                <a:sym typeface="Fira Sans"/>
              </a:rPr>
              <a:t>Nov/Dec 2022</a:t>
            </a:r>
            <a:endParaRPr sz="1000">
              <a:solidFill>
                <a:schemeClr val="dk1"/>
              </a:solidFill>
              <a:latin typeface="Fira Sans"/>
              <a:ea typeface="Fira Sans"/>
              <a:cs typeface="Fira Sans"/>
              <a:sym typeface="Fira Sans"/>
            </a:endParaRPr>
          </a:p>
          <a:p>
            <a:pPr indent="0" lvl="0" marL="0" rtl="0" algn="l">
              <a:spcBef>
                <a:spcPts val="500"/>
              </a:spcBef>
              <a:spcAft>
                <a:spcPts val="500"/>
              </a:spcAft>
              <a:buNone/>
            </a:pPr>
            <a:r>
              <a:rPr lang="en-GB" sz="1000">
                <a:solidFill>
                  <a:schemeClr val="dk1"/>
                </a:solidFill>
                <a:latin typeface="Fira Sans"/>
                <a:ea typeface="Fira Sans"/>
                <a:cs typeface="Fira Sans"/>
                <a:sym typeface="Fira Sans"/>
              </a:rPr>
              <a:t>Second Reading Committee of the Whole House </a:t>
            </a:r>
            <a:endParaRPr sz="1000"/>
          </a:p>
        </p:txBody>
      </p:sp>
      <p:cxnSp>
        <p:nvCxnSpPr>
          <p:cNvPr id="634" name="Google Shape;634;p65"/>
          <p:cNvCxnSpPr/>
          <p:nvPr/>
        </p:nvCxnSpPr>
        <p:spPr>
          <a:xfrm rot="10800000">
            <a:off x="9597450" y="3106338"/>
            <a:ext cx="0" cy="1880100"/>
          </a:xfrm>
          <a:prstGeom prst="straightConnector1">
            <a:avLst/>
          </a:prstGeom>
          <a:noFill/>
          <a:ln cap="flat" cmpd="sng" w="9525">
            <a:solidFill>
              <a:srgbClr val="6493CD"/>
            </a:solidFill>
            <a:prstDash val="solid"/>
            <a:round/>
            <a:headEnd len="med" w="med" type="none"/>
            <a:tailEnd len="med" w="med" type="oval"/>
          </a:ln>
        </p:spPr>
      </p:cxnSp>
      <p:sp>
        <p:nvSpPr>
          <p:cNvPr id="635" name="Google Shape;635;p65"/>
          <p:cNvSpPr txBox="1"/>
          <p:nvPr/>
        </p:nvSpPr>
        <p:spPr>
          <a:xfrm>
            <a:off x="9991175" y="4070163"/>
            <a:ext cx="777600" cy="495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800">
                <a:solidFill>
                  <a:schemeClr val="dk1"/>
                </a:solidFill>
                <a:latin typeface="Fira Sans"/>
                <a:ea typeface="Fira Sans"/>
                <a:cs typeface="Fira Sans"/>
                <a:sym typeface="Fira Sans"/>
              </a:rPr>
              <a:t>Dec 2022</a:t>
            </a:r>
            <a:endParaRPr sz="1000">
              <a:solidFill>
                <a:schemeClr val="dk1"/>
              </a:solidFill>
              <a:latin typeface="Fira Sans"/>
              <a:ea typeface="Fira Sans"/>
              <a:cs typeface="Fira Sans"/>
              <a:sym typeface="Fira Sans"/>
            </a:endParaRPr>
          </a:p>
          <a:p>
            <a:pPr indent="0" lvl="0" marL="0" rtl="0" algn="l">
              <a:spcBef>
                <a:spcPts val="500"/>
              </a:spcBef>
              <a:spcAft>
                <a:spcPts val="500"/>
              </a:spcAft>
              <a:buNone/>
            </a:pPr>
            <a:r>
              <a:rPr lang="en-GB" sz="1000">
                <a:solidFill>
                  <a:schemeClr val="dk1"/>
                </a:solidFill>
                <a:latin typeface="Fira Sans"/>
                <a:ea typeface="Fira Sans"/>
                <a:cs typeface="Fira Sans"/>
                <a:sym typeface="Fira Sans"/>
              </a:rPr>
              <a:t>Third Reading</a:t>
            </a:r>
            <a:endParaRPr sz="1000"/>
          </a:p>
        </p:txBody>
      </p:sp>
      <p:cxnSp>
        <p:nvCxnSpPr>
          <p:cNvPr id="636" name="Google Shape;636;p65"/>
          <p:cNvCxnSpPr/>
          <p:nvPr/>
        </p:nvCxnSpPr>
        <p:spPr>
          <a:xfrm rot="10800000">
            <a:off x="9906025" y="4095738"/>
            <a:ext cx="0" cy="890700"/>
          </a:xfrm>
          <a:prstGeom prst="straightConnector1">
            <a:avLst/>
          </a:prstGeom>
          <a:noFill/>
          <a:ln cap="flat" cmpd="sng" w="9525">
            <a:solidFill>
              <a:srgbClr val="6493CD"/>
            </a:solidFill>
            <a:prstDash val="solid"/>
            <a:round/>
            <a:headEnd len="med" w="med" type="none"/>
            <a:tailEnd len="med" w="med" type="oval"/>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8"/>
          <p:cNvSpPr txBox="1"/>
          <p:nvPr>
            <p:ph idx="4294967295" type="ctrTitle"/>
          </p:nvPr>
        </p:nvSpPr>
        <p:spPr>
          <a:xfrm>
            <a:off x="376652" y="326875"/>
            <a:ext cx="7764600" cy="4002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en-GB" sz="2600">
                <a:solidFill>
                  <a:srgbClr val="293171"/>
                </a:solidFill>
                <a:latin typeface="Fira Sans Black"/>
                <a:ea typeface="Fira Sans Black"/>
                <a:cs typeface="Fira Sans Black"/>
                <a:sym typeface="Fira Sans Black"/>
              </a:rPr>
              <a:t>Why are we here today?</a:t>
            </a:r>
            <a:endParaRPr sz="2600">
              <a:solidFill>
                <a:srgbClr val="293171"/>
              </a:solidFill>
              <a:latin typeface="Fira Sans Black"/>
              <a:ea typeface="Fira Sans Black"/>
              <a:cs typeface="Fira Sans Black"/>
              <a:sym typeface="Fira Sans Black"/>
            </a:endParaRPr>
          </a:p>
        </p:txBody>
      </p:sp>
      <p:sp>
        <p:nvSpPr>
          <p:cNvPr id="219" name="Google Shape;219;p48"/>
          <p:cNvSpPr txBox="1"/>
          <p:nvPr>
            <p:ph idx="4294967295" type="body"/>
          </p:nvPr>
        </p:nvSpPr>
        <p:spPr>
          <a:xfrm>
            <a:off x="5269675" y="1920000"/>
            <a:ext cx="3620400" cy="17481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b="1" lang="en-GB" sz="1100">
                <a:solidFill>
                  <a:srgbClr val="6493CD"/>
                </a:solidFill>
                <a:latin typeface="Fira Sans"/>
                <a:ea typeface="Fira Sans"/>
                <a:cs typeface="Fira Sans"/>
                <a:sym typeface="Fira Sans"/>
              </a:rPr>
              <a:t>To share</a:t>
            </a:r>
            <a:endParaRPr b="1" sz="1100">
              <a:solidFill>
                <a:srgbClr val="6493CD"/>
              </a:solidFill>
              <a:latin typeface="Fira Sans"/>
              <a:ea typeface="Fira Sans"/>
              <a:cs typeface="Fira Sans"/>
              <a:sym typeface="Fira Sans"/>
            </a:endParaRPr>
          </a:p>
          <a:p>
            <a:pPr indent="0" lvl="0" marL="457200" rtl="0" algn="l">
              <a:spcBef>
                <a:spcPts val="1600"/>
              </a:spcBef>
              <a:spcAft>
                <a:spcPts val="0"/>
              </a:spcAft>
              <a:buNone/>
            </a:pPr>
            <a:r>
              <a:rPr b="1" lang="en-GB" sz="1100">
                <a:solidFill>
                  <a:schemeClr val="dk1"/>
                </a:solidFill>
                <a:latin typeface="Fira Sans"/>
                <a:ea typeface="Fira Sans"/>
                <a:cs typeface="Fira Sans"/>
                <a:sym typeface="Fira Sans"/>
              </a:rPr>
              <a:t>Outcomes </a:t>
            </a:r>
            <a:r>
              <a:rPr lang="en-GB" sz="1100">
                <a:solidFill>
                  <a:schemeClr val="dk1"/>
                </a:solidFill>
                <a:latin typeface="Fira Sans"/>
                <a:ea typeface="Fira Sans"/>
                <a:cs typeface="Fira Sans"/>
                <a:sym typeface="Fira Sans"/>
              </a:rPr>
              <a:t>that must be achieved to enable the four new Water Services Entities (WSEs) to operate in a way that is consistent with the new legislation from Day 1.</a:t>
            </a:r>
            <a:endParaRPr sz="1100">
              <a:solidFill>
                <a:schemeClr val="dk1"/>
              </a:solidFill>
              <a:latin typeface="Fira Sans"/>
              <a:ea typeface="Fira Sans"/>
              <a:cs typeface="Fira Sans"/>
              <a:sym typeface="Fira Sans"/>
            </a:endParaRPr>
          </a:p>
          <a:p>
            <a:pPr indent="0" lvl="0" marL="457200" rtl="0" algn="l">
              <a:spcBef>
                <a:spcPts val="1600"/>
              </a:spcBef>
              <a:spcAft>
                <a:spcPts val="1600"/>
              </a:spcAft>
              <a:buNone/>
            </a:pPr>
            <a:r>
              <a:rPr b="1" lang="en-GB" sz="1100">
                <a:solidFill>
                  <a:schemeClr val="dk1"/>
                </a:solidFill>
                <a:latin typeface="Fira Sans"/>
                <a:ea typeface="Fira Sans"/>
                <a:cs typeface="Fira Sans"/>
                <a:sym typeface="Fira Sans"/>
              </a:rPr>
              <a:t>Roadmap of activity</a:t>
            </a:r>
            <a:r>
              <a:rPr lang="en-GB" sz="1100">
                <a:solidFill>
                  <a:schemeClr val="dk1"/>
                </a:solidFill>
                <a:latin typeface="Fira Sans"/>
                <a:ea typeface="Fira Sans"/>
                <a:cs typeface="Fira Sans"/>
                <a:sym typeface="Fira Sans"/>
              </a:rPr>
              <a:t> to get there. Including critical inputs and decision points.</a:t>
            </a:r>
            <a:endParaRPr sz="1100">
              <a:solidFill>
                <a:schemeClr val="dk1"/>
              </a:solidFill>
              <a:latin typeface="Fira Sans"/>
              <a:ea typeface="Fira Sans"/>
              <a:cs typeface="Fira Sans"/>
              <a:sym typeface="Fira Sans"/>
            </a:endParaRPr>
          </a:p>
        </p:txBody>
      </p:sp>
      <p:sp>
        <p:nvSpPr>
          <p:cNvPr id="220" name="Google Shape;220;p48"/>
          <p:cNvSpPr txBox="1"/>
          <p:nvPr>
            <p:ph idx="4294967295" type="body"/>
          </p:nvPr>
        </p:nvSpPr>
        <p:spPr>
          <a:xfrm>
            <a:off x="5279950" y="4266375"/>
            <a:ext cx="3620400" cy="7641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b="1" lang="en-GB" sz="1100">
                <a:solidFill>
                  <a:srgbClr val="6493CD"/>
                </a:solidFill>
                <a:latin typeface="Fira Sans"/>
                <a:ea typeface="Fira Sans"/>
                <a:cs typeface="Fira Sans"/>
                <a:sym typeface="Fira Sans"/>
              </a:rPr>
              <a:t>To listen</a:t>
            </a:r>
            <a:endParaRPr b="1" sz="1100">
              <a:solidFill>
                <a:srgbClr val="6493CD"/>
              </a:solidFill>
              <a:latin typeface="Fira Sans"/>
              <a:ea typeface="Fira Sans"/>
              <a:cs typeface="Fira Sans"/>
              <a:sym typeface="Fira Sans"/>
            </a:endParaRPr>
          </a:p>
          <a:p>
            <a:pPr indent="0" lvl="0" marL="457200" rtl="0" algn="l">
              <a:spcBef>
                <a:spcPts val="1600"/>
              </a:spcBef>
              <a:spcAft>
                <a:spcPts val="1600"/>
              </a:spcAft>
              <a:buNone/>
            </a:pPr>
            <a:r>
              <a:rPr b="1" lang="en-GB" sz="1100">
                <a:solidFill>
                  <a:schemeClr val="dk1"/>
                </a:solidFill>
                <a:latin typeface="Fira Sans"/>
                <a:ea typeface="Fira Sans"/>
                <a:cs typeface="Fira Sans"/>
                <a:sym typeface="Fira Sans"/>
              </a:rPr>
              <a:t>To feedback and answer questions you may have</a:t>
            </a:r>
            <a:r>
              <a:rPr lang="en-GB" sz="1100">
                <a:solidFill>
                  <a:schemeClr val="dk1"/>
                </a:solidFill>
                <a:latin typeface="Fira Sans"/>
                <a:ea typeface="Fira Sans"/>
                <a:cs typeface="Fira Sans"/>
                <a:sym typeface="Fira Sans"/>
              </a:rPr>
              <a:t> about the Transition process.</a:t>
            </a:r>
            <a:endParaRPr sz="1100">
              <a:solidFill>
                <a:schemeClr val="dk1"/>
              </a:solidFill>
              <a:latin typeface="Fira Sans"/>
              <a:ea typeface="Fira Sans"/>
              <a:cs typeface="Fira Sans"/>
              <a:sym typeface="Fira Sans"/>
            </a:endParaRPr>
          </a:p>
        </p:txBody>
      </p:sp>
      <p:pic>
        <p:nvPicPr>
          <p:cNvPr id="221" name="Google Shape;221;p48"/>
          <p:cNvPicPr preferRelativeResize="0"/>
          <p:nvPr/>
        </p:nvPicPr>
        <p:blipFill>
          <a:blip r:embed="rId3">
            <a:alphaModFix/>
          </a:blip>
          <a:stretch>
            <a:fillRect/>
          </a:stretch>
        </p:blipFill>
        <p:spPr>
          <a:xfrm>
            <a:off x="5279949" y="2339475"/>
            <a:ext cx="314475" cy="314475"/>
          </a:xfrm>
          <a:prstGeom prst="rect">
            <a:avLst/>
          </a:prstGeom>
          <a:noFill/>
          <a:ln>
            <a:noFill/>
          </a:ln>
        </p:spPr>
      </p:pic>
      <p:pic>
        <p:nvPicPr>
          <p:cNvPr id="222" name="Google Shape;222;p48"/>
          <p:cNvPicPr preferRelativeResize="0"/>
          <p:nvPr/>
        </p:nvPicPr>
        <p:blipFill>
          <a:blip r:embed="rId4">
            <a:alphaModFix/>
          </a:blip>
          <a:stretch>
            <a:fillRect/>
          </a:stretch>
        </p:blipFill>
        <p:spPr>
          <a:xfrm>
            <a:off x="5279949" y="3302925"/>
            <a:ext cx="314475" cy="314475"/>
          </a:xfrm>
          <a:prstGeom prst="rect">
            <a:avLst/>
          </a:prstGeom>
          <a:noFill/>
          <a:ln>
            <a:noFill/>
          </a:ln>
        </p:spPr>
      </p:pic>
      <p:sp>
        <p:nvSpPr>
          <p:cNvPr id="223" name="Google Shape;223;p48"/>
          <p:cNvSpPr txBox="1"/>
          <p:nvPr>
            <p:ph idx="4294967295" type="body"/>
          </p:nvPr>
        </p:nvSpPr>
        <p:spPr>
          <a:xfrm>
            <a:off x="900002" y="1920000"/>
            <a:ext cx="3891600" cy="352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000">
                <a:solidFill>
                  <a:srgbClr val="6493CD"/>
                </a:solidFill>
                <a:latin typeface="Fira Sans"/>
                <a:ea typeface="Fira Sans"/>
                <a:cs typeface="Fira Sans"/>
                <a:sym typeface="Fira Sans"/>
              </a:rPr>
              <a:t>To discuss the foundations for </a:t>
            </a:r>
            <a:br>
              <a:rPr b="1" lang="en-GB" sz="2000">
                <a:solidFill>
                  <a:srgbClr val="6493CD"/>
                </a:solidFill>
                <a:latin typeface="Fira Sans"/>
                <a:ea typeface="Fira Sans"/>
                <a:cs typeface="Fira Sans"/>
                <a:sym typeface="Fira Sans"/>
              </a:rPr>
            </a:br>
            <a:r>
              <a:rPr b="1" lang="en-GB" sz="2000">
                <a:solidFill>
                  <a:srgbClr val="6493CD"/>
                </a:solidFill>
                <a:latin typeface="Fira Sans"/>
                <a:ea typeface="Fira Sans"/>
                <a:cs typeface="Fira Sans"/>
                <a:sym typeface="Fira Sans"/>
              </a:rPr>
              <a:t>the long-term transformation </a:t>
            </a:r>
            <a:br>
              <a:rPr b="1" lang="en-GB" sz="2000">
                <a:solidFill>
                  <a:srgbClr val="6493CD"/>
                </a:solidFill>
                <a:latin typeface="Fira Sans"/>
                <a:ea typeface="Fira Sans"/>
                <a:cs typeface="Fira Sans"/>
                <a:sym typeface="Fira Sans"/>
              </a:rPr>
            </a:br>
            <a:r>
              <a:rPr b="1" lang="en-GB" sz="2000">
                <a:solidFill>
                  <a:srgbClr val="6493CD"/>
                </a:solidFill>
                <a:latin typeface="Fira Sans"/>
                <a:ea typeface="Fira Sans"/>
                <a:cs typeface="Fira Sans"/>
                <a:sym typeface="Fira Sans"/>
              </a:rPr>
              <a:t>in service of our communities </a:t>
            </a:r>
            <a:br>
              <a:rPr b="1" lang="en-GB" sz="2000">
                <a:solidFill>
                  <a:srgbClr val="6493CD"/>
                </a:solidFill>
                <a:latin typeface="Fira Sans"/>
                <a:ea typeface="Fira Sans"/>
                <a:cs typeface="Fira Sans"/>
                <a:sym typeface="Fira Sans"/>
              </a:rPr>
            </a:br>
            <a:r>
              <a:rPr b="1" lang="en-GB" sz="2000">
                <a:solidFill>
                  <a:srgbClr val="6493CD"/>
                </a:solidFill>
                <a:latin typeface="Fira Sans"/>
                <a:ea typeface="Fira Sans"/>
                <a:cs typeface="Fira Sans"/>
                <a:sym typeface="Fira Sans"/>
              </a:rPr>
              <a:t>and workforce, with the environmental challenges we </a:t>
            </a:r>
            <a:br>
              <a:rPr b="1" lang="en-GB" sz="2000">
                <a:solidFill>
                  <a:srgbClr val="6493CD"/>
                </a:solidFill>
                <a:latin typeface="Fira Sans"/>
                <a:ea typeface="Fira Sans"/>
                <a:cs typeface="Fira Sans"/>
                <a:sym typeface="Fira Sans"/>
              </a:rPr>
            </a:br>
            <a:r>
              <a:rPr b="1" lang="en-GB" sz="2000">
                <a:solidFill>
                  <a:srgbClr val="6493CD"/>
                </a:solidFill>
                <a:latin typeface="Fira Sans"/>
                <a:ea typeface="Fira Sans"/>
                <a:cs typeface="Fira Sans"/>
                <a:sym typeface="Fira Sans"/>
              </a:rPr>
              <a:t>see ahead.</a:t>
            </a:r>
            <a:endParaRPr b="1" sz="2000">
              <a:solidFill>
                <a:srgbClr val="6493CD"/>
              </a:solidFill>
              <a:latin typeface="Fira Sans"/>
              <a:ea typeface="Fira Sans"/>
              <a:cs typeface="Fira Sans"/>
              <a:sym typeface="Fira Sans"/>
            </a:endParaRPr>
          </a:p>
          <a:p>
            <a:pPr indent="0" lvl="0" marL="0" rtl="0" algn="l">
              <a:spcBef>
                <a:spcPts val="1600"/>
              </a:spcBef>
              <a:spcAft>
                <a:spcPts val="0"/>
              </a:spcAft>
              <a:buClr>
                <a:schemeClr val="dk1"/>
              </a:buClr>
              <a:buSzPts val="1100"/>
              <a:buFont typeface="Arial"/>
              <a:buNone/>
            </a:pPr>
            <a:r>
              <a:rPr b="1" lang="en-GB" sz="2000">
                <a:solidFill>
                  <a:srgbClr val="6493CD"/>
                </a:solidFill>
                <a:latin typeface="Fira Sans"/>
                <a:ea typeface="Fira Sans"/>
                <a:cs typeface="Fira Sans"/>
                <a:sym typeface="Fira Sans"/>
              </a:rPr>
              <a:t>Your contribution is critical to </a:t>
            </a:r>
            <a:br>
              <a:rPr b="1" lang="en-GB" sz="2000">
                <a:solidFill>
                  <a:srgbClr val="6493CD"/>
                </a:solidFill>
                <a:latin typeface="Fira Sans"/>
                <a:ea typeface="Fira Sans"/>
                <a:cs typeface="Fira Sans"/>
                <a:sym typeface="Fira Sans"/>
              </a:rPr>
            </a:br>
            <a:r>
              <a:rPr b="1" lang="en-GB" sz="2000">
                <a:solidFill>
                  <a:srgbClr val="6493CD"/>
                </a:solidFill>
                <a:latin typeface="Fira Sans"/>
                <a:ea typeface="Fira Sans"/>
                <a:cs typeface="Fira Sans"/>
                <a:sym typeface="Fira Sans"/>
              </a:rPr>
              <a:t>get the transition right. </a:t>
            </a:r>
            <a:endParaRPr b="1" sz="2000">
              <a:solidFill>
                <a:srgbClr val="6493CD"/>
              </a:solidFill>
              <a:latin typeface="Fira Sans"/>
              <a:ea typeface="Fira Sans"/>
              <a:cs typeface="Fira Sans"/>
              <a:sym typeface="Fira Sans"/>
            </a:endParaRPr>
          </a:p>
          <a:p>
            <a:pPr indent="0" lvl="0" marL="457200" rtl="0" algn="l">
              <a:spcBef>
                <a:spcPts val="1600"/>
              </a:spcBef>
              <a:spcAft>
                <a:spcPts val="1600"/>
              </a:spcAft>
              <a:buNone/>
            </a:pPr>
            <a:r>
              <a:t/>
            </a:r>
            <a:endParaRPr sz="1000">
              <a:solidFill>
                <a:srgbClr val="6493CD"/>
              </a:solidFill>
              <a:latin typeface="Fira Sans"/>
              <a:ea typeface="Fira Sans"/>
              <a:cs typeface="Fira Sans"/>
              <a:sym typeface="Fira Sans"/>
            </a:endParaRPr>
          </a:p>
        </p:txBody>
      </p:sp>
      <p:pic>
        <p:nvPicPr>
          <p:cNvPr id="224" name="Google Shape;224;p48"/>
          <p:cNvPicPr preferRelativeResize="0"/>
          <p:nvPr/>
        </p:nvPicPr>
        <p:blipFill>
          <a:blip r:embed="rId5">
            <a:alphaModFix/>
          </a:blip>
          <a:stretch>
            <a:fillRect/>
          </a:stretch>
        </p:blipFill>
        <p:spPr>
          <a:xfrm>
            <a:off x="5288150" y="4670875"/>
            <a:ext cx="298075" cy="298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66"/>
          <p:cNvSpPr txBox="1"/>
          <p:nvPr/>
        </p:nvSpPr>
        <p:spPr>
          <a:xfrm>
            <a:off x="425925" y="349050"/>
            <a:ext cx="7875300" cy="3603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GB" sz="2600">
                <a:solidFill>
                  <a:srgbClr val="293171"/>
                </a:solidFill>
                <a:latin typeface="Fira Sans Black"/>
                <a:ea typeface="Fira Sans Black"/>
                <a:cs typeface="Fira Sans Black"/>
                <a:sym typeface="Fira Sans Black"/>
              </a:rPr>
              <a:t>Further legislation to come</a:t>
            </a:r>
            <a:endParaRPr sz="2600">
              <a:solidFill>
                <a:srgbClr val="293171"/>
              </a:solidFill>
              <a:latin typeface="Fira Sans Black"/>
              <a:ea typeface="Fira Sans Black"/>
              <a:cs typeface="Fira Sans Black"/>
              <a:sym typeface="Fira Sans Black"/>
            </a:endParaRPr>
          </a:p>
        </p:txBody>
      </p:sp>
      <p:sp>
        <p:nvSpPr>
          <p:cNvPr id="643" name="Google Shape;643;p66"/>
          <p:cNvSpPr txBox="1"/>
          <p:nvPr>
            <p:ph idx="4294967295" type="body"/>
          </p:nvPr>
        </p:nvSpPr>
        <p:spPr>
          <a:xfrm>
            <a:off x="900000" y="1666625"/>
            <a:ext cx="2955000" cy="3527400"/>
          </a:xfrm>
          <a:prstGeom prst="rect">
            <a:avLst/>
          </a:prstGeom>
        </p:spPr>
        <p:txBody>
          <a:bodyPr anchorCtr="0" anchor="t" bIns="0" lIns="0" spcFirstLastPara="1" rIns="0" wrap="square" tIns="0">
            <a:noAutofit/>
          </a:bodyPr>
          <a:lstStyle/>
          <a:p>
            <a:pPr indent="0" lvl="0" marL="0" rtl="0" algn="l">
              <a:spcBef>
                <a:spcPts val="0"/>
              </a:spcBef>
              <a:spcAft>
                <a:spcPts val="1600"/>
              </a:spcAft>
              <a:buNone/>
            </a:pPr>
            <a:r>
              <a:rPr b="1" lang="en-GB" sz="2000">
                <a:solidFill>
                  <a:srgbClr val="6493CD"/>
                </a:solidFill>
                <a:latin typeface="Fira Sans"/>
                <a:ea typeface="Fira Sans"/>
                <a:cs typeface="Fira Sans"/>
                <a:sym typeface="Fira Sans"/>
              </a:rPr>
              <a:t>Further legislation alongside Bill 1 will be necessary to:</a:t>
            </a:r>
            <a:endParaRPr b="1" sz="2000">
              <a:solidFill>
                <a:srgbClr val="6493CD"/>
              </a:solidFill>
              <a:latin typeface="Fira Sans"/>
              <a:ea typeface="Fira Sans"/>
              <a:cs typeface="Fira Sans"/>
              <a:sym typeface="Fira Sans"/>
            </a:endParaRPr>
          </a:p>
        </p:txBody>
      </p:sp>
      <p:sp>
        <p:nvSpPr>
          <p:cNvPr id="644" name="Google Shape;644;p66"/>
          <p:cNvSpPr txBox="1"/>
          <p:nvPr>
            <p:ph idx="4294967295" type="body"/>
          </p:nvPr>
        </p:nvSpPr>
        <p:spPr>
          <a:xfrm>
            <a:off x="4724963" y="1666625"/>
            <a:ext cx="2693700" cy="37269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1100">
                <a:solidFill>
                  <a:schemeClr val="dk1"/>
                </a:solidFill>
                <a:latin typeface="Fira Sans"/>
                <a:ea typeface="Fira Sans"/>
                <a:cs typeface="Fira Sans"/>
                <a:sym typeface="Fira Sans"/>
              </a:rPr>
              <a:t>Provide the functions and powers relating to service delivery.</a:t>
            </a:r>
            <a:endParaRPr sz="1100">
              <a:solidFill>
                <a:schemeClr val="dk1"/>
              </a:solidFill>
              <a:latin typeface="Fira Sans"/>
              <a:ea typeface="Fira Sans"/>
              <a:cs typeface="Fira Sans"/>
              <a:sym typeface="Fira Sans"/>
            </a:endParaRPr>
          </a:p>
          <a:p>
            <a:pPr indent="0" lvl="0" marL="0" rtl="0" algn="l">
              <a:spcBef>
                <a:spcPts val="2000"/>
              </a:spcBef>
              <a:spcAft>
                <a:spcPts val="0"/>
              </a:spcAft>
              <a:buClr>
                <a:schemeClr val="dk1"/>
              </a:buClr>
              <a:buSzPts val="1100"/>
              <a:buFont typeface="Arial"/>
              <a:buNone/>
            </a:pPr>
            <a:r>
              <a:rPr lang="en-GB" sz="1100">
                <a:solidFill>
                  <a:schemeClr val="dk1"/>
                </a:solidFill>
                <a:latin typeface="Fira Sans"/>
                <a:ea typeface="Fira Sans"/>
                <a:cs typeface="Fira Sans"/>
                <a:sym typeface="Fira Sans"/>
              </a:rPr>
              <a:t>Implement the new arrangements (for example, transfer assets, liabilities and contracts).</a:t>
            </a:r>
            <a:endParaRPr sz="1100">
              <a:solidFill>
                <a:schemeClr val="dk1"/>
              </a:solidFill>
              <a:latin typeface="Fira Sans"/>
              <a:ea typeface="Fira Sans"/>
              <a:cs typeface="Fira Sans"/>
              <a:sym typeface="Fira Sans"/>
            </a:endParaRPr>
          </a:p>
          <a:p>
            <a:pPr indent="0" lvl="0" marL="0" rtl="0" algn="l">
              <a:spcBef>
                <a:spcPts val="2000"/>
              </a:spcBef>
              <a:spcAft>
                <a:spcPts val="0"/>
              </a:spcAft>
              <a:buClr>
                <a:schemeClr val="dk1"/>
              </a:buClr>
              <a:buSzPts val="1100"/>
              <a:buFont typeface="Arial"/>
              <a:buNone/>
            </a:pPr>
            <a:r>
              <a:rPr lang="en-GB" sz="1100">
                <a:solidFill>
                  <a:schemeClr val="dk1"/>
                </a:solidFill>
                <a:latin typeface="Fira Sans"/>
                <a:ea typeface="Fira Sans"/>
                <a:cs typeface="Fira Sans"/>
                <a:sym typeface="Fira Sans"/>
              </a:rPr>
              <a:t>Make any changes to preserve Treaty settlements or other arrangements between mana whenua and councils, and arrangements under Takutai Moana Act.</a:t>
            </a:r>
            <a:endParaRPr sz="1100">
              <a:solidFill>
                <a:schemeClr val="dk1"/>
              </a:solidFill>
              <a:latin typeface="Fira Sans"/>
              <a:ea typeface="Fira Sans"/>
              <a:cs typeface="Fira Sans"/>
              <a:sym typeface="Fira Sans"/>
            </a:endParaRPr>
          </a:p>
          <a:p>
            <a:pPr indent="0" lvl="0" marL="0" rtl="0" algn="l">
              <a:spcBef>
                <a:spcPts val="2000"/>
              </a:spcBef>
              <a:spcAft>
                <a:spcPts val="0"/>
              </a:spcAft>
              <a:buClr>
                <a:schemeClr val="dk1"/>
              </a:buClr>
              <a:buSzPts val="1100"/>
              <a:buFont typeface="Arial"/>
              <a:buNone/>
            </a:pPr>
            <a:r>
              <a:rPr lang="en-GB" sz="1100">
                <a:solidFill>
                  <a:schemeClr val="dk1"/>
                </a:solidFill>
                <a:latin typeface="Fira Sans"/>
                <a:ea typeface="Fira Sans"/>
                <a:cs typeface="Fira Sans"/>
                <a:sym typeface="Fira Sans"/>
              </a:rPr>
              <a:t>Establish economic regulation and consumer protection regimes.</a:t>
            </a:r>
            <a:endParaRPr sz="1100">
              <a:solidFill>
                <a:schemeClr val="dk1"/>
              </a:solidFill>
              <a:latin typeface="Fira Sans"/>
              <a:ea typeface="Fira Sans"/>
              <a:cs typeface="Fira Sans"/>
              <a:sym typeface="Fira Sans"/>
            </a:endParaRPr>
          </a:p>
          <a:p>
            <a:pPr indent="0" lvl="0" marL="0" rtl="0" algn="l">
              <a:spcBef>
                <a:spcPts val="2000"/>
              </a:spcBef>
              <a:spcAft>
                <a:spcPts val="2000"/>
              </a:spcAft>
              <a:buNone/>
            </a:pPr>
            <a:r>
              <a:rPr lang="en-GB" sz="1100">
                <a:solidFill>
                  <a:schemeClr val="dk1"/>
                </a:solidFill>
                <a:latin typeface="Fira Sans"/>
                <a:ea typeface="Fira Sans"/>
                <a:cs typeface="Fira Sans"/>
                <a:sym typeface="Fira Sans"/>
              </a:rPr>
              <a:t>Make detailed, technical changes to other legislation (for example, the Local Government Act 2002).</a:t>
            </a:r>
            <a:endParaRPr sz="1100">
              <a:solidFill>
                <a:schemeClr val="dk1"/>
              </a:solidFill>
              <a:latin typeface="Fira Sans"/>
              <a:ea typeface="Fira Sans"/>
              <a:cs typeface="Fira Sans"/>
              <a:sym typeface="Fira Sans"/>
            </a:endParaRPr>
          </a:p>
        </p:txBody>
      </p:sp>
      <p:pic>
        <p:nvPicPr>
          <p:cNvPr id="645" name="Google Shape;645;p66"/>
          <p:cNvPicPr preferRelativeResize="0"/>
          <p:nvPr/>
        </p:nvPicPr>
        <p:blipFill>
          <a:blip r:embed="rId3">
            <a:alphaModFix/>
          </a:blip>
          <a:stretch>
            <a:fillRect/>
          </a:stretch>
        </p:blipFill>
        <p:spPr>
          <a:xfrm>
            <a:off x="4252200" y="1694550"/>
            <a:ext cx="298075" cy="298075"/>
          </a:xfrm>
          <a:prstGeom prst="rect">
            <a:avLst/>
          </a:prstGeom>
          <a:noFill/>
          <a:ln>
            <a:noFill/>
          </a:ln>
        </p:spPr>
      </p:pic>
      <p:pic>
        <p:nvPicPr>
          <p:cNvPr id="646" name="Google Shape;646;p66"/>
          <p:cNvPicPr preferRelativeResize="0"/>
          <p:nvPr/>
        </p:nvPicPr>
        <p:blipFill>
          <a:blip r:embed="rId4">
            <a:alphaModFix/>
          </a:blip>
          <a:stretch>
            <a:fillRect/>
          </a:stretch>
        </p:blipFill>
        <p:spPr>
          <a:xfrm>
            <a:off x="4244000" y="4852725"/>
            <a:ext cx="314475" cy="314475"/>
          </a:xfrm>
          <a:prstGeom prst="rect">
            <a:avLst/>
          </a:prstGeom>
          <a:noFill/>
          <a:ln>
            <a:noFill/>
          </a:ln>
        </p:spPr>
      </p:pic>
      <p:pic>
        <p:nvPicPr>
          <p:cNvPr id="647" name="Google Shape;647;p66"/>
          <p:cNvPicPr preferRelativeResize="0"/>
          <p:nvPr/>
        </p:nvPicPr>
        <p:blipFill>
          <a:blip r:embed="rId5">
            <a:alphaModFix/>
          </a:blip>
          <a:stretch>
            <a:fillRect/>
          </a:stretch>
        </p:blipFill>
        <p:spPr>
          <a:xfrm>
            <a:off x="4252200" y="4186038"/>
            <a:ext cx="298075" cy="298075"/>
          </a:xfrm>
          <a:prstGeom prst="rect">
            <a:avLst/>
          </a:prstGeom>
          <a:noFill/>
          <a:ln>
            <a:noFill/>
          </a:ln>
        </p:spPr>
      </p:pic>
      <p:pic>
        <p:nvPicPr>
          <p:cNvPr id="648" name="Google Shape;648;p66"/>
          <p:cNvPicPr preferRelativeResize="0"/>
          <p:nvPr/>
        </p:nvPicPr>
        <p:blipFill>
          <a:blip r:embed="rId6">
            <a:alphaModFix/>
          </a:blip>
          <a:stretch>
            <a:fillRect/>
          </a:stretch>
        </p:blipFill>
        <p:spPr>
          <a:xfrm>
            <a:off x="4252202" y="3130925"/>
            <a:ext cx="298075" cy="298075"/>
          </a:xfrm>
          <a:prstGeom prst="rect">
            <a:avLst/>
          </a:prstGeom>
          <a:noFill/>
          <a:ln>
            <a:noFill/>
          </a:ln>
        </p:spPr>
      </p:pic>
      <p:pic>
        <p:nvPicPr>
          <p:cNvPr id="649" name="Google Shape;649;p66"/>
          <p:cNvPicPr preferRelativeResize="0"/>
          <p:nvPr/>
        </p:nvPicPr>
        <p:blipFill>
          <a:blip r:embed="rId7">
            <a:alphaModFix/>
          </a:blip>
          <a:stretch>
            <a:fillRect/>
          </a:stretch>
        </p:blipFill>
        <p:spPr>
          <a:xfrm>
            <a:off x="4252200" y="2332475"/>
            <a:ext cx="298075" cy="298075"/>
          </a:xfrm>
          <a:prstGeom prst="rect">
            <a:avLst/>
          </a:prstGeom>
          <a:noFill/>
          <a:ln>
            <a:noFill/>
          </a:ln>
        </p:spPr>
      </p:pic>
      <p:pic>
        <p:nvPicPr>
          <p:cNvPr id="650" name="Google Shape;650;p66"/>
          <p:cNvPicPr preferRelativeResize="0"/>
          <p:nvPr/>
        </p:nvPicPr>
        <p:blipFill rotWithShape="1">
          <a:blip r:embed="rId8">
            <a:alphaModFix/>
          </a:blip>
          <a:srcRect b="10298" l="45321" r="4670" t="14750"/>
          <a:stretch/>
        </p:blipFill>
        <p:spPr>
          <a:xfrm>
            <a:off x="8630650" y="1498450"/>
            <a:ext cx="3020700" cy="3024300"/>
          </a:xfrm>
          <a:prstGeom prst="ellipse">
            <a:avLst/>
          </a:prstGeom>
          <a:noFill/>
          <a:ln>
            <a:noFill/>
          </a:ln>
        </p:spPr>
      </p:pic>
      <p:pic>
        <p:nvPicPr>
          <p:cNvPr id="651" name="Google Shape;651;p66"/>
          <p:cNvPicPr preferRelativeResize="0"/>
          <p:nvPr/>
        </p:nvPicPr>
        <p:blipFill rotWithShape="1">
          <a:blip r:embed="rId9">
            <a:alphaModFix/>
          </a:blip>
          <a:srcRect b="12497" l="22580" r="22585" t="5170"/>
          <a:stretch/>
        </p:blipFill>
        <p:spPr>
          <a:xfrm>
            <a:off x="8082575" y="3889763"/>
            <a:ext cx="2240400" cy="2240400"/>
          </a:xfrm>
          <a:prstGeom prst="ellipse">
            <a:avLst/>
          </a:prstGeom>
          <a:noFill/>
          <a:ln cap="flat" cmpd="sng" w="28575">
            <a:solidFill>
              <a:srgbClr val="F6F9FB"/>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67"/>
          <p:cNvSpPr/>
          <p:nvPr/>
        </p:nvSpPr>
        <p:spPr>
          <a:xfrm>
            <a:off x="2708050" y="4744375"/>
            <a:ext cx="6732300" cy="551700"/>
          </a:xfrm>
          <a:prstGeom prst="roundRect">
            <a:avLst>
              <a:gd fmla="val 16667" name="adj"/>
            </a:avLst>
          </a:prstGeom>
          <a:solidFill>
            <a:srgbClr val="293171">
              <a:alpha val="21430"/>
            </a:srgbClr>
          </a:solidFill>
          <a:ln>
            <a:noFill/>
          </a:ln>
        </p:spPr>
        <p:txBody>
          <a:bodyPr anchorCtr="0" anchor="ctr" bIns="0" lIns="0" spcFirstLastPara="1" rIns="0" wrap="square" tIns="180000">
            <a:noAutofit/>
          </a:bodyPr>
          <a:lstStyle/>
          <a:p>
            <a:pPr indent="0" lvl="0" marL="0" rtl="0" algn="ctr">
              <a:lnSpc>
                <a:spcPct val="115000"/>
              </a:lnSpc>
              <a:spcBef>
                <a:spcPts val="0"/>
              </a:spcBef>
              <a:spcAft>
                <a:spcPts val="1600"/>
              </a:spcAft>
              <a:buNone/>
            </a:pPr>
            <a:r>
              <a:rPr lang="en-GB" sz="1500">
                <a:solidFill>
                  <a:srgbClr val="293171"/>
                </a:solidFill>
                <a:latin typeface="Fira Sans"/>
                <a:ea typeface="Fira Sans"/>
                <a:cs typeface="Fira Sans"/>
                <a:sym typeface="Fira Sans"/>
              </a:rPr>
              <a:t>What </a:t>
            </a:r>
            <a:r>
              <a:rPr lang="en-GB" sz="1500">
                <a:solidFill>
                  <a:srgbClr val="293171"/>
                </a:solidFill>
                <a:latin typeface="Fira Sans ExtraBold"/>
                <a:ea typeface="Fira Sans ExtraBold"/>
                <a:cs typeface="Fira Sans ExtraBold"/>
                <a:sym typeface="Fira Sans ExtraBold"/>
              </a:rPr>
              <a:t>questions</a:t>
            </a:r>
            <a:r>
              <a:rPr lang="en-GB" sz="1500">
                <a:solidFill>
                  <a:srgbClr val="293171"/>
                </a:solidFill>
                <a:latin typeface="Fira Sans"/>
                <a:ea typeface="Fira Sans"/>
                <a:cs typeface="Fira Sans"/>
                <a:sym typeface="Fira Sans"/>
              </a:rPr>
              <a:t> do you have for us?</a:t>
            </a:r>
            <a:endParaRPr i="1" sz="800">
              <a:solidFill>
                <a:srgbClr val="293171"/>
              </a:solidFill>
              <a:latin typeface="Fira Sans"/>
              <a:ea typeface="Fira Sans"/>
              <a:cs typeface="Fira Sans"/>
              <a:sym typeface="Fira Sans"/>
            </a:endParaRPr>
          </a:p>
        </p:txBody>
      </p:sp>
      <p:sp>
        <p:nvSpPr>
          <p:cNvPr id="658" name="Google Shape;658;p67"/>
          <p:cNvSpPr txBox="1"/>
          <p:nvPr/>
        </p:nvSpPr>
        <p:spPr>
          <a:xfrm>
            <a:off x="389225" y="349050"/>
            <a:ext cx="7875300" cy="3603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GB" sz="2600">
                <a:solidFill>
                  <a:srgbClr val="293171"/>
                </a:solidFill>
                <a:latin typeface="Fira Sans Black"/>
                <a:ea typeface="Fira Sans Black"/>
                <a:cs typeface="Fira Sans Black"/>
                <a:sym typeface="Fira Sans Black"/>
              </a:rPr>
              <a:t>Let’s talk</a:t>
            </a:r>
            <a:endParaRPr sz="2600">
              <a:solidFill>
                <a:srgbClr val="293171"/>
              </a:solidFill>
              <a:latin typeface="Fira Sans Black"/>
              <a:ea typeface="Fira Sans Black"/>
              <a:cs typeface="Fira Sans Black"/>
              <a:sym typeface="Fira Sans Black"/>
            </a:endParaRPr>
          </a:p>
        </p:txBody>
      </p:sp>
      <p:sp>
        <p:nvSpPr>
          <p:cNvPr id="659" name="Google Shape;659;p67"/>
          <p:cNvSpPr txBox="1"/>
          <p:nvPr>
            <p:ph idx="4294967295" type="body"/>
          </p:nvPr>
        </p:nvSpPr>
        <p:spPr>
          <a:xfrm>
            <a:off x="2288313" y="2354975"/>
            <a:ext cx="3517200" cy="496500"/>
          </a:xfrm>
          <a:prstGeom prst="rect">
            <a:avLst/>
          </a:prstGeom>
        </p:spPr>
        <p:txBody>
          <a:bodyPr anchorCtr="0" anchor="t" bIns="0" lIns="0" spcFirstLastPara="1" rIns="0" wrap="square" tIns="0">
            <a:spAutoFit/>
          </a:bodyPr>
          <a:lstStyle/>
          <a:p>
            <a:pPr indent="0" lvl="0" marL="0" rtl="0" algn="l">
              <a:spcBef>
                <a:spcPts val="0"/>
              </a:spcBef>
              <a:spcAft>
                <a:spcPts val="1600"/>
              </a:spcAft>
              <a:buNone/>
            </a:pPr>
            <a:r>
              <a:rPr lang="en-GB" sz="1500">
                <a:solidFill>
                  <a:srgbClr val="293171"/>
                </a:solidFill>
                <a:latin typeface="Fira Sans"/>
                <a:ea typeface="Fira Sans"/>
                <a:cs typeface="Fira Sans"/>
                <a:sym typeface="Fira Sans"/>
              </a:rPr>
              <a:t>What </a:t>
            </a:r>
            <a:r>
              <a:rPr lang="en-GB" sz="1500">
                <a:solidFill>
                  <a:srgbClr val="293171"/>
                </a:solidFill>
                <a:latin typeface="Fira Sans ExtraBold"/>
                <a:ea typeface="Fira Sans ExtraBold"/>
                <a:cs typeface="Fira Sans ExtraBold"/>
                <a:sym typeface="Fira Sans ExtraBold"/>
              </a:rPr>
              <a:t>opportunities</a:t>
            </a:r>
            <a:r>
              <a:rPr lang="en-GB" sz="1500">
                <a:solidFill>
                  <a:srgbClr val="293171"/>
                </a:solidFill>
                <a:latin typeface="Fira Sans"/>
                <a:ea typeface="Fira Sans"/>
                <a:cs typeface="Fira Sans"/>
                <a:sym typeface="Fira Sans"/>
              </a:rPr>
              <a:t> do you see in the </a:t>
            </a:r>
            <a:r>
              <a:rPr lang="en-GB" sz="1500">
                <a:solidFill>
                  <a:srgbClr val="293171"/>
                </a:solidFill>
                <a:latin typeface="Fira Sans ExtraBold"/>
                <a:ea typeface="Fira Sans ExtraBold"/>
                <a:cs typeface="Fira Sans ExtraBold"/>
                <a:sym typeface="Fira Sans ExtraBold"/>
              </a:rPr>
              <a:t>roadmap</a:t>
            </a:r>
            <a:r>
              <a:rPr lang="en-GB" sz="1500">
                <a:solidFill>
                  <a:srgbClr val="293171"/>
                </a:solidFill>
                <a:latin typeface="Fira Sans"/>
                <a:ea typeface="Fira Sans"/>
                <a:cs typeface="Fira Sans"/>
                <a:sym typeface="Fira Sans"/>
              </a:rPr>
              <a:t>?</a:t>
            </a:r>
            <a:endParaRPr sz="1500">
              <a:solidFill>
                <a:srgbClr val="293171"/>
              </a:solidFill>
              <a:latin typeface="Fira Sans"/>
              <a:ea typeface="Fira Sans"/>
              <a:cs typeface="Fira Sans"/>
              <a:sym typeface="Fira Sans"/>
            </a:endParaRPr>
          </a:p>
        </p:txBody>
      </p:sp>
      <p:sp>
        <p:nvSpPr>
          <p:cNvPr id="660" name="Google Shape;660;p67"/>
          <p:cNvSpPr txBox="1"/>
          <p:nvPr>
            <p:ph idx="4294967295" type="body"/>
          </p:nvPr>
        </p:nvSpPr>
        <p:spPr>
          <a:xfrm>
            <a:off x="2288313" y="3416925"/>
            <a:ext cx="3517200" cy="762000"/>
          </a:xfrm>
          <a:prstGeom prst="rect">
            <a:avLst/>
          </a:prstGeom>
        </p:spPr>
        <p:txBody>
          <a:bodyPr anchorCtr="0" anchor="t" bIns="0" lIns="0" spcFirstLastPara="1" rIns="0" wrap="square" tIns="0">
            <a:spAutoFit/>
          </a:bodyPr>
          <a:lstStyle/>
          <a:p>
            <a:pPr indent="0" lvl="0" marL="0" rtl="0" algn="l">
              <a:spcBef>
                <a:spcPts val="0"/>
              </a:spcBef>
              <a:spcAft>
                <a:spcPts val="1600"/>
              </a:spcAft>
              <a:buNone/>
            </a:pPr>
            <a:r>
              <a:rPr lang="en-GB" sz="1500">
                <a:solidFill>
                  <a:srgbClr val="293171"/>
                </a:solidFill>
                <a:latin typeface="Fira Sans"/>
                <a:ea typeface="Fira Sans"/>
                <a:cs typeface="Fira Sans"/>
                <a:sym typeface="Fira Sans"/>
              </a:rPr>
              <a:t>What are the </a:t>
            </a:r>
            <a:r>
              <a:rPr lang="en-GB" sz="1500">
                <a:solidFill>
                  <a:srgbClr val="293171"/>
                </a:solidFill>
                <a:latin typeface="Fira Sans ExtraBold"/>
                <a:ea typeface="Fira Sans ExtraBold"/>
                <a:cs typeface="Fira Sans ExtraBold"/>
                <a:sym typeface="Fira Sans ExtraBold"/>
              </a:rPr>
              <a:t>biggest pinch points</a:t>
            </a:r>
            <a:r>
              <a:rPr lang="en-GB" sz="1500">
                <a:solidFill>
                  <a:srgbClr val="293171"/>
                </a:solidFill>
                <a:latin typeface="Fira Sans"/>
                <a:ea typeface="Fira Sans"/>
                <a:cs typeface="Fira Sans"/>
                <a:sym typeface="Fira Sans"/>
              </a:rPr>
              <a:t> for you and how can we work with you to mitigate these?</a:t>
            </a:r>
            <a:endParaRPr sz="1500">
              <a:solidFill>
                <a:srgbClr val="293171"/>
              </a:solidFill>
              <a:latin typeface="Fira Sans"/>
              <a:ea typeface="Fira Sans"/>
              <a:cs typeface="Fira Sans"/>
              <a:sym typeface="Fira Sans"/>
            </a:endParaRPr>
          </a:p>
        </p:txBody>
      </p:sp>
      <p:sp>
        <p:nvSpPr>
          <p:cNvPr id="661" name="Google Shape;661;p67"/>
          <p:cNvSpPr txBox="1"/>
          <p:nvPr>
            <p:ph idx="4294967295" type="body"/>
          </p:nvPr>
        </p:nvSpPr>
        <p:spPr>
          <a:xfrm>
            <a:off x="7015962" y="2390100"/>
            <a:ext cx="3517200" cy="496500"/>
          </a:xfrm>
          <a:prstGeom prst="rect">
            <a:avLst/>
          </a:prstGeom>
        </p:spPr>
        <p:txBody>
          <a:bodyPr anchorCtr="0" anchor="t" bIns="0" lIns="0" spcFirstLastPara="1" rIns="0" wrap="square" tIns="0">
            <a:spAutoFit/>
          </a:bodyPr>
          <a:lstStyle/>
          <a:p>
            <a:pPr indent="0" lvl="0" marL="0" rtl="0" algn="l">
              <a:spcBef>
                <a:spcPts val="0"/>
              </a:spcBef>
              <a:spcAft>
                <a:spcPts val="1600"/>
              </a:spcAft>
              <a:buClr>
                <a:schemeClr val="dk1"/>
              </a:buClr>
              <a:buSzPts val="1100"/>
              <a:buFont typeface="Arial"/>
              <a:buNone/>
            </a:pPr>
            <a:r>
              <a:rPr lang="en-GB" sz="1500">
                <a:solidFill>
                  <a:srgbClr val="293171"/>
                </a:solidFill>
                <a:latin typeface="Fira Sans"/>
                <a:ea typeface="Fira Sans"/>
                <a:cs typeface="Fira Sans"/>
                <a:sym typeface="Fira Sans"/>
              </a:rPr>
              <a:t>What’s the </a:t>
            </a:r>
            <a:r>
              <a:rPr lang="en-GB" sz="1500">
                <a:solidFill>
                  <a:srgbClr val="293171"/>
                </a:solidFill>
                <a:latin typeface="Fira Sans ExtraBold"/>
                <a:ea typeface="Fira Sans ExtraBold"/>
                <a:cs typeface="Fira Sans ExtraBold"/>
                <a:sym typeface="Fira Sans ExtraBold"/>
              </a:rPr>
              <a:t>best way to engage with you</a:t>
            </a:r>
            <a:r>
              <a:rPr lang="en-GB" sz="1500">
                <a:solidFill>
                  <a:srgbClr val="293171"/>
                </a:solidFill>
                <a:latin typeface="Fira Sans"/>
                <a:ea typeface="Fira Sans"/>
                <a:cs typeface="Fira Sans"/>
                <a:sym typeface="Fira Sans"/>
              </a:rPr>
              <a:t> in relation to specific milestones?</a:t>
            </a:r>
            <a:endParaRPr sz="1500">
              <a:solidFill>
                <a:srgbClr val="293171"/>
              </a:solidFill>
              <a:latin typeface="Fira Sans"/>
              <a:ea typeface="Fira Sans"/>
              <a:cs typeface="Fira Sans"/>
              <a:sym typeface="Fira Sans"/>
            </a:endParaRPr>
          </a:p>
        </p:txBody>
      </p:sp>
      <p:sp>
        <p:nvSpPr>
          <p:cNvPr id="662" name="Google Shape;662;p67"/>
          <p:cNvSpPr txBox="1"/>
          <p:nvPr>
            <p:ph idx="4294967295" type="body"/>
          </p:nvPr>
        </p:nvSpPr>
        <p:spPr>
          <a:xfrm>
            <a:off x="6956938" y="3416925"/>
            <a:ext cx="3576300" cy="496500"/>
          </a:xfrm>
          <a:prstGeom prst="rect">
            <a:avLst/>
          </a:prstGeom>
        </p:spPr>
        <p:txBody>
          <a:bodyPr anchorCtr="0" anchor="t" bIns="0" lIns="0" spcFirstLastPara="1" rIns="0" wrap="square" tIns="0">
            <a:spAutoFit/>
          </a:bodyPr>
          <a:lstStyle/>
          <a:p>
            <a:pPr indent="0" lvl="0" marL="0" rtl="0" algn="l">
              <a:spcBef>
                <a:spcPts val="0"/>
              </a:spcBef>
              <a:spcAft>
                <a:spcPts val="1600"/>
              </a:spcAft>
              <a:buClr>
                <a:schemeClr val="dk1"/>
              </a:buClr>
              <a:buSzPts val="1100"/>
              <a:buFont typeface="Arial"/>
              <a:buNone/>
            </a:pPr>
            <a:r>
              <a:rPr lang="en-GB" sz="1500">
                <a:solidFill>
                  <a:srgbClr val="293171"/>
                </a:solidFill>
                <a:latin typeface="Fira Sans"/>
                <a:ea typeface="Fira Sans"/>
                <a:cs typeface="Fira Sans"/>
                <a:sym typeface="Fira Sans"/>
              </a:rPr>
              <a:t>What’s the best way to keep </a:t>
            </a:r>
            <a:r>
              <a:rPr lang="en-GB" sz="1500">
                <a:solidFill>
                  <a:srgbClr val="293171"/>
                </a:solidFill>
                <a:latin typeface="Fira Sans ExtraBold"/>
                <a:ea typeface="Fira Sans ExtraBold"/>
                <a:cs typeface="Fira Sans ExtraBold"/>
                <a:sym typeface="Fira Sans ExtraBold"/>
              </a:rPr>
              <a:t>you and your teams updated</a:t>
            </a:r>
            <a:r>
              <a:rPr lang="en-GB" sz="1500">
                <a:solidFill>
                  <a:srgbClr val="293171"/>
                </a:solidFill>
                <a:latin typeface="Fira Sans"/>
                <a:ea typeface="Fira Sans"/>
                <a:cs typeface="Fira Sans"/>
                <a:sym typeface="Fira Sans"/>
              </a:rPr>
              <a:t>?</a:t>
            </a:r>
            <a:endParaRPr sz="1500">
              <a:solidFill>
                <a:srgbClr val="293171"/>
              </a:solidFill>
              <a:latin typeface="Fira Sans"/>
              <a:ea typeface="Fira Sans"/>
              <a:cs typeface="Fira Sans"/>
              <a:sym typeface="Fira Sans"/>
            </a:endParaRPr>
          </a:p>
        </p:txBody>
      </p:sp>
      <p:pic>
        <p:nvPicPr>
          <p:cNvPr id="663" name="Google Shape;663;p67"/>
          <p:cNvPicPr preferRelativeResize="0"/>
          <p:nvPr/>
        </p:nvPicPr>
        <p:blipFill>
          <a:blip r:embed="rId3">
            <a:alphaModFix/>
          </a:blip>
          <a:stretch>
            <a:fillRect/>
          </a:stretch>
        </p:blipFill>
        <p:spPr>
          <a:xfrm>
            <a:off x="1658763" y="2390106"/>
            <a:ext cx="436550" cy="436550"/>
          </a:xfrm>
          <a:prstGeom prst="rect">
            <a:avLst/>
          </a:prstGeom>
          <a:noFill/>
          <a:ln>
            <a:noFill/>
          </a:ln>
        </p:spPr>
      </p:pic>
      <p:pic>
        <p:nvPicPr>
          <p:cNvPr id="664" name="Google Shape;664;p67"/>
          <p:cNvPicPr preferRelativeResize="0"/>
          <p:nvPr/>
        </p:nvPicPr>
        <p:blipFill>
          <a:blip r:embed="rId4">
            <a:alphaModFix/>
          </a:blip>
          <a:stretch>
            <a:fillRect/>
          </a:stretch>
        </p:blipFill>
        <p:spPr>
          <a:xfrm>
            <a:off x="1684050" y="3470650"/>
            <a:ext cx="385975" cy="385975"/>
          </a:xfrm>
          <a:prstGeom prst="rect">
            <a:avLst/>
          </a:prstGeom>
          <a:noFill/>
          <a:ln>
            <a:noFill/>
          </a:ln>
        </p:spPr>
      </p:pic>
      <p:pic>
        <p:nvPicPr>
          <p:cNvPr id="665" name="Google Shape;665;p67"/>
          <p:cNvPicPr preferRelativeResize="0"/>
          <p:nvPr/>
        </p:nvPicPr>
        <p:blipFill>
          <a:blip r:embed="rId5">
            <a:alphaModFix/>
          </a:blip>
          <a:stretch>
            <a:fillRect/>
          </a:stretch>
        </p:blipFill>
        <p:spPr>
          <a:xfrm>
            <a:off x="6436978" y="2415388"/>
            <a:ext cx="385975" cy="385975"/>
          </a:xfrm>
          <a:prstGeom prst="rect">
            <a:avLst/>
          </a:prstGeom>
          <a:noFill/>
          <a:ln>
            <a:noFill/>
          </a:ln>
        </p:spPr>
      </p:pic>
      <p:pic>
        <p:nvPicPr>
          <p:cNvPr id="666" name="Google Shape;666;p67"/>
          <p:cNvPicPr preferRelativeResize="0"/>
          <p:nvPr/>
        </p:nvPicPr>
        <p:blipFill>
          <a:blip r:embed="rId6">
            <a:alphaModFix/>
          </a:blip>
          <a:stretch>
            <a:fillRect/>
          </a:stretch>
        </p:blipFill>
        <p:spPr>
          <a:xfrm>
            <a:off x="6436988" y="3416913"/>
            <a:ext cx="385975" cy="385975"/>
          </a:xfrm>
          <a:prstGeom prst="rect">
            <a:avLst/>
          </a:prstGeom>
          <a:noFill/>
          <a:ln>
            <a:noFill/>
          </a:ln>
        </p:spPr>
      </p:pic>
      <p:pic>
        <p:nvPicPr>
          <p:cNvPr id="667" name="Google Shape;667;p67"/>
          <p:cNvPicPr preferRelativeResize="0"/>
          <p:nvPr/>
        </p:nvPicPr>
        <p:blipFill>
          <a:blip r:embed="rId7">
            <a:alphaModFix/>
          </a:blip>
          <a:stretch>
            <a:fillRect/>
          </a:stretch>
        </p:blipFill>
        <p:spPr>
          <a:xfrm>
            <a:off x="2904012" y="4852513"/>
            <a:ext cx="335400" cy="335400"/>
          </a:xfrm>
          <a:prstGeom prst="rect">
            <a:avLst/>
          </a:prstGeom>
          <a:noFill/>
          <a:ln>
            <a:noFill/>
          </a:ln>
        </p:spPr>
      </p:pic>
      <p:pic>
        <p:nvPicPr>
          <p:cNvPr id="668" name="Google Shape;668;p67"/>
          <p:cNvPicPr preferRelativeResize="0"/>
          <p:nvPr/>
        </p:nvPicPr>
        <p:blipFill>
          <a:blip r:embed="rId7">
            <a:alphaModFix/>
          </a:blip>
          <a:stretch>
            <a:fillRect/>
          </a:stretch>
        </p:blipFill>
        <p:spPr>
          <a:xfrm>
            <a:off x="8933262" y="4852513"/>
            <a:ext cx="335400" cy="335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pic>
        <p:nvPicPr>
          <p:cNvPr id="674" name="Google Shape;674;p68"/>
          <p:cNvPicPr preferRelativeResize="0"/>
          <p:nvPr/>
        </p:nvPicPr>
        <p:blipFill rotWithShape="1">
          <a:blip r:embed="rId3">
            <a:alphaModFix/>
          </a:blip>
          <a:srcRect b="0" l="18241" r="15038" t="0"/>
          <a:stretch/>
        </p:blipFill>
        <p:spPr>
          <a:xfrm>
            <a:off x="5007000" y="527325"/>
            <a:ext cx="4857600" cy="4857600"/>
          </a:xfrm>
          <a:prstGeom prst="ellipse">
            <a:avLst/>
          </a:prstGeom>
          <a:noFill/>
          <a:ln>
            <a:noFill/>
          </a:ln>
        </p:spPr>
      </p:pic>
      <p:sp>
        <p:nvSpPr>
          <p:cNvPr id="675" name="Google Shape;675;p68"/>
          <p:cNvSpPr txBox="1"/>
          <p:nvPr/>
        </p:nvSpPr>
        <p:spPr>
          <a:xfrm>
            <a:off x="1104500" y="1366675"/>
            <a:ext cx="4788300" cy="14778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None/>
            </a:pPr>
            <a:r>
              <a:rPr lang="en-GB" sz="6000">
                <a:solidFill>
                  <a:srgbClr val="293171"/>
                </a:solidFill>
                <a:latin typeface="Fira Sans Black"/>
                <a:ea typeface="Fira Sans Black"/>
                <a:cs typeface="Fira Sans Black"/>
                <a:sym typeface="Fira Sans Black"/>
              </a:rPr>
              <a:t>Ask an </a:t>
            </a:r>
            <a:br>
              <a:rPr lang="en-GB" sz="6000">
                <a:solidFill>
                  <a:srgbClr val="293171"/>
                </a:solidFill>
                <a:latin typeface="Fira Sans Black"/>
                <a:ea typeface="Fira Sans Black"/>
                <a:cs typeface="Fira Sans Black"/>
                <a:sym typeface="Fira Sans Black"/>
              </a:rPr>
            </a:br>
            <a:r>
              <a:rPr lang="en-GB" sz="6000">
                <a:solidFill>
                  <a:srgbClr val="293171"/>
                </a:solidFill>
                <a:latin typeface="Fira Sans Black"/>
                <a:ea typeface="Fira Sans Black"/>
                <a:cs typeface="Fira Sans Black"/>
                <a:sym typeface="Fira Sans Black"/>
              </a:rPr>
              <a:t>expert</a:t>
            </a:r>
            <a:endParaRPr sz="6000">
              <a:solidFill>
                <a:srgbClr val="293171"/>
              </a:solidFill>
              <a:latin typeface="Fira Sans Black"/>
              <a:ea typeface="Fira Sans Black"/>
              <a:cs typeface="Fira Sans Black"/>
              <a:sym typeface="Fira Sans Black"/>
            </a:endParaRPr>
          </a:p>
        </p:txBody>
      </p:sp>
      <p:sp>
        <p:nvSpPr>
          <p:cNvPr id="676" name="Google Shape;676;p68"/>
          <p:cNvSpPr txBox="1"/>
          <p:nvPr/>
        </p:nvSpPr>
        <p:spPr>
          <a:xfrm>
            <a:off x="1104500" y="3213225"/>
            <a:ext cx="3000000" cy="2106300"/>
          </a:xfrm>
          <a:prstGeom prst="rect">
            <a:avLst/>
          </a:prstGeom>
          <a:noFill/>
          <a:ln>
            <a:noFill/>
          </a:ln>
        </p:spPr>
        <p:txBody>
          <a:bodyPr anchorCtr="0" anchor="t" bIns="91425" lIns="0" spcFirstLastPara="1" rIns="91425" wrap="square" tIns="91425">
            <a:spAutoFit/>
          </a:bodyPr>
          <a:lstStyle/>
          <a:p>
            <a:pPr indent="0" lvl="0" marL="0" rtl="0" algn="l">
              <a:lnSpc>
                <a:spcPct val="115000"/>
              </a:lnSpc>
              <a:spcBef>
                <a:spcPts val="0"/>
              </a:spcBef>
              <a:spcAft>
                <a:spcPts val="0"/>
              </a:spcAft>
              <a:buNone/>
            </a:pPr>
            <a:r>
              <a:rPr lang="en-GB" sz="1100">
                <a:solidFill>
                  <a:srgbClr val="293171"/>
                </a:solidFill>
                <a:latin typeface="Fira Sans"/>
                <a:ea typeface="Fira Sans"/>
                <a:cs typeface="Fira Sans"/>
                <a:sym typeface="Fira Sans"/>
              </a:rPr>
              <a:t>Each workstream is here today in person.</a:t>
            </a:r>
            <a:endParaRPr sz="1100">
              <a:solidFill>
                <a:srgbClr val="293171"/>
              </a:solidFill>
              <a:latin typeface="Fira Sans"/>
              <a:ea typeface="Fira Sans"/>
              <a:cs typeface="Fira Sans"/>
              <a:sym typeface="Fira Sans"/>
            </a:endParaRPr>
          </a:p>
          <a:p>
            <a:pPr indent="0" lvl="0" marL="0" rtl="0" algn="l">
              <a:lnSpc>
                <a:spcPct val="115000"/>
              </a:lnSpc>
              <a:spcBef>
                <a:spcPts val="0"/>
              </a:spcBef>
              <a:spcAft>
                <a:spcPts val="0"/>
              </a:spcAft>
              <a:buNone/>
            </a:pPr>
            <a:r>
              <a:rPr lang="en-GB" sz="1100">
                <a:solidFill>
                  <a:srgbClr val="293171"/>
                </a:solidFill>
                <a:latin typeface="Fira Sans"/>
                <a:ea typeface="Fira Sans"/>
                <a:cs typeface="Fira Sans"/>
                <a:sym typeface="Fira Sans"/>
              </a:rPr>
              <a:t> </a:t>
            </a:r>
            <a:endParaRPr sz="1100">
              <a:solidFill>
                <a:srgbClr val="293171"/>
              </a:solidFill>
              <a:latin typeface="Fira Sans"/>
              <a:ea typeface="Fira Sans"/>
              <a:cs typeface="Fira Sans"/>
              <a:sym typeface="Fira Sans"/>
            </a:endParaRPr>
          </a:p>
          <a:p>
            <a:pPr indent="0" lvl="0" marL="0" rtl="0" algn="l">
              <a:lnSpc>
                <a:spcPct val="115000"/>
              </a:lnSpc>
              <a:spcBef>
                <a:spcPts val="0"/>
              </a:spcBef>
              <a:spcAft>
                <a:spcPts val="0"/>
              </a:spcAft>
              <a:buNone/>
            </a:pPr>
            <a:r>
              <a:rPr lang="en-GB" sz="1100">
                <a:solidFill>
                  <a:srgbClr val="293171"/>
                </a:solidFill>
                <a:latin typeface="Fira Sans"/>
                <a:ea typeface="Fira Sans"/>
                <a:cs typeface="Fira Sans"/>
                <a:sym typeface="Fira Sans"/>
              </a:rPr>
              <a:t>You have 15 minutes to get your questions answered.</a:t>
            </a:r>
            <a:endParaRPr sz="1100">
              <a:solidFill>
                <a:srgbClr val="293171"/>
              </a:solidFill>
              <a:latin typeface="Fira Sans"/>
              <a:ea typeface="Fira Sans"/>
              <a:cs typeface="Fira Sans"/>
              <a:sym typeface="Fira Sans"/>
            </a:endParaRPr>
          </a:p>
          <a:p>
            <a:pPr indent="0" lvl="0" marL="0" rtl="0" algn="l">
              <a:lnSpc>
                <a:spcPct val="115000"/>
              </a:lnSpc>
              <a:spcBef>
                <a:spcPts val="0"/>
              </a:spcBef>
              <a:spcAft>
                <a:spcPts val="0"/>
              </a:spcAft>
              <a:buNone/>
            </a:pPr>
            <a:r>
              <a:rPr lang="en-GB" sz="1100">
                <a:solidFill>
                  <a:srgbClr val="293171"/>
                </a:solidFill>
                <a:latin typeface="Fira Sans"/>
                <a:ea typeface="Fira Sans"/>
                <a:cs typeface="Fira Sans"/>
                <a:sym typeface="Fira Sans"/>
              </a:rPr>
              <a:t> </a:t>
            </a:r>
            <a:endParaRPr sz="1100">
              <a:solidFill>
                <a:srgbClr val="293171"/>
              </a:solidFill>
              <a:latin typeface="Fira Sans"/>
              <a:ea typeface="Fira Sans"/>
              <a:cs typeface="Fira Sans"/>
              <a:sym typeface="Fira Sans"/>
            </a:endParaRPr>
          </a:p>
          <a:p>
            <a:pPr indent="0" lvl="0" marL="0" rtl="0" algn="l">
              <a:lnSpc>
                <a:spcPct val="115000"/>
              </a:lnSpc>
              <a:spcBef>
                <a:spcPts val="0"/>
              </a:spcBef>
              <a:spcAft>
                <a:spcPts val="0"/>
              </a:spcAft>
              <a:buNone/>
            </a:pPr>
            <a:r>
              <a:rPr lang="en-GB" sz="1100">
                <a:solidFill>
                  <a:srgbClr val="293171"/>
                </a:solidFill>
                <a:latin typeface="Fira Sans"/>
                <a:ea typeface="Fira Sans"/>
                <a:cs typeface="Fira Sans"/>
                <a:sym typeface="Fira Sans"/>
              </a:rPr>
              <a:t>Then move onto the next… and so on until you have visited every workstream.</a:t>
            </a:r>
            <a:endParaRPr sz="1100">
              <a:solidFill>
                <a:srgbClr val="293171"/>
              </a:solidFill>
              <a:latin typeface="Fira Sans"/>
              <a:ea typeface="Fira Sans"/>
              <a:cs typeface="Fira Sans"/>
              <a:sym typeface="Fira Sans"/>
            </a:endParaRPr>
          </a:p>
          <a:p>
            <a:pPr indent="0" lvl="0" marL="0" rtl="0" algn="l">
              <a:lnSpc>
                <a:spcPct val="115000"/>
              </a:lnSpc>
              <a:spcBef>
                <a:spcPts val="0"/>
              </a:spcBef>
              <a:spcAft>
                <a:spcPts val="0"/>
              </a:spcAft>
              <a:buNone/>
            </a:pPr>
            <a:r>
              <a:rPr lang="en-GB" sz="1100">
                <a:solidFill>
                  <a:srgbClr val="293171"/>
                </a:solidFill>
                <a:latin typeface="Fira Sans"/>
                <a:ea typeface="Fira Sans"/>
                <a:cs typeface="Fira Sans"/>
                <a:sym typeface="Fira Sans"/>
              </a:rPr>
              <a:t> </a:t>
            </a:r>
            <a:endParaRPr sz="1100">
              <a:solidFill>
                <a:srgbClr val="293171"/>
              </a:solidFill>
              <a:latin typeface="Fira Sans"/>
              <a:ea typeface="Fira Sans"/>
              <a:cs typeface="Fira Sans"/>
              <a:sym typeface="Fira Sans"/>
            </a:endParaRPr>
          </a:p>
          <a:p>
            <a:pPr indent="0" lvl="0" marL="0" rtl="0" algn="l">
              <a:lnSpc>
                <a:spcPct val="115000"/>
              </a:lnSpc>
              <a:spcBef>
                <a:spcPts val="0"/>
              </a:spcBef>
              <a:spcAft>
                <a:spcPts val="0"/>
              </a:spcAft>
              <a:buNone/>
            </a:pPr>
            <a:r>
              <a:rPr lang="en-GB" sz="1100">
                <a:solidFill>
                  <a:srgbClr val="293171"/>
                </a:solidFill>
                <a:latin typeface="Fira Sans"/>
                <a:ea typeface="Fira Sans"/>
                <a:cs typeface="Fira Sans"/>
                <a:sym typeface="Fira Sans"/>
              </a:rPr>
              <a:t>We will follow up on all questions we can’t get to today.</a:t>
            </a:r>
            <a:endParaRPr sz="1100">
              <a:solidFill>
                <a:srgbClr val="293171"/>
              </a:solidFill>
              <a:latin typeface="Fira Sans"/>
              <a:ea typeface="Fira Sans"/>
              <a:cs typeface="Fira Sans"/>
              <a:sym typeface="Fira Sans"/>
            </a:endParaRPr>
          </a:p>
        </p:txBody>
      </p:sp>
      <p:pic>
        <p:nvPicPr>
          <p:cNvPr id="677" name="Google Shape;677;p68"/>
          <p:cNvPicPr preferRelativeResize="0"/>
          <p:nvPr/>
        </p:nvPicPr>
        <p:blipFill rotWithShape="1">
          <a:blip r:embed="rId4">
            <a:alphaModFix/>
          </a:blip>
          <a:srcRect b="0" l="32854" r="0" t="0"/>
          <a:stretch/>
        </p:blipFill>
        <p:spPr>
          <a:xfrm>
            <a:off x="8237175" y="3844450"/>
            <a:ext cx="2489700" cy="2473200"/>
          </a:xfrm>
          <a:prstGeom prst="ellipse">
            <a:avLst/>
          </a:prstGeom>
          <a:noFill/>
          <a:ln cap="flat" cmpd="sng" w="28575">
            <a:solidFill>
              <a:srgbClr val="F6F9FB"/>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pic>
        <p:nvPicPr>
          <p:cNvPr id="683" name="Google Shape;683;p69"/>
          <p:cNvPicPr preferRelativeResize="0"/>
          <p:nvPr/>
        </p:nvPicPr>
        <p:blipFill rotWithShape="1">
          <a:blip r:embed="rId3">
            <a:alphaModFix/>
          </a:blip>
          <a:srcRect b="177" l="0" r="0" t="62155"/>
          <a:stretch/>
        </p:blipFill>
        <p:spPr>
          <a:xfrm>
            <a:off x="0" y="0"/>
            <a:ext cx="12191999" cy="6890301"/>
          </a:xfrm>
          <a:prstGeom prst="rect">
            <a:avLst/>
          </a:prstGeom>
          <a:noFill/>
          <a:ln>
            <a:noFill/>
          </a:ln>
        </p:spPr>
      </p:pic>
      <p:sp>
        <p:nvSpPr>
          <p:cNvPr id="684" name="Google Shape;684;p69"/>
          <p:cNvSpPr txBox="1"/>
          <p:nvPr/>
        </p:nvSpPr>
        <p:spPr>
          <a:xfrm>
            <a:off x="904083" y="630975"/>
            <a:ext cx="1011600" cy="153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chemeClr val="lt1"/>
                </a:solidFill>
                <a:latin typeface="Fira Sans"/>
                <a:ea typeface="Fira Sans"/>
                <a:cs typeface="Fira Sans"/>
                <a:sym typeface="Fira Sans"/>
              </a:rPr>
              <a:t>October 2022</a:t>
            </a:r>
            <a:endParaRPr sz="1000" u="none" cap="none" strike="noStrike">
              <a:solidFill>
                <a:schemeClr val="lt1"/>
              </a:solidFill>
              <a:latin typeface="Fira Sans"/>
              <a:ea typeface="Fira Sans"/>
              <a:cs typeface="Fira Sans"/>
              <a:sym typeface="Fira Sans"/>
            </a:endParaRPr>
          </a:p>
        </p:txBody>
      </p:sp>
      <p:sp>
        <p:nvSpPr>
          <p:cNvPr id="685" name="Google Shape;685;p69"/>
          <p:cNvSpPr txBox="1"/>
          <p:nvPr>
            <p:ph type="ctrTitle"/>
          </p:nvPr>
        </p:nvSpPr>
        <p:spPr>
          <a:xfrm>
            <a:off x="823350" y="2174034"/>
            <a:ext cx="10545300" cy="1433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6000">
                <a:solidFill>
                  <a:schemeClr val="lt1"/>
                </a:solidFill>
                <a:latin typeface="Fira Sans Black"/>
                <a:ea typeface="Fira Sans Black"/>
                <a:cs typeface="Fira Sans Black"/>
                <a:sym typeface="Fira Sans Black"/>
              </a:rPr>
              <a:t>Thank you</a:t>
            </a:r>
            <a:endParaRPr sz="6000">
              <a:solidFill>
                <a:schemeClr val="lt1"/>
              </a:solidFill>
              <a:latin typeface="Fira Sans Black"/>
              <a:ea typeface="Fira Sans Black"/>
              <a:cs typeface="Fira Sans Black"/>
              <a:sym typeface="Fira Sans Black"/>
            </a:endParaRPr>
          </a:p>
        </p:txBody>
      </p:sp>
      <p:pic>
        <p:nvPicPr>
          <p:cNvPr id="686" name="Google Shape;686;p69"/>
          <p:cNvPicPr preferRelativeResize="0"/>
          <p:nvPr/>
        </p:nvPicPr>
        <p:blipFill>
          <a:blip r:embed="rId4">
            <a:alphaModFix/>
          </a:blip>
          <a:stretch>
            <a:fillRect/>
          </a:stretch>
        </p:blipFill>
        <p:spPr>
          <a:xfrm>
            <a:off x="9623783" y="5928875"/>
            <a:ext cx="1826425" cy="493075"/>
          </a:xfrm>
          <a:prstGeom prst="rect">
            <a:avLst/>
          </a:prstGeom>
          <a:noFill/>
          <a:ln>
            <a:noFill/>
          </a:ln>
        </p:spPr>
      </p:pic>
      <p:sp>
        <p:nvSpPr>
          <p:cNvPr id="687" name="Google Shape;687;p69"/>
          <p:cNvSpPr txBox="1"/>
          <p:nvPr>
            <p:ph type="ctrTitle"/>
          </p:nvPr>
        </p:nvSpPr>
        <p:spPr>
          <a:xfrm>
            <a:off x="888825" y="4031075"/>
            <a:ext cx="6327600" cy="12315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1100"/>
              <a:buFont typeface="Arial"/>
              <a:buNone/>
            </a:pPr>
            <a:r>
              <a:rPr b="0" lang="en-GB" sz="2000">
                <a:solidFill>
                  <a:schemeClr val="lt1"/>
                </a:solidFill>
                <a:latin typeface="Fira Sans ExtraBold"/>
                <a:ea typeface="Fira Sans ExtraBold"/>
                <a:cs typeface="Fira Sans ExtraBold"/>
                <a:sym typeface="Fira Sans ExtraBold"/>
              </a:rPr>
              <a:t>Roadmap to day 1 of the new Water Services Entities</a:t>
            </a:r>
            <a:endParaRPr b="0" sz="2000">
              <a:solidFill>
                <a:schemeClr val="lt1"/>
              </a:solidFill>
              <a:latin typeface="Fira Sans ExtraBold"/>
              <a:ea typeface="Fira Sans ExtraBold"/>
              <a:cs typeface="Fira Sans ExtraBold"/>
              <a:sym typeface="Fira Sans ExtraBold"/>
            </a:endParaRPr>
          </a:p>
          <a:p>
            <a:pPr indent="0" lvl="0" marL="0" rtl="0" algn="l">
              <a:lnSpc>
                <a:spcPct val="100000"/>
              </a:lnSpc>
              <a:spcBef>
                <a:spcPts val="0"/>
              </a:spcBef>
              <a:spcAft>
                <a:spcPts val="0"/>
              </a:spcAft>
              <a:buClr>
                <a:schemeClr val="dk1"/>
              </a:buClr>
              <a:buSzPts val="1100"/>
              <a:buFont typeface="Arial"/>
              <a:buNone/>
            </a:pPr>
            <a:r>
              <a:t/>
            </a:r>
            <a:endParaRPr b="0" sz="2000">
              <a:solidFill>
                <a:schemeClr val="lt1"/>
              </a:solidFill>
              <a:latin typeface="Fira Sans ExtraBold"/>
              <a:ea typeface="Fira Sans ExtraBold"/>
              <a:cs typeface="Fira Sans ExtraBold"/>
              <a:sym typeface="Fira Sans ExtraBold"/>
            </a:endParaRPr>
          </a:p>
          <a:p>
            <a:pPr indent="0" lvl="0" marL="0" rtl="0" algn="l">
              <a:lnSpc>
                <a:spcPct val="100000"/>
              </a:lnSpc>
              <a:spcBef>
                <a:spcPts val="0"/>
              </a:spcBef>
              <a:spcAft>
                <a:spcPts val="0"/>
              </a:spcAft>
              <a:buClr>
                <a:schemeClr val="dk1"/>
              </a:buClr>
              <a:buSzPts val="1100"/>
              <a:buFont typeface="Arial"/>
              <a:buNone/>
            </a:pPr>
            <a:r>
              <a:rPr b="0" lang="en-GB" sz="2000">
                <a:solidFill>
                  <a:schemeClr val="lt1"/>
                </a:solidFill>
                <a:latin typeface="Fira Sans Light"/>
                <a:ea typeface="Fira Sans Light"/>
                <a:cs typeface="Fira Sans Light"/>
                <a:sym typeface="Fira Sans Light"/>
              </a:rPr>
              <a:t>Water NZ Conference 2022</a:t>
            </a:r>
            <a:endParaRPr b="0" sz="2000">
              <a:solidFill>
                <a:schemeClr val="lt1"/>
              </a:solidFill>
              <a:latin typeface="Fira Sans Light"/>
              <a:ea typeface="Fira Sans Light"/>
              <a:cs typeface="Fira Sans Light"/>
              <a:sym typeface="Fira Sans Light"/>
            </a:endParaRPr>
          </a:p>
          <a:p>
            <a:pPr indent="0" lvl="0" marL="0" rtl="0" algn="l">
              <a:lnSpc>
                <a:spcPct val="100000"/>
              </a:lnSpc>
              <a:spcBef>
                <a:spcPts val="0"/>
              </a:spcBef>
              <a:spcAft>
                <a:spcPts val="0"/>
              </a:spcAft>
              <a:buClr>
                <a:schemeClr val="dk1"/>
              </a:buClr>
              <a:buSzPts val="1100"/>
              <a:buFont typeface="Arial"/>
              <a:buNone/>
            </a:pPr>
            <a:r>
              <a:rPr b="0" lang="en-GB" sz="2000">
                <a:solidFill>
                  <a:schemeClr val="lt1"/>
                </a:solidFill>
                <a:latin typeface="Fira Sans Light"/>
                <a:ea typeface="Fira Sans Light"/>
                <a:cs typeface="Fira Sans Light"/>
                <a:sym typeface="Fira Sans Light"/>
              </a:rPr>
              <a:t>Pre Conference workshop 17th October</a:t>
            </a:r>
            <a:endParaRPr b="0" sz="2000">
              <a:solidFill>
                <a:schemeClr val="lt1"/>
              </a:solidFill>
              <a:latin typeface="Fira Sans Light"/>
              <a:ea typeface="Fira Sans Light"/>
              <a:cs typeface="Fira Sans Light"/>
              <a:sym typeface="Fira Sans Light"/>
            </a:endParaRPr>
          </a:p>
        </p:txBody>
      </p:sp>
      <p:sp>
        <p:nvSpPr>
          <p:cNvPr id="688" name="Google Shape;688;p69"/>
          <p:cNvSpPr txBox="1"/>
          <p:nvPr/>
        </p:nvSpPr>
        <p:spPr>
          <a:xfrm>
            <a:off x="904075" y="6098475"/>
            <a:ext cx="4036800" cy="153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SzPts val="1100"/>
              <a:buNone/>
            </a:pPr>
            <a:r>
              <a:rPr lang="en-GB" sz="1000">
                <a:solidFill>
                  <a:schemeClr val="lt1"/>
                </a:solidFill>
                <a:latin typeface="Fira Sans"/>
                <a:ea typeface="Fira Sans"/>
                <a:cs typeface="Fira Sans"/>
                <a:sym typeface="Fira Sans"/>
              </a:rPr>
              <a:t>Find out more at </a:t>
            </a:r>
            <a:r>
              <a:rPr lang="en-GB" sz="1000" u="sng">
                <a:solidFill>
                  <a:srgbClr val="A2C0E6"/>
                </a:solidFill>
                <a:latin typeface="Fira Sans"/>
                <a:ea typeface="Fira Sans"/>
                <a:cs typeface="Fira Sans"/>
                <a:sym typeface="Fira Sans"/>
                <a:hlinkClick r:id="rId5">
                  <a:extLst>
                    <a:ext uri="{A12FA001-AC4F-418D-AE19-62706E023703}">
                      <ahyp:hlinkClr val="tx"/>
                    </a:ext>
                  </a:extLst>
                </a:hlinkClick>
              </a:rPr>
              <a:t>www.dia.govt.nz/Three-Waters-Reform-Programme</a:t>
            </a:r>
            <a:r>
              <a:rPr lang="en-GB" sz="1000">
                <a:solidFill>
                  <a:schemeClr val="lt1"/>
                </a:solidFill>
                <a:latin typeface="Fira Sans"/>
                <a:ea typeface="Fira Sans"/>
                <a:cs typeface="Fira Sans"/>
                <a:sym typeface="Fira Sans"/>
              </a:rPr>
              <a:t>  ​</a:t>
            </a:r>
            <a:endParaRPr sz="1000">
              <a:solidFill>
                <a:schemeClr val="lt1"/>
              </a:solidFill>
              <a:latin typeface="Fira Sans"/>
              <a:ea typeface="Fira Sans"/>
              <a:cs typeface="Fira Sans"/>
              <a:sym typeface="Fira Sans"/>
            </a:endParaRPr>
          </a:p>
        </p:txBody>
      </p:sp>
      <p:sp>
        <p:nvSpPr>
          <p:cNvPr id="689" name="Google Shape;689;p69"/>
          <p:cNvSpPr txBox="1"/>
          <p:nvPr/>
        </p:nvSpPr>
        <p:spPr>
          <a:xfrm>
            <a:off x="3745425" y="1814600"/>
            <a:ext cx="351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690" name="Google Shape;690;p69"/>
          <p:cNvPicPr preferRelativeResize="0"/>
          <p:nvPr/>
        </p:nvPicPr>
        <p:blipFill>
          <a:blip r:embed="rId6">
            <a:alphaModFix/>
          </a:blip>
          <a:stretch>
            <a:fillRect/>
          </a:stretch>
        </p:blipFill>
        <p:spPr>
          <a:xfrm>
            <a:off x="9429300" y="0"/>
            <a:ext cx="2215351" cy="1088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9"/>
          <p:cNvSpPr txBox="1"/>
          <p:nvPr>
            <p:ph idx="4294967295" type="ctrTitle"/>
          </p:nvPr>
        </p:nvSpPr>
        <p:spPr>
          <a:xfrm>
            <a:off x="384450" y="364600"/>
            <a:ext cx="7707900" cy="400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600">
                <a:solidFill>
                  <a:srgbClr val="293171"/>
                </a:solidFill>
                <a:latin typeface="Fira Sans Black"/>
                <a:ea typeface="Fira Sans Black"/>
                <a:cs typeface="Fira Sans Black"/>
                <a:sym typeface="Fira Sans Black"/>
              </a:rPr>
              <a:t>The opportunity</a:t>
            </a:r>
            <a:endParaRPr sz="2600">
              <a:solidFill>
                <a:srgbClr val="293171"/>
              </a:solidFill>
              <a:latin typeface="Fira Sans Black"/>
              <a:ea typeface="Fira Sans Black"/>
              <a:cs typeface="Fira Sans Black"/>
              <a:sym typeface="Fira Sans Black"/>
            </a:endParaRPr>
          </a:p>
        </p:txBody>
      </p:sp>
      <p:grpSp>
        <p:nvGrpSpPr>
          <p:cNvPr id="231" name="Google Shape;231;p49"/>
          <p:cNvGrpSpPr/>
          <p:nvPr/>
        </p:nvGrpSpPr>
        <p:grpSpPr>
          <a:xfrm>
            <a:off x="5116309" y="430150"/>
            <a:ext cx="6696382" cy="6567812"/>
            <a:chOff x="-42979" y="553075"/>
            <a:chExt cx="6696382" cy="6567812"/>
          </a:xfrm>
        </p:grpSpPr>
        <p:sp>
          <p:nvSpPr>
            <p:cNvPr id="232" name="Google Shape;232;p49"/>
            <p:cNvSpPr/>
            <p:nvPr/>
          </p:nvSpPr>
          <p:spPr>
            <a:xfrm>
              <a:off x="919500" y="1516300"/>
              <a:ext cx="4763700" cy="4611600"/>
            </a:xfrm>
            <a:prstGeom prst="pie">
              <a:avLst>
                <a:gd fmla="val 14727646" name="adj1"/>
                <a:gd fmla="val 17654043" name="adj2"/>
              </a:avLst>
            </a:prstGeom>
            <a:solidFill>
              <a:srgbClr val="3A7E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9"/>
            <p:cNvSpPr/>
            <p:nvPr/>
          </p:nvSpPr>
          <p:spPr>
            <a:xfrm flipH="1" rot="-3140261">
              <a:off x="838763" y="1555368"/>
              <a:ext cx="4763616" cy="4568539"/>
            </a:xfrm>
            <a:prstGeom prst="pie">
              <a:avLst>
                <a:gd fmla="val 14727646" name="adj1"/>
                <a:gd fmla="val 17654043" name="adj2"/>
              </a:avLst>
            </a:prstGeom>
            <a:solidFill>
              <a:srgbClr val="3A7E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9"/>
            <p:cNvSpPr/>
            <p:nvPr/>
          </p:nvSpPr>
          <p:spPr>
            <a:xfrm rot="3084266">
              <a:off x="1008363" y="1559352"/>
              <a:ext cx="4763881" cy="4547845"/>
            </a:xfrm>
            <a:prstGeom prst="pie">
              <a:avLst>
                <a:gd fmla="val 14727646" name="adj1"/>
                <a:gd fmla="val 17654043" name="adj2"/>
              </a:avLst>
            </a:prstGeom>
            <a:solidFill>
              <a:srgbClr val="48A5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9"/>
            <p:cNvSpPr/>
            <p:nvPr/>
          </p:nvSpPr>
          <p:spPr>
            <a:xfrm rot="-9213165">
              <a:off x="892788" y="1701856"/>
              <a:ext cx="4763640" cy="4580238"/>
            </a:xfrm>
            <a:prstGeom prst="pie">
              <a:avLst>
                <a:gd fmla="val 14727646" name="adj1"/>
                <a:gd fmla="val 17654043" name="adj2"/>
              </a:avLst>
            </a:prstGeom>
            <a:solidFill>
              <a:srgbClr val="42B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9"/>
            <p:cNvSpPr/>
            <p:nvPr/>
          </p:nvSpPr>
          <p:spPr>
            <a:xfrm flipH="1" rot="9269323">
              <a:off x="973503" y="1685610"/>
              <a:ext cx="4763765" cy="4597780"/>
            </a:xfrm>
            <a:prstGeom prst="pie">
              <a:avLst>
                <a:gd fmla="val 14727646" name="adj1"/>
                <a:gd fmla="val 17654043" name="adj2"/>
              </a:avLst>
            </a:prstGeom>
            <a:solidFill>
              <a:srgbClr val="4CA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9"/>
            <p:cNvSpPr/>
            <p:nvPr/>
          </p:nvSpPr>
          <p:spPr>
            <a:xfrm rot="-6157528">
              <a:off x="836861" y="1639225"/>
              <a:ext cx="4763995" cy="4573378"/>
            </a:xfrm>
            <a:prstGeom prst="pie">
              <a:avLst>
                <a:gd fmla="val 14727646" name="adj1"/>
                <a:gd fmla="val 17654043" name="adj2"/>
              </a:avLst>
            </a:prstGeom>
            <a:solidFill>
              <a:srgbClr val="3A7E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9"/>
            <p:cNvSpPr/>
            <p:nvPr/>
          </p:nvSpPr>
          <p:spPr>
            <a:xfrm flipH="1" rot="6150014">
              <a:off x="994763" y="1590097"/>
              <a:ext cx="4763826" cy="4654656"/>
            </a:xfrm>
            <a:prstGeom prst="pie">
              <a:avLst>
                <a:gd fmla="val 14727646" name="adj1"/>
                <a:gd fmla="val 17654043" name="adj2"/>
              </a:avLst>
            </a:prstGeom>
            <a:solidFill>
              <a:srgbClr val="48A5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9"/>
            <p:cNvSpPr/>
            <p:nvPr/>
          </p:nvSpPr>
          <p:spPr>
            <a:xfrm>
              <a:off x="1917444" y="2493598"/>
              <a:ext cx="2763000" cy="2675100"/>
            </a:xfrm>
            <a:prstGeom prst="pie">
              <a:avLst>
                <a:gd fmla="val 14779936" name="adj1"/>
                <a:gd fmla="val 17624545" name="adj2"/>
              </a:avLst>
            </a:prstGeom>
            <a:solidFill>
              <a:srgbClr val="194594">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9"/>
            <p:cNvSpPr/>
            <p:nvPr/>
          </p:nvSpPr>
          <p:spPr>
            <a:xfrm flipH="1" rot="-3140104">
              <a:off x="1837279" y="2497197"/>
              <a:ext cx="2763146" cy="2649794"/>
            </a:xfrm>
            <a:prstGeom prst="pie">
              <a:avLst>
                <a:gd fmla="val 14773100" name="adj1"/>
                <a:gd fmla="val 17679174" name="adj2"/>
              </a:avLst>
            </a:prstGeom>
            <a:solidFill>
              <a:srgbClr val="194594">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9"/>
            <p:cNvSpPr/>
            <p:nvPr/>
          </p:nvSpPr>
          <p:spPr>
            <a:xfrm rot="3083967">
              <a:off x="2008551" y="2512156"/>
              <a:ext cx="2763481" cy="2637964"/>
            </a:xfrm>
            <a:prstGeom prst="pie">
              <a:avLst>
                <a:gd fmla="val 14759727" name="adj1"/>
                <a:gd fmla="val 17656832" name="adj2"/>
              </a:avLst>
            </a:prstGeom>
            <a:solidFill>
              <a:srgbClr val="194594">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9"/>
            <p:cNvSpPr/>
            <p:nvPr/>
          </p:nvSpPr>
          <p:spPr>
            <a:xfrm rot="-9213274">
              <a:off x="1892977" y="2663611"/>
              <a:ext cx="2763249" cy="2656723"/>
            </a:xfrm>
            <a:prstGeom prst="pie">
              <a:avLst>
                <a:gd fmla="val 14738876" name="adj1"/>
                <a:gd fmla="val 17636815" name="adj2"/>
              </a:avLst>
            </a:prstGeom>
            <a:solidFill>
              <a:srgbClr val="194594">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9"/>
            <p:cNvSpPr/>
            <p:nvPr/>
          </p:nvSpPr>
          <p:spPr>
            <a:xfrm flipH="1" rot="9269696">
              <a:off x="1973793" y="2658556"/>
              <a:ext cx="2763180" cy="2666831"/>
            </a:xfrm>
            <a:prstGeom prst="pie">
              <a:avLst>
                <a:gd fmla="val 14753232" name="adj1"/>
                <a:gd fmla="val 17670527" name="adj2"/>
              </a:avLst>
            </a:prstGeom>
            <a:solidFill>
              <a:srgbClr val="194594">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9"/>
            <p:cNvSpPr/>
            <p:nvPr/>
          </p:nvSpPr>
          <p:spPr>
            <a:xfrm rot="-6157355">
              <a:off x="1837113" y="2590996"/>
              <a:ext cx="2763492" cy="2652857"/>
            </a:xfrm>
            <a:prstGeom prst="pie">
              <a:avLst>
                <a:gd fmla="val 14723754" name="adj1"/>
                <a:gd fmla="val 17626394" name="adj2"/>
              </a:avLst>
            </a:prstGeom>
            <a:solidFill>
              <a:srgbClr val="194594">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9"/>
            <p:cNvSpPr/>
            <p:nvPr/>
          </p:nvSpPr>
          <p:spPr>
            <a:xfrm flipH="1" rot="6149745">
              <a:off x="2008616" y="2575885"/>
              <a:ext cx="2763358" cy="2700101"/>
            </a:xfrm>
            <a:prstGeom prst="pie">
              <a:avLst>
                <a:gd fmla="val 14737903" name="adj1"/>
                <a:gd fmla="val 17665012" name="adj2"/>
              </a:avLst>
            </a:prstGeom>
            <a:solidFill>
              <a:srgbClr val="194594">
                <a:alpha val="36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9"/>
            <p:cNvSpPr/>
            <p:nvPr/>
          </p:nvSpPr>
          <p:spPr>
            <a:xfrm>
              <a:off x="2538312" y="3162887"/>
              <a:ext cx="1526100" cy="1526100"/>
            </a:xfrm>
            <a:prstGeom prst="ellipse">
              <a:avLst/>
            </a:prstGeom>
            <a:solidFill>
              <a:schemeClr val="lt1"/>
            </a:solidFill>
            <a:ln>
              <a:noFill/>
            </a:ln>
          </p:spPr>
          <p:txBody>
            <a:bodyPr anchorCtr="0" anchor="ctr" bIns="18000" lIns="0" spcFirstLastPara="1" rIns="0" wrap="square" tIns="18000">
              <a:noAutofit/>
            </a:bodyPr>
            <a:lstStyle/>
            <a:p>
              <a:pPr indent="0" lvl="0" marL="0" rtl="0" algn="ctr">
                <a:spcBef>
                  <a:spcPts val="0"/>
                </a:spcBef>
                <a:spcAft>
                  <a:spcPts val="0"/>
                </a:spcAft>
                <a:buNone/>
              </a:pPr>
              <a:r>
                <a:rPr b="1" lang="en-GB" sz="1200">
                  <a:solidFill>
                    <a:srgbClr val="293171"/>
                  </a:solidFill>
                  <a:latin typeface="Fira Sans"/>
                  <a:ea typeface="Fira Sans"/>
                  <a:cs typeface="Fira Sans"/>
                  <a:sym typeface="Fira Sans"/>
                </a:rPr>
                <a:t>Transformation Vision</a:t>
              </a:r>
              <a:endParaRPr b="1" sz="1200">
                <a:solidFill>
                  <a:srgbClr val="293171"/>
                </a:solidFill>
                <a:latin typeface="Fira Sans"/>
                <a:ea typeface="Fira Sans"/>
                <a:cs typeface="Fira Sans"/>
                <a:sym typeface="Fira Sans"/>
              </a:endParaRPr>
            </a:p>
          </p:txBody>
        </p:sp>
        <p:sp>
          <p:nvSpPr>
            <p:cNvPr id="247" name="Google Shape;247;p49"/>
            <p:cNvSpPr txBox="1"/>
            <p:nvPr/>
          </p:nvSpPr>
          <p:spPr>
            <a:xfrm>
              <a:off x="1325850" y="2438600"/>
              <a:ext cx="1027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700">
                  <a:solidFill>
                    <a:schemeClr val="lt1"/>
                  </a:solidFill>
                  <a:latin typeface="Fira Sans"/>
                  <a:ea typeface="Fira Sans"/>
                  <a:cs typeface="Fira Sans"/>
                  <a:sym typeface="Fira Sans"/>
                </a:rPr>
                <a:t>Kaaore Aahuarangi</a:t>
              </a:r>
              <a:endParaRPr b="1" sz="700">
                <a:solidFill>
                  <a:schemeClr val="lt1"/>
                </a:solidFill>
                <a:latin typeface="Fira Sans"/>
                <a:ea typeface="Fira Sans"/>
                <a:cs typeface="Fira Sans"/>
                <a:sym typeface="Fira Sans"/>
              </a:endParaRPr>
            </a:p>
            <a:p>
              <a:pPr indent="0" lvl="0" marL="0" rtl="0" algn="ctr">
                <a:spcBef>
                  <a:spcPts val="0"/>
                </a:spcBef>
                <a:spcAft>
                  <a:spcPts val="0"/>
                </a:spcAft>
                <a:buNone/>
              </a:pPr>
              <a:r>
                <a:rPr b="1" lang="en-GB" sz="700">
                  <a:solidFill>
                    <a:schemeClr val="lt1"/>
                  </a:solidFill>
                  <a:latin typeface="Fira Sans"/>
                  <a:ea typeface="Fira Sans"/>
                  <a:cs typeface="Fira Sans"/>
                  <a:sym typeface="Fira Sans"/>
                </a:rPr>
                <a:t>HuriHuri </a:t>
              </a:r>
              <a:endParaRPr b="1" sz="700">
                <a:solidFill>
                  <a:schemeClr val="lt1"/>
                </a:solidFill>
                <a:latin typeface="Fira Sans"/>
                <a:ea typeface="Fira Sans"/>
                <a:cs typeface="Fira Sans"/>
                <a:sym typeface="Fira Sans"/>
              </a:endParaRPr>
            </a:p>
            <a:p>
              <a:pPr indent="0" lvl="0" marL="0" rtl="0" algn="ctr">
                <a:spcBef>
                  <a:spcPts val="0"/>
                </a:spcBef>
                <a:spcAft>
                  <a:spcPts val="0"/>
                </a:spcAft>
                <a:buNone/>
              </a:pPr>
              <a:r>
                <a:rPr lang="en-GB" sz="700">
                  <a:solidFill>
                    <a:schemeClr val="lt1"/>
                  </a:solidFill>
                  <a:latin typeface="Fira Sans"/>
                  <a:ea typeface="Fira Sans"/>
                  <a:cs typeface="Fira Sans"/>
                  <a:sym typeface="Fira Sans"/>
                </a:rPr>
                <a:t>Leaving no footprints</a:t>
              </a:r>
              <a:endParaRPr sz="700">
                <a:solidFill>
                  <a:schemeClr val="lt1"/>
                </a:solidFill>
                <a:latin typeface="Fira Sans"/>
                <a:ea typeface="Fira Sans"/>
                <a:cs typeface="Fira Sans"/>
                <a:sym typeface="Fira Sans"/>
              </a:endParaRPr>
            </a:p>
          </p:txBody>
        </p:sp>
        <p:sp>
          <p:nvSpPr>
            <p:cNvPr id="248" name="Google Shape;248;p49"/>
            <p:cNvSpPr txBox="1"/>
            <p:nvPr/>
          </p:nvSpPr>
          <p:spPr>
            <a:xfrm>
              <a:off x="2787600" y="1698425"/>
              <a:ext cx="10275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700">
                  <a:solidFill>
                    <a:schemeClr val="lt1"/>
                  </a:solidFill>
                  <a:latin typeface="Fira Sans"/>
                  <a:ea typeface="Fira Sans"/>
                  <a:cs typeface="Fira Sans"/>
                  <a:sym typeface="Fira Sans"/>
                </a:rPr>
                <a:t>Smarter Procurement</a:t>
              </a:r>
              <a:endParaRPr b="1" sz="700">
                <a:solidFill>
                  <a:schemeClr val="lt1"/>
                </a:solidFill>
                <a:latin typeface="Fira Sans"/>
                <a:ea typeface="Fira Sans"/>
                <a:cs typeface="Fira Sans"/>
                <a:sym typeface="Fira Sans"/>
              </a:endParaRPr>
            </a:p>
            <a:p>
              <a:pPr indent="0" lvl="0" marL="0" rtl="0" algn="ctr">
                <a:spcBef>
                  <a:spcPts val="0"/>
                </a:spcBef>
                <a:spcAft>
                  <a:spcPts val="0"/>
                </a:spcAft>
                <a:buNone/>
              </a:pPr>
              <a:r>
                <a:rPr lang="en-GB" sz="700">
                  <a:solidFill>
                    <a:schemeClr val="lt1"/>
                  </a:solidFill>
                  <a:latin typeface="Fira Sans"/>
                  <a:ea typeface="Fira Sans"/>
                  <a:cs typeface="Fira Sans"/>
                  <a:sym typeface="Fira Sans"/>
                </a:rPr>
                <a:t>We adapt and evolve together with our suppliers</a:t>
              </a:r>
              <a:endParaRPr sz="700">
                <a:solidFill>
                  <a:schemeClr val="lt1"/>
                </a:solidFill>
                <a:latin typeface="Fira Sans"/>
                <a:ea typeface="Fira Sans"/>
                <a:cs typeface="Fira Sans"/>
                <a:sym typeface="Fira Sans"/>
              </a:endParaRPr>
            </a:p>
          </p:txBody>
        </p:sp>
        <p:sp>
          <p:nvSpPr>
            <p:cNvPr id="249" name="Google Shape;249;p49"/>
            <p:cNvSpPr txBox="1"/>
            <p:nvPr/>
          </p:nvSpPr>
          <p:spPr>
            <a:xfrm>
              <a:off x="4342400" y="2493600"/>
              <a:ext cx="898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700">
                  <a:solidFill>
                    <a:schemeClr val="lt1"/>
                  </a:solidFill>
                  <a:latin typeface="Fira Sans"/>
                  <a:ea typeface="Fira Sans"/>
                  <a:cs typeface="Fira Sans"/>
                  <a:sym typeface="Fira Sans"/>
                </a:rPr>
                <a:t>Customers Properly Valuing Water</a:t>
              </a:r>
              <a:endParaRPr b="1" sz="700">
                <a:solidFill>
                  <a:schemeClr val="lt1"/>
                </a:solidFill>
                <a:latin typeface="Fira Sans"/>
                <a:ea typeface="Fira Sans"/>
                <a:cs typeface="Fira Sans"/>
                <a:sym typeface="Fira Sans"/>
              </a:endParaRPr>
            </a:p>
            <a:p>
              <a:pPr indent="0" lvl="0" marL="0" rtl="0" algn="ctr">
                <a:spcBef>
                  <a:spcPts val="0"/>
                </a:spcBef>
                <a:spcAft>
                  <a:spcPts val="0"/>
                </a:spcAft>
                <a:buNone/>
              </a:pPr>
              <a:r>
                <a:t/>
              </a:r>
              <a:endParaRPr sz="700">
                <a:solidFill>
                  <a:schemeClr val="lt1"/>
                </a:solidFill>
                <a:latin typeface="Fira Sans"/>
                <a:ea typeface="Fira Sans"/>
                <a:cs typeface="Fira Sans"/>
                <a:sym typeface="Fira Sans"/>
              </a:endParaRPr>
            </a:p>
          </p:txBody>
        </p:sp>
        <p:sp>
          <p:nvSpPr>
            <p:cNvPr id="250" name="Google Shape;250;p49"/>
            <p:cNvSpPr txBox="1"/>
            <p:nvPr/>
          </p:nvSpPr>
          <p:spPr>
            <a:xfrm>
              <a:off x="4680450" y="3958575"/>
              <a:ext cx="10275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700">
                  <a:solidFill>
                    <a:schemeClr val="lt1"/>
                  </a:solidFill>
                  <a:latin typeface="Fira Sans"/>
                  <a:ea typeface="Fira Sans"/>
                  <a:cs typeface="Fira Sans"/>
                  <a:sym typeface="Fira Sans"/>
                </a:rPr>
                <a:t>Tipu o maatou</a:t>
              </a:r>
              <a:endParaRPr b="1" sz="700">
                <a:solidFill>
                  <a:schemeClr val="lt1"/>
                </a:solidFill>
                <a:latin typeface="Fira Sans"/>
                <a:ea typeface="Fira Sans"/>
                <a:cs typeface="Fira Sans"/>
                <a:sym typeface="Fira Sans"/>
              </a:endParaRPr>
            </a:p>
            <a:p>
              <a:pPr indent="0" lvl="0" marL="0" rtl="0" algn="ctr">
                <a:spcBef>
                  <a:spcPts val="0"/>
                </a:spcBef>
                <a:spcAft>
                  <a:spcPts val="0"/>
                </a:spcAft>
                <a:buNone/>
              </a:pPr>
              <a:r>
                <a:rPr b="1" lang="en-GB" sz="700">
                  <a:solidFill>
                    <a:schemeClr val="lt1"/>
                  </a:solidFill>
                  <a:latin typeface="Fira Sans"/>
                  <a:ea typeface="Fira Sans"/>
                  <a:cs typeface="Fira Sans"/>
                  <a:sym typeface="Fira Sans"/>
                </a:rPr>
                <a:t>Tangata </a:t>
              </a:r>
              <a:endParaRPr b="1" sz="700">
                <a:solidFill>
                  <a:schemeClr val="lt1"/>
                </a:solidFill>
                <a:latin typeface="Fira Sans"/>
                <a:ea typeface="Fira Sans"/>
                <a:cs typeface="Fira Sans"/>
                <a:sym typeface="Fira Sans"/>
              </a:endParaRPr>
            </a:p>
            <a:p>
              <a:pPr indent="0" lvl="0" marL="0" rtl="0" algn="ctr">
                <a:spcBef>
                  <a:spcPts val="0"/>
                </a:spcBef>
                <a:spcAft>
                  <a:spcPts val="0"/>
                </a:spcAft>
                <a:buNone/>
              </a:pPr>
              <a:r>
                <a:rPr lang="en-GB" sz="700">
                  <a:solidFill>
                    <a:schemeClr val="lt1"/>
                  </a:solidFill>
                  <a:latin typeface="Fira Sans"/>
                  <a:ea typeface="Fira Sans"/>
                  <a:cs typeface="Fira Sans"/>
                  <a:sym typeface="Fira Sans"/>
                </a:rPr>
                <a:t>Our people grow</a:t>
              </a:r>
              <a:endParaRPr sz="700">
                <a:solidFill>
                  <a:schemeClr val="lt1"/>
                </a:solidFill>
                <a:latin typeface="Fira Sans"/>
                <a:ea typeface="Fira Sans"/>
                <a:cs typeface="Fira Sans"/>
                <a:sym typeface="Fira Sans"/>
              </a:endParaRPr>
            </a:p>
          </p:txBody>
        </p:sp>
        <p:sp>
          <p:nvSpPr>
            <p:cNvPr id="251" name="Google Shape;251;p49"/>
            <p:cNvSpPr txBox="1"/>
            <p:nvPr/>
          </p:nvSpPr>
          <p:spPr>
            <a:xfrm>
              <a:off x="3593875" y="5240575"/>
              <a:ext cx="10275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700">
                  <a:solidFill>
                    <a:schemeClr val="lt1"/>
                  </a:solidFill>
                  <a:latin typeface="Fira Sans"/>
                  <a:ea typeface="Fira Sans"/>
                  <a:cs typeface="Fira Sans"/>
                  <a:sym typeface="Fira Sans"/>
                </a:rPr>
                <a:t>Harnessing Science &amp; Digital </a:t>
              </a:r>
              <a:endParaRPr b="1" sz="700">
                <a:solidFill>
                  <a:schemeClr val="lt1"/>
                </a:solidFill>
                <a:latin typeface="Fira Sans"/>
                <a:ea typeface="Fira Sans"/>
                <a:cs typeface="Fira Sans"/>
                <a:sym typeface="Fira Sans"/>
              </a:endParaRPr>
            </a:p>
            <a:p>
              <a:pPr indent="0" lvl="0" marL="0" rtl="0" algn="ctr">
                <a:spcBef>
                  <a:spcPts val="0"/>
                </a:spcBef>
                <a:spcAft>
                  <a:spcPts val="0"/>
                </a:spcAft>
                <a:buNone/>
              </a:pPr>
              <a:r>
                <a:rPr lang="en-GB" sz="700">
                  <a:solidFill>
                    <a:schemeClr val="lt1"/>
                  </a:solidFill>
                  <a:latin typeface="Fira Sans"/>
                  <a:ea typeface="Fira Sans"/>
                  <a:cs typeface="Fira Sans"/>
                  <a:sym typeface="Fira Sans"/>
                </a:rPr>
                <a:t>Using technology to aid the life force of water</a:t>
              </a:r>
              <a:endParaRPr sz="700">
                <a:solidFill>
                  <a:schemeClr val="lt1"/>
                </a:solidFill>
                <a:latin typeface="Fira Sans"/>
                <a:ea typeface="Fira Sans"/>
                <a:cs typeface="Fira Sans"/>
                <a:sym typeface="Fira Sans"/>
              </a:endParaRPr>
            </a:p>
          </p:txBody>
        </p:sp>
        <p:sp>
          <p:nvSpPr>
            <p:cNvPr id="252" name="Google Shape;252;p49"/>
            <p:cNvSpPr txBox="1"/>
            <p:nvPr/>
          </p:nvSpPr>
          <p:spPr>
            <a:xfrm>
              <a:off x="1917450" y="5240575"/>
              <a:ext cx="1175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700">
                  <a:solidFill>
                    <a:schemeClr val="lt1"/>
                  </a:solidFill>
                  <a:latin typeface="Fira Sans"/>
                  <a:ea typeface="Fira Sans"/>
                  <a:cs typeface="Fira Sans"/>
                  <a:sym typeface="Fira Sans"/>
                </a:rPr>
                <a:t>He kaingaakaunui </a:t>
              </a:r>
              <a:endParaRPr b="1" sz="700">
                <a:solidFill>
                  <a:schemeClr val="lt1"/>
                </a:solidFill>
                <a:latin typeface="Fira Sans"/>
                <a:ea typeface="Fira Sans"/>
                <a:cs typeface="Fira Sans"/>
                <a:sym typeface="Fira Sans"/>
              </a:endParaRPr>
            </a:p>
            <a:p>
              <a:pPr indent="0" lvl="0" marL="0" rtl="0" algn="ctr">
                <a:spcBef>
                  <a:spcPts val="0"/>
                </a:spcBef>
                <a:spcAft>
                  <a:spcPts val="0"/>
                </a:spcAft>
                <a:buNone/>
              </a:pPr>
              <a:r>
                <a:rPr b="1" lang="en-GB" sz="700">
                  <a:solidFill>
                    <a:schemeClr val="lt1"/>
                  </a:solidFill>
                  <a:latin typeface="Fira Sans"/>
                  <a:ea typeface="Fira Sans"/>
                  <a:cs typeface="Fira Sans"/>
                  <a:sym typeface="Fira Sans"/>
                </a:rPr>
                <a:t>t</a:t>
              </a:r>
              <a:r>
                <a:rPr b="1" lang="en-GB" sz="700">
                  <a:solidFill>
                    <a:schemeClr val="lt1"/>
                  </a:solidFill>
                  <a:latin typeface="Fira Sans"/>
                  <a:ea typeface="Fira Sans"/>
                  <a:cs typeface="Fira Sans"/>
                  <a:sym typeface="Fira Sans"/>
                </a:rPr>
                <a:t>aatou oo taatou </a:t>
              </a:r>
              <a:endParaRPr b="1" sz="700">
                <a:solidFill>
                  <a:schemeClr val="lt1"/>
                </a:solidFill>
                <a:latin typeface="Fira Sans"/>
                <a:ea typeface="Fira Sans"/>
                <a:cs typeface="Fira Sans"/>
                <a:sym typeface="Fira Sans"/>
              </a:endParaRPr>
            </a:p>
            <a:p>
              <a:pPr indent="0" lvl="0" marL="0" rtl="0" algn="ctr">
                <a:spcBef>
                  <a:spcPts val="0"/>
                </a:spcBef>
                <a:spcAft>
                  <a:spcPts val="0"/>
                </a:spcAft>
                <a:buNone/>
              </a:pPr>
              <a:r>
                <a:rPr lang="en-GB" sz="700">
                  <a:solidFill>
                    <a:schemeClr val="lt1"/>
                  </a:solidFill>
                  <a:latin typeface="Fira Sans"/>
                  <a:ea typeface="Fira Sans"/>
                  <a:cs typeface="Fira Sans"/>
                  <a:sym typeface="Fira Sans"/>
                </a:rPr>
                <a:t>We Value the Services Our Assets Enable</a:t>
              </a:r>
              <a:endParaRPr sz="700">
                <a:solidFill>
                  <a:schemeClr val="lt1"/>
                </a:solidFill>
                <a:latin typeface="Fira Sans"/>
                <a:ea typeface="Fira Sans"/>
                <a:cs typeface="Fira Sans"/>
                <a:sym typeface="Fira Sans"/>
              </a:endParaRPr>
            </a:p>
          </p:txBody>
        </p:sp>
        <p:sp>
          <p:nvSpPr>
            <p:cNvPr id="253" name="Google Shape;253;p49"/>
            <p:cNvSpPr txBox="1"/>
            <p:nvPr/>
          </p:nvSpPr>
          <p:spPr>
            <a:xfrm>
              <a:off x="954750" y="4012425"/>
              <a:ext cx="9675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700">
                  <a:solidFill>
                    <a:schemeClr val="lt1"/>
                  </a:solidFill>
                  <a:latin typeface="Fira Sans"/>
                  <a:ea typeface="Fira Sans"/>
                  <a:cs typeface="Fira Sans"/>
                  <a:sym typeface="Fira Sans"/>
                </a:rPr>
                <a:t>Te Mauri o te wai </a:t>
              </a:r>
              <a:endParaRPr b="1" sz="700">
                <a:solidFill>
                  <a:schemeClr val="lt1"/>
                </a:solidFill>
                <a:latin typeface="Fira Sans"/>
                <a:ea typeface="Fira Sans"/>
                <a:cs typeface="Fira Sans"/>
                <a:sym typeface="Fira Sans"/>
              </a:endParaRPr>
            </a:p>
            <a:p>
              <a:pPr indent="0" lvl="0" marL="0" rtl="0" algn="ctr">
                <a:spcBef>
                  <a:spcPts val="0"/>
                </a:spcBef>
                <a:spcAft>
                  <a:spcPts val="0"/>
                </a:spcAft>
                <a:buNone/>
              </a:pPr>
              <a:r>
                <a:rPr lang="en-GB" sz="700">
                  <a:solidFill>
                    <a:schemeClr val="lt1"/>
                  </a:solidFill>
                  <a:latin typeface="Fira Sans"/>
                  <a:ea typeface="Fira Sans"/>
                  <a:cs typeface="Fira Sans"/>
                  <a:sym typeface="Fira Sans"/>
                </a:rPr>
                <a:t>Water as the life force</a:t>
              </a:r>
              <a:endParaRPr sz="700">
                <a:solidFill>
                  <a:schemeClr val="lt1"/>
                </a:solidFill>
                <a:latin typeface="Fira Sans"/>
                <a:ea typeface="Fira Sans"/>
                <a:cs typeface="Fira Sans"/>
                <a:sym typeface="Fira Sans"/>
              </a:endParaRPr>
            </a:p>
          </p:txBody>
        </p:sp>
        <p:pic>
          <p:nvPicPr>
            <p:cNvPr id="254" name="Google Shape;254;p49"/>
            <p:cNvPicPr preferRelativeResize="0"/>
            <p:nvPr/>
          </p:nvPicPr>
          <p:blipFill>
            <a:blip r:embed="rId3">
              <a:alphaModFix/>
            </a:blip>
            <a:stretch>
              <a:fillRect/>
            </a:stretch>
          </p:blipFill>
          <p:spPr>
            <a:xfrm>
              <a:off x="2192400" y="3028800"/>
              <a:ext cx="400200" cy="400200"/>
            </a:xfrm>
            <a:prstGeom prst="rect">
              <a:avLst/>
            </a:prstGeom>
            <a:noFill/>
            <a:ln>
              <a:noFill/>
            </a:ln>
          </p:spPr>
        </p:pic>
        <p:pic>
          <p:nvPicPr>
            <p:cNvPr id="255" name="Google Shape;255;p49"/>
            <p:cNvPicPr preferRelativeResize="0"/>
            <p:nvPr/>
          </p:nvPicPr>
          <p:blipFill>
            <a:blip r:embed="rId4">
              <a:alphaModFix/>
            </a:blip>
            <a:stretch>
              <a:fillRect/>
            </a:stretch>
          </p:blipFill>
          <p:spPr>
            <a:xfrm>
              <a:off x="3101625" y="2654002"/>
              <a:ext cx="400200" cy="400200"/>
            </a:xfrm>
            <a:prstGeom prst="rect">
              <a:avLst/>
            </a:prstGeom>
            <a:noFill/>
            <a:ln>
              <a:noFill/>
            </a:ln>
          </p:spPr>
        </p:pic>
        <p:pic>
          <p:nvPicPr>
            <p:cNvPr id="256" name="Google Shape;256;p49"/>
            <p:cNvPicPr preferRelativeResize="0"/>
            <p:nvPr/>
          </p:nvPicPr>
          <p:blipFill>
            <a:blip r:embed="rId5">
              <a:alphaModFix/>
            </a:blip>
            <a:stretch>
              <a:fillRect/>
            </a:stretch>
          </p:blipFill>
          <p:spPr>
            <a:xfrm>
              <a:off x="3963850" y="3028800"/>
              <a:ext cx="400200" cy="400200"/>
            </a:xfrm>
            <a:prstGeom prst="rect">
              <a:avLst/>
            </a:prstGeom>
            <a:noFill/>
            <a:ln>
              <a:noFill/>
            </a:ln>
          </p:spPr>
        </p:pic>
        <p:pic>
          <p:nvPicPr>
            <p:cNvPr id="257" name="Google Shape;257;p49"/>
            <p:cNvPicPr preferRelativeResize="0"/>
            <p:nvPr/>
          </p:nvPicPr>
          <p:blipFill>
            <a:blip r:embed="rId6">
              <a:alphaModFix/>
            </a:blip>
            <a:stretch>
              <a:fillRect/>
            </a:stretch>
          </p:blipFill>
          <p:spPr>
            <a:xfrm>
              <a:off x="4219350" y="3974800"/>
              <a:ext cx="353175" cy="353175"/>
            </a:xfrm>
            <a:prstGeom prst="rect">
              <a:avLst/>
            </a:prstGeom>
            <a:noFill/>
            <a:ln>
              <a:noFill/>
            </a:ln>
          </p:spPr>
        </p:pic>
        <p:pic>
          <p:nvPicPr>
            <p:cNvPr id="258" name="Google Shape;258;p49"/>
            <p:cNvPicPr preferRelativeResize="0"/>
            <p:nvPr/>
          </p:nvPicPr>
          <p:blipFill>
            <a:blip r:embed="rId7">
              <a:alphaModFix/>
            </a:blip>
            <a:stretch>
              <a:fillRect/>
            </a:stretch>
          </p:blipFill>
          <p:spPr>
            <a:xfrm>
              <a:off x="3593875" y="4713863"/>
              <a:ext cx="320200" cy="320200"/>
            </a:xfrm>
            <a:prstGeom prst="rect">
              <a:avLst/>
            </a:prstGeom>
            <a:noFill/>
            <a:ln>
              <a:noFill/>
            </a:ln>
          </p:spPr>
        </p:pic>
        <p:pic>
          <p:nvPicPr>
            <p:cNvPr id="259" name="Google Shape;259;p49"/>
            <p:cNvPicPr preferRelativeResize="0"/>
            <p:nvPr/>
          </p:nvPicPr>
          <p:blipFill>
            <a:blip r:embed="rId8">
              <a:alphaModFix/>
            </a:blip>
            <a:stretch>
              <a:fillRect/>
            </a:stretch>
          </p:blipFill>
          <p:spPr>
            <a:xfrm>
              <a:off x="2686900" y="4697375"/>
              <a:ext cx="353175" cy="353175"/>
            </a:xfrm>
            <a:prstGeom prst="rect">
              <a:avLst/>
            </a:prstGeom>
            <a:noFill/>
            <a:ln>
              <a:noFill/>
            </a:ln>
          </p:spPr>
        </p:pic>
        <p:pic>
          <p:nvPicPr>
            <p:cNvPr id="260" name="Google Shape;260;p49"/>
            <p:cNvPicPr preferRelativeResize="0"/>
            <p:nvPr/>
          </p:nvPicPr>
          <p:blipFill>
            <a:blip r:embed="rId9">
              <a:alphaModFix/>
            </a:blip>
            <a:stretch>
              <a:fillRect/>
            </a:stretch>
          </p:blipFill>
          <p:spPr>
            <a:xfrm>
              <a:off x="2086675" y="3970800"/>
              <a:ext cx="320200" cy="320200"/>
            </a:xfrm>
            <a:prstGeom prst="rect">
              <a:avLst/>
            </a:prstGeom>
            <a:noFill/>
            <a:ln>
              <a:noFill/>
            </a:ln>
          </p:spPr>
        </p:pic>
      </p:grpSp>
      <p:sp>
        <p:nvSpPr>
          <p:cNvPr id="261" name="Google Shape;261;p49"/>
          <p:cNvSpPr txBox="1"/>
          <p:nvPr>
            <p:ph idx="4294967295" type="body"/>
          </p:nvPr>
        </p:nvSpPr>
        <p:spPr>
          <a:xfrm>
            <a:off x="900000" y="1628267"/>
            <a:ext cx="3891600" cy="1012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000">
                <a:solidFill>
                  <a:srgbClr val="6493CD"/>
                </a:solidFill>
                <a:latin typeface="Fira Sans"/>
                <a:ea typeface="Fira Sans"/>
                <a:cs typeface="Fira Sans"/>
                <a:sym typeface="Fira Sans"/>
              </a:rPr>
              <a:t>We have a once in a lifetime opportunity to transform how </a:t>
            </a:r>
            <a:br>
              <a:rPr b="1" lang="en-GB" sz="2000">
                <a:solidFill>
                  <a:srgbClr val="6493CD"/>
                </a:solidFill>
                <a:latin typeface="Fira Sans"/>
                <a:ea typeface="Fira Sans"/>
                <a:cs typeface="Fira Sans"/>
                <a:sym typeface="Fira Sans"/>
              </a:rPr>
            </a:br>
            <a:r>
              <a:rPr b="1" lang="en-GB" sz="2000">
                <a:solidFill>
                  <a:srgbClr val="6493CD"/>
                </a:solidFill>
                <a:latin typeface="Fira Sans"/>
                <a:ea typeface="Fira Sans"/>
                <a:cs typeface="Fira Sans"/>
                <a:sym typeface="Fira Sans"/>
              </a:rPr>
              <a:t>we deliver our water services. </a:t>
            </a:r>
            <a:endParaRPr b="1" sz="2000">
              <a:solidFill>
                <a:srgbClr val="6493CD"/>
              </a:solidFill>
              <a:latin typeface="Fira Sans"/>
              <a:ea typeface="Fira Sans"/>
              <a:cs typeface="Fira Sans"/>
              <a:sym typeface="Fira Sans"/>
            </a:endParaRPr>
          </a:p>
          <a:p>
            <a:pPr indent="0" lvl="0" marL="457200" rtl="0" algn="l">
              <a:spcBef>
                <a:spcPts val="1600"/>
              </a:spcBef>
              <a:spcAft>
                <a:spcPts val="1600"/>
              </a:spcAft>
              <a:buNone/>
            </a:pPr>
            <a:r>
              <a:t/>
            </a:r>
            <a:endParaRPr sz="1000">
              <a:solidFill>
                <a:srgbClr val="6493CD"/>
              </a:solidFill>
              <a:latin typeface="Fira Sans"/>
              <a:ea typeface="Fira Sans"/>
              <a:cs typeface="Fira Sans"/>
              <a:sym typeface="Fira Sans"/>
            </a:endParaRPr>
          </a:p>
        </p:txBody>
      </p:sp>
      <p:sp>
        <p:nvSpPr>
          <p:cNvPr id="262" name="Google Shape;262;p49"/>
          <p:cNvSpPr txBox="1"/>
          <p:nvPr/>
        </p:nvSpPr>
        <p:spPr>
          <a:xfrm>
            <a:off x="867050" y="2913000"/>
            <a:ext cx="3924600" cy="2847600"/>
          </a:xfrm>
          <a:prstGeom prst="rect">
            <a:avLst/>
          </a:prstGeom>
          <a:noFill/>
          <a:ln>
            <a:noFill/>
          </a:ln>
        </p:spPr>
        <p:txBody>
          <a:bodyPr anchorCtr="0" anchor="t" bIns="91425" lIns="91425" spcFirstLastPara="1" rIns="91425" wrap="square" tIns="91425">
            <a:spAutoFit/>
          </a:bodyPr>
          <a:lstStyle/>
          <a:p>
            <a:pPr indent="-190500" lvl="0" marL="228600" rtl="0" algn="l">
              <a:lnSpc>
                <a:spcPct val="115000"/>
              </a:lnSpc>
              <a:spcBef>
                <a:spcPts val="1000"/>
              </a:spcBef>
              <a:spcAft>
                <a:spcPts val="0"/>
              </a:spcAft>
              <a:buClr>
                <a:schemeClr val="dk1"/>
              </a:buClr>
              <a:buSzPts val="1000"/>
              <a:buFont typeface="Fira Sans"/>
              <a:buChar char="●"/>
            </a:pPr>
            <a:r>
              <a:rPr lang="en-GB" sz="1000">
                <a:solidFill>
                  <a:schemeClr val="dk1"/>
                </a:solidFill>
                <a:latin typeface="Fira Sans"/>
                <a:ea typeface="Fira Sans"/>
                <a:cs typeface="Fira Sans"/>
                <a:sym typeface="Fira Sans"/>
              </a:rPr>
              <a:t>A </a:t>
            </a:r>
            <a:r>
              <a:rPr b="1" lang="en-GB" sz="1000">
                <a:solidFill>
                  <a:schemeClr val="dk1"/>
                </a:solidFill>
                <a:latin typeface="Fira Sans"/>
                <a:ea typeface="Fira Sans"/>
                <a:cs typeface="Fira Sans"/>
                <a:sym typeface="Fira Sans"/>
              </a:rPr>
              <a:t>uniquely New Zealand approach</a:t>
            </a:r>
            <a:r>
              <a:rPr lang="en-GB" sz="1000">
                <a:solidFill>
                  <a:schemeClr val="dk1"/>
                </a:solidFill>
                <a:latin typeface="Fira Sans"/>
                <a:ea typeface="Fira Sans"/>
                <a:cs typeface="Fira Sans"/>
                <a:sym typeface="Fira Sans"/>
              </a:rPr>
              <a:t> to building a world-class water system guided by Te Mana o te Wai.</a:t>
            </a:r>
            <a:endParaRPr sz="1000">
              <a:solidFill>
                <a:schemeClr val="dk1"/>
              </a:solidFill>
              <a:latin typeface="Fira Sans"/>
              <a:ea typeface="Fira Sans"/>
              <a:cs typeface="Fira Sans"/>
              <a:sym typeface="Fira Sans"/>
            </a:endParaRPr>
          </a:p>
          <a:p>
            <a:pPr indent="-190500" lvl="0" marL="228600" rtl="0" algn="l">
              <a:lnSpc>
                <a:spcPct val="115000"/>
              </a:lnSpc>
              <a:spcBef>
                <a:spcPts val="1000"/>
              </a:spcBef>
              <a:spcAft>
                <a:spcPts val="0"/>
              </a:spcAft>
              <a:buClr>
                <a:schemeClr val="dk1"/>
              </a:buClr>
              <a:buSzPts val="1000"/>
              <a:buFont typeface="Fira Sans"/>
              <a:buChar char="●"/>
            </a:pPr>
            <a:r>
              <a:rPr lang="en-GB" sz="1000">
                <a:solidFill>
                  <a:schemeClr val="dk1"/>
                </a:solidFill>
                <a:latin typeface="Fira Sans"/>
                <a:ea typeface="Fira Sans"/>
                <a:cs typeface="Fira Sans"/>
                <a:sym typeface="Fira Sans"/>
              </a:rPr>
              <a:t>Creating </a:t>
            </a:r>
            <a:r>
              <a:rPr b="1" lang="en-GB" sz="1000">
                <a:solidFill>
                  <a:schemeClr val="dk1"/>
                </a:solidFill>
                <a:latin typeface="Fira Sans"/>
                <a:ea typeface="Fira Sans"/>
                <a:cs typeface="Fira Sans"/>
                <a:sym typeface="Fira Sans"/>
              </a:rPr>
              <a:t>the scale and other structural changes</a:t>
            </a:r>
            <a:r>
              <a:rPr lang="en-GB" sz="1000">
                <a:solidFill>
                  <a:schemeClr val="dk1"/>
                </a:solidFill>
                <a:latin typeface="Fira Sans"/>
                <a:ea typeface="Fira Sans"/>
                <a:cs typeface="Fira Sans"/>
                <a:sym typeface="Fira Sans"/>
              </a:rPr>
              <a:t> that will enable the significant investment required in water infrastructure that is out-of-reach of individual councils alone.</a:t>
            </a:r>
            <a:endParaRPr sz="1000">
              <a:solidFill>
                <a:schemeClr val="dk1"/>
              </a:solidFill>
              <a:latin typeface="Fira Sans"/>
              <a:ea typeface="Fira Sans"/>
              <a:cs typeface="Fira Sans"/>
              <a:sym typeface="Fira Sans"/>
            </a:endParaRPr>
          </a:p>
          <a:p>
            <a:pPr indent="-190500" lvl="0" marL="228600" rtl="0" algn="l">
              <a:lnSpc>
                <a:spcPct val="115000"/>
              </a:lnSpc>
              <a:spcBef>
                <a:spcPts val="1000"/>
              </a:spcBef>
              <a:spcAft>
                <a:spcPts val="0"/>
              </a:spcAft>
              <a:buClr>
                <a:schemeClr val="dk1"/>
              </a:buClr>
              <a:buSzPts val="1000"/>
              <a:buFont typeface="Fira Sans"/>
              <a:buChar char="●"/>
            </a:pPr>
            <a:r>
              <a:rPr lang="en-GB" sz="1000">
                <a:solidFill>
                  <a:schemeClr val="dk1"/>
                </a:solidFill>
                <a:latin typeface="Fira Sans"/>
                <a:ea typeface="Fira Sans"/>
                <a:cs typeface="Fira Sans"/>
                <a:sym typeface="Fira Sans"/>
              </a:rPr>
              <a:t>Creating the </a:t>
            </a:r>
            <a:r>
              <a:rPr b="1" lang="en-GB" sz="1000">
                <a:solidFill>
                  <a:schemeClr val="dk1"/>
                </a:solidFill>
                <a:latin typeface="Fira Sans"/>
                <a:ea typeface="Fira Sans"/>
                <a:cs typeface="Fira Sans"/>
                <a:sym typeface="Fira Sans"/>
              </a:rPr>
              <a:t>conditions to build and sustain a highly skilled and adaptable water workforce</a:t>
            </a:r>
            <a:r>
              <a:rPr lang="en-GB" sz="1000">
                <a:solidFill>
                  <a:schemeClr val="dk1"/>
                </a:solidFill>
                <a:latin typeface="Fira Sans"/>
                <a:ea typeface="Fira Sans"/>
                <a:cs typeface="Fira Sans"/>
                <a:sym typeface="Fira Sans"/>
              </a:rPr>
              <a:t> that can innovate and collaborate to drive outcomes for NZ and is seen as world-leading.</a:t>
            </a:r>
            <a:endParaRPr sz="1000">
              <a:solidFill>
                <a:schemeClr val="dk1"/>
              </a:solidFill>
              <a:latin typeface="Fira Sans"/>
              <a:ea typeface="Fira Sans"/>
              <a:cs typeface="Fira Sans"/>
              <a:sym typeface="Fira Sans"/>
            </a:endParaRPr>
          </a:p>
          <a:p>
            <a:pPr indent="-190500" lvl="0" marL="228600" rtl="0" algn="l">
              <a:lnSpc>
                <a:spcPct val="115000"/>
              </a:lnSpc>
              <a:spcBef>
                <a:spcPts val="1000"/>
              </a:spcBef>
              <a:spcAft>
                <a:spcPts val="0"/>
              </a:spcAft>
              <a:buClr>
                <a:schemeClr val="dk1"/>
              </a:buClr>
              <a:buSzPts val="1000"/>
              <a:buFont typeface="Fira Sans"/>
              <a:buChar char="●"/>
            </a:pPr>
            <a:r>
              <a:rPr b="1" lang="en-GB" sz="1000">
                <a:solidFill>
                  <a:schemeClr val="dk1"/>
                </a:solidFill>
                <a:latin typeface="Fira Sans"/>
                <a:ea typeface="Fira Sans"/>
                <a:cs typeface="Fira Sans"/>
                <a:sym typeface="Fira Sans"/>
              </a:rPr>
              <a:t>Customer-focused, leveraging new technologies</a:t>
            </a:r>
            <a:r>
              <a:rPr lang="en-GB" sz="1000">
                <a:solidFill>
                  <a:schemeClr val="dk1"/>
                </a:solidFill>
                <a:latin typeface="Fira Sans"/>
                <a:ea typeface="Fira Sans"/>
                <a:cs typeface="Fira Sans"/>
                <a:sym typeface="Fira Sans"/>
              </a:rPr>
              <a:t>, while also building customer awareness of their role in the water system and the value of water.</a:t>
            </a:r>
            <a:endParaRPr sz="1000">
              <a:solidFill>
                <a:schemeClr val="dk1"/>
              </a:solidFill>
              <a:latin typeface="Fira Sans"/>
              <a:ea typeface="Fira Sans"/>
              <a:cs typeface="Fira Sans"/>
              <a:sym typeface="Fir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50"/>
          <p:cNvSpPr txBox="1"/>
          <p:nvPr>
            <p:ph idx="4294967295" type="ctrTitle"/>
          </p:nvPr>
        </p:nvSpPr>
        <p:spPr>
          <a:xfrm>
            <a:off x="384450" y="345725"/>
            <a:ext cx="7707900" cy="400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600">
                <a:solidFill>
                  <a:srgbClr val="293171"/>
                </a:solidFill>
                <a:latin typeface="Fira Sans Black"/>
                <a:ea typeface="Fira Sans Black"/>
                <a:cs typeface="Fira Sans Black"/>
                <a:sym typeface="Fira Sans Black"/>
              </a:rPr>
              <a:t>Te Mana o te Wai</a:t>
            </a:r>
            <a:endParaRPr sz="2600">
              <a:solidFill>
                <a:srgbClr val="293171"/>
              </a:solidFill>
              <a:latin typeface="Fira Sans Black"/>
              <a:ea typeface="Fira Sans Black"/>
              <a:cs typeface="Fira Sans Black"/>
              <a:sym typeface="Fira Sans Black"/>
            </a:endParaRPr>
          </a:p>
        </p:txBody>
      </p:sp>
      <p:sp>
        <p:nvSpPr>
          <p:cNvPr id="269" name="Google Shape;269;p50"/>
          <p:cNvSpPr txBox="1"/>
          <p:nvPr>
            <p:ph idx="4294967295" type="body"/>
          </p:nvPr>
        </p:nvSpPr>
        <p:spPr>
          <a:xfrm>
            <a:off x="900000" y="1623375"/>
            <a:ext cx="3810900" cy="2343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000">
                <a:solidFill>
                  <a:srgbClr val="6493CD"/>
                </a:solidFill>
                <a:latin typeface="Fira Sans"/>
                <a:ea typeface="Fira Sans"/>
                <a:cs typeface="Fira Sans"/>
                <a:sym typeface="Fira Sans"/>
              </a:rPr>
              <a:t>A concept that puts the well-being and health of our rivers, lakes, aquifers and estuaries at the centre of how we manage our freshwater.</a:t>
            </a:r>
            <a:endParaRPr b="1" sz="2000">
              <a:solidFill>
                <a:srgbClr val="6493CD"/>
              </a:solidFill>
              <a:latin typeface="Fira Sans"/>
              <a:ea typeface="Fira Sans"/>
              <a:cs typeface="Fira Sans"/>
              <a:sym typeface="Fira Sans"/>
            </a:endParaRPr>
          </a:p>
          <a:p>
            <a:pPr indent="0" lvl="0" marL="457200" rtl="0" algn="l">
              <a:spcBef>
                <a:spcPts val="1600"/>
              </a:spcBef>
              <a:spcAft>
                <a:spcPts val="1600"/>
              </a:spcAft>
              <a:buNone/>
            </a:pPr>
            <a:r>
              <a:t/>
            </a:r>
            <a:endParaRPr sz="1000">
              <a:solidFill>
                <a:srgbClr val="6493CD"/>
              </a:solidFill>
              <a:latin typeface="Fira Sans"/>
              <a:ea typeface="Fira Sans"/>
              <a:cs typeface="Fira Sans"/>
              <a:sym typeface="Fira Sans"/>
            </a:endParaRPr>
          </a:p>
        </p:txBody>
      </p:sp>
      <p:sp>
        <p:nvSpPr>
          <p:cNvPr id="270" name="Google Shape;270;p50"/>
          <p:cNvSpPr txBox="1"/>
          <p:nvPr/>
        </p:nvSpPr>
        <p:spPr>
          <a:xfrm>
            <a:off x="4791650" y="1590425"/>
            <a:ext cx="3949200" cy="3458100"/>
          </a:xfrm>
          <a:prstGeom prst="rect">
            <a:avLst/>
          </a:prstGeom>
          <a:noFill/>
          <a:ln>
            <a:noFill/>
          </a:ln>
        </p:spPr>
        <p:txBody>
          <a:bodyPr anchorCtr="0" anchor="t" bIns="91425" lIns="91425" spcFirstLastPara="1" rIns="91425" wrap="square" tIns="91425">
            <a:spAutoFit/>
          </a:bodyPr>
          <a:lstStyle/>
          <a:p>
            <a:pPr indent="-190500" lvl="0" marL="228600" rtl="0" algn="l">
              <a:lnSpc>
                <a:spcPct val="115000"/>
              </a:lnSpc>
              <a:spcBef>
                <a:spcPts val="1000"/>
              </a:spcBef>
              <a:spcAft>
                <a:spcPts val="0"/>
              </a:spcAft>
              <a:buClr>
                <a:schemeClr val="dk1"/>
              </a:buClr>
              <a:buSzPts val="1000"/>
              <a:buFont typeface="Fira Sans"/>
              <a:buChar char="●"/>
            </a:pPr>
            <a:r>
              <a:rPr b="1" lang="en-GB" sz="1000">
                <a:solidFill>
                  <a:schemeClr val="dk1"/>
                </a:solidFill>
                <a:latin typeface="Fira Sans"/>
                <a:ea typeface="Fira Sans"/>
                <a:cs typeface="Fira Sans"/>
                <a:sym typeface="Fira Sans"/>
              </a:rPr>
              <a:t>Developed by iwi</a:t>
            </a:r>
            <a:r>
              <a:rPr lang="en-GB" sz="1000">
                <a:solidFill>
                  <a:schemeClr val="dk1"/>
                </a:solidFill>
                <a:latin typeface="Fira Sans"/>
                <a:ea typeface="Fira Sans"/>
                <a:cs typeface="Fira Sans"/>
                <a:sym typeface="Fira Sans"/>
              </a:rPr>
              <a:t> through the Fresh Water Iwi Leaders Forum. </a:t>
            </a:r>
            <a:endParaRPr sz="1000">
              <a:solidFill>
                <a:schemeClr val="dk1"/>
              </a:solidFill>
              <a:latin typeface="Fira Sans"/>
              <a:ea typeface="Fira Sans"/>
              <a:cs typeface="Fira Sans"/>
              <a:sym typeface="Fira Sans"/>
            </a:endParaRPr>
          </a:p>
          <a:p>
            <a:pPr indent="-190500" lvl="0" marL="228600" rtl="0" algn="l">
              <a:lnSpc>
                <a:spcPct val="115000"/>
              </a:lnSpc>
              <a:spcBef>
                <a:spcPts val="1000"/>
              </a:spcBef>
              <a:spcAft>
                <a:spcPts val="0"/>
              </a:spcAft>
              <a:buClr>
                <a:schemeClr val="dk1"/>
              </a:buClr>
              <a:buSzPts val="1000"/>
              <a:buFont typeface="Fira Sans"/>
              <a:buChar char="●"/>
            </a:pPr>
            <a:r>
              <a:rPr lang="en-GB" sz="1000">
                <a:solidFill>
                  <a:schemeClr val="dk1"/>
                </a:solidFill>
                <a:latin typeface="Fira Sans"/>
                <a:ea typeface="Fira Sans"/>
                <a:cs typeface="Fira Sans"/>
                <a:sym typeface="Fira Sans"/>
              </a:rPr>
              <a:t>Describes the </a:t>
            </a:r>
            <a:r>
              <a:rPr b="1" lang="en-GB" sz="1000">
                <a:solidFill>
                  <a:schemeClr val="dk1"/>
                </a:solidFill>
                <a:latin typeface="Fira Sans"/>
                <a:ea typeface="Fira Sans"/>
                <a:cs typeface="Fira Sans"/>
                <a:sym typeface="Fira Sans"/>
              </a:rPr>
              <a:t>importance of fresh water</a:t>
            </a:r>
            <a:r>
              <a:rPr lang="en-GB" sz="1000">
                <a:solidFill>
                  <a:schemeClr val="dk1"/>
                </a:solidFill>
                <a:latin typeface="Fira Sans"/>
                <a:ea typeface="Fira Sans"/>
                <a:cs typeface="Fira Sans"/>
                <a:sym typeface="Fira Sans"/>
              </a:rPr>
              <a:t> within a Te Ao Māori framework.</a:t>
            </a:r>
            <a:endParaRPr sz="1000">
              <a:solidFill>
                <a:schemeClr val="dk1"/>
              </a:solidFill>
              <a:latin typeface="Fira Sans"/>
              <a:ea typeface="Fira Sans"/>
              <a:cs typeface="Fira Sans"/>
              <a:sym typeface="Fira Sans"/>
            </a:endParaRPr>
          </a:p>
          <a:p>
            <a:pPr indent="-190500" lvl="0" marL="228600" rtl="0" algn="l">
              <a:lnSpc>
                <a:spcPct val="115000"/>
              </a:lnSpc>
              <a:spcBef>
                <a:spcPts val="1000"/>
              </a:spcBef>
              <a:spcAft>
                <a:spcPts val="0"/>
              </a:spcAft>
              <a:buClr>
                <a:schemeClr val="dk1"/>
              </a:buClr>
              <a:buSzPts val="1000"/>
              <a:buFont typeface="Fira Sans"/>
              <a:buChar char="●"/>
            </a:pPr>
            <a:r>
              <a:rPr lang="en-GB" sz="1000">
                <a:solidFill>
                  <a:schemeClr val="dk1"/>
                </a:solidFill>
                <a:latin typeface="Fira Sans"/>
                <a:ea typeface="Fira Sans"/>
                <a:cs typeface="Fira Sans"/>
                <a:sym typeface="Fira Sans"/>
              </a:rPr>
              <a:t>Has </a:t>
            </a:r>
            <a:r>
              <a:rPr b="1" lang="en-GB" sz="1000">
                <a:solidFill>
                  <a:schemeClr val="dk1"/>
                </a:solidFill>
                <a:latin typeface="Fira Sans"/>
                <a:ea typeface="Fira Sans"/>
                <a:cs typeface="Fira Sans"/>
                <a:sym typeface="Fira Sans"/>
              </a:rPr>
              <a:t>formed part of the National Policy Statement</a:t>
            </a:r>
            <a:r>
              <a:rPr lang="en-GB" sz="1000">
                <a:solidFill>
                  <a:schemeClr val="dk1"/>
                </a:solidFill>
                <a:latin typeface="Fira Sans"/>
                <a:ea typeface="Fira Sans"/>
                <a:cs typeface="Fira Sans"/>
                <a:sym typeface="Fira Sans"/>
              </a:rPr>
              <a:t> and is shaping the delivery of NTU’s programme.</a:t>
            </a:r>
            <a:endParaRPr sz="1000">
              <a:solidFill>
                <a:schemeClr val="dk1"/>
              </a:solidFill>
              <a:latin typeface="Fira Sans"/>
              <a:ea typeface="Fira Sans"/>
              <a:cs typeface="Fira Sans"/>
              <a:sym typeface="Fira Sans"/>
            </a:endParaRPr>
          </a:p>
          <a:p>
            <a:pPr indent="-190500" lvl="0" marL="228600" rtl="0" algn="l">
              <a:lnSpc>
                <a:spcPct val="115000"/>
              </a:lnSpc>
              <a:spcBef>
                <a:spcPts val="1000"/>
              </a:spcBef>
              <a:spcAft>
                <a:spcPts val="0"/>
              </a:spcAft>
              <a:buClr>
                <a:schemeClr val="dk1"/>
              </a:buClr>
              <a:buSzPts val="1000"/>
              <a:buFont typeface="Fira Sans"/>
              <a:buChar char="●"/>
            </a:pPr>
            <a:r>
              <a:rPr lang="en-GB" sz="1000">
                <a:solidFill>
                  <a:schemeClr val="dk1"/>
                </a:solidFill>
                <a:latin typeface="Fira Sans"/>
                <a:ea typeface="Fira Sans"/>
                <a:cs typeface="Fira Sans"/>
                <a:sym typeface="Fira Sans"/>
              </a:rPr>
              <a:t>Requires people, organisations and decision-makers to </a:t>
            </a:r>
            <a:r>
              <a:rPr b="1" lang="en-GB" sz="1000">
                <a:solidFill>
                  <a:schemeClr val="dk1"/>
                </a:solidFill>
                <a:latin typeface="Fira Sans"/>
                <a:ea typeface="Fira Sans"/>
                <a:cs typeface="Fira Sans"/>
                <a:sym typeface="Fira Sans"/>
              </a:rPr>
              <a:t>think about water as a living breathing taonga</a:t>
            </a:r>
            <a:r>
              <a:rPr lang="en-GB" sz="1000">
                <a:solidFill>
                  <a:schemeClr val="dk1"/>
                </a:solidFill>
                <a:latin typeface="Fira Sans"/>
                <a:ea typeface="Fira Sans"/>
                <a:cs typeface="Fira Sans"/>
                <a:sym typeface="Fira Sans"/>
              </a:rPr>
              <a:t> in its own right that needs to be looked after, rather than a commodity to be taken until it is gone or pushed to the limits of its survival.</a:t>
            </a:r>
            <a:endParaRPr sz="1000">
              <a:solidFill>
                <a:schemeClr val="dk1"/>
              </a:solidFill>
              <a:latin typeface="Fira Sans"/>
              <a:ea typeface="Fira Sans"/>
              <a:cs typeface="Fira Sans"/>
              <a:sym typeface="Fira Sans"/>
            </a:endParaRPr>
          </a:p>
          <a:p>
            <a:pPr indent="-190500" lvl="0" marL="228600" rtl="0" algn="l">
              <a:lnSpc>
                <a:spcPct val="115000"/>
              </a:lnSpc>
              <a:spcBef>
                <a:spcPts val="1000"/>
              </a:spcBef>
              <a:spcAft>
                <a:spcPts val="0"/>
              </a:spcAft>
              <a:buClr>
                <a:schemeClr val="dk1"/>
              </a:buClr>
              <a:buSzPts val="1000"/>
              <a:buFont typeface="Fira Sans"/>
              <a:buChar char="●"/>
            </a:pPr>
            <a:r>
              <a:rPr lang="en-GB" sz="1000">
                <a:solidFill>
                  <a:schemeClr val="dk1"/>
                </a:solidFill>
                <a:latin typeface="Fira Sans"/>
                <a:ea typeface="Fira Sans"/>
                <a:cs typeface="Fira Sans"/>
                <a:sym typeface="Fira Sans"/>
              </a:rPr>
              <a:t>Is a </a:t>
            </a:r>
            <a:r>
              <a:rPr b="1" lang="en-GB" sz="1000">
                <a:solidFill>
                  <a:schemeClr val="dk1"/>
                </a:solidFill>
                <a:latin typeface="Fira Sans"/>
                <a:ea typeface="Fira Sans"/>
                <a:cs typeface="Fira Sans"/>
                <a:sym typeface="Fira Sans"/>
              </a:rPr>
              <a:t>guiding principle for each WSE</a:t>
            </a:r>
            <a:r>
              <a:rPr lang="en-GB" sz="1000">
                <a:solidFill>
                  <a:schemeClr val="dk1"/>
                </a:solidFill>
                <a:latin typeface="Fira Sans"/>
                <a:ea typeface="Fira Sans"/>
                <a:cs typeface="Fira Sans"/>
                <a:sym typeface="Fira Sans"/>
              </a:rPr>
              <a:t> to make decisions (and report) on how best to deliver water services to all communities.</a:t>
            </a:r>
            <a:endParaRPr sz="1000">
              <a:solidFill>
                <a:schemeClr val="dk1"/>
              </a:solidFill>
              <a:latin typeface="Fira Sans"/>
              <a:ea typeface="Fira Sans"/>
              <a:cs typeface="Fira Sans"/>
              <a:sym typeface="Fira Sans"/>
            </a:endParaRPr>
          </a:p>
          <a:p>
            <a:pPr indent="-190500" lvl="0" marL="228600" rtl="0" algn="l">
              <a:lnSpc>
                <a:spcPct val="115000"/>
              </a:lnSpc>
              <a:spcBef>
                <a:spcPts val="1000"/>
              </a:spcBef>
              <a:spcAft>
                <a:spcPts val="0"/>
              </a:spcAft>
              <a:buClr>
                <a:schemeClr val="dk1"/>
              </a:buClr>
              <a:buSzPts val="1000"/>
              <a:buFont typeface="Fira Sans"/>
              <a:buChar char="●"/>
            </a:pPr>
            <a:r>
              <a:rPr lang="en-GB" sz="1000">
                <a:solidFill>
                  <a:schemeClr val="dk1"/>
                </a:solidFill>
                <a:latin typeface="Fira Sans"/>
                <a:ea typeface="Fira Sans"/>
                <a:cs typeface="Fira Sans"/>
                <a:sym typeface="Fira Sans"/>
              </a:rPr>
              <a:t>The programme is </a:t>
            </a:r>
            <a:r>
              <a:rPr b="1" lang="en-GB" sz="1000">
                <a:solidFill>
                  <a:schemeClr val="dk1"/>
                </a:solidFill>
                <a:latin typeface="Fira Sans"/>
                <a:ea typeface="Fira Sans"/>
                <a:cs typeface="Fira Sans"/>
                <a:sym typeface="Fira Sans"/>
              </a:rPr>
              <a:t>engaging with iwi and hapū to determine how Te Mana o te Wai is best applied</a:t>
            </a:r>
            <a:r>
              <a:rPr lang="en-GB" sz="1000">
                <a:solidFill>
                  <a:schemeClr val="dk1"/>
                </a:solidFill>
                <a:latin typeface="Fira Sans"/>
                <a:ea typeface="Fira Sans"/>
                <a:cs typeface="Fira Sans"/>
                <a:sym typeface="Fira Sans"/>
              </a:rPr>
              <a:t> to the respective water service entities. </a:t>
            </a:r>
            <a:endParaRPr sz="1000">
              <a:solidFill>
                <a:schemeClr val="dk1"/>
              </a:solidFill>
              <a:latin typeface="Fira Sans"/>
              <a:ea typeface="Fira Sans"/>
              <a:cs typeface="Fira Sans"/>
              <a:sym typeface="Fira Sans"/>
            </a:endParaRPr>
          </a:p>
        </p:txBody>
      </p:sp>
      <p:sp>
        <p:nvSpPr>
          <p:cNvPr id="271" name="Google Shape;271;p50"/>
          <p:cNvSpPr txBox="1"/>
          <p:nvPr>
            <p:ph idx="4294967295" type="body"/>
          </p:nvPr>
        </p:nvSpPr>
        <p:spPr>
          <a:xfrm>
            <a:off x="9198350" y="1654950"/>
            <a:ext cx="2229600" cy="309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1000" u="sng">
                <a:solidFill>
                  <a:srgbClr val="6493CD"/>
                </a:solidFill>
                <a:latin typeface="Fira Sans"/>
                <a:ea typeface="Fira Sans"/>
                <a:cs typeface="Fira Sans"/>
                <a:sym typeface="Fira Sans"/>
              </a:rPr>
              <a:t>Principles</a:t>
            </a:r>
            <a:endParaRPr b="1" sz="1000" u="sng">
              <a:solidFill>
                <a:srgbClr val="6493CD"/>
              </a:solidFill>
              <a:latin typeface="Fira Sans"/>
              <a:ea typeface="Fira Sans"/>
              <a:cs typeface="Fira Sans"/>
              <a:sym typeface="Fira Sans"/>
            </a:endParaRPr>
          </a:p>
          <a:p>
            <a:pPr indent="-269875" lvl="0" marL="360000" rtl="0" algn="l">
              <a:spcBef>
                <a:spcPts val="1600"/>
              </a:spcBef>
              <a:spcAft>
                <a:spcPts val="0"/>
              </a:spcAft>
              <a:buClr>
                <a:srgbClr val="6493CD"/>
              </a:buClr>
              <a:buSzPts val="2000"/>
              <a:buFont typeface="Fira Sans"/>
              <a:buChar char="➔"/>
            </a:pPr>
            <a:r>
              <a:rPr b="1" lang="en-GB" sz="2000">
                <a:solidFill>
                  <a:srgbClr val="6493CD"/>
                </a:solidFill>
                <a:latin typeface="Fira Sans"/>
                <a:ea typeface="Fira Sans"/>
                <a:cs typeface="Fira Sans"/>
                <a:sym typeface="Fira Sans"/>
              </a:rPr>
              <a:t>Mana Whakahaere</a:t>
            </a:r>
            <a:endParaRPr b="1" sz="2000">
              <a:solidFill>
                <a:srgbClr val="6493CD"/>
              </a:solidFill>
              <a:latin typeface="Fira Sans"/>
              <a:ea typeface="Fira Sans"/>
              <a:cs typeface="Fira Sans"/>
              <a:sym typeface="Fira Sans"/>
            </a:endParaRPr>
          </a:p>
          <a:p>
            <a:pPr indent="-269875" lvl="0" marL="360000" rtl="0" algn="l">
              <a:spcBef>
                <a:spcPts val="0"/>
              </a:spcBef>
              <a:spcAft>
                <a:spcPts val="0"/>
              </a:spcAft>
              <a:buClr>
                <a:srgbClr val="6493CD"/>
              </a:buClr>
              <a:buSzPts val="2000"/>
              <a:buFont typeface="Fira Sans"/>
              <a:buChar char="➔"/>
            </a:pPr>
            <a:r>
              <a:rPr lang="en-GB" sz="2000">
                <a:solidFill>
                  <a:srgbClr val="6493CD"/>
                </a:solidFill>
                <a:latin typeface="Fira Sans"/>
                <a:ea typeface="Fira Sans"/>
                <a:cs typeface="Fira Sans"/>
                <a:sym typeface="Fira Sans"/>
              </a:rPr>
              <a:t>Governance</a:t>
            </a:r>
            <a:endParaRPr sz="2000">
              <a:solidFill>
                <a:srgbClr val="6493CD"/>
              </a:solidFill>
              <a:latin typeface="Fira Sans"/>
              <a:ea typeface="Fira Sans"/>
              <a:cs typeface="Fira Sans"/>
              <a:sym typeface="Fira Sans"/>
            </a:endParaRPr>
          </a:p>
          <a:p>
            <a:pPr indent="-269875" lvl="0" marL="360000" rtl="0" algn="l">
              <a:spcBef>
                <a:spcPts val="0"/>
              </a:spcBef>
              <a:spcAft>
                <a:spcPts val="0"/>
              </a:spcAft>
              <a:buClr>
                <a:srgbClr val="6493CD"/>
              </a:buClr>
              <a:buSzPts val="2000"/>
              <a:buFont typeface="Fira Sans"/>
              <a:buChar char="➔"/>
            </a:pPr>
            <a:r>
              <a:rPr b="1" lang="en-GB" sz="2000">
                <a:solidFill>
                  <a:srgbClr val="6493CD"/>
                </a:solidFill>
                <a:latin typeface="Fira Sans"/>
                <a:ea typeface="Fira Sans"/>
                <a:cs typeface="Fira Sans"/>
                <a:sym typeface="Fira Sans"/>
              </a:rPr>
              <a:t>Kaitiakitanga</a:t>
            </a:r>
            <a:endParaRPr b="1" sz="2000">
              <a:solidFill>
                <a:srgbClr val="6493CD"/>
              </a:solidFill>
              <a:latin typeface="Fira Sans"/>
              <a:ea typeface="Fira Sans"/>
              <a:cs typeface="Fira Sans"/>
              <a:sym typeface="Fira Sans"/>
            </a:endParaRPr>
          </a:p>
          <a:p>
            <a:pPr indent="-269875" lvl="0" marL="360000" rtl="0" algn="l">
              <a:spcBef>
                <a:spcPts val="0"/>
              </a:spcBef>
              <a:spcAft>
                <a:spcPts val="0"/>
              </a:spcAft>
              <a:buClr>
                <a:srgbClr val="6493CD"/>
              </a:buClr>
              <a:buSzPts val="2000"/>
              <a:buFont typeface="Fira Sans"/>
              <a:buChar char="➔"/>
            </a:pPr>
            <a:r>
              <a:rPr lang="en-GB" sz="2000">
                <a:solidFill>
                  <a:srgbClr val="6493CD"/>
                </a:solidFill>
                <a:latin typeface="Fira Sans"/>
                <a:ea typeface="Fira Sans"/>
                <a:cs typeface="Fira Sans"/>
                <a:sym typeface="Fira Sans"/>
              </a:rPr>
              <a:t>Stewardship</a:t>
            </a:r>
            <a:endParaRPr sz="2000">
              <a:solidFill>
                <a:srgbClr val="6493CD"/>
              </a:solidFill>
              <a:latin typeface="Fira Sans"/>
              <a:ea typeface="Fira Sans"/>
              <a:cs typeface="Fira Sans"/>
              <a:sym typeface="Fira Sans"/>
            </a:endParaRPr>
          </a:p>
          <a:p>
            <a:pPr indent="-269875" lvl="0" marL="360000" rtl="0" algn="l">
              <a:spcBef>
                <a:spcPts val="0"/>
              </a:spcBef>
              <a:spcAft>
                <a:spcPts val="0"/>
              </a:spcAft>
              <a:buClr>
                <a:srgbClr val="6493CD"/>
              </a:buClr>
              <a:buSzPts val="2000"/>
              <a:buFont typeface="Fira Sans"/>
              <a:buChar char="➔"/>
            </a:pPr>
            <a:r>
              <a:rPr b="1" lang="en-GB" sz="2000">
                <a:solidFill>
                  <a:srgbClr val="6493CD"/>
                </a:solidFill>
                <a:latin typeface="Fira Sans"/>
                <a:ea typeface="Fira Sans"/>
                <a:cs typeface="Fira Sans"/>
                <a:sym typeface="Fira Sans"/>
              </a:rPr>
              <a:t>Manaakitanga</a:t>
            </a:r>
            <a:endParaRPr b="1" sz="2000">
              <a:solidFill>
                <a:srgbClr val="6493CD"/>
              </a:solidFill>
              <a:latin typeface="Fira Sans"/>
              <a:ea typeface="Fira Sans"/>
              <a:cs typeface="Fira Sans"/>
              <a:sym typeface="Fira Sans"/>
            </a:endParaRPr>
          </a:p>
          <a:p>
            <a:pPr indent="-269875" lvl="0" marL="360000" rtl="0" algn="l">
              <a:spcBef>
                <a:spcPts val="0"/>
              </a:spcBef>
              <a:spcAft>
                <a:spcPts val="0"/>
              </a:spcAft>
              <a:buClr>
                <a:srgbClr val="6493CD"/>
              </a:buClr>
              <a:buSzPts val="2000"/>
              <a:buFont typeface="Fira Sans"/>
              <a:buChar char="➔"/>
            </a:pPr>
            <a:r>
              <a:rPr lang="en-GB" sz="2000">
                <a:solidFill>
                  <a:srgbClr val="6493CD"/>
                </a:solidFill>
                <a:latin typeface="Fira Sans"/>
                <a:ea typeface="Fira Sans"/>
                <a:cs typeface="Fira Sans"/>
                <a:sym typeface="Fira Sans"/>
              </a:rPr>
              <a:t>Care and respect</a:t>
            </a:r>
            <a:endParaRPr sz="2000">
              <a:solidFill>
                <a:srgbClr val="6493CD"/>
              </a:solidFill>
              <a:latin typeface="Fira Sans"/>
              <a:ea typeface="Fira Sans"/>
              <a:cs typeface="Fira Sans"/>
              <a:sym typeface="Fir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51"/>
          <p:cNvSpPr txBox="1"/>
          <p:nvPr>
            <p:ph idx="4294967295" type="ctrTitle"/>
          </p:nvPr>
        </p:nvSpPr>
        <p:spPr>
          <a:xfrm>
            <a:off x="393643" y="351300"/>
            <a:ext cx="5929800" cy="400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600">
                <a:solidFill>
                  <a:srgbClr val="293171"/>
                </a:solidFill>
                <a:latin typeface="Fira Sans Black"/>
                <a:ea typeface="Fira Sans Black"/>
                <a:cs typeface="Fira Sans Black"/>
                <a:sym typeface="Fira Sans Black"/>
              </a:rPr>
              <a:t>What does day 1 look like?</a:t>
            </a:r>
            <a:endParaRPr sz="2600">
              <a:solidFill>
                <a:srgbClr val="293171"/>
              </a:solidFill>
              <a:latin typeface="Fira Sans Black"/>
              <a:ea typeface="Fira Sans Black"/>
              <a:cs typeface="Fira Sans Black"/>
              <a:sym typeface="Fira Sans Black"/>
            </a:endParaRPr>
          </a:p>
        </p:txBody>
      </p:sp>
      <p:pic>
        <p:nvPicPr>
          <p:cNvPr id="278" name="Google Shape;278;p51"/>
          <p:cNvPicPr preferRelativeResize="0"/>
          <p:nvPr/>
        </p:nvPicPr>
        <p:blipFill>
          <a:blip r:embed="rId3">
            <a:alphaModFix/>
          </a:blip>
          <a:stretch>
            <a:fillRect/>
          </a:stretch>
        </p:blipFill>
        <p:spPr>
          <a:xfrm>
            <a:off x="1820630" y="4404235"/>
            <a:ext cx="315491" cy="320025"/>
          </a:xfrm>
          <a:prstGeom prst="rect">
            <a:avLst/>
          </a:prstGeom>
          <a:noFill/>
          <a:ln>
            <a:noFill/>
          </a:ln>
        </p:spPr>
      </p:pic>
      <p:pic>
        <p:nvPicPr>
          <p:cNvPr id="279" name="Google Shape;279;p51"/>
          <p:cNvPicPr preferRelativeResize="0"/>
          <p:nvPr/>
        </p:nvPicPr>
        <p:blipFill>
          <a:blip r:embed="rId4">
            <a:alphaModFix/>
          </a:blip>
          <a:stretch>
            <a:fillRect/>
          </a:stretch>
        </p:blipFill>
        <p:spPr>
          <a:xfrm>
            <a:off x="6374117" y="1672045"/>
            <a:ext cx="315491" cy="320025"/>
          </a:xfrm>
          <a:prstGeom prst="rect">
            <a:avLst/>
          </a:prstGeom>
          <a:noFill/>
          <a:ln>
            <a:noFill/>
          </a:ln>
        </p:spPr>
      </p:pic>
      <p:pic>
        <p:nvPicPr>
          <p:cNvPr id="280" name="Google Shape;280;p51"/>
          <p:cNvPicPr preferRelativeResize="0"/>
          <p:nvPr/>
        </p:nvPicPr>
        <p:blipFill>
          <a:blip r:embed="rId5">
            <a:alphaModFix/>
          </a:blip>
          <a:stretch>
            <a:fillRect/>
          </a:stretch>
        </p:blipFill>
        <p:spPr>
          <a:xfrm>
            <a:off x="1820625" y="5159463"/>
            <a:ext cx="315491" cy="320025"/>
          </a:xfrm>
          <a:prstGeom prst="rect">
            <a:avLst/>
          </a:prstGeom>
          <a:noFill/>
          <a:ln>
            <a:noFill/>
          </a:ln>
        </p:spPr>
      </p:pic>
      <p:pic>
        <p:nvPicPr>
          <p:cNvPr id="281" name="Google Shape;281;p51"/>
          <p:cNvPicPr preferRelativeResize="0"/>
          <p:nvPr/>
        </p:nvPicPr>
        <p:blipFill>
          <a:blip r:embed="rId6">
            <a:alphaModFix/>
          </a:blip>
          <a:stretch>
            <a:fillRect/>
          </a:stretch>
        </p:blipFill>
        <p:spPr>
          <a:xfrm>
            <a:off x="1820624" y="1672049"/>
            <a:ext cx="315500" cy="320025"/>
          </a:xfrm>
          <a:prstGeom prst="rect">
            <a:avLst/>
          </a:prstGeom>
          <a:noFill/>
          <a:ln>
            <a:noFill/>
          </a:ln>
        </p:spPr>
      </p:pic>
      <p:pic>
        <p:nvPicPr>
          <p:cNvPr id="282" name="Google Shape;282;p51"/>
          <p:cNvPicPr preferRelativeResize="0"/>
          <p:nvPr/>
        </p:nvPicPr>
        <p:blipFill>
          <a:blip r:embed="rId7">
            <a:alphaModFix/>
          </a:blip>
          <a:stretch>
            <a:fillRect/>
          </a:stretch>
        </p:blipFill>
        <p:spPr>
          <a:xfrm>
            <a:off x="1820629" y="2424942"/>
            <a:ext cx="315491" cy="320025"/>
          </a:xfrm>
          <a:prstGeom prst="rect">
            <a:avLst/>
          </a:prstGeom>
          <a:noFill/>
          <a:ln>
            <a:noFill/>
          </a:ln>
        </p:spPr>
      </p:pic>
      <p:pic>
        <p:nvPicPr>
          <p:cNvPr id="283" name="Google Shape;283;p51"/>
          <p:cNvPicPr preferRelativeResize="0"/>
          <p:nvPr/>
        </p:nvPicPr>
        <p:blipFill>
          <a:blip r:embed="rId8">
            <a:alphaModFix/>
          </a:blip>
          <a:stretch>
            <a:fillRect/>
          </a:stretch>
        </p:blipFill>
        <p:spPr>
          <a:xfrm>
            <a:off x="6337725" y="4506459"/>
            <a:ext cx="371797" cy="377140"/>
          </a:xfrm>
          <a:prstGeom prst="rect">
            <a:avLst/>
          </a:prstGeom>
          <a:noFill/>
          <a:ln>
            <a:noFill/>
          </a:ln>
        </p:spPr>
      </p:pic>
      <p:pic>
        <p:nvPicPr>
          <p:cNvPr id="284" name="Google Shape;284;p51"/>
          <p:cNvPicPr preferRelativeResize="0"/>
          <p:nvPr/>
        </p:nvPicPr>
        <p:blipFill>
          <a:blip r:embed="rId9">
            <a:alphaModFix/>
          </a:blip>
          <a:stretch>
            <a:fillRect/>
          </a:stretch>
        </p:blipFill>
        <p:spPr>
          <a:xfrm>
            <a:off x="1828855" y="3209002"/>
            <a:ext cx="299038" cy="303335"/>
          </a:xfrm>
          <a:prstGeom prst="rect">
            <a:avLst/>
          </a:prstGeom>
          <a:noFill/>
          <a:ln>
            <a:noFill/>
          </a:ln>
        </p:spPr>
      </p:pic>
      <p:pic>
        <p:nvPicPr>
          <p:cNvPr id="285" name="Google Shape;285;p51"/>
          <p:cNvPicPr preferRelativeResize="0"/>
          <p:nvPr/>
        </p:nvPicPr>
        <p:blipFill>
          <a:blip r:embed="rId10">
            <a:alphaModFix/>
          </a:blip>
          <a:stretch>
            <a:fillRect/>
          </a:stretch>
        </p:blipFill>
        <p:spPr>
          <a:xfrm>
            <a:off x="6374110" y="2734582"/>
            <a:ext cx="299038" cy="303335"/>
          </a:xfrm>
          <a:prstGeom prst="rect">
            <a:avLst/>
          </a:prstGeom>
          <a:noFill/>
          <a:ln>
            <a:noFill/>
          </a:ln>
        </p:spPr>
      </p:pic>
      <p:pic>
        <p:nvPicPr>
          <p:cNvPr id="286" name="Google Shape;286;p51"/>
          <p:cNvPicPr preferRelativeResize="0"/>
          <p:nvPr/>
        </p:nvPicPr>
        <p:blipFill>
          <a:blip r:embed="rId11">
            <a:alphaModFix/>
          </a:blip>
          <a:stretch>
            <a:fillRect/>
          </a:stretch>
        </p:blipFill>
        <p:spPr>
          <a:xfrm>
            <a:off x="6374121" y="3512346"/>
            <a:ext cx="315491" cy="320025"/>
          </a:xfrm>
          <a:prstGeom prst="rect">
            <a:avLst/>
          </a:prstGeom>
          <a:noFill/>
          <a:ln>
            <a:noFill/>
          </a:ln>
        </p:spPr>
      </p:pic>
      <p:sp>
        <p:nvSpPr>
          <p:cNvPr id="287" name="Google Shape;287;p51"/>
          <p:cNvSpPr txBox="1"/>
          <p:nvPr/>
        </p:nvSpPr>
        <p:spPr>
          <a:xfrm>
            <a:off x="2317623" y="2424688"/>
            <a:ext cx="3385800" cy="36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600"/>
              </a:spcAft>
              <a:buNone/>
            </a:pPr>
            <a:r>
              <a:rPr b="1" lang="en-GB" sz="1100">
                <a:solidFill>
                  <a:schemeClr val="dk1"/>
                </a:solidFill>
                <a:latin typeface="Fira Sans"/>
                <a:ea typeface="Fira Sans"/>
                <a:cs typeface="Fira Sans"/>
                <a:sym typeface="Fira Sans"/>
              </a:rPr>
              <a:t>S</a:t>
            </a:r>
            <a:r>
              <a:rPr b="1" lang="en-GB" sz="1100">
                <a:solidFill>
                  <a:schemeClr val="dk1"/>
                </a:solidFill>
                <a:latin typeface="Fira Sans"/>
                <a:ea typeface="Fira Sans"/>
                <a:cs typeface="Fira Sans"/>
                <a:sym typeface="Fira Sans"/>
              </a:rPr>
              <a:t>taff are in place</a:t>
            </a:r>
            <a:r>
              <a:rPr lang="en-GB" sz="1100">
                <a:solidFill>
                  <a:schemeClr val="dk1"/>
                </a:solidFill>
                <a:latin typeface="Fira Sans"/>
                <a:ea typeface="Fira Sans"/>
                <a:cs typeface="Fira Sans"/>
                <a:sym typeface="Fira Sans"/>
              </a:rPr>
              <a:t> and have the necessary information, support, and tools to work.</a:t>
            </a:r>
            <a:endParaRPr sz="1100"/>
          </a:p>
        </p:txBody>
      </p:sp>
      <p:sp>
        <p:nvSpPr>
          <p:cNvPr id="288" name="Google Shape;288;p51"/>
          <p:cNvSpPr txBox="1"/>
          <p:nvPr/>
        </p:nvSpPr>
        <p:spPr>
          <a:xfrm>
            <a:off x="6873373" y="4506450"/>
            <a:ext cx="3381600" cy="558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600"/>
              </a:spcAft>
              <a:buNone/>
            </a:pPr>
            <a:r>
              <a:rPr b="1" lang="en-GB" sz="1100">
                <a:solidFill>
                  <a:schemeClr val="dk1"/>
                </a:solidFill>
                <a:latin typeface="Fira Sans"/>
                <a:ea typeface="Fira Sans"/>
                <a:cs typeface="Fira Sans"/>
                <a:sym typeface="Fira Sans"/>
              </a:rPr>
              <a:t>WSEs have control of assets</a:t>
            </a:r>
            <a:r>
              <a:rPr lang="en-GB" sz="1100">
                <a:solidFill>
                  <a:schemeClr val="dk1"/>
                </a:solidFill>
                <a:latin typeface="Fira Sans"/>
                <a:ea typeface="Fira Sans"/>
                <a:cs typeface="Fira Sans"/>
                <a:sym typeface="Fira Sans"/>
              </a:rPr>
              <a:t> required to deliver Day 1 water services and a </a:t>
            </a:r>
            <a:r>
              <a:rPr b="1" lang="en-GB" sz="1100">
                <a:solidFill>
                  <a:schemeClr val="dk1"/>
                </a:solidFill>
                <a:latin typeface="Fira Sans"/>
                <a:ea typeface="Fira Sans"/>
                <a:cs typeface="Fira Sans"/>
                <a:sym typeface="Fira Sans"/>
              </a:rPr>
              <a:t>clear understanding of Te Mana o te Wai</a:t>
            </a:r>
            <a:r>
              <a:rPr lang="en-GB" sz="1100">
                <a:solidFill>
                  <a:schemeClr val="dk1"/>
                </a:solidFill>
                <a:latin typeface="Fira Sans"/>
                <a:ea typeface="Fira Sans"/>
                <a:cs typeface="Fira Sans"/>
                <a:sym typeface="Fira Sans"/>
              </a:rPr>
              <a:t> as it applies to their region.</a:t>
            </a:r>
            <a:endParaRPr sz="1100">
              <a:solidFill>
                <a:schemeClr val="dk1"/>
              </a:solidFill>
              <a:latin typeface="Fira Sans"/>
              <a:ea typeface="Fira Sans"/>
              <a:cs typeface="Fira Sans"/>
              <a:sym typeface="Fira Sans"/>
            </a:endParaRPr>
          </a:p>
        </p:txBody>
      </p:sp>
      <p:sp>
        <p:nvSpPr>
          <p:cNvPr id="289" name="Google Shape;289;p51"/>
          <p:cNvSpPr txBox="1"/>
          <p:nvPr/>
        </p:nvSpPr>
        <p:spPr>
          <a:xfrm>
            <a:off x="2317625" y="3182775"/>
            <a:ext cx="3498000" cy="753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600"/>
              </a:spcAft>
              <a:buNone/>
            </a:pPr>
            <a:r>
              <a:rPr lang="en-GB" sz="1100">
                <a:solidFill>
                  <a:schemeClr val="dk1"/>
                </a:solidFill>
                <a:latin typeface="Fira Sans"/>
                <a:ea typeface="Fira Sans"/>
                <a:cs typeface="Fira Sans"/>
                <a:sym typeface="Fira Sans"/>
              </a:rPr>
              <a:t>The WSEs have the requisite </a:t>
            </a:r>
            <a:r>
              <a:rPr b="1" lang="en-GB" sz="1100">
                <a:solidFill>
                  <a:schemeClr val="dk1"/>
                </a:solidFill>
                <a:latin typeface="Fira Sans"/>
                <a:ea typeface="Fira Sans"/>
                <a:cs typeface="Fira Sans"/>
                <a:sym typeface="Fira Sans"/>
              </a:rPr>
              <a:t>financial management, securities, insurance, </a:t>
            </a:r>
            <a:r>
              <a:rPr lang="en-GB" sz="1100">
                <a:solidFill>
                  <a:schemeClr val="dk1"/>
                </a:solidFill>
                <a:latin typeface="Fira Sans"/>
                <a:ea typeface="Fira Sans"/>
                <a:cs typeface="Fira Sans"/>
                <a:sym typeface="Fira Sans"/>
              </a:rPr>
              <a:t>and</a:t>
            </a:r>
            <a:r>
              <a:rPr b="1" lang="en-GB" sz="1100">
                <a:solidFill>
                  <a:schemeClr val="dk1"/>
                </a:solidFill>
                <a:latin typeface="Fira Sans"/>
                <a:ea typeface="Fira Sans"/>
                <a:cs typeface="Fira Sans"/>
                <a:sym typeface="Fira Sans"/>
              </a:rPr>
              <a:t> contracts or initial agreements</a:t>
            </a:r>
            <a:r>
              <a:rPr lang="en-GB" sz="1100">
                <a:solidFill>
                  <a:schemeClr val="dk1"/>
                </a:solidFill>
                <a:latin typeface="Fira Sans"/>
                <a:ea typeface="Fira Sans"/>
                <a:cs typeface="Fira Sans"/>
                <a:sym typeface="Fira Sans"/>
              </a:rPr>
              <a:t> in place with councils, private suppliers and other third parties.</a:t>
            </a:r>
            <a:endParaRPr sz="1100">
              <a:solidFill>
                <a:schemeClr val="dk1"/>
              </a:solidFill>
              <a:latin typeface="Fira Sans"/>
              <a:ea typeface="Fira Sans"/>
              <a:cs typeface="Fira Sans"/>
              <a:sym typeface="Fira Sans"/>
            </a:endParaRPr>
          </a:p>
        </p:txBody>
      </p:sp>
      <p:sp>
        <p:nvSpPr>
          <p:cNvPr id="290" name="Google Shape;290;p51"/>
          <p:cNvSpPr txBox="1"/>
          <p:nvPr/>
        </p:nvSpPr>
        <p:spPr>
          <a:xfrm>
            <a:off x="2317623" y="1666625"/>
            <a:ext cx="3385800" cy="36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600"/>
              </a:spcAft>
              <a:buNone/>
            </a:pPr>
            <a:r>
              <a:rPr b="1" lang="en-GB" sz="1100">
                <a:solidFill>
                  <a:schemeClr val="dk1"/>
                </a:solidFill>
                <a:latin typeface="Fira Sans"/>
                <a:ea typeface="Fira Sans"/>
                <a:cs typeface="Fira Sans"/>
                <a:sym typeface="Fira Sans"/>
              </a:rPr>
              <a:t>Customers experience no interruption to service </a:t>
            </a:r>
            <a:r>
              <a:rPr lang="en-GB" sz="1100">
                <a:solidFill>
                  <a:schemeClr val="dk1"/>
                </a:solidFill>
                <a:latin typeface="Fira Sans"/>
                <a:ea typeface="Fira Sans"/>
                <a:cs typeface="Fira Sans"/>
                <a:sym typeface="Fira Sans"/>
              </a:rPr>
              <a:t>and know who to contact for support.</a:t>
            </a:r>
            <a:endParaRPr sz="1100">
              <a:solidFill>
                <a:schemeClr val="dk1"/>
              </a:solidFill>
              <a:latin typeface="Fira Sans"/>
              <a:ea typeface="Fira Sans"/>
              <a:cs typeface="Fira Sans"/>
              <a:sym typeface="Fira Sans"/>
            </a:endParaRPr>
          </a:p>
        </p:txBody>
      </p:sp>
      <p:sp>
        <p:nvSpPr>
          <p:cNvPr id="291" name="Google Shape;291;p51"/>
          <p:cNvSpPr txBox="1"/>
          <p:nvPr/>
        </p:nvSpPr>
        <p:spPr>
          <a:xfrm>
            <a:off x="6873373" y="3490850"/>
            <a:ext cx="3381600" cy="558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600"/>
              </a:spcAft>
              <a:buNone/>
            </a:pPr>
            <a:r>
              <a:rPr lang="en-GB" sz="1100">
                <a:solidFill>
                  <a:schemeClr val="dk1"/>
                </a:solidFill>
                <a:latin typeface="Fira Sans"/>
                <a:ea typeface="Fira Sans"/>
                <a:cs typeface="Fira Sans"/>
                <a:sym typeface="Fira Sans"/>
              </a:rPr>
              <a:t>The WSEs have the </a:t>
            </a:r>
            <a:r>
              <a:rPr b="1" lang="en-GB" sz="1100">
                <a:solidFill>
                  <a:schemeClr val="dk1"/>
                </a:solidFill>
                <a:latin typeface="Fira Sans"/>
                <a:ea typeface="Fira Sans"/>
                <a:cs typeface="Fira Sans"/>
                <a:sym typeface="Fira Sans"/>
              </a:rPr>
              <a:t>agreed financial model</a:t>
            </a:r>
            <a:r>
              <a:rPr lang="en-GB" sz="1100">
                <a:solidFill>
                  <a:schemeClr val="dk1"/>
                </a:solidFill>
                <a:latin typeface="Fira Sans"/>
                <a:ea typeface="Fira Sans"/>
                <a:cs typeface="Fira Sans"/>
                <a:sym typeface="Fira Sans"/>
              </a:rPr>
              <a:t> </a:t>
            </a:r>
            <a:br>
              <a:rPr lang="en-GB" sz="1100">
                <a:solidFill>
                  <a:schemeClr val="dk1"/>
                </a:solidFill>
                <a:latin typeface="Fira Sans"/>
                <a:ea typeface="Fira Sans"/>
                <a:cs typeface="Fira Sans"/>
                <a:sym typeface="Fira Sans"/>
              </a:rPr>
            </a:br>
            <a:r>
              <a:rPr lang="en-GB" sz="1100">
                <a:solidFill>
                  <a:schemeClr val="dk1"/>
                </a:solidFill>
                <a:latin typeface="Fira Sans"/>
                <a:ea typeface="Fira Sans"/>
                <a:cs typeface="Fira Sans"/>
                <a:sym typeface="Fira Sans"/>
              </a:rPr>
              <a:t>and </a:t>
            </a:r>
            <a:r>
              <a:rPr b="1" lang="en-GB" sz="1100">
                <a:solidFill>
                  <a:schemeClr val="dk1"/>
                </a:solidFill>
                <a:latin typeface="Fira Sans"/>
                <a:ea typeface="Fira Sans"/>
                <a:cs typeface="Fira Sans"/>
                <a:sym typeface="Fira Sans"/>
              </a:rPr>
              <a:t>funding</a:t>
            </a:r>
            <a:r>
              <a:rPr lang="en-GB" sz="1100">
                <a:solidFill>
                  <a:schemeClr val="dk1"/>
                </a:solidFill>
                <a:latin typeface="Fira Sans"/>
                <a:ea typeface="Fira Sans"/>
                <a:cs typeface="Fira Sans"/>
                <a:sym typeface="Fira Sans"/>
              </a:rPr>
              <a:t> required for Day 1 operations and obligations.</a:t>
            </a:r>
            <a:endParaRPr sz="1100">
              <a:solidFill>
                <a:schemeClr val="dk1"/>
              </a:solidFill>
              <a:latin typeface="Fira Sans"/>
              <a:ea typeface="Fira Sans"/>
              <a:cs typeface="Fira Sans"/>
              <a:sym typeface="Fira Sans"/>
            </a:endParaRPr>
          </a:p>
        </p:txBody>
      </p:sp>
      <p:sp>
        <p:nvSpPr>
          <p:cNvPr id="292" name="Google Shape;292;p51"/>
          <p:cNvSpPr txBox="1"/>
          <p:nvPr/>
        </p:nvSpPr>
        <p:spPr>
          <a:xfrm>
            <a:off x="6873373" y="2687650"/>
            <a:ext cx="3381600" cy="36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600"/>
              </a:spcAft>
              <a:buNone/>
            </a:pPr>
            <a:r>
              <a:rPr lang="en-GB" sz="1100">
                <a:solidFill>
                  <a:schemeClr val="dk1"/>
                </a:solidFill>
                <a:latin typeface="Fira Sans"/>
                <a:ea typeface="Fira Sans"/>
                <a:cs typeface="Fira Sans"/>
                <a:sym typeface="Fira Sans"/>
              </a:rPr>
              <a:t>WSEs have the </a:t>
            </a:r>
            <a:r>
              <a:rPr b="1" lang="en-GB" sz="1100">
                <a:solidFill>
                  <a:schemeClr val="dk1"/>
                </a:solidFill>
                <a:latin typeface="Fira Sans"/>
                <a:ea typeface="Fira Sans"/>
                <a:cs typeface="Fira Sans"/>
                <a:sym typeface="Fira Sans"/>
              </a:rPr>
              <a:t>functions, tools, policies</a:t>
            </a:r>
            <a:r>
              <a:rPr lang="en-GB" sz="1100">
                <a:solidFill>
                  <a:schemeClr val="dk1"/>
                </a:solidFill>
                <a:latin typeface="Fira Sans"/>
                <a:ea typeface="Fira Sans"/>
                <a:cs typeface="Fira Sans"/>
                <a:sym typeface="Fira Sans"/>
              </a:rPr>
              <a:t> and </a:t>
            </a:r>
            <a:r>
              <a:rPr b="1" lang="en-GB" sz="1100">
                <a:solidFill>
                  <a:schemeClr val="dk1"/>
                </a:solidFill>
                <a:latin typeface="Fira Sans"/>
                <a:ea typeface="Fira Sans"/>
                <a:cs typeface="Fira Sans"/>
                <a:sym typeface="Fira Sans"/>
              </a:rPr>
              <a:t>procedures</a:t>
            </a:r>
            <a:r>
              <a:rPr lang="en-GB" sz="1100">
                <a:solidFill>
                  <a:schemeClr val="dk1"/>
                </a:solidFill>
                <a:latin typeface="Fira Sans"/>
                <a:ea typeface="Fira Sans"/>
                <a:cs typeface="Fira Sans"/>
                <a:sym typeface="Fira Sans"/>
              </a:rPr>
              <a:t> necessary for Day 1 operations.</a:t>
            </a:r>
            <a:endParaRPr sz="1100">
              <a:solidFill>
                <a:schemeClr val="dk1"/>
              </a:solidFill>
              <a:latin typeface="Fira Sans"/>
              <a:ea typeface="Fira Sans"/>
              <a:cs typeface="Fira Sans"/>
              <a:sym typeface="Fira Sans"/>
            </a:endParaRPr>
          </a:p>
        </p:txBody>
      </p:sp>
      <p:sp>
        <p:nvSpPr>
          <p:cNvPr id="293" name="Google Shape;293;p51"/>
          <p:cNvSpPr txBox="1"/>
          <p:nvPr/>
        </p:nvSpPr>
        <p:spPr>
          <a:xfrm>
            <a:off x="6873372" y="1672050"/>
            <a:ext cx="3498000" cy="558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600"/>
              </a:spcAft>
              <a:buNone/>
            </a:pPr>
            <a:r>
              <a:rPr lang="en-GB" sz="1100">
                <a:solidFill>
                  <a:schemeClr val="dk1"/>
                </a:solidFill>
                <a:latin typeface="Fira Sans"/>
                <a:ea typeface="Fira Sans"/>
                <a:cs typeface="Fira Sans"/>
                <a:sym typeface="Fira Sans"/>
              </a:rPr>
              <a:t>WSEs </a:t>
            </a:r>
            <a:r>
              <a:rPr b="1" lang="en-GB" sz="1100">
                <a:solidFill>
                  <a:schemeClr val="dk1"/>
                </a:solidFill>
                <a:latin typeface="Fira Sans"/>
                <a:ea typeface="Fira Sans"/>
                <a:cs typeface="Fira Sans"/>
                <a:sym typeface="Fira Sans"/>
              </a:rPr>
              <a:t>understand and have a plan</a:t>
            </a:r>
            <a:r>
              <a:rPr lang="en-GB" sz="1100">
                <a:solidFill>
                  <a:schemeClr val="dk1"/>
                </a:solidFill>
                <a:latin typeface="Fira Sans"/>
                <a:ea typeface="Fira Sans"/>
                <a:cs typeface="Fira Sans"/>
                <a:sym typeface="Fira Sans"/>
              </a:rPr>
              <a:t> to fulfil their </a:t>
            </a:r>
            <a:r>
              <a:rPr b="1" lang="en-GB" sz="1100">
                <a:solidFill>
                  <a:schemeClr val="dk1"/>
                </a:solidFill>
                <a:latin typeface="Fira Sans"/>
                <a:ea typeface="Fira Sans"/>
                <a:cs typeface="Fira Sans"/>
                <a:sym typeface="Fira Sans"/>
              </a:rPr>
              <a:t>statutory and compliance obligations</a:t>
            </a:r>
            <a:r>
              <a:rPr lang="en-GB" sz="1100">
                <a:solidFill>
                  <a:schemeClr val="dk1"/>
                </a:solidFill>
                <a:latin typeface="Fira Sans"/>
                <a:ea typeface="Fira Sans"/>
                <a:cs typeface="Fira Sans"/>
                <a:sym typeface="Fira Sans"/>
              </a:rPr>
              <a:t>, including Treaty Settlements, and address </a:t>
            </a:r>
            <a:r>
              <a:rPr b="1" lang="en-GB" sz="1100">
                <a:solidFill>
                  <a:schemeClr val="dk1"/>
                </a:solidFill>
                <a:latin typeface="Fira Sans"/>
                <a:ea typeface="Fira Sans"/>
                <a:cs typeface="Fira Sans"/>
                <a:sym typeface="Fira Sans"/>
              </a:rPr>
              <a:t>enterprise risk.</a:t>
            </a:r>
            <a:endParaRPr b="1" sz="1100">
              <a:solidFill>
                <a:schemeClr val="dk1"/>
              </a:solidFill>
              <a:latin typeface="Fira Sans"/>
              <a:ea typeface="Fira Sans"/>
              <a:cs typeface="Fira Sans"/>
              <a:sym typeface="Fira Sans"/>
            </a:endParaRPr>
          </a:p>
        </p:txBody>
      </p:sp>
      <p:sp>
        <p:nvSpPr>
          <p:cNvPr id="294" name="Google Shape;294;p51"/>
          <p:cNvSpPr txBox="1"/>
          <p:nvPr/>
        </p:nvSpPr>
        <p:spPr>
          <a:xfrm>
            <a:off x="2317622" y="5123725"/>
            <a:ext cx="3498000" cy="558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600"/>
              </a:spcAft>
              <a:buNone/>
            </a:pPr>
            <a:r>
              <a:rPr lang="en-GB" sz="1100">
                <a:solidFill>
                  <a:schemeClr val="dk1"/>
                </a:solidFill>
                <a:latin typeface="Fira Sans"/>
                <a:ea typeface="Fira Sans"/>
                <a:cs typeface="Fira Sans"/>
                <a:sym typeface="Fira Sans"/>
              </a:rPr>
              <a:t>All </a:t>
            </a:r>
            <a:r>
              <a:rPr b="1" lang="en-GB" sz="1100">
                <a:solidFill>
                  <a:schemeClr val="dk1"/>
                </a:solidFill>
                <a:latin typeface="Fira Sans"/>
                <a:ea typeface="Fira Sans"/>
                <a:cs typeface="Fira Sans"/>
                <a:sym typeface="Fira Sans"/>
              </a:rPr>
              <a:t>governance arrangements</a:t>
            </a:r>
            <a:r>
              <a:rPr lang="en-GB" sz="1100">
                <a:solidFill>
                  <a:schemeClr val="dk1"/>
                </a:solidFill>
                <a:latin typeface="Fira Sans"/>
                <a:ea typeface="Fira Sans"/>
                <a:cs typeface="Fira Sans"/>
                <a:sym typeface="Fira Sans"/>
              </a:rPr>
              <a:t> and </a:t>
            </a:r>
            <a:r>
              <a:rPr b="1" lang="en-GB" sz="1100">
                <a:solidFill>
                  <a:schemeClr val="dk1"/>
                </a:solidFill>
                <a:latin typeface="Fira Sans"/>
                <a:ea typeface="Fira Sans"/>
                <a:cs typeface="Fira Sans"/>
                <a:sym typeface="Fira Sans"/>
              </a:rPr>
              <a:t>documents </a:t>
            </a:r>
            <a:br>
              <a:rPr b="1" lang="en-GB" sz="1100">
                <a:solidFill>
                  <a:schemeClr val="dk1"/>
                </a:solidFill>
                <a:latin typeface="Fira Sans"/>
                <a:ea typeface="Fira Sans"/>
                <a:cs typeface="Fira Sans"/>
                <a:sym typeface="Fira Sans"/>
              </a:rPr>
            </a:br>
            <a:r>
              <a:rPr b="1" lang="en-GB" sz="1100">
                <a:solidFill>
                  <a:schemeClr val="dk1"/>
                </a:solidFill>
                <a:latin typeface="Fira Sans"/>
                <a:ea typeface="Fira Sans"/>
                <a:cs typeface="Fira Sans"/>
                <a:sym typeface="Fira Sans"/>
              </a:rPr>
              <a:t>are in place</a:t>
            </a:r>
            <a:r>
              <a:rPr lang="en-GB" sz="1100">
                <a:solidFill>
                  <a:schemeClr val="dk1"/>
                </a:solidFill>
                <a:latin typeface="Fira Sans"/>
                <a:ea typeface="Fira Sans"/>
                <a:cs typeface="Fira Sans"/>
                <a:sym typeface="Fira Sans"/>
              </a:rPr>
              <a:t> for each WSE, including Regional Representative Groups.</a:t>
            </a:r>
            <a:endParaRPr sz="1100">
              <a:solidFill>
                <a:schemeClr val="dk1"/>
              </a:solidFill>
              <a:latin typeface="Fira Sans"/>
              <a:ea typeface="Fira Sans"/>
              <a:cs typeface="Fira Sans"/>
              <a:sym typeface="Fira Sans"/>
            </a:endParaRPr>
          </a:p>
        </p:txBody>
      </p:sp>
      <p:sp>
        <p:nvSpPr>
          <p:cNvPr id="295" name="Google Shape;295;p51"/>
          <p:cNvSpPr txBox="1"/>
          <p:nvPr/>
        </p:nvSpPr>
        <p:spPr>
          <a:xfrm>
            <a:off x="2322597" y="4365650"/>
            <a:ext cx="3385800" cy="36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600"/>
              </a:spcAft>
              <a:buNone/>
            </a:pPr>
            <a:r>
              <a:rPr lang="en-GB" sz="1100">
                <a:solidFill>
                  <a:schemeClr val="dk1"/>
                </a:solidFill>
                <a:latin typeface="Fira Sans"/>
                <a:ea typeface="Fira Sans"/>
                <a:cs typeface="Fira Sans"/>
                <a:sym typeface="Fira Sans"/>
              </a:rPr>
              <a:t>All </a:t>
            </a:r>
            <a:r>
              <a:rPr b="1" lang="en-GB" sz="1100">
                <a:solidFill>
                  <a:schemeClr val="dk1"/>
                </a:solidFill>
                <a:latin typeface="Fira Sans"/>
                <a:ea typeface="Fira Sans"/>
                <a:cs typeface="Fira Sans"/>
                <a:sym typeface="Fira Sans"/>
              </a:rPr>
              <a:t>legislation is enacted, Crown role defined</a:t>
            </a:r>
            <a:r>
              <a:rPr lang="en-GB" sz="1100">
                <a:solidFill>
                  <a:schemeClr val="dk1"/>
                </a:solidFill>
                <a:latin typeface="Fira Sans"/>
                <a:ea typeface="Fira Sans"/>
                <a:cs typeface="Fira Sans"/>
                <a:sym typeface="Fira Sans"/>
              </a:rPr>
              <a:t>, and </a:t>
            </a:r>
            <a:r>
              <a:rPr b="1" lang="en-GB" sz="1100">
                <a:solidFill>
                  <a:schemeClr val="dk1"/>
                </a:solidFill>
                <a:latin typeface="Fira Sans"/>
                <a:ea typeface="Fira Sans"/>
                <a:cs typeface="Fira Sans"/>
                <a:sym typeface="Fira Sans"/>
              </a:rPr>
              <a:t>regulations</a:t>
            </a:r>
            <a:r>
              <a:rPr lang="en-GB" sz="1100">
                <a:solidFill>
                  <a:schemeClr val="dk1"/>
                </a:solidFill>
                <a:latin typeface="Fira Sans"/>
                <a:ea typeface="Fira Sans"/>
                <a:cs typeface="Fira Sans"/>
                <a:sym typeface="Fira Sans"/>
              </a:rPr>
              <a:t> needed are in place.</a:t>
            </a:r>
            <a:endParaRPr sz="1100">
              <a:solidFill>
                <a:schemeClr val="dk1"/>
              </a:solidFill>
              <a:latin typeface="Fira Sans"/>
              <a:ea typeface="Fira Sans"/>
              <a:cs typeface="Fira Sans"/>
              <a:sym typeface="Fir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52"/>
          <p:cNvPicPr preferRelativeResize="0"/>
          <p:nvPr/>
        </p:nvPicPr>
        <p:blipFill rotWithShape="1">
          <a:blip r:embed="rId3">
            <a:alphaModFix/>
          </a:blip>
          <a:srcRect b="0" l="0" r="0" t="15540"/>
          <a:stretch/>
        </p:blipFill>
        <p:spPr>
          <a:xfrm>
            <a:off x="0" y="0"/>
            <a:ext cx="12192000" cy="6858000"/>
          </a:xfrm>
          <a:prstGeom prst="rect">
            <a:avLst/>
          </a:prstGeom>
          <a:noFill/>
          <a:ln>
            <a:noFill/>
          </a:ln>
        </p:spPr>
      </p:pic>
      <p:sp>
        <p:nvSpPr>
          <p:cNvPr id="302" name="Google Shape;302;p52"/>
          <p:cNvSpPr/>
          <p:nvPr/>
        </p:nvSpPr>
        <p:spPr>
          <a:xfrm>
            <a:off x="-11950" y="0"/>
            <a:ext cx="12192000" cy="6858000"/>
          </a:xfrm>
          <a:prstGeom prst="rect">
            <a:avLst/>
          </a:prstGeom>
          <a:solidFill>
            <a:srgbClr val="293171">
              <a:alpha val="28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52"/>
          <p:cNvSpPr txBox="1"/>
          <p:nvPr/>
        </p:nvSpPr>
        <p:spPr>
          <a:xfrm>
            <a:off x="389216" y="6317659"/>
            <a:ext cx="2054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800">
                <a:solidFill>
                  <a:schemeClr val="lt1"/>
                </a:solidFill>
                <a:latin typeface="Fira Sans"/>
                <a:ea typeface="Fira Sans"/>
                <a:cs typeface="Fira Sans"/>
                <a:sym typeface="Fira Sans"/>
              </a:rPr>
              <a:t>October</a:t>
            </a:r>
            <a:r>
              <a:rPr lang="en-GB" sz="800">
                <a:solidFill>
                  <a:schemeClr val="lt1"/>
                </a:solidFill>
                <a:latin typeface="Fira Sans"/>
                <a:ea typeface="Fira Sans"/>
                <a:cs typeface="Fira Sans"/>
                <a:sym typeface="Fira Sans"/>
              </a:rPr>
              <a:t> 2022</a:t>
            </a:r>
            <a:endParaRPr sz="800" u="none" cap="none" strike="noStrike">
              <a:solidFill>
                <a:schemeClr val="lt1"/>
              </a:solidFill>
              <a:latin typeface="Fira Sans"/>
              <a:ea typeface="Fira Sans"/>
              <a:cs typeface="Fira Sans"/>
              <a:sym typeface="Fira Sans"/>
            </a:endParaRPr>
          </a:p>
        </p:txBody>
      </p:sp>
      <p:sp>
        <p:nvSpPr>
          <p:cNvPr id="304" name="Google Shape;304;p52"/>
          <p:cNvSpPr txBox="1"/>
          <p:nvPr>
            <p:ph idx="4294967295" type="ctrTitle"/>
          </p:nvPr>
        </p:nvSpPr>
        <p:spPr>
          <a:xfrm>
            <a:off x="900000" y="2743800"/>
            <a:ext cx="6776400" cy="278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sz="6000">
                <a:solidFill>
                  <a:schemeClr val="lt1"/>
                </a:solidFill>
                <a:latin typeface="Fira Sans Black"/>
                <a:ea typeface="Fira Sans Black"/>
                <a:cs typeface="Fira Sans Black"/>
                <a:sym typeface="Fira Sans Black"/>
              </a:rPr>
              <a:t>What do we need to do to get there?</a:t>
            </a:r>
            <a:endParaRPr sz="6000">
              <a:solidFill>
                <a:schemeClr val="lt1"/>
              </a:solidFill>
              <a:latin typeface="Fira Sans Black"/>
              <a:ea typeface="Fira Sans Black"/>
              <a:cs typeface="Fira Sans Black"/>
              <a:sym typeface="Fira Sans Black"/>
            </a:endParaRPr>
          </a:p>
        </p:txBody>
      </p:sp>
      <p:pic>
        <p:nvPicPr>
          <p:cNvPr id="305" name="Google Shape;305;p52"/>
          <p:cNvPicPr preferRelativeResize="0"/>
          <p:nvPr/>
        </p:nvPicPr>
        <p:blipFill>
          <a:blip r:embed="rId4">
            <a:alphaModFix/>
          </a:blip>
          <a:stretch>
            <a:fillRect/>
          </a:stretch>
        </p:blipFill>
        <p:spPr>
          <a:xfrm>
            <a:off x="10933550" y="6317650"/>
            <a:ext cx="873999" cy="235950"/>
          </a:xfrm>
          <a:prstGeom prst="rect">
            <a:avLst/>
          </a:prstGeom>
          <a:noFill/>
          <a:ln>
            <a:noFill/>
          </a:ln>
        </p:spPr>
      </p:pic>
      <p:pic>
        <p:nvPicPr>
          <p:cNvPr id="306" name="Google Shape;306;p52"/>
          <p:cNvPicPr preferRelativeResize="0"/>
          <p:nvPr/>
        </p:nvPicPr>
        <p:blipFill>
          <a:blip r:embed="rId5">
            <a:alphaModFix/>
          </a:blip>
          <a:stretch>
            <a:fillRect/>
          </a:stretch>
        </p:blipFill>
        <p:spPr>
          <a:xfrm>
            <a:off x="9429300" y="0"/>
            <a:ext cx="2215351" cy="1088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3"/>
          <p:cNvSpPr/>
          <p:nvPr/>
        </p:nvSpPr>
        <p:spPr>
          <a:xfrm>
            <a:off x="10466013" y="2172925"/>
            <a:ext cx="915000" cy="8475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53"/>
          <p:cNvSpPr txBox="1"/>
          <p:nvPr/>
        </p:nvSpPr>
        <p:spPr>
          <a:xfrm>
            <a:off x="1102215" y="649244"/>
            <a:ext cx="18969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GB" sz="800" u="none" cap="none" strike="noStrike">
                <a:solidFill>
                  <a:srgbClr val="000000"/>
                </a:solidFill>
                <a:latin typeface="Fira Sans"/>
                <a:ea typeface="Fira Sans"/>
                <a:cs typeface="Fira Sans"/>
                <a:sym typeface="Fira Sans"/>
              </a:rPr>
              <a:t>Transition and reform activities progressed by DIA with support from local transition teams</a:t>
            </a:r>
            <a:endParaRPr b="0" i="0" sz="800" u="none" cap="none" strike="noStrike">
              <a:solidFill>
                <a:srgbClr val="000000"/>
              </a:solidFill>
              <a:latin typeface="Arial"/>
              <a:ea typeface="Arial"/>
              <a:cs typeface="Arial"/>
              <a:sym typeface="Arial"/>
            </a:endParaRPr>
          </a:p>
        </p:txBody>
      </p:sp>
      <p:cxnSp>
        <p:nvCxnSpPr>
          <p:cNvPr id="314" name="Google Shape;314;p53"/>
          <p:cNvCxnSpPr/>
          <p:nvPr/>
        </p:nvCxnSpPr>
        <p:spPr>
          <a:xfrm rot="10800000">
            <a:off x="963907" y="688257"/>
            <a:ext cx="0" cy="438000"/>
          </a:xfrm>
          <a:prstGeom prst="straightConnector1">
            <a:avLst/>
          </a:prstGeom>
          <a:noFill/>
          <a:ln cap="flat" cmpd="sng" w="9525">
            <a:solidFill>
              <a:srgbClr val="6493CD"/>
            </a:solidFill>
            <a:prstDash val="solid"/>
            <a:round/>
            <a:headEnd len="sm" w="sm" type="none"/>
            <a:tailEnd len="med" w="med" type="oval"/>
          </a:ln>
        </p:spPr>
      </p:cxnSp>
      <p:sp>
        <p:nvSpPr>
          <p:cNvPr id="315" name="Google Shape;315;p53"/>
          <p:cNvSpPr txBox="1"/>
          <p:nvPr/>
        </p:nvSpPr>
        <p:spPr>
          <a:xfrm>
            <a:off x="3451725" y="659416"/>
            <a:ext cx="18969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Applicable transition activity responsibility moves to Establishment CEs and Boards </a:t>
            </a:r>
            <a:endParaRPr b="0" i="0" sz="800" u="none" cap="none" strike="noStrike">
              <a:solidFill>
                <a:srgbClr val="000000"/>
              </a:solidFill>
              <a:latin typeface="Arial"/>
              <a:ea typeface="Arial"/>
              <a:cs typeface="Arial"/>
              <a:sym typeface="Arial"/>
            </a:endParaRPr>
          </a:p>
        </p:txBody>
      </p:sp>
      <p:cxnSp>
        <p:nvCxnSpPr>
          <p:cNvPr id="316" name="Google Shape;316;p53"/>
          <p:cNvCxnSpPr/>
          <p:nvPr/>
        </p:nvCxnSpPr>
        <p:spPr>
          <a:xfrm rot="10800000">
            <a:off x="3247877" y="688257"/>
            <a:ext cx="0" cy="438000"/>
          </a:xfrm>
          <a:prstGeom prst="straightConnector1">
            <a:avLst/>
          </a:prstGeom>
          <a:noFill/>
          <a:ln cap="flat" cmpd="sng" w="9525">
            <a:solidFill>
              <a:srgbClr val="6493CD"/>
            </a:solidFill>
            <a:prstDash val="solid"/>
            <a:round/>
            <a:headEnd len="sm" w="sm" type="none"/>
            <a:tailEnd len="med" w="med" type="oval"/>
          </a:ln>
        </p:spPr>
      </p:cxnSp>
      <p:sp>
        <p:nvSpPr>
          <p:cNvPr id="317" name="Google Shape;317;p53"/>
          <p:cNvSpPr txBox="1"/>
          <p:nvPr/>
        </p:nvSpPr>
        <p:spPr>
          <a:xfrm>
            <a:off x="5878171" y="649368"/>
            <a:ext cx="18969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Transitional phase as responsibilities, functions, assets and staff transfer to the WSEs</a:t>
            </a:r>
            <a:endParaRPr b="0" i="0" sz="800" u="none" cap="none" strike="noStrike">
              <a:solidFill>
                <a:srgbClr val="000000"/>
              </a:solidFill>
              <a:latin typeface="Arial"/>
              <a:ea typeface="Arial"/>
              <a:cs typeface="Arial"/>
              <a:sym typeface="Arial"/>
            </a:endParaRPr>
          </a:p>
        </p:txBody>
      </p:sp>
      <p:cxnSp>
        <p:nvCxnSpPr>
          <p:cNvPr id="318" name="Google Shape;318;p53"/>
          <p:cNvCxnSpPr/>
          <p:nvPr/>
        </p:nvCxnSpPr>
        <p:spPr>
          <a:xfrm rot="10800000">
            <a:off x="5687535" y="688257"/>
            <a:ext cx="0" cy="438000"/>
          </a:xfrm>
          <a:prstGeom prst="straightConnector1">
            <a:avLst/>
          </a:prstGeom>
          <a:noFill/>
          <a:ln cap="flat" cmpd="sng" w="9525">
            <a:solidFill>
              <a:srgbClr val="6493CD"/>
            </a:solidFill>
            <a:prstDash val="solid"/>
            <a:round/>
            <a:headEnd len="sm" w="sm" type="none"/>
            <a:tailEnd len="med" w="med" type="oval"/>
          </a:ln>
        </p:spPr>
      </p:cxnSp>
      <p:grpSp>
        <p:nvGrpSpPr>
          <p:cNvPr id="319" name="Google Shape;319;p53"/>
          <p:cNvGrpSpPr/>
          <p:nvPr/>
        </p:nvGrpSpPr>
        <p:grpSpPr>
          <a:xfrm>
            <a:off x="951592" y="1643639"/>
            <a:ext cx="8815892" cy="4417627"/>
            <a:chOff x="1592875" y="1723197"/>
            <a:chExt cx="7044823" cy="3282041"/>
          </a:xfrm>
        </p:grpSpPr>
        <p:cxnSp>
          <p:nvCxnSpPr>
            <p:cNvPr id="320" name="Google Shape;320;p53"/>
            <p:cNvCxnSpPr/>
            <p:nvPr/>
          </p:nvCxnSpPr>
          <p:spPr>
            <a:xfrm>
              <a:off x="3437469" y="1730915"/>
              <a:ext cx="0" cy="3273900"/>
            </a:xfrm>
            <a:prstGeom prst="straightConnector1">
              <a:avLst/>
            </a:prstGeom>
            <a:noFill/>
            <a:ln cap="flat" cmpd="sng" w="9525">
              <a:solidFill>
                <a:srgbClr val="6493CD"/>
              </a:solidFill>
              <a:prstDash val="dash"/>
              <a:miter lim="800000"/>
              <a:headEnd len="sm" w="sm" type="none"/>
              <a:tailEnd len="sm" w="sm" type="none"/>
            </a:ln>
          </p:spPr>
        </p:cxnSp>
        <p:cxnSp>
          <p:nvCxnSpPr>
            <p:cNvPr id="321" name="Google Shape;321;p53"/>
            <p:cNvCxnSpPr/>
            <p:nvPr/>
          </p:nvCxnSpPr>
          <p:spPr>
            <a:xfrm>
              <a:off x="5366378" y="1723197"/>
              <a:ext cx="20100" cy="3268500"/>
            </a:xfrm>
            <a:prstGeom prst="straightConnector1">
              <a:avLst/>
            </a:prstGeom>
            <a:noFill/>
            <a:ln cap="flat" cmpd="sng" w="9525">
              <a:solidFill>
                <a:srgbClr val="6493CD"/>
              </a:solidFill>
              <a:prstDash val="dash"/>
              <a:miter lim="800000"/>
              <a:headEnd len="sm" w="sm" type="none"/>
              <a:tailEnd len="sm" w="sm" type="none"/>
            </a:ln>
          </p:spPr>
        </p:cxnSp>
        <p:cxnSp>
          <p:nvCxnSpPr>
            <p:cNvPr id="322" name="Google Shape;322;p53"/>
            <p:cNvCxnSpPr/>
            <p:nvPr/>
          </p:nvCxnSpPr>
          <p:spPr>
            <a:xfrm>
              <a:off x="8637698" y="1731338"/>
              <a:ext cx="0" cy="3273900"/>
            </a:xfrm>
            <a:prstGeom prst="straightConnector1">
              <a:avLst/>
            </a:prstGeom>
            <a:noFill/>
            <a:ln cap="flat" cmpd="sng" w="9525">
              <a:solidFill>
                <a:srgbClr val="6493CD"/>
              </a:solidFill>
              <a:prstDash val="dash"/>
              <a:miter lim="800000"/>
              <a:headEnd len="sm" w="sm" type="none"/>
              <a:tailEnd len="sm" w="sm" type="none"/>
            </a:ln>
          </p:spPr>
        </p:cxnSp>
        <p:cxnSp>
          <p:nvCxnSpPr>
            <p:cNvPr id="323" name="Google Shape;323;p53"/>
            <p:cNvCxnSpPr/>
            <p:nvPr/>
          </p:nvCxnSpPr>
          <p:spPr>
            <a:xfrm>
              <a:off x="1592875" y="1729725"/>
              <a:ext cx="0" cy="3273900"/>
            </a:xfrm>
            <a:prstGeom prst="straightConnector1">
              <a:avLst/>
            </a:prstGeom>
            <a:noFill/>
            <a:ln cap="flat" cmpd="sng" w="9525">
              <a:solidFill>
                <a:srgbClr val="6493CD"/>
              </a:solidFill>
              <a:prstDash val="dash"/>
              <a:miter lim="800000"/>
              <a:headEnd len="sm" w="sm" type="none"/>
              <a:tailEnd len="sm" w="sm" type="none"/>
            </a:ln>
          </p:spPr>
        </p:cxnSp>
      </p:grpSp>
      <p:cxnSp>
        <p:nvCxnSpPr>
          <p:cNvPr id="324" name="Google Shape;324;p53"/>
          <p:cNvCxnSpPr/>
          <p:nvPr/>
        </p:nvCxnSpPr>
        <p:spPr>
          <a:xfrm>
            <a:off x="1331238" y="1648619"/>
            <a:ext cx="3300" cy="4366800"/>
          </a:xfrm>
          <a:prstGeom prst="straightConnector1">
            <a:avLst/>
          </a:prstGeom>
          <a:noFill/>
          <a:ln cap="flat" cmpd="sng" w="9525">
            <a:solidFill>
              <a:srgbClr val="E6E6E6"/>
            </a:solidFill>
            <a:prstDash val="dash"/>
            <a:miter lim="800000"/>
            <a:headEnd len="sm" w="sm" type="none"/>
            <a:tailEnd len="sm" w="sm" type="none"/>
          </a:ln>
        </p:spPr>
      </p:cxnSp>
      <p:cxnSp>
        <p:nvCxnSpPr>
          <p:cNvPr id="325" name="Google Shape;325;p53"/>
          <p:cNvCxnSpPr/>
          <p:nvPr/>
        </p:nvCxnSpPr>
        <p:spPr>
          <a:xfrm flipH="1">
            <a:off x="1707388" y="1644138"/>
            <a:ext cx="1500" cy="4374000"/>
          </a:xfrm>
          <a:prstGeom prst="straightConnector1">
            <a:avLst/>
          </a:prstGeom>
          <a:noFill/>
          <a:ln cap="flat" cmpd="sng" w="9525">
            <a:solidFill>
              <a:srgbClr val="E6E6E6"/>
            </a:solidFill>
            <a:prstDash val="dash"/>
            <a:miter lim="800000"/>
            <a:headEnd len="sm" w="sm" type="none"/>
            <a:tailEnd len="sm" w="sm" type="none"/>
          </a:ln>
        </p:spPr>
      </p:cxnSp>
      <p:cxnSp>
        <p:nvCxnSpPr>
          <p:cNvPr id="326" name="Google Shape;326;p53"/>
          <p:cNvCxnSpPr/>
          <p:nvPr/>
        </p:nvCxnSpPr>
        <p:spPr>
          <a:xfrm flipH="1">
            <a:off x="2084322" y="1648619"/>
            <a:ext cx="2400" cy="4363800"/>
          </a:xfrm>
          <a:prstGeom prst="straightConnector1">
            <a:avLst/>
          </a:prstGeom>
          <a:noFill/>
          <a:ln cap="flat" cmpd="sng" w="9525">
            <a:solidFill>
              <a:srgbClr val="E6E6E6"/>
            </a:solidFill>
            <a:prstDash val="dash"/>
            <a:miter lim="800000"/>
            <a:headEnd len="sm" w="sm" type="none"/>
            <a:tailEnd len="sm" w="sm" type="none"/>
          </a:ln>
        </p:spPr>
      </p:cxnSp>
      <p:cxnSp>
        <p:nvCxnSpPr>
          <p:cNvPr id="327" name="Google Shape;327;p53"/>
          <p:cNvCxnSpPr/>
          <p:nvPr/>
        </p:nvCxnSpPr>
        <p:spPr>
          <a:xfrm>
            <a:off x="2462463" y="1651976"/>
            <a:ext cx="0" cy="4363500"/>
          </a:xfrm>
          <a:prstGeom prst="straightConnector1">
            <a:avLst/>
          </a:prstGeom>
          <a:noFill/>
          <a:ln cap="flat" cmpd="sng" w="9525">
            <a:solidFill>
              <a:srgbClr val="E6E6E6"/>
            </a:solidFill>
            <a:prstDash val="dash"/>
            <a:miter lim="800000"/>
            <a:headEnd len="sm" w="sm" type="none"/>
            <a:tailEnd len="sm" w="sm" type="none"/>
          </a:ln>
        </p:spPr>
      </p:cxnSp>
      <p:cxnSp>
        <p:nvCxnSpPr>
          <p:cNvPr id="328" name="Google Shape;328;p53"/>
          <p:cNvCxnSpPr/>
          <p:nvPr/>
        </p:nvCxnSpPr>
        <p:spPr>
          <a:xfrm>
            <a:off x="2843486" y="1651976"/>
            <a:ext cx="4200" cy="4360500"/>
          </a:xfrm>
          <a:prstGeom prst="straightConnector1">
            <a:avLst/>
          </a:prstGeom>
          <a:noFill/>
          <a:ln cap="flat" cmpd="sng" w="9525">
            <a:solidFill>
              <a:srgbClr val="E6E6E6"/>
            </a:solidFill>
            <a:prstDash val="dash"/>
            <a:miter lim="800000"/>
            <a:headEnd len="sm" w="sm" type="none"/>
            <a:tailEnd len="sm" w="sm" type="none"/>
          </a:ln>
        </p:spPr>
      </p:cxnSp>
      <p:cxnSp>
        <p:nvCxnSpPr>
          <p:cNvPr id="329" name="Google Shape;329;p53"/>
          <p:cNvCxnSpPr/>
          <p:nvPr/>
        </p:nvCxnSpPr>
        <p:spPr>
          <a:xfrm>
            <a:off x="3707200" y="1650064"/>
            <a:ext cx="2700" cy="4367700"/>
          </a:xfrm>
          <a:prstGeom prst="straightConnector1">
            <a:avLst/>
          </a:prstGeom>
          <a:noFill/>
          <a:ln cap="flat" cmpd="sng" w="9525">
            <a:solidFill>
              <a:srgbClr val="E6E6E6"/>
            </a:solidFill>
            <a:prstDash val="dash"/>
            <a:miter lim="800000"/>
            <a:headEnd len="sm" w="sm" type="none"/>
            <a:tailEnd len="sm" w="sm" type="none"/>
          </a:ln>
        </p:spPr>
      </p:cxnSp>
      <p:cxnSp>
        <p:nvCxnSpPr>
          <p:cNvPr id="330" name="Google Shape;330;p53"/>
          <p:cNvCxnSpPr/>
          <p:nvPr/>
        </p:nvCxnSpPr>
        <p:spPr>
          <a:xfrm>
            <a:off x="4102724" y="1652269"/>
            <a:ext cx="0" cy="4374000"/>
          </a:xfrm>
          <a:prstGeom prst="straightConnector1">
            <a:avLst/>
          </a:prstGeom>
          <a:noFill/>
          <a:ln cap="flat" cmpd="sng" w="9525">
            <a:solidFill>
              <a:srgbClr val="E6E6E6"/>
            </a:solidFill>
            <a:prstDash val="dash"/>
            <a:miter lim="800000"/>
            <a:headEnd len="sm" w="sm" type="none"/>
            <a:tailEnd len="sm" w="sm" type="none"/>
          </a:ln>
        </p:spPr>
      </p:cxnSp>
      <p:cxnSp>
        <p:nvCxnSpPr>
          <p:cNvPr id="331" name="Google Shape;331;p53"/>
          <p:cNvCxnSpPr/>
          <p:nvPr/>
        </p:nvCxnSpPr>
        <p:spPr>
          <a:xfrm>
            <a:off x="4488688" y="1652283"/>
            <a:ext cx="0" cy="4374000"/>
          </a:xfrm>
          <a:prstGeom prst="straightConnector1">
            <a:avLst/>
          </a:prstGeom>
          <a:noFill/>
          <a:ln cap="flat" cmpd="sng" w="9525">
            <a:solidFill>
              <a:srgbClr val="E6E6E6"/>
            </a:solidFill>
            <a:prstDash val="dash"/>
            <a:miter lim="800000"/>
            <a:headEnd len="sm" w="sm" type="none"/>
            <a:tailEnd len="sm" w="sm" type="none"/>
          </a:ln>
        </p:spPr>
      </p:cxnSp>
      <p:cxnSp>
        <p:nvCxnSpPr>
          <p:cNvPr id="332" name="Google Shape;332;p53"/>
          <p:cNvCxnSpPr/>
          <p:nvPr/>
        </p:nvCxnSpPr>
        <p:spPr>
          <a:xfrm>
            <a:off x="4885217" y="1652283"/>
            <a:ext cx="0" cy="4374000"/>
          </a:xfrm>
          <a:prstGeom prst="straightConnector1">
            <a:avLst/>
          </a:prstGeom>
          <a:noFill/>
          <a:ln cap="flat" cmpd="sng" w="9525">
            <a:solidFill>
              <a:srgbClr val="E6E6E6"/>
            </a:solidFill>
            <a:prstDash val="dash"/>
            <a:miter lim="800000"/>
            <a:headEnd len="sm" w="sm" type="none"/>
            <a:tailEnd len="sm" w="sm" type="none"/>
          </a:ln>
        </p:spPr>
      </p:cxnSp>
      <p:cxnSp>
        <p:nvCxnSpPr>
          <p:cNvPr id="333" name="Google Shape;333;p53"/>
          <p:cNvCxnSpPr/>
          <p:nvPr/>
        </p:nvCxnSpPr>
        <p:spPr>
          <a:xfrm>
            <a:off x="5286346" y="1648667"/>
            <a:ext cx="0" cy="4374000"/>
          </a:xfrm>
          <a:prstGeom prst="straightConnector1">
            <a:avLst/>
          </a:prstGeom>
          <a:noFill/>
          <a:ln cap="flat" cmpd="sng" w="9525">
            <a:solidFill>
              <a:srgbClr val="E6E6E6"/>
            </a:solidFill>
            <a:prstDash val="dash"/>
            <a:miter lim="800000"/>
            <a:headEnd len="sm" w="sm" type="none"/>
            <a:tailEnd len="sm" w="sm" type="none"/>
          </a:ln>
        </p:spPr>
      </p:cxnSp>
      <p:cxnSp>
        <p:nvCxnSpPr>
          <p:cNvPr id="334" name="Google Shape;334;p53"/>
          <p:cNvCxnSpPr/>
          <p:nvPr/>
        </p:nvCxnSpPr>
        <p:spPr>
          <a:xfrm>
            <a:off x="6144414" y="1652269"/>
            <a:ext cx="0" cy="4374000"/>
          </a:xfrm>
          <a:prstGeom prst="straightConnector1">
            <a:avLst/>
          </a:prstGeom>
          <a:noFill/>
          <a:ln cap="flat" cmpd="sng" w="9525">
            <a:solidFill>
              <a:srgbClr val="E6E6E6"/>
            </a:solidFill>
            <a:prstDash val="dash"/>
            <a:miter lim="800000"/>
            <a:headEnd len="sm" w="sm" type="none"/>
            <a:tailEnd len="sm" w="sm" type="none"/>
          </a:ln>
        </p:spPr>
      </p:cxnSp>
      <p:cxnSp>
        <p:nvCxnSpPr>
          <p:cNvPr id="335" name="Google Shape;335;p53"/>
          <p:cNvCxnSpPr/>
          <p:nvPr/>
        </p:nvCxnSpPr>
        <p:spPr>
          <a:xfrm>
            <a:off x="6483206" y="1659978"/>
            <a:ext cx="0" cy="4374000"/>
          </a:xfrm>
          <a:prstGeom prst="straightConnector1">
            <a:avLst/>
          </a:prstGeom>
          <a:noFill/>
          <a:ln cap="flat" cmpd="sng" w="9525">
            <a:solidFill>
              <a:srgbClr val="E6E6E6"/>
            </a:solidFill>
            <a:prstDash val="dash"/>
            <a:miter lim="800000"/>
            <a:headEnd len="sm" w="sm" type="none"/>
            <a:tailEnd len="sm" w="sm" type="none"/>
          </a:ln>
        </p:spPr>
      </p:cxnSp>
      <p:cxnSp>
        <p:nvCxnSpPr>
          <p:cNvPr id="336" name="Google Shape;336;p53"/>
          <p:cNvCxnSpPr/>
          <p:nvPr/>
        </p:nvCxnSpPr>
        <p:spPr>
          <a:xfrm>
            <a:off x="6806636" y="1665465"/>
            <a:ext cx="0" cy="4374000"/>
          </a:xfrm>
          <a:prstGeom prst="straightConnector1">
            <a:avLst/>
          </a:prstGeom>
          <a:noFill/>
          <a:ln cap="flat" cmpd="sng" w="9525">
            <a:solidFill>
              <a:srgbClr val="E6E6E6"/>
            </a:solidFill>
            <a:prstDash val="dash"/>
            <a:miter lim="800000"/>
            <a:headEnd len="sm" w="sm" type="none"/>
            <a:tailEnd len="sm" w="sm" type="none"/>
          </a:ln>
        </p:spPr>
      </p:cxnSp>
      <p:cxnSp>
        <p:nvCxnSpPr>
          <p:cNvPr id="337" name="Google Shape;337;p53"/>
          <p:cNvCxnSpPr/>
          <p:nvPr/>
        </p:nvCxnSpPr>
        <p:spPr>
          <a:xfrm>
            <a:off x="7115149" y="1654898"/>
            <a:ext cx="0" cy="4374000"/>
          </a:xfrm>
          <a:prstGeom prst="straightConnector1">
            <a:avLst/>
          </a:prstGeom>
          <a:noFill/>
          <a:ln cap="flat" cmpd="sng" w="9525">
            <a:solidFill>
              <a:srgbClr val="E6E6E6"/>
            </a:solidFill>
            <a:prstDash val="dash"/>
            <a:miter lim="800000"/>
            <a:headEnd len="sm" w="sm" type="none"/>
            <a:tailEnd len="sm" w="sm" type="none"/>
          </a:ln>
        </p:spPr>
      </p:cxnSp>
      <p:cxnSp>
        <p:nvCxnSpPr>
          <p:cNvPr id="338" name="Google Shape;338;p53"/>
          <p:cNvCxnSpPr/>
          <p:nvPr/>
        </p:nvCxnSpPr>
        <p:spPr>
          <a:xfrm>
            <a:off x="7449571" y="1659963"/>
            <a:ext cx="0" cy="4374000"/>
          </a:xfrm>
          <a:prstGeom prst="straightConnector1">
            <a:avLst/>
          </a:prstGeom>
          <a:noFill/>
          <a:ln cap="flat" cmpd="sng" w="9525">
            <a:solidFill>
              <a:srgbClr val="E6E6E6"/>
            </a:solidFill>
            <a:prstDash val="dash"/>
            <a:miter lim="800000"/>
            <a:headEnd len="sm" w="sm" type="none"/>
            <a:tailEnd len="sm" w="sm" type="none"/>
          </a:ln>
        </p:spPr>
      </p:cxnSp>
      <p:cxnSp>
        <p:nvCxnSpPr>
          <p:cNvPr id="339" name="Google Shape;339;p53"/>
          <p:cNvCxnSpPr/>
          <p:nvPr/>
        </p:nvCxnSpPr>
        <p:spPr>
          <a:xfrm>
            <a:off x="7760537" y="1659963"/>
            <a:ext cx="0" cy="4374000"/>
          </a:xfrm>
          <a:prstGeom prst="straightConnector1">
            <a:avLst/>
          </a:prstGeom>
          <a:noFill/>
          <a:ln cap="flat" cmpd="sng" w="9525">
            <a:solidFill>
              <a:srgbClr val="E6E6E6"/>
            </a:solidFill>
            <a:prstDash val="dash"/>
            <a:miter lim="800000"/>
            <a:headEnd len="sm" w="sm" type="none"/>
            <a:tailEnd len="sm" w="sm" type="none"/>
          </a:ln>
        </p:spPr>
      </p:cxnSp>
      <p:cxnSp>
        <p:nvCxnSpPr>
          <p:cNvPr id="340" name="Google Shape;340;p53"/>
          <p:cNvCxnSpPr/>
          <p:nvPr/>
        </p:nvCxnSpPr>
        <p:spPr>
          <a:xfrm>
            <a:off x="8081888" y="1648653"/>
            <a:ext cx="0" cy="4374000"/>
          </a:xfrm>
          <a:prstGeom prst="straightConnector1">
            <a:avLst/>
          </a:prstGeom>
          <a:noFill/>
          <a:ln cap="flat" cmpd="sng" w="9525">
            <a:solidFill>
              <a:srgbClr val="E6E6E6"/>
            </a:solidFill>
            <a:prstDash val="dash"/>
            <a:miter lim="800000"/>
            <a:headEnd len="sm" w="sm" type="none"/>
            <a:tailEnd len="sm" w="sm" type="none"/>
          </a:ln>
        </p:spPr>
      </p:cxnSp>
      <p:cxnSp>
        <p:nvCxnSpPr>
          <p:cNvPr id="341" name="Google Shape;341;p53"/>
          <p:cNvCxnSpPr/>
          <p:nvPr/>
        </p:nvCxnSpPr>
        <p:spPr>
          <a:xfrm>
            <a:off x="8411312" y="1652283"/>
            <a:ext cx="0" cy="4374000"/>
          </a:xfrm>
          <a:prstGeom prst="straightConnector1">
            <a:avLst/>
          </a:prstGeom>
          <a:noFill/>
          <a:ln cap="flat" cmpd="sng" w="9525">
            <a:solidFill>
              <a:srgbClr val="E6E6E6"/>
            </a:solidFill>
            <a:prstDash val="dash"/>
            <a:miter lim="800000"/>
            <a:headEnd len="sm" w="sm" type="none"/>
            <a:tailEnd len="sm" w="sm" type="none"/>
          </a:ln>
        </p:spPr>
      </p:cxnSp>
      <p:cxnSp>
        <p:nvCxnSpPr>
          <p:cNvPr id="342" name="Google Shape;342;p53"/>
          <p:cNvCxnSpPr/>
          <p:nvPr/>
        </p:nvCxnSpPr>
        <p:spPr>
          <a:xfrm>
            <a:off x="8745337" y="1648667"/>
            <a:ext cx="0" cy="4374000"/>
          </a:xfrm>
          <a:prstGeom prst="straightConnector1">
            <a:avLst/>
          </a:prstGeom>
          <a:noFill/>
          <a:ln cap="flat" cmpd="sng" w="9525">
            <a:solidFill>
              <a:srgbClr val="E6E6E6"/>
            </a:solidFill>
            <a:prstDash val="dash"/>
            <a:miter lim="800000"/>
            <a:headEnd len="sm" w="sm" type="none"/>
            <a:tailEnd len="sm" w="sm" type="none"/>
          </a:ln>
        </p:spPr>
      </p:cxnSp>
      <p:cxnSp>
        <p:nvCxnSpPr>
          <p:cNvPr id="343" name="Google Shape;343;p53"/>
          <p:cNvCxnSpPr/>
          <p:nvPr/>
        </p:nvCxnSpPr>
        <p:spPr>
          <a:xfrm>
            <a:off x="9076647" y="1648667"/>
            <a:ext cx="0" cy="4374000"/>
          </a:xfrm>
          <a:prstGeom prst="straightConnector1">
            <a:avLst/>
          </a:prstGeom>
          <a:noFill/>
          <a:ln cap="flat" cmpd="sng" w="9525">
            <a:solidFill>
              <a:srgbClr val="E6E6E6"/>
            </a:solidFill>
            <a:prstDash val="dash"/>
            <a:miter lim="800000"/>
            <a:headEnd len="sm" w="sm" type="none"/>
            <a:tailEnd len="sm" w="sm" type="none"/>
          </a:ln>
        </p:spPr>
      </p:cxnSp>
      <p:cxnSp>
        <p:nvCxnSpPr>
          <p:cNvPr id="344" name="Google Shape;344;p53"/>
          <p:cNvCxnSpPr/>
          <p:nvPr/>
        </p:nvCxnSpPr>
        <p:spPr>
          <a:xfrm>
            <a:off x="9414386" y="1643896"/>
            <a:ext cx="0" cy="4374000"/>
          </a:xfrm>
          <a:prstGeom prst="straightConnector1">
            <a:avLst/>
          </a:prstGeom>
          <a:noFill/>
          <a:ln cap="flat" cmpd="sng" w="9525">
            <a:solidFill>
              <a:srgbClr val="E6E6E6"/>
            </a:solidFill>
            <a:prstDash val="dash"/>
            <a:miter lim="800000"/>
            <a:headEnd len="sm" w="sm" type="none"/>
            <a:tailEnd len="sm" w="sm" type="none"/>
          </a:ln>
        </p:spPr>
      </p:cxnSp>
      <p:sp>
        <p:nvSpPr>
          <p:cNvPr id="345" name="Google Shape;345;p53"/>
          <p:cNvSpPr/>
          <p:nvPr/>
        </p:nvSpPr>
        <p:spPr>
          <a:xfrm>
            <a:off x="1442768" y="1690950"/>
            <a:ext cx="1369800" cy="1686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Initiate Minister appoint.of Est. Board and RRG advisory group</a:t>
            </a:r>
            <a:endParaRPr b="0" i="0" sz="500" u="none" cap="none" strike="noStrike">
              <a:solidFill>
                <a:srgbClr val="000000"/>
              </a:solidFill>
              <a:latin typeface="Fira Sans"/>
              <a:ea typeface="Fira Sans"/>
              <a:cs typeface="Fira Sans"/>
              <a:sym typeface="Fira Sans"/>
            </a:endParaRPr>
          </a:p>
        </p:txBody>
      </p:sp>
      <p:sp>
        <p:nvSpPr>
          <p:cNvPr id="346" name="Google Shape;346;p53"/>
          <p:cNvSpPr/>
          <p:nvPr/>
        </p:nvSpPr>
        <p:spPr>
          <a:xfrm>
            <a:off x="4139360" y="5029401"/>
            <a:ext cx="5633100" cy="165600"/>
          </a:xfrm>
          <a:prstGeom prst="homePlate">
            <a:avLst>
              <a:gd fmla="val 50000" name="adj"/>
            </a:avLst>
          </a:prstGeom>
          <a:solidFill>
            <a:srgbClr val="6493CD">
              <a:alpha val="4549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Develop relationship agreements (incl. Stormwater, OT, mixed used assets, emergency management)</a:t>
            </a:r>
            <a:endParaRPr b="0" i="0" sz="500" u="none" cap="none" strike="noStrike">
              <a:solidFill>
                <a:srgbClr val="000000"/>
              </a:solidFill>
              <a:latin typeface="Fira Sans"/>
              <a:ea typeface="Fira Sans"/>
              <a:cs typeface="Fira Sans"/>
              <a:sym typeface="Fira Sans"/>
            </a:endParaRPr>
          </a:p>
        </p:txBody>
      </p:sp>
      <p:sp>
        <p:nvSpPr>
          <p:cNvPr id="347" name="Google Shape;347;p53"/>
          <p:cNvSpPr/>
          <p:nvPr/>
        </p:nvSpPr>
        <p:spPr>
          <a:xfrm>
            <a:off x="951588" y="5205417"/>
            <a:ext cx="1235700" cy="1686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Complete briefings (tariff structure, customer, pricing)</a:t>
            </a:r>
            <a:endParaRPr b="0" i="0" sz="500" u="none" cap="none" strike="noStrike">
              <a:solidFill>
                <a:srgbClr val="000000"/>
              </a:solidFill>
              <a:latin typeface="Fira Sans"/>
              <a:ea typeface="Fira Sans"/>
              <a:cs typeface="Fira Sans"/>
              <a:sym typeface="Fira Sans"/>
            </a:endParaRPr>
          </a:p>
        </p:txBody>
      </p:sp>
      <p:sp>
        <p:nvSpPr>
          <p:cNvPr id="348" name="Google Shape;348;p53"/>
          <p:cNvSpPr/>
          <p:nvPr/>
        </p:nvSpPr>
        <p:spPr>
          <a:xfrm>
            <a:off x="3211778" y="1580697"/>
            <a:ext cx="115500" cy="101700"/>
          </a:xfrm>
          <a:prstGeom prst="triangle">
            <a:avLst>
              <a:gd fmla="val 50000" name="adj"/>
            </a:avLst>
          </a:prstGeom>
          <a:solidFill>
            <a:srgbClr val="03B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800" u="none" cap="none" strike="noStrike">
              <a:solidFill>
                <a:srgbClr val="FFFFFF"/>
              </a:solidFill>
              <a:latin typeface="Fira Sans"/>
              <a:ea typeface="Fira Sans"/>
              <a:cs typeface="Fira Sans"/>
              <a:sym typeface="Fira Sans"/>
            </a:endParaRPr>
          </a:p>
        </p:txBody>
      </p:sp>
      <p:sp>
        <p:nvSpPr>
          <p:cNvPr id="349" name="Google Shape;349;p53"/>
          <p:cNvSpPr/>
          <p:nvPr/>
        </p:nvSpPr>
        <p:spPr>
          <a:xfrm>
            <a:off x="3336150" y="1545763"/>
            <a:ext cx="561300" cy="207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03B2C4"/>
                </a:solidFill>
                <a:latin typeface="Fira Sans"/>
                <a:ea typeface="Fira Sans"/>
                <a:cs typeface="Fira Sans"/>
                <a:sym typeface="Fira Sans"/>
              </a:rPr>
              <a:t>Bill 1 enacted</a:t>
            </a:r>
            <a:endParaRPr b="0" i="0" sz="500" u="none" cap="none" strike="noStrike">
              <a:solidFill>
                <a:srgbClr val="03B2C4"/>
              </a:solidFill>
              <a:latin typeface="Fira Sans"/>
              <a:ea typeface="Fira Sans"/>
              <a:cs typeface="Fira Sans"/>
              <a:sym typeface="Fira Sans"/>
            </a:endParaRPr>
          </a:p>
        </p:txBody>
      </p:sp>
      <p:sp>
        <p:nvSpPr>
          <p:cNvPr id="350" name="Google Shape;350;p53"/>
          <p:cNvSpPr/>
          <p:nvPr/>
        </p:nvSpPr>
        <p:spPr>
          <a:xfrm>
            <a:off x="2814585" y="1703121"/>
            <a:ext cx="1272000" cy="1686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Appoint. Est. Board</a:t>
            </a:r>
            <a:endParaRPr b="0" i="0" sz="500" u="none" cap="none" strike="noStrike">
              <a:solidFill>
                <a:srgbClr val="000000"/>
              </a:solidFill>
              <a:latin typeface="Fira Sans"/>
              <a:ea typeface="Fira Sans"/>
              <a:cs typeface="Fira Sans"/>
              <a:sym typeface="Fira Sans"/>
            </a:endParaRPr>
          </a:p>
        </p:txBody>
      </p:sp>
      <p:sp>
        <p:nvSpPr>
          <p:cNvPr id="351" name="Google Shape;351;p53"/>
          <p:cNvSpPr/>
          <p:nvPr/>
        </p:nvSpPr>
        <p:spPr>
          <a:xfrm>
            <a:off x="1691122" y="1892450"/>
            <a:ext cx="1584000" cy="1686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Identify Treaty settlement undertakings</a:t>
            </a:r>
            <a:endParaRPr b="0" i="0" sz="500" u="none" cap="none" strike="noStrike">
              <a:solidFill>
                <a:srgbClr val="000000"/>
              </a:solidFill>
              <a:latin typeface="Fira Sans"/>
              <a:ea typeface="Fira Sans"/>
              <a:cs typeface="Fira Sans"/>
              <a:sym typeface="Fira Sans"/>
            </a:endParaRPr>
          </a:p>
        </p:txBody>
      </p:sp>
      <p:sp>
        <p:nvSpPr>
          <p:cNvPr id="352" name="Google Shape;352;p53"/>
          <p:cNvSpPr/>
          <p:nvPr/>
        </p:nvSpPr>
        <p:spPr>
          <a:xfrm>
            <a:off x="957268" y="2084912"/>
            <a:ext cx="2308800" cy="1686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Establish iwi collectives and consult key transition activities</a:t>
            </a:r>
            <a:endParaRPr b="0" i="0" sz="500" u="none" cap="none" strike="noStrike">
              <a:solidFill>
                <a:srgbClr val="000000"/>
              </a:solidFill>
              <a:latin typeface="Fira Sans"/>
              <a:ea typeface="Fira Sans"/>
              <a:cs typeface="Fira Sans"/>
              <a:sym typeface="Fira Sans"/>
            </a:endParaRPr>
          </a:p>
        </p:txBody>
      </p:sp>
      <p:sp>
        <p:nvSpPr>
          <p:cNvPr id="353" name="Google Shape;353;p53"/>
          <p:cNvSpPr/>
          <p:nvPr/>
        </p:nvSpPr>
        <p:spPr>
          <a:xfrm>
            <a:off x="4062675" y="1724409"/>
            <a:ext cx="115500" cy="101700"/>
          </a:xfrm>
          <a:prstGeom prst="triangle">
            <a:avLst>
              <a:gd fmla="val 50000" name="adj"/>
            </a:avLst>
          </a:prstGeom>
          <a:solidFill>
            <a:srgbClr val="03B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800" u="none" cap="none" strike="noStrike">
              <a:solidFill>
                <a:srgbClr val="FFFFFF"/>
              </a:solidFill>
              <a:latin typeface="Fira Sans"/>
              <a:ea typeface="Fira Sans"/>
              <a:cs typeface="Fira Sans"/>
              <a:sym typeface="Fira Sans"/>
            </a:endParaRPr>
          </a:p>
        </p:txBody>
      </p:sp>
      <p:sp>
        <p:nvSpPr>
          <p:cNvPr id="354" name="Google Shape;354;p53"/>
          <p:cNvSpPr/>
          <p:nvPr/>
        </p:nvSpPr>
        <p:spPr>
          <a:xfrm>
            <a:off x="4211147" y="1671899"/>
            <a:ext cx="1205700" cy="226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03B2C4"/>
                </a:solidFill>
                <a:latin typeface="Fira Sans"/>
                <a:ea typeface="Fira Sans"/>
                <a:cs typeface="Fira Sans"/>
                <a:sym typeface="Fira Sans"/>
              </a:rPr>
              <a:t>Establishment Boards in place</a:t>
            </a:r>
            <a:endParaRPr b="0" i="0" sz="500" u="none" cap="none" strike="noStrike">
              <a:solidFill>
                <a:srgbClr val="03B2C4"/>
              </a:solidFill>
              <a:latin typeface="Fira Sans"/>
              <a:ea typeface="Fira Sans"/>
              <a:cs typeface="Fira Sans"/>
              <a:sym typeface="Fira Sans"/>
            </a:endParaRPr>
          </a:p>
        </p:txBody>
      </p:sp>
      <p:sp>
        <p:nvSpPr>
          <p:cNvPr id="355" name="Google Shape;355;p53"/>
          <p:cNvSpPr/>
          <p:nvPr/>
        </p:nvSpPr>
        <p:spPr>
          <a:xfrm>
            <a:off x="957268" y="2272372"/>
            <a:ext cx="2308800" cy="1686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Appoint establishment CEs</a:t>
            </a:r>
            <a:endParaRPr b="0" i="0" sz="500" u="none" cap="none" strike="noStrike">
              <a:solidFill>
                <a:srgbClr val="000000"/>
              </a:solidFill>
              <a:latin typeface="Fira Sans"/>
              <a:ea typeface="Fira Sans"/>
              <a:cs typeface="Fira Sans"/>
              <a:sym typeface="Fira Sans"/>
            </a:endParaRPr>
          </a:p>
        </p:txBody>
      </p:sp>
      <p:sp>
        <p:nvSpPr>
          <p:cNvPr id="356" name="Google Shape;356;p53"/>
          <p:cNvSpPr/>
          <p:nvPr/>
        </p:nvSpPr>
        <p:spPr>
          <a:xfrm>
            <a:off x="1385990" y="2466787"/>
            <a:ext cx="1884300" cy="1686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Draft standard constitution</a:t>
            </a:r>
            <a:endParaRPr b="0" i="0" sz="500" u="none" cap="none" strike="noStrike">
              <a:solidFill>
                <a:srgbClr val="000000"/>
              </a:solidFill>
              <a:latin typeface="Fira Sans"/>
              <a:ea typeface="Fira Sans"/>
              <a:cs typeface="Fira Sans"/>
              <a:sym typeface="Fira Sans"/>
            </a:endParaRPr>
          </a:p>
        </p:txBody>
      </p:sp>
      <p:sp>
        <p:nvSpPr>
          <p:cNvPr id="357" name="Google Shape;357;p53"/>
          <p:cNvSpPr/>
          <p:nvPr/>
        </p:nvSpPr>
        <p:spPr>
          <a:xfrm>
            <a:off x="957268" y="2660569"/>
            <a:ext cx="2308800" cy="1686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Draft Est. Water Service plan</a:t>
            </a:r>
            <a:endParaRPr b="0" i="0" sz="500" u="none" cap="none" strike="noStrike">
              <a:solidFill>
                <a:srgbClr val="000000"/>
              </a:solidFill>
              <a:latin typeface="Fira Sans"/>
              <a:ea typeface="Fira Sans"/>
              <a:cs typeface="Fira Sans"/>
              <a:sym typeface="Fira Sans"/>
            </a:endParaRPr>
          </a:p>
        </p:txBody>
      </p:sp>
      <p:sp>
        <p:nvSpPr>
          <p:cNvPr id="358" name="Google Shape;358;p53"/>
          <p:cNvSpPr/>
          <p:nvPr/>
        </p:nvSpPr>
        <p:spPr>
          <a:xfrm>
            <a:off x="1572921" y="2861551"/>
            <a:ext cx="1693200" cy="1686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Develop high level org design</a:t>
            </a:r>
            <a:endParaRPr b="0" i="0" sz="500" u="none" cap="none" strike="noStrike">
              <a:solidFill>
                <a:srgbClr val="000000"/>
              </a:solidFill>
              <a:latin typeface="Fira Sans"/>
              <a:ea typeface="Fira Sans"/>
              <a:cs typeface="Fira Sans"/>
              <a:sym typeface="Fira Sans"/>
            </a:endParaRPr>
          </a:p>
        </p:txBody>
      </p:sp>
      <p:sp>
        <p:nvSpPr>
          <p:cNvPr id="359" name="Google Shape;359;p53"/>
          <p:cNvSpPr/>
          <p:nvPr/>
        </p:nvSpPr>
        <p:spPr>
          <a:xfrm>
            <a:off x="962084" y="3052082"/>
            <a:ext cx="1103400" cy="1686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Develop staff transition protocols</a:t>
            </a:r>
            <a:endParaRPr b="0" i="0" sz="500" u="none" cap="none" strike="noStrike">
              <a:solidFill>
                <a:srgbClr val="000000"/>
              </a:solidFill>
              <a:latin typeface="Fira Sans"/>
              <a:ea typeface="Fira Sans"/>
              <a:cs typeface="Fira Sans"/>
              <a:sym typeface="Fira Sans"/>
            </a:endParaRPr>
          </a:p>
        </p:txBody>
      </p:sp>
      <p:sp>
        <p:nvSpPr>
          <p:cNvPr id="360" name="Google Shape;360;p53"/>
          <p:cNvSpPr/>
          <p:nvPr/>
        </p:nvSpPr>
        <p:spPr>
          <a:xfrm>
            <a:off x="2117487" y="3052082"/>
            <a:ext cx="2772900" cy="1686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Compile existing staff details and review job guarantee eligibility</a:t>
            </a:r>
            <a:endParaRPr b="0" i="0" sz="500" u="none" cap="none" strike="noStrike">
              <a:solidFill>
                <a:srgbClr val="000000"/>
              </a:solidFill>
              <a:latin typeface="Fira Sans"/>
              <a:ea typeface="Fira Sans"/>
              <a:cs typeface="Fira Sans"/>
              <a:sym typeface="Fira Sans"/>
            </a:endParaRPr>
          </a:p>
        </p:txBody>
      </p:sp>
      <p:sp>
        <p:nvSpPr>
          <p:cNvPr id="361" name="Google Shape;361;p53"/>
          <p:cNvSpPr/>
          <p:nvPr/>
        </p:nvSpPr>
        <p:spPr>
          <a:xfrm>
            <a:off x="3211764" y="2290382"/>
            <a:ext cx="115500" cy="101700"/>
          </a:xfrm>
          <a:prstGeom prst="triangle">
            <a:avLst>
              <a:gd fmla="val 50000" name="adj"/>
            </a:avLst>
          </a:prstGeom>
          <a:solidFill>
            <a:srgbClr val="03B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800" u="none" cap="none" strike="noStrike">
              <a:solidFill>
                <a:srgbClr val="FFFFFF"/>
              </a:solidFill>
              <a:latin typeface="Fira Sans"/>
              <a:ea typeface="Fira Sans"/>
              <a:cs typeface="Fira Sans"/>
              <a:sym typeface="Fira Sans"/>
            </a:endParaRPr>
          </a:p>
        </p:txBody>
      </p:sp>
      <p:sp>
        <p:nvSpPr>
          <p:cNvPr id="362" name="Google Shape;362;p53"/>
          <p:cNvSpPr/>
          <p:nvPr/>
        </p:nvSpPr>
        <p:spPr>
          <a:xfrm>
            <a:off x="3336238" y="2301393"/>
            <a:ext cx="1103400" cy="123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03B2C4"/>
                </a:solidFill>
                <a:latin typeface="Fira Sans"/>
                <a:ea typeface="Fira Sans"/>
                <a:cs typeface="Fira Sans"/>
                <a:sym typeface="Fira Sans"/>
              </a:rPr>
              <a:t>Establishment CEs in place</a:t>
            </a:r>
            <a:endParaRPr b="0" i="0" sz="500" u="none" cap="none" strike="noStrike">
              <a:solidFill>
                <a:srgbClr val="03B2C4"/>
              </a:solidFill>
              <a:latin typeface="Fira Sans"/>
              <a:ea typeface="Fira Sans"/>
              <a:cs typeface="Fira Sans"/>
              <a:sym typeface="Fira Sans"/>
            </a:endParaRPr>
          </a:p>
        </p:txBody>
      </p:sp>
      <p:sp>
        <p:nvSpPr>
          <p:cNvPr id="363" name="Google Shape;363;p53"/>
          <p:cNvSpPr/>
          <p:nvPr/>
        </p:nvSpPr>
        <p:spPr>
          <a:xfrm>
            <a:off x="1422074" y="3435788"/>
            <a:ext cx="6930900" cy="1686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Design, build, test and deploy SoR and all other IT (incl. System-specific training)                                                      </a:t>
            </a:r>
            <a:r>
              <a:rPr b="0" i="1" lang="en-GB" sz="500" u="none" cap="none" strike="noStrike">
                <a:solidFill>
                  <a:srgbClr val="000000"/>
                </a:solidFill>
                <a:latin typeface="Fira Sans"/>
                <a:ea typeface="Fira Sans"/>
                <a:cs typeface="Fira Sans"/>
                <a:sym typeface="Fira Sans"/>
              </a:rPr>
              <a:t>note: go-live may be phased by individual WSE</a:t>
            </a:r>
            <a:endParaRPr b="0" i="1" sz="500" u="none" cap="none" strike="noStrike">
              <a:solidFill>
                <a:srgbClr val="000000"/>
              </a:solidFill>
              <a:latin typeface="Fira Sans"/>
              <a:ea typeface="Fira Sans"/>
              <a:cs typeface="Fira Sans"/>
              <a:sym typeface="Fira Sans"/>
            </a:endParaRPr>
          </a:p>
        </p:txBody>
      </p:sp>
      <p:sp>
        <p:nvSpPr>
          <p:cNvPr id="364" name="Google Shape;364;p53"/>
          <p:cNvSpPr/>
          <p:nvPr/>
        </p:nvSpPr>
        <p:spPr>
          <a:xfrm>
            <a:off x="1344075" y="3637368"/>
            <a:ext cx="737100" cy="1686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Develop training plan</a:t>
            </a:r>
            <a:endParaRPr b="0" i="0" sz="500" u="none" cap="none" strike="noStrike">
              <a:solidFill>
                <a:srgbClr val="000000"/>
              </a:solidFill>
              <a:latin typeface="Fira Sans"/>
              <a:ea typeface="Fira Sans"/>
              <a:cs typeface="Fira Sans"/>
              <a:sym typeface="Fira Sans"/>
            </a:endParaRPr>
          </a:p>
        </p:txBody>
      </p:sp>
      <p:sp>
        <p:nvSpPr>
          <p:cNvPr id="365" name="Google Shape;365;p53"/>
          <p:cNvSpPr/>
          <p:nvPr/>
        </p:nvSpPr>
        <p:spPr>
          <a:xfrm>
            <a:off x="2087892" y="3637368"/>
            <a:ext cx="2031000" cy="1686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Deliver transitional training (incl. Training required for Day 1 operations)</a:t>
            </a:r>
            <a:endParaRPr b="0" i="0" sz="500" u="none" cap="none" strike="noStrike">
              <a:solidFill>
                <a:srgbClr val="000000"/>
              </a:solidFill>
              <a:latin typeface="Fira Sans"/>
              <a:ea typeface="Fira Sans"/>
              <a:cs typeface="Fira Sans"/>
              <a:sym typeface="Fira Sans"/>
            </a:endParaRPr>
          </a:p>
        </p:txBody>
      </p:sp>
      <p:sp>
        <p:nvSpPr>
          <p:cNvPr id="366" name="Google Shape;366;p53"/>
          <p:cNvSpPr/>
          <p:nvPr/>
        </p:nvSpPr>
        <p:spPr>
          <a:xfrm>
            <a:off x="962465" y="3834030"/>
            <a:ext cx="2295600" cy="1704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Develop Day 1 customer journey maps</a:t>
            </a:r>
            <a:endParaRPr b="0" i="0" sz="500" u="none" cap="none" strike="noStrike">
              <a:solidFill>
                <a:srgbClr val="000000"/>
              </a:solidFill>
              <a:latin typeface="Fira Sans"/>
              <a:ea typeface="Fira Sans"/>
              <a:cs typeface="Fira Sans"/>
              <a:sym typeface="Fira Sans"/>
            </a:endParaRPr>
          </a:p>
        </p:txBody>
      </p:sp>
      <p:sp>
        <p:nvSpPr>
          <p:cNvPr id="367" name="Google Shape;367;p53"/>
          <p:cNvSpPr/>
          <p:nvPr/>
        </p:nvSpPr>
        <p:spPr>
          <a:xfrm>
            <a:off x="1397690" y="4037497"/>
            <a:ext cx="2719500" cy="1521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Develop SoR IBC and ‘All other IT’ BC</a:t>
            </a:r>
            <a:endParaRPr b="0" i="0" sz="500" u="none" cap="none" strike="noStrike">
              <a:solidFill>
                <a:srgbClr val="000000"/>
              </a:solidFill>
              <a:latin typeface="Fira Sans"/>
              <a:ea typeface="Fira Sans"/>
              <a:cs typeface="Fira Sans"/>
              <a:sym typeface="Fira Sans"/>
            </a:endParaRPr>
          </a:p>
        </p:txBody>
      </p:sp>
      <p:sp>
        <p:nvSpPr>
          <p:cNvPr id="368" name="Google Shape;368;p53"/>
          <p:cNvSpPr/>
          <p:nvPr/>
        </p:nvSpPr>
        <p:spPr>
          <a:xfrm>
            <a:off x="957268" y="4237802"/>
            <a:ext cx="2308800" cy="1686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Establish GIS utility model and data migration portal</a:t>
            </a:r>
            <a:endParaRPr b="0" i="0" sz="500" u="none" cap="none" strike="noStrike">
              <a:solidFill>
                <a:srgbClr val="000000"/>
              </a:solidFill>
              <a:latin typeface="Fira Sans"/>
              <a:ea typeface="Fira Sans"/>
              <a:cs typeface="Fira Sans"/>
              <a:sym typeface="Fira Sans"/>
            </a:endParaRPr>
          </a:p>
        </p:txBody>
      </p:sp>
      <p:sp>
        <p:nvSpPr>
          <p:cNvPr id="369" name="Google Shape;369;p53"/>
          <p:cNvSpPr/>
          <p:nvPr/>
        </p:nvSpPr>
        <p:spPr>
          <a:xfrm>
            <a:off x="3206367" y="3867468"/>
            <a:ext cx="115500" cy="101700"/>
          </a:xfrm>
          <a:prstGeom prst="triangle">
            <a:avLst>
              <a:gd fmla="val 50000" name="adj"/>
            </a:avLst>
          </a:prstGeom>
          <a:solidFill>
            <a:srgbClr val="03B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800" u="none" cap="none" strike="noStrike">
              <a:solidFill>
                <a:srgbClr val="FFFFFF"/>
              </a:solidFill>
              <a:latin typeface="Fira Sans"/>
              <a:ea typeface="Fira Sans"/>
              <a:cs typeface="Fira Sans"/>
              <a:sym typeface="Fira Sans"/>
            </a:endParaRPr>
          </a:p>
        </p:txBody>
      </p:sp>
      <p:sp>
        <p:nvSpPr>
          <p:cNvPr id="370" name="Google Shape;370;p53"/>
          <p:cNvSpPr/>
          <p:nvPr/>
        </p:nvSpPr>
        <p:spPr>
          <a:xfrm>
            <a:off x="3338037" y="3844491"/>
            <a:ext cx="1037400" cy="15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03B2C4"/>
                </a:solidFill>
                <a:latin typeface="Fira Sans"/>
                <a:ea typeface="Fira Sans"/>
                <a:cs typeface="Fira Sans"/>
                <a:sym typeface="Fira Sans"/>
              </a:rPr>
              <a:t>Day 1 customer experience designed</a:t>
            </a:r>
            <a:endParaRPr b="0" i="0" sz="500" u="none" cap="none" strike="noStrike">
              <a:solidFill>
                <a:srgbClr val="03B2C4"/>
              </a:solidFill>
              <a:latin typeface="Fira Sans"/>
              <a:ea typeface="Fira Sans"/>
              <a:cs typeface="Fira Sans"/>
              <a:sym typeface="Fira Sans"/>
            </a:endParaRPr>
          </a:p>
        </p:txBody>
      </p:sp>
      <p:sp>
        <p:nvSpPr>
          <p:cNvPr id="371" name="Google Shape;371;p53"/>
          <p:cNvSpPr/>
          <p:nvPr/>
        </p:nvSpPr>
        <p:spPr>
          <a:xfrm>
            <a:off x="5737264" y="2082782"/>
            <a:ext cx="4035000" cy="1731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Consult Iwi collectives on key transition activities</a:t>
            </a:r>
            <a:endParaRPr b="0" i="0" sz="500" u="none" cap="none" strike="noStrike">
              <a:solidFill>
                <a:srgbClr val="000000"/>
              </a:solidFill>
              <a:latin typeface="Fira Sans"/>
              <a:ea typeface="Fira Sans"/>
              <a:cs typeface="Fira Sans"/>
              <a:sym typeface="Fira Sans"/>
            </a:endParaRPr>
          </a:p>
        </p:txBody>
      </p:sp>
      <p:sp>
        <p:nvSpPr>
          <p:cNvPr id="372" name="Google Shape;372;p53"/>
          <p:cNvSpPr/>
          <p:nvPr/>
        </p:nvSpPr>
        <p:spPr>
          <a:xfrm>
            <a:off x="2187416" y="5214850"/>
            <a:ext cx="1062600" cy="1686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Develop pricing cabinet paper</a:t>
            </a:r>
            <a:endParaRPr b="0" i="0" sz="500" u="none" cap="none" strike="noStrike">
              <a:solidFill>
                <a:srgbClr val="000000"/>
              </a:solidFill>
              <a:latin typeface="Fira Sans"/>
              <a:ea typeface="Fira Sans"/>
              <a:cs typeface="Fira Sans"/>
              <a:sym typeface="Fira Sans"/>
            </a:endParaRPr>
          </a:p>
        </p:txBody>
      </p:sp>
      <p:sp>
        <p:nvSpPr>
          <p:cNvPr id="373" name="Google Shape;373;p53"/>
          <p:cNvSpPr/>
          <p:nvPr/>
        </p:nvSpPr>
        <p:spPr>
          <a:xfrm>
            <a:off x="1670928" y="5409800"/>
            <a:ext cx="1804500" cy="1686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Develop standard FFP skeleton</a:t>
            </a:r>
            <a:endParaRPr b="0" i="0" sz="500" u="none" cap="none" strike="noStrike">
              <a:solidFill>
                <a:srgbClr val="000000"/>
              </a:solidFill>
              <a:latin typeface="Fira Sans"/>
              <a:ea typeface="Fira Sans"/>
              <a:cs typeface="Fira Sans"/>
              <a:sym typeface="Fira Sans"/>
            </a:endParaRPr>
          </a:p>
        </p:txBody>
      </p:sp>
      <p:sp>
        <p:nvSpPr>
          <p:cNvPr id="374" name="Google Shape;374;p53"/>
          <p:cNvSpPr/>
          <p:nvPr/>
        </p:nvSpPr>
        <p:spPr>
          <a:xfrm>
            <a:off x="1680963" y="5833226"/>
            <a:ext cx="2667300" cy="1731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Confirm council FY22 debt levels</a:t>
            </a:r>
            <a:endParaRPr b="0" i="0" sz="500" u="none" cap="none" strike="noStrike">
              <a:solidFill>
                <a:srgbClr val="000000"/>
              </a:solidFill>
              <a:latin typeface="Fira Sans"/>
              <a:ea typeface="Fira Sans"/>
              <a:cs typeface="Fira Sans"/>
              <a:sym typeface="Fira Sans"/>
            </a:endParaRPr>
          </a:p>
        </p:txBody>
      </p:sp>
      <p:sp>
        <p:nvSpPr>
          <p:cNvPr id="375" name="Google Shape;375;p53"/>
          <p:cNvSpPr/>
          <p:nvPr/>
        </p:nvSpPr>
        <p:spPr>
          <a:xfrm>
            <a:off x="958190" y="1108822"/>
            <a:ext cx="9228900" cy="438000"/>
          </a:xfrm>
          <a:prstGeom prst="homePlate">
            <a:avLst>
              <a:gd fmla="val 50000" name="adj"/>
            </a:avLst>
          </a:prstGeom>
          <a:solidFill>
            <a:srgbClr val="6493CD">
              <a:alpha val="45490"/>
            </a:srgbClr>
          </a:solidFill>
          <a:ln>
            <a:noFill/>
          </a:ln>
        </p:spPr>
        <p:txBody>
          <a:bodyPr anchorCtr="0" anchor="t" bIns="32625" lIns="65300" spcFirstLastPara="1" rIns="38550" wrap="square" tIns="32625">
            <a:noAutofit/>
          </a:bodyPr>
          <a:lstStyle/>
          <a:p>
            <a:pPr indent="0" lvl="0" marL="0" marR="0" rtl="0" algn="l">
              <a:lnSpc>
                <a:spcPct val="100000"/>
              </a:lnSpc>
              <a:spcBef>
                <a:spcPts val="0"/>
              </a:spcBef>
              <a:spcAft>
                <a:spcPts val="0"/>
              </a:spcAft>
              <a:buClr>
                <a:srgbClr val="000000"/>
              </a:buClr>
              <a:buSzPts val="785"/>
              <a:buFont typeface="Arial"/>
              <a:buNone/>
            </a:pPr>
            <a:r>
              <a:t/>
            </a:r>
            <a:endParaRPr b="0" i="0" sz="785" u="none" cap="none" strike="noStrike">
              <a:solidFill>
                <a:srgbClr val="000000"/>
              </a:solidFill>
              <a:latin typeface="Fira Sans"/>
              <a:ea typeface="Fira Sans"/>
              <a:cs typeface="Fira Sans"/>
              <a:sym typeface="Fira Sans"/>
            </a:endParaRPr>
          </a:p>
        </p:txBody>
      </p:sp>
      <p:sp>
        <p:nvSpPr>
          <p:cNvPr id="376" name="Google Shape;376;p53"/>
          <p:cNvSpPr/>
          <p:nvPr/>
        </p:nvSpPr>
        <p:spPr>
          <a:xfrm>
            <a:off x="953463" y="1108832"/>
            <a:ext cx="4928100" cy="438000"/>
          </a:xfrm>
          <a:prstGeom prst="homePlate">
            <a:avLst>
              <a:gd fmla="val 50000" name="adj"/>
            </a:avLst>
          </a:prstGeom>
          <a:solidFill>
            <a:srgbClr val="6493CD">
              <a:alpha val="45490"/>
            </a:srgbClr>
          </a:solidFill>
          <a:ln>
            <a:noFill/>
          </a:ln>
        </p:spPr>
        <p:txBody>
          <a:bodyPr anchorCtr="0" anchor="t" bIns="32625" lIns="65300" spcFirstLastPara="1" rIns="38550" wrap="square" tIns="32625">
            <a:noAutofit/>
          </a:bodyPr>
          <a:lstStyle/>
          <a:p>
            <a:pPr indent="0" lvl="0" marL="0" marR="0" rtl="0" algn="l">
              <a:lnSpc>
                <a:spcPct val="100000"/>
              </a:lnSpc>
              <a:spcBef>
                <a:spcPts val="0"/>
              </a:spcBef>
              <a:spcAft>
                <a:spcPts val="0"/>
              </a:spcAft>
              <a:buClr>
                <a:srgbClr val="000000"/>
              </a:buClr>
              <a:buSzPts val="785"/>
              <a:buFont typeface="Arial"/>
              <a:buNone/>
            </a:pPr>
            <a:r>
              <a:t/>
            </a:r>
            <a:endParaRPr b="0" i="0" sz="785" u="none" cap="none" strike="noStrike">
              <a:solidFill>
                <a:srgbClr val="000000"/>
              </a:solidFill>
              <a:latin typeface="Fira Sans"/>
              <a:ea typeface="Fira Sans"/>
              <a:cs typeface="Fira Sans"/>
              <a:sym typeface="Fira Sans"/>
            </a:endParaRPr>
          </a:p>
        </p:txBody>
      </p:sp>
      <p:sp>
        <p:nvSpPr>
          <p:cNvPr id="377" name="Google Shape;377;p53"/>
          <p:cNvSpPr/>
          <p:nvPr/>
        </p:nvSpPr>
        <p:spPr>
          <a:xfrm>
            <a:off x="953463" y="1108832"/>
            <a:ext cx="2451600" cy="438000"/>
          </a:xfrm>
          <a:prstGeom prst="homePlate">
            <a:avLst>
              <a:gd fmla="val 50000" name="adj"/>
            </a:avLst>
          </a:prstGeom>
          <a:solidFill>
            <a:srgbClr val="6493CD">
              <a:alpha val="45490"/>
            </a:srgbClr>
          </a:solidFill>
          <a:ln>
            <a:noFill/>
          </a:ln>
        </p:spPr>
        <p:txBody>
          <a:bodyPr anchorCtr="0" anchor="t" bIns="32625" lIns="65300" spcFirstLastPara="1" rIns="38550" wrap="square" tIns="32625">
            <a:noAutofit/>
          </a:bodyPr>
          <a:lstStyle/>
          <a:p>
            <a:pPr indent="0" lvl="0" marL="0" marR="0" rtl="0" algn="l">
              <a:lnSpc>
                <a:spcPct val="100000"/>
              </a:lnSpc>
              <a:spcBef>
                <a:spcPts val="0"/>
              </a:spcBef>
              <a:spcAft>
                <a:spcPts val="0"/>
              </a:spcAft>
              <a:buClr>
                <a:srgbClr val="000000"/>
              </a:buClr>
              <a:buSzPts val="785"/>
              <a:buFont typeface="Arial"/>
              <a:buNone/>
            </a:pPr>
            <a:r>
              <a:t/>
            </a:r>
            <a:endParaRPr b="0" i="0" sz="785" u="none" cap="none" strike="noStrike">
              <a:solidFill>
                <a:srgbClr val="000000"/>
              </a:solidFill>
              <a:latin typeface="Fira Sans"/>
              <a:ea typeface="Fira Sans"/>
              <a:cs typeface="Fira Sans"/>
              <a:sym typeface="Fira Sans"/>
            </a:endParaRPr>
          </a:p>
        </p:txBody>
      </p:sp>
      <p:sp>
        <p:nvSpPr>
          <p:cNvPr id="378" name="Google Shape;378;p53"/>
          <p:cNvSpPr txBox="1"/>
          <p:nvPr/>
        </p:nvSpPr>
        <p:spPr>
          <a:xfrm>
            <a:off x="1118378" y="1208674"/>
            <a:ext cx="1896900" cy="12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GB" sz="800" u="none" cap="none" strike="noStrike">
                <a:solidFill>
                  <a:srgbClr val="000000"/>
                </a:solidFill>
                <a:latin typeface="Fira Sans"/>
                <a:ea typeface="Fira Sans"/>
                <a:cs typeface="Fira Sans"/>
                <a:sym typeface="Fira Sans"/>
              </a:rPr>
              <a:t>To 31 Dec 2022</a:t>
            </a:r>
            <a:endParaRPr b="0" i="0" sz="800" u="none" cap="none" strike="noStrike">
              <a:solidFill>
                <a:srgbClr val="000000"/>
              </a:solidFill>
              <a:latin typeface="Arial"/>
              <a:ea typeface="Arial"/>
              <a:cs typeface="Arial"/>
              <a:sym typeface="Arial"/>
            </a:endParaRPr>
          </a:p>
        </p:txBody>
      </p:sp>
      <p:sp>
        <p:nvSpPr>
          <p:cNvPr id="379" name="Google Shape;379;p53"/>
          <p:cNvSpPr txBox="1"/>
          <p:nvPr/>
        </p:nvSpPr>
        <p:spPr>
          <a:xfrm>
            <a:off x="3519014" y="1204541"/>
            <a:ext cx="1896900" cy="12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GB" sz="800" u="none" cap="none" strike="noStrike">
                <a:solidFill>
                  <a:srgbClr val="000000"/>
                </a:solidFill>
                <a:latin typeface="Fira Sans"/>
                <a:ea typeface="Fira Sans"/>
                <a:cs typeface="Fira Sans"/>
                <a:sym typeface="Fira Sans"/>
              </a:rPr>
              <a:t>To 30 June 2023</a:t>
            </a:r>
            <a:endParaRPr b="1" i="0" sz="800" u="none" cap="none" strike="noStrike">
              <a:solidFill>
                <a:srgbClr val="000000"/>
              </a:solidFill>
              <a:latin typeface="Fira Sans"/>
              <a:ea typeface="Fira Sans"/>
              <a:cs typeface="Fira Sans"/>
              <a:sym typeface="Fira Sans"/>
            </a:endParaRPr>
          </a:p>
        </p:txBody>
      </p:sp>
      <p:sp>
        <p:nvSpPr>
          <p:cNvPr id="380" name="Google Shape;380;p53"/>
          <p:cNvSpPr txBox="1"/>
          <p:nvPr/>
        </p:nvSpPr>
        <p:spPr>
          <a:xfrm>
            <a:off x="6103236" y="1208674"/>
            <a:ext cx="1896900" cy="12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SemiBold"/>
                <a:ea typeface="Fira Sans SemiBold"/>
                <a:cs typeface="Fira Sans SemiBold"/>
                <a:sym typeface="Fira Sans SemiBold"/>
              </a:rPr>
              <a:t>To 30 June 2024</a:t>
            </a:r>
            <a:endParaRPr b="0" i="0" sz="800" u="none" cap="none" strike="noStrike">
              <a:solidFill>
                <a:srgbClr val="000000"/>
              </a:solidFill>
              <a:latin typeface="Fira Sans SemiBold"/>
              <a:ea typeface="Fira Sans SemiBold"/>
              <a:cs typeface="Fira Sans SemiBold"/>
              <a:sym typeface="Fira Sans SemiBold"/>
            </a:endParaRPr>
          </a:p>
        </p:txBody>
      </p:sp>
      <p:sp>
        <p:nvSpPr>
          <p:cNvPr id="381" name="Google Shape;381;p53"/>
          <p:cNvSpPr txBox="1"/>
          <p:nvPr/>
        </p:nvSpPr>
        <p:spPr>
          <a:xfrm>
            <a:off x="1039863" y="1370543"/>
            <a:ext cx="2319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JUL</a:t>
            </a:r>
            <a:endParaRPr b="0" i="0" sz="800" u="none" cap="none" strike="noStrike">
              <a:solidFill>
                <a:srgbClr val="000000"/>
              </a:solidFill>
              <a:latin typeface="Fira Sans"/>
              <a:ea typeface="Fira Sans"/>
              <a:cs typeface="Fira Sans"/>
              <a:sym typeface="Fira Sans"/>
            </a:endParaRPr>
          </a:p>
        </p:txBody>
      </p:sp>
      <p:sp>
        <p:nvSpPr>
          <p:cNvPr id="382" name="Google Shape;382;p53"/>
          <p:cNvSpPr txBox="1"/>
          <p:nvPr/>
        </p:nvSpPr>
        <p:spPr>
          <a:xfrm>
            <a:off x="1401792" y="1370543"/>
            <a:ext cx="2319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AUG</a:t>
            </a:r>
            <a:endParaRPr b="0" i="0" sz="800" u="none" cap="none" strike="noStrike">
              <a:solidFill>
                <a:srgbClr val="000000"/>
              </a:solidFill>
              <a:latin typeface="Fira Sans"/>
              <a:ea typeface="Fira Sans"/>
              <a:cs typeface="Fira Sans"/>
              <a:sym typeface="Fira Sans"/>
            </a:endParaRPr>
          </a:p>
        </p:txBody>
      </p:sp>
      <p:sp>
        <p:nvSpPr>
          <p:cNvPr id="383" name="Google Shape;383;p53"/>
          <p:cNvSpPr txBox="1"/>
          <p:nvPr/>
        </p:nvSpPr>
        <p:spPr>
          <a:xfrm>
            <a:off x="1774287" y="1370543"/>
            <a:ext cx="2319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SEP</a:t>
            </a:r>
            <a:endParaRPr b="0" i="0" sz="800" u="none" cap="none" strike="noStrike">
              <a:solidFill>
                <a:srgbClr val="000000"/>
              </a:solidFill>
              <a:latin typeface="Fira Sans"/>
              <a:ea typeface="Fira Sans"/>
              <a:cs typeface="Fira Sans"/>
              <a:sym typeface="Fira Sans"/>
            </a:endParaRPr>
          </a:p>
        </p:txBody>
      </p:sp>
      <p:sp>
        <p:nvSpPr>
          <p:cNvPr id="384" name="Google Shape;384;p53"/>
          <p:cNvSpPr txBox="1"/>
          <p:nvPr/>
        </p:nvSpPr>
        <p:spPr>
          <a:xfrm>
            <a:off x="2157347" y="1370543"/>
            <a:ext cx="2319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OCT</a:t>
            </a:r>
            <a:endParaRPr b="0" i="0" sz="800" u="none" cap="none" strike="noStrike">
              <a:solidFill>
                <a:srgbClr val="000000"/>
              </a:solidFill>
              <a:latin typeface="Fira Sans"/>
              <a:ea typeface="Fira Sans"/>
              <a:cs typeface="Fira Sans"/>
              <a:sym typeface="Fira Sans"/>
            </a:endParaRPr>
          </a:p>
        </p:txBody>
      </p:sp>
      <p:sp>
        <p:nvSpPr>
          <p:cNvPr id="385" name="Google Shape;385;p53"/>
          <p:cNvSpPr txBox="1"/>
          <p:nvPr/>
        </p:nvSpPr>
        <p:spPr>
          <a:xfrm>
            <a:off x="2529842" y="1370543"/>
            <a:ext cx="2319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NOV</a:t>
            </a:r>
            <a:endParaRPr b="0" i="0" sz="800" u="none" cap="none" strike="noStrike">
              <a:solidFill>
                <a:srgbClr val="000000"/>
              </a:solidFill>
              <a:latin typeface="Fira Sans"/>
              <a:ea typeface="Fira Sans"/>
              <a:cs typeface="Fira Sans"/>
              <a:sym typeface="Fira Sans"/>
            </a:endParaRPr>
          </a:p>
        </p:txBody>
      </p:sp>
      <p:sp>
        <p:nvSpPr>
          <p:cNvPr id="386" name="Google Shape;386;p53"/>
          <p:cNvSpPr txBox="1"/>
          <p:nvPr/>
        </p:nvSpPr>
        <p:spPr>
          <a:xfrm>
            <a:off x="2923467" y="1370543"/>
            <a:ext cx="2319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DEC</a:t>
            </a:r>
            <a:endParaRPr b="0" i="0" sz="800" u="none" cap="none" strike="noStrike">
              <a:solidFill>
                <a:srgbClr val="000000"/>
              </a:solidFill>
              <a:latin typeface="Fira Sans"/>
              <a:ea typeface="Fira Sans"/>
              <a:cs typeface="Fira Sans"/>
              <a:sym typeface="Fira Sans"/>
            </a:endParaRPr>
          </a:p>
        </p:txBody>
      </p:sp>
      <p:sp>
        <p:nvSpPr>
          <p:cNvPr id="387" name="Google Shape;387;p53"/>
          <p:cNvSpPr txBox="1"/>
          <p:nvPr/>
        </p:nvSpPr>
        <p:spPr>
          <a:xfrm>
            <a:off x="3398900" y="1370543"/>
            <a:ext cx="2319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JAN</a:t>
            </a:r>
            <a:endParaRPr b="0" i="0" sz="800" u="none" cap="none" strike="noStrike">
              <a:solidFill>
                <a:srgbClr val="000000"/>
              </a:solidFill>
              <a:latin typeface="Fira Sans"/>
              <a:ea typeface="Fira Sans"/>
              <a:cs typeface="Fira Sans"/>
              <a:sym typeface="Fira Sans"/>
            </a:endParaRPr>
          </a:p>
        </p:txBody>
      </p:sp>
      <p:sp>
        <p:nvSpPr>
          <p:cNvPr id="388" name="Google Shape;388;p53"/>
          <p:cNvSpPr txBox="1"/>
          <p:nvPr/>
        </p:nvSpPr>
        <p:spPr>
          <a:xfrm>
            <a:off x="3800871" y="1370543"/>
            <a:ext cx="2319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FEB</a:t>
            </a:r>
            <a:endParaRPr b="0" i="0" sz="800" u="none" cap="none" strike="noStrike">
              <a:solidFill>
                <a:srgbClr val="000000"/>
              </a:solidFill>
              <a:latin typeface="Fira Sans"/>
              <a:ea typeface="Fira Sans"/>
              <a:cs typeface="Fira Sans"/>
              <a:sym typeface="Fira Sans"/>
            </a:endParaRPr>
          </a:p>
        </p:txBody>
      </p:sp>
      <p:sp>
        <p:nvSpPr>
          <p:cNvPr id="389" name="Google Shape;389;p53"/>
          <p:cNvSpPr txBox="1"/>
          <p:nvPr/>
        </p:nvSpPr>
        <p:spPr>
          <a:xfrm>
            <a:off x="4181722" y="1370543"/>
            <a:ext cx="2319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MAR</a:t>
            </a:r>
            <a:endParaRPr b="0" i="0" sz="800" u="none" cap="none" strike="noStrike">
              <a:solidFill>
                <a:srgbClr val="000000"/>
              </a:solidFill>
              <a:latin typeface="Fira Sans"/>
              <a:ea typeface="Fira Sans"/>
              <a:cs typeface="Fira Sans"/>
              <a:sym typeface="Fira Sans"/>
            </a:endParaRPr>
          </a:p>
        </p:txBody>
      </p:sp>
      <p:sp>
        <p:nvSpPr>
          <p:cNvPr id="390" name="Google Shape;390;p53"/>
          <p:cNvSpPr txBox="1"/>
          <p:nvPr/>
        </p:nvSpPr>
        <p:spPr>
          <a:xfrm>
            <a:off x="4566041" y="1370543"/>
            <a:ext cx="2319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APR</a:t>
            </a:r>
            <a:endParaRPr b="0" i="0" sz="800" u="none" cap="none" strike="noStrike">
              <a:solidFill>
                <a:srgbClr val="000000"/>
              </a:solidFill>
              <a:latin typeface="Fira Sans"/>
              <a:ea typeface="Fira Sans"/>
              <a:cs typeface="Fira Sans"/>
              <a:sym typeface="Fira Sans"/>
            </a:endParaRPr>
          </a:p>
        </p:txBody>
      </p:sp>
      <p:sp>
        <p:nvSpPr>
          <p:cNvPr id="391" name="Google Shape;391;p53"/>
          <p:cNvSpPr txBox="1"/>
          <p:nvPr/>
        </p:nvSpPr>
        <p:spPr>
          <a:xfrm>
            <a:off x="4962506" y="1371824"/>
            <a:ext cx="2319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MAY</a:t>
            </a:r>
            <a:endParaRPr b="0" i="0" sz="800" u="none" cap="none" strike="noStrike">
              <a:solidFill>
                <a:srgbClr val="000000"/>
              </a:solidFill>
              <a:latin typeface="Fira Sans"/>
              <a:ea typeface="Fira Sans"/>
              <a:cs typeface="Fira Sans"/>
              <a:sym typeface="Fira Sans"/>
            </a:endParaRPr>
          </a:p>
        </p:txBody>
      </p:sp>
      <p:sp>
        <p:nvSpPr>
          <p:cNvPr id="392" name="Google Shape;392;p53"/>
          <p:cNvSpPr txBox="1"/>
          <p:nvPr/>
        </p:nvSpPr>
        <p:spPr>
          <a:xfrm>
            <a:off x="5350665" y="1370543"/>
            <a:ext cx="2319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JUN</a:t>
            </a:r>
            <a:endParaRPr b="0" i="0" sz="800" u="none" cap="none" strike="noStrike">
              <a:solidFill>
                <a:srgbClr val="000000"/>
              </a:solidFill>
              <a:latin typeface="Fira Sans"/>
              <a:ea typeface="Fira Sans"/>
              <a:cs typeface="Fira Sans"/>
              <a:sym typeface="Fira Sans"/>
            </a:endParaRPr>
          </a:p>
        </p:txBody>
      </p:sp>
      <p:sp>
        <p:nvSpPr>
          <p:cNvPr id="393" name="Google Shape;393;p53"/>
          <p:cNvSpPr txBox="1"/>
          <p:nvPr/>
        </p:nvSpPr>
        <p:spPr>
          <a:xfrm>
            <a:off x="5909366" y="1371837"/>
            <a:ext cx="2319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JUL</a:t>
            </a:r>
            <a:endParaRPr b="0" i="0" sz="800" u="none" cap="none" strike="noStrike">
              <a:solidFill>
                <a:srgbClr val="000000"/>
              </a:solidFill>
              <a:latin typeface="Fira Sans"/>
              <a:ea typeface="Fira Sans"/>
              <a:cs typeface="Fira Sans"/>
              <a:sym typeface="Fira Sans"/>
            </a:endParaRPr>
          </a:p>
        </p:txBody>
      </p:sp>
      <p:sp>
        <p:nvSpPr>
          <p:cNvPr id="394" name="Google Shape;394;p53"/>
          <p:cNvSpPr txBox="1"/>
          <p:nvPr/>
        </p:nvSpPr>
        <p:spPr>
          <a:xfrm>
            <a:off x="6200789" y="1371812"/>
            <a:ext cx="2319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AUG</a:t>
            </a:r>
            <a:endParaRPr b="0" i="0" sz="800" u="none" cap="none" strike="noStrike">
              <a:solidFill>
                <a:srgbClr val="000000"/>
              </a:solidFill>
              <a:latin typeface="Fira Sans"/>
              <a:ea typeface="Fira Sans"/>
              <a:cs typeface="Fira Sans"/>
              <a:sym typeface="Fira Sans"/>
            </a:endParaRPr>
          </a:p>
        </p:txBody>
      </p:sp>
      <p:sp>
        <p:nvSpPr>
          <p:cNvPr id="395" name="Google Shape;395;p53"/>
          <p:cNvSpPr txBox="1"/>
          <p:nvPr/>
        </p:nvSpPr>
        <p:spPr>
          <a:xfrm>
            <a:off x="6530474" y="1371812"/>
            <a:ext cx="2319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SEP</a:t>
            </a:r>
            <a:endParaRPr b="0" i="0" sz="800" u="none" cap="none" strike="noStrike">
              <a:solidFill>
                <a:srgbClr val="000000"/>
              </a:solidFill>
              <a:latin typeface="Fira Sans"/>
              <a:ea typeface="Fira Sans"/>
              <a:cs typeface="Fira Sans"/>
              <a:sym typeface="Fira Sans"/>
            </a:endParaRPr>
          </a:p>
        </p:txBody>
      </p:sp>
      <p:sp>
        <p:nvSpPr>
          <p:cNvPr id="396" name="Google Shape;396;p53"/>
          <p:cNvSpPr txBox="1"/>
          <p:nvPr/>
        </p:nvSpPr>
        <p:spPr>
          <a:xfrm>
            <a:off x="6829822" y="1371812"/>
            <a:ext cx="2319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OCT</a:t>
            </a:r>
            <a:endParaRPr b="0" i="0" sz="800" u="none" cap="none" strike="noStrike">
              <a:solidFill>
                <a:srgbClr val="000000"/>
              </a:solidFill>
              <a:latin typeface="Fira Sans"/>
              <a:ea typeface="Fira Sans"/>
              <a:cs typeface="Fira Sans"/>
              <a:sym typeface="Fira Sans"/>
            </a:endParaRPr>
          </a:p>
        </p:txBody>
      </p:sp>
      <p:sp>
        <p:nvSpPr>
          <p:cNvPr id="397" name="Google Shape;397;p53"/>
          <p:cNvSpPr txBox="1"/>
          <p:nvPr/>
        </p:nvSpPr>
        <p:spPr>
          <a:xfrm>
            <a:off x="7137019" y="1371812"/>
            <a:ext cx="2319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NOV</a:t>
            </a:r>
            <a:endParaRPr b="0" i="0" sz="800" u="none" cap="none" strike="noStrike">
              <a:solidFill>
                <a:srgbClr val="000000"/>
              </a:solidFill>
              <a:latin typeface="Fira Sans"/>
              <a:ea typeface="Fira Sans"/>
              <a:cs typeface="Fira Sans"/>
              <a:sym typeface="Fira Sans"/>
            </a:endParaRPr>
          </a:p>
        </p:txBody>
      </p:sp>
      <p:sp>
        <p:nvSpPr>
          <p:cNvPr id="398" name="Google Shape;398;p53"/>
          <p:cNvSpPr txBox="1"/>
          <p:nvPr/>
        </p:nvSpPr>
        <p:spPr>
          <a:xfrm>
            <a:off x="7489191" y="1371812"/>
            <a:ext cx="2319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DEC</a:t>
            </a:r>
            <a:endParaRPr b="0" i="0" sz="800" u="none" cap="none" strike="noStrike">
              <a:solidFill>
                <a:srgbClr val="000000"/>
              </a:solidFill>
              <a:latin typeface="Fira Sans"/>
              <a:ea typeface="Fira Sans"/>
              <a:cs typeface="Fira Sans"/>
              <a:sym typeface="Fira Sans"/>
            </a:endParaRPr>
          </a:p>
        </p:txBody>
      </p:sp>
      <p:sp>
        <p:nvSpPr>
          <p:cNvPr id="399" name="Google Shape;399;p53"/>
          <p:cNvSpPr txBox="1"/>
          <p:nvPr/>
        </p:nvSpPr>
        <p:spPr>
          <a:xfrm>
            <a:off x="7806055" y="1371812"/>
            <a:ext cx="2319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JAN</a:t>
            </a:r>
            <a:endParaRPr b="0" i="0" sz="800" u="none" cap="none" strike="noStrike">
              <a:solidFill>
                <a:srgbClr val="000000"/>
              </a:solidFill>
              <a:latin typeface="Fira Sans"/>
              <a:ea typeface="Fira Sans"/>
              <a:cs typeface="Fira Sans"/>
              <a:sym typeface="Fira Sans"/>
            </a:endParaRPr>
          </a:p>
        </p:txBody>
      </p:sp>
      <p:sp>
        <p:nvSpPr>
          <p:cNvPr id="400" name="Google Shape;400;p53"/>
          <p:cNvSpPr txBox="1"/>
          <p:nvPr/>
        </p:nvSpPr>
        <p:spPr>
          <a:xfrm>
            <a:off x="8116855" y="1371812"/>
            <a:ext cx="2319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FEB</a:t>
            </a:r>
            <a:endParaRPr b="0" i="0" sz="800" u="none" cap="none" strike="noStrike">
              <a:solidFill>
                <a:srgbClr val="000000"/>
              </a:solidFill>
              <a:latin typeface="Fira Sans"/>
              <a:ea typeface="Fira Sans"/>
              <a:cs typeface="Fira Sans"/>
              <a:sym typeface="Fira Sans"/>
            </a:endParaRPr>
          </a:p>
        </p:txBody>
      </p:sp>
      <p:sp>
        <p:nvSpPr>
          <p:cNvPr id="401" name="Google Shape;401;p53"/>
          <p:cNvSpPr txBox="1"/>
          <p:nvPr/>
        </p:nvSpPr>
        <p:spPr>
          <a:xfrm>
            <a:off x="8451834" y="1371824"/>
            <a:ext cx="2319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MAR</a:t>
            </a:r>
            <a:endParaRPr b="0" i="0" sz="800" u="none" cap="none" strike="noStrike">
              <a:solidFill>
                <a:srgbClr val="000000"/>
              </a:solidFill>
              <a:latin typeface="Fira Sans"/>
              <a:ea typeface="Fira Sans"/>
              <a:cs typeface="Fira Sans"/>
              <a:sym typeface="Fira Sans"/>
            </a:endParaRPr>
          </a:p>
        </p:txBody>
      </p:sp>
      <p:sp>
        <p:nvSpPr>
          <p:cNvPr id="402" name="Google Shape;402;p53"/>
          <p:cNvSpPr txBox="1"/>
          <p:nvPr/>
        </p:nvSpPr>
        <p:spPr>
          <a:xfrm>
            <a:off x="8793087" y="1371824"/>
            <a:ext cx="2319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APR</a:t>
            </a:r>
            <a:endParaRPr b="0" i="0" sz="800" u="none" cap="none" strike="noStrike">
              <a:solidFill>
                <a:srgbClr val="000000"/>
              </a:solidFill>
              <a:latin typeface="Fira Sans"/>
              <a:ea typeface="Fira Sans"/>
              <a:cs typeface="Fira Sans"/>
              <a:sym typeface="Fira Sans"/>
            </a:endParaRPr>
          </a:p>
        </p:txBody>
      </p:sp>
      <p:sp>
        <p:nvSpPr>
          <p:cNvPr id="403" name="Google Shape;403;p53"/>
          <p:cNvSpPr txBox="1"/>
          <p:nvPr/>
        </p:nvSpPr>
        <p:spPr>
          <a:xfrm>
            <a:off x="9127552" y="1371824"/>
            <a:ext cx="2319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MAY</a:t>
            </a:r>
            <a:endParaRPr b="0" i="0" sz="800" u="none" cap="none" strike="noStrike">
              <a:solidFill>
                <a:srgbClr val="000000"/>
              </a:solidFill>
              <a:latin typeface="Fira Sans"/>
              <a:ea typeface="Fira Sans"/>
              <a:cs typeface="Fira Sans"/>
              <a:sym typeface="Fira Sans"/>
            </a:endParaRPr>
          </a:p>
        </p:txBody>
      </p:sp>
      <p:sp>
        <p:nvSpPr>
          <p:cNvPr id="404" name="Google Shape;404;p53"/>
          <p:cNvSpPr txBox="1"/>
          <p:nvPr/>
        </p:nvSpPr>
        <p:spPr>
          <a:xfrm>
            <a:off x="9456772" y="1371818"/>
            <a:ext cx="2319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Fira Sans"/>
                <a:ea typeface="Fira Sans"/>
                <a:cs typeface="Fira Sans"/>
                <a:sym typeface="Fira Sans"/>
              </a:rPr>
              <a:t>JUN</a:t>
            </a:r>
            <a:endParaRPr b="0" i="0" sz="800" u="none" cap="none" strike="noStrike">
              <a:solidFill>
                <a:srgbClr val="000000"/>
              </a:solidFill>
              <a:latin typeface="Fira Sans"/>
              <a:ea typeface="Fira Sans"/>
              <a:cs typeface="Fira Sans"/>
              <a:sym typeface="Fira Sans"/>
            </a:endParaRPr>
          </a:p>
        </p:txBody>
      </p:sp>
      <p:sp>
        <p:nvSpPr>
          <p:cNvPr id="405" name="Google Shape;405;p53"/>
          <p:cNvSpPr/>
          <p:nvPr/>
        </p:nvSpPr>
        <p:spPr>
          <a:xfrm>
            <a:off x="9785960" y="770060"/>
            <a:ext cx="1092300" cy="1101000"/>
          </a:xfrm>
          <a:prstGeom prst="ellipse">
            <a:avLst/>
          </a:prstGeom>
          <a:solidFill>
            <a:srgbClr val="29317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rgbClr val="FFFFFF"/>
                </a:solidFill>
                <a:latin typeface="Fira Sans"/>
                <a:ea typeface="Fira Sans"/>
                <a:cs typeface="Fira Sans"/>
                <a:sym typeface="Fira Sans"/>
              </a:rPr>
              <a:t>Water </a:t>
            </a:r>
            <a:br>
              <a:rPr b="1" i="0" lang="en-GB" sz="1000" u="none" cap="none" strike="noStrike">
                <a:solidFill>
                  <a:srgbClr val="FFFFFF"/>
                </a:solidFill>
                <a:latin typeface="Fira Sans"/>
                <a:ea typeface="Fira Sans"/>
                <a:cs typeface="Fira Sans"/>
                <a:sym typeface="Fira Sans"/>
              </a:rPr>
            </a:br>
            <a:r>
              <a:rPr b="1" i="0" lang="en-GB" sz="1000" u="none" cap="none" strike="noStrike">
                <a:solidFill>
                  <a:srgbClr val="FFFFFF"/>
                </a:solidFill>
                <a:latin typeface="Fira Sans"/>
                <a:ea typeface="Fira Sans"/>
                <a:cs typeface="Fira Sans"/>
                <a:sym typeface="Fira Sans"/>
              </a:rPr>
              <a:t>Service Entity</a:t>
            </a:r>
            <a:r>
              <a:rPr b="0" i="0" lang="en-GB" sz="1000" u="none" cap="none" strike="noStrike">
                <a:solidFill>
                  <a:srgbClr val="FFFFFF"/>
                </a:solidFill>
                <a:latin typeface="Fira Sans"/>
                <a:ea typeface="Fira Sans"/>
                <a:cs typeface="Fira Sans"/>
                <a:sym typeface="Fira Sans"/>
              </a:rPr>
              <a:t> go-live</a:t>
            </a:r>
            <a:endParaRPr b="0" i="0" sz="1000" u="none" cap="none" strike="noStrike">
              <a:solidFill>
                <a:srgbClr val="FFFFFF"/>
              </a:solidFill>
              <a:latin typeface="Fira Sans"/>
              <a:ea typeface="Fira Sans"/>
              <a:cs typeface="Fira Sans"/>
              <a:sym typeface="Fira Sans"/>
            </a:endParaRPr>
          </a:p>
        </p:txBody>
      </p:sp>
      <p:sp>
        <p:nvSpPr>
          <p:cNvPr id="406" name="Google Shape;406;p53"/>
          <p:cNvSpPr/>
          <p:nvPr/>
        </p:nvSpPr>
        <p:spPr>
          <a:xfrm>
            <a:off x="4903061" y="3201864"/>
            <a:ext cx="4869300" cy="182100"/>
          </a:xfrm>
          <a:prstGeom prst="homePlate">
            <a:avLst>
              <a:gd fmla="val 50000" name="adj"/>
            </a:avLst>
          </a:prstGeom>
          <a:solidFill>
            <a:srgbClr val="6493CD">
              <a:alpha val="4549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Develop WSE recruitment plans and undertake recruitment as required</a:t>
            </a:r>
            <a:endParaRPr b="0" i="0" sz="500" u="none" cap="none" strike="noStrike">
              <a:solidFill>
                <a:srgbClr val="000000"/>
              </a:solidFill>
              <a:latin typeface="Fira Sans"/>
              <a:ea typeface="Fira Sans"/>
              <a:cs typeface="Fira Sans"/>
              <a:sym typeface="Fira Sans"/>
            </a:endParaRPr>
          </a:p>
        </p:txBody>
      </p:sp>
      <p:sp>
        <p:nvSpPr>
          <p:cNvPr id="407" name="Google Shape;407;p53"/>
          <p:cNvSpPr/>
          <p:nvPr/>
        </p:nvSpPr>
        <p:spPr>
          <a:xfrm>
            <a:off x="3201445" y="5241250"/>
            <a:ext cx="115500" cy="99600"/>
          </a:xfrm>
          <a:prstGeom prst="triangle">
            <a:avLst>
              <a:gd fmla="val 50000" name="adj"/>
            </a:avLst>
          </a:prstGeom>
          <a:solidFill>
            <a:srgbClr val="03B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800" u="none" cap="none" strike="noStrike">
              <a:solidFill>
                <a:srgbClr val="FFFFFF"/>
              </a:solidFill>
              <a:latin typeface="Fira Sans"/>
              <a:ea typeface="Fira Sans"/>
              <a:cs typeface="Fira Sans"/>
              <a:sym typeface="Fira Sans"/>
            </a:endParaRPr>
          </a:p>
        </p:txBody>
      </p:sp>
      <p:sp>
        <p:nvSpPr>
          <p:cNvPr id="408" name="Google Shape;408;p53"/>
          <p:cNvSpPr/>
          <p:nvPr/>
        </p:nvSpPr>
        <p:spPr>
          <a:xfrm>
            <a:off x="3317318" y="5227449"/>
            <a:ext cx="1884300" cy="15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03B2C4"/>
                </a:solidFill>
                <a:latin typeface="Fira Sans"/>
                <a:ea typeface="Fira Sans"/>
                <a:cs typeface="Fira Sans"/>
                <a:sym typeface="Fira Sans"/>
              </a:rPr>
              <a:t>Ministerial decisions on pricing and charging made</a:t>
            </a:r>
            <a:endParaRPr b="0" i="0" sz="500" u="none" cap="none" strike="noStrike">
              <a:solidFill>
                <a:srgbClr val="03B2C4"/>
              </a:solidFill>
              <a:latin typeface="Fira Sans"/>
              <a:ea typeface="Fira Sans"/>
              <a:cs typeface="Fira Sans"/>
              <a:sym typeface="Fira Sans"/>
            </a:endParaRPr>
          </a:p>
        </p:txBody>
      </p:sp>
      <p:sp>
        <p:nvSpPr>
          <p:cNvPr id="409" name="Google Shape;409;p53"/>
          <p:cNvSpPr/>
          <p:nvPr/>
        </p:nvSpPr>
        <p:spPr>
          <a:xfrm>
            <a:off x="3282407" y="4244919"/>
            <a:ext cx="6489900" cy="1731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Establish individual WSE tenants and migrate council data</a:t>
            </a:r>
            <a:endParaRPr b="0" i="0" sz="500" u="none" cap="none" strike="noStrike">
              <a:solidFill>
                <a:srgbClr val="000000"/>
              </a:solidFill>
              <a:latin typeface="Fira Sans"/>
              <a:ea typeface="Fira Sans"/>
              <a:cs typeface="Fira Sans"/>
              <a:sym typeface="Fira Sans"/>
            </a:endParaRPr>
          </a:p>
        </p:txBody>
      </p:sp>
      <p:sp>
        <p:nvSpPr>
          <p:cNvPr id="410" name="Google Shape;410;p53"/>
          <p:cNvSpPr/>
          <p:nvPr/>
        </p:nvSpPr>
        <p:spPr>
          <a:xfrm>
            <a:off x="3314332" y="2090277"/>
            <a:ext cx="2391000" cy="1731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Provide guidance to CEs on Iwi engagement during transition</a:t>
            </a:r>
            <a:endParaRPr b="0" i="0" sz="500" u="none" cap="none" strike="noStrike">
              <a:solidFill>
                <a:srgbClr val="000000"/>
              </a:solidFill>
              <a:latin typeface="Fira Sans"/>
              <a:ea typeface="Fira Sans"/>
              <a:cs typeface="Fira Sans"/>
              <a:sym typeface="Fira Sans"/>
            </a:endParaRPr>
          </a:p>
        </p:txBody>
      </p:sp>
      <p:sp>
        <p:nvSpPr>
          <p:cNvPr id="411" name="Google Shape;411;p53"/>
          <p:cNvSpPr/>
          <p:nvPr/>
        </p:nvSpPr>
        <p:spPr>
          <a:xfrm>
            <a:off x="5673568" y="1601178"/>
            <a:ext cx="120600" cy="104100"/>
          </a:xfrm>
          <a:prstGeom prst="triangle">
            <a:avLst>
              <a:gd fmla="val 50000" name="adj"/>
            </a:avLst>
          </a:prstGeom>
          <a:solidFill>
            <a:srgbClr val="03B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800" u="none" cap="none" strike="noStrike">
              <a:solidFill>
                <a:srgbClr val="FFFFFF"/>
              </a:solidFill>
              <a:latin typeface="Fira Sans"/>
              <a:ea typeface="Fira Sans"/>
              <a:cs typeface="Fira Sans"/>
              <a:sym typeface="Fira Sans"/>
            </a:endParaRPr>
          </a:p>
        </p:txBody>
      </p:sp>
      <p:sp>
        <p:nvSpPr>
          <p:cNvPr id="412" name="Google Shape;412;p53"/>
          <p:cNvSpPr/>
          <p:nvPr/>
        </p:nvSpPr>
        <p:spPr>
          <a:xfrm>
            <a:off x="5814605" y="1608938"/>
            <a:ext cx="490200" cy="15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03B2C4"/>
                </a:solidFill>
                <a:latin typeface="Fira Sans"/>
                <a:ea typeface="Fira Sans"/>
                <a:cs typeface="Fira Sans"/>
                <a:sym typeface="Fira Sans"/>
              </a:rPr>
              <a:t>Bill 2 enacted</a:t>
            </a:r>
            <a:endParaRPr b="0" i="0" sz="500" u="none" cap="none" strike="noStrike">
              <a:solidFill>
                <a:srgbClr val="03B2C4"/>
              </a:solidFill>
              <a:latin typeface="Fira Sans"/>
              <a:ea typeface="Fira Sans"/>
              <a:cs typeface="Fira Sans"/>
              <a:sym typeface="Fira Sans"/>
            </a:endParaRPr>
          </a:p>
        </p:txBody>
      </p:sp>
      <p:sp>
        <p:nvSpPr>
          <p:cNvPr id="413" name="Google Shape;413;p53"/>
          <p:cNvSpPr/>
          <p:nvPr/>
        </p:nvSpPr>
        <p:spPr>
          <a:xfrm>
            <a:off x="5731188" y="2276164"/>
            <a:ext cx="1272000" cy="1731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Appoint/ elect RRG</a:t>
            </a:r>
            <a:endParaRPr b="0" i="0" sz="500" u="none" cap="none" strike="noStrike">
              <a:solidFill>
                <a:srgbClr val="000000"/>
              </a:solidFill>
              <a:latin typeface="Fira Sans"/>
              <a:ea typeface="Fira Sans"/>
              <a:cs typeface="Fira Sans"/>
              <a:sym typeface="Fira Sans"/>
            </a:endParaRPr>
          </a:p>
        </p:txBody>
      </p:sp>
      <p:sp>
        <p:nvSpPr>
          <p:cNvPr id="414" name="Google Shape;414;p53"/>
          <p:cNvSpPr/>
          <p:nvPr/>
        </p:nvSpPr>
        <p:spPr>
          <a:xfrm>
            <a:off x="3273257" y="2462408"/>
            <a:ext cx="2456400" cy="1731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Develop initial WSEs constitutions</a:t>
            </a:r>
            <a:endParaRPr b="0" i="0" sz="500" u="none" cap="none" strike="noStrike">
              <a:solidFill>
                <a:srgbClr val="000000"/>
              </a:solidFill>
              <a:latin typeface="Fira Sans"/>
              <a:ea typeface="Fira Sans"/>
              <a:cs typeface="Fira Sans"/>
              <a:sym typeface="Fira Sans"/>
            </a:endParaRPr>
          </a:p>
        </p:txBody>
      </p:sp>
      <p:sp>
        <p:nvSpPr>
          <p:cNvPr id="415" name="Google Shape;415;p53"/>
          <p:cNvSpPr/>
          <p:nvPr/>
        </p:nvSpPr>
        <p:spPr>
          <a:xfrm>
            <a:off x="3275032" y="2657011"/>
            <a:ext cx="2456400" cy="1731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Finalise Est. Water Service Plan</a:t>
            </a:r>
            <a:endParaRPr b="0" i="0" sz="500" u="none" cap="none" strike="noStrike">
              <a:solidFill>
                <a:srgbClr val="000000"/>
              </a:solidFill>
              <a:latin typeface="Fira Sans"/>
              <a:ea typeface="Fira Sans"/>
              <a:cs typeface="Fira Sans"/>
              <a:sym typeface="Fira Sans"/>
            </a:endParaRPr>
          </a:p>
        </p:txBody>
      </p:sp>
      <p:sp>
        <p:nvSpPr>
          <p:cNvPr id="416" name="Google Shape;416;p53"/>
          <p:cNvSpPr/>
          <p:nvPr/>
        </p:nvSpPr>
        <p:spPr>
          <a:xfrm>
            <a:off x="3274832" y="2861539"/>
            <a:ext cx="2456400" cy="165600"/>
          </a:xfrm>
          <a:prstGeom prst="homePlate">
            <a:avLst>
              <a:gd fmla="val 50000" name="adj"/>
            </a:avLst>
          </a:prstGeom>
          <a:solidFill>
            <a:srgbClr val="6493CD">
              <a:alpha val="4549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Develop detailed org design</a:t>
            </a:r>
            <a:endParaRPr b="0" i="0" sz="500" u="none" cap="none" strike="noStrike">
              <a:solidFill>
                <a:srgbClr val="000000"/>
              </a:solidFill>
              <a:latin typeface="Fira Sans"/>
              <a:ea typeface="Fira Sans"/>
              <a:cs typeface="Fira Sans"/>
              <a:sym typeface="Fira Sans"/>
            </a:endParaRPr>
          </a:p>
        </p:txBody>
      </p:sp>
      <p:sp>
        <p:nvSpPr>
          <p:cNvPr id="417" name="Google Shape;417;p53"/>
          <p:cNvSpPr/>
          <p:nvPr/>
        </p:nvSpPr>
        <p:spPr>
          <a:xfrm>
            <a:off x="5676108" y="2503338"/>
            <a:ext cx="115500" cy="99600"/>
          </a:xfrm>
          <a:prstGeom prst="triangle">
            <a:avLst>
              <a:gd fmla="val 50000" name="adj"/>
            </a:avLst>
          </a:prstGeom>
          <a:solidFill>
            <a:srgbClr val="03B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800" u="none" cap="none" strike="noStrike">
              <a:solidFill>
                <a:srgbClr val="FFFFFF"/>
              </a:solidFill>
              <a:latin typeface="Fira Sans"/>
              <a:ea typeface="Fira Sans"/>
              <a:cs typeface="Fira Sans"/>
              <a:sym typeface="Fira Sans"/>
            </a:endParaRPr>
          </a:p>
        </p:txBody>
      </p:sp>
      <p:sp>
        <p:nvSpPr>
          <p:cNvPr id="418" name="Google Shape;418;p53"/>
          <p:cNvSpPr/>
          <p:nvPr/>
        </p:nvSpPr>
        <p:spPr>
          <a:xfrm>
            <a:off x="5676108" y="2698725"/>
            <a:ext cx="115500" cy="99600"/>
          </a:xfrm>
          <a:prstGeom prst="triangle">
            <a:avLst>
              <a:gd fmla="val 50000" name="adj"/>
            </a:avLst>
          </a:prstGeom>
          <a:solidFill>
            <a:srgbClr val="03B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800" u="none" cap="none" strike="noStrike">
              <a:solidFill>
                <a:srgbClr val="FFFFFF"/>
              </a:solidFill>
              <a:latin typeface="Fira Sans"/>
              <a:ea typeface="Fira Sans"/>
              <a:cs typeface="Fira Sans"/>
              <a:sym typeface="Fira Sans"/>
            </a:endParaRPr>
          </a:p>
        </p:txBody>
      </p:sp>
      <p:sp>
        <p:nvSpPr>
          <p:cNvPr id="419" name="Google Shape;419;p53"/>
          <p:cNvSpPr/>
          <p:nvPr/>
        </p:nvSpPr>
        <p:spPr>
          <a:xfrm>
            <a:off x="5676108" y="2879113"/>
            <a:ext cx="115500" cy="99600"/>
          </a:xfrm>
          <a:prstGeom prst="triangle">
            <a:avLst>
              <a:gd fmla="val 50000" name="adj"/>
            </a:avLst>
          </a:prstGeom>
          <a:solidFill>
            <a:srgbClr val="03B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800" u="none" cap="none" strike="noStrike">
              <a:solidFill>
                <a:srgbClr val="FFFFFF"/>
              </a:solidFill>
              <a:latin typeface="Fira Sans"/>
              <a:ea typeface="Fira Sans"/>
              <a:cs typeface="Fira Sans"/>
              <a:sym typeface="Fira Sans"/>
            </a:endParaRPr>
          </a:p>
        </p:txBody>
      </p:sp>
      <p:sp>
        <p:nvSpPr>
          <p:cNvPr id="420" name="Google Shape;420;p53"/>
          <p:cNvSpPr/>
          <p:nvPr/>
        </p:nvSpPr>
        <p:spPr>
          <a:xfrm>
            <a:off x="5814574" y="2478263"/>
            <a:ext cx="1884300" cy="15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03B2C4"/>
                </a:solidFill>
                <a:latin typeface="Fira Sans"/>
                <a:ea typeface="Fira Sans"/>
                <a:cs typeface="Fira Sans"/>
                <a:sym typeface="Fira Sans"/>
              </a:rPr>
              <a:t>Initial WSEs constitutions developed </a:t>
            </a:r>
            <a:endParaRPr b="0" i="0" sz="500" u="none" cap="none" strike="noStrike">
              <a:solidFill>
                <a:srgbClr val="03B2C4"/>
              </a:solidFill>
              <a:latin typeface="Fira Sans"/>
              <a:ea typeface="Fira Sans"/>
              <a:cs typeface="Fira Sans"/>
              <a:sym typeface="Fira Sans"/>
            </a:endParaRPr>
          </a:p>
        </p:txBody>
      </p:sp>
      <p:sp>
        <p:nvSpPr>
          <p:cNvPr id="421" name="Google Shape;421;p53"/>
          <p:cNvSpPr/>
          <p:nvPr/>
        </p:nvSpPr>
        <p:spPr>
          <a:xfrm>
            <a:off x="5814589" y="2683938"/>
            <a:ext cx="1776300" cy="15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03B2C4"/>
                </a:solidFill>
                <a:latin typeface="Fira Sans"/>
                <a:ea typeface="Fira Sans"/>
                <a:cs typeface="Fira Sans"/>
                <a:sym typeface="Fira Sans"/>
              </a:rPr>
              <a:t>Establishment Water Service Plan issued to CEs</a:t>
            </a:r>
            <a:endParaRPr b="0" i="0" sz="500" u="none" cap="none" strike="noStrike">
              <a:solidFill>
                <a:srgbClr val="03B2C4"/>
              </a:solidFill>
              <a:latin typeface="Fira Sans"/>
              <a:ea typeface="Fira Sans"/>
              <a:cs typeface="Fira Sans"/>
              <a:sym typeface="Fira Sans"/>
            </a:endParaRPr>
          </a:p>
        </p:txBody>
      </p:sp>
      <p:sp>
        <p:nvSpPr>
          <p:cNvPr id="422" name="Google Shape;422;p53"/>
          <p:cNvSpPr/>
          <p:nvPr/>
        </p:nvSpPr>
        <p:spPr>
          <a:xfrm>
            <a:off x="5804013" y="2865913"/>
            <a:ext cx="1018500" cy="15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03B2C4"/>
                </a:solidFill>
                <a:latin typeface="Fira Sans"/>
                <a:ea typeface="Fira Sans"/>
                <a:cs typeface="Fira Sans"/>
                <a:sym typeface="Fira Sans"/>
              </a:rPr>
              <a:t>Org design completed</a:t>
            </a:r>
            <a:endParaRPr b="0" i="0" sz="500" u="none" cap="none" strike="noStrike">
              <a:solidFill>
                <a:srgbClr val="03B2C4"/>
              </a:solidFill>
              <a:latin typeface="Fira Sans"/>
              <a:ea typeface="Fira Sans"/>
              <a:cs typeface="Fira Sans"/>
              <a:sym typeface="Fira Sans"/>
            </a:endParaRPr>
          </a:p>
        </p:txBody>
      </p:sp>
      <p:sp>
        <p:nvSpPr>
          <p:cNvPr id="423" name="Google Shape;423;p53"/>
          <p:cNvSpPr/>
          <p:nvPr/>
        </p:nvSpPr>
        <p:spPr>
          <a:xfrm>
            <a:off x="6924283" y="2317838"/>
            <a:ext cx="115500" cy="99600"/>
          </a:xfrm>
          <a:prstGeom prst="triangle">
            <a:avLst>
              <a:gd fmla="val 50000" name="adj"/>
            </a:avLst>
          </a:prstGeom>
          <a:solidFill>
            <a:srgbClr val="03B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800" u="none" cap="none" strike="noStrike">
              <a:solidFill>
                <a:srgbClr val="FFFFFF"/>
              </a:solidFill>
              <a:latin typeface="Fira Sans"/>
              <a:ea typeface="Fira Sans"/>
              <a:cs typeface="Fira Sans"/>
              <a:sym typeface="Fira Sans"/>
            </a:endParaRPr>
          </a:p>
        </p:txBody>
      </p:sp>
      <p:sp>
        <p:nvSpPr>
          <p:cNvPr id="424" name="Google Shape;424;p53"/>
          <p:cNvSpPr/>
          <p:nvPr/>
        </p:nvSpPr>
        <p:spPr>
          <a:xfrm>
            <a:off x="7057683" y="2290375"/>
            <a:ext cx="674400" cy="15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03B2C4"/>
                </a:solidFill>
                <a:latin typeface="Fira Sans"/>
                <a:ea typeface="Fira Sans"/>
                <a:cs typeface="Fira Sans"/>
                <a:sym typeface="Fira Sans"/>
              </a:rPr>
              <a:t>RRGs established</a:t>
            </a:r>
            <a:endParaRPr b="0" i="0" sz="500" u="none" cap="none" strike="noStrike">
              <a:solidFill>
                <a:srgbClr val="03B2C4"/>
              </a:solidFill>
              <a:latin typeface="Fira Sans"/>
              <a:ea typeface="Fira Sans"/>
              <a:cs typeface="Fira Sans"/>
              <a:sym typeface="Fira Sans"/>
            </a:endParaRPr>
          </a:p>
        </p:txBody>
      </p:sp>
      <p:sp>
        <p:nvSpPr>
          <p:cNvPr id="425" name="Google Shape;425;p53"/>
          <p:cNvSpPr/>
          <p:nvPr/>
        </p:nvSpPr>
        <p:spPr>
          <a:xfrm>
            <a:off x="4840333" y="3080850"/>
            <a:ext cx="115500" cy="99600"/>
          </a:xfrm>
          <a:prstGeom prst="triangle">
            <a:avLst>
              <a:gd fmla="val 50000" name="adj"/>
            </a:avLst>
          </a:prstGeom>
          <a:solidFill>
            <a:srgbClr val="03B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800" u="none" cap="none" strike="noStrike">
              <a:solidFill>
                <a:srgbClr val="FFFFFF"/>
              </a:solidFill>
              <a:latin typeface="Fira Sans"/>
              <a:ea typeface="Fira Sans"/>
              <a:cs typeface="Fira Sans"/>
              <a:sym typeface="Fira Sans"/>
            </a:endParaRPr>
          </a:p>
        </p:txBody>
      </p:sp>
      <p:sp>
        <p:nvSpPr>
          <p:cNvPr id="426" name="Google Shape;426;p53"/>
          <p:cNvSpPr/>
          <p:nvPr/>
        </p:nvSpPr>
        <p:spPr>
          <a:xfrm>
            <a:off x="4968575" y="3053288"/>
            <a:ext cx="1884300" cy="15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03B2C4"/>
                </a:solidFill>
                <a:latin typeface="Fira Sans"/>
                <a:ea typeface="Fira Sans"/>
                <a:cs typeface="Fira Sans"/>
                <a:sym typeface="Fira Sans"/>
              </a:rPr>
              <a:t>Job guarantee eligible staff notified</a:t>
            </a:r>
            <a:endParaRPr b="0" i="0" sz="500" u="none" cap="none" strike="noStrike">
              <a:solidFill>
                <a:srgbClr val="03B2C4"/>
              </a:solidFill>
              <a:latin typeface="Fira Sans"/>
              <a:ea typeface="Fira Sans"/>
              <a:cs typeface="Fira Sans"/>
              <a:sym typeface="Fira Sans"/>
            </a:endParaRPr>
          </a:p>
        </p:txBody>
      </p:sp>
      <p:sp>
        <p:nvSpPr>
          <p:cNvPr id="427" name="Google Shape;427;p53"/>
          <p:cNvSpPr/>
          <p:nvPr/>
        </p:nvSpPr>
        <p:spPr>
          <a:xfrm>
            <a:off x="8297758" y="3461413"/>
            <a:ext cx="115500" cy="99600"/>
          </a:xfrm>
          <a:prstGeom prst="triangle">
            <a:avLst>
              <a:gd fmla="val 50000" name="adj"/>
            </a:avLst>
          </a:prstGeom>
          <a:solidFill>
            <a:srgbClr val="03B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800" u="none" cap="none" strike="noStrike">
              <a:solidFill>
                <a:srgbClr val="FFFFFF"/>
              </a:solidFill>
              <a:latin typeface="Fira Sans"/>
              <a:ea typeface="Fira Sans"/>
              <a:cs typeface="Fira Sans"/>
              <a:sym typeface="Fira Sans"/>
            </a:endParaRPr>
          </a:p>
        </p:txBody>
      </p:sp>
      <p:sp>
        <p:nvSpPr>
          <p:cNvPr id="428" name="Google Shape;428;p53"/>
          <p:cNvSpPr/>
          <p:nvPr/>
        </p:nvSpPr>
        <p:spPr>
          <a:xfrm>
            <a:off x="8440494" y="3433950"/>
            <a:ext cx="915000" cy="15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03B2C4"/>
                </a:solidFill>
                <a:latin typeface="Fira Sans"/>
                <a:ea typeface="Fira Sans"/>
                <a:cs typeface="Fira Sans"/>
                <a:sym typeface="Fira Sans"/>
              </a:rPr>
              <a:t>Existing staff job offers sent </a:t>
            </a:r>
            <a:endParaRPr b="0" i="0" sz="500" u="none" cap="none" strike="noStrike">
              <a:solidFill>
                <a:srgbClr val="03B2C4"/>
              </a:solidFill>
              <a:latin typeface="Fira Sans"/>
              <a:ea typeface="Fira Sans"/>
              <a:cs typeface="Fira Sans"/>
              <a:sym typeface="Fira Sans"/>
            </a:endParaRPr>
          </a:p>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03B2C4"/>
                </a:solidFill>
                <a:latin typeface="Fira Sans"/>
                <a:ea typeface="Fira Sans"/>
                <a:cs typeface="Fira Sans"/>
                <a:sym typeface="Fira Sans"/>
              </a:rPr>
              <a:t>and accepted</a:t>
            </a:r>
            <a:endParaRPr b="0" i="0" sz="500" u="none" cap="none" strike="noStrike">
              <a:solidFill>
                <a:srgbClr val="03B2C4"/>
              </a:solidFill>
              <a:latin typeface="Fira Sans"/>
              <a:ea typeface="Fira Sans"/>
              <a:cs typeface="Fira Sans"/>
              <a:sym typeface="Fira Sans"/>
            </a:endParaRPr>
          </a:p>
        </p:txBody>
      </p:sp>
      <p:sp>
        <p:nvSpPr>
          <p:cNvPr id="429" name="Google Shape;429;p53"/>
          <p:cNvSpPr/>
          <p:nvPr/>
        </p:nvSpPr>
        <p:spPr>
          <a:xfrm>
            <a:off x="5732239" y="4435208"/>
            <a:ext cx="3120000" cy="165600"/>
          </a:xfrm>
          <a:prstGeom prst="homePlate">
            <a:avLst>
              <a:gd fmla="val 50000" name="adj"/>
            </a:avLst>
          </a:prstGeom>
          <a:solidFill>
            <a:srgbClr val="6493CD">
              <a:alpha val="4549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Develop initial AMP’s</a:t>
            </a:r>
            <a:endParaRPr b="0" i="0" sz="500" u="none" cap="none" strike="noStrike">
              <a:solidFill>
                <a:srgbClr val="000000"/>
              </a:solidFill>
              <a:latin typeface="Fira Sans"/>
              <a:ea typeface="Fira Sans"/>
              <a:cs typeface="Fira Sans"/>
              <a:sym typeface="Fira Sans"/>
            </a:endParaRPr>
          </a:p>
        </p:txBody>
      </p:sp>
      <p:sp>
        <p:nvSpPr>
          <p:cNvPr id="430" name="Google Shape;430;p53"/>
          <p:cNvSpPr/>
          <p:nvPr/>
        </p:nvSpPr>
        <p:spPr>
          <a:xfrm>
            <a:off x="5722589" y="4637193"/>
            <a:ext cx="4035000" cy="173100"/>
          </a:xfrm>
          <a:prstGeom prst="homePlate">
            <a:avLst>
              <a:gd fmla="val 50000" name="adj"/>
            </a:avLst>
          </a:prstGeom>
          <a:solidFill>
            <a:srgbClr val="6493CD">
              <a:alpha val="4549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Develop initial H&amp;S plans</a:t>
            </a:r>
            <a:endParaRPr b="0" i="0" sz="500" u="none" cap="none" strike="noStrike">
              <a:solidFill>
                <a:srgbClr val="000000"/>
              </a:solidFill>
              <a:latin typeface="Fira Sans"/>
              <a:ea typeface="Fira Sans"/>
              <a:cs typeface="Fira Sans"/>
              <a:sym typeface="Fira Sans"/>
            </a:endParaRPr>
          </a:p>
        </p:txBody>
      </p:sp>
      <p:sp>
        <p:nvSpPr>
          <p:cNvPr id="431" name="Google Shape;431;p53"/>
          <p:cNvSpPr/>
          <p:nvPr/>
        </p:nvSpPr>
        <p:spPr>
          <a:xfrm>
            <a:off x="1361650" y="4434547"/>
            <a:ext cx="737100" cy="1656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Draft AMP framework</a:t>
            </a:r>
            <a:endParaRPr b="0" i="0" sz="500" u="none" cap="none" strike="noStrike">
              <a:solidFill>
                <a:srgbClr val="000000"/>
              </a:solidFill>
              <a:latin typeface="Fira Sans"/>
              <a:ea typeface="Fira Sans"/>
              <a:cs typeface="Fira Sans"/>
              <a:sym typeface="Fira Sans"/>
            </a:endParaRPr>
          </a:p>
        </p:txBody>
      </p:sp>
      <p:sp>
        <p:nvSpPr>
          <p:cNvPr id="432" name="Google Shape;432;p53"/>
          <p:cNvSpPr/>
          <p:nvPr/>
        </p:nvSpPr>
        <p:spPr>
          <a:xfrm>
            <a:off x="2814581" y="4635916"/>
            <a:ext cx="2878200" cy="1686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Understand current H&amp;S conditions and confirm H&amp;S requirements</a:t>
            </a:r>
            <a:endParaRPr b="0" i="0" sz="500" u="none" cap="none" strike="noStrike">
              <a:solidFill>
                <a:srgbClr val="000000"/>
              </a:solidFill>
              <a:latin typeface="Fira Sans"/>
              <a:ea typeface="Fira Sans"/>
              <a:cs typeface="Fira Sans"/>
              <a:sym typeface="Fira Sans"/>
            </a:endParaRPr>
          </a:p>
        </p:txBody>
      </p:sp>
      <p:sp>
        <p:nvSpPr>
          <p:cNvPr id="433" name="Google Shape;433;p53"/>
          <p:cNvSpPr/>
          <p:nvPr/>
        </p:nvSpPr>
        <p:spPr>
          <a:xfrm>
            <a:off x="1875759" y="4828659"/>
            <a:ext cx="3829500" cy="1686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Understand council delivery current state</a:t>
            </a:r>
            <a:endParaRPr b="0" i="0" sz="500" u="none" cap="none" strike="noStrike">
              <a:solidFill>
                <a:srgbClr val="000000"/>
              </a:solidFill>
              <a:latin typeface="Fira Sans"/>
              <a:ea typeface="Fira Sans"/>
              <a:cs typeface="Fira Sans"/>
              <a:sym typeface="Fira Sans"/>
            </a:endParaRPr>
          </a:p>
        </p:txBody>
      </p:sp>
      <p:sp>
        <p:nvSpPr>
          <p:cNvPr id="434" name="Google Shape;434;p53"/>
          <p:cNvSpPr/>
          <p:nvPr/>
        </p:nvSpPr>
        <p:spPr>
          <a:xfrm>
            <a:off x="3265557" y="5615025"/>
            <a:ext cx="873900" cy="1686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Draft allocation schedules</a:t>
            </a:r>
            <a:endParaRPr b="0" i="0" sz="500" u="none" cap="none" strike="noStrike">
              <a:solidFill>
                <a:srgbClr val="000000"/>
              </a:solidFill>
              <a:latin typeface="Fira Sans"/>
              <a:ea typeface="Fira Sans"/>
              <a:cs typeface="Fira Sans"/>
              <a:sym typeface="Fira Sans"/>
            </a:endParaRPr>
          </a:p>
        </p:txBody>
      </p:sp>
      <p:sp>
        <p:nvSpPr>
          <p:cNvPr id="435" name="Google Shape;435;p53"/>
          <p:cNvSpPr/>
          <p:nvPr/>
        </p:nvSpPr>
        <p:spPr>
          <a:xfrm>
            <a:off x="5727064" y="5402368"/>
            <a:ext cx="4035000" cy="173100"/>
          </a:xfrm>
          <a:prstGeom prst="homePlate">
            <a:avLst>
              <a:gd fmla="val 50000" name="adj"/>
            </a:avLst>
          </a:prstGeom>
          <a:solidFill>
            <a:srgbClr val="6493CD">
              <a:alpha val="4549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Develop final WSE FFP’s</a:t>
            </a:r>
            <a:endParaRPr b="0" i="0" sz="500" u="none" cap="none" strike="noStrike">
              <a:solidFill>
                <a:srgbClr val="000000"/>
              </a:solidFill>
              <a:latin typeface="Fira Sans"/>
              <a:ea typeface="Fira Sans"/>
              <a:cs typeface="Fira Sans"/>
              <a:sym typeface="Fira Sans"/>
            </a:endParaRPr>
          </a:p>
        </p:txBody>
      </p:sp>
      <p:sp>
        <p:nvSpPr>
          <p:cNvPr id="436" name="Google Shape;436;p53"/>
          <p:cNvSpPr/>
          <p:nvPr/>
        </p:nvSpPr>
        <p:spPr>
          <a:xfrm>
            <a:off x="4146786" y="5607625"/>
            <a:ext cx="5633100" cy="173100"/>
          </a:xfrm>
          <a:prstGeom prst="homePlate">
            <a:avLst>
              <a:gd fmla="val 50000" name="adj"/>
            </a:avLst>
          </a:prstGeom>
          <a:solidFill>
            <a:srgbClr val="6493CD">
              <a:alpha val="4549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Finalise allocation schedules, confirm and begin transfer of assets, novate contracts, and negotiate SLAs</a:t>
            </a:r>
            <a:endParaRPr b="0" i="0" sz="500" u="none" cap="none" strike="noStrike">
              <a:solidFill>
                <a:srgbClr val="000000"/>
              </a:solidFill>
              <a:latin typeface="Fira Sans"/>
              <a:ea typeface="Fira Sans"/>
              <a:cs typeface="Fira Sans"/>
              <a:sym typeface="Fira Sans"/>
            </a:endParaRPr>
          </a:p>
        </p:txBody>
      </p:sp>
      <p:sp>
        <p:nvSpPr>
          <p:cNvPr id="437" name="Google Shape;437;p53"/>
          <p:cNvSpPr/>
          <p:nvPr/>
        </p:nvSpPr>
        <p:spPr>
          <a:xfrm>
            <a:off x="6585338" y="5841075"/>
            <a:ext cx="1164600" cy="1731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Confirm council FY23 debt levels</a:t>
            </a:r>
            <a:endParaRPr b="0" i="0" sz="500" u="none" cap="none" strike="noStrike">
              <a:solidFill>
                <a:srgbClr val="000000"/>
              </a:solidFill>
              <a:latin typeface="Fira Sans"/>
              <a:ea typeface="Fira Sans"/>
              <a:cs typeface="Fira Sans"/>
              <a:sym typeface="Fira Sans"/>
            </a:endParaRPr>
          </a:p>
        </p:txBody>
      </p:sp>
      <p:sp>
        <p:nvSpPr>
          <p:cNvPr id="438" name="Google Shape;438;p53"/>
          <p:cNvSpPr/>
          <p:nvPr/>
        </p:nvSpPr>
        <p:spPr>
          <a:xfrm>
            <a:off x="7784088" y="5841075"/>
            <a:ext cx="1996800" cy="1731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Finalise settlement accounts</a:t>
            </a:r>
            <a:endParaRPr b="0" i="0" sz="500" u="none" cap="none" strike="noStrike">
              <a:solidFill>
                <a:srgbClr val="000000"/>
              </a:solidFill>
              <a:latin typeface="Fira Sans"/>
              <a:ea typeface="Fira Sans"/>
              <a:cs typeface="Fira Sans"/>
              <a:sym typeface="Fira Sans"/>
            </a:endParaRPr>
          </a:p>
        </p:txBody>
      </p:sp>
      <p:sp>
        <p:nvSpPr>
          <p:cNvPr id="439" name="Google Shape;439;p53"/>
          <p:cNvSpPr/>
          <p:nvPr/>
        </p:nvSpPr>
        <p:spPr>
          <a:xfrm>
            <a:off x="4139360" y="3638459"/>
            <a:ext cx="5633100" cy="165600"/>
          </a:xfrm>
          <a:prstGeom prst="homePlate">
            <a:avLst>
              <a:gd fmla="val 50000" name="adj"/>
            </a:avLst>
          </a:prstGeom>
          <a:solidFill>
            <a:srgbClr val="6493CD">
              <a:alpha val="4549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Deliver transitional training (incl. Training required for Day 1 operations)</a:t>
            </a:r>
            <a:endParaRPr b="0" i="0" sz="500" u="none" cap="none" strike="noStrike">
              <a:solidFill>
                <a:srgbClr val="000000"/>
              </a:solidFill>
              <a:latin typeface="Fira Sans"/>
              <a:ea typeface="Fira Sans"/>
              <a:cs typeface="Fira Sans"/>
              <a:sym typeface="Fira Sans"/>
            </a:endParaRPr>
          </a:p>
        </p:txBody>
      </p:sp>
      <p:sp>
        <p:nvSpPr>
          <p:cNvPr id="440" name="Google Shape;440;p53"/>
          <p:cNvSpPr/>
          <p:nvPr/>
        </p:nvSpPr>
        <p:spPr>
          <a:xfrm>
            <a:off x="9712658" y="3233463"/>
            <a:ext cx="115500" cy="99600"/>
          </a:xfrm>
          <a:prstGeom prst="triangle">
            <a:avLst>
              <a:gd fmla="val 50000" name="adj"/>
            </a:avLst>
          </a:prstGeom>
          <a:solidFill>
            <a:srgbClr val="03B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800" u="none" cap="none" strike="noStrike">
              <a:solidFill>
                <a:srgbClr val="FFFFFF"/>
              </a:solidFill>
              <a:latin typeface="Fira Sans"/>
              <a:ea typeface="Fira Sans"/>
              <a:cs typeface="Fira Sans"/>
              <a:sym typeface="Fira Sans"/>
            </a:endParaRPr>
          </a:p>
        </p:txBody>
      </p:sp>
      <p:sp>
        <p:nvSpPr>
          <p:cNvPr id="441" name="Google Shape;441;p53"/>
          <p:cNvSpPr/>
          <p:nvPr/>
        </p:nvSpPr>
        <p:spPr>
          <a:xfrm>
            <a:off x="9712658" y="3664350"/>
            <a:ext cx="115500" cy="99600"/>
          </a:xfrm>
          <a:prstGeom prst="triangle">
            <a:avLst>
              <a:gd fmla="val 50000" name="adj"/>
            </a:avLst>
          </a:prstGeom>
          <a:solidFill>
            <a:srgbClr val="03B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800" u="none" cap="none" strike="noStrike">
              <a:solidFill>
                <a:srgbClr val="FFFFFF"/>
              </a:solidFill>
              <a:latin typeface="Fira Sans"/>
              <a:ea typeface="Fira Sans"/>
              <a:cs typeface="Fira Sans"/>
              <a:sym typeface="Fira Sans"/>
            </a:endParaRPr>
          </a:p>
        </p:txBody>
      </p:sp>
      <p:sp>
        <p:nvSpPr>
          <p:cNvPr id="442" name="Google Shape;442;p53"/>
          <p:cNvSpPr/>
          <p:nvPr/>
        </p:nvSpPr>
        <p:spPr>
          <a:xfrm>
            <a:off x="9712658" y="4297695"/>
            <a:ext cx="115500" cy="99600"/>
          </a:xfrm>
          <a:prstGeom prst="triangle">
            <a:avLst>
              <a:gd fmla="val 50000" name="adj"/>
            </a:avLst>
          </a:prstGeom>
          <a:solidFill>
            <a:srgbClr val="03B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800" u="none" cap="none" strike="noStrike">
              <a:solidFill>
                <a:srgbClr val="FFFFFF"/>
              </a:solidFill>
              <a:latin typeface="Fira Sans"/>
              <a:ea typeface="Fira Sans"/>
              <a:cs typeface="Fira Sans"/>
              <a:sym typeface="Fira Sans"/>
            </a:endParaRPr>
          </a:p>
        </p:txBody>
      </p:sp>
      <p:sp>
        <p:nvSpPr>
          <p:cNvPr id="443" name="Google Shape;443;p53"/>
          <p:cNvSpPr/>
          <p:nvPr/>
        </p:nvSpPr>
        <p:spPr>
          <a:xfrm>
            <a:off x="8791158" y="4461938"/>
            <a:ext cx="115500" cy="99600"/>
          </a:xfrm>
          <a:prstGeom prst="triangle">
            <a:avLst>
              <a:gd fmla="val 50000" name="adj"/>
            </a:avLst>
          </a:prstGeom>
          <a:solidFill>
            <a:srgbClr val="03B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800" u="none" cap="none" strike="noStrike">
              <a:solidFill>
                <a:srgbClr val="FFFFFF"/>
              </a:solidFill>
              <a:latin typeface="Fira Sans"/>
              <a:ea typeface="Fira Sans"/>
              <a:cs typeface="Fira Sans"/>
              <a:sym typeface="Fira Sans"/>
            </a:endParaRPr>
          </a:p>
        </p:txBody>
      </p:sp>
      <p:sp>
        <p:nvSpPr>
          <p:cNvPr id="444" name="Google Shape;444;p53"/>
          <p:cNvSpPr/>
          <p:nvPr/>
        </p:nvSpPr>
        <p:spPr>
          <a:xfrm>
            <a:off x="9712658" y="4673900"/>
            <a:ext cx="115500" cy="99600"/>
          </a:xfrm>
          <a:prstGeom prst="triangle">
            <a:avLst>
              <a:gd fmla="val 50000" name="adj"/>
            </a:avLst>
          </a:prstGeom>
          <a:solidFill>
            <a:srgbClr val="03B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800" u="none" cap="none" strike="noStrike">
              <a:solidFill>
                <a:srgbClr val="FFFFFF"/>
              </a:solidFill>
              <a:latin typeface="Fira Sans"/>
              <a:ea typeface="Fira Sans"/>
              <a:cs typeface="Fira Sans"/>
              <a:sym typeface="Fira Sans"/>
            </a:endParaRPr>
          </a:p>
        </p:txBody>
      </p:sp>
      <p:sp>
        <p:nvSpPr>
          <p:cNvPr id="445" name="Google Shape;445;p53"/>
          <p:cNvSpPr/>
          <p:nvPr/>
        </p:nvSpPr>
        <p:spPr>
          <a:xfrm>
            <a:off x="9712658" y="4870038"/>
            <a:ext cx="115500" cy="99600"/>
          </a:xfrm>
          <a:prstGeom prst="triangle">
            <a:avLst>
              <a:gd fmla="val 50000" name="adj"/>
            </a:avLst>
          </a:prstGeom>
          <a:solidFill>
            <a:srgbClr val="03B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800" u="none" cap="none" strike="noStrike">
              <a:solidFill>
                <a:srgbClr val="FFFFFF"/>
              </a:solidFill>
              <a:latin typeface="Fira Sans"/>
              <a:ea typeface="Fira Sans"/>
              <a:cs typeface="Fira Sans"/>
              <a:sym typeface="Fira Sans"/>
            </a:endParaRPr>
          </a:p>
        </p:txBody>
      </p:sp>
      <p:sp>
        <p:nvSpPr>
          <p:cNvPr id="446" name="Google Shape;446;p53"/>
          <p:cNvSpPr/>
          <p:nvPr/>
        </p:nvSpPr>
        <p:spPr>
          <a:xfrm>
            <a:off x="9712658" y="5056525"/>
            <a:ext cx="115500" cy="99600"/>
          </a:xfrm>
          <a:prstGeom prst="triangle">
            <a:avLst>
              <a:gd fmla="val 50000" name="adj"/>
            </a:avLst>
          </a:prstGeom>
          <a:solidFill>
            <a:srgbClr val="03B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800" u="none" cap="none" strike="noStrike">
              <a:solidFill>
                <a:srgbClr val="FFFFFF"/>
              </a:solidFill>
              <a:latin typeface="Fira Sans"/>
              <a:ea typeface="Fira Sans"/>
              <a:cs typeface="Fira Sans"/>
              <a:sym typeface="Fira Sans"/>
            </a:endParaRPr>
          </a:p>
        </p:txBody>
      </p:sp>
      <p:sp>
        <p:nvSpPr>
          <p:cNvPr id="447" name="Google Shape;447;p53"/>
          <p:cNvSpPr/>
          <p:nvPr/>
        </p:nvSpPr>
        <p:spPr>
          <a:xfrm>
            <a:off x="9717683" y="5430713"/>
            <a:ext cx="115500" cy="99600"/>
          </a:xfrm>
          <a:prstGeom prst="triangle">
            <a:avLst>
              <a:gd fmla="val 50000" name="adj"/>
            </a:avLst>
          </a:prstGeom>
          <a:solidFill>
            <a:srgbClr val="03B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800" u="none" cap="none" strike="noStrike">
              <a:solidFill>
                <a:srgbClr val="FFFFFF"/>
              </a:solidFill>
              <a:latin typeface="Fira Sans"/>
              <a:ea typeface="Fira Sans"/>
              <a:cs typeface="Fira Sans"/>
              <a:sym typeface="Fira Sans"/>
            </a:endParaRPr>
          </a:p>
        </p:txBody>
      </p:sp>
      <p:sp>
        <p:nvSpPr>
          <p:cNvPr id="448" name="Google Shape;448;p53"/>
          <p:cNvSpPr/>
          <p:nvPr/>
        </p:nvSpPr>
        <p:spPr>
          <a:xfrm>
            <a:off x="9717683" y="5635888"/>
            <a:ext cx="115500" cy="99600"/>
          </a:xfrm>
          <a:prstGeom prst="triangle">
            <a:avLst>
              <a:gd fmla="val 50000" name="adj"/>
            </a:avLst>
          </a:prstGeom>
          <a:solidFill>
            <a:srgbClr val="03B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800" u="none" cap="none" strike="noStrike">
              <a:solidFill>
                <a:srgbClr val="FFFFFF"/>
              </a:solidFill>
              <a:latin typeface="Fira Sans"/>
              <a:ea typeface="Fira Sans"/>
              <a:cs typeface="Fira Sans"/>
              <a:sym typeface="Fira Sans"/>
            </a:endParaRPr>
          </a:p>
        </p:txBody>
      </p:sp>
      <p:sp>
        <p:nvSpPr>
          <p:cNvPr id="449" name="Google Shape;449;p53"/>
          <p:cNvSpPr/>
          <p:nvPr/>
        </p:nvSpPr>
        <p:spPr>
          <a:xfrm>
            <a:off x="9844739" y="3215663"/>
            <a:ext cx="1018500" cy="15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03B2C4"/>
                </a:solidFill>
                <a:latin typeface="Fira Sans"/>
                <a:ea typeface="Fira Sans"/>
                <a:cs typeface="Fira Sans"/>
                <a:sym typeface="Fira Sans"/>
              </a:rPr>
              <a:t>Critical roles filled for Day 1</a:t>
            </a:r>
            <a:endParaRPr b="0" i="0" sz="500" u="none" cap="none" strike="noStrike">
              <a:solidFill>
                <a:srgbClr val="03B2C4"/>
              </a:solidFill>
              <a:latin typeface="Fira Sans"/>
              <a:ea typeface="Fira Sans"/>
              <a:cs typeface="Fira Sans"/>
              <a:sym typeface="Fira Sans"/>
            </a:endParaRPr>
          </a:p>
        </p:txBody>
      </p:sp>
      <p:sp>
        <p:nvSpPr>
          <p:cNvPr id="450" name="Google Shape;450;p53"/>
          <p:cNvSpPr/>
          <p:nvPr/>
        </p:nvSpPr>
        <p:spPr>
          <a:xfrm>
            <a:off x="9844739" y="3644413"/>
            <a:ext cx="1018500" cy="15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03B2C4"/>
                </a:solidFill>
                <a:latin typeface="Fira Sans"/>
                <a:ea typeface="Fira Sans"/>
                <a:cs typeface="Fira Sans"/>
                <a:sym typeface="Fira Sans"/>
              </a:rPr>
              <a:t>Day 1 staff inducted and trained</a:t>
            </a:r>
            <a:endParaRPr b="0" i="0" sz="500" u="none" cap="none" strike="noStrike">
              <a:solidFill>
                <a:srgbClr val="03B2C4"/>
              </a:solidFill>
              <a:latin typeface="Fira Sans"/>
              <a:ea typeface="Fira Sans"/>
              <a:cs typeface="Fira Sans"/>
              <a:sym typeface="Fira Sans"/>
            </a:endParaRPr>
          </a:p>
        </p:txBody>
      </p:sp>
      <p:sp>
        <p:nvSpPr>
          <p:cNvPr id="451" name="Google Shape;451;p53"/>
          <p:cNvSpPr/>
          <p:nvPr/>
        </p:nvSpPr>
        <p:spPr>
          <a:xfrm>
            <a:off x="9862764" y="4281870"/>
            <a:ext cx="1018500" cy="15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03B2C4"/>
                </a:solidFill>
                <a:latin typeface="Fira Sans"/>
                <a:ea typeface="Fira Sans"/>
                <a:cs typeface="Fira Sans"/>
                <a:sym typeface="Fira Sans"/>
              </a:rPr>
              <a:t>Day 1 systems live and data migrated</a:t>
            </a:r>
            <a:endParaRPr b="0" i="0" sz="500" u="none" cap="none" strike="noStrike">
              <a:solidFill>
                <a:srgbClr val="03B2C4"/>
              </a:solidFill>
              <a:latin typeface="Fira Sans"/>
              <a:ea typeface="Fira Sans"/>
              <a:cs typeface="Fira Sans"/>
              <a:sym typeface="Fira Sans"/>
            </a:endParaRPr>
          </a:p>
        </p:txBody>
      </p:sp>
      <p:sp>
        <p:nvSpPr>
          <p:cNvPr id="452" name="Google Shape;452;p53"/>
          <p:cNvSpPr/>
          <p:nvPr/>
        </p:nvSpPr>
        <p:spPr>
          <a:xfrm>
            <a:off x="8923989" y="4445788"/>
            <a:ext cx="1018500" cy="15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03B2C4"/>
                </a:solidFill>
                <a:latin typeface="Fira Sans"/>
                <a:ea typeface="Fira Sans"/>
                <a:cs typeface="Fira Sans"/>
                <a:sym typeface="Fira Sans"/>
              </a:rPr>
              <a:t>Initial WSEs AMP’s developed</a:t>
            </a:r>
            <a:endParaRPr b="0" i="0" sz="500" u="none" cap="none" strike="noStrike">
              <a:solidFill>
                <a:srgbClr val="03B2C4"/>
              </a:solidFill>
              <a:latin typeface="Fira Sans"/>
              <a:ea typeface="Fira Sans"/>
              <a:cs typeface="Fira Sans"/>
              <a:sym typeface="Fira Sans"/>
            </a:endParaRPr>
          </a:p>
        </p:txBody>
      </p:sp>
      <p:sp>
        <p:nvSpPr>
          <p:cNvPr id="453" name="Google Shape;453;p53"/>
          <p:cNvSpPr/>
          <p:nvPr/>
        </p:nvSpPr>
        <p:spPr>
          <a:xfrm>
            <a:off x="9844739" y="4645088"/>
            <a:ext cx="1018500" cy="15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03B2C4"/>
                </a:solidFill>
                <a:latin typeface="Fira Sans"/>
                <a:ea typeface="Fira Sans"/>
                <a:cs typeface="Fira Sans"/>
                <a:sym typeface="Fira Sans"/>
              </a:rPr>
              <a:t>Initial WSEs H&amp;S plans developed</a:t>
            </a:r>
            <a:endParaRPr b="0" i="0" sz="500" u="none" cap="none" strike="noStrike">
              <a:solidFill>
                <a:srgbClr val="03B2C4"/>
              </a:solidFill>
              <a:latin typeface="Fira Sans"/>
              <a:ea typeface="Fira Sans"/>
              <a:cs typeface="Fira Sans"/>
              <a:sym typeface="Fira Sans"/>
            </a:endParaRPr>
          </a:p>
        </p:txBody>
      </p:sp>
      <p:sp>
        <p:nvSpPr>
          <p:cNvPr id="454" name="Google Shape;454;p53"/>
          <p:cNvSpPr/>
          <p:nvPr/>
        </p:nvSpPr>
        <p:spPr>
          <a:xfrm>
            <a:off x="9844739" y="4840013"/>
            <a:ext cx="1018500" cy="15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03B2C4"/>
                </a:solidFill>
                <a:latin typeface="Fira Sans"/>
                <a:ea typeface="Fira Sans"/>
                <a:cs typeface="Fira Sans"/>
                <a:sym typeface="Fira Sans"/>
              </a:rPr>
              <a:t>Operations transitioned</a:t>
            </a:r>
            <a:endParaRPr b="0" i="0" sz="500" u="none" cap="none" strike="noStrike">
              <a:solidFill>
                <a:srgbClr val="03B2C4"/>
              </a:solidFill>
              <a:latin typeface="Fira Sans"/>
              <a:ea typeface="Fira Sans"/>
              <a:cs typeface="Fira Sans"/>
              <a:sym typeface="Fira Sans"/>
            </a:endParaRPr>
          </a:p>
        </p:txBody>
      </p:sp>
      <p:sp>
        <p:nvSpPr>
          <p:cNvPr id="455" name="Google Shape;455;p53"/>
          <p:cNvSpPr/>
          <p:nvPr/>
        </p:nvSpPr>
        <p:spPr>
          <a:xfrm>
            <a:off x="9844739" y="5034938"/>
            <a:ext cx="1018500" cy="15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03B2C4"/>
                </a:solidFill>
                <a:latin typeface="Fira Sans"/>
                <a:ea typeface="Fira Sans"/>
                <a:cs typeface="Fira Sans"/>
                <a:sym typeface="Fira Sans"/>
              </a:rPr>
              <a:t>Agreements in place</a:t>
            </a:r>
            <a:endParaRPr b="0" i="0" sz="500" u="none" cap="none" strike="noStrike">
              <a:solidFill>
                <a:srgbClr val="03B2C4"/>
              </a:solidFill>
              <a:latin typeface="Fira Sans"/>
              <a:ea typeface="Fira Sans"/>
              <a:cs typeface="Fira Sans"/>
              <a:sym typeface="Fira Sans"/>
            </a:endParaRPr>
          </a:p>
        </p:txBody>
      </p:sp>
      <p:sp>
        <p:nvSpPr>
          <p:cNvPr id="456" name="Google Shape;456;p53"/>
          <p:cNvSpPr/>
          <p:nvPr/>
        </p:nvSpPr>
        <p:spPr>
          <a:xfrm>
            <a:off x="9850039" y="5414213"/>
            <a:ext cx="1018500" cy="15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03B2C4"/>
                </a:solidFill>
                <a:latin typeface="Fira Sans"/>
                <a:ea typeface="Fira Sans"/>
                <a:cs typeface="Fira Sans"/>
                <a:sym typeface="Fira Sans"/>
              </a:rPr>
              <a:t>FFPs in place</a:t>
            </a:r>
            <a:endParaRPr b="0" i="0" sz="500" u="none" cap="none" strike="noStrike">
              <a:solidFill>
                <a:srgbClr val="03B2C4"/>
              </a:solidFill>
              <a:latin typeface="Fira Sans"/>
              <a:ea typeface="Fira Sans"/>
              <a:cs typeface="Fira Sans"/>
              <a:sym typeface="Fira Sans"/>
            </a:endParaRPr>
          </a:p>
        </p:txBody>
      </p:sp>
      <p:sp>
        <p:nvSpPr>
          <p:cNvPr id="457" name="Google Shape;457;p53"/>
          <p:cNvSpPr/>
          <p:nvPr/>
        </p:nvSpPr>
        <p:spPr>
          <a:xfrm>
            <a:off x="9844739" y="5598063"/>
            <a:ext cx="1018500" cy="15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03B2C4"/>
                </a:solidFill>
                <a:latin typeface="Fira Sans"/>
                <a:ea typeface="Fira Sans"/>
                <a:cs typeface="Fira Sans"/>
                <a:sym typeface="Fira Sans"/>
              </a:rPr>
              <a:t>Assets transferred</a:t>
            </a:r>
            <a:endParaRPr b="0" i="0" sz="500" u="none" cap="none" strike="noStrike">
              <a:solidFill>
                <a:srgbClr val="03B2C4"/>
              </a:solidFill>
              <a:latin typeface="Fira Sans"/>
              <a:ea typeface="Fira Sans"/>
              <a:cs typeface="Fira Sans"/>
              <a:sym typeface="Fira Sans"/>
            </a:endParaRPr>
          </a:p>
        </p:txBody>
      </p:sp>
      <p:sp>
        <p:nvSpPr>
          <p:cNvPr id="458" name="Google Shape;458;p53"/>
          <p:cNvSpPr/>
          <p:nvPr/>
        </p:nvSpPr>
        <p:spPr>
          <a:xfrm>
            <a:off x="9717683" y="5877813"/>
            <a:ext cx="115500" cy="99600"/>
          </a:xfrm>
          <a:prstGeom prst="triangle">
            <a:avLst>
              <a:gd fmla="val 50000" name="adj"/>
            </a:avLst>
          </a:prstGeom>
          <a:solidFill>
            <a:srgbClr val="03B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800" u="none" cap="none" strike="noStrike">
              <a:solidFill>
                <a:srgbClr val="FFFFFF"/>
              </a:solidFill>
              <a:latin typeface="Fira Sans"/>
              <a:ea typeface="Fira Sans"/>
              <a:cs typeface="Fira Sans"/>
              <a:sym typeface="Fira Sans"/>
            </a:endParaRPr>
          </a:p>
        </p:txBody>
      </p:sp>
      <p:sp>
        <p:nvSpPr>
          <p:cNvPr id="459" name="Google Shape;459;p53"/>
          <p:cNvSpPr/>
          <p:nvPr/>
        </p:nvSpPr>
        <p:spPr>
          <a:xfrm>
            <a:off x="9862764" y="5852138"/>
            <a:ext cx="1018500" cy="15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03B2C4"/>
                </a:solidFill>
                <a:latin typeface="Fira Sans"/>
                <a:ea typeface="Fira Sans"/>
                <a:cs typeface="Fira Sans"/>
                <a:sym typeface="Fira Sans"/>
              </a:rPr>
              <a:t>Proforma account settlement</a:t>
            </a:r>
            <a:endParaRPr b="0" i="0" sz="500" u="none" cap="none" strike="noStrike">
              <a:solidFill>
                <a:srgbClr val="03B2C4"/>
              </a:solidFill>
              <a:latin typeface="Fira Sans"/>
              <a:ea typeface="Fira Sans"/>
              <a:cs typeface="Fira Sans"/>
              <a:sym typeface="Fira Sans"/>
            </a:endParaRPr>
          </a:p>
        </p:txBody>
      </p:sp>
      <p:sp>
        <p:nvSpPr>
          <p:cNvPr id="460" name="Google Shape;460;p53"/>
          <p:cNvSpPr/>
          <p:nvPr/>
        </p:nvSpPr>
        <p:spPr>
          <a:xfrm>
            <a:off x="10588727" y="2273763"/>
            <a:ext cx="103800" cy="99600"/>
          </a:xfrm>
          <a:prstGeom prst="triangle">
            <a:avLst>
              <a:gd fmla="val 50000" name="adj"/>
            </a:avLst>
          </a:prstGeom>
          <a:solidFill>
            <a:srgbClr val="03B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800" u="none" cap="none" strike="noStrike">
              <a:solidFill>
                <a:srgbClr val="FFFFFF"/>
              </a:solidFill>
              <a:latin typeface="Fira Sans"/>
              <a:ea typeface="Fira Sans"/>
              <a:cs typeface="Fira Sans"/>
              <a:sym typeface="Fira Sans"/>
            </a:endParaRPr>
          </a:p>
        </p:txBody>
      </p:sp>
      <p:sp>
        <p:nvSpPr>
          <p:cNvPr id="461" name="Google Shape;461;p53"/>
          <p:cNvSpPr/>
          <p:nvPr/>
        </p:nvSpPr>
        <p:spPr>
          <a:xfrm>
            <a:off x="10580826" y="2471850"/>
            <a:ext cx="237300" cy="1686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500" u="none" cap="none" strike="noStrike">
              <a:solidFill>
                <a:srgbClr val="000000"/>
              </a:solidFill>
              <a:latin typeface="Fira Sans"/>
              <a:ea typeface="Fira Sans"/>
              <a:cs typeface="Fira Sans"/>
              <a:sym typeface="Fira Sans"/>
            </a:endParaRPr>
          </a:p>
        </p:txBody>
      </p:sp>
      <p:sp>
        <p:nvSpPr>
          <p:cNvPr id="462" name="Google Shape;462;p53"/>
          <p:cNvSpPr/>
          <p:nvPr/>
        </p:nvSpPr>
        <p:spPr>
          <a:xfrm>
            <a:off x="10580826" y="2738900"/>
            <a:ext cx="237300" cy="168600"/>
          </a:xfrm>
          <a:prstGeom prst="homePlate">
            <a:avLst>
              <a:gd fmla="val 50000" name="adj"/>
            </a:avLst>
          </a:prstGeom>
          <a:solidFill>
            <a:srgbClr val="6493CD">
              <a:alpha val="4549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500" u="none" cap="none" strike="noStrike">
              <a:solidFill>
                <a:srgbClr val="000000"/>
              </a:solidFill>
              <a:latin typeface="Fira Sans"/>
              <a:ea typeface="Fira Sans"/>
              <a:cs typeface="Fira Sans"/>
              <a:sym typeface="Fira Sans"/>
            </a:endParaRPr>
          </a:p>
        </p:txBody>
      </p:sp>
      <p:sp>
        <p:nvSpPr>
          <p:cNvPr id="463" name="Google Shape;463;p53"/>
          <p:cNvSpPr/>
          <p:nvPr/>
        </p:nvSpPr>
        <p:spPr>
          <a:xfrm>
            <a:off x="10865965" y="2246313"/>
            <a:ext cx="440400" cy="15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293171"/>
                </a:solidFill>
                <a:latin typeface="Fira Sans"/>
                <a:ea typeface="Fira Sans"/>
                <a:cs typeface="Fira Sans"/>
                <a:sym typeface="Fira Sans"/>
              </a:rPr>
              <a:t>Key milestone</a:t>
            </a:r>
            <a:endParaRPr b="0" i="0" sz="500" u="none" cap="none" strike="noStrike">
              <a:solidFill>
                <a:srgbClr val="293171"/>
              </a:solidFill>
              <a:latin typeface="Fira Sans"/>
              <a:ea typeface="Fira Sans"/>
              <a:cs typeface="Fira Sans"/>
              <a:sym typeface="Fira Sans"/>
            </a:endParaRPr>
          </a:p>
        </p:txBody>
      </p:sp>
      <p:sp>
        <p:nvSpPr>
          <p:cNvPr id="464" name="Google Shape;464;p53"/>
          <p:cNvSpPr/>
          <p:nvPr/>
        </p:nvSpPr>
        <p:spPr>
          <a:xfrm>
            <a:off x="10865965" y="2478888"/>
            <a:ext cx="440400" cy="15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293171"/>
                </a:solidFill>
                <a:latin typeface="Fira Sans"/>
                <a:ea typeface="Fira Sans"/>
                <a:cs typeface="Fira Sans"/>
                <a:sym typeface="Fira Sans"/>
              </a:rPr>
              <a:t>DIA led</a:t>
            </a:r>
            <a:endParaRPr b="0" i="0" sz="500" u="none" cap="none" strike="noStrike">
              <a:solidFill>
                <a:srgbClr val="293171"/>
              </a:solidFill>
              <a:latin typeface="Fira Sans"/>
              <a:ea typeface="Fira Sans"/>
              <a:cs typeface="Fira Sans"/>
              <a:sym typeface="Fira Sans"/>
            </a:endParaRPr>
          </a:p>
        </p:txBody>
      </p:sp>
      <p:sp>
        <p:nvSpPr>
          <p:cNvPr id="465" name="Google Shape;465;p53"/>
          <p:cNvSpPr/>
          <p:nvPr/>
        </p:nvSpPr>
        <p:spPr>
          <a:xfrm>
            <a:off x="10865965" y="2745938"/>
            <a:ext cx="440400" cy="15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GB" sz="500" u="none" cap="none" strike="noStrike">
                <a:solidFill>
                  <a:srgbClr val="293171"/>
                </a:solidFill>
                <a:latin typeface="Fira Sans"/>
                <a:ea typeface="Fira Sans"/>
                <a:cs typeface="Fira Sans"/>
                <a:sym typeface="Fira Sans"/>
              </a:rPr>
              <a:t>EST. Entity led</a:t>
            </a:r>
            <a:endParaRPr b="0" i="0" sz="500" u="none" cap="none" strike="noStrike">
              <a:solidFill>
                <a:srgbClr val="293171"/>
              </a:solidFill>
              <a:latin typeface="Fira Sans"/>
              <a:ea typeface="Fira Sans"/>
              <a:cs typeface="Fira Sans"/>
              <a:sym typeface="Fira Sans"/>
            </a:endParaRPr>
          </a:p>
        </p:txBody>
      </p:sp>
      <p:sp>
        <p:nvSpPr>
          <p:cNvPr id="466" name="Google Shape;466;p53"/>
          <p:cNvSpPr/>
          <p:nvPr/>
        </p:nvSpPr>
        <p:spPr>
          <a:xfrm>
            <a:off x="960157" y="5025738"/>
            <a:ext cx="3166800" cy="1686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Confirm roles and responsibilities between interface partners (incl. Regional councils and transportation corridor) and stormwater functions to transfer</a:t>
            </a:r>
            <a:endParaRPr b="0" i="0" sz="500" u="none" cap="none" strike="noStrike">
              <a:solidFill>
                <a:srgbClr val="000000"/>
              </a:solidFill>
              <a:latin typeface="Fira Sans"/>
              <a:ea typeface="Fira Sans"/>
              <a:cs typeface="Fira Sans"/>
              <a:sym typeface="Fira Sans"/>
            </a:endParaRPr>
          </a:p>
        </p:txBody>
      </p:sp>
      <p:sp>
        <p:nvSpPr>
          <p:cNvPr id="467" name="Google Shape;467;p53"/>
          <p:cNvSpPr/>
          <p:nvPr/>
        </p:nvSpPr>
        <p:spPr>
          <a:xfrm>
            <a:off x="1422074" y="1504174"/>
            <a:ext cx="963300" cy="91200"/>
          </a:xfrm>
          <a:prstGeom prst="rect">
            <a:avLst/>
          </a:prstGeom>
          <a:solidFill>
            <a:srgbClr val="4C94C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Fira Sans"/>
                <a:ea typeface="Fira Sans"/>
                <a:cs typeface="Fira Sans"/>
                <a:sym typeface="Fira Sans"/>
              </a:rPr>
              <a:t>Council elections</a:t>
            </a:r>
            <a:endParaRPr b="0" i="0" sz="600" u="none" cap="none" strike="noStrike">
              <a:solidFill>
                <a:srgbClr val="000000"/>
              </a:solidFill>
              <a:latin typeface="Fira Sans"/>
              <a:ea typeface="Fira Sans"/>
              <a:cs typeface="Fira Sans"/>
              <a:sym typeface="Fira Sans"/>
            </a:endParaRPr>
          </a:p>
        </p:txBody>
      </p:sp>
      <p:sp>
        <p:nvSpPr>
          <p:cNvPr id="468" name="Google Shape;468;p53"/>
          <p:cNvSpPr/>
          <p:nvPr/>
        </p:nvSpPr>
        <p:spPr>
          <a:xfrm>
            <a:off x="3405063" y="1507700"/>
            <a:ext cx="2196300" cy="104100"/>
          </a:xfrm>
          <a:prstGeom prst="rect">
            <a:avLst/>
          </a:prstGeom>
          <a:solidFill>
            <a:srgbClr val="4C94C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Fira Sans"/>
                <a:ea typeface="Fira Sans"/>
                <a:cs typeface="Fira Sans"/>
                <a:sym typeface="Fira Sans"/>
              </a:rPr>
              <a:t>LTP Planning</a:t>
            </a:r>
            <a:endParaRPr b="0" i="0" sz="600" u="none" cap="none" strike="noStrike">
              <a:solidFill>
                <a:srgbClr val="000000"/>
              </a:solidFill>
              <a:latin typeface="Fira Sans"/>
              <a:ea typeface="Fira Sans"/>
              <a:cs typeface="Fira Sans"/>
              <a:sym typeface="Fira Sans"/>
            </a:endParaRPr>
          </a:p>
        </p:txBody>
      </p:sp>
      <p:sp>
        <p:nvSpPr>
          <p:cNvPr id="469" name="Google Shape;469;p53"/>
          <p:cNvSpPr/>
          <p:nvPr/>
        </p:nvSpPr>
        <p:spPr>
          <a:xfrm>
            <a:off x="5725673" y="4844193"/>
            <a:ext cx="4035000" cy="173100"/>
          </a:xfrm>
          <a:prstGeom prst="homePlate">
            <a:avLst>
              <a:gd fmla="val 50000" name="adj"/>
            </a:avLst>
          </a:prstGeom>
          <a:solidFill>
            <a:srgbClr val="6493CD">
              <a:alpha val="4549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Transition of current state to new WSE’s</a:t>
            </a:r>
            <a:endParaRPr/>
          </a:p>
        </p:txBody>
      </p:sp>
      <p:sp>
        <p:nvSpPr>
          <p:cNvPr id="470" name="Google Shape;470;p53"/>
          <p:cNvSpPr/>
          <p:nvPr/>
        </p:nvSpPr>
        <p:spPr>
          <a:xfrm>
            <a:off x="2105177" y="4445976"/>
            <a:ext cx="3585300" cy="1635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Develop draft AMPs (60%)</a:t>
            </a:r>
            <a:endParaRPr/>
          </a:p>
        </p:txBody>
      </p:sp>
      <p:sp>
        <p:nvSpPr>
          <p:cNvPr id="471" name="Google Shape;471;p53"/>
          <p:cNvSpPr/>
          <p:nvPr/>
        </p:nvSpPr>
        <p:spPr>
          <a:xfrm>
            <a:off x="3475428" y="5406787"/>
            <a:ext cx="2202900" cy="162000"/>
          </a:xfrm>
          <a:prstGeom prst="homePlate">
            <a:avLst>
              <a:gd fmla="val 50000" name="adj"/>
            </a:avLst>
          </a:prstGeom>
          <a:solidFill>
            <a:srgbClr val="68C3DC">
              <a:alpha val="52160"/>
            </a:srgbClr>
          </a:solidFill>
          <a:ln>
            <a:noFill/>
          </a:ln>
        </p:spPr>
        <p:txBody>
          <a:bodyPr anchorCtr="0" anchor="ctr" bIns="18000" lIns="72000" spcFirstLastPara="1" rIns="25200" wrap="square" tIns="18000">
            <a:noAutofit/>
          </a:bodyPr>
          <a:lstStyle/>
          <a:p>
            <a:pPr indent="0" lvl="0" marL="0" marR="0" rtl="0" algn="l">
              <a:lnSpc>
                <a:spcPct val="100000"/>
              </a:lnSpc>
              <a:spcBef>
                <a:spcPts val="0"/>
              </a:spcBef>
              <a:spcAft>
                <a:spcPts val="0"/>
              </a:spcAft>
              <a:buClr>
                <a:srgbClr val="000000"/>
              </a:buClr>
              <a:buSzPts val="1200"/>
              <a:buFont typeface="Arial"/>
              <a:buNone/>
            </a:pPr>
            <a:r>
              <a:rPr b="0" i="0" lang="en-GB" sz="500" u="none" cap="none" strike="noStrike">
                <a:solidFill>
                  <a:srgbClr val="000000"/>
                </a:solidFill>
                <a:latin typeface="Fira Sans"/>
                <a:ea typeface="Fira Sans"/>
                <a:cs typeface="Fira Sans"/>
                <a:sym typeface="Fira Sans"/>
              </a:rPr>
              <a:t>Develop initial FFP’s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pic>
        <p:nvPicPr>
          <p:cNvPr id="477" name="Google Shape;477;p54"/>
          <p:cNvPicPr preferRelativeResize="0"/>
          <p:nvPr/>
        </p:nvPicPr>
        <p:blipFill rotWithShape="1">
          <a:blip r:embed="rId3">
            <a:alphaModFix/>
          </a:blip>
          <a:srcRect b="25489" l="1088" r="0" t="1137"/>
          <a:stretch/>
        </p:blipFill>
        <p:spPr>
          <a:xfrm>
            <a:off x="0" y="0"/>
            <a:ext cx="12327400" cy="6858000"/>
          </a:xfrm>
          <a:prstGeom prst="rect">
            <a:avLst/>
          </a:prstGeom>
          <a:noFill/>
          <a:ln>
            <a:noFill/>
          </a:ln>
        </p:spPr>
      </p:pic>
      <p:sp>
        <p:nvSpPr>
          <p:cNvPr id="478" name="Google Shape;478;p54"/>
          <p:cNvSpPr/>
          <p:nvPr/>
        </p:nvSpPr>
        <p:spPr>
          <a:xfrm>
            <a:off x="0" y="0"/>
            <a:ext cx="12327300" cy="6858000"/>
          </a:xfrm>
          <a:prstGeom prst="rect">
            <a:avLst/>
          </a:prstGeom>
          <a:solidFill>
            <a:srgbClr val="293171">
              <a:alpha val="28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54"/>
          <p:cNvSpPr txBox="1"/>
          <p:nvPr>
            <p:ph idx="4294967295" type="ctrTitle"/>
          </p:nvPr>
        </p:nvSpPr>
        <p:spPr>
          <a:xfrm>
            <a:off x="900000" y="2705950"/>
            <a:ext cx="6776400" cy="278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sz="6000">
                <a:solidFill>
                  <a:schemeClr val="lt1"/>
                </a:solidFill>
                <a:latin typeface="Fira Sans Black"/>
                <a:ea typeface="Fira Sans Black"/>
                <a:cs typeface="Fira Sans Black"/>
                <a:sym typeface="Fira Sans Black"/>
              </a:rPr>
              <a:t>How do we get there?</a:t>
            </a:r>
            <a:endParaRPr sz="6000">
              <a:solidFill>
                <a:schemeClr val="lt1"/>
              </a:solidFill>
              <a:latin typeface="Fira Sans Black"/>
              <a:ea typeface="Fira Sans Black"/>
              <a:cs typeface="Fira Sans Black"/>
              <a:sym typeface="Fira Sans Black"/>
            </a:endParaRPr>
          </a:p>
        </p:txBody>
      </p:sp>
      <p:pic>
        <p:nvPicPr>
          <p:cNvPr id="480" name="Google Shape;480;p54"/>
          <p:cNvPicPr preferRelativeResize="0"/>
          <p:nvPr/>
        </p:nvPicPr>
        <p:blipFill>
          <a:blip r:embed="rId4">
            <a:alphaModFix/>
          </a:blip>
          <a:stretch>
            <a:fillRect/>
          </a:stretch>
        </p:blipFill>
        <p:spPr>
          <a:xfrm>
            <a:off x="10933550" y="6317650"/>
            <a:ext cx="873999" cy="235950"/>
          </a:xfrm>
          <a:prstGeom prst="rect">
            <a:avLst/>
          </a:prstGeom>
          <a:noFill/>
          <a:ln>
            <a:noFill/>
          </a:ln>
        </p:spPr>
      </p:pic>
      <p:sp>
        <p:nvSpPr>
          <p:cNvPr id="481" name="Google Shape;481;p54"/>
          <p:cNvSpPr txBox="1"/>
          <p:nvPr/>
        </p:nvSpPr>
        <p:spPr>
          <a:xfrm>
            <a:off x="389216" y="6317659"/>
            <a:ext cx="2054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800">
                <a:solidFill>
                  <a:schemeClr val="lt1"/>
                </a:solidFill>
                <a:latin typeface="Fira Sans"/>
                <a:ea typeface="Fira Sans"/>
                <a:cs typeface="Fira Sans"/>
                <a:sym typeface="Fira Sans"/>
              </a:rPr>
              <a:t>October 2022</a:t>
            </a:r>
            <a:endParaRPr sz="800" u="none" cap="none" strike="noStrike">
              <a:solidFill>
                <a:schemeClr val="lt1"/>
              </a:solidFill>
              <a:latin typeface="Fira Sans"/>
              <a:ea typeface="Fira Sans"/>
              <a:cs typeface="Fira Sans"/>
              <a:sym typeface="Fira Sans"/>
            </a:endParaRPr>
          </a:p>
        </p:txBody>
      </p:sp>
      <p:pic>
        <p:nvPicPr>
          <p:cNvPr id="482" name="Google Shape;482;p54"/>
          <p:cNvPicPr preferRelativeResize="0"/>
          <p:nvPr/>
        </p:nvPicPr>
        <p:blipFill>
          <a:blip r:embed="rId5">
            <a:alphaModFix/>
          </a:blip>
          <a:stretch>
            <a:fillRect/>
          </a:stretch>
        </p:blipFill>
        <p:spPr>
          <a:xfrm>
            <a:off x="9429300" y="0"/>
            <a:ext cx="2215351" cy="1088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55"/>
          <p:cNvSpPr/>
          <p:nvPr/>
        </p:nvSpPr>
        <p:spPr>
          <a:xfrm>
            <a:off x="2655150" y="3155100"/>
            <a:ext cx="6881700" cy="2726700"/>
          </a:xfrm>
          <a:prstGeom prst="rect">
            <a:avLst/>
          </a:prstGeom>
          <a:noFill/>
          <a:ln cap="flat" cmpd="sng" w="19050">
            <a:solidFill>
              <a:srgbClr val="6493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u="sng">
              <a:solidFill>
                <a:srgbClr val="293171"/>
              </a:solidFill>
            </a:endParaRPr>
          </a:p>
        </p:txBody>
      </p:sp>
      <p:sp>
        <p:nvSpPr>
          <p:cNvPr id="489" name="Google Shape;489;p55"/>
          <p:cNvSpPr txBox="1"/>
          <p:nvPr/>
        </p:nvSpPr>
        <p:spPr>
          <a:xfrm>
            <a:off x="400689" y="349050"/>
            <a:ext cx="7875300" cy="3603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GB" sz="2600">
                <a:solidFill>
                  <a:srgbClr val="293171"/>
                </a:solidFill>
                <a:latin typeface="Fira Sans Black"/>
                <a:ea typeface="Fira Sans Black"/>
                <a:cs typeface="Fira Sans Black"/>
                <a:sym typeface="Fira Sans Black"/>
              </a:rPr>
              <a:t>National Transition Unit delivery structure</a:t>
            </a:r>
            <a:endParaRPr sz="2600">
              <a:solidFill>
                <a:srgbClr val="293171"/>
              </a:solidFill>
              <a:latin typeface="Fira Sans Black"/>
              <a:ea typeface="Fira Sans Black"/>
              <a:cs typeface="Fira Sans Black"/>
              <a:sym typeface="Fira Sans Black"/>
            </a:endParaRPr>
          </a:p>
        </p:txBody>
      </p:sp>
      <p:sp>
        <p:nvSpPr>
          <p:cNvPr id="490" name="Google Shape;490;p55"/>
          <p:cNvSpPr/>
          <p:nvPr/>
        </p:nvSpPr>
        <p:spPr>
          <a:xfrm>
            <a:off x="5281189" y="1376920"/>
            <a:ext cx="1629600" cy="1611300"/>
          </a:xfrm>
          <a:prstGeom prst="ellipse">
            <a:avLst/>
          </a:prstGeom>
          <a:solidFill>
            <a:srgbClr val="293171"/>
          </a:solid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100"/>
              <a:buFont typeface="Fira Sans"/>
              <a:buNone/>
            </a:pPr>
            <a:r>
              <a:rPr b="1" lang="en-GB" sz="1000">
                <a:solidFill>
                  <a:srgbClr val="FFFFFF"/>
                </a:solidFill>
                <a:latin typeface="Fira Sans"/>
                <a:ea typeface="Fira Sans"/>
                <a:cs typeface="Fira Sans"/>
                <a:sym typeface="Fira Sans"/>
              </a:rPr>
              <a:t>Heather Shotter</a:t>
            </a:r>
            <a:endParaRPr b="1" sz="1000">
              <a:solidFill>
                <a:srgbClr val="FFFFFF"/>
              </a:solidFill>
              <a:latin typeface="Fira Sans"/>
              <a:ea typeface="Fira Sans"/>
              <a:cs typeface="Fira Sans"/>
              <a:sym typeface="Fira Sans"/>
            </a:endParaRPr>
          </a:p>
          <a:p>
            <a:pPr indent="0" lvl="0" marL="0" marR="0" rtl="0" algn="ctr">
              <a:spcBef>
                <a:spcPts val="500"/>
              </a:spcBef>
              <a:spcAft>
                <a:spcPts val="500"/>
              </a:spcAft>
              <a:buClr>
                <a:srgbClr val="FFFFFF"/>
              </a:buClr>
              <a:buSzPts val="1100"/>
              <a:buFont typeface="Fira Sans"/>
              <a:buNone/>
            </a:pPr>
            <a:r>
              <a:rPr lang="en-GB" sz="800">
                <a:solidFill>
                  <a:srgbClr val="FFFFFF"/>
                </a:solidFill>
                <a:latin typeface="Fira Sans"/>
                <a:ea typeface="Fira Sans"/>
                <a:cs typeface="Fira Sans"/>
                <a:sym typeface="Fira Sans"/>
              </a:rPr>
              <a:t>Executive </a:t>
            </a:r>
            <a:br>
              <a:rPr lang="en-GB" sz="800">
                <a:solidFill>
                  <a:srgbClr val="FFFFFF"/>
                </a:solidFill>
                <a:latin typeface="Fira Sans"/>
                <a:ea typeface="Fira Sans"/>
                <a:cs typeface="Fira Sans"/>
                <a:sym typeface="Fira Sans"/>
              </a:rPr>
            </a:br>
            <a:r>
              <a:rPr lang="en-GB" sz="800">
                <a:solidFill>
                  <a:srgbClr val="FFFFFF"/>
                </a:solidFill>
                <a:latin typeface="Fira Sans"/>
                <a:ea typeface="Fira Sans"/>
                <a:cs typeface="Fira Sans"/>
                <a:sym typeface="Fira Sans"/>
              </a:rPr>
              <a:t>Director National Transition Unit</a:t>
            </a:r>
            <a:endParaRPr sz="800">
              <a:solidFill>
                <a:srgbClr val="FFFFFF"/>
              </a:solidFill>
              <a:latin typeface="Fira Sans"/>
              <a:ea typeface="Fira Sans"/>
              <a:cs typeface="Fira Sans"/>
              <a:sym typeface="Fira Sans"/>
            </a:endParaRPr>
          </a:p>
        </p:txBody>
      </p:sp>
      <p:sp>
        <p:nvSpPr>
          <p:cNvPr id="491" name="Google Shape;491;p55"/>
          <p:cNvSpPr/>
          <p:nvPr/>
        </p:nvSpPr>
        <p:spPr>
          <a:xfrm>
            <a:off x="4042774" y="1658150"/>
            <a:ext cx="1060800" cy="1048800"/>
          </a:xfrm>
          <a:prstGeom prst="ellipse">
            <a:avLst/>
          </a:prstGeom>
          <a:solidFill>
            <a:srgbClr val="293171"/>
          </a:solid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100"/>
              <a:buFont typeface="Fira Sans"/>
              <a:buNone/>
            </a:pPr>
            <a:r>
              <a:rPr b="1" lang="en-GB" sz="1000">
                <a:solidFill>
                  <a:srgbClr val="FFFFFF"/>
                </a:solidFill>
                <a:latin typeface="Fira Sans"/>
                <a:ea typeface="Fira Sans"/>
                <a:cs typeface="Fira Sans"/>
                <a:sym typeface="Fira Sans"/>
              </a:rPr>
              <a:t>Hamiora Bowkett</a:t>
            </a:r>
            <a:endParaRPr b="1" sz="1000">
              <a:solidFill>
                <a:srgbClr val="FFFFFF"/>
              </a:solidFill>
              <a:latin typeface="Fira Sans"/>
              <a:ea typeface="Fira Sans"/>
              <a:cs typeface="Fira Sans"/>
              <a:sym typeface="Fira Sans"/>
            </a:endParaRPr>
          </a:p>
          <a:p>
            <a:pPr indent="0" lvl="0" marL="0" marR="0" rtl="0" algn="ctr">
              <a:spcBef>
                <a:spcPts val="500"/>
              </a:spcBef>
              <a:spcAft>
                <a:spcPts val="500"/>
              </a:spcAft>
              <a:buClr>
                <a:srgbClr val="FFFFFF"/>
              </a:buClr>
              <a:buSzPts val="1100"/>
              <a:buFont typeface="Fira Sans"/>
              <a:buNone/>
            </a:pPr>
            <a:r>
              <a:rPr lang="en-GB" sz="800">
                <a:solidFill>
                  <a:srgbClr val="FFFFFF"/>
                </a:solidFill>
                <a:latin typeface="Fira Sans"/>
                <a:ea typeface="Fira Sans"/>
                <a:cs typeface="Fira Sans"/>
                <a:sym typeface="Fira Sans"/>
              </a:rPr>
              <a:t>Executive Director Reform</a:t>
            </a:r>
            <a:endParaRPr sz="800">
              <a:solidFill>
                <a:srgbClr val="FFFFFF"/>
              </a:solidFill>
              <a:latin typeface="Fira Sans"/>
              <a:ea typeface="Fira Sans"/>
              <a:cs typeface="Fira Sans"/>
              <a:sym typeface="Fira Sans"/>
            </a:endParaRPr>
          </a:p>
        </p:txBody>
      </p:sp>
      <p:sp>
        <p:nvSpPr>
          <p:cNvPr id="492" name="Google Shape;492;p55"/>
          <p:cNvSpPr/>
          <p:nvPr/>
        </p:nvSpPr>
        <p:spPr>
          <a:xfrm>
            <a:off x="7088529" y="1658150"/>
            <a:ext cx="1060800" cy="1048800"/>
          </a:xfrm>
          <a:prstGeom prst="ellipse">
            <a:avLst/>
          </a:prstGeom>
          <a:solidFill>
            <a:srgbClr val="293171"/>
          </a:solid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100"/>
              <a:buFont typeface="Fira Sans"/>
              <a:buNone/>
            </a:pPr>
            <a:r>
              <a:rPr b="1" lang="en-GB" sz="1000">
                <a:solidFill>
                  <a:srgbClr val="FFFFFF"/>
                </a:solidFill>
                <a:latin typeface="Fira Sans"/>
                <a:ea typeface="Fira Sans"/>
                <a:cs typeface="Fira Sans"/>
                <a:sym typeface="Fira Sans"/>
              </a:rPr>
              <a:t>Maria Nepia</a:t>
            </a:r>
            <a:endParaRPr b="1" sz="1000">
              <a:solidFill>
                <a:srgbClr val="FFFFFF"/>
              </a:solidFill>
              <a:latin typeface="Fira Sans"/>
              <a:ea typeface="Fira Sans"/>
              <a:cs typeface="Fira Sans"/>
              <a:sym typeface="Fira Sans"/>
            </a:endParaRPr>
          </a:p>
          <a:p>
            <a:pPr indent="0" lvl="0" marL="0" marR="0" rtl="0" algn="ctr">
              <a:spcBef>
                <a:spcPts val="500"/>
              </a:spcBef>
              <a:spcAft>
                <a:spcPts val="500"/>
              </a:spcAft>
              <a:buClr>
                <a:srgbClr val="FFFFFF"/>
              </a:buClr>
              <a:buSzPts val="1100"/>
              <a:buFont typeface="Fira Sans"/>
              <a:buNone/>
            </a:pPr>
            <a:r>
              <a:rPr lang="en-GB" sz="800">
                <a:solidFill>
                  <a:srgbClr val="FFFFFF"/>
                </a:solidFill>
                <a:latin typeface="Fira Sans"/>
                <a:ea typeface="Fira Sans"/>
                <a:cs typeface="Fira Sans"/>
                <a:sym typeface="Fira Sans"/>
              </a:rPr>
              <a:t>Executive Director Iwi / Māori</a:t>
            </a:r>
            <a:endParaRPr sz="800">
              <a:solidFill>
                <a:srgbClr val="FFFFFF"/>
              </a:solidFill>
              <a:latin typeface="Fira Sans"/>
              <a:ea typeface="Fira Sans"/>
              <a:cs typeface="Fira Sans"/>
              <a:sym typeface="Fira Sans"/>
            </a:endParaRPr>
          </a:p>
        </p:txBody>
      </p:sp>
      <p:sp>
        <p:nvSpPr>
          <p:cNvPr id="493" name="Google Shape;493;p55"/>
          <p:cNvSpPr/>
          <p:nvPr/>
        </p:nvSpPr>
        <p:spPr>
          <a:xfrm>
            <a:off x="4312120" y="3354407"/>
            <a:ext cx="1099500" cy="1087200"/>
          </a:xfrm>
          <a:prstGeom prst="ellipse">
            <a:avLst/>
          </a:prstGeom>
          <a:solidFill>
            <a:srgbClr val="4C94CE"/>
          </a:solid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1100"/>
              <a:buFont typeface="Fira Sans"/>
              <a:buNone/>
            </a:pPr>
            <a:r>
              <a:rPr b="1" lang="en-GB" sz="1000">
                <a:solidFill>
                  <a:schemeClr val="lt1"/>
                </a:solidFill>
                <a:latin typeface="Fira Sans"/>
                <a:ea typeface="Fira Sans"/>
                <a:cs typeface="Fira Sans"/>
                <a:sym typeface="Fira Sans"/>
              </a:rPr>
              <a:t>Laila Harre</a:t>
            </a:r>
            <a:endParaRPr b="1" sz="1000">
              <a:solidFill>
                <a:schemeClr val="lt1"/>
              </a:solidFill>
              <a:latin typeface="Fira Sans"/>
              <a:ea typeface="Fira Sans"/>
              <a:cs typeface="Fira Sans"/>
              <a:sym typeface="Fira Sans"/>
            </a:endParaRPr>
          </a:p>
          <a:p>
            <a:pPr indent="0" lvl="0" marL="0" marR="0" rtl="0" algn="ctr">
              <a:spcBef>
                <a:spcPts val="500"/>
              </a:spcBef>
              <a:spcAft>
                <a:spcPts val="500"/>
              </a:spcAft>
              <a:buClr>
                <a:srgbClr val="000000"/>
              </a:buClr>
              <a:buSzPts val="1100"/>
              <a:buFont typeface="Fira Sans"/>
              <a:buNone/>
            </a:pPr>
            <a:r>
              <a:rPr lang="en-GB" sz="800">
                <a:solidFill>
                  <a:schemeClr val="lt1"/>
                </a:solidFill>
                <a:latin typeface="Fira Sans"/>
                <a:ea typeface="Fira Sans"/>
                <a:cs typeface="Fira Sans"/>
                <a:sym typeface="Fira Sans"/>
              </a:rPr>
              <a:t>People </a:t>
            </a:r>
            <a:r>
              <a:rPr lang="en-GB" sz="800">
                <a:solidFill>
                  <a:schemeClr val="lt1"/>
                </a:solidFill>
                <a:latin typeface="Fira Sans"/>
                <a:ea typeface="Fira Sans"/>
                <a:cs typeface="Fira Sans"/>
                <a:sym typeface="Fira Sans"/>
              </a:rPr>
              <a:t>and</a:t>
            </a:r>
            <a:r>
              <a:rPr lang="en-GB" sz="800">
                <a:solidFill>
                  <a:schemeClr val="lt1"/>
                </a:solidFill>
                <a:latin typeface="Fira Sans"/>
                <a:ea typeface="Fira Sans"/>
                <a:cs typeface="Fira Sans"/>
                <a:sym typeface="Fira Sans"/>
              </a:rPr>
              <a:t> Workforce</a:t>
            </a:r>
            <a:endParaRPr sz="800">
              <a:solidFill>
                <a:schemeClr val="lt1"/>
              </a:solidFill>
              <a:latin typeface="Fira Sans"/>
              <a:ea typeface="Fira Sans"/>
              <a:cs typeface="Fira Sans"/>
              <a:sym typeface="Fira Sans"/>
            </a:endParaRPr>
          </a:p>
        </p:txBody>
      </p:sp>
      <p:sp>
        <p:nvSpPr>
          <p:cNvPr id="494" name="Google Shape;494;p55"/>
          <p:cNvSpPr/>
          <p:nvPr/>
        </p:nvSpPr>
        <p:spPr>
          <a:xfrm>
            <a:off x="3050212" y="3354409"/>
            <a:ext cx="1099500" cy="1087200"/>
          </a:xfrm>
          <a:prstGeom prst="ellipse">
            <a:avLst/>
          </a:prstGeom>
          <a:solidFill>
            <a:srgbClr val="4C94CE"/>
          </a:solid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1100"/>
              <a:buFont typeface="Fira Sans"/>
              <a:buNone/>
            </a:pPr>
            <a:r>
              <a:rPr b="1" lang="en-GB" sz="1000">
                <a:solidFill>
                  <a:schemeClr val="lt1"/>
                </a:solidFill>
                <a:latin typeface="Fira Sans"/>
                <a:ea typeface="Fira Sans"/>
                <a:cs typeface="Fira Sans"/>
                <a:sym typeface="Fira Sans"/>
              </a:rPr>
              <a:t>Rebecca Chenery</a:t>
            </a:r>
            <a:endParaRPr b="1" sz="1000">
              <a:solidFill>
                <a:schemeClr val="lt1"/>
              </a:solidFill>
              <a:latin typeface="Fira Sans"/>
              <a:ea typeface="Fira Sans"/>
              <a:cs typeface="Fira Sans"/>
              <a:sym typeface="Fira Sans"/>
            </a:endParaRPr>
          </a:p>
          <a:p>
            <a:pPr indent="0" lvl="0" marL="0" marR="0" rtl="0" algn="ctr">
              <a:spcBef>
                <a:spcPts val="500"/>
              </a:spcBef>
              <a:spcAft>
                <a:spcPts val="500"/>
              </a:spcAft>
              <a:buClr>
                <a:srgbClr val="000000"/>
              </a:buClr>
              <a:buSzPts val="1100"/>
              <a:buFont typeface="Fira Sans"/>
              <a:buNone/>
            </a:pPr>
            <a:r>
              <a:rPr lang="en-GB" sz="800">
                <a:solidFill>
                  <a:schemeClr val="lt1"/>
                </a:solidFill>
                <a:latin typeface="Fira Sans"/>
                <a:ea typeface="Fira Sans"/>
                <a:cs typeface="Fira Sans"/>
                <a:sym typeface="Fira Sans"/>
              </a:rPr>
              <a:t>Customer and Digital</a:t>
            </a:r>
            <a:endParaRPr sz="800">
              <a:solidFill>
                <a:schemeClr val="lt1"/>
              </a:solidFill>
              <a:latin typeface="Fira Sans"/>
              <a:ea typeface="Fira Sans"/>
              <a:cs typeface="Fira Sans"/>
              <a:sym typeface="Fira Sans"/>
            </a:endParaRPr>
          </a:p>
        </p:txBody>
      </p:sp>
      <p:sp>
        <p:nvSpPr>
          <p:cNvPr id="495" name="Google Shape;495;p55"/>
          <p:cNvSpPr/>
          <p:nvPr/>
        </p:nvSpPr>
        <p:spPr>
          <a:xfrm>
            <a:off x="5565694" y="3354409"/>
            <a:ext cx="1099500" cy="1087200"/>
          </a:xfrm>
          <a:prstGeom prst="ellipse">
            <a:avLst/>
          </a:prstGeom>
          <a:solidFill>
            <a:srgbClr val="4C94CE"/>
          </a:solid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1100"/>
              <a:buFont typeface="Fira Sans"/>
              <a:buNone/>
            </a:pPr>
            <a:r>
              <a:rPr b="1" lang="en-GB" sz="1000">
                <a:solidFill>
                  <a:schemeClr val="lt1"/>
                </a:solidFill>
                <a:latin typeface="Fira Sans"/>
                <a:ea typeface="Fira Sans"/>
                <a:cs typeface="Fira Sans"/>
                <a:sym typeface="Fira Sans"/>
              </a:rPr>
              <a:t>Lorraine Kendrick</a:t>
            </a:r>
            <a:endParaRPr b="1" sz="1000">
              <a:solidFill>
                <a:schemeClr val="lt1"/>
              </a:solidFill>
              <a:latin typeface="Fira Sans"/>
              <a:ea typeface="Fira Sans"/>
              <a:cs typeface="Fira Sans"/>
              <a:sym typeface="Fira Sans"/>
            </a:endParaRPr>
          </a:p>
          <a:p>
            <a:pPr indent="0" lvl="0" marL="0" marR="0" rtl="0" algn="ctr">
              <a:spcBef>
                <a:spcPts val="500"/>
              </a:spcBef>
              <a:spcAft>
                <a:spcPts val="500"/>
              </a:spcAft>
              <a:buClr>
                <a:srgbClr val="000000"/>
              </a:buClr>
              <a:buSzPts val="1100"/>
              <a:buFont typeface="Fira Sans"/>
              <a:buNone/>
            </a:pPr>
            <a:r>
              <a:rPr lang="en-GB" sz="800">
                <a:solidFill>
                  <a:schemeClr val="lt1"/>
                </a:solidFill>
                <a:latin typeface="Fira Sans"/>
                <a:ea typeface="Fira Sans"/>
                <a:cs typeface="Fira Sans"/>
                <a:sym typeface="Fira Sans"/>
              </a:rPr>
              <a:t>AMOS</a:t>
            </a:r>
            <a:endParaRPr sz="800">
              <a:solidFill>
                <a:schemeClr val="lt1"/>
              </a:solidFill>
              <a:latin typeface="Fira Sans"/>
              <a:ea typeface="Fira Sans"/>
              <a:cs typeface="Fira Sans"/>
              <a:sym typeface="Fira Sans"/>
            </a:endParaRPr>
          </a:p>
        </p:txBody>
      </p:sp>
      <p:sp>
        <p:nvSpPr>
          <p:cNvPr id="496" name="Google Shape;496;p55"/>
          <p:cNvSpPr/>
          <p:nvPr/>
        </p:nvSpPr>
        <p:spPr>
          <a:xfrm>
            <a:off x="6854623" y="3354409"/>
            <a:ext cx="1099500" cy="1087200"/>
          </a:xfrm>
          <a:prstGeom prst="ellipse">
            <a:avLst/>
          </a:prstGeom>
          <a:solidFill>
            <a:srgbClr val="4C94CE"/>
          </a:solid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1100"/>
              <a:buFont typeface="Fira Sans"/>
              <a:buNone/>
            </a:pPr>
            <a:r>
              <a:rPr b="1" lang="en-GB" sz="1000">
                <a:solidFill>
                  <a:schemeClr val="lt1"/>
                </a:solidFill>
                <a:latin typeface="Fira Sans"/>
                <a:ea typeface="Fira Sans"/>
                <a:cs typeface="Fira Sans"/>
                <a:sym typeface="Fira Sans"/>
              </a:rPr>
              <a:t>Mark </a:t>
            </a:r>
            <a:r>
              <a:rPr b="1" lang="en-GB" sz="1000">
                <a:solidFill>
                  <a:schemeClr val="lt1"/>
                </a:solidFill>
                <a:latin typeface="Fira Sans"/>
                <a:ea typeface="Fira Sans"/>
                <a:cs typeface="Fira Sans"/>
                <a:sym typeface="Fira Sans"/>
              </a:rPr>
              <a:t>Loveard</a:t>
            </a:r>
            <a:endParaRPr b="1" sz="1000">
              <a:solidFill>
                <a:schemeClr val="lt1"/>
              </a:solidFill>
              <a:latin typeface="Fira Sans"/>
              <a:ea typeface="Fira Sans"/>
              <a:cs typeface="Fira Sans"/>
              <a:sym typeface="Fira Sans"/>
            </a:endParaRPr>
          </a:p>
          <a:p>
            <a:pPr indent="0" lvl="0" marL="0" marR="0" rtl="0" algn="ctr">
              <a:spcBef>
                <a:spcPts val="500"/>
              </a:spcBef>
              <a:spcAft>
                <a:spcPts val="500"/>
              </a:spcAft>
              <a:buClr>
                <a:srgbClr val="000000"/>
              </a:buClr>
              <a:buSzPts val="1100"/>
              <a:buFont typeface="Fira Sans"/>
              <a:buNone/>
            </a:pPr>
            <a:r>
              <a:rPr lang="en-GB" sz="800">
                <a:solidFill>
                  <a:schemeClr val="lt1"/>
                </a:solidFill>
                <a:latin typeface="Fira Sans"/>
                <a:ea typeface="Fira Sans"/>
                <a:cs typeface="Fira Sans"/>
                <a:sym typeface="Fira Sans"/>
              </a:rPr>
              <a:t>Finance, Commercial, Legal</a:t>
            </a:r>
            <a:endParaRPr sz="800">
              <a:solidFill>
                <a:schemeClr val="lt1"/>
              </a:solidFill>
              <a:latin typeface="Fira Sans"/>
              <a:ea typeface="Fira Sans"/>
              <a:cs typeface="Fira Sans"/>
              <a:sym typeface="Fira Sans"/>
            </a:endParaRPr>
          </a:p>
        </p:txBody>
      </p:sp>
      <p:sp>
        <p:nvSpPr>
          <p:cNvPr id="497" name="Google Shape;497;p55"/>
          <p:cNvSpPr/>
          <p:nvPr/>
        </p:nvSpPr>
        <p:spPr>
          <a:xfrm>
            <a:off x="8112364" y="3354409"/>
            <a:ext cx="1099500" cy="1087200"/>
          </a:xfrm>
          <a:prstGeom prst="ellipse">
            <a:avLst/>
          </a:prstGeom>
          <a:solidFill>
            <a:srgbClr val="4C94CE"/>
          </a:solid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1100"/>
              <a:buFont typeface="Fira Sans"/>
              <a:buNone/>
            </a:pPr>
            <a:r>
              <a:rPr b="1" lang="en-GB" sz="1000">
                <a:solidFill>
                  <a:schemeClr val="lt1"/>
                </a:solidFill>
                <a:latin typeface="Fira Sans"/>
                <a:ea typeface="Fira Sans"/>
                <a:cs typeface="Fira Sans"/>
                <a:sym typeface="Fira Sans"/>
              </a:rPr>
              <a:t>Penny Stonyer</a:t>
            </a:r>
            <a:endParaRPr b="1" sz="1000">
              <a:solidFill>
                <a:schemeClr val="lt1"/>
              </a:solidFill>
              <a:latin typeface="Fira Sans"/>
              <a:ea typeface="Fira Sans"/>
              <a:cs typeface="Fira Sans"/>
              <a:sym typeface="Fira Sans"/>
            </a:endParaRPr>
          </a:p>
          <a:p>
            <a:pPr indent="0" lvl="0" marL="0" marR="0" rtl="0" algn="ctr">
              <a:spcBef>
                <a:spcPts val="500"/>
              </a:spcBef>
              <a:spcAft>
                <a:spcPts val="500"/>
              </a:spcAft>
              <a:buClr>
                <a:srgbClr val="000000"/>
              </a:buClr>
              <a:buSzPts val="1100"/>
              <a:buFont typeface="Fira Sans"/>
              <a:buNone/>
            </a:pPr>
            <a:r>
              <a:rPr lang="en-GB" sz="750">
                <a:solidFill>
                  <a:schemeClr val="lt1"/>
                </a:solidFill>
                <a:latin typeface="Fira Sans"/>
                <a:ea typeface="Fira Sans"/>
                <a:cs typeface="Fira Sans"/>
                <a:sym typeface="Fira Sans"/>
              </a:rPr>
              <a:t>Governance and </a:t>
            </a:r>
            <a:r>
              <a:rPr lang="en-GB" sz="750">
                <a:solidFill>
                  <a:schemeClr val="lt1"/>
                </a:solidFill>
                <a:latin typeface="Fira Sans"/>
                <a:ea typeface="Fira Sans"/>
                <a:cs typeface="Fira Sans"/>
                <a:sym typeface="Fira Sans"/>
              </a:rPr>
              <a:t>Appointments</a:t>
            </a:r>
            <a:endParaRPr sz="750">
              <a:solidFill>
                <a:schemeClr val="lt1"/>
              </a:solidFill>
              <a:latin typeface="Fira Sans"/>
              <a:ea typeface="Fira Sans"/>
              <a:cs typeface="Fira Sans"/>
              <a:sym typeface="Fira Sans"/>
            </a:endParaRPr>
          </a:p>
        </p:txBody>
      </p:sp>
      <p:sp>
        <p:nvSpPr>
          <p:cNvPr id="498" name="Google Shape;498;p55"/>
          <p:cNvSpPr/>
          <p:nvPr/>
        </p:nvSpPr>
        <p:spPr>
          <a:xfrm>
            <a:off x="3050212" y="4591312"/>
            <a:ext cx="1099500" cy="1087200"/>
          </a:xfrm>
          <a:prstGeom prst="ellipse">
            <a:avLst/>
          </a:prstGeom>
          <a:solidFill>
            <a:srgbClr val="4C94CE"/>
          </a:solid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1100"/>
              <a:buFont typeface="Fira Sans"/>
              <a:buNone/>
            </a:pPr>
            <a:r>
              <a:rPr b="1" lang="en-GB" sz="1000">
                <a:solidFill>
                  <a:schemeClr val="lt1"/>
                </a:solidFill>
                <a:latin typeface="Fira Sans"/>
                <a:ea typeface="Fira Sans"/>
                <a:cs typeface="Fira Sans"/>
                <a:sym typeface="Fira Sans"/>
              </a:rPr>
              <a:t>Marlon Bridge</a:t>
            </a:r>
            <a:endParaRPr b="1" sz="1000">
              <a:solidFill>
                <a:schemeClr val="lt1"/>
              </a:solidFill>
              <a:latin typeface="Fira Sans"/>
              <a:ea typeface="Fira Sans"/>
              <a:cs typeface="Fira Sans"/>
              <a:sym typeface="Fira Sans"/>
            </a:endParaRPr>
          </a:p>
          <a:p>
            <a:pPr indent="0" lvl="0" marL="0" marR="0" rtl="0" algn="ctr">
              <a:spcBef>
                <a:spcPts val="500"/>
              </a:spcBef>
              <a:spcAft>
                <a:spcPts val="500"/>
              </a:spcAft>
              <a:buClr>
                <a:srgbClr val="000000"/>
              </a:buClr>
              <a:buSzPts val="1100"/>
              <a:buFont typeface="Fira Sans"/>
              <a:buNone/>
            </a:pPr>
            <a:r>
              <a:rPr lang="en-GB" sz="800">
                <a:solidFill>
                  <a:schemeClr val="lt1"/>
                </a:solidFill>
                <a:latin typeface="Fira Sans"/>
                <a:ea typeface="Fira Sans"/>
                <a:cs typeface="Fira Sans"/>
                <a:sym typeface="Fira Sans"/>
              </a:rPr>
              <a:t>Technical Director</a:t>
            </a:r>
            <a:endParaRPr sz="800">
              <a:solidFill>
                <a:schemeClr val="lt1"/>
              </a:solidFill>
              <a:latin typeface="Fira Sans"/>
              <a:ea typeface="Fira Sans"/>
              <a:cs typeface="Fira Sans"/>
              <a:sym typeface="Fira Sans"/>
            </a:endParaRPr>
          </a:p>
        </p:txBody>
      </p:sp>
      <p:sp>
        <p:nvSpPr>
          <p:cNvPr id="499" name="Google Shape;499;p55"/>
          <p:cNvSpPr/>
          <p:nvPr/>
        </p:nvSpPr>
        <p:spPr>
          <a:xfrm>
            <a:off x="4307953" y="4591310"/>
            <a:ext cx="1099500" cy="1087200"/>
          </a:xfrm>
          <a:prstGeom prst="ellipse">
            <a:avLst/>
          </a:prstGeom>
          <a:solidFill>
            <a:srgbClr val="4C94CE"/>
          </a:solid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1100"/>
              <a:buFont typeface="Fira Sans"/>
              <a:buNone/>
            </a:pPr>
            <a:r>
              <a:rPr b="1" lang="en-GB" sz="1000">
                <a:solidFill>
                  <a:schemeClr val="lt1"/>
                </a:solidFill>
                <a:latin typeface="Fira Sans"/>
                <a:ea typeface="Fira Sans"/>
                <a:cs typeface="Fira Sans"/>
                <a:sym typeface="Fira Sans"/>
              </a:rPr>
              <a:t>Rebecca Barnes</a:t>
            </a:r>
            <a:endParaRPr b="1" sz="1000">
              <a:solidFill>
                <a:schemeClr val="lt1"/>
              </a:solidFill>
              <a:latin typeface="Fira Sans"/>
              <a:ea typeface="Fira Sans"/>
              <a:cs typeface="Fira Sans"/>
              <a:sym typeface="Fira Sans"/>
            </a:endParaRPr>
          </a:p>
          <a:p>
            <a:pPr indent="0" lvl="0" marL="0" marR="0" rtl="0" algn="ctr">
              <a:spcBef>
                <a:spcPts val="500"/>
              </a:spcBef>
              <a:spcAft>
                <a:spcPts val="500"/>
              </a:spcAft>
              <a:buClr>
                <a:srgbClr val="000000"/>
              </a:buClr>
              <a:buSzPts val="1100"/>
              <a:buFont typeface="Fira Sans"/>
              <a:buNone/>
            </a:pPr>
            <a:r>
              <a:rPr lang="en-GB" sz="800">
                <a:solidFill>
                  <a:schemeClr val="lt1"/>
                </a:solidFill>
                <a:latin typeface="Fira Sans"/>
                <a:ea typeface="Fira Sans"/>
                <a:cs typeface="Fira Sans"/>
                <a:sym typeface="Fira Sans"/>
              </a:rPr>
              <a:t>Office of the Director</a:t>
            </a:r>
            <a:endParaRPr sz="800">
              <a:solidFill>
                <a:schemeClr val="lt1"/>
              </a:solidFill>
              <a:latin typeface="Fira Sans"/>
              <a:ea typeface="Fira Sans"/>
              <a:cs typeface="Fira Sans"/>
              <a:sym typeface="Fira Sans"/>
            </a:endParaRPr>
          </a:p>
        </p:txBody>
      </p:sp>
      <p:sp>
        <p:nvSpPr>
          <p:cNvPr id="500" name="Google Shape;500;p55"/>
          <p:cNvSpPr/>
          <p:nvPr/>
        </p:nvSpPr>
        <p:spPr>
          <a:xfrm>
            <a:off x="5565694" y="4643148"/>
            <a:ext cx="1099500" cy="1087200"/>
          </a:xfrm>
          <a:prstGeom prst="ellipse">
            <a:avLst/>
          </a:prstGeom>
          <a:solidFill>
            <a:srgbClr val="4C94CE"/>
          </a:solid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1100"/>
              <a:buFont typeface="Fira Sans"/>
              <a:buNone/>
            </a:pPr>
            <a:r>
              <a:rPr b="1" lang="en-GB" sz="1000">
                <a:solidFill>
                  <a:schemeClr val="lt1"/>
                </a:solidFill>
                <a:latin typeface="Fira Sans"/>
                <a:ea typeface="Fira Sans"/>
                <a:cs typeface="Fira Sans"/>
                <a:sym typeface="Fira Sans"/>
              </a:rPr>
              <a:t>Jaron Shaw</a:t>
            </a:r>
            <a:endParaRPr b="1" sz="1000">
              <a:solidFill>
                <a:schemeClr val="lt1"/>
              </a:solidFill>
              <a:latin typeface="Fira Sans"/>
              <a:ea typeface="Fira Sans"/>
              <a:cs typeface="Fira Sans"/>
              <a:sym typeface="Fira Sans"/>
            </a:endParaRPr>
          </a:p>
          <a:p>
            <a:pPr indent="0" lvl="0" marL="0" marR="0" rtl="0" algn="ctr">
              <a:spcBef>
                <a:spcPts val="500"/>
              </a:spcBef>
              <a:spcAft>
                <a:spcPts val="500"/>
              </a:spcAft>
              <a:buClr>
                <a:srgbClr val="000000"/>
              </a:buClr>
              <a:buSzPts val="1100"/>
              <a:buFont typeface="Fira Sans"/>
              <a:buNone/>
            </a:pPr>
            <a:r>
              <a:rPr lang="en-GB" sz="800">
                <a:solidFill>
                  <a:schemeClr val="lt1"/>
                </a:solidFill>
                <a:latin typeface="Fira Sans"/>
                <a:ea typeface="Fira Sans"/>
                <a:cs typeface="Fira Sans"/>
                <a:sym typeface="Fira Sans"/>
              </a:rPr>
              <a:t>Programme Office</a:t>
            </a:r>
            <a:endParaRPr sz="800">
              <a:solidFill>
                <a:schemeClr val="lt1"/>
              </a:solidFill>
              <a:latin typeface="Fira Sans"/>
              <a:ea typeface="Fira Sans"/>
              <a:cs typeface="Fira Sans"/>
              <a:sym typeface="Fira Sans"/>
            </a:endParaRPr>
          </a:p>
        </p:txBody>
      </p:sp>
      <p:sp>
        <p:nvSpPr>
          <p:cNvPr id="501" name="Google Shape;501;p55"/>
          <p:cNvSpPr/>
          <p:nvPr/>
        </p:nvSpPr>
        <p:spPr>
          <a:xfrm>
            <a:off x="6852193" y="4643148"/>
            <a:ext cx="1099500" cy="1087200"/>
          </a:xfrm>
          <a:prstGeom prst="ellipse">
            <a:avLst/>
          </a:prstGeom>
          <a:solidFill>
            <a:srgbClr val="4C94CE"/>
          </a:solid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1100"/>
              <a:buFont typeface="Fira Sans"/>
              <a:buNone/>
            </a:pPr>
            <a:r>
              <a:rPr b="1" lang="en-GB" sz="1000">
                <a:solidFill>
                  <a:schemeClr val="lt1"/>
                </a:solidFill>
                <a:latin typeface="Fira Sans"/>
                <a:ea typeface="Fira Sans"/>
                <a:cs typeface="Fira Sans"/>
                <a:sym typeface="Fira Sans"/>
              </a:rPr>
              <a:t>Peter Cox</a:t>
            </a:r>
            <a:endParaRPr b="1" sz="1000">
              <a:solidFill>
                <a:schemeClr val="lt1"/>
              </a:solidFill>
              <a:latin typeface="Fira Sans"/>
              <a:ea typeface="Fira Sans"/>
              <a:cs typeface="Fira Sans"/>
              <a:sym typeface="Fira Sans"/>
            </a:endParaRPr>
          </a:p>
          <a:p>
            <a:pPr indent="0" lvl="0" marL="0" marR="0" rtl="0" algn="ctr">
              <a:spcBef>
                <a:spcPts val="500"/>
              </a:spcBef>
              <a:spcAft>
                <a:spcPts val="500"/>
              </a:spcAft>
              <a:buClr>
                <a:srgbClr val="000000"/>
              </a:buClr>
              <a:buSzPts val="1100"/>
              <a:buFont typeface="Fira Sans"/>
              <a:buNone/>
            </a:pPr>
            <a:r>
              <a:rPr lang="en-GB" sz="800">
                <a:solidFill>
                  <a:schemeClr val="lt1"/>
                </a:solidFill>
                <a:latin typeface="Fira Sans"/>
                <a:ea typeface="Fira Sans"/>
                <a:cs typeface="Fira Sans"/>
                <a:sym typeface="Fira Sans"/>
              </a:rPr>
              <a:t>Strategic Relationships</a:t>
            </a:r>
            <a:endParaRPr sz="800">
              <a:solidFill>
                <a:schemeClr val="lt1"/>
              </a:solidFill>
              <a:latin typeface="Fira Sans"/>
              <a:ea typeface="Fira Sans"/>
              <a:cs typeface="Fira Sans"/>
              <a:sym typeface="Fira Sans"/>
            </a:endParaRPr>
          </a:p>
        </p:txBody>
      </p:sp>
      <p:sp>
        <p:nvSpPr>
          <p:cNvPr id="502" name="Google Shape;502;p55"/>
          <p:cNvSpPr/>
          <p:nvPr/>
        </p:nvSpPr>
        <p:spPr>
          <a:xfrm>
            <a:off x="8138692" y="4616110"/>
            <a:ext cx="1099500" cy="1087200"/>
          </a:xfrm>
          <a:prstGeom prst="ellipse">
            <a:avLst/>
          </a:prstGeom>
          <a:solidFill>
            <a:srgbClr val="4C94CE"/>
          </a:solid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1100"/>
              <a:buFont typeface="Fira Sans"/>
              <a:buNone/>
            </a:pPr>
            <a:r>
              <a:rPr b="1" lang="en-GB" sz="1000">
                <a:solidFill>
                  <a:schemeClr val="lt1"/>
                </a:solidFill>
                <a:latin typeface="Fira Sans"/>
                <a:ea typeface="Fira Sans"/>
                <a:cs typeface="Fira Sans"/>
                <a:sym typeface="Fira Sans"/>
              </a:rPr>
              <a:t>Megan McSweeney</a:t>
            </a:r>
            <a:endParaRPr b="1" sz="1000">
              <a:solidFill>
                <a:schemeClr val="lt1"/>
              </a:solidFill>
              <a:latin typeface="Fira Sans"/>
              <a:ea typeface="Fira Sans"/>
              <a:cs typeface="Fira Sans"/>
              <a:sym typeface="Fira Sans"/>
            </a:endParaRPr>
          </a:p>
          <a:p>
            <a:pPr indent="0" lvl="0" marL="0" marR="0" rtl="0" algn="ctr">
              <a:spcBef>
                <a:spcPts val="500"/>
              </a:spcBef>
              <a:spcAft>
                <a:spcPts val="500"/>
              </a:spcAft>
              <a:buClr>
                <a:srgbClr val="000000"/>
              </a:buClr>
              <a:buSzPts val="1100"/>
              <a:buFont typeface="Fira Sans"/>
              <a:buNone/>
            </a:pPr>
            <a:r>
              <a:rPr lang="en-GB" sz="700">
                <a:solidFill>
                  <a:schemeClr val="lt1"/>
                </a:solidFill>
                <a:latin typeface="Fira Sans"/>
                <a:ea typeface="Fira Sans"/>
                <a:cs typeface="Fira Sans"/>
                <a:sym typeface="Fira Sans"/>
              </a:rPr>
              <a:t>Communications</a:t>
            </a:r>
            <a:endParaRPr sz="700">
              <a:solidFill>
                <a:schemeClr val="lt1"/>
              </a:solidFill>
              <a:latin typeface="Fira Sans"/>
              <a:ea typeface="Fira Sans"/>
              <a:cs typeface="Fira Sans"/>
              <a:sym typeface="Fira Sans"/>
            </a:endParaRPr>
          </a:p>
        </p:txBody>
      </p:sp>
      <p:cxnSp>
        <p:nvCxnSpPr>
          <p:cNvPr id="503" name="Google Shape;503;p55"/>
          <p:cNvCxnSpPr>
            <a:stCxn id="490" idx="4"/>
            <a:endCxn id="488" idx="0"/>
          </p:cNvCxnSpPr>
          <p:nvPr/>
        </p:nvCxnSpPr>
        <p:spPr>
          <a:xfrm>
            <a:off x="6095989" y="2988220"/>
            <a:ext cx="0" cy="166800"/>
          </a:xfrm>
          <a:prstGeom prst="straightConnector1">
            <a:avLst/>
          </a:prstGeom>
          <a:noFill/>
          <a:ln cap="flat" cmpd="sng" w="19050">
            <a:solidFill>
              <a:srgbClr val="4472C4"/>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