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8" r:id="rId5"/>
    <p:sldId id="550" r:id="rId6"/>
    <p:sldId id="441" r:id="rId7"/>
    <p:sldId id="511" r:id="rId8"/>
    <p:sldId id="525" r:id="rId9"/>
    <p:sldId id="528" r:id="rId10"/>
    <p:sldId id="551" r:id="rId11"/>
    <p:sldId id="544" r:id="rId12"/>
    <p:sldId id="530" r:id="rId13"/>
    <p:sldId id="529" r:id="rId14"/>
    <p:sldId id="532" r:id="rId15"/>
    <p:sldId id="543" r:id="rId16"/>
    <p:sldId id="534" r:id="rId17"/>
    <p:sldId id="535" r:id="rId18"/>
    <p:sldId id="536" r:id="rId19"/>
    <p:sldId id="537" r:id="rId20"/>
    <p:sldId id="539" r:id="rId21"/>
    <p:sldId id="538" r:id="rId22"/>
    <p:sldId id="540" r:id="rId23"/>
    <p:sldId id="549" r:id="rId24"/>
    <p:sldId id="546" r:id="rId25"/>
    <p:sldId id="547" r:id="rId26"/>
    <p:sldId id="541" r:id="rId27"/>
    <p:sldId id="548" r:id="rId28"/>
    <p:sldId id="533" r:id="rId29"/>
    <p:sldId id="520" r:id="rId30"/>
  </p:sldIdLst>
  <p:sldSz cx="9144000" cy="5143500" type="screen16x9"/>
  <p:notesSz cx="6858000" cy="9945688"/>
  <p:defaultTextStyle>
    <a:defPPr>
      <a:defRPr lang="en-AU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">
          <p15:clr>
            <a:srgbClr val="A4A3A4"/>
          </p15:clr>
        </p15:guide>
        <p15:guide id="2" pos="4053">
          <p15:clr>
            <a:srgbClr val="A4A3A4"/>
          </p15:clr>
        </p15:guide>
        <p15:guide id="3" orient="horz" pos="1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AAE710-7E39-25F2-9235-E896D9663960}" name="Caroline Kerkhof" initials="CK" userId="S::ckerk@trility.com.au::d64830b2-353d-4372-8c4a-da2d6ca3c604" providerId="AD"/>
  <p188:author id="{40E87716-3F9E-4287-5B68-EF0EB3CC5700}" name="Andre Dine" initials="AD" userId="S::adine@trility.co.nz::ff1810bd-c9a6-4205-89d3-147aa226d79d" providerId="AD"/>
  <p188:author id="{7CCC0BB1-4FE7-AF68-BCF1-890ED174C023}" name="hugh.ratsey@twws.co.nz" initials="hu" userId="S::urn:spo:guest#hugh.ratsey@twws.co.nz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ine Kerkhof" initials="CK" lastIdx="4" clrIdx="0"/>
  <p:cmAuthor id="1" name="halex" initials="h" lastIdx="1" clrIdx="1"/>
  <p:cmAuthor id="2" name="uuaadministrator" initials="u" lastIdx="1" clrIdx="2"/>
  <p:cmAuthor id="3" name="tover" initials="t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B39"/>
    <a:srgbClr val="009B3A"/>
    <a:srgbClr val="007C92"/>
    <a:srgbClr val="F0AB00"/>
    <a:srgbClr val="A71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221"/>
        <p:guide pos="4053"/>
        <p:guide orient="horz" pos="16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32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5"/>
          </a:xfrm>
          <a:prstGeom prst="rect">
            <a:avLst/>
          </a:prstGeom>
        </p:spPr>
        <p:txBody>
          <a:bodyPr vert="horz" wrap="square" lIns="92583" tIns="46292" rIns="92583" bIns="4629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5"/>
          </a:xfrm>
          <a:prstGeom prst="rect">
            <a:avLst/>
          </a:prstGeom>
        </p:spPr>
        <p:txBody>
          <a:bodyPr vert="horz" wrap="square" lIns="92583" tIns="46292" rIns="92583" bIns="4629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71842A07-E4D9-4174-B89D-AA7A4F43237A}" type="datetime1">
              <a:rPr lang="en-AU"/>
              <a:pPr/>
              <a:t>19/10/2022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7"/>
            <a:ext cx="2971800" cy="497285"/>
          </a:xfrm>
          <a:prstGeom prst="rect">
            <a:avLst/>
          </a:prstGeom>
        </p:spPr>
        <p:txBody>
          <a:bodyPr vert="horz" wrap="square" lIns="92583" tIns="46292" rIns="92583" bIns="4629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6677"/>
            <a:ext cx="2971800" cy="497285"/>
          </a:xfrm>
          <a:prstGeom prst="rect">
            <a:avLst/>
          </a:prstGeom>
        </p:spPr>
        <p:txBody>
          <a:bodyPr vert="horz" wrap="square" lIns="92583" tIns="46292" rIns="92583" bIns="4629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57E1AFDC-3E6B-4EF4-BD57-5332538546D3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0179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092" cy="497842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275" y="0"/>
            <a:ext cx="2971092" cy="497842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r">
              <a:defRPr sz="1200"/>
            </a:lvl1pPr>
          </a:lstStyle>
          <a:p>
            <a:fld id="{309D69E9-850F-4842-A6D2-23CF516D42F2}" type="datetimeFigureOut">
              <a:rPr lang="en-AU" smtClean="0"/>
              <a:pPr/>
              <a:t>19/10/2022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83" tIns="46292" rIns="92583" bIns="46292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637" y="4723926"/>
            <a:ext cx="5486727" cy="4475798"/>
          </a:xfrm>
          <a:prstGeom prst="rect">
            <a:avLst/>
          </a:prstGeom>
        </p:spPr>
        <p:txBody>
          <a:bodyPr vert="horz" lIns="92583" tIns="46292" rIns="92583" bIns="4629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259"/>
            <a:ext cx="2971092" cy="497841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275" y="9446259"/>
            <a:ext cx="2971092" cy="497841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r">
              <a:defRPr sz="1200"/>
            </a:lvl1pPr>
          </a:lstStyle>
          <a:p>
            <a:fld id="{53EC2F4C-A763-499A-B7EF-76FFC261233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337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u="non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EE6B-0FD2-47D6-91FF-BA6E2B764B0A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7381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u="non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EE6B-0FD2-47D6-91FF-BA6E2B764B0A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8975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u="non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EE6B-0FD2-47D6-91FF-BA6E2B764B0A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0826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u="non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EE6B-0FD2-47D6-91FF-BA6E2B764B0A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24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u="non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EE6B-0FD2-47D6-91FF-BA6E2B764B0A}" type="slidenum">
              <a:rPr lang="en-AU" smtClean="0"/>
              <a:pPr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121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u="non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EE6B-0FD2-47D6-91FF-BA6E2B764B0A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3894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u="non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EE6B-0FD2-47D6-91FF-BA6E2B764B0A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433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u="non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EE6B-0FD2-47D6-91FF-BA6E2B764B0A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4544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u="non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EE6B-0FD2-47D6-91FF-BA6E2B764B0A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2641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u="non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EE6B-0FD2-47D6-91FF-BA6E2B764B0A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6802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u="non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EE6B-0FD2-47D6-91FF-BA6E2B764B0A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4590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u="non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EE6B-0FD2-47D6-91FF-BA6E2B764B0A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9166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u="non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EE6B-0FD2-47D6-91FF-BA6E2B764B0A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3253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u="non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EE6B-0FD2-47D6-91FF-BA6E2B764B0A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0685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u="non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EE6B-0FD2-47D6-91FF-BA6E2B764B0A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2791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5F3194-E509-4D7C-A89A-123BE54C2E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90" y="38634"/>
            <a:ext cx="959476" cy="8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7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763222"/>
            <a:ext cx="9144000" cy="216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>
                  <a:lumMod val="6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850900" y="1943100"/>
            <a:ext cx="7569200" cy="2209800"/>
          </a:xfrm>
        </p:spPr>
        <p:txBody>
          <a:bodyPr wrap="square" lIns="0" anchor="b"/>
          <a:lstStyle>
            <a:lvl1pPr marL="0" indent="0">
              <a:lnSpc>
                <a:spcPts val="8640"/>
              </a:lnSpc>
              <a:defRPr sz="6800" baseline="0">
                <a:solidFill>
                  <a:schemeClr val="accent3"/>
                </a:solidFill>
              </a:defRPr>
            </a:lvl1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53141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4869657"/>
            <a:ext cx="53340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3BB1A01-A776-4574-A90F-34A3F1D8C451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131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89"/>
          <a:stretch/>
        </p:blipFill>
        <p:spPr>
          <a:xfrm>
            <a:off x="1" y="0"/>
            <a:ext cx="7617965" cy="51435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100305" y="3415904"/>
            <a:ext cx="5267493" cy="675084"/>
          </a:xfrm>
          <a:noFill/>
        </p:spPr>
        <p:txBody>
          <a:bodyPr/>
          <a:lstStyle>
            <a:lvl1pPr marL="444500" indent="4763">
              <a:defRPr sz="2400">
                <a:effectLst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2056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450850" indent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19500" cy="3394472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05300" y="1200151"/>
            <a:ext cx="3467100" cy="3394472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86600" y="4869657"/>
            <a:ext cx="1524000" cy="273844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103E0066-12F6-494B-B652-0762C9D0F134}" type="datetime1">
              <a:rPr lang="en-AU"/>
              <a:pPr/>
              <a:t>19/10/2022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2600" y="4869657"/>
            <a:ext cx="15240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4869657"/>
            <a:ext cx="53340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1DE28891-176F-4942-919D-44BC2BC8FA34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754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450850" indent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3532745" cy="479822"/>
          </a:xfrm>
        </p:spPr>
        <p:txBody>
          <a:bodyPr anchor="ctr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9727" y="1151335"/>
            <a:ext cx="3533012" cy="479822"/>
          </a:xfrm>
        </p:spPr>
        <p:txBody>
          <a:bodyPr anchor="ctr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/>
          </p:nvPr>
        </p:nvSpPr>
        <p:spPr>
          <a:xfrm>
            <a:off x="460311" y="1715908"/>
            <a:ext cx="3529634" cy="2878715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/>
          </p:nvPr>
        </p:nvSpPr>
        <p:spPr>
          <a:xfrm>
            <a:off x="4243103" y="1715908"/>
            <a:ext cx="3529634" cy="2878715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>
          <a:xfrm>
            <a:off x="7086600" y="4869657"/>
            <a:ext cx="1524000" cy="273844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3D4B04AB-A8C3-413E-B565-7BBBAB7C39B3}" type="datetime1">
              <a:rPr lang="en-AU"/>
              <a:pPr/>
              <a:t>19/10/2022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>
          <a:xfrm>
            <a:off x="5562600" y="4869657"/>
            <a:ext cx="15240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8610600" y="4869657"/>
            <a:ext cx="53340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226849D0-3ACF-4A92-AC38-EF76B0E51B82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3695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360000" y="1162158"/>
            <a:ext cx="7412738" cy="3377566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4869657"/>
            <a:ext cx="1524000" cy="273844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B73FCD75-5971-4CE0-9FD1-2400A94DA6DF}" type="datetime1">
              <a:rPr lang="en-AU"/>
              <a:pPr/>
              <a:t>19/10/2022</a:t>
            </a:fld>
            <a:endParaRPr lang="en-A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2600" y="4869657"/>
            <a:ext cx="15240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4869657"/>
            <a:ext cx="53340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0D6A7DC6-D67D-41CE-A723-CE598791AE9C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8975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0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62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B1A01-A776-4574-A90F-34A3F1D8C45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215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140725"/>
            <a:ext cx="7086600" cy="67914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0362" y="1200150"/>
            <a:ext cx="8526631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 1"/>
          <p:cNvSpPr/>
          <p:nvPr/>
        </p:nvSpPr>
        <p:spPr>
          <a:xfrm>
            <a:off x="0" y="943697"/>
            <a:ext cx="9144000" cy="216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>
                  <a:lumMod val="6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1" y="4869657"/>
            <a:ext cx="276393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E3BB1A01-A776-4574-A90F-34A3F1D8C451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</p:sldLayoutIdLst>
  <p:txStyles>
    <p:titleStyle>
      <a:lvl1pPr marL="361950" indent="-1588" algn="l" defTabSz="457200" rtl="0" eaLnBrk="1" fontAlgn="base" hangingPunct="1">
        <a:spcBef>
          <a:spcPct val="0"/>
        </a:spcBef>
        <a:spcAft>
          <a:spcPct val="0"/>
        </a:spcAft>
        <a:defRPr sz="2000" kern="1200">
          <a:solidFill>
            <a:schemeClr val="accent3"/>
          </a:solidFill>
          <a:latin typeface="Verdana"/>
          <a:ea typeface="ＭＳ Ｐゴシック" charset="-128"/>
          <a:cs typeface="Verdana"/>
        </a:defRPr>
      </a:lvl1pPr>
      <a:lvl2pPr marL="361950" indent="-1588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charset="0"/>
          <a:ea typeface="ＭＳ Ｐゴシック" charset="-128"/>
        </a:defRPr>
      </a:lvl2pPr>
      <a:lvl3pPr marL="361950" indent="-1588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charset="0"/>
          <a:ea typeface="ＭＳ Ｐゴシック" charset="-128"/>
        </a:defRPr>
      </a:lvl3pPr>
      <a:lvl4pPr marL="361950" indent="-1588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charset="0"/>
          <a:ea typeface="ＭＳ Ｐゴシック" charset="-128"/>
        </a:defRPr>
      </a:lvl4pPr>
      <a:lvl5pPr marL="361950" indent="-1588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charset="0"/>
          <a:ea typeface="ＭＳ Ｐゴシック" charset="-128"/>
        </a:defRPr>
      </a:lvl5pPr>
      <a:lvl6pPr marL="819150" indent="87313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-128"/>
        </a:defRPr>
      </a:lvl6pPr>
      <a:lvl7pPr marL="1276350" indent="87313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-128"/>
        </a:defRPr>
      </a:lvl7pPr>
      <a:lvl8pPr marL="1733550" indent="87313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-128"/>
        </a:defRPr>
      </a:lvl8pPr>
      <a:lvl9pPr marL="2190750" indent="87313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800" kern="1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400" kern="1200">
          <a:solidFill>
            <a:schemeClr val="accent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accent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1800" kern="1200">
          <a:solidFill>
            <a:schemeClr val="accent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1600" kern="1200">
          <a:solidFill>
            <a:schemeClr val="accent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le 4"/>
          <p:cNvSpPr txBox="1">
            <a:spLocks/>
          </p:cNvSpPr>
          <p:nvPr/>
        </p:nvSpPr>
        <p:spPr bwMode="auto">
          <a:xfrm>
            <a:off x="149172" y="1786535"/>
            <a:ext cx="4819408" cy="36933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61950" indent="-1588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3"/>
                </a:solidFill>
                <a:latin typeface="Verdana"/>
                <a:ea typeface="ＭＳ Ｐゴシック" charset="-128"/>
                <a:cs typeface="Verdana"/>
              </a:defRPr>
            </a:lvl1pPr>
            <a:lvl2pPr marL="361950" indent="-1588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2pPr>
            <a:lvl3pPr marL="361950" indent="-1588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3pPr>
            <a:lvl4pPr marL="361950" indent="-1588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4pPr>
            <a:lvl5pPr marL="361950" indent="-1588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5pPr>
            <a:lvl6pPr marL="819150" indent="87313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6pPr>
            <a:lvl7pPr marL="1276350" indent="87313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7pPr>
            <a:lvl8pPr marL="1733550" indent="87313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8pPr>
            <a:lvl9pPr marL="2190750" indent="87313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9pPr>
          </a:lstStyle>
          <a:p>
            <a:r>
              <a:rPr lang="en-US" sz="1800" dirty="0">
                <a:solidFill>
                  <a:schemeClr val="accent4"/>
                </a:solidFill>
              </a:rPr>
              <a:t>Phil de Groot and Hugh </a:t>
            </a:r>
            <a:r>
              <a:rPr lang="en-US" sz="1800" dirty="0" err="1">
                <a:solidFill>
                  <a:schemeClr val="accent4"/>
                </a:solidFill>
              </a:rPr>
              <a:t>Ratsey</a:t>
            </a:r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 bwMode="auto">
          <a:xfrm>
            <a:off x="149172" y="2124304"/>
            <a:ext cx="4819408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61950" indent="-1588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3"/>
                </a:solidFill>
                <a:latin typeface="Verdana"/>
                <a:ea typeface="ＭＳ Ｐゴシック" charset="-128"/>
                <a:cs typeface="Verdana"/>
              </a:defRPr>
            </a:lvl1pPr>
            <a:lvl2pPr marL="361950" indent="-1588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2pPr>
            <a:lvl3pPr marL="361950" indent="-1588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3pPr>
            <a:lvl4pPr marL="361950" indent="-1588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4pPr>
            <a:lvl5pPr marL="361950" indent="-1588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5pPr>
            <a:lvl6pPr marL="819150" indent="87313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6pPr>
            <a:lvl7pPr marL="1276350" indent="87313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7pPr>
            <a:lvl8pPr marL="1733550" indent="87313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8pPr>
            <a:lvl9pPr marL="2190750" indent="87313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9pPr>
          </a:lstStyle>
          <a:p>
            <a:pPr indent="-1270"/>
            <a:r>
              <a:rPr lang="en-US" sz="1600" dirty="0">
                <a:solidFill>
                  <a:schemeClr val="accent4"/>
                </a:solidFill>
                <a:ea typeface="ＭＳ Ｐゴシック"/>
              </a:rPr>
              <a:t>19 October 2022</a:t>
            </a:r>
            <a:endParaRPr lang="en-US" sz="1600" dirty="0">
              <a:solidFill>
                <a:schemeClr val="accent4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01E669-1A1E-49DF-89C1-28C1917D7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335" y="203241"/>
            <a:ext cx="959476" cy="871067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 bwMode="auto">
          <a:xfrm>
            <a:off x="149172" y="1086856"/>
            <a:ext cx="6286500" cy="70788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61950" indent="-1588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3"/>
                </a:solidFill>
                <a:latin typeface="Verdana"/>
                <a:ea typeface="ＭＳ Ｐゴシック" charset="-128"/>
                <a:cs typeface="Verdana"/>
              </a:defRPr>
            </a:lvl1pPr>
            <a:lvl2pPr marL="361950" indent="-1588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2pPr>
            <a:lvl3pPr marL="361950" indent="-1588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3pPr>
            <a:lvl4pPr marL="361950" indent="-1588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4pPr>
            <a:lvl5pPr marL="361950" indent="-1588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5pPr>
            <a:lvl6pPr marL="819150" indent="87313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6pPr>
            <a:lvl7pPr marL="1276350" indent="87313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7pPr>
            <a:lvl8pPr marL="1733550" indent="87313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8pPr>
            <a:lvl9pPr marL="2190750" indent="87313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-128"/>
              </a:defRPr>
            </a:lvl9pPr>
          </a:lstStyle>
          <a:p>
            <a:pPr indent="-1270">
              <a:spcAft>
                <a:spcPts val="1200"/>
              </a:spcAft>
            </a:pPr>
            <a:r>
              <a:rPr lang="en-NZ" b="1" dirty="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Using remote on-line data </a:t>
            </a:r>
            <a:r>
              <a:rPr lang="en-NZ" b="1" dirty="0">
                <a:latin typeface="Arial"/>
                <a:ea typeface="Times New Roman" panose="02020603050405020304" pitchFamily="18" charset="0"/>
                <a:cs typeface="Times New Roman"/>
              </a:rPr>
              <a:t>analytics</a:t>
            </a:r>
            <a:r>
              <a:rPr lang="en-NZ" b="1" dirty="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 </a:t>
            </a:r>
            <a:r>
              <a:rPr lang="en-NZ" b="1" dirty="0">
                <a:latin typeface="Arial"/>
                <a:ea typeface="Times New Roman" panose="02020603050405020304" pitchFamily="18" charset="0"/>
                <a:cs typeface="Times New Roman"/>
              </a:rPr>
              <a:t>and </a:t>
            </a:r>
            <a:br>
              <a:rPr lang="en-NZ" b="1" dirty="0">
                <a:latin typeface="Arial"/>
                <a:ea typeface="Times New Roman" panose="02020603050405020304" pitchFamily="18" charset="0"/>
                <a:cs typeface="Times New Roman"/>
              </a:rPr>
            </a:br>
            <a:r>
              <a:rPr lang="en-NZ" b="1" dirty="0">
                <a:latin typeface="Arial"/>
                <a:ea typeface="Times New Roman" panose="02020603050405020304" pitchFamily="18" charset="0"/>
                <a:cs typeface="Times New Roman"/>
              </a:rPr>
              <a:t>AI </a:t>
            </a:r>
            <a:r>
              <a:rPr lang="en-NZ" b="1" dirty="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to identify </a:t>
            </a:r>
            <a:r>
              <a:rPr lang="en-NZ" b="1" dirty="0">
                <a:latin typeface="Arial"/>
                <a:ea typeface="Times New Roman" panose="02020603050405020304" pitchFamily="18" charset="0"/>
                <a:cs typeface="Times New Roman"/>
              </a:rPr>
              <a:t>the rats in your</a:t>
            </a:r>
            <a:r>
              <a:rPr lang="en-NZ" b="1" dirty="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 sewer</a:t>
            </a:r>
            <a:endParaRPr lang="en-AU" dirty="0">
              <a:effectLst/>
              <a:latin typeface="Arial"/>
              <a:ea typeface="Times New Roman" panose="02020603050405020304" pitchFamily="18" charset="0"/>
              <a:cs typeface="Times New Roman"/>
            </a:endParaRPr>
          </a:p>
        </p:txBody>
      </p:sp>
      <p:pic>
        <p:nvPicPr>
          <p:cNvPr id="4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E7D09B0-1743-ACAC-2EF3-6FCDD92B0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726" y="261287"/>
            <a:ext cx="2034540" cy="7549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1270"/>
            <a:r>
              <a:rPr lang="en-AU" dirty="0">
                <a:ea typeface="ＭＳ Ｐゴシック"/>
              </a:rPr>
              <a:t>Monitoring programme – locations</a:t>
            </a:r>
            <a:endParaRPr lang="en-AU" dirty="0"/>
          </a:p>
        </p:txBody>
      </p:sp>
      <p:pic>
        <p:nvPicPr>
          <p:cNvPr id="6" name="Picture 6" descr="Map&#10;&#10;Description automatically generated">
            <a:extLst>
              <a:ext uri="{FF2B5EF4-FFF2-40B4-BE49-F238E27FC236}">
                <a16:creationId xmlns:a16="http://schemas.microsoft.com/office/drawing/2014/main" id="{3DBE985B-9FCA-F874-AB1E-C637A85B7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615" y="998220"/>
            <a:ext cx="5899688" cy="39840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F02CDB-B812-08E1-6A29-5EDB63989297}"/>
              </a:ext>
            </a:extLst>
          </p:cNvPr>
          <p:cNvSpPr txBox="1"/>
          <p:nvPr/>
        </p:nvSpPr>
        <p:spPr>
          <a:xfrm>
            <a:off x="4442459" y="998220"/>
            <a:ext cx="290893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9B3A"/>
                </a:solidFill>
                <a:latin typeface="Arial"/>
                <a:ea typeface="ＭＳ Ｐゴシック"/>
                <a:cs typeface="Arial"/>
              </a:rPr>
              <a:t>Rotorua Lakes Council</a:t>
            </a:r>
          </a:p>
          <a:p>
            <a:pPr marL="285750" indent="-285750">
              <a:buFont typeface="Wingdings"/>
              <a:buChar char="§"/>
            </a:pPr>
            <a:r>
              <a:rPr lang="en-US" dirty="0">
                <a:solidFill>
                  <a:srgbClr val="009B3A"/>
                </a:solidFill>
                <a:latin typeface="Arial"/>
                <a:ea typeface="ＭＳ Ｐゴシック"/>
                <a:cs typeface="Arial"/>
              </a:rPr>
              <a:t>565 km of sewers</a:t>
            </a:r>
            <a:endParaRPr lang="en-US" dirty="0">
              <a:solidFill>
                <a:srgbClr val="009B3A"/>
              </a:solidFill>
              <a:cs typeface="Arial" charset="0"/>
            </a:endParaRPr>
          </a:p>
          <a:p>
            <a:pPr marL="285750" indent="-285750">
              <a:buFont typeface="Wingdings"/>
              <a:buChar char="§"/>
            </a:pPr>
            <a:r>
              <a:rPr lang="en-US" dirty="0">
                <a:solidFill>
                  <a:srgbClr val="009B3A"/>
                </a:solidFill>
                <a:latin typeface="Arial"/>
                <a:ea typeface="ＭＳ Ｐゴシック"/>
                <a:cs typeface="Arial"/>
              </a:rPr>
              <a:t>78 sewer pump stations</a:t>
            </a:r>
          </a:p>
          <a:p>
            <a:pPr marL="285750" indent="-285750">
              <a:buFont typeface="Wingdings"/>
              <a:buChar char="§"/>
            </a:pPr>
            <a:r>
              <a:rPr lang="en-US" dirty="0">
                <a:solidFill>
                  <a:srgbClr val="009B3A"/>
                </a:solidFill>
                <a:latin typeface="Arial"/>
                <a:ea typeface="ＭＳ Ｐゴシック"/>
                <a:cs typeface="Arial"/>
              </a:rPr>
              <a:t>Where to monitor?</a:t>
            </a:r>
            <a:endParaRPr lang="en-US" dirty="0">
              <a:solidFill>
                <a:srgbClr val="009B3A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3564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1270"/>
            <a:r>
              <a:rPr lang="en-AU" dirty="0">
                <a:ea typeface="ＭＳ Ｐゴシック"/>
              </a:rPr>
              <a:t>Monitoring programme – locations</a:t>
            </a:r>
            <a:endParaRPr lang="en-AU" dirty="0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9423A326-115B-550F-AFAD-C084EE00168C}"/>
              </a:ext>
            </a:extLst>
          </p:cNvPr>
          <p:cNvSpPr/>
          <p:nvPr/>
        </p:nvSpPr>
        <p:spPr>
          <a:xfrm>
            <a:off x="4229100" y="2105406"/>
            <a:ext cx="914400" cy="612648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a typeface="Verdana"/>
              </a:rPr>
              <a:t>WWTP</a:t>
            </a:r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4BAF9485-2AEE-3AF7-A0DB-95758938E3D9}"/>
              </a:ext>
            </a:extLst>
          </p:cNvPr>
          <p:cNvSpPr/>
          <p:nvPr/>
        </p:nvSpPr>
        <p:spPr>
          <a:xfrm>
            <a:off x="3604260" y="3118866"/>
            <a:ext cx="914400" cy="612648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Verdana"/>
              </a:rPr>
              <a:t>West Inlet</a:t>
            </a:r>
            <a:endParaRPr lang="en-US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B773E2FF-A67B-05CE-96A4-3D441921DBC1}"/>
              </a:ext>
            </a:extLst>
          </p:cNvPr>
          <p:cNvSpPr/>
          <p:nvPr/>
        </p:nvSpPr>
        <p:spPr>
          <a:xfrm>
            <a:off x="4846319" y="3118866"/>
            <a:ext cx="914400" cy="612648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Verdana"/>
              </a:rPr>
              <a:t>East Inlet</a:t>
            </a:r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67B14F54-C1F3-1ED4-BF3B-E763708C70FD}"/>
              </a:ext>
            </a:extLst>
          </p:cNvPr>
          <p:cNvSpPr/>
          <p:nvPr/>
        </p:nvSpPr>
        <p:spPr>
          <a:xfrm>
            <a:off x="6233159" y="2600706"/>
            <a:ext cx="914400" cy="612648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Verdana"/>
              </a:rPr>
              <a:t>Hona Rd PS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EFABCC9A-6B27-9551-C12A-579A2F15954E}"/>
              </a:ext>
            </a:extLst>
          </p:cNvPr>
          <p:cNvSpPr/>
          <p:nvPr/>
        </p:nvSpPr>
        <p:spPr>
          <a:xfrm>
            <a:off x="7376159" y="2029206"/>
            <a:ext cx="1432560" cy="612648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Verdana"/>
              </a:rPr>
              <a:t>Business 4</a:t>
            </a:r>
            <a:endParaRPr lang="en-US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C8E4A1BD-AFDE-77BB-BE65-27DD7EEF4178}"/>
              </a:ext>
            </a:extLst>
          </p:cNvPr>
          <p:cNvSpPr/>
          <p:nvPr/>
        </p:nvSpPr>
        <p:spPr>
          <a:xfrm>
            <a:off x="388619" y="1953005"/>
            <a:ext cx="1432560" cy="612648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Verdana"/>
              </a:rPr>
              <a:t>Business 1</a:t>
            </a:r>
            <a:endParaRPr lang="en-US"/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C8663F61-0CDD-517C-AE80-38FA027A662A}"/>
              </a:ext>
            </a:extLst>
          </p:cNvPr>
          <p:cNvSpPr/>
          <p:nvPr/>
        </p:nvSpPr>
        <p:spPr>
          <a:xfrm>
            <a:off x="388619" y="2814065"/>
            <a:ext cx="1432560" cy="612648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Verdana"/>
              </a:rPr>
              <a:t>Business 2</a:t>
            </a:r>
            <a:endParaRPr lang="en-US"/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F87748B4-A252-8BEC-8D1E-4976C9A618DE}"/>
              </a:ext>
            </a:extLst>
          </p:cNvPr>
          <p:cNvSpPr/>
          <p:nvPr/>
        </p:nvSpPr>
        <p:spPr>
          <a:xfrm>
            <a:off x="388619" y="3591305"/>
            <a:ext cx="1432560" cy="612648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Verdana"/>
              </a:rPr>
              <a:t>Business 3</a:t>
            </a:r>
            <a:endParaRPr lang="en-US"/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C540D7AE-AA16-C516-7140-882A7DF35D96}"/>
              </a:ext>
            </a:extLst>
          </p:cNvPr>
          <p:cNvSpPr/>
          <p:nvPr/>
        </p:nvSpPr>
        <p:spPr>
          <a:xfrm>
            <a:off x="2316479" y="2600706"/>
            <a:ext cx="914400" cy="612648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Verdana"/>
              </a:rPr>
              <a:t>Depot St PS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C72128E2-717D-D365-B46B-5B5B1F0008AF}"/>
              </a:ext>
            </a:extLst>
          </p:cNvPr>
          <p:cNvSpPr/>
          <p:nvPr/>
        </p:nvSpPr>
        <p:spPr>
          <a:xfrm>
            <a:off x="1986915" y="3423285"/>
            <a:ext cx="190500" cy="16764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5D9ADB00-7877-3980-44F3-437E64AA0A4F}"/>
              </a:ext>
            </a:extLst>
          </p:cNvPr>
          <p:cNvSpPr/>
          <p:nvPr/>
        </p:nvSpPr>
        <p:spPr>
          <a:xfrm rot="5400000" flipH="1">
            <a:off x="1820418" y="3589020"/>
            <a:ext cx="336804" cy="3429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2B67458D-446C-D0BA-5BB0-6198943B2EE2}"/>
              </a:ext>
            </a:extLst>
          </p:cNvPr>
          <p:cNvSpPr/>
          <p:nvPr/>
        </p:nvSpPr>
        <p:spPr>
          <a:xfrm rot="5400000">
            <a:off x="1795272" y="3059429"/>
            <a:ext cx="387096" cy="3429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8056929B-989E-1535-E7A8-9780E7EE7483}"/>
              </a:ext>
            </a:extLst>
          </p:cNvPr>
          <p:cNvSpPr/>
          <p:nvPr/>
        </p:nvSpPr>
        <p:spPr>
          <a:xfrm rot="5400000" flipH="1">
            <a:off x="2178558" y="3215639"/>
            <a:ext cx="336804" cy="3429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Bent 16">
            <a:extLst>
              <a:ext uri="{FF2B5EF4-FFF2-40B4-BE49-F238E27FC236}">
                <a16:creationId xmlns:a16="http://schemas.microsoft.com/office/drawing/2014/main" id="{42681012-B231-7FCA-C3BF-A78B1AC0691C}"/>
              </a:ext>
            </a:extLst>
          </p:cNvPr>
          <p:cNvSpPr/>
          <p:nvPr/>
        </p:nvSpPr>
        <p:spPr>
          <a:xfrm rot="5400000">
            <a:off x="1985772" y="2053589"/>
            <a:ext cx="371856" cy="70866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Bent 17">
            <a:extLst>
              <a:ext uri="{FF2B5EF4-FFF2-40B4-BE49-F238E27FC236}">
                <a16:creationId xmlns:a16="http://schemas.microsoft.com/office/drawing/2014/main" id="{C7EC5829-F82E-7515-8B79-E8C919A8DB37}"/>
              </a:ext>
            </a:extLst>
          </p:cNvPr>
          <p:cNvSpPr/>
          <p:nvPr/>
        </p:nvSpPr>
        <p:spPr>
          <a:xfrm rot="10800000" flipH="1">
            <a:off x="3016758" y="3215639"/>
            <a:ext cx="588264" cy="3429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Bent 18">
            <a:extLst>
              <a:ext uri="{FF2B5EF4-FFF2-40B4-BE49-F238E27FC236}">
                <a16:creationId xmlns:a16="http://schemas.microsoft.com/office/drawing/2014/main" id="{8FF600C9-2FF3-4B24-2391-25F986281E17}"/>
              </a:ext>
            </a:extLst>
          </p:cNvPr>
          <p:cNvSpPr/>
          <p:nvPr/>
        </p:nvSpPr>
        <p:spPr>
          <a:xfrm rot="10800000">
            <a:off x="5769101" y="3215639"/>
            <a:ext cx="722376" cy="3429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Bent 19">
            <a:extLst>
              <a:ext uri="{FF2B5EF4-FFF2-40B4-BE49-F238E27FC236}">
                <a16:creationId xmlns:a16="http://schemas.microsoft.com/office/drawing/2014/main" id="{8DF937FA-BA04-0831-127B-B053EDC3AC9E}"/>
              </a:ext>
            </a:extLst>
          </p:cNvPr>
          <p:cNvSpPr/>
          <p:nvPr/>
        </p:nvSpPr>
        <p:spPr>
          <a:xfrm rot="10800000">
            <a:off x="7148321" y="2644139"/>
            <a:ext cx="722376" cy="3429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Bent 20">
            <a:extLst>
              <a:ext uri="{FF2B5EF4-FFF2-40B4-BE49-F238E27FC236}">
                <a16:creationId xmlns:a16="http://schemas.microsoft.com/office/drawing/2014/main" id="{60B12E00-D96D-1A3B-F4D2-CDF2A25655A3}"/>
              </a:ext>
            </a:extLst>
          </p:cNvPr>
          <p:cNvSpPr/>
          <p:nvPr/>
        </p:nvSpPr>
        <p:spPr>
          <a:xfrm rot="5400000" flipH="1">
            <a:off x="4350258" y="2880359"/>
            <a:ext cx="550164" cy="22098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Arrow: Bent 21">
            <a:extLst>
              <a:ext uri="{FF2B5EF4-FFF2-40B4-BE49-F238E27FC236}">
                <a16:creationId xmlns:a16="http://schemas.microsoft.com/office/drawing/2014/main" id="{ADB78B24-4BEA-0B02-98D5-0105100F79C4}"/>
              </a:ext>
            </a:extLst>
          </p:cNvPr>
          <p:cNvSpPr/>
          <p:nvPr/>
        </p:nvSpPr>
        <p:spPr>
          <a:xfrm rot="5400000" flipH="1" flipV="1">
            <a:off x="4456938" y="2887979"/>
            <a:ext cx="550164" cy="22098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34B50888-F717-2173-F511-FEF4EA995945}"/>
              </a:ext>
            </a:extLst>
          </p:cNvPr>
          <p:cNvSpPr/>
          <p:nvPr/>
        </p:nvSpPr>
        <p:spPr>
          <a:xfrm>
            <a:off x="2628899" y="2769869"/>
            <a:ext cx="289560" cy="27432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08ED19F9-C069-B951-D6C8-174AD0282C85}"/>
              </a:ext>
            </a:extLst>
          </p:cNvPr>
          <p:cNvSpPr/>
          <p:nvPr/>
        </p:nvSpPr>
        <p:spPr>
          <a:xfrm rot="10800000">
            <a:off x="3062859" y="3528441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BDBB74BB-15A4-CDBC-97C0-B7731242A71B}"/>
              </a:ext>
            </a:extLst>
          </p:cNvPr>
          <p:cNvSpPr/>
          <p:nvPr/>
        </p:nvSpPr>
        <p:spPr>
          <a:xfrm>
            <a:off x="6451854" y="1621536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D3D01A1C-4821-4557-7959-347437D82922}"/>
              </a:ext>
            </a:extLst>
          </p:cNvPr>
          <p:cNvSpPr/>
          <p:nvPr/>
        </p:nvSpPr>
        <p:spPr>
          <a:xfrm>
            <a:off x="2533269" y="1619631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BF01C61A-CAFD-4B5B-AF02-15C1CE9CFEFF}"/>
              </a:ext>
            </a:extLst>
          </p:cNvPr>
          <p:cNvSpPr/>
          <p:nvPr/>
        </p:nvSpPr>
        <p:spPr>
          <a:xfrm>
            <a:off x="1971292" y="2103403"/>
            <a:ext cx="289560" cy="27432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B873573F-82F6-4BA4-A063-822D183CC970}"/>
              </a:ext>
            </a:extLst>
          </p:cNvPr>
          <p:cNvSpPr/>
          <p:nvPr/>
        </p:nvSpPr>
        <p:spPr>
          <a:xfrm>
            <a:off x="1913589" y="3369945"/>
            <a:ext cx="289560" cy="27432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1613B166-BF30-4BC3-B6D9-0D0B090B315E}"/>
              </a:ext>
            </a:extLst>
          </p:cNvPr>
          <p:cNvSpPr/>
          <p:nvPr/>
        </p:nvSpPr>
        <p:spPr>
          <a:xfrm>
            <a:off x="6580631" y="2785031"/>
            <a:ext cx="289560" cy="27432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35F94107-6DB0-41EA-ACFC-5ED29C927732}"/>
              </a:ext>
            </a:extLst>
          </p:cNvPr>
          <p:cNvSpPr/>
          <p:nvPr/>
        </p:nvSpPr>
        <p:spPr>
          <a:xfrm>
            <a:off x="5158739" y="3316605"/>
            <a:ext cx="289560" cy="27432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A2213781-DD22-4F2C-88A8-867F7F184F0F}"/>
              </a:ext>
            </a:extLst>
          </p:cNvPr>
          <p:cNvSpPr/>
          <p:nvPr/>
        </p:nvSpPr>
        <p:spPr>
          <a:xfrm>
            <a:off x="3892087" y="3301816"/>
            <a:ext cx="289560" cy="27432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394A1261-7172-4A38-B678-2812EB8DCBDD}"/>
              </a:ext>
            </a:extLst>
          </p:cNvPr>
          <p:cNvSpPr/>
          <p:nvPr/>
        </p:nvSpPr>
        <p:spPr>
          <a:xfrm>
            <a:off x="7454418" y="2715767"/>
            <a:ext cx="289560" cy="27432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CDBC2501-3A94-40DB-99A3-EE8B11D4629A}"/>
              </a:ext>
            </a:extLst>
          </p:cNvPr>
          <p:cNvSpPr/>
          <p:nvPr/>
        </p:nvSpPr>
        <p:spPr>
          <a:xfrm>
            <a:off x="4515017" y="2836926"/>
            <a:ext cx="289560" cy="27432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7CDFE57-F4C2-0914-7A9F-45F6E5FE27FF}"/>
              </a:ext>
            </a:extLst>
          </p:cNvPr>
          <p:cNvSpPr/>
          <p:nvPr/>
        </p:nvSpPr>
        <p:spPr>
          <a:xfrm rot="10800000">
            <a:off x="5887973" y="3526176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44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CE038-6509-4191-99F8-D8634B91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Monitoring zones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42F3F0-9BF1-4A09-A3E1-BB0E28CA9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0848" y="1022562"/>
            <a:ext cx="4875172" cy="375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32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1270"/>
            <a:r>
              <a:rPr lang="en-AU" dirty="0">
                <a:ea typeface="ＭＳ Ｐゴシック"/>
              </a:rPr>
              <a:t>Monitoring programme – results</a:t>
            </a:r>
            <a:endParaRPr lang="en-AU" dirty="0"/>
          </a:p>
        </p:txBody>
      </p:sp>
      <p:pic>
        <p:nvPicPr>
          <p:cNvPr id="4" name="Picture 4" descr="Chart, line chart, histogram&#10;&#10;Description automatically generated">
            <a:extLst>
              <a:ext uri="{FF2B5EF4-FFF2-40B4-BE49-F238E27FC236}">
                <a16:creationId xmlns:a16="http://schemas.microsoft.com/office/drawing/2014/main" id="{CACFB120-A20E-CE85-6630-3D69EAFBA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124" y="1009556"/>
            <a:ext cx="6122809" cy="40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8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1270"/>
            <a:r>
              <a:rPr lang="en-AU" dirty="0">
                <a:ea typeface="ＭＳ Ｐゴシック"/>
              </a:rPr>
              <a:t>Monitoring programme – results</a:t>
            </a:r>
            <a:endParaRPr lang="en-AU" dirty="0"/>
          </a:p>
        </p:txBody>
      </p:sp>
      <p:pic>
        <p:nvPicPr>
          <p:cNvPr id="3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C6EE1A5B-10BD-481E-B730-BE7900989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067" y="1003048"/>
            <a:ext cx="6129865" cy="40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1270"/>
            <a:r>
              <a:rPr lang="en-AU" dirty="0">
                <a:ea typeface="ＭＳ Ｐゴシック"/>
              </a:rPr>
              <a:t>Monitoring programme – results</a:t>
            </a:r>
            <a:endParaRPr lang="en-AU" dirty="0"/>
          </a:p>
        </p:txBody>
      </p:sp>
      <p:pic>
        <p:nvPicPr>
          <p:cNvPr id="3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95596530-B575-C487-43FA-BB8D2F656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20" y="1019576"/>
            <a:ext cx="5547360" cy="40187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4428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1270"/>
            <a:r>
              <a:rPr lang="en-AU" dirty="0">
                <a:ea typeface="ＭＳ Ｐゴシック"/>
              </a:rPr>
              <a:t>Monitoring programme – results</a:t>
            </a:r>
            <a:endParaRPr lang="en-AU" dirty="0"/>
          </a:p>
        </p:txBody>
      </p:sp>
      <p:pic>
        <p:nvPicPr>
          <p:cNvPr id="5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F37F6141-5457-E214-2CB9-6F7926BFB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583" y="1021655"/>
            <a:ext cx="5444835" cy="39661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5898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1270"/>
            <a:r>
              <a:rPr lang="en-AU" dirty="0">
                <a:ea typeface="ＭＳ Ｐゴシック"/>
              </a:rPr>
              <a:t>Monitoring programme – results</a:t>
            </a:r>
            <a:endParaRPr lang="en-AU" dirty="0"/>
          </a:p>
        </p:txBody>
      </p:sp>
      <p:pic>
        <p:nvPicPr>
          <p:cNvPr id="3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9D337BBC-5931-66EF-C259-75BA4653A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233" y="1008694"/>
            <a:ext cx="6094588" cy="40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57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1270"/>
            <a:r>
              <a:rPr lang="en-AU">
                <a:ea typeface="ＭＳ Ｐゴシック"/>
              </a:rPr>
              <a:t>Discussion</a:t>
            </a:r>
            <a:endParaRPr lang="en-AU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79BD66B2-7D58-4823-A51F-17716B845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3" y="1415332"/>
            <a:ext cx="7904489" cy="262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55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1270"/>
            <a:r>
              <a:rPr lang="en-AU">
                <a:ea typeface="ＭＳ Ｐゴシック"/>
              </a:rPr>
              <a:t>Discussion</a:t>
            </a:r>
            <a:endParaRPr lang="en-AU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68C0E6CE-2D0E-92A4-1F8D-2B82207E0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1" y="988388"/>
            <a:ext cx="6179254" cy="405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72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03F0CB-2E84-4249-B4F2-650DAD183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662" y="1200150"/>
            <a:ext cx="608786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83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1270"/>
            <a:r>
              <a:rPr lang="en-AU">
                <a:ea typeface="ＭＳ Ｐゴシック"/>
              </a:rPr>
              <a:t>Discussion</a:t>
            </a:r>
            <a:endParaRPr lang="en-AU"/>
          </a:p>
        </p:txBody>
      </p:sp>
      <p:pic>
        <p:nvPicPr>
          <p:cNvPr id="4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38C85EED-1A0A-91B4-3A29-7393BA3F9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220" y="1050479"/>
            <a:ext cx="5539740" cy="40102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8967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868B-3E38-4047-987D-04A587B7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steps: Industrial zone east Rotorua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CEFF6-148F-490B-AFDD-7767CBEF9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706" y="1090776"/>
            <a:ext cx="5494894" cy="3711508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BD2F4340-407D-C5E4-5D9C-2A7C1CCCB563}"/>
              </a:ext>
            </a:extLst>
          </p:cNvPr>
          <p:cNvSpPr/>
          <p:nvPr/>
        </p:nvSpPr>
        <p:spPr>
          <a:xfrm>
            <a:off x="3366971" y="2802693"/>
            <a:ext cx="289560" cy="274320"/>
          </a:xfrm>
          <a:prstGeom prst="star5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DFE663-2C9D-2503-6C4C-716384163F45}"/>
              </a:ext>
            </a:extLst>
          </p:cNvPr>
          <p:cNvSpPr/>
          <p:nvPr/>
        </p:nvSpPr>
        <p:spPr>
          <a:xfrm>
            <a:off x="2057400" y="2567638"/>
            <a:ext cx="1060984" cy="757783"/>
          </a:xfrm>
          <a:prstGeom prst="rect">
            <a:avLst/>
          </a:prstGeom>
          <a:noFill/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17193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6EEC5-53E0-4BE5-82C6-14A7687D8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steps: </a:t>
            </a:r>
            <a:r>
              <a:rPr lang="en-AU" dirty="0" err="1"/>
              <a:t>Rotokawa</a:t>
            </a:r>
            <a:r>
              <a:rPr lang="en-AU" dirty="0"/>
              <a:t> industrial zone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E8F7E-D4E1-406C-B47C-98086017B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686" y="1054246"/>
            <a:ext cx="5487914" cy="372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04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1270"/>
            <a:r>
              <a:rPr lang="en-AU" dirty="0">
                <a:ea typeface="ＭＳ Ｐゴシック"/>
              </a:rPr>
              <a:t>Key lessons learned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07" y="1350000"/>
            <a:ext cx="7853341" cy="3209909"/>
          </a:xfrm>
        </p:spPr>
        <p:txBody>
          <a:bodyPr>
            <a:normAutofit fontScale="92500" lnSpcReduction="10000"/>
          </a:bodyPr>
          <a:lstStyle/>
          <a:p>
            <a:pPr marL="284400" indent="-284400">
              <a:spcAft>
                <a:spcPts val="1200"/>
              </a:spcAft>
              <a:buClr>
                <a:srgbClr val="69BE28"/>
              </a:buClr>
              <a:buFont typeface="Arial"/>
              <a:buChar char="•"/>
            </a:pPr>
            <a:r>
              <a:rPr lang="en-AU" sz="2400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Collection of sample volume</a:t>
            </a:r>
          </a:p>
          <a:p>
            <a:pPr marL="284400" indent="-284400">
              <a:spcAft>
                <a:spcPts val="1200"/>
              </a:spcAft>
              <a:buClr>
                <a:srgbClr val="69BE28"/>
              </a:buClr>
              <a:buFont typeface="Arial"/>
              <a:buChar char="•"/>
            </a:pPr>
            <a:r>
              <a:rPr lang="en-AU" sz="2400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Routine preventative maintenance </a:t>
            </a:r>
          </a:p>
          <a:p>
            <a:pPr marL="284400" indent="-284400">
              <a:spcAft>
                <a:spcPts val="1200"/>
              </a:spcAft>
              <a:buClr>
                <a:srgbClr val="69BE28"/>
              </a:buClr>
              <a:buFont typeface="Arial"/>
              <a:buChar char="•"/>
            </a:pPr>
            <a:r>
              <a:rPr lang="en-AU" sz="2400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Consistency in sample numbering and tracking </a:t>
            </a:r>
          </a:p>
          <a:p>
            <a:pPr marL="284400" indent="-284400">
              <a:lnSpc>
                <a:spcPct val="110000"/>
              </a:lnSpc>
              <a:spcAft>
                <a:spcPts val="1200"/>
              </a:spcAft>
              <a:buClr>
                <a:srgbClr val="69BE28"/>
              </a:buClr>
              <a:buFont typeface="Arial"/>
              <a:buChar char="•"/>
            </a:pPr>
            <a:r>
              <a:rPr lang="en-AU" sz="2400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Evidence and follow-up with trades waste </a:t>
            </a:r>
            <a:br>
              <a:rPr lang="en-AU" sz="2400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</a:br>
            <a:r>
              <a:rPr lang="en-AU" sz="2400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emitters</a:t>
            </a:r>
          </a:p>
          <a:p>
            <a:pPr marL="284400" indent="-284400">
              <a:lnSpc>
                <a:spcPct val="110000"/>
              </a:lnSpc>
              <a:spcAft>
                <a:spcPts val="1200"/>
              </a:spcAft>
              <a:buClr>
                <a:srgbClr val="69BE28"/>
              </a:buClr>
              <a:buFont typeface="Arial"/>
              <a:buChar char="•"/>
            </a:pPr>
            <a:r>
              <a:rPr lang="en-AU" sz="2400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Toxicity testing and conventional analysis</a:t>
            </a:r>
            <a:endParaRPr lang="en-AU" sz="2400" dirty="0"/>
          </a:p>
          <a:p>
            <a:pPr>
              <a:buNone/>
            </a:pPr>
            <a:endParaRPr lang="en-AU" sz="2400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966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7A08C6-8DE2-4181-9CB8-35924D5E8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1379539"/>
            <a:ext cx="3265207" cy="1516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18EFA-8D89-4B53-A209-D570DEEC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802" y="1310423"/>
            <a:ext cx="2572181" cy="1032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F5B4D2-08A6-4F99-AEC1-A2A4713DF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16" y="3400681"/>
            <a:ext cx="1294793" cy="11778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ACD4AE-A7D7-40C9-9356-0758FA794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78" y="3552931"/>
            <a:ext cx="2116525" cy="873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C0357-B0BB-4046-9459-B6BA2B1A0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872" y="3434448"/>
            <a:ext cx="3187296" cy="11440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2DC799-D987-4488-9C09-4D21059C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725"/>
            <a:ext cx="7086600" cy="679146"/>
          </a:xfrm>
        </p:spPr>
        <p:txBody>
          <a:bodyPr wrap="square" anchor="ctr">
            <a:normAutofit/>
          </a:bodyPr>
          <a:lstStyle/>
          <a:p>
            <a:r>
              <a:rPr lang="en-AU" dirty="0"/>
              <a:t>Collaboration with all stakeholders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136FF-1FE7-4940-BB71-D5CD8073A2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4"/>
          <a:stretch/>
        </p:blipFill>
        <p:spPr>
          <a:xfrm>
            <a:off x="4619603" y="2342899"/>
            <a:ext cx="2214577" cy="85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36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1270"/>
            <a:r>
              <a:rPr lang="en-AU">
                <a:ea typeface="ＭＳ Ｐゴシック"/>
              </a:rPr>
              <a:t>Acknowledgements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08" y="1350000"/>
            <a:ext cx="6820160" cy="3209909"/>
          </a:xfrm>
        </p:spPr>
        <p:txBody>
          <a:bodyPr>
            <a:normAutofit/>
          </a:bodyPr>
          <a:lstStyle/>
          <a:p>
            <a:pPr marL="283845" indent="-283845">
              <a:lnSpc>
                <a:spcPts val="1600"/>
              </a:lnSpc>
              <a:spcAft>
                <a:spcPts val="1200"/>
              </a:spcAft>
              <a:buClr>
                <a:srgbClr val="69BE28"/>
              </a:buClr>
              <a:buFont typeface="Arial"/>
              <a:buChar char="•"/>
            </a:pPr>
            <a:r>
              <a:rPr lang="en-AU" sz="2400" dirty="0">
                <a:ea typeface="Verdana"/>
              </a:rPr>
              <a:t>Andre Dine (TRILITY) - co-author</a:t>
            </a:r>
          </a:p>
          <a:p>
            <a:pPr marL="283845" indent="-283845">
              <a:lnSpc>
                <a:spcPts val="1600"/>
              </a:lnSpc>
              <a:spcAft>
                <a:spcPts val="1200"/>
              </a:spcAft>
              <a:buClr>
                <a:srgbClr val="69BE28"/>
              </a:buClr>
              <a:buFont typeface="Arial"/>
              <a:buChar char="•"/>
            </a:pPr>
            <a:r>
              <a:rPr lang="en-AU" sz="2400" dirty="0">
                <a:ea typeface="Verdana"/>
              </a:rPr>
              <a:t>TRILITY operators</a:t>
            </a:r>
            <a:endParaRPr lang="en-AU" dirty="0"/>
          </a:p>
          <a:p>
            <a:pPr marL="283845" indent="-283845">
              <a:lnSpc>
                <a:spcPts val="1600"/>
              </a:lnSpc>
              <a:spcAft>
                <a:spcPts val="1200"/>
              </a:spcAft>
              <a:buClr>
                <a:srgbClr val="69BE28"/>
              </a:buClr>
              <a:buFont typeface="Arial"/>
              <a:buChar char="•"/>
            </a:pPr>
            <a:r>
              <a:rPr lang="en-AU" sz="2400" dirty="0">
                <a:ea typeface="Verdana"/>
              </a:rPr>
              <a:t>Rotorua Lakes Council</a:t>
            </a:r>
          </a:p>
          <a:p>
            <a:pPr marL="283845" indent="-283845">
              <a:lnSpc>
                <a:spcPts val="1600"/>
              </a:lnSpc>
              <a:spcAft>
                <a:spcPts val="1200"/>
              </a:spcAft>
              <a:buClr>
                <a:srgbClr val="69BE28"/>
              </a:buClr>
              <a:buFont typeface="Arial"/>
              <a:buChar char="•"/>
            </a:pPr>
            <a:r>
              <a:rPr lang="en-AU" sz="2400" dirty="0">
                <a:solidFill>
                  <a:srgbClr val="4D5357"/>
                </a:solidFill>
                <a:latin typeface="Verdana"/>
                <a:ea typeface="Verdana"/>
                <a:cs typeface="Verdana"/>
              </a:rPr>
              <a:t>Co-Lab</a:t>
            </a:r>
          </a:p>
          <a:p>
            <a:pPr marL="283845" indent="-283845">
              <a:lnSpc>
                <a:spcPts val="1600"/>
              </a:lnSpc>
              <a:spcAft>
                <a:spcPts val="1200"/>
              </a:spcAft>
              <a:buClr>
                <a:srgbClr val="69BE28"/>
              </a:buClr>
              <a:buFont typeface="Arial"/>
              <a:buChar char="•"/>
            </a:pPr>
            <a:r>
              <a:rPr lang="en-AU" sz="2400" dirty="0" err="1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Kando</a:t>
            </a:r>
            <a:endParaRPr lang="en-AU" sz="2400" dirty="0">
              <a:solidFill>
                <a:srgbClr val="4D5357"/>
              </a:solidFill>
              <a:latin typeface="Verdana"/>
              <a:ea typeface="Verdana"/>
              <a:cs typeface="Verdana"/>
            </a:endParaRPr>
          </a:p>
          <a:p>
            <a:pPr marL="283845" indent="-283845">
              <a:lnSpc>
                <a:spcPts val="1600"/>
              </a:lnSpc>
              <a:spcAft>
                <a:spcPts val="1200"/>
              </a:spcAft>
              <a:buClr>
                <a:srgbClr val="69BE28"/>
              </a:buClr>
              <a:buFont typeface="Arial"/>
              <a:buChar char="•"/>
            </a:pPr>
            <a:r>
              <a:rPr lang="en-AU" sz="2400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Detection services</a:t>
            </a:r>
            <a:endParaRPr lang="en-AU" sz="2400" dirty="0">
              <a:solidFill>
                <a:srgbClr val="4D5357"/>
              </a:solidFill>
              <a:latin typeface="Verdana"/>
              <a:ea typeface="Verdana"/>
              <a:cs typeface="Verdana"/>
            </a:endParaRPr>
          </a:p>
          <a:p>
            <a:pPr marL="0" indent="0">
              <a:lnSpc>
                <a:spcPts val="1600"/>
              </a:lnSpc>
              <a:spcAft>
                <a:spcPts val="1200"/>
              </a:spcAft>
              <a:buClr>
                <a:srgbClr val="69BE28"/>
              </a:buClr>
              <a:buNone/>
            </a:pPr>
            <a:endParaRPr lang="en-AU" sz="2400" dirty="0">
              <a:solidFill>
                <a:srgbClr val="4D5357"/>
              </a:solidFill>
              <a:latin typeface="Verdana"/>
              <a:ea typeface="Verdana"/>
              <a:cs typeface="Verdana"/>
            </a:endParaRPr>
          </a:p>
          <a:p>
            <a:pPr marL="283845" indent="-283845">
              <a:lnSpc>
                <a:spcPts val="1600"/>
              </a:lnSpc>
              <a:spcAft>
                <a:spcPts val="600"/>
              </a:spcAft>
              <a:buClr>
                <a:srgbClr val="69BE28"/>
              </a:buClr>
              <a:buFont typeface="Arial"/>
              <a:buChar char="•"/>
            </a:pPr>
            <a:endParaRPr lang="en-US" sz="2400" dirty="0">
              <a:solidFill>
                <a:srgbClr val="4D5357"/>
              </a:solidFill>
              <a:latin typeface="Verdana"/>
              <a:ea typeface="Verdana"/>
              <a:cs typeface="Verdana"/>
            </a:endParaRPr>
          </a:p>
          <a:p>
            <a:pPr marL="450850" indent="-450850">
              <a:buNone/>
            </a:pPr>
            <a:endParaRPr lang="en-AU" sz="2400" dirty="0">
              <a:latin typeface="Verdana" charset="0"/>
            </a:endParaRPr>
          </a:p>
          <a:p>
            <a:pPr>
              <a:buNone/>
            </a:pPr>
            <a:endParaRPr lang="en-AU" sz="2400" dirty="0"/>
          </a:p>
          <a:p>
            <a:pPr>
              <a:buNone/>
            </a:pPr>
            <a:endParaRPr lang="en-AU" sz="2400" dirty="0"/>
          </a:p>
          <a:p>
            <a:pPr>
              <a:buNone/>
            </a:pPr>
            <a:endParaRPr lang="en-AU" sz="2400" dirty="0"/>
          </a:p>
          <a:p>
            <a:pPr>
              <a:buNone/>
            </a:pPr>
            <a:endParaRPr lang="en-AU" sz="2400" dirty="0">
              <a:latin typeface="Verdana" charset="0"/>
            </a:endParaRPr>
          </a:p>
        </p:txBody>
      </p:sp>
      <p:pic>
        <p:nvPicPr>
          <p:cNvPr id="7" name="Picture 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F694153B-0CDB-4C1A-86E7-7D67B3CA2E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7541" r="7985" b="11188"/>
          <a:stretch/>
        </p:blipFill>
        <p:spPr>
          <a:xfrm rot="5400000">
            <a:off x="6079104" y="1550895"/>
            <a:ext cx="2512086" cy="1949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43652D-F526-4409-8D0A-FEB7C9456753}"/>
              </a:ext>
            </a:extLst>
          </p:cNvPr>
          <p:cNvSpPr txBox="1"/>
          <p:nvPr/>
        </p:nvSpPr>
        <p:spPr>
          <a:xfrm>
            <a:off x="6784041" y="386208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Andre Dine</a:t>
            </a:r>
          </a:p>
        </p:txBody>
      </p:sp>
    </p:spTree>
    <p:extLst>
      <p:ext uri="{BB962C8B-B14F-4D97-AF65-F5344CB8AC3E}">
        <p14:creationId xmlns:p14="http://schemas.microsoft.com/office/powerpoint/2010/main" val="1444959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443971" y="2833292"/>
            <a:ext cx="28636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>
                <a:solidFill>
                  <a:srgbClr val="00693C"/>
                </a:solidFill>
                <a:latin typeface="Verdana" pitchFamily="34" charset="0"/>
              </a:rPr>
              <a:t>Questions </a:t>
            </a:r>
            <a:br>
              <a:rPr lang="en-US" sz="2400">
                <a:solidFill>
                  <a:srgbClr val="00693C"/>
                </a:solidFill>
                <a:latin typeface="Verdana" pitchFamily="34" charset="0"/>
              </a:rPr>
            </a:br>
            <a:r>
              <a:rPr lang="en-US" sz="2400">
                <a:solidFill>
                  <a:srgbClr val="69BE28"/>
                </a:solidFill>
                <a:latin typeface="Verdana" pitchFamily="34" charset="0"/>
              </a:rPr>
              <a:t>and Answers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FC7B3D-B3C8-4726-BEA6-D0AD11160932}"/>
              </a:ext>
            </a:extLst>
          </p:cNvPr>
          <p:cNvSpPr txBox="1"/>
          <p:nvPr/>
        </p:nvSpPr>
        <p:spPr>
          <a:xfrm>
            <a:off x="443971" y="1324885"/>
            <a:ext cx="7733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00B050"/>
                </a:solidFill>
                <a:latin typeface="+mj-lt"/>
                <a:ea typeface="Calibri" panose="020F0502020204030204" pitchFamily="34" charset="0"/>
              </a:rPr>
              <a:t>‘</a:t>
            </a:r>
            <a:r>
              <a:rPr lang="en-AU" dirty="0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</a:rPr>
              <a:t>The incoming waste quality is as important to the plant as the assets, routine operations and maintenance, and the overall process management.’ </a:t>
            </a:r>
            <a:endParaRPr lang="en-AU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5243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905" y="1391026"/>
            <a:ext cx="7415741" cy="3209909"/>
          </a:xfrm>
        </p:spPr>
        <p:txBody>
          <a:bodyPr>
            <a:normAutofit/>
          </a:bodyPr>
          <a:lstStyle/>
          <a:p>
            <a:pPr marL="284400" indent="-284400">
              <a:lnSpc>
                <a:spcPts val="1600"/>
              </a:lnSpc>
              <a:spcAft>
                <a:spcPts val="1200"/>
              </a:spcAft>
              <a:buClr>
                <a:srgbClr val="69BE28"/>
              </a:buClr>
              <a:buFont typeface="Arial"/>
              <a:buChar char="•"/>
            </a:pPr>
            <a:r>
              <a:rPr lang="en-AU" sz="2400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Introduction and monitoring – and the driver</a:t>
            </a:r>
          </a:p>
          <a:p>
            <a:pPr marL="284400" indent="-284400">
              <a:lnSpc>
                <a:spcPts val="1600"/>
              </a:lnSpc>
              <a:spcAft>
                <a:spcPts val="1200"/>
              </a:spcAft>
              <a:buClr>
                <a:srgbClr val="69BE28"/>
              </a:buClr>
              <a:buFont typeface="Arial"/>
              <a:buChar char="•"/>
            </a:pPr>
            <a:r>
              <a:rPr lang="en-AU" sz="2400" dirty="0" err="1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Kando</a:t>
            </a:r>
            <a:r>
              <a:rPr lang="en-AU" sz="2400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 system</a:t>
            </a:r>
          </a:p>
          <a:p>
            <a:pPr marL="284400" indent="-284400">
              <a:lnSpc>
                <a:spcPts val="1600"/>
              </a:lnSpc>
              <a:spcAft>
                <a:spcPts val="1200"/>
              </a:spcAft>
              <a:buClr>
                <a:srgbClr val="69BE28"/>
              </a:buClr>
              <a:buFont typeface="Arial"/>
              <a:buChar char="•"/>
            </a:pPr>
            <a:r>
              <a:rPr lang="en-AU" sz="2400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Monitoring programme</a:t>
            </a:r>
          </a:p>
          <a:p>
            <a:pPr marL="284400" indent="-284400">
              <a:lnSpc>
                <a:spcPts val="1600"/>
              </a:lnSpc>
              <a:spcAft>
                <a:spcPts val="1200"/>
              </a:spcAft>
              <a:buClr>
                <a:srgbClr val="69BE28"/>
              </a:buClr>
              <a:buFont typeface="Arial"/>
              <a:buChar char="•"/>
            </a:pPr>
            <a:r>
              <a:rPr lang="en-AU" sz="2400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Monitoring outcomes</a:t>
            </a:r>
          </a:p>
          <a:p>
            <a:pPr marL="284400" indent="-284400">
              <a:lnSpc>
                <a:spcPts val="1600"/>
              </a:lnSpc>
              <a:spcAft>
                <a:spcPts val="600"/>
              </a:spcAft>
              <a:buClr>
                <a:srgbClr val="69BE28"/>
              </a:buClr>
              <a:buFont typeface="Arial"/>
              <a:buChar char="•"/>
            </a:pPr>
            <a:r>
              <a:rPr lang="en-US" sz="2400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TRILITY response to events</a:t>
            </a:r>
          </a:p>
          <a:p>
            <a:pPr marL="284400" indent="-284400">
              <a:lnSpc>
                <a:spcPts val="1600"/>
              </a:lnSpc>
              <a:spcAft>
                <a:spcPts val="600"/>
              </a:spcAft>
              <a:buClr>
                <a:srgbClr val="69BE28"/>
              </a:buClr>
              <a:buFont typeface="Arial"/>
              <a:buChar char="•"/>
            </a:pPr>
            <a:r>
              <a:rPr lang="en-US" sz="2400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Next steps</a:t>
            </a:r>
          </a:p>
          <a:p>
            <a:pPr marL="284400" indent="-284400">
              <a:lnSpc>
                <a:spcPts val="1600"/>
              </a:lnSpc>
              <a:spcAft>
                <a:spcPts val="600"/>
              </a:spcAft>
              <a:buClr>
                <a:srgbClr val="69BE28"/>
              </a:buClr>
              <a:buFont typeface="Arial"/>
              <a:buChar char="•"/>
            </a:pPr>
            <a:r>
              <a:rPr lang="en-US" sz="2400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Questions</a:t>
            </a:r>
          </a:p>
          <a:p>
            <a:pPr marL="450850" indent="-450850">
              <a:buNone/>
            </a:pPr>
            <a:endParaRPr lang="en-AU" sz="2400" dirty="0">
              <a:latin typeface="Verdana" charset="0"/>
            </a:endParaRPr>
          </a:p>
          <a:p>
            <a:pPr>
              <a:buNone/>
            </a:pPr>
            <a:endParaRPr lang="en-AU" sz="2400" dirty="0"/>
          </a:p>
          <a:p>
            <a:pPr>
              <a:buNone/>
            </a:pPr>
            <a:endParaRPr lang="en-AU" sz="2400" dirty="0"/>
          </a:p>
          <a:p>
            <a:pPr>
              <a:buNone/>
            </a:pPr>
            <a:endParaRPr lang="en-AU" sz="2400" dirty="0"/>
          </a:p>
          <a:p>
            <a:pPr>
              <a:buNone/>
            </a:pPr>
            <a:endParaRPr lang="en-AU" sz="2400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134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Verdana" charset="0"/>
              </a:rPr>
              <a:t>Rotorua Wastewater Treatment Plant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527F0-8887-42F4-9510-D04F2EEC6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382" y="1090539"/>
            <a:ext cx="5538599" cy="387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99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1270"/>
            <a:r>
              <a:rPr lang="en-AU" dirty="0">
                <a:ea typeface="ＭＳ Ｐゴシック"/>
              </a:rPr>
              <a:t>Christmas 2020/21</a:t>
            </a:r>
            <a:endParaRPr lang="en-AU" dirty="0"/>
          </a:p>
        </p:txBody>
      </p:sp>
      <p:pic>
        <p:nvPicPr>
          <p:cNvPr id="3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E10AA27-ED88-E8DD-5FC4-28460B614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078" y="995842"/>
            <a:ext cx="6008822" cy="392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02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1270"/>
            <a:r>
              <a:rPr lang="en-AU">
                <a:ea typeface="ＭＳ Ｐゴシック"/>
              </a:rPr>
              <a:t>Christmas 2020/21</a:t>
            </a:r>
            <a:endParaRPr lang="en-AU"/>
          </a:p>
        </p:txBody>
      </p:sp>
      <p:pic>
        <p:nvPicPr>
          <p:cNvPr id="3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6B80D0A-BC78-DDD4-B0C3-DCFDDA6DE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080" y="1011387"/>
            <a:ext cx="6085539" cy="397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02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1270"/>
            <a:r>
              <a:rPr lang="en-AU" dirty="0">
                <a:ea typeface="ＭＳ Ｐゴシック"/>
              </a:rPr>
              <a:t>Monitoring programme – </a:t>
            </a:r>
            <a:r>
              <a:rPr lang="en-AU" dirty="0" err="1">
                <a:ea typeface="ＭＳ Ｐゴシック"/>
              </a:rPr>
              <a:t>Kando</a:t>
            </a:r>
            <a:r>
              <a:rPr lang="en-AU" dirty="0">
                <a:ea typeface="ＭＳ Ｐゴシック"/>
              </a:rPr>
              <a:t> system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B12BC3-6B5B-A37A-DC1A-461BA8C5A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905" y="1389050"/>
            <a:ext cx="7415741" cy="3441216"/>
          </a:xfrm>
        </p:spPr>
        <p:txBody>
          <a:bodyPr>
            <a:normAutofit fontScale="85000" lnSpcReduction="10000"/>
          </a:bodyPr>
          <a:lstStyle/>
          <a:p>
            <a:pPr marL="284400" indent="-284400">
              <a:spcBef>
                <a:spcPts val="600"/>
              </a:spcBef>
              <a:spcAft>
                <a:spcPts val="600"/>
              </a:spcAft>
              <a:buClr>
                <a:srgbClr val="69BE28"/>
              </a:buClr>
              <a:buFont typeface="Arial"/>
              <a:buChar char="•"/>
            </a:pPr>
            <a:r>
              <a:rPr lang="en-AU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Continuous monitoring</a:t>
            </a:r>
          </a:p>
          <a:p>
            <a:pPr marL="284400" indent="-284400">
              <a:spcBef>
                <a:spcPts val="600"/>
              </a:spcBef>
              <a:spcAft>
                <a:spcPts val="600"/>
              </a:spcAft>
              <a:buClr>
                <a:srgbClr val="69BE28"/>
              </a:buClr>
              <a:buFont typeface="Arial"/>
              <a:buChar char="•"/>
            </a:pPr>
            <a:r>
              <a:rPr lang="en-AU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Data transmission to the cloud</a:t>
            </a:r>
          </a:p>
          <a:p>
            <a:pPr marL="284400" indent="-284400">
              <a:spcBef>
                <a:spcPts val="600"/>
              </a:spcBef>
              <a:spcAft>
                <a:spcPts val="600"/>
              </a:spcAft>
              <a:buClr>
                <a:srgbClr val="69BE28"/>
              </a:buClr>
              <a:buFont typeface="Arial"/>
              <a:buChar char="•"/>
            </a:pPr>
            <a:r>
              <a:rPr lang="en-AU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Machine-learning algorithms derive Pollution Index (PI)</a:t>
            </a:r>
          </a:p>
          <a:p>
            <a:pPr marL="284400" indent="-284400">
              <a:spcBef>
                <a:spcPts val="600"/>
              </a:spcBef>
              <a:spcAft>
                <a:spcPts val="600"/>
              </a:spcAft>
              <a:buClr>
                <a:srgbClr val="69BE28"/>
              </a:buClr>
              <a:buFont typeface="Arial"/>
              <a:buChar char="•"/>
            </a:pPr>
            <a:r>
              <a:rPr lang="en-AU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User interface in real time</a:t>
            </a:r>
          </a:p>
          <a:p>
            <a:pPr marL="284400" indent="-284400">
              <a:spcBef>
                <a:spcPts val="600"/>
              </a:spcBef>
              <a:spcAft>
                <a:spcPts val="600"/>
              </a:spcAft>
              <a:buClr>
                <a:srgbClr val="69BE28"/>
              </a:buClr>
              <a:buFont typeface="Arial"/>
              <a:buChar char="•"/>
            </a:pPr>
            <a:r>
              <a:rPr lang="en-AU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Identifies, and links, Pollution Events (PE)</a:t>
            </a:r>
          </a:p>
          <a:p>
            <a:pPr marL="284400" indent="-284400">
              <a:spcBef>
                <a:spcPts val="600"/>
              </a:spcBef>
              <a:spcAft>
                <a:spcPts val="600"/>
              </a:spcAft>
              <a:buClr>
                <a:srgbClr val="69BE28"/>
              </a:buClr>
              <a:buFont typeface="Arial"/>
              <a:buChar char="•"/>
            </a:pPr>
            <a:r>
              <a:rPr lang="en-US" dirty="0">
                <a:solidFill>
                  <a:srgbClr val="4D5357"/>
                </a:solidFill>
                <a:latin typeface="Verdana"/>
                <a:ea typeface="+mn-ea"/>
                <a:cs typeface="Verdana"/>
              </a:rPr>
              <a:t>Sample collection (and analysis)</a:t>
            </a:r>
            <a:endParaRPr lang="en-AU" sz="2400" dirty="0"/>
          </a:p>
          <a:p>
            <a:pPr>
              <a:buNone/>
            </a:pPr>
            <a:endParaRPr lang="en-AU" sz="2400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772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C713-D7FF-4291-8E2E-FBF7AEB3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Kando</a:t>
            </a:r>
            <a:r>
              <a:rPr lang="en-AU" dirty="0"/>
              <a:t> equipment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43842-70F9-44E7-A651-A40991773C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40"/>
          <a:stretch/>
        </p:blipFill>
        <p:spPr>
          <a:xfrm>
            <a:off x="607437" y="1285389"/>
            <a:ext cx="1786139" cy="1561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FD8297-15B4-4302-A0E1-946246515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104" y="1241686"/>
            <a:ext cx="1927609" cy="1875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F8E43-E857-4725-A88B-F21281507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758" y="1244924"/>
            <a:ext cx="1427376" cy="18722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316E3B-07B2-425B-8387-31C089CE8787}"/>
              </a:ext>
            </a:extLst>
          </p:cNvPr>
          <p:cNvSpPr txBox="1"/>
          <p:nvPr/>
        </p:nvSpPr>
        <p:spPr>
          <a:xfrm>
            <a:off x="406933" y="3093809"/>
            <a:ext cx="332187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1400"/>
              <a:t>Sensors Used in the Pilot Program</a:t>
            </a:r>
          </a:p>
          <a:p>
            <a:pPr marL="171450" indent="-1714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AU" sz="1400"/>
              <a:t>pH</a:t>
            </a:r>
          </a:p>
          <a:p>
            <a:pPr marL="171450" indent="-1714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AU" sz="1400"/>
              <a:t>Conductivity</a:t>
            </a:r>
          </a:p>
          <a:p>
            <a:pPr marL="171450" indent="-1714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AU" sz="1400">
                <a:latin typeface="Arial"/>
                <a:ea typeface="ＭＳ Ｐゴシック"/>
                <a:cs typeface="Arial"/>
              </a:rPr>
              <a:t>Oxidation-Reduction Potential (ORP)</a:t>
            </a:r>
            <a:endParaRPr lang="en-AU" sz="1400">
              <a:cs typeface="Arial"/>
            </a:endParaRPr>
          </a:p>
          <a:p>
            <a:pPr marL="171450" indent="-1714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AU" sz="1400"/>
              <a:t>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A42FF6-9456-4BE6-83F3-BAE0F20F4D74}"/>
              </a:ext>
            </a:extLst>
          </p:cNvPr>
          <p:cNvSpPr txBox="1"/>
          <p:nvPr/>
        </p:nvSpPr>
        <p:spPr>
          <a:xfrm>
            <a:off x="6474758" y="3219539"/>
            <a:ext cx="186527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1400" dirty="0">
                <a:latin typeface="Arial"/>
                <a:ea typeface="ＭＳ Ｐゴシック"/>
                <a:cs typeface="Arial"/>
              </a:rPr>
              <a:t>8 Smart Units and 5 autosamplers were used in the Pilot Program </a:t>
            </a:r>
          </a:p>
        </p:txBody>
      </p:sp>
      <p:pic>
        <p:nvPicPr>
          <p:cNvPr id="4" name="Content Placeholder 3" descr="Diagram, map&#10;&#10;Description automatically generated">
            <a:extLst>
              <a:ext uri="{FF2B5EF4-FFF2-40B4-BE49-F238E27FC236}">
                <a16:creationId xmlns:a16="http://schemas.microsoft.com/office/drawing/2014/main" id="{F69219C0-2D0D-1BBD-21B0-61A3B9C73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64468" y="3095202"/>
            <a:ext cx="1865272" cy="141964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AE1C03-E842-D792-B99C-9D24E8406326}"/>
              </a:ext>
            </a:extLst>
          </p:cNvPr>
          <p:cNvCxnSpPr/>
          <p:nvPr/>
        </p:nvCxnSpPr>
        <p:spPr>
          <a:xfrm>
            <a:off x="4663440" y="2426970"/>
            <a:ext cx="646107" cy="762000"/>
          </a:xfrm>
          <a:prstGeom prst="straightConnector1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293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1270"/>
            <a:r>
              <a:rPr lang="en-AU" dirty="0">
                <a:ea typeface="ＭＳ Ｐゴシック"/>
              </a:rPr>
              <a:t>Monitoring programme – </a:t>
            </a:r>
            <a:r>
              <a:rPr lang="en-AU" dirty="0" err="1">
                <a:ea typeface="ＭＳ Ｐゴシック"/>
              </a:rPr>
              <a:t>Kando</a:t>
            </a:r>
            <a:r>
              <a:rPr lang="en-AU" dirty="0">
                <a:ea typeface="ＭＳ Ｐゴシック"/>
              </a:rPr>
              <a:t> installation</a:t>
            </a:r>
            <a:endParaRPr lang="en-AU" dirty="0"/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627A4C44-57CB-5668-68FB-4108894DC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066432"/>
            <a:ext cx="5257800" cy="39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66490"/>
      </p:ext>
    </p:extLst>
  </p:cSld>
  <p:clrMapOvr>
    <a:masterClrMapping/>
  </p:clrMapOvr>
</p:sld>
</file>

<file path=ppt/theme/theme1.xml><?xml version="1.0" encoding="utf-8"?>
<a:theme xmlns:a="http://schemas.openxmlformats.org/drawingml/2006/main" name="TRILITY_4-3 Template">
  <a:themeElements>
    <a:clrScheme name="TRILITY 1">
      <a:dk1>
        <a:sysClr val="windowText" lastClr="000000"/>
      </a:dk1>
      <a:lt1>
        <a:sysClr val="window" lastClr="FFFFFF"/>
      </a:lt1>
      <a:dk2>
        <a:srgbClr val="024731"/>
      </a:dk2>
      <a:lt2>
        <a:srgbClr val="34B233"/>
      </a:lt2>
      <a:accent1>
        <a:srgbClr val="4D5357"/>
      </a:accent1>
      <a:accent2>
        <a:srgbClr val="69BE28"/>
      </a:accent2>
      <a:accent3>
        <a:srgbClr val="009B3A"/>
      </a:accent3>
      <a:accent4>
        <a:srgbClr val="00693C"/>
      </a:accent4>
      <a:accent5>
        <a:srgbClr val="FED150"/>
      </a:accent5>
      <a:accent6>
        <a:srgbClr val="F09650"/>
      </a:accent6>
      <a:hlink>
        <a:srgbClr val="A71930"/>
      </a:hlink>
      <a:folHlink>
        <a:srgbClr val="722EA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RILITY_4-3 Template" id="{0D43BC10-D63F-F14A-BFEA-CA35979D4A20}" vid="{6AEB75F0-DEC7-3A43-996D-496809F381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5B50D27F578B4F808CA33D5B811CEE" ma:contentTypeVersion="7" ma:contentTypeDescription="Create a new document." ma:contentTypeScope="" ma:versionID="d6a1d7a5f0b1be99b6594f128f10b75b">
  <xsd:schema xmlns:xsd="http://www.w3.org/2001/XMLSchema" xmlns:xs="http://www.w3.org/2001/XMLSchema" xmlns:p="http://schemas.microsoft.com/office/2006/metadata/properties" xmlns:ns3="e451aa03-0e61-4601-aa67-9fc30d825434" xmlns:ns4="e9eabe1b-7dc2-4de5-ad91-0e22b6c3c809" targetNamespace="http://schemas.microsoft.com/office/2006/metadata/properties" ma:root="true" ma:fieldsID="1c3c9899851174a5fbcecd1f9c0e85ed" ns3:_="" ns4:_="">
    <xsd:import namespace="e451aa03-0e61-4601-aa67-9fc30d825434"/>
    <xsd:import namespace="e9eabe1b-7dc2-4de5-ad91-0e22b6c3c80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51aa03-0e61-4601-aa67-9fc30d82543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abe1b-7dc2-4de5-ad91-0e22b6c3c8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4885FE-DEAF-49C5-855D-BECF1C311470}">
  <ds:schemaRefs>
    <ds:schemaRef ds:uri="e451aa03-0e61-4601-aa67-9fc30d825434"/>
    <ds:schemaRef ds:uri="e9eabe1b-7dc2-4de5-ad91-0e22b6c3c8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5CB9EBC-3D78-4800-9BD9-0142D9344F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EEEDC7-D922-40EE-B784-CAA74913418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9eabe1b-7dc2-4de5-ad91-0e22b6c3c809"/>
    <ds:schemaRef ds:uri="e451aa03-0e61-4601-aa67-9fc30d82543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TRILITY_4-3 Template</Template>
  <TotalTime>1804</TotalTime>
  <Words>304</Words>
  <Application>Microsoft Office PowerPoint</Application>
  <PresentationFormat>On-screen Show (16:9)</PresentationFormat>
  <Paragraphs>95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Verdana</vt:lpstr>
      <vt:lpstr>Wingdings</vt:lpstr>
      <vt:lpstr>TRILITY_4-3 Template</vt:lpstr>
      <vt:lpstr>PowerPoint Presentation</vt:lpstr>
      <vt:lpstr>PowerPoint Presentation</vt:lpstr>
      <vt:lpstr>Contents</vt:lpstr>
      <vt:lpstr>Rotorua Wastewater Treatment Plant</vt:lpstr>
      <vt:lpstr>Christmas 2020/21</vt:lpstr>
      <vt:lpstr>Christmas 2020/21</vt:lpstr>
      <vt:lpstr>Monitoring programme – Kando system</vt:lpstr>
      <vt:lpstr>Kando equipment </vt:lpstr>
      <vt:lpstr>Monitoring programme – Kando installation</vt:lpstr>
      <vt:lpstr>Monitoring programme – locations</vt:lpstr>
      <vt:lpstr>Monitoring programme – locations</vt:lpstr>
      <vt:lpstr>Monitoring zones</vt:lpstr>
      <vt:lpstr>Monitoring programme – results</vt:lpstr>
      <vt:lpstr>Monitoring programme – results</vt:lpstr>
      <vt:lpstr>Monitoring programme – results</vt:lpstr>
      <vt:lpstr>Monitoring programme – results</vt:lpstr>
      <vt:lpstr>Monitoring programme – results</vt:lpstr>
      <vt:lpstr>Discussion</vt:lpstr>
      <vt:lpstr>Discussion</vt:lpstr>
      <vt:lpstr>Discussion</vt:lpstr>
      <vt:lpstr>Next steps: Industrial zone east Rotorua</vt:lpstr>
      <vt:lpstr>Next steps: Rotokawa industrial zone</vt:lpstr>
      <vt:lpstr>Key lessons learned</vt:lpstr>
      <vt:lpstr>Collaboration with all stakeholders </vt:lpstr>
      <vt:lpstr>Acknowledgements</vt:lpstr>
      <vt:lpstr>PowerPoint Presentation</vt:lpstr>
    </vt:vector>
  </TitlesOfParts>
  <Company>TRILITY Pty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ckerk</dc:creator>
  <cp:lastModifiedBy>Dean Jackson</cp:lastModifiedBy>
  <cp:revision>21</cp:revision>
  <cp:lastPrinted>2022-10-12T20:23:26Z</cp:lastPrinted>
  <dcterms:created xsi:type="dcterms:W3CDTF">2017-03-21T00:40:55Z</dcterms:created>
  <dcterms:modified xsi:type="dcterms:W3CDTF">2022-10-19T16:11:28Z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0x010100005B50D27F578B4F808CA33D5B811CEE</vt:lpwstr>
  </property>
</Properties>
</file>