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6" r:id="rId3"/>
    <p:sldId id="267" r:id="rId4"/>
    <p:sldId id="269" r:id="rId5"/>
    <p:sldId id="275" r:id="rId6"/>
    <p:sldId id="265" r:id="rId7"/>
    <p:sldId id="257" r:id="rId8"/>
    <p:sldId id="273" r:id="rId9"/>
    <p:sldId id="270" r:id="rId10"/>
    <p:sldId id="271" r:id="rId11"/>
    <p:sldId id="262" r:id="rId12"/>
    <p:sldId id="263" r:id="rId13"/>
    <p:sldId id="260" r:id="rId14"/>
    <p:sldId id="274"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499" autoAdjust="0"/>
  </p:normalViewPr>
  <p:slideViewPr>
    <p:cSldViewPr snapToGrid="0">
      <p:cViewPr varScale="1">
        <p:scale>
          <a:sx n="44" d="100"/>
          <a:sy n="44" d="100"/>
        </p:scale>
        <p:origin x="1452"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05AA3-6831-4155-9DB7-E0D5035783A8}" type="datetimeFigureOut">
              <a:rPr lang="en-NZ" smtClean="0"/>
              <a:t>18/10/2022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D42CB-B9E1-4F88-9292-D715A8578214}" type="slidenum">
              <a:rPr lang="en-NZ" smtClean="0"/>
              <a:t>‹#›</a:t>
            </a:fld>
            <a:endParaRPr lang="en-NZ"/>
          </a:p>
        </p:txBody>
      </p:sp>
    </p:spTree>
    <p:extLst>
      <p:ext uri="{BB962C8B-B14F-4D97-AF65-F5344CB8AC3E}">
        <p14:creationId xmlns:p14="http://schemas.microsoft.com/office/powerpoint/2010/main" val="411363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guideline document</a:t>
            </a:r>
          </a:p>
          <a:p>
            <a:r>
              <a:rPr lang="en-NZ" dirty="0"/>
              <a:t>Authors and contributors – the guideline is the product of many hands. Ian Ruru is unfortunately not able to make it today because of Covid. However, we </a:t>
            </a:r>
            <a:r>
              <a:rPr lang="en-NZ" dirty="0" err="1"/>
              <a:t>hve</a:t>
            </a:r>
            <a:r>
              <a:rPr lang="en-NZ" dirty="0"/>
              <a:t> Emily Afoa at the conference… Also, Dr Mahina-a-rangi Baker at the conference, her technical input was extremely valuable. There is a long list of contributors, and I don’t have time to go through them all. However, just want to specifically also recognise Mananui Ramsden who is from </a:t>
            </a:r>
            <a:r>
              <a:rPr lang="en-NZ" dirty="0" err="1"/>
              <a:t>Otautahi</a:t>
            </a:r>
            <a:r>
              <a:rPr lang="en-NZ" dirty="0"/>
              <a:t>, and Ngai Tahu.</a:t>
            </a:r>
          </a:p>
          <a:p>
            <a:r>
              <a:rPr lang="en-NZ" dirty="0"/>
              <a:t>Acknowledging all who had a hand in producing the kete</a:t>
            </a:r>
          </a:p>
        </p:txBody>
      </p:sp>
      <p:sp>
        <p:nvSpPr>
          <p:cNvPr id="4" name="Slide Number Placeholder 3"/>
          <p:cNvSpPr>
            <a:spLocks noGrp="1"/>
          </p:cNvSpPr>
          <p:nvPr>
            <p:ph type="sldNum" sz="quarter" idx="5"/>
          </p:nvPr>
        </p:nvSpPr>
        <p:spPr/>
        <p:txBody>
          <a:bodyPr/>
          <a:lstStyle/>
          <a:p>
            <a:fld id="{E80D42CB-B9E1-4F88-9292-D715A8578214}" type="slidenum">
              <a:rPr lang="en-NZ" smtClean="0"/>
              <a:t>1</a:t>
            </a:fld>
            <a:endParaRPr lang="en-NZ"/>
          </a:p>
        </p:txBody>
      </p:sp>
    </p:spTree>
    <p:extLst>
      <p:ext uri="{BB962C8B-B14F-4D97-AF65-F5344CB8AC3E}">
        <p14:creationId xmlns:p14="http://schemas.microsoft.com/office/powerpoint/2010/main" val="323827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We are least familiar with visible / physical impacts</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10</a:t>
            </a:fld>
            <a:endParaRPr lang="en-NZ"/>
          </a:p>
        </p:txBody>
      </p:sp>
    </p:spTree>
    <p:extLst>
      <p:ext uri="{BB962C8B-B14F-4D97-AF65-F5344CB8AC3E}">
        <p14:creationId xmlns:p14="http://schemas.microsoft.com/office/powerpoint/2010/main" val="348440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Use this slide to show the ‘diversity’ of Mahinga kai ‘resources’</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11</a:t>
            </a:fld>
            <a:endParaRPr lang="en-NZ"/>
          </a:p>
        </p:txBody>
      </p:sp>
    </p:spTree>
    <p:extLst>
      <p:ext uri="{BB962C8B-B14F-4D97-AF65-F5344CB8AC3E}">
        <p14:creationId xmlns:p14="http://schemas.microsoft.com/office/powerpoint/2010/main" val="6814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Use this slide to show the ‘diversity’ of Mahinga kai water bodies i.e., that is applies across the full range</a:t>
            </a:r>
          </a:p>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Also, use the opportunity to talk about ki uta ki tai</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12</a:t>
            </a:fld>
            <a:endParaRPr lang="en-NZ"/>
          </a:p>
        </p:txBody>
      </p:sp>
    </p:spTree>
    <p:extLst>
      <p:ext uri="{BB962C8B-B14F-4D97-AF65-F5344CB8AC3E}">
        <p14:creationId xmlns:p14="http://schemas.microsoft.com/office/powerpoint/2010/main" val="4007739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 guideline includes a step by step guide</a:t>
            </a:r>
          </a:p>
          <a:p>
            <a:r>
              <a:rPr lang="mi-NZ" dirty="0"/>
              <a:t>It includes an example of practical application of Mahinga kai at all of the NOF steps</a:t>
            </a:r>
          </a:p>
          <a:p>
            <a:r>
              <a:rPr lang="mi-NZ" dirty="0"/>
              <a:t>Note that it includes examples of attributes</a:t>
            </a:r>
          </a:p>
          <a:p>
            <a:r>
              <a:rPr lang="mi-NZ" dirty="0"/>
              <a:t>Explain the importance of authentic engagement – note that the guidance also provides step-by-step guidance on engagement for the purpose of going through the NOF process</a:t>
            </a:r>
          </a:p>
          <a:p>
            <a:r>
              <a:rPr lang="mi-NZ" b="1" dirty="0"/>
              <a:t>What does success look like?</a:t>
            </a:r>
            <a:endParaRPr lang="en-NZ" b="1" dirty="0"/>
          </a:p>
        </p:txBody>
      </p:sp>
      <p:sp>
        <p:nvSpPr>
          <p:cNvPr id="4" name="Slide Number Placeholder 3"/>
          <p:cNvSpPr>
            <a:spLocks noGrp="1"/>
          </p:cNvSpPr>
          <p:nvPr>
            <p:ph type="sldNum" sz="quarter" idx="5"/>
          </p:nvPr>
        </p:nvSpPr>
        <p:spPr/>
        <p:txBody>
          <a:bodyPr/>
          <a:lstStyle/>
          <a:p>
            <a:fld id="{E80D42CB-B9E1-4F88-9292-D715A8578214}" type="slidenum">
              <a:rPr lang="en-NZ" smtClean="0"/>
              <a:t>13</a:t>
            </a:fld>
            <a:endParaRPr lang="en-NZ"/>
          </a:p>
        </p:txBody>
      </p:sp>
    </p:spTree>
    <p:extLst>
      <p:ext uri="{BB962C8B-B14F-4D97-AF65-F5344CB8AC3E}">
        <p14:creationId xmlns:p14="http://schemas.microsoft.com/office/powerpoint/2010/main" val="4147248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Not to go through but just to show the attendees that it exists</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15</a:t>
            </a:fld>
            <a:endParaRPr lang="en-NZ"/>
          </a:p>
        </p:txBody>
      </p:sp>
    </p:spTree>
    <p:extLst>
      <p:ext uri="{BB962C8B-B14F-4D97-AF65-F5344CB8AC3E}">
        <p14:creationId xmlns:p14="http://schemas.microsoft.com/office/powerpoint/2010/main" val="302766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effectLst/>
                <a:latin typeface="Corbel" panose="020B0503020204020204" pitchFamily="34" charset="0"/>
                <a:ea typeface="Corbel" panose="020B0503020204020204" pitchFamily="34" charset="0"/>
                <a:cs typeface="Tahoma" panose="020B0604030504040204" pitchFamily="34" charset="0"/>
              </a:rPr>
              <a:t>One of the most significant changes from the previous NPS-FM 2014 (amended 2017) is the inclusion of mahinga kai as a compulsory national value in the NPS-FM 2020. </a:t>
            </a:r>
          </a:p>
          <a:p>
            <a:r>
              <a:rPr lang="en-NZ" sz="1200" dirty="0">
                <a:effectLst/>
                <a:latin typeface="Corbel" panose="020B0503020204020204" pitchFamily="34" charset="0"/>
                <a:ea typeface="Corbel" panose="020B0503020204020204" pitchFamily="34" charset="0"/>
                <a:cs typeface="Tahoma" panose="020B0604030504040204" pitchFamily="34" charset="0"/>
              </a:rPr>
              <a:t>Elevating Mahinga kai to a compulsory value promotes Māori measures of freshwater health to the same status as other compulsory biophysical values.</a:t>
            </a:r>
            <a:endParaRPr lang="en-NZ" sz="1000" dirty="0">
              <a:effectLst/>
              <a:latin typeface="Corbel" panose="020B0503020204020204" pitchFamily="34" charset="0"/>
              <a:ea typeface="Corbel" panose="020B0503020204020204" pitchFamily="34" charset="0"/>
              <a:cs typeface="Tahoma" panose="020B0604030504040204" pitchFamily="34" charset="0"/>
            </a:endParaRPr>
          </a:p>
          <a:p>
            <a:r>
              <a:rPr lang="en-NZ" sz="1200" dirty="0">
                <a:effectLst/>
                <a:latin typeface="Corbel" panose="020B0503020204020204" pitchFamily="34" charset="0"/>
                <a:ea typeface="Corbel" panose="020B0503020204020204" pitchFamily="34" charset="0"/>
                <a:cs typeface="Tahoma" panose="020B0604030504040204" pitchFamily="34" charset="0"/>
              </a:rPr>
              <a:t>The new freshwater planning system now gives greater recognition to values that Māori hold for freshwater. </a:t>
            </a:r>
            <a:endParaRPr lang="en-NZ" sz="1000" dirty="0">
              <a:effectLst/>
              <a:latin typeface="Corbel" panose="020B0503020204020204" pitchFamily="34" charset="0"/>
              <a:ea typeface="Corbel" panose="020B0503020204020204" pitchFamily="34" charset="0"/>
              <a:cs typeface="Tahoma" panose="020B0604030504040204" pitchFamily="34" charset="0"/>
            </a:endParaRPr>
          </a:p>
          <a:p>
            <a:r>
              <a:rPr lang="en-NZ" dirty="0"/>
              <a:t>Another key step-change of course is the inclusion of Te Mana o te Wai.</a:t>
            </a:r>
          </a:p>
        </p:txBody>
      </p:sp>
      <p:sp>
        <p:nvSpPr>
          <p:cNvPr id="4" name="Slide Number Placeholder 3"/>
          <p:cNvSpPr>
            <a:spLocks noGrp="1"/>
          </p:cNvSpPr>
          <p:nvPr>
            <p:ph type="sldNum" sz="quarter" idx="5"/>
          </p:nvPr>
        </p:nvSpPr>
        <p:spPr/>
        <p:txBody>
          <a:bodyPr/>
          <a:lstStyle/>
          <a:p>
            <a:fld id="{E80D42CB-B9E1-4F88-9292-D715A8578214}" type="slidenum">
              <a:rPr lang="en-NZ" smtClean="0"/>
              <a:t>2</a:t>
            </a:fld>
            <a:endParaRPr lang="en-NZ"/>
          </a:p>
        </p:txBody>
      </p:sp>
    </p:spTree>
    <p:extLst>
      <p:ext uri="{BB962C8B-B14F-4D97-AF65-F5344CB8AC3E}">
        <p14:creationId xmlns:p14="http://schemas.microsoft.com/office/powerpoint/2010/main" val="198818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Just state that Mahinga kai now needs to fo through the same process as all other compulsory national values</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3</a:t>
            </a:fld>
            <a:endParaRPr lang="en-NZ"/>
          </a:p>
        </p:txBody>
      </p:sp>
    </p:spTree>
    <p:extLst>
      <p:ext uri="{BB962C8B-B14F-4D97-AF65-F5344CB8AC3E}">
        <p14:creationId xmlns:p14="http://schemas.microsoft.com/office/powerpoint/2010/main" val="268034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Considering Te Mana o te Wai …. This fundamental concept includes six </a:t>
            </a:r>
            <a:r>
              <a:rPr lang="en-NZ" i="1" dirty="0"/>
              <a:t>Principles…</a:t>
            </a:r>
          </a:p>
          <a:p>
            <a:endParaRPr lang="en-NZ" dirty="0"/>
          </a:p>
          <a:p>
            <a:r>
              <a:rPr lang="en-NZ" dirty="0"/>
              <a:t>The Principles are expressed for Tangata Whenua and Tangata Tiriti… Mana whakahaere, Kaitiakitanga, and Manaakitanga. And Governance, Stewardship, and Care and Respect.</a:t>
            </a:r>
          </a:p>
          <a:p>
            <a:pPr marL="0" lvl="0" indent="0" algn="just">
              <a:spcBef>
                <a:spcPts val="600"/>
              </a:spcBef>
              <a:spcAft>
                <a:spcPts val="600"/>
              </a:spcAft>
              <a:buFont typeface="+mj-lt"/>
              <a:buNone/>
              <a:tabLst>
                <a:tab pos="228600" algn="l"/>
              </a:tabLst>
            </a:pPr>
            <a:endParaRPr lang="en-NZ" dirty="0"/>
          </a:p>
          <a:p>
            <a:r>
              <a:rPr lang="en-NZ" sz="1800" dirty="0">
                <a:effectLst/>
                <a:latin typeface="Corbel" panose="020B0503020204020204" pitchFamily="34" charset="0"/>
                <a:ea typeface="Corbel" panose="020B0503020204020204" pitchFamily="34" charset="0"/>
                <a:cs typeface="Tahoma" panose="020B0604030504040204" pitchFamily="34" charset="0"/>
              </a:rPr>
              <a:t>Mahinga kai is intrinsically connected to Te Mana o te Wai - The principles of mana whakahaere, kaitiakitanga, and manaakitanga are integral to Mahinga kai and underpin tangata whenua relationships and connections with the wai.</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4</a:t>
            </a:fld>
            <a:endParaRPr lang="en-NZ"/>
          </a:p>
        </p:txBody>
      </p:sp>
    </p:spTree>
    <p:extLst>
      <p:ext uri="{BB962C8B-B14F-4D97-AF65-F5344CB8AC3E}">
        <p14:creationId xmlns:p14="http://schemas.microsoft.com/office/powerpoint/2010/main" val="302804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rPr>
              <a:t>Imagine visiting your local favourite river, going there with extended family, spending time together in the water fishing and collecting shellfish, children playing in the mud, making sure only to take what you need… and all this with your grandparents and ancestors looking over you, with you doing what they did in the way they did it when they were alive.... Then taking that food back to your community, sharing it with family and friends, and visitors. </a:t>
            </a:r>
          </a:p>
          <a:p>
            <a:r>
              <a:rPr lang="en-NZ" sz="1800" dirty="0">
                <a:effectLst/>
                <a:latin typeface="Calibri" panose="020F0502020204030204" pitchFamily="34" charset="0"/>
                <a:ea typeface="Calibri" panose="020F0502020204030204" pitchFamily="34" charset="0"/>
              </a:rPr>
              <a:t>That is mahinga kai. Yes, the life in the water is important, but Mahinga kai can’t exist without the relationships with and connections to the water.</a:t>
            </a:r>
          </a:p>
        </p:txBody>
      </p:sp>
      <p:sp>
        <p:nvSpPr>
          <p:cNvPr id="4" name="Slide Number Placeholder 3"/>
          <p:cNvSpPr>
            <a:spLocks noGrp="1"/>
          </p:cNvSpPr>
          <p:nvPr>
            <p:ph type="sldNum" sz="quarter" idx="5"/>
          </p:nvPr>
        </p:nvSpPr>
        <p:spPr/>
        <p:txBody>
          <a:bodyPr/>
          <a:lstStyle/>
          <a:p>
            <a:fld id="{E80D42CB-B9E1-4F88-9292-D715A8578214}" type="slidenum">
              <a:rPr lang="en-NZ" smtClean="0"/>
              <a:t>5</a:t>
            </a:fld>
            <a:endParaRPr lang="en-NZ"/>
          </a:p>
        </p:txBody>
      </p:sp>
    </p:spTree>
    <p:extLst>
      <p:ext uri="{BB962C8B-B14F-4D97-AF65-F5344CB8AC3E}">
        <p14:creationId xmlns:p14="http://schemas.microsoft.com/office/powerpoint/2010/main" val="66395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orbel" panose="020B0503020204020204" pitchFamily="34" charset="0"/>
                <a:ea typeface="Corbel" panose="020B0503020204020204" pitchFamily="34" charset="0"/>
                <a:cs typeface="Tahoma" panose="020B0604030504040204" pitchFamily="34" charset="0"/>
              </a:rPr>
              <a:t>The kete is catered towards Mahinga kai practitioners, tangata whenua, and councils. </a:t>
            </a:r>
          </a:p>
          <a:p>
            <a:r>
              <a:rPr lang="en-NZ" sz="1800" dirty="0">
                <a:effectLst/>
                <a:latin typeface="Corbel" panose="020B0503020204020204" pitchFamily="34" charset="0"/>
                <a:ea typeface="Corbel" panose="020B0503020204020204" pitchFamily="34" charset="0"/>
                <a:cs typeface="Tahoma" panose="020B0604030504040204" pitchFamily="34" charset="0"/>
              </a:rPr>
              <a:t>It includes a range of intuitive and technical content. </a:t>
            </a:r>
          </a:p>
          <a:p>
            <a:r>
              <a:rPr lang="en-NZ" sz="1800" dirty="0">
                <a:effectLst/>
                <a:latin typeface="Corbel" panose="020B0503020204020204" pitchFamily="34" charset="0"/>
                <a:ea typeface="Corbel" panose="020B0503020204020204" pitchFamily="34" charset="0"/>
                <a:cs typeface="Tahoma" panose="020B0604030504040204" pitchFamily="34" charset="0"/>
              </a:rPr>
              <a:t>It reflects the intricate complexity of the topic, and its human / relational element. </a:t>
            </a:r>
          </a:p>
          <a:p>
            <a:r>
              <a:rPr lang="en-NZ" sz="1800" dirty="0">
                <a:effectLst/>
                <a:latin typeface="Corbel" panose="020B0503020204020204" pitchFamily="34" charset="0"/>
                <a:ea typeface="Corbel" panose="020B0503020204020204" pitchFamily="34" charset="0"/>
                <a:cs typeface="Tahoma" panose="020B0604030504040204" pitchFamily="34" charset="0"/>
              </a:rPr>
              <a:t>Quickly list the contents and with some context where necessary / good</a:t>
            </a:r>
          </a:p>
          <a:p>
            <a:r>
              <a:rPr lang="en-NZ" sz="1800" dirty="0">
                <a:effectLst/>
                <a:latin typeface="Corbel" panose="020B0503020204020204" pitchFamily="34" charset="0"/>
                <a:ea typeface="Corbel" panose="020B0503020204020204" pitchFamily="34" charset="0"/>
                <a:cs typeface="Tahoma" panose="020B0604030504040204" pitchFamily="34" charset="0"/>
              </a:rPr>
              <a:t>Quickly show that there is also guidance on how best to use the kete</a:t>
            </a:r>
          </a:p>
          <a:p>
            <a:endParaRPr lang="en-NZ" sz="1800" dirty="0">
              <a:effectLst/>
              <a:latin typeface="Corbel" panose="020B0503020204020204" pitchFamily="34" charset="0"/>
              <a:ea typeface="Corbel" panose="020B0503020204020204" pitchFamily="34" charset="0"/>
              <a:cs typeface="Tahoma" panose="020B0604030504040204" pitchFamily="34" charset="0"/>
            </a:endParaRPr>
          </a:p>
          <a:p>
            <a:r>
              <a:rPr lang="en-NZ" sz="1800" b="1" dirty="0">
                <a:effectLst/>
                <a:latin typeface="Corbel" panose="020B0503020204020204" pitchFamily="34" charset="0"/>
                <a:ea typeface="Corbel" panose="020B0503020204020204" pitchFamily="34" charset="0"/>
                <a:cs typeface="Tahoma" panose="020B0604030504040204" pitchFamily="34" charset="0"/>
              </a:rPr>
              <a:t>It is complex…</a:t>
            </a:r>
          </a:p>
          <a:p>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6</a:t>
            </a:fld>
            <a:endParaRPr lang="en-NZ"/>
          </a:p>
        </p:txBody>
      </p:sp>
    </p:spTree>
    <p:extLst>
      <p:ext uri="{BB962C8B-B14F-4D97-AF65-F5344CB8AC3E}">
        <p14:creationId xmlns:p14="http://schemas.microsoft.com/office/powerpoint/2010/main" val="2615076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dirty="0">
                <a:effectLst/>
                <a:latin typeface="Corbel" panose="020B0503020204020204" pitchFamily="34" charset="0"/>
                <a:ea typeface="Corbel" panose="020B0503020204020204" pitchFamily="34" charset="0"/>
                <a:cs typeface="Tahoma" panose="020B0604030504040204" pitchFamily="34" charset="0"/>
              </a:rPr>
              <a:t>Mahinga kai is determined locally by tangata whenua; </a:t>
            </a:r>
            <a:r>
              <a:rPr lang="mi-NZ" sz="1200" b="0" dirty="0">
                <a:effectLst/>
                <a:latin typeface="Corbel" panose="020B0503020204020204" pitchFamily="34" charset="0"/>
                <a:ea typeface="Corbel" panose="020B0503020204020204" pitchFamily="34" charset="0"/>
                <a:cs typeface="Tahoma" panose="020B0604030504040204" pitchFamily="34" charset="0"/>
              </a:rPr>
              <a:t>t</a:t>
            </a:r>
            <a:r>
              <a:rPr lang="mi-NZ" dirty="0"/>
              <a:t>he mātauranga resides with tangata whenua; it is about the cultural customs and practices of mana whenua – that is why only mana whenua can identify their Mahinga kai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u="sng" dirty="0">
                <a:effectLst/>
                <a:latin typeface="Corbel" panose="020B0503020204020204" pitchFamily="34" charset="0"/>
                <a:ea typeface="Corbel" panose="020B0503020204020204" pitchFamily="34" charset="0"/>
                <a:cs typeface="Tahoma" panose="020B0604030504040204" pitchFamily="34" charset="0"/>
              </a:rPr>
              <a:t>Showing the human element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dirty="0">
                <a:effectLst/>
                <a:latin typeface="Corbel" panose="020B0503020204020204" pitchFamily="34" charset="0"/>
                <a:ea typeface="Corbel" panose="020B0503020204020204" pitchFamily="34" charset="0"/>
                <a:cs typeface="Tahoma" panose="020B0604030504040204" pitchFamily="34" charset="0"/>
              </a:rPr>
              <a:t>Describing the differences in how Western Science and tangata whenua view </a:t>
            </a:r>
            <a:r>
              <a:rPr lang="en-NZ" sz="1200" b="0" dirty="0">
                <a:effectLst/>
                <a:latin typeface="Calibri" panose="020F0502020204030204" pitchFamily="34" charset="0"/>
                <a:ea typeface="Corbel" panose="020B0503020204020204" pitchFamily="34" charset="0"/>
                <a:cs typeface="Tahoma" panose="020B0604030504040204" pitchFamily="34" charset="0"/>
              </a:rPr>
              <a:t>b</a:t>
            </a:r>
            <a:r>
              <a:rPr lang="en-NZ" dirty="0">
                <a:latin typeface="Calibri" panose="020F0502020204030204" pitchFamily="34" charset="0"/>
              </a:rPr>
              <a:t>iodiversity, water quality, and water flows (providing examples)</a:t>
            </a:r>
          </a:p>
        </p:txBody>
      </p:sp>
      <p:sp>
        <p:nvSpPr>
          <p:cNvPr id="4" name="Slide Number Placeholder 3"/>
          <p:cNvSpPr>
            <a:spLocks noGrp="1"/>
          </p:cNvSpPr>
          <p:nvPr>
            <p:ph type="sldNum" sz="quarter" idx="5"/>
          </p:nvPr>
        </p:nvSpPr>
        <p:spPr/>
        <p:txBody>
          <a:bodyPr/>
          <a:lstStyle/>
          <a:p>
            <a:fld id="{E80D42CB-B9E1-4F88-9292-D715A8578214}" type="slidenum">
              <a:rPr lang="en-NZ" smtClean="0"/>
              <a:t>7</a:t>
            </a:fld>
            <a:endParaRPr lang="en-NZ"/>
          </a:p>
        </p:txBody>
      </p:sp>
    </p:spTree>
    <p:extLst>
      <p:ext uri="{BB962C8B-B14F-4D97-AF65-F5344CB8AC3E}">
        <p14:creationId xmlns:p14="http://schemas.microsoft.com/office/powerpoint/2010/main" val="162276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prep for next slide – what do you think impacts on Mahinga kai?</a:t>
            </a:r>
          </a:p>
        </p:txBody>
      </p:sp>
      <p:sp>
        <p:nvSpPr>
          <p:cNvPr id="4" name="Slide Number Placeholder 3"/>
          <p:cNvSpPr>
            <a:spLocks noGrp="1"/>
          </p:cNvSpPr>
          <p:nvPr>
            <p:ph type="sldNum" sz="quarter" idx="5"/>
          </p:nvPr>
        </p:nvSpPr>
        <p:spPr/>
        <p:txBody>
          <a:bodyPr/>
          <a:lstStyle/>
          <a:p>
            <a:fld id="{E80D42CB-B9E1-4F88-9292-D715A8578214}" type="slidenum">
              <a:rPr lang="en-NZ" smtClean="0"/>
              <a:t>8</a:t>
            </a:fld>
            <a:endParaRPr lang="en-NZ"/>
          </a:p>
        </p:txBody>
      </p:sp>
    </p:spTree>
    <p:extLst>
      <p:ext uri="{BB962C8B-B14F-4D97-AF65-F5344CB8AC3E}">
        <p14:creationId xmlns:p14="http://schemas.microsoft.com/office/powerpoint/2010/main" val="13872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We are most familiar with visible / physical impacts</a:t>
            </a:r>
            <a:endParaRPr lang="en-NZ" dirty="0"/>
          </a:p>
        </p:txBody>
      </p:sp>
      <p:sp>
        <p:nvSpPr>
          <p:cNvPr id="4" name="Slide Number Placeholder 3"/>
          <p:cNvSpPr>
            <a:spLocks noGrp="1"/>
          </p:cNvSpPr>
          <p:nvPr>
            <p:ph type="sldNum" sz="quarter" idx="5"/>
          </p:nvPr>
        </p:nvSpPr>
        <p:spPr/>
        <p:txBody>
          <a:bodyPr/>
          <a:lstStyle/>
          <a:p>
            <a:fld id="{E80D42CB-B9E1-4F88-9292-D715A8578214}" type="slidenum">
              <a:rPr lang="en-NZ" smtClean="0"/>
              <a:t>9</a:t>
            </a:fld>
            <a:endParaRPr lang="en-NZ"/>
          </a:p>
        </p:txBody>
      </p:sp>
    </p:spTree>
    <p:extLst>
      <p:ext uri="{BB962C8B-B14F-4D97-AF65-F5344CB8AC3E}">
        <p14:creationId xmlns:p14="http://schemas.microsoft.com/office/powerpoint/2010/main" val="46408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2F80-FEF1-56C8-9F1B-EDC5FA5D3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E2172D9-B9DB-6DA5-47A9-47EB73CCA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F6E6655-B40A-3CEC-7E8C-9D34B3E6EEF9}"/>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7429B9FF-5064-93FC-1244-A5D355C6D6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C608640-D325-A739-4A82-F3BC49BBDC34}"/>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200332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C333-E95B-8EAF-A07E-0039A197A08A}"/>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245F5D6-9865-C1FB-BFB4-18AA4768E9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70A6ABA-9639-636E-8034-9944DE080830}"/>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7E03277B-FBDE-AA7E-C07A-50CCC085558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7D3E02-437C-DDAE-1A62-F8D4FCE422BE}"/>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66539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5BB9C6-9D31-1176-6799-C761EFB4D7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E914AB5-9A0E-F940-B6DF-22D8508C64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EB9BE7B-8982-C59F-95A6-441A6EBF573A}"/>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6DAFFDD4-EE1E-826B-5E10-8103493D6CE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7257F76-E6E4-6C7D-2F32-410FA190B6AC}"/>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384857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E2EF-B7B3-9CAE-34B2-E75678F8F22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75ACEB9-9754-996C-7D0D-B02D37EA4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DA09BBA-6B3E-88F8-7CCB-0942F9FC1283}"/>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98D874CF-3BB7-68A7-31CF-DD38D22ACB9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43F3D07-7AED-0DA8-3D8A-9432ED894C6D}"/>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272326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8067-3A54-C06C-986E-C490991E0B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BB4558F-F434-987C-6FB1-B252D6B68C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C8D37-E5EF-AD2E-B846-13FECF1F61C9}"/>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D046BAAA-7D75-B9A8-16EC-5A2366F79A0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4CDCF35-C6D5-A3D8-4423-4793D7E34EA7}"/>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237877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451B-7256-A649-53CF-02257C3E0CB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AAC8977-B88A-B8CB-041C-FE3CE13A4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DCE177F-CE39-7EA1-44E6-6F61F86F46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DE7CF3-0C68-0E10-2218-DA6AD5AF9A86}"/>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6" name="Footer Placeholder 5">
            <a:extLst>
              <a:ext uri="{FF2B5EF4-FFF2-40B4-BE49-F238E27FC236}">
                <a16:creationId xmlns:a16="http://schemas.microsoft.com/office/drawing/2014/main" id="{891B7511-1BD6-931C-84E0-F357F936F86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5F56601-EA62-0140-7431-4E3F417C943C}"/>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190850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906D-A810-3143-E67B-67544CA3C4F3}"/>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A161E36-0708-B17E-80F2-CE71E99A00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5F7EB-035C-B33D-00EE-E82D4C47F2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73D12EF-184E-7FF6-3F2B-79B684DC7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057820-4552-8506-20A4-DCD7C738A5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79F7224C-1B27-58E2-6F13-8B66C916751A}"/>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8" name="Footer Placeholder 7">
            <a:extLst>
              <a:ext uri="{FF2B5EF4-FFF2-40B4-BE49-F238E27FC236}">
                <a16:creationId xmlns:a16="http://schemas.microsoft.com/office/drawing/2014/main" id="{08C7E049-6F8E-CE76-E57B-2C7F44FD0B87}"/>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CAEB7974-69F0-DE0B-4297-2C3C6B8C698B}"/>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249276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A0B7-2810-679D-D357-FF30241FC08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26F1B68-18C9-8ED0-FD0F-F5029121C7C9}"/>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4" name="Footer Placeholder 3">
            <a:extLst>
              <a:ext uri="{FF2B5EF4-FFF2-40B4-BE49-F238E27FC236}">
                <a16:creationId xmlns:a16="http://schemas.microsoft.com/office/drawing/2014/main" id="{416E6549-AA5F-0603-614C-F9113ED6A080}"/>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98C6BD36-BA84-DE09-C642-FA0DA0AFE9F5}"/>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279943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E4ECC-1E58-59B6-B96D-A7C60BE15511}"/>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3" name="Footer Placeholder 2">
            <a:extLst>
              <a:ext uri="{FF2B5EF4-FFF2-40B4-BE49-F238E27FC236}">
                <a16:creationId xmlns:a16="http://schemas.microsoft.com/office/drawing/2014/main" id="{F725F592-D404-9BBB-CCBC-0A9FA02393D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04F8C1A-62FA-52F5-E861-74AEC9BD6ECB}"/>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51127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C62C-EBD0-E274-F013-D5C153A7C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C3934E7-EA57-4914-9B8F-F3F65D4471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DE47E88-BECA-9B00-1CBF-0247D4CAE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74B1C-D2EF-CCDC-29D5-E235E31FF6E2}"/>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6" name="Footer Placeholder 5">
            <a:extLst>
              <a:ext uri="{FF2B5EF4-FFF2-40B4-BE49-F238E27FC236}">
                <a16:creationId xmlns:a16="http://schemas.microsoft.com/office/drawing/2014/main" id="{3FBF8FC5-A7FA-3AC1-0952-C13A816F128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5664B4D-3728-2083-7E60-7C2033004E93}"/>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389407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9763-EC82-EACD-D523-99423151A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B39D301-35AC-9D3A-DA3B-1E5B7702F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A4629BBF-6B73-2581-0DD8-B712371AF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4A973D-B8E7-12E6-570C-12811FA9EC71}"/>
              </a:ext>
            </a:extLst>
          </p:cNvPr>
          <p:cNvSpPr>
            <a:spLocks noGrp="1"/>
          </p:cNvSpPr>
          <p:nvPr>
            <p:ph type="dt" sz="half" idx="10"/>
          </p:nvPr>
        </p:nvSpPr>
        <p:spPr/>
        <p:txBody>
          <a:bodyPr/>
          <a:lstStyle/>
          <a:p>
            <a:fld id="{7FA61BF4-01A7-4D9B-BB71-AB2FB55390EB}" type="datetimeFigureOut">
              <a:rPr lang="en-NZ" smtClean="0"/>
              <a:t>18/10/2022</a:t>
            </a:fld>
            <a:endParaRPr lang="en-NZ"/>
          </a:p>
        </p:txBody>
      </p:sp>
      <p:sp>
        <p:nvSpPr>
          <p:cNvPr id="6" name="Footer Placeholder 5">
            <a:extLst>
              <a:ext uri="{FF2B5EF4-FFF2-40B4-BE49-F238E27FC236}">
                <a16:creationId xmlns:a16="http://schemas.microsoft.com/office/drawing/2014/main" id="{72F526C2-6227-3E1E-EE44-EE703404CE0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024E20C-4170-8722-18D2-E389213A502B}"/>
              </a:ext>
            </a:extLst>
          </p:cNvPr>
          <p:cNvSpPr>
            <a:spLocks noGrp="1"/>
          </p:cNvSpPr>
          <p:nvPr>
            <p:ph type="sldNum" sz="quarter" idx="12"/>
          </p:nvPr>
        </p:nvSpPr>
        <p:spPr/>
        <p:txBody>
          <a:bodyPr/>
          <a:lstStyle/>
          <a:p>
            <a:fld id="{1671A0F1-FC45-4F90-86B1-09922B9E127D}" type="slidenum">
              <a:rPr lang="en-NZ" smtClean="0"/>
              <a:t>‹#›</a:t>
            </a:fld>
            <a:endParaRPr lang="en-NZ"/>
          </a:p>
        </p:txBody>
      </p:sp>
    </p:spTree>
    <p:extLst>
      <p:ext uri="{BB962C8B-B14F-4D97-AF65-F5344CB8AC3E}">
        <p14:creationId xmlns:p14="http://schemas.microsoft.com/office/powerpoint/2010/main" val="194503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AD572-CA1B-01C1-7DD8-AA51E3E9B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F287370-649E-7367-D39F-F9996A661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2A678F7-09D9-2C20-0DE6-2C1676858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61BF4-01A7-4D9B-BB71-AB2FB55390EB}" type="datetimeFigureOut">
              <a:rPr lang="en-NZ" smtClean="0"/>
              <a:t>18/10/2022</a:t>
            </a:fld>
            <a:endParaRPr lang="en-NZ"/>
          </a:p>
        </p:txBody>
      </p:sp>
      <p:sp>
        <p:nvSpPr>
          <p:cNvPr id="5" name="Footer Placeholder 4">
            <a:extLst>
              <a:ext uri="{FF2B5EF4-FFF2-40B4-BE49-F238E27FC236}">
                <a16:creationId xmlns:a16="http://schemas.microsoft.com/office/drawing/2014/main" id="{03369539-3112-0737-E6EC-AC9C474EC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B0F926CA-56CC-C638-9918-63B425168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1A0F1-FC45-4F90-86B1-09922B9E127D}" type="slidenum">
              <a:rPr lang="en-NZ" smtClean="0"/>
              <a:t>‹#›</a:t>
            </a:fld>
            <a:endParaRPr lang="en-NZ"/>
          </a:p>
        </p:txBody>
      </p:sp>
    </p:spTree>
    <p:extLst>
      <p:ext uri="{BB962C8B-B14F-4D97-AF65-F5344CB8AC3E}">
        <p14:creationId xmlns:p14="http://schemas.microsoft.com/office/powerpoint/2010/main" val="350277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nvironment.govt.nz/assets/publications/Implementing-mahinga-kai-as-a-Maori-freshwater-value.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6B96-DD25-F0FC-DA83-95625EBEB3D0}"/>
              </a:ext>
            </a:extLst>
          </p:cNvPr>
          <p:cNvSpPr>
            <a:spLocks noGrp="1"/>
          </p:cNvSpPr>
          <p:nvPr>
            <p:ph type="ctrTitle"/>
          </p:nvPr>
        </p:nvSpPr>
        <p:spPr>
          <a:xfrm>
            <a:off x="1524000" y="14923"/>
            <a:ext cx="9631680" cy="1895157"/>
          </a:xfrm>
        </p:spPr>
        <p:txBody>
          <a:bodyPr>
            <a:normAutofit/>
          </a:bodyPr>
          <a:lstStyle/>
          <a:p>
            <a:pPr>
              <a:lnSpc>
                <a:spcPct val="107000"/>
              </a:lnSpc>
              <a:spcAft>
                <a:spcPts val="800"/>
              </a:spcAft>
            </a:pPr>
            <a:r>
              <a:rPr lang="en-NZ" sz="3600" b="1" dirty="0">
                <a:effectLst/>
                <a:latin typeface="Corbel" panose="020B0503020204020204" pitchFamily="34" charset="0"/>
                <a:ea typeface="Corbel" panose="020B0503020204020204" pitchFamily="34" charset="0"/>
                <a:cs typeface="Tahoma" panose="020B0604030504040204" pitchFamily="34" charset="0"/>
              </a:rPr>
              <a:t>Implementing Mahinga Kai as a Māori Freshwater Value: </a:t>
            </a:r>
            <a:br>
              <a:rPr lang="en-NZ" sz="3600" dirty="0">
                <a:effectLst/>
                <a:latin typeface="Corbel" panose="020B0503020204020204" pitchFamily="34" charset="0"/>
                <a:ea typeface="Corbel" panose="020B0503020204020204" pitchFamily="34" charset="0"/>
                <a:cs typeface="Tahoma" panose="020B0604030504040204" pitchFamily="34" charset="0"/>
              </a:rPr>
            </a:br>
            <a:endParaRPr lang="en-NZ" sz="3600" dirty="0"/>
          </a:p>
        </p:txBody>
      </p:sp>
      <p:sp>
        <p:nvSpPr>
          <p:cNvPr id="3" name="Subtitle 2">
            <a:extLst>
              <a:ext uri="{FF2B5EF4-FFF2-40B4-BE49-F238E27FC236}">
                <a16:creationId xmlns:a16="http://schemas.microsoft.com/office/drawing/2014/main" id="{6F4D3634-509B-FD07-8328-0BF5F52794EC}"/>
              </a:ext>
            </a:extLst>
          </p:cNvPr>
          <p:cNvSpPr>
            <a:spLocks noGrp="1"/>
          </p:cNvSpPr>
          <p:nvPr>
            <p:ph type="subTitle" idx="1"/>
          </p:nvPr>
        </p:nvSpPr>
        <p:spPr>
          <a:xfrm>
            <a:off x="1524000" y="1351280"/>
            <a:ext cx="9144000" cy="4205288"/>
          </a:xfrm>
        </p:spPr>
        <p:txBody>
          <a:bodyPr>
            <a:normAutofit/>
          </a:bodyPr>
          <a:lstStyle/>
          <a:p>
            <a:r>
              <a:rPr lang="en-NZ" sz="2400" b="1" dirty="0">
                <a:effectLst/>
                <a:latin typeface="Corbel" panose="020B0503020204020204" pitchFamily="34" charset="0"/>
                <a:ea typeface="Corbel" panose="020B0503020204020204" pitchFamily="34" charset="0"/>
                <a:cs typeface="Tahoma" panose="020B0604030504040204" pitchFamily="34" charset="0"/>
              </a:rPr>
              <a:t>A kete for implementing mahinga kai in the context of the National Policy Statement for Freshwater Management 2020.</a:t>
            </a:r>
          </a:p>
          <a:p>
            <a:r>
              <a:rPr lang="en-NZ" sz="1800" dirty="0">
                <a:effectLst/>
                <a:latin typeface="Calibri" panose="020F0502020204030204" pitchFamily="34" charset="0"/>
                <a:ea typeface="Calibri" panose="020F0502020204030204" pitchFamily="34" charset="0"/>
                <a:cs typeface="Tahoma" panose="020B0604030504040204" pitchFamily="34" charset="0"/>
              </a:rPr>
              <a:t>Prepared for the Ministry for the Environment</a:t>
            </a:r>
          </a:p>
          <a:p>
            <a:endParaRPr lang="en-NZ" sz="1800" dirty="0">
              <a:effectLst/>
              <a:latin typeface="Corbel" panose="020B0503020204020204" pitchFamily="34" charset="0"/>
              <a:ea typeface="Corbel" panose="020B0503020204020204" pitchFamily="34" charset="0"/>
              <a:cs typeface="Tahoma" panose="020B0604030504040204" pitchFamily="34" charset="0"/>
            </a:endParaRPr>
          </a:p>
          <a:p>
            <a:endParaRPr lang="en-NZ" dirty="0"/>
          </a:p>
        </p:txBody>
      </p:sp>
      <p:pic>
        <p:nvPicPr>
          <p:cNvPr id="8" name="Picture 7">
            <a:extLst>
              <a:ext uri="{FF2B5EF4-FFF2-40B4-BE49-F238E27FC236}">
                <a16:creationId xmlns:a16="http://schemas.microsoft.com/office/drawing/2014/main" id="{C18FD86F-63B5-89ED-C94F-D60D6FFB0CE5}"/>
              </a:ext>
            </a:extLst>
          </p:cNvPr>
          <p:cNvPicPr>
            <a:picLocks noChangeAspect="1"/>
          </p:cNvPicPr>
          <p:nvPr/>
        </p:nvPicPr>
        <p:blipFill>
          <a:blip r:embed="rId3"/>
          <a:stretch>
            <a:fillRect/>
          </a:stretch>
        </p:blipFill>
        <p:spPr>
          <a:xfrm>
            <a:off x="2538730" y="5556568"/>
            <a:ext cx="7277100" cy="1276350"/>
          </a:xfrm>
          <a:prstGeom prst="rect">
            <a:avLst/>
          </a:prstGeom>
        </p:spPr>
      </p:pic>
      <p:sp>
        <p:nvSpPr>
          <p:cNvPr id="10" name="TextBox 9">
            <a:extLst>
              <a:ext uri="{FF2B5EF4-FFF2-40B4-BE49-F238E27FC236}">
                <a16:creationId xmlns:a16="http://schemas.microsoft.com/office/drawing/2014/main" id="{10ED096C-A9F1-23B1-1EB0-3659D19C0148}"/>
              </a:ext>
            </a:extLst>
          </p:cNvPr>
          <p:cNvSpPr txBox="1"/>
          <p:nvPr/>
        </p:nvSpPr>
        <p:spPr>
          <a:xfrm>
            <a:off x="462280" y="2837015"/>
            <a:ext cx="11267440" cy="2669705"/>
          </a:xfrm>
          <a:prstGeom prst="rect">
            <a:avLst/>
          </a:prstGeom>
          <a:noFill/>
        </p:spPr>
        <p:txBody>
          <a:bodyPr wrap="square">
            <a:spAutoFit/>
          </a:bodyPr>
          <a:lstStyle/>
          <a:p>
            <a:pPr algn="just">
              <a:lnSpc>
                <a:spcPct val="107000"/>
              </a:lnSpc>
              <a:spcAft>
                <a:spcPts val="800"/>
              </a:spcAft>
            </a:pPr>
            <a:r>
              <a:rPr lang="en-NZ" sz="1400" b="1" dirty="0">
                <a:latin typeface="Corbel" panose="020B0503020204020204" pitchFamily="34" charset="0"/>
                <a:ea typeface="Corbel" panose="020B0503020204020204" pitchFamily="34" charset="0"/>
                <a:cs typeface="Tahoma" panose="020B0604030504040204" pitchFamily="34" charset="0"/>
              </a:rPr>
              <a:t>I</a:t>
            </a:r>
            <a:r>
              <a:rPr lang="en-NZ" sz="1400" b="1" dirty="0">
                <a:effectLst/>
                <a:latin typeface="Corbel" panose="020B0503020204020204" pitchFamily="34" charset="0"/>
                <a:ea typeface="Corbel" panose="020B0503020204020204" pitchFamily="34" charset="0"/>
                <a:cs typeface="Tahoma" panose="020B0604030504040204" pitchFamily="34" charset="0"/>
              </a:rPr>
              <a:t>ndividuals and organisations acknowledged for their contributions:</a:t>
            </a:r>
          </a:p>
          <a:p>
            <a:pPr algn="just">
              <a:lnSpc>
                <a:spcPct val="107000"/>
              </a:lnSpc>
              <a:spcAft>
                <a:spcPts val="800"/>
              </a:spcAft>
            </a:pPr>
            <a:r>
              <a:rPr lang="en-NZ" sz="1400" dirty="0">
                <a:effectLst/>
                <a:latin typeface="Corbel" panose="020B0503020204020204" pitchFamily="34" charset="0"/>
                <a:ea typeface="Corbel" panose="020B0503020204020204" pitchFamily="34" charset="0"/>
                <a:cs typeface="Tahoma" panose="020B0604030504040204" pitchFamily="34" charset="0"/>
              </a:rPr>
              <a:t>Mahinga kai practitioners and consultants: Barry Matuku, </a:t>
            </a:r>
            <a:r>
              <a:rPr lang="en-NZ" sz="1400" dirty="0" err="1">
                <a:effectLst/>
                <a:latin typeface="Corbel" panose="020B0503020204020204" pitchFamily="34" charset="0"/>
                <a:ea typeface="Corbel" panose="020B0503020204020204" pitchFamily="34" charset="0"/>
                <a:cs typeface="Tahoma" panose="020B0604030504040204" pitchFamily="34" charset="0"/>
              </a:rPr>
              <a:t>Hurimoana</a:t>
            </a:r>
            <a:r>
              <a:rPr lang="en-NZ" sz="1400" dirty="0">
                <a:effectLst/>
                <a:latin typeface="Corbel" panose="020B0503020204020204" pitchFamily="34" charset="0"/>
                <a:ea typeface="Corbel" panose="020B0503020204020204" pitchFamily="34" charset="0"/>
                <a:cs typeface="Tahoma" panose="020B0604030504040204" pitchFamily="34" charset="0"/>
              </a:rPr>
              <a:t> </a:t>
            </a:r>
            <a:r>
              <a:rPr lang="en-NZ" sz="1400" dirty="0" err="1">
                <a:effectLst/>
                <a:latin typeface="Corbel" panose="020B0503020204020204" pitchFamily="34" charset="0"/>
                <a:ea typeface="Corbel" panose="020B0503020204020204" pitchFamily="34" charset="0"/>
                <a:cs typeface="Tahoma" panose="020B0604030504040204" pitchFamily="34" charset="0"/>
              </a:rPr>
              <a:t>Haami</a:t>
            </a:r>
            <a:r>
              <a:rPr lang="en-NZ" sz="1400" dirty="0">
                <a:effectLst/>
                <a:latin typeface="Corbel" panose="020B0503020204020204" pitchFamily="34" charset="0"/>
                <a:ea typeface="Corbel" panose="020B0503020204020204" pitchFamily="34" charset="0"/>
                <a:cs typeface="Tahoma" panose="020B0604030504040204" pitchFamily="34" charset="0"/>
              </a:rPr>
              <a:t>, Marlene Benson, Sam MacDonald, Anne-Maree McKay, Sam Tamarapa, </a:t>
            </a:r>
            <a:r>
              <a:rPr lang="en-NZ" sz="1400" dirty="0" err="1">
                <a:effectLst/>
                <a:latin typeface="Corbel" panose="020B0503020204020204" pitchFamily="34" charset="0"/>
                <a:ea typeface="Corbel" panose="020B0503020204020204" pitchFamily="34" charset="0"/>
                <a:cs typeface="Tahoma" panose="020B0604030504040204" pitchFamily="34" charset="0"/>
              </a:rPr>
              <a:t>Dr.</a:t>
            </a:r>
            <a:r>
              <a:rPr lang="en-NZ" sz="1400" dirty="0">
                <a:effectLst/>
                <a:latin typeface="Corbel" panose="020B0503020204020204" pitchFamily="34" charset="0"/>
                <a:ea typeface="Corbel" panose="020B0503020204020204" pitchFamily="34" charset="0"/>
                <a:cs typeface="Tahoma" panose="020B0604030504040204" pitchFamily="34" charset="0"/>
              </a:rPr>
              <a:t> Shaun Awatere, </a:t>
            </a:r>
            <a:r>
              <a:rPr lang="en-NZ" sz="1400" dirty="0" err="1">
                <a:effectLst/>
                <a:latin typeface="Corbel" panose="020B0503020204020204" pitchFamily="34" charset="0"/>
                <a:ea typeface="Corbel" panose="020B0503020204020204" pitchFamily="34" charset="0"/>
                <a:cs typeface="Tahoma" panose="020B0604030504040204" pitchFamily="34" charset="0"/>
              </a:rPr>
              <a:t>Dr.</a:t>
            </a:r>
            <a:r>
              <a:rPr lang="en-NZ" sz="1400" dirty="0">
                <a:effectLst/>
                <a:latin typeface="Corbel" panose="020B0503020204020204" pitchFamily="34" charset="0"/>
                <a:ea typeface="Corbel" panose="020B0503020204020204" pitchFamily="34" charset="0"/>
                <a:cs typeface="Tahoma" panose="020B0604030504040204" pitchFamily="34" charset="0"/>
              </a:rPr>
              <a:t> Kepa Morgan, Hera Gibson, Tu O’Brien, </a:t>
            </a:r>
            <a:r>
              <a:rPr lang="en-NZ" sz="1400" dirty="0">
                <a:solidFill>
                  <a:srgbClr val="000000"/>
                </a:solidFill>
                <a:effectLst/>
                <a:latin typeface="Corbel" panose="020B0503020204020204" pitchFamily="34" charset="0"/>
                <a:ea typeface="Corbel" panose="020B0503020204020204" pitchFamily="34" charset="0"/>
                <a:cs typeface="Tahoma" panose="020B0604030504040204" pitchFamily="34" charset="0"/>
              </a:rPr>
              <a:t>Mananui Ramsden, Ian Ruru</a:t>
            </a:r>
            <a:r>
              <a:rPr lang="en-NZ" sz="1400" dirty="0">
                <a:effectLst/>
                <a:latin typeface="Corbel" panose="020B0503020204020204" pitchFamily="34" charset="0"/>
                <a:ea typeface="Corbel" panose="020B0503020204020204" pitchFamily="34" charset="0"/>
                <a:cs typeface="Tahoma" panose="020B0604030504040204" pitchFamily="34" charset="0"/>
              </a:rPr>
              <a:t>, and Ray Farmer.</a:t>
            </a:r>
          </a:p>
          <a:p>
            <a:pPr algn="just">
              <a:lnSpc>
                <a:spcPct val="107000"/>
              </a:lnSpc>
              <a:spcAft>
                <a:spcPts val="800"/>
              </a:spcAft>
            </a:pPr>
            <a:r>
              <a:rPr lang="en-NZ" sz="1400" dirty="0">
                <a:effectLst/>
                <a:latin typeface="Corbel" panose="020B0503020204020204" pitchFamily="34" charset="0"/>
                <a:ea typeface="Corbel" panose="020B0503020204020204" pitchFamily="34" charset="0"/>
                <a:cs typeface="Tahoma" panose="020B0604030504040204" pitchFamily="34" charset="0"/>
              </a:rPr>
              <a:t>Regional Council staff, in particular: Dave Allen (Auckland Council), Mananui Ramsden (Environment Canterbury), Nicola Green, Kataraina O’Brien, Gina Mohi, and Anaru Vercoe (Bay of Plenty Regional Council). </a:t>
            </a:r>
          </a:p>
          <a:p>
            <a:pPr algn="just">
              <a:lnSpc>
                <a:spcPct val="107000"/>
              </a:lnSpc>
              <a:spcAft>
                <a:spcPts val="800"/>
              </a:spcAft>
            </a:pPr>
            <a:r>
              <a:rPr lang="en-NZ" sz="1400" dirty="0">
                <a:effectLst/>
                <a:latin typeface="Corbel" panose="020B0503020204020204" pitchFamily="34" charset="0"/>
                <a:ea typeface="Corbel" panose="020B0503020204020204" pitchFamily="34" charset="0"/>
                <a:cs typeface="Tahoma" panose="020B0604030504040204" pitchFamily="34" charset="0"/>
              </a:rPr>
              <a:t>Ministry for Environment-led project team: Alba Jelicich (Project Manager) Dave Allen (Auckland Council), Claire Graeme (MfE), Lyn Harrison (Atahaia Consultancy Ltd), Kataraina O’Brien (Bay of Plenty Regional Council), and Christina Robb (Happen Consulting Ltd).</a:t>
            </a:r>
          </a:p>
          <a:p>
            <a:pPr algn="just">
              <a:lnSpc>
                <a:spcPct val="107000"/>
              </a:lnSpc>
              <a:spcAft>
                <a:spcPts val="800"/>
              </a:spcAft>
            </a:pPr>
            <a:r>
              <a:rPr lang="en-NZ" sz="1400" dirty="0">
                <a:effectLst/>
                <a:latin typeface="Corbel" panose="020B0503020204020204" pitchFamily="34" charset="0"/>
                <a:ea typeface="Corbel" panose="020B0503020204020204" pitchFamily="34" charset="0"/>
                <a:cs typeface="Tahoma" panose="020B0604030504040204" pitchFamily="34" charset="0"/>
              </a:rPr>
              <a:t>Technical guidance:  </a:t>
            </a:r>
            <a:r>
              <a:rPr lang="en-NZ" sz="1400" dirty="0" err="1">
                <a:effectLst/>
                <a:latin typeface="Corbel" panose="020B0503020204020204" pitchFamily="34" charset="0"/>
                <a:ea typeface="Corbel" panose="020B0503020204020204" pitchFamily="34" charset="0"/>
                <a:cs typeface="Tahoma" panose="020B0604030504040204" pitchFamily="34" charset="0"/>
              </a:rPr>
              <a:t>Dr.</a:t>
            </a:r>
            <a:r>
              <a:rPr lang="en-NZ" sz="1400" dirty="0">
                <a:effectLst/>
                <a:latin typeface="Corbel" panose="020B0503020204020204" pitchFamily="34" charset="0"/>
                <a:ea typeface="Corbel" panose="020B0503020204020204" pitchFamily="34" charset="0"/>
                <a:cs typeface="Tahoma" panose="020B0604030504040204" pitchFamily="34" charset="0"/>
              </a:rPr>
              <a:t> Mahina-a-rangi Baker (Te Kōnae Ltd).</a:t>
            </a:r>
          </a:p>
          <a:p>
            <a:pPr algn="just">
              <a:lnSpc>
                <a:spcPct val="107000"/>
              </a:lnSpc>
              <a:spcAft>
                <a:spcPts val="800"/>
              </a:spcAft>
            </a:pPr>
            <a:r>
              <a:rPr lang="en-NZ" sz="1400" dirty="0">
                <a:effectLst/>
                <a:latin typeface="Corbel" panose="020B0503020204020204" pitchFamily="34" charset="0"/>
                <a:ea typeface="Corbel" panose="020B0503020204020204" pitchFamily="34" charset="0"/>
                <a:cs typeface="Tahoma" panose="020B0604030504040204" pitchFamily="34" charset="0"/>
              </a:rPr>
              <a:t>Illustrations: </a:t>
            </a:r>
            <a:r>
              <a:rPr lang="en-NZ" sz="1400" dirty="0" err="1">
                <a:effectLst/>
                <a:latin typeface="Corbel" panose="020B0503020204020204" pitchFamily="34" charset="0"/>
                <a:ea typeface="Corbel" panose="020B0503020204020204" pitchFamily="34" charset="0"/>
                <a:cs typeface="Tahoma" panose="020B0604030504040204" pitchFamily="34" charset="0"/>
              </a:rPr>
              <a:t>Anakura</a:t>
            </a:r>
            <a:r>
              <a:rPr lang="en-NZ" sz="1400" dirty="0">
                <a:effectLst/>
                <a:latin typeface="Corbel" panose="020B0503020204020204" pitchFamily="34" charset="0"/>
                <a:ea typeface="Corbel" panose="020B0503020204020204" pitchFamily="34" charset="0"/>
                <a:cs typeface="Tahoma" panose="020B0604030504040204" pitchFamily="34" charset="0"/>
              </a:rPr>
              <a:t> Kingi-</a:t>
            </a:r>
            <a:r>
              <a:rPr lang="en-NZ" sz="1400" dirty="0" err="1">
                <a:effectLst/>
                <a:latin typeface="Corbel" panose="020B0503020204020204" pitchFamily="34" charset="0"/>
                <a:ea typeface="Corbel" panose="020B0503020204020204" pitchFamily="34" charset="0"/>
                <a:cs typeface="Tahoma" panose="020B0604030504040204" pitchFamily="34" charset="0"/>
              </a:rPr>
              <a:t>Taumaunu</a:t>
            </a:r>
            <a:r>
              <a:rPr lang="en-NZ" sz="1400" dirty="0">
                <a:effectLst/>
                <a:latin typeface="Corbel" panose="020B0503020204020204" pitchFamily="34" charset="0"/>
                <a:ea typeface="Corbel" panose="020B050302020402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57C0029B-9E9C-8136-1398-38B139537759}"/>
              </a:ext>
            </a:extLst>
          </p:cNvPr>
          <p:cNvSpPr txBox="1"/>
          <p:nvPr/>
        </p:nvSpPr>
        <p:spPr>
          <a:xfrm>
            <a:off x="7334250" y="5142914"/>
            <a:ext cx="4348480" cy="646331"/>
          </a:xfrm>
          <a:prstGeom prst="rect">
            <a:avLst/>
          </a:prstGeom>
          <a:noFill/>
        </p:spPr>
        <p:txBody>
          <a:bodyPr wrap="square">
            <a:spAutoFit/>
          </a:bodyPr>
          <a:lstStyle/>
          <a:p>
            <a:r>
              <a:rPr lang="en-NZ" u="sng" dirty="0">
                <a:hlinkClick r:id="rId4"/>
              </a:rPr>
              <a:t>Link: </a:t>
            </a:r>
            <a:r>
              <a:rPr lang="en-NZ" dirty="0">
                <a:hlinkClick r:id="rId4"/>
              </a:rPr>
              <a:t>Implementing-mahinga-kai-as-a-Maori-freshwater-value.pdf (environment.govt.nz)</a:t>
            </a:r>
            <a:endParaRPr lang="en-NZ" dirty="0"/>
          </a:p>
        </p:txBody>
      </p:sp>
    </p:spTree>
    <p:extLst>
      <p:ext uri="{BB962C8B-B14F-4D97-AF65-F5344CB8AC3E}">
        <p14:creationId xmlns:p14="http://schemas.microsoft.com/office/powerpoint/2010/main" val="11350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76F3-1BAB-3CDC-C496-09D31F64ACAE}"/>
              </a:ext>
            </a:extLst>
          </p:cNvPr>
          <p:cNvSpPr>
            <a:spLocks noGrp="1"/>
          </p:cNvSpPr>
          <p:nvPr>
            <p:ph type="title"/>
          </p:nvPr>
        </p:nvSpPr>
        <p:spPr>
          <a:xfrm>
            <a:off x="3634337" y="0"/>
            <a:ext cx="10515600" cy="685199"/>
          </a:xfrm>
        </p:spPr>
        <p:txBody>
          <a:bodyPr>
            <a:normAutofit fontScale="90000"/>
          </a:bodyPr>
          <a:lstStyle/>
          <a:p>
            <a:r>
              <a:rPr lang="mi-NZ" dirty="0"/>
              <a:t>Impacts on Mahinga kai</a:t>
            </a:r>
            <a:endParaRPr lang="en-NZ" dirty="0"/>
          </a:p>
        </p:txBody>
      </p:sp>
      <p:pic>
        <p:nvPicPr>
          <p:cNvPr id="7" name="Content Placeholder 6" descr="Timeline&#10;&#10;Description automatically generated with medium confidence">
            <a:extLst>
              <a:ext uri="{FF2B5EF4-FFF2-40B4-BE49-F238E27FC236}">
                <a16:creationId xmlns:a16="http://schemas.microsoft.com/office/drawing/2014/main" id="{5BEFB494-A3CF-9187-4B6A-0D96232631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9066" y="685199"/>
            <a:ext cx="10073868" cy="6278555"/>
          </a:xfrm>
        </p:spPr>
      </p:pic>
    </p:spTree>
    <p:extLst>
      <p:ext uri="{BB962C8B-B14F-4D97-AF65-F5344CB8AC3E}">
        <p14:creationId xmlns:p14="http://schemas.microsoft.com/office/powerpoint/2010/main" val="29272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553E-1864-3A22-CEFC-218D5DADD70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F9B25CC-4754-F980-6603-CC3881F8E879}"/>
              </a:ext>
            </a:extLst>
          </p:cNvPr>
          <p:cNvSpPr>
            <a:spLocks noGrp="1"/>
          </p:cNvSpPr>
          <p:nvPr>
            <p:ph idx="1"/>
          </p:nvPr>
        </p:nvSpPr>
        <p:spPr>
          <a:xfrm>
            <a:off x="101258" y="1808481"/>
            <a:ext cx="2145107" cy="3952240"/>
          </a:xfrm>
        </p:spPr>
        <p:txBody>
          <a:bodyPr>
            <a:normAutofit/>
          </a:bodyPr>
          <a:lstStyle/>
          <a:p>
            <a:pPr marL="0" indent="0">
              <a:buNone/>
            </a:pPr>
            <a:r>
              <a:rPr lang="en-NZ" dirty="0"/>
              <a:t>Mahinga kai resources</a:t>
            </a:r>
          </a:p>
        </p:txBody>
      </p:sp>
      <p:pic>
        <p:nvPicPr>
          <p:cNvPr id="7" name="Picture 6" descr="Graphical user interface, diagram, application&#10;&#10;Description automatically generated">
            <a:extLst>
              <a:ext uri="{FF2B5EF4-FFF2-40B4-BE49-F238E27FC236}">
                <a16:creationId xmlns:a16="http://schemas.microsoft.com/office/drawing/2014/main" id="{04633B69-83D8-5A46-21F8-4ED7121B0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437" y="0"/>
            <a:ext cx="9921563" cy="6858000"/>
          </a:xfrm>
          <a:prstGeom prst="rect">
            <a:avLst/>
          </a:prstGeom>
        </p:spPr>
      </p:pic>
    </p:spTree>
    <p:extLst>
      <p:ext uri="{BB962C8B-B14F-4D97-AF65-F5344CB8AC3E}">
        <p14:creationId xmlns:p14="http://schemas.microsoft.com/office/powerpoint/2010/main" val="397978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553E-1864-3A22-CEFC-218D5DADD70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F9B25CC-4754-F980-6603-CC3881F8E879}"/>
              </a:ext>
            </a:extLst>
          </p:cNvPr>
          <p:cNvSpPr>
            <a:spLocks noGrp="1"/>
          </p:cNvSpPr>
          <p:nvPr>
            <p:ph idx="1"/>
          </p:nvPr>
        </p:nvSpPr>
        <p:spPr>
          <a:xfrm>
            <a:off x="-3370" y="1808481"/>
            <a:ext cx="2145107" cy="3952240"/>
          </a:xfrm>
        </p:spPr>
        <p:txBody>
          <a:bodyPr>
            <a:normAutofit/>
          </a:bodyPr>
          <a:lstStyle/>
          <a:p>
            <a:pPr marL="0" indent="0">
              <a:buNone/>
            </a:pPr>
            <a:r>
              <a:rPr lang="en-NZ" dirty="0"/>
              <a:t>Mahinga kai water bodies</a:t>
            </a:r>
          </a:p>
        </p:txBody>
      </p:sp>
      <p:pic>
        <p:nvPicPr>
          <p:cNvPr id="6" name="Picture 5" descr="A picture containing diagram&#10;&#10;Description automatically generated">
            <a:extLst>
              <a:ext uri="{FF2B5EF4-FFF2-40B4-BE49-F238E27FC236}">
                <a16:creationId xmlns:a16="http://schemas.microsoft.com/office/drawing/2014/main" id="{F9A7A8FB-DBB4-52FB-1A48-DE646234C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06" y="-71120"/>
            <a:ext cx="10200512" cy="6858000"/>
          </a:xfrm>
          <a:prstGeom prst="rect">
            <a:avLst/>
          </a:prstGeom>
        </p:spPr>
      </p:pic>
    </p:spTree>
    <p:extLst>
      <p:ext uri="{BB962C8B-B14F-4D97-AF65-F5344CB8AC3E}">
        <p14:creationId xmlns:p14="http://schemas.microsoft.com/office/powerpoint/2010/main" val="4684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B37C-4EFD-655B-05B4-58241566EE26}"/>
              </a:ext>
            </a:extLst>
          </p:cNvPr>
          <p:cNvSpPr>
            <a:spLocks noGrp="1"/>
          </p:cNvSpPr>
          <p:nvPr>
            <p:ph type="title"/>
          </p:nvPr>
        </p:nvSpPr>
        <p:spPr>
          <a:xfrm>
            <a:off x="838200" y="61782"/>
            <a:ext cx="10515600" cy="1325563"/>
          </a:xfrm>
        </p:spPr>
        <p:txBody>
          <a:bodyPr/>
          <a:lstStyle/>
          <a:p>
            <a:r>
              <a:rPr lang="mi-NZ" dirty="0"/>
              <a:t>Taking Mahinga kai through the NOF process</a:t>
            </a:r>
            <a:endParaRPr lang="en-NZ" dirty="0"/>
          </a:p>
        </p:txBody>
      </p:sp>
      <p:sp>
        <p:nvSpPr>
          <p:cNvPr id="3" name="Content Placeholder 2">
            <a:extLst>
              <a:ext uri="{FF2B5EF4-FFF2-40B4-BE49-F238E27FC236}">
                <a16:creationId xmlns:a16="http://schemas.microsoft.com/office/drawing/2014/main" id="{5051B4CD-7AAE-6886-07A3-61173991D421}"/>
              </a:ext>
            </a:extLst>
          </p:cNvPr>
          <p:cNvSpPr>
            <a:spLocks noGrp="1"/>
          </p:cNvSpPr>
          <p:nvPr>
            <p:ph idx="1"/>
          </p:nvPr>
        </p:nvSpPr>
        <p:spPr>
          <a:xfrm>
            <a:off x="684770" y="1569288"/>
            <a:ext cx="3202459" cy="2425099"/>
          </a:xfrm>
        </p:spPr>
        <p:txBody>
          <a:bodyPr/>
          <a:lstStyle/>
          <a:p>
            <a:r>
              <a:rPr lang="mi-NZ" dirty="0"/>
              <a:t>Guideline includes an example</a:t>
            </a:r>
          </a:p>
          <a:p>
            <a:endParaRPr lang="mi-NZ" dirty="0"/>
          </a:p>
          <a:p>
            <a:endParaRPr lang="mi-NZ" dirty="0"/>
          </a:p>
          <a:p>
            <a:endParaRPr lang="mi-NZ" dirty="0"/>
          </a:p>
        </p:txBody>
      </p:sp>
      <p:pic>
        <p:nvPicPr>
          <p:cNvPr id="4" name="Picture 3">
            <a:extLst>
              <a:ext uri="{FF2B5EF4-FFF2-40B4-BE49-F238E27FC236}">
                <a16:creationId xmlns:a16="http://schemas.microsoft.com/office/drawing/2014/main" id="{61F846D7-D26C-DDF4-EECA-89AF9C587A65}"/>
              </a:ext>
            </a:extLst>
          </p:cNvPr>
          <p:cNvPicPr>
            <a:picLocks noChangeAspect="1"/>
          </p:cNvPicPr>
          <p:nvPr/>
        </p:nvPicPr>
        <p:blipFill>
          <a:blip r:embed="rId3"/>
          <a:stretch>
            <a:fillRect/>
          </a:stretch>
        </p:blipFill>
        <p:spPr>
          <a:xfrm>
            <a:off x="3887229" y="1016292"/>
            <a:ext cx="8295124" cy="4097592"/>
          </a:xfrm>
          <a:prstGeom prst="rect">
            <a:avLst/>
          </a:prstGeom>
        </p:spPr>
      </p:pic>
      <p:sp>
        <p:nvSpPr>
          <p:cNvPr id="6" name="TextBox 5">
            <a:extLst>
              <a:ext uri="{FF2B5EF4-FFF2-40B4-BE49-F238E27FC236}">
                <a16:creationId xmlns:a16="http://schemas.microsoft.com/office/drawing/2014/main" id="{94FA8D53-E859-8A0E-7F6A-30F1CF1AF770}"/>
              </a:ext>
            </a:extLst>
          </p:cNvPr>
          <p:cNvSpPr txBox="1"/>
          <p:nvPr/>
        </p:nvSpPr>
        <p:spPr>
          <a:xfrm>
            <a:off x="684770" y="3103756"/>
            <a:ext cx="6098058" cy="867930"/>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mi-NZ" sz="2800" dirty="0"/>
              <a:t>Recognises the critical need for effective egagement </a:t>
            </a:r>
            <a:endParaRPr lang="en-NZ" sz="2800" dirty="0"/>
          </a:p>
        </p:txBody>
      </p:sp>
      <p:pic>
        <p:nvPicPr>
          <p:cNvPr id="7" name="Picture 6" descr="Diagram&#10;&#10;Description automatically generated">
            <a:extLst>
              <a:ext uri="{FF2B5EF4-FFF2-40B4-BE49-F238E27FC236}">
                <a16:creationId xmlns:a16="http://schemas.microsoft.com/office/drawing/2014/main" id="{5D218C4A-C66E-8DC2-ECB8-A11ECC6695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244" y="4425444"/>
            <a:ext cx="8207163" cy="2259561"/>
          </a:xfrm>
          <a:prstGeom prst="rect">
            <a:avLst/>
          </a:prstGeom>
          <a:noFill/>
          <a:ln>
            <a:noFill/>
          </a:ln>
        </p:spPr>
      </p:pic>
    </p:spTree>
    <p:extLst>
      <p:ext uri="{BB962C8B-B14F-4D97-AF65-F5344CB8AC3E}">
        <p14:creationId xmlns:p14="http://schemas.microsoft.com/office/powerpoint/2010/main" val="395475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63E2-BA7C-5C3E-FD66-48DA2CCB9960}"/>
              </a:ext>
            </a:extLst>
          </p:cNvPr>
          <p:cNvSpPr>
            <a:spLocks noGrp="1"/>
          </p:cNvSpPr>
          <p:nvPr>
            <p:ph type="title"/>
          </p:nvPr>
        </p:nvSpPr>
        <p:spPr>
          <a:xfrm>
            <a:off x="103780" y="-189979"/>
            <a:ext cx="10515600" cy="1325563"/>
          </a:xfrm>
        </p:spPr>
        <p:txBody>
          <a:bodyPr/>
          <a:lstStyle/>
          <a:p>
            <a:r>
              <a:rPr lang="en-NZ" dirty="0"/>
              <a:t>Attributes</a:t>
            </a:r>
          </a:p>
        </p:txBody>
      </p:sp>
      <p:pic>
        <p:nvPicPr>
          <p:cNvPr id="7" name="Content Placeholder 6">
            <a:extLst>
              <a:ext uri="{FF2B5EF4-FFF2-40B4-BE49-F238E27FC236}">
                <a16:creationId xmlns:a16="http://schemas.microsoft.com/office/drawing/2014/main" id="{3D6FA41D-96A9-6693-9277-D87264D13B6C}"/>
              </a:ext>
            </a:extLst>
          </p:cNvPr>
          <p:cNvPicPr>
            <a:picLocks noGrp="1" noChangeAspect="1"/>
          </p:cNvPicPr>
          <p:nvPr>
            <p:ph idx="1"/>
          </p:nvPr>
        </p:nvPicPr>
        <p:blipFill>
          <a:blip r:embed="rId2"/>
          <a:stretch>
            <a:fillRect/>
          </a:stretch>
        </p:blipFill>
        <p:spPr>
          <a:xfrm>
            <a:off x="103780" y="790815"/>
            <a:ext cx="5135877" cy="5281152"/>
          </a:xfrm>
        </p:spPr>
      </p:pic>
      <p:pic>
        <p:nvPicPr>
          <p:cNvPr id="5" name="Picture 4">
            <a:extLst>
              <a:ext uri="{FF2B5EF4-FFF2-40B4-BE49-F238E27FC236}">
                <a16:creationId xmlns:a16="http://schemas.microsoft.com/office/drawing/2014/main" id="{E0B81967-FB09-30C1-266C-4FC601111DDE}"/>
              </a:ext>
            </a:extLst>
          </p:cNvPr>
          <p:cNvPicPr>
            <a:picLocks noChangeAspect="1"/>
          </p:cNvPicPr>
          <p:nvPr/>
        </p:nvPicPr>
        <p:blipFill rotWithShape="1">
          <a:blip r:embed="rId3"/>
          <a:srcRect b="14160"/>
          <a:stretch/>
        </p:blipFill>
        <p:spPr>
          <a:xfrm>
            <a:off x="3024047" y="1542198"/>
            <a:ext cx="6193705" cy="5090831"/>
          </a:xfrm>
          <a:prstGeom prst="rect">
            <a:avLst/>
          </a:prstGeom>
        </p:spPr>
      </p:pic>
      <p:pic>
        <p:nvPicPr>
          <p:cNvPr id="9" name="Picture 8">
            <a:extLst>
              <a:ext uri="{FF2B5EF4-FFF2-40B4-BE49-F238E27FC236}">
                <a16:creationId xmlns:a16="http://schemas.microsoft.com/office/drawing/2014/main" id="{F37EEA80-C321-2A17-7055-8CA5EFD82DAB}"/>
              </a:ext>
            </a:extLst>
          </p:cNvPr>
          <p:cNvPicPr>
            <a:picLocks noChangeAspect="1"/>
          </p:cNvPicPr>
          <p:nvPr/>
        </p:nvPicPr>
        <p:blipFill rotWithShape="1">
          <a:blip r:embed="rId4"/>
          <a:srcRect b="13007"/>
          <a:stretch/>
        </p:blipFill>
        <p:spPr>
          <a:xfrm>
            <a:off x="6487886" y="2113708"/>
            <a:ext cx="5650133" cy="4744292"/>
          </a:xfrm>
          <a:prstGeom prst="rect">
            <a:avLst/>
          </a:prstGeom>
        </p:spPr>
      </p:pic>
    </p:spTree>
    <p:extLst>
      <p:ext uri="{BB962C8B-B14F-4D97-AF65-F5344CB8AC3E}">
        <p14:creationId xmlns:p14="http://schemas.microsoft.com/office/powerpoint/2010/main" val="4168491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8D99CB-7D83-3920-9C4F-B76B9A8416B0}"/>
              </a:ext>
            </a:extLst>
          </p:cNvPr>
          <p:cNvSpPr>
            <a:spLocks noGrp="1"/>
          </p:cNvSpPr>
          <p:nvPr>
            <p:ph idx="1"/>
          </p:nvPr>
        </p:nvSpPr>
        <p:spPr/>
        <p:txBody>
          <a:bodyPr/>
          <a:lstStyle/>
          <a:p>
            <a:pPr marL="0" indent="0">
              <a:buNone/>
            </a:pPr>
            <a:r>
              <a:rPr lang="mi-NZ" dirty="0"/>
              <a:t>Thank you</a:t>
            </a:r>
            <a:endParaRPr lang="en-NZ" dirty="0"/>
          </a:p>
        </p:txBody>
      </p:sp>
      <p:sp>
        <p:nvSpPr>
          <p:cNvPr id="7" name="Title 6">
            <a:extLst>
              <a:ext uri="{FF2B5EF4-FFF2-40B4-BE49-F238E27FC236}">
                <a16:creationId xmlns:a16="http://schemas.microsoft.com/office/drawing/2014/main" id="{B6D0D914-B421-50C0-4C65-5606E88C4BE2}"/>
              </a:ext>
            </a:extLst>
          </p:cNvPr>
          <p:cNvSpPr>
            <a:spLocks noGrp="1"/>
          </p:cNvSpPr>
          <p:nvPr>
            <p:ph type="title"/>
          </p:nvPr>
        </p:nvSpPr>
        <p:spPr/>
        <p:txBody>
          <a:bodyPr/>
          <a:lstStyle/>
          <a:p>
            <a:endParaRPr lang="en-NZ" dirty="0"/>
          </a:p>
        </p:txBody>
      </p:sp>
    </p:spTree>
    <p:extLst>
      <p:ext uri="{BB962C8B-B14F-4D97-AF65-F5344CB8AC3E}">
        <p14:creationId xmlns:p14="http://schemas.microsoft.com/office/powerpoint/2010/main" val="18570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D22D-5315-4341-0516-420A83F1596D}"/>
              </a:ext>
            </a:extLst>
          </p:cNvPr>
          <p:cNvSpPr>
            <a:spLocks noGrp="1"/>
          </p:cNvSpPr>
          <p:nvPr>
            <p:ph type="title"/>
          </p:nvPr>
        </p:nvSpPr>
        <p:spPr>
          <a:xfrm>
            <a:off x="838200" y="18255"/>
            <a:ext cx="10764520" cy="1325563"/>
          </a:xfrm>
        </p:spPr>
        <p:txBody>
          <a:bodyPr/>
          <a:lstStyle/>
          <a:p>
            <a:r>
              <a:rPr lang="en-NZ" dirty="0"/>
              <a:t>National Objectives Framework / NPS-FM 2020 </a:t>
            </a:r>
          </a:p>
        </p:txBody>
      </p:sp>
      <p:sp>
        <p:nvSpPr>
          <p:cNvPr id="3" name="Content Placeholder 2">
            <a:extLst>
              <a:ext uri="{FF2B5EF4-FFF2-40B4-BE49-F238E27FC236}">
                <a16:creationId xmlns:a16="http://schemas.microsoft.com/office/drawing/2014/main" id="{B7065C45-80DF-D600-40F0-A764354907EB}"/>
              </a:ext>
            </a:extLst>
          </p:cNvPr>
          <p:cNvSpPr>
            <a:spLocks noGrp="1"/>
          </p:cNvSpPr>
          <p:nvPr>
            <p:ph idx="1"/>
          </p:nvPr>
        </p:nvSpPr>
        <p:spPr>
          <a:xfrm>
            <a:off x="0" y="1738913"/>
            <a:ext cx="6415216" cy="1053500"/>
          </a:xfrm>
        </p:spPr>
        <p:txBody>
          <a:bodyPr>
            <a:normAutofit fontScale="92500" lnSpcReduction="10000"/>
          </a:bodyPr>
          <a:lstStyle/>
          <a:p>
            <a:r>
              <a:rPr lang="en-NZ" sz="3600" dirty="0"/>
              <a:t>Compulsory value</a:t>
            </a:r>
          </a:p>
          <a:p>
            <a:r>
              <a:rPr lang="en-NZ" sz="3600" dirty="0"/>
              <a:t>Giving effect to Te Mana o te Wai</a:t>
            </a:r>
          </a:p>
        </p:txBody>
      </p:sp>
      <p:pic>
        <p:nvPicPr>
          <p:cNvPr id="4" name="Picture 3">
            <a:extLst>
              <a:ext uri="{FF2B5EF4-FFF2-40B4-BE49-F238E27FC236}">
                <a16:creationId xmlns:a16="http://schemas.microsoft.com/office/drawing/2014/main" id="{BAC8DECB-ED82-FD63-D2BB-4E26B266E6D6}"/>
              </a:ext>
            </a:extLst>
          </p:cNvPr>
          <p:cNvPicPr/>
          <p:nvPr/>
        </p:nvPicPr>
        <p:blipFill rotWithShape="1">
          <a:blip r:embed="rId3">
            <a:extLst>
              <a:ext uri="{28A0092B-C50C-407E-A947-70E740481C1C}">
                <a14:useLocalDpi xmlns:a14="http://schemas.microsoft.com/office/drawing/2010/main" val="0"/>
              </a:ext>
            </a:extLst>
          </a:blip>
          <a:srcRect l="4647" r="3957"/>
          <a:stretch/>
        </p:blipFill>
        <p:spPr bwMode="auto">
          <a:xfrm>
            <a:off x="6220460" y="1316990"/>
            <a:ext cx="5715000" cy="554101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0262370-A287-56CB-2A70-C2BE9A30FAAA}"/>
              </a:ext>
            </a:extLst>
          </p:cNvPr>
          <p:cNvPicPr>
            <a:picLocks noChangeAspect="1"/>
          </p:cNvPicPr>
          <p:nvPr/>
        </p:nvPicPr>
        <p:blipFill>
          <a:blip r:embed="rId4"/>
          <a:stretch>
            <a:fillRect/>
          </a:stretch>
        </p:blipFill>
        <p:spPr>
          <a:xfrm>
            <a:off x="0" y="3210372"/>
            <a:ext cx="6096000" cy="3229669"/>
          </a:xfrm>
          <a:prstGeom prst="rect">
            <a:avLst/>
          </a:prstGeom>
        </p:spPr>
      </p:pic>
    </p:spTree>
    <p:extLst>
      <p:ext uri="{BB962C8B-B14F-4D97-AF65-F5344CB8AC3E}">
        <p14:creationId xmlns:p14="http://schemas.microsoft.com/office/powerpoint/2010/main" val="23584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59D0-9610-9BAA-88A5-D976ACE6240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8987DD5-11FB-02D8-4A3A-20285BBA39B4}"/>
              </a:ext>
            </a:extLst>
          </p:cNvPr>
          <p:cNvSpPr>
            <a:spLocks noGrp="1"/>
          </p:cNvSpPr>
          <p:nvPr>
            <p:ph idx="1"/>
          </p:nvPr>
        </p:nvSpPr>
        <p:spPr/>
        <p:txBody>
          <a:bodyPr/>
          <a:lstStyle/>
          <a:p>
            <a:endParaRPr lang="en-NZ"/>
          </a:p>
        </p:txBody>
      </p:sp>
      <p:pic>
        <p:nvPicPr>
          <p:cNvPr id="4" name="Picture 3" descr="Diagram&#10;&#10;Description automatically generated">
            <a:extLst>
              <a:ext uri="{FF2B5EF4-FFF2-40B4-BE49-F238E27FC236}">
                <a16:creationId xmlns:a16="http://schemas.microsoft.com/office/drawing/2014/main" id="{7FF59091-AE6B-E0CE-B32C-4FAEA1FF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535" y="0"/>
            <a:ext cx="9625914" cy="6805280"/>
          </a:xfrm>
          <a:prstGeom prst="rect">
            <a:avLst/>
          </a:prstGeom>
        </p:spPr>
      </p:pic>
    </p:spTree>
    <p:extLst>
      <p:ext uri="{BB962C8B-B14F-4D97-AF65-F5344CB8AC3E}">
        <p14:creationId xmlns:p14="http://schemas.microsoft.com/office/powerpoint/2010/main" val="62120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D22D-5315-4341-0516-420A83F1596D}"/>
              </a:ext>
            </a:extLst>
          </p:cNvPr>
          <p:cNvSpPr>
            <a:spLocks noGrp="1"/>
          </p:cNvSpPr>
          <p:nvPr>
            <p:ph type="title"/>
          </p:nvPr>
        </p:nvSpPr>
        <p:spPr>
          <a:xfrm>
            <a:off x="838200" y="-282194"/>
            <a:ext cx="10764520" cy="1325563"/>
          </a:xfrm>
        </p:spPr>
        <p:txBody>
          <a:bodyPr/>
          <a:lstStyle/>
          <a:p>
            <a:r>
              <a:rPr lang="en-NZ" dirty="0"/>
              <a:t>National Objectives Framework / NPS-FM 2020 </a:t>
            </a:r>
          </a:p>
        </p:txBody>
      </p:sp>
      <p:sp>
        <p:nvSpPr>
          <p:cNvPr id="7" name="Content Placeholder 6">
            <a:extLst>
              <a:ext uri="{FF2B5EF4-FFF2-40B4-BE49-F238E27FC236}">
                <a16:creationId xmlns:a16="http://schemas.microsoft.com/office/drawing/2014/main" id="{5A63A216-2BB0-CF61-2960-7D4BD67D77D7}"/>
              </a:ext>
            </a:extLst>
          </p:cNvPr>
          <p:cNvSpPr>
            <a:spLocks noGrp="1"/>
          </p:cNvSpPr>
          <p:nvPr>
            <p:ph idx="1"/>
          </p:nvPr>
        </p:nvSpPr>
        <p:spPr/>
        <p:txBody>
          <a:bodyPr/>
          <a:lstStyle/>
          <a:p>
            <a:endParaRPr lang="en-NZ" dirty="0"/>
          </a:p>
        </p:txBody>
      </p:sp>
      <p:pic>
        <p:nvPicPr>
          <p:cNvPr id="8" name="Picture 7">
            <a:extLst>
              <a:ext uri="{FF2B5EF4-FFF2-40B4-BE49-F238E27FC236}">
                <a16:creationId xmlns:a16="http://schemas.microsoft.com/office/drawing/2014/main" id="{72AEC51E-6539-536F-7299-834B7C70BB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93" b="2881"/>
          <a:stretch/>
        </p:blipFill>
        <p:spPr bwMode="auto">
          <a:xfrm>
            <a:off x="1186249" y="681037"/>
            <a:ext cx="9316994" cy="5664096"/>
          </a:xfrm>
          <a:prstGeom prst="rect">
            <a:avLst/>
          </a:prstGeom>
          <a:noFill/>
          <a:ln>
            <a:noFill/>
          </a:ln>
        </p:spPr>
      </p:pic>
      <p:sp>
        <p:nvSpPr>
          <p:cNvPr id="3" name="TextBox 2">
            <a:extLst>
              <a:ext uri="{FF2B5EF4-FFF2-40B4-BE49-F238E27FC236}">
                <a16:creationId xmlns:a16="http://schemas.microsoft.com/office/drawing/2014/main" id="{96532A0B-D3B2-3A84-BB6C-D299B84ABE60}"/>
              </a:ext>
            </a:extLst>
          </p:cNvPr>
          <p:cNvSpPr txBox="1"/>
          <p:nvPr/>
        </p:nvSpPr>
        <p:spPr>
          <a:xfrm>
            <a:off x="1933302" y="6318302"/>
            <a:ext cx="2129246" cy="523220"/>
          </a:xfrm>
          <a:prstGeom prst="rect">
            <a:avLst/>
          </a:prstGeom>
          <a:solidFill>
            <a:schemeClr val="accent6">
              <a:lumMod val="40000"/>
              <a:lumOff val="60000"/>
            </a:schemeClr>
          </a:solidFill>
        </p:spPr>
        <p:txBody>
          <a:bodyPr wrap="square" rtlCol="0">
            <a:spAutoFit/>
          </a:bodyPr>
          <a:lstStyle/>
          <a:p>
            <a:r>
              <a:rPr lang="en-NZ" sz="2800" dirty="0"/>
              <a:t>Governance</a:t>
            </a:r>
          </a:p>
        </p:txBody>
      </p:sp>
      <p:sp>
        <p:nvSpPr>
          <p:cNvPr id="4" name="TextBox 3">
            <a:extLst>
              <a:ext uri="{FF2B5EF4-FFF2-40B4-BE49-F238E27FC236}">
                <a16:creationId xmlns:a16="http://schemas.microsoft.com/office/drawing/2014/main" id="{6C04C2D0-E93C-7760-5D32-D307854BA097}"/>
              </a:ext>
            </a:extLst>
          </p:cNvPr>
          <p:cNvSpPr txBox="1"/>
          <p:nvPr/>
        </p:nvSpPr>
        <p:spPr>
          <a:xfrm>
            <a:off x="4914105" y="6312534"/>
            <a:ext cx="2035335" cy="523220"/>
          </a:xfrm>
          <a:prstGeom prst="rect">
            <a:avLst/>
          </a:prstGeom>
          <a:solidFill>
            <a:schemeClr val="accent6">
              <a:lumMod val="40000"/>
              <a:lumOff val="60000"/>
            </a:schemeClr>
          </a:solidFill>
        </p:spPr>
        <p:txBody>
          <a:bodyPr wrap="square" rtlCol="0">
            <a:spAutoFit/>
          </a:bodyPr>
          <a:lstStyle/>
          <a:p>
            <a:r>
              <a:rPr lang="en-NZ" sz="2800" dirty="0"/>
              <a:t>Stewardship</a:t>
            </a:r>
          </a:p>
        </p:txBody>
      </p:sp>
      <p:sp>
        <p:nvSpPr>
          <p:cNvPr id="5" name="TextBox 4">
            <a:extLst>
              <a:ext uri="{FF2B5EF4-FFF2-40B4-BE49-F238E27FC236}">
                <a16:creationId xmlns:a16="http://schemas.microsoft.com/office/drawing/2014/main" id="{72DAE4CB-85B9-DAB4-993C-9FAF97180706}"/>
              </a:ext>
            </a:extLst>
          </p:cNvPr>
          <p:cNvSpPr txBox="1"/>
          <p:nvPr/>
        </p:nvSpPr>
        <p:spPr>
          <a:xfrm>
            <a:off x="7594458" y="6306766"/>
            <a:ext cx="2660588" cy="523220"/>
          </a:xfrm>
          <a:prstGeom prst="rect">
            <a:avLst/>
          </a:prstGeom>
          <a:solidFill>
            <a:schemeClr val="accent6">
              <a:lumMod val="40000"/>
              <a:lumOff val="60000"/>
            </a:schemeClr>
          </a:solidFill>
        </p:spPr>
        <p:txBody>
          <a:bodyPr wrap="square" rtlCol="0">
            <a:spAutoFit/>
          </a:bodyPr>
          <a:lstStyle/>
          <a:p>
            <a:r>
              <a:rPr lang="en-NZ" sz="2800" dirty="0"/>
              <a:t>Care and respect</a:t>
            </a:r>
          </a:p>
        </p:txBody>
      </p:sp>
    </p:spTree>
    <p:extLst>
      <p:ext uri="{BB962C8B-B14F-4D97-AF65-F5344CB8AC3E}">
        <p14:creationId xmlns:p14="http://schemas.microsoft.com/office/powerpoint/2010/main" val="285451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9DCBE1-EAB7-1B3E-F413-E66E8CE75432}"/>
              </a:ext>
            </a:extLst>
          </p:cNvPr>
          <p:cNvSpPr>
            <a:spLocks noGrp="1"/>
          </p:cNvSpPr>
          <p:nvPr>
            <p:ph idx="1"/>
          </p:nvPr>
        </p:nvSpPr>
        <p:spPr/>
        <p:txBody>
          <a:bodyPr/>
          <a:lstStyle/>
          <a:p>
            <a:pPr marL="0" indent="0">
              <a:buNone/>
            </a:pPr>
            <a:endParaRPr lang="en-NZ" b="1" dirty="0"/>
          </a:p>
          <a:p>
            <a:pPr marL="0" indent="0">
              <a:buNone/>
            </a:pPr>
            <a:endParaRPr lang="en-NZ" b="1" dirty="0"/>
          </a:p>
          <a:p>
            <a:pPr marL="0" indent="0">
              <a:buNone/>
            </a:pPr>
            <a:endParaRPr lang="en-NZ" b="1" dirty="0"/>
          </a:p>
        </p:txBody>
      </p:sp>
      <p:sp>
        <p:nvSpPr>
          <p:cNvPr id="5" name="Title 4">
            <a:extLst>
              <a:ext uri="{FF2B5EF4-FFF2-40B4-BE49-F238E27FC236}">
                <a16:creationId xmlns:a16="http://schemas.microsoft.com/office/drawing/2014/main" id="{13D5CACE-F1F4-FABC-1653-99214A14B888}"/>
              </a:ext>
            </a:extLst>
          </p:cNvPr>
          <p:cNvSpPr>
            <a:spLocks noGrp="1"/>
          </p:cNvSpPr>
          <p:nvPr>
            <p:ph type="title"/>
          </p:nvPr>
        </p:nvSpPr>
        <p:spPr>
          <a:xfrm>
            <a:off x="838200" y="365125"/>
            <a:ext cx="11153503" cy="1325563"/>
          </a:xfrm>
        </p:spPr>
        <p:txBody>
          <a:bodyPr>
            <a:normAutofit/>
          </a:bodyPr>
          <a:lstStyle/>
          <a:p>
            <a:r>
              <a:rPr lang="en-NZ" sz="4400" b="1" dirty="0">
                <a:solidFill>
                  <a:srgbClr val="0070C0"/>
                </a:solidFill>
              </a:rPr>
              <a:t>What does the term Mahinga kai mean to you?</a:t>
            </a:r>
            <a:endParaRPr lang="en-NZ" b="1" dirty="0"/>
          </a:p>
        </p:txBody>
      </p:sp>
      <p:pic>
        <p:nvPicPr>
          <p:cNvPr id="7" name="Picture 6" descr="A picture containing reptile, outdoor&#10;&#10;Description automatically generated">
            <a:extLst>
              <a:ext uri="{FF2B5EF4-FFF2-40B4-BE49-F238E27FC236}">
                <a16:creationId xmlns:a16="http://schemas.microsoft.com/office/drawing/2014/main" id="{D5881195-1B95-87C1-CCEB-7A5575A55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176" y="1468755"/>
            <a:ext cx="6803571" cy="5105754"/>
          </a:xfrm>
          <a:prstGeom prst="rect">
            <a:avLst/>
          </a:prstGeom>
        </p:spPr>
      </p:pic>
    </p:spTree>
    <p:extLst>
      <p:ext uri="{BB962C8B-B14F-4D97-AF65-F5344CB8AC3E}">
        <p14:creationId xmlns:p14="http://schemas.microsoft.com/office/powerpoint/2010/main" val="416063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D22D-5315-4341-0516-420A83F1596D}"/>
              </a:ext>
            </a:extLst>
          </p:cNvPr>
          <p:cNvSpPr>
            <a:spLocks noGrp="1"/>
          </p:cNvSpPr>
          <p:nvPr>
            <p:ph type="title"/>
          </p:nvPr>
        </p:nvSpPr>
        <p:spPr>
          <a:xfrm>
            <a:off x="441891" y="2453417"/>
            <a:ext cx="10764520" cy="1325563"/>
          </a:xfrm>
        </p:spPr>
        <p:txBody>
          <a:bodyPr/>
          <a:lstStyle/>
          <a:p>
            <a:r>
              <a:rPr lang="en-NZ" dirty="0"/>
              <a:t>The kete</a:t>
            </a:r>
          </a:p>
        </p:txBody>
      </p:sp>
      <p:pic>
        <p:nvPicPr>
          <p:cNvPr id="5" name="Content Placeholder 4">
            <a:extLst>
              <a:ext uri="{FF2B5EF4-FFF2-40B4-BE49-F238E27FC236}">
                <a16:creationId xmlns:a16="http://schemas.microsoft.com/office/drawing/2014/main" id="{CE501B28-F138-24DA-03EB-05AE637A78D0}"/>
              </a:ext>
            </a:extLst>
          </p:cNvPr>
          <p:cNvPicPr>
            <a:picLocks noGrp="1" noChangeAspect="1"/>
          </p:cNvPicPr>
          <p:nvPr>
            <p:ph idx="1"/>
          </p:nvPr>
        </p:nvPicPr>
        <p:blipFill>
          <a:blip r:embed="rId3"/>
          <a:stretch>
            <a:fillRect/>
          </a:stretch>
        </p:blipFill>
        <p:spPr>
          <a:xfrm>
            <a:off x="3089339" y="0"/>
            <a:ext cx="9102661" cy="6858000"/>
          </a:xfrm>
        </p:spPr>
      </p:pic>
      <p:pic>
        <p:nvPicPr>
          <p:cNvPr id="6" name="Picture 5">
            <a:extLst>
              <a:ext uri="{FF2B5EF4-FFF2-40B4-BE49-F238E27FC236}">
                <a16:creationId xmlns:a16="http://schemas.microsoft.com/office/drawing/2014/main" id="{F2F9DE8E-98F5-405A-765F-D12CD6EA56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6" t="2622" r="2716" b="2837"/>
          <a:stretch/>
        </p:blipFill>
        <p:spPr bwMode="auto">
          <a:xfrm>
            <a:off x="7099793" y="0"/>
            <a:ext cx="5092207"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864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B2EA-FBFC-9931-22A4-8F514A956FB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C002FF3-531E-DFBE-6908-2096ED352CD8}"/>
              </a:ext>
            </a:extLst>
          </p:cNvPr>
          <p:cNvSpPr>
            <a:spLocks noGrp="1"/>
          </p:cNvSpPr>
          <p:nvPr>
            <p:ph idx="1"/>
          </p:nvPr>
        </p:nvSpPr>
        <p:spPr>
          <a:xfrm>
            <a:off x="4868563" y="2270468"/>
            <a:ext cx="7068064" cy="4351338"/>
          </a:xfrm>
        </p:spPr>
        <p:txBody>
          <a:bodyPr/>
          <a:lstStyle/>
          <a:p>
            <a:pPr marL="0" indent="0">
              <a:buNone/>
            </a:pPr>
            <a:r>
              <a:rPr lang="en-NZ" dirty="0"/>
              <a:t>Mahinga kai 101</a:t>
            </a:r>
          </a:p>
          <a:p>
            <a:pPr marL="0" indent="0">
              <a:buNone/>
            </a:pPr>
            <a:endParaRPr lang="en-NZ" dirty="0"/>
          </a:p>
          <a:p>
            <a:r>
              <a:rPr lang="en-NZ" dirty="0">
                <a:effectLst/>
                <a:latin typeface="Calibri" panose="020F0502020204030204" pitchFamily="34" charset="0"/>
                <a:ea typeface="Times New Roman" panose="02020603050405020304" pitchFamily="18" charset="0"/>
              </a:rPr>
              <a:t>Mahinga kai connects people with place, </a:t>
            </a:r>
            <a:r>
              <a:rPr lang="en-NZ" dirty="0">
                <a:latin typeface="Calibri" panose="020F0502020204030204" pitchFamily="34" charset="0"/>
              </a:rPr>
              <a:t>tangata with whenua</a:t>
            </a:r>
          </a:p>
          <a:p>
            <a:r>
              <a:rPr lang="en-NZ" dirty="0">
                <a:latin typeface="Calibri" panose="020F0502020204030204" pitchFamily="34" charset="0"/>
              </a:rPr>
              <a:t>Mahinga kai is inter-generational</a:t>
            </a:r>
          </a:p>
          <a:p>
            <a:r>
              <a:rPr lang="en-NZ" dirty="0">
                <a:latin typeface="Calibri" panose="020F0502020204030204" pitchFamily="34" charset="0"/>
              </a:rPr>
              <a:t>Mahinga kai is a holistic and integrated value</a:t>
            </a:r>
          </a:p>
          <a:p>
            <a:endParaRPr lang="en-NZ" dirty="0">
              <a:latin typeface="Calibri" panose="020F0502020204030204" pitchFamily="34" charset="0"/>
            </a:endParaRPr>
          </a:p>
          <a:p>
            <a:pPr marL="0" indent="0">
              <a:buNone/>
            </a:pPr>
            <a:r>
              <a:rPr lang="en-NZ" dirty="0">
                <a:latin typeface="Calibri" panose="020F0502020204030204" pitchFamily="34" charset="0"/>
              </a:rPr>
              <a:t>Biodiversity? Water quality? Water flows?</a:t>
            </a:r>
          </a:p>
        </p:txBody>
      </p:sp>
      <p:pic>
        <p:nvPicPr>
          <p:cNvPr id="5" name="Picture 4">
            <a:extLst>
              <a:ext uri="{FF2B5EF4-FFF2-40B4-BE49-F238E27FC236}">
                <a16:creationId xmlns:a16="http://schemas.microsoft.com/office/drawing/2014/main" id="{E279EFD8-71B7-0009-C06D-00EB86889D76}"/>
              </a:ext>
            </a:extLst>
          </p:cNvPr>
          <p:cNvPicPr>
            <a:picLocks noChangeAspect="1"/>
          </p:cNvPicPr>
          <p:nvPr/>
        </p:nvPicPr>
        <p:blipFill>
          <a:blip r:embed="rId3"/>
          <a:stretch>
            <a:fillRect/>
          </a:stretch>
        </p:blipFill>
        <p:spPr>
          <a:xfrm>
            <a:off x="0" y="-15240"/>
            <a:ext cx="4772025" cy="6810375"/>
          </a:xfrm>
          <a:prstGeom prst="rect">
            <a:avLst/>
          </a:prstGeom>
        </p:spPr>
      </p:pic>
      <p:sp>
        <p:nvSpPr>
          <p:cNvPr id="6" name="Content Placeholder 2">
            <a:extLst>
              <a:ext uri="{FF2B5EF4-FFF2-40B4-BE49-F238E27FC236}">
                <a16:creationId xmlns:a16="http://schemas.microsoft.com/office/drawing/2014/main" id="{B329A2B6-4549-15A5-C85D-59E0F16CBBA4}"/>
              </a:ext>
            </a:extLst>
          </p:cNvPr>
          <p:cNvSpPr txBox="1">
            <a:spLocks/>
          </p:cNvSpPr>
          <p:nvPr/>
        </p:nvSpPr>
        <p:spPr>
          <a:xfrm>
            <a:off x="5023446" y="557689"/>
            <a:ext cx="6221203" cy="1132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4800" dirty="0"/>
              <a:t>Visualising mahinga kai</a:t>
            </a:r>
          </a:p>
        </p:txBody>
      </p:sp>
      <p:pic>
        <p:nvPicPr>
          <p:cNvPr id="7" name="Picture 6">
            <a:extLst>
              <a:ext uri="{FF2B5EF4-FFF2-40B4-BE49-F238E27FC236}">
                <a16:creationId xmlns:a16="http://schemas.microsoft.com/office/drawing/2014/main" id="{3C7675EB-3873-EC03-73BB-D41875FD6A4B}"/>
              </a:ext>
            </a:extLst>
          </p:cNvPr>
          <p:cNvPicPr>
            <a:picLocks noChangeAspect="1"/>
          </p:cNvPicPr>
          <p:nvPr/>
        </p:nvPicPr>
        <p:blipFill>
          <a:blip r:embed="rId4"/>
          <a:stretch>
            <a:fillRect/>
          </a:stretch>
        </p:blipFill>
        <p:spPr>
          <a:xfrm>
            <a:off x="0" y="-12358"/>
            <a:ext cx="4759412" cy="6993831"/>
          </a:xfrm>
          <a:prstGeom prst="rect">
            <a:avLst/>
          </a:prstGeom>
        </p:spPr>
      </p:pic>
    </p:spTree>
    <p:extLst>
      <p:ext uri="{BB962C8B-B14F-4D97-AF65-F5344CB8AC3E}">
        <p14:creationId xmlns:p14="http://schemas.microsoft.com/office/powerpoint/2010/main" val="268475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819E-4E03-3B3D-39E6-1BB9B99B6B68}"/>
              </a:ext>
            </a:extLst>
          </p:cNvPr>
          <p:cNvSpPr>
            <a:spLocks noGrp="1"/>
          </p:cNvSpPr>
          <p:nvPr>
            <p:ph type="title"/>
          </p:nvPr>
        </p:nvSpPr>
        <p:spPr>
          <a:xfrm>
            <a:off x="1230086" y="2919639"/>
            <a:ext cx="10515600" cy="1325563"/>
          </a:xfrm>
        </p:spPr>
        <p:txBody>
          <a:bodyPr/>
          <a:lstStyle/>
          <a:p>
            <a:pPr algn="r"/>
            <a:r>
              <a:rPr lang="en-NZ" b="1" dirty="0"/>
              <a:t>Visualising Mahinga kai</a:t>
            </a:r>
          </a:p>
        </p:txBody>
      </p:sp>
      <p:sp>
        <p:nvSpPr>
          <p:cNvPr id="3" name="Content Placeholder 2">
            <a:extLst>
              <a:ext uri="{FF2B5EF4-FFF2-40B4-BE49-F238E27FC236}">
                <a16:creationId xmlns:a16="http://schemas.microsoft.com/office/drawing/2014/main" id="{C3E53935-C306-C287-A1EA-FC06644D9C47}"/>
              </a:ext>
            </a:extLst>
          </p:cNvPr>
          <p:cNvSpPr>
            <a:spLocks noGrp="1"/>
          </p:cNvSpPr>
          <p:nvPr>
            <p:ph idx="1"/>
          </p:nvPr>
        </p:nvSpPr>
        <p:spPr/>
        <p:txBody>
          <a:bodyPr/>
          <a:lstStyle/>
          <a:p>
            <a:endParaRPr lang="en-NZ" dirty="0"/>
          </a:p>
        </p:txBody>
      </p:sp>
      <p:pic>
        <p:nvPicPr>
          <p:cNvPr id="4" name="Picture 3" descr="A picture containing text, grass, person, different&#10;&#10;Description automatically generated">
            <a:extLst>
              <a:ext uri="{FF2B5EF4-FFF2-40B4-BE49-F238E27FC236}">
                <a16:creationId xmlns:a16="http://schemas.microsoft.com/office/drawing/2014/main" id="{9F21663D-CB95-961A-7942-1222B6CDD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18" y="-125113"/>
            <a:ext cx="5465481" cy="7108226"/>
          </a:xfrm>
          <a:prstGeom prst="rect">
            <a:avLst/>
          </a:prstGeom>
        </p:spPr>
      </p:pic>
    </p:spTree>
    <p:extLst>
      <p:ext uri="{BB962C8B-B14F-4D97-AF65-F5344CB8AC3E}">
        <p14:creationId xmlns:p14="http://schemas.microsoft.com/office/powerpoint/2010/main" val="310594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76F3-1BAB-3CDC-C496-09D31F64ACAE}"/>
              </a:ext>
            </a:extLst>
          </p:cNvPr>
          <p:cNvSpPr>
            <a:spLocks noGrp="1"/>
          </p:cNvSpPr>
          <p:nvPr>
            <p:ph type="title"/>
          </p:nvPr>
        </p:nvSpPr>
        <p:spPr>
          <a:xfrm>
            <a:off x="3634337" y="0"/>
            <a:ext cx="10515600" cy="685199"/>
          </a:xfrm>
        </p:spPr>
        <p:txBody>
          <a:bodyPr>
            <a:normAutofit fontScale="90000"/>
          </a:bodyPr>
          <a:lstStyle/>
          <a:p>
            <a:r>
              <a:rPr lang="mi-NZ" dirty="0"/>
              <a:t>Impacts on Mahinga kai</a:t>
            </a:r>
            <a:endParaRPr lang="en-NZ" dirty="0"/>
          </a:p>
        </p:txBody>
      </p:sp>
      <p:pic>
        <p:nvPicPr>
          <p:cNvPr id="5" name="Content Placeholder 4" descr="A picture containing text, calculator&#10;&#10;Description automatically generated">
            <a:extLst>
              <a:ext uri="{FF2B5EF4-FFF2-40B4-BE49-F238E27FC236}">
                <a16:creationId xmlns:a16="http://schemas.microsoft.com/office/drawing/2014/main" id="{D86EE52A-93D9-4A67-EF71-9001C5A0D5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0672" y="604385"/>
            <a:ext cx="10055631" cy="6253615"/>
          </a:xfrm>
        </p:spPr>
      </p:pic>
    </p:spTree>
    <p:extLst>
      <p:ext uri="{BB962C8B-B14F-4D97-AF65-F5344CB8AC3E}">
        <p14:creationId xmlns:p14="http://schemas.microsoft.com/office/powerpoint/2010/main" val="205501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2459</TotalTime>
  <Words>1042</Words>
  <Application>Microsoft Office PowerPoint</Application>
  <PresentationFormat>Widescreen</PresentationFormat>
  <Paragraphs>90</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Corbel</vt:lpstr>
      <vt:lpstr>Office Theme</vt:lpstr>
      <vt:lpstr>Implementing Mahinga Kai as a Māori Freshwater Value:  </vt:lpstr>
      <vt:lpstr>National Objectives Framework / NPS-FM 2020 </vt:lpstr>
      <vt:lpstr>PowerPoint Presentation</vt:lpstr>
      <vt:lpstr>National Objectives Framework / NPS-FM 2020 </vt:lpstr>
      <vt:lpstr>What does the term Mahinga kai mean to you?</vt:lpstr>
      <vt:lpstr>The kete</vt:lpstr>
      <vt:lpstr>PowerPoint Presentation</vt:lpstr>
      <vt:lpstr>Visualising Mahinga kai</vt:lpstr>
      <vt:lpstr>Impacts on Mahinga kai</vt:lpstr>
      <vt:lpstr>Impacts on Mahinga kai</vt:lpstr>
      <vt:lpstr>PowerPoint Presentation</vt:lpstr>
      <vt:lpstr>PowerPoint Presentation</vt:lpstr>
      <vt:lpstr>Taking Mahinga kai through the NOF process</vt:lpstr>
      <vt:lpstr>Attributes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Mahinga Kai as a Māori Freshwater Value:</dc:title>
  <dc:creator>Wolfgang Kanz</dc:creator>
  <cp:lastModifiedBy>Wolfgang Kanz</cp:lastModifiedBy>
  <cp:revision>12</cp:revision>
  <dcterms:created xsi:type="dcterms:W3CDTF">2022-05-15T19:26:16Z</dcterms:created>
  <dcterms:modified xsi:type="dcterms:W3CDTF">2022-10-18T21:00:06Z</dcterms:modified>
</cp:coreProperties>
</file>