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306701"/>
    <a:srgbClr val="FFFFFF"/>
    <a:srgbClr val="408000"/>
    <a:srgbClr val="3D7F01"/>
    <a:srgbClr val="377001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06" autoAdjust="0"/>
  </p:normalViewPr>
  <p:slideViewPr>
    <p:cSldViewPr snapToGrid="0" snapToObjects="1"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8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783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17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97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76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48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37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07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99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45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2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FC0F3-4A90-644A-B970-812D862DA86B}" type="datetimeFigureOut">
              <a:rPr lang="es-ES" smtClean="0"/>
              <a:t>28/08/2019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CFE31-FACC-CC44-A660-CDC8BAF109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7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ofilm_s_5000"/>
          <p:cNvPicPr>
            <a:picLocks noChangeAspect="1" noChangeArrowheads="1"/>
          </p:cNvPicPr>
          <p:nvPr/>
        </p:nvPicPr>
        <p:blipFill>
          <a:blip r:embed="rId2">
            <a:lum bright="-3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>
            <a:fillRect/>
          </a:stretch>
        </p:blipFill>
        <p:spPr bwMode="auto">
          <a:xfrm>
            <a:off x="308985" y="223476"/>
            <a:ext cx="8517488" cy="63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01640"/>
            <a:ext cx="7772400" cy="1470025"/>
          </a:xfrm>
        </p:spPr>
        <p:txBody>
          <a:bodyPr>
            <a:noAutofit/>
          </a:bodyPr>
          <a:lstStyle/>
          <a:p>
            <a:r>
              <a:rPr lang="en-GB" dirty="0" err="1" smtClean="0">
                <a:solidFill>
                  <a:srgbClr val="FFFF00"/>
                </a:solidFill>
                <a:latin typeface="Georgia"/>
                <a:cs typeface="Georgia"/>
              </a:rPr>
              <a:t>Bioelectrochemical</a:t>
            </a:r>
            <a:r>
              <a:rPr lang="en-GB" dirty="0" smtClean="0">
                <a:solidFill>
                  <a:srgbClr val="FFFF00"/>
                </a:solidFill>
                <a:latin typeface="Georgia"/>
                <a:cs typeface="Georgia"/>
              </a:rPr>
              <a:t> systems for enhanced wastewater treatment and energy recovery</a:t>
            </a:r>
            <a:endParaRPr lang="en-GB" dirty="0">
              <a:solidFill>
                <a:srgbClr val="FFFF00"/>
              </a:solidFill>
              <a:latin typeface="Georgia"/>
              <a:cs typeface="Georgia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7238" y="3489679"/>
            <a:ext cx="8601389" cy="1752600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Georgia"/>
                <a:cs typeface="Georgia"/>
              </a:rPr>
              <a:t>Ricardo Bello-Mendoza</a:t>
            </a:r>
          </a:p>
          <a:p>
            <a:r>
              <a:rPr lang="en-GB" dirty="0" smtClean="0">
                <a:solidFill>
                  <a:srgbClr val="FFFFFF"/>
                </a:solidFill>
                <a:latin typeface="Georgia"/>
                <a:cs typeface="Georgia"/>
              </a:rPr>
              <a:t>Dept. of Civil and Natural Resources Engineering</a:t>
            </a:r>
          </a:p>
          <a:p>
            <a:r>
              <a:rPr lang="en-GB" dirty="0" smtClean="0">
                <a:solidFill>
                  <a:srgbClr val="FFFFFF"/>
                </a:solidFill>
                <a:latin typeface="Georgia"/>
                <a:cs typeface="Georgia"/>
              </a:rPr>
              <a:t>University of Canterbury</a:t>
            </a:r>
            <a:endParaRPr lang="en-GB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8985" y="4965700"/>
            <a:ext cx="2015115" cy="1627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UCPositive_fax-memo_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5" y="5140214"/>
            <a:ext cx="1765348" cy="133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4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" y="1564920"/>
            <a:ext cx="9177866" cy="38074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6791" y="356495"/>
            <a:ext cx="8547823" cy="1200329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Domestic wastewater treatment with UASB and MFC systems</a:t>
            </a:r>
          </a:p>
        </p:txBody>
      </p:sp>
      <p:pic>
        <p:nvPicPr>
          <p:cNvPr id="2" name="Imagen 1" descr="100_28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t="24295" r="18680" b="13211"/>
          <a:stretch/>
        </p:blipFill>
        <p:spPr>
          <a:xfrm>
            <a:off x="4131430" y="2953117"/>
            <a:ext cx="3516284" cy="2558099"/>
          </a:xfrm>
          <a:prstGeom prst="rect">
            <a:avLst/>
          </a:prstGeom>
        </p:spPr>
      </p:pic>
      <p:pic>
        <p:nvPicPr>
          <p:cNvPr id="3" name="Imagen 2" descr="100_28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42741"/>
          <a:stretch/>
        </p:blipFill>
        <p:spPr>
          <a:xfrm>
            <a:off x="1948335" y="2236911"/>
            <a:ext cx="1130024" cy="2401587"/>
          </a:xfrm>
          <a:prstGeom prst="rect">
            <a:avLst/>
          </a:prstGeom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2554" y="5496450"/>
            <a:ext cx="5644446" cy="1117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Does an MFC improve effluent quality?</a:t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14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1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Does it improve energy recovery?</a:t>
            </a:r>
            <a:endParaRPr lang="en-US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9000" y="1168400"/>
            <a:ext cx="7404100" cy="51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TOC removal efficiency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12742" y="1305099"/>
            <a:ext cx="6725913" cy="4771447"/>
            <a:chOff x="1212742" y="1305099"/>
            <a:chExt cx="6725913" cy="47714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304" y="1305099"/>
              <a:ext cx="6676351" cy="46700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89613" y="1571105"/>
              <a:ext cx="1188720" cy="324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0189" y="1622063"/>
              <a:ext cx="526510" cy="3231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48001" y="5669284"/>
              <a:ext cx="7899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000" dirty="0" smtClean="0"/>
                <a:t>UASB</a:t>
              </a:r>
              <a:endParaRPr lang="en-NZ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2998" y="5676436"/>
              <a:ext cx="65670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000" dirty="0" smtClean="0"/>
                <a:t>MFC</a:t>
              </a:r>
              <a:endParaRPr lang="en-NZ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90756" y="5648264"/>
              <a:ext cx="16625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000" dirty="0" smtClean="0"/>
                <a:t>UASB-MFC</a:t>
              </a:r>
              <a:endParaRPr lang="en-NZ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12742" y="1725120"/>
              <a:ext cx="492443" cy="351628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NZ" sz="2000" dirty="0" smtClean="0"/>
                <a:t>Total organic carbon removal (%)</a:t>
              </a:r>
              <a:endParaRPr lang="en-NZ" sz="20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842952" y="3499658"/>
            <a:ext cx="332510" cy="20864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/>
          <p:cNvSpPr/>
          <p:nvPr/>
        </p:nvSpPr>
        <p:spPr>
          <a:xfrm>
            <a:off x="3266901" y="3366655"/>
            <a:ext cx="282633" cy="22194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3682538" y="2884517"/>
            <a:ext cx="290945" cy="2709949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Rectangle 20"/>
          <p:cNvSpPr/>
          <p:nvPr/>
        </p:nvSpPr>
        <p:spPr>
          <a:xfrm>
            <a:off x="4512425" y="3918066"/>
            <a:ext cx="282633" cy="16764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/>
          <p:cNvSpPr/>
          <p:nvPr/>
        </p:nvSpPr>
        <p:spPr>
          <a:xfrm>
            <a:off x="4923907" y="3424844"/>
            <a:ext cx="290945" cy="2169622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/>
          <p:cNvSpPr/>
          <p:nvPr/>
        </p:nvSpPr>
        <p:spPr>
          <a:xfrm>
            <a:off x="5930814" y="2884517"/>
            <a:ext cx="332510" cy="272241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23"/>
          <p:cNvSpPr/>
          <p:nvPr/>
        </p:nvSpPr>
        <p:spPr>
          <a:xfrm>
            <a:off x="6386944" y="2726574"/>
            <a:ext cx="282633" cy="2880361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/>
          <p:cNvSpPr/>
          <p:nvPr/>
        </p:nvSpPr>
        <p:spPr>
          <a:xfrm>
            <a:off x="6793197" y="2493818"/>
            <a:ext cx="290945" cy="3113118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TextBox 19"/>
          <p:cNvSpPr txBox="1"/>
          <p:nvPr/>
        </p:nvSpPr>
        <p:spPr>
          <a:xfrm>
            <a:off x="2443940" y="1530619"/>
            <a:ext cx="96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3 h HRT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6710" y="1816026"/>
            <a:ext cx="96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002060"/>
                </a:solidFill>
              </a:rPr>
              <a:t>6</a:t>
            </a:r>
            <a:r>
              <a:rPr lang="en-NZ" b="1" dirty="0" smtClean="0">
                <a:solidFill>
                  <a:srgbClr val="002060"/>
                </a:solidFill>
              </a:rPr>
              <a:t> h HRT</a:t>
            </a:r>
            <a:endParaRPr lang="en-NZ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793" y="2101428"/>
            <a:ext cx="108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306701"/>
                </a:solidFill>
              </a:rPr>
              <a:t>12 h HRT</a:t>
            </a:r>
            <a:endParaRPr lang="en-NZ" b="1" dirty="0">
              <a:solidFill>
                <a:srgbClr val="30670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46929" y="2499547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002060"/>
                </a:solidFill>
              </a:rPr>
              <a:t>3 + 3 h</a:t>
            </a:r>
            <a:endParaRPr lang="en-NZ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40121" y="2169343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306701"/>
                </a:solidFill>
              </a:rPr>
              <a:t>3 + 9 h</a:t>
            </a:r>
            <a:endParaRPr lang="en-NZ" b="1" dirty="0">
              <a:solidFill>
                <a:srgbClr val="30670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34483" y="1910035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rgbClr val="306701"/>
                </a:solidFill>
              </a:rPr>
              <a:t>6</a:t>
            </a:r>
            <a:r>
              <a:rPr lang="en-NZ" b="1" dirty="0" smtClean="0">
                <a:solidFill>
                  <a:srgbClr val="306701"/>
                </a:solidFill>
              </a:rPr>
              <a:t> + 6 h</a:t>
            </a:r>
            <a:endParaRPr lang="en-NZ" b="1" dirty="0">
              <a:solidFill>
                <a:srgbClr val="306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0" grpId="0"/>
      <p:bldP spid="27" grpId="0"/>
      <p:bldP spid="28" grpId="0"/>
      <p:bldP spid="29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841438" y="1168400"/>
            <a:ext cx="7451662" cy="51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279" y="1304438"/>
            <a:ext cx="6664376" cy="47060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TSS removal efficiency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52963" y="4024745"/>
            <a:ext cx="332510" cy="1644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15"/>
          <p:cNvSpPr/>
          <p:nvPr/>
        </p:nvSpPr>
        <p:spPr>
          <a:xfrm>
            <a:off x="3266901" y="3267750"/>
            <a:ext cx="282633" cy="24015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/>
          <p:cNvSpPr/>
          <p:nvPr/>
        </p:nvSpPr>
        <p:spPr>
          <a:xfrm>
            <a:off x="3682538" y="3133898"/>
            <a:ext cx="290945" cy="2518759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Rectangle 20"/>
          <p:cNvSpPr/>
          <p:nvPr/>
        </p:nvSpPr>
        <p:spPr>
          <a:xfrm>
            <a:off x="4537364" y="4630189"/>
            <a:ext cx="282633" cy="102246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/>
          <p:cNvSpPr/>
          <p:nvPr/>
        </p:nvSpPr>
        <p:spPr>
          <a:xfrm>
            <a:off x="4957159" y="4256115"/>
            <a:ext cx="290945" cy="1404853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/>
          <p:cNvSpPr/>
          <p:nvPr/>
        </p:nvSpPr>
        <p:spPr>
          <a:xfrm>
            <a:off x="6022257" y="3251124"/>
            <a:ext cx="332510" cy="238906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23"/>
          <p:cNvSpPr/>
          <p:nvPr/>
        </p:nvSpPr>
        <p:spPr>
          <a:xfrm>
            <a:off x="6468373" y="3061584"/>
            <a:ext cx="282633" cy="2591073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Rectangle 24"/>
          <p:cNvSpPr/>
          <p:nvPr/>
        </p:nvSpPr>
        <p:spPr>
          <a:xfrm>
            <a:off x="6897864" y="2909457"/>
            <a:ext cx="290945" cy="2730731"/>
          </a:xfrm>
          <a:prstGeom prst="rect">
            <a:avLst/>
          </a:prstGeom>
          <a:noFill/>
          <a:ln w="38100">
            <a:solidFill>
              <a:srgbClr val="306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TextBox 19"/>
          <p:cNvSpPr txBox="1"/>
          <p:nvPr/>
        </p:nvSpPr>
        <p:spPr>
          <a:xfrm>
            <a:off x="2443940" y="1530619"/>
            <a:ext cx="96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3 h HRT</a:t>
            </a:r>
            <a:endParaRPr lang="en-NZ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46710" y="1816026"/>
            <a:ext cx="96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002060"/>
                </a:solidFill>
              </a:rPr>
              <a:t>6</a:t>
            </a:r>
            <a:r>
              <a:rPr lang="en-NZ" b="1" dirty="0" smtClean="0">
                <a:solidFill>
                  <a:srgbClr val="002060"/>
                </a:solidFill>
              </a:rPr>
              <a:t> h HRT</a:t>
            </a:r>
            <a:endParaRPr lang="en-NZ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4793" y="2101428"/>
            <a:ext cx="108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306701"/>
                </a:solidFill>
              </a:rPr>
              <a:t>12 h HRT</a:t>
            </a:r>
            <a:endParaRPr lang="en-NZ" b="1" dirty="0">
              <a:solidFill>
                <a:srgbClr val="30670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9869" y="1530619"/>
            <a:ext cx="37407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2981961" y="5715231"/>
            <a:ext cx="8645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UASB</a:t>
            </a:r>
            <a:endParaRPr lang="en-NZ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542602" y="5702724"/>
            <a:ext cx="7659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MFC</a:t>
            </a:r>
            <a:endParaRPr lang="en-NZ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810286" y="5697183"/>
            <a:ext cx="17127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UASB-MFC</a:t>
            </a:r>
            <a:endParaRPr lang="en-NZ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5639029" y="2858673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002060"/>
                </a:solidFill>
              </a:rPr>
              <a:t>3 + 3 h</a:t>
            </a:r>
            <a:endParaRPr lang="en-NZ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08757" y="2536996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>
                <a:solidFill>
                  <a:srgbClr val="306701"/>
                </a:solidFill>
              </a:rPr>
              <a:t>3 + 9 h</a:t>
            </a:r>
            <a:endParaRPr lang="en-NZ" b="1" dirty="0">
              <a:solidFill>
                <a:srgbClr val="30670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2874" y="2520327"/>
            <a:ext cx="840657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rgbClr val="306701"/>
                </a:solidFill>
              </a:rPr>
              <a:t>6</a:t>
            </a:r>
            <a:r>
              <a:rPr lang="en-NZ" b="1" dirty="0" smtClean="0">
                <a:solidFill>
                  <a:srgbClr val="306701"/>
                </a:solidFill>
              </a:rPr>
              <a:t> + 6 h</a:t>
            </a:r>
            <a:endParaRPr lang="en-NZ" b="1" dirty="0">
              <a:solidFill>
                <a:srgbClr val="30670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438" y="1530620"/>
            <a:ext cx="800219" cy="414328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NZ" sz="2000" dirty="0" smtClean="0"/>
              <a:t>Total Suspended Solids removal (%)</a:t>
            </a:r>
          </a:p>
          <a:p>
            <a:pPr algn="ctr"/>
            <a:endParaRPr lang="en-NZ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359826" y="2005956"/>
            <a:ext cx="5735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NZ" sz="1600" dirty="0" smtClean="0"/>
              <a:t>100</a:t>
            </a:r>
            <a:endParaRPr lang="en-NZ" sz="1600" dirty="0"/>
          </a:p>
        </p:txBody>
      </p:sp>
    </p:spTree>
    <p:extLst>
      <p:ext uri="{BB962C8B-B14F-4D97-AF65-F5344CB8AC3E}">
        <p14:creationId xmlns:p14="http://schemas.microsoft.com/office/powerpoint/2010/main" val="36398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0" grpId="0"/>
      <p:bldP spid="27" grpId="0"/>
      <p:bldP spid="28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Electricity from domestic wastewater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59" y="1211114"/>
            <a:ext cx="7378471" cy="4025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30" y="4475966"/>
            <a:ext cx="4360838" cy="2382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498" y="2685194"/>
            <a:ext cx="3261643" cy="22191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944" y="3715711"/>
            <a:ext cx="3316511" cy="17375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13322" y="4701342"/>
            <a:ext cx="947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Glucose</a:t>
            </a:r>
            <a:endParaRPr lang="en-NZ" dirty="0"/>
          </a:p>
        </p:txBody>
      </p:sp>
      <p:sp>
        <p:nvSpPr>
          <p:cNvPr id="31" name="Text Box 84"/>
          <p:cNvSpPr txBox="1">
            <a:spLocks noChangeArrowheads="1"/>
          </p:cNvSpPr>
          <p:nvPr/>
        </p:nvSpPr>
        <p:spPr bwMode="auto">
          <a:xfrm>
            <a:off x="1194549" y="6302856"/>
            <a:ext cx="3449781" cy="276999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/>
                </a:solidFill>
                <a:latin typeface="Tahoma" charset="0"/>
                <a:cs typeface="+mn-cs"/>
              </a:rPr>
              <a:t>Source: Liu &amp; Logan </a:t>
            </a:r>
            <a:r>
              <a:rPr lang="en-US" sz="1200" dirty="0" err="1" smtClean="0">
                <a:solidFill>
                  <a:srgbClr val="FFFFFF"/>
                </a:solidFill>
                <a:latin typeface="Tahoma" charset="0"/>
                <a:cs typeface="+mn-cs"/>
              </a:rPr>
              <a:t>Envion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  <a:cs typeface="+mn-cs"/>
              </a:rPr>
              <a:t>. Sci. </a:t>
            </a:r>
            <a:r>
              <a:rPr lang="en-US" sz="1200" dirty="0" err="1" smtClean="0">
                <a:solidFill>
                  <a:srgbClr val="FFFFFF"/>
                </a:solidFill>
                <a:latin typeface="Tahoma" charset="0"/>
                <a:cs typeface="+mn-cs"/>
              </a:rPr>
              <a:t>Technol</a:t>
            </a:r>
            <a:r>
              <a:rPr lang="en-US" sz="1200" dirty="0" smtClean="0">
                <a:solidFill>
                  <a:srgbClr val="FFFFFF"/>
                </a:solidFill>
                <a:latin typeface="Tahoma" charset="0"/>
                <a:cs typeface="+mn-cs"/>
              </a:rPr>
              <a:t> (2004)</a:t>
            </a:r>
          </a:p>
        </p:txBody>
      </p:sp>
    </p:spTree>
    <p:extLst>
      <p:ext uri="{BB962C8B-B14F-4D97-AF65-F5344CB8AC3E}">
        <p14:creationId xmlns:p14="http://schemas.microsoft.com/office/powerpoint/2010/main" val="4805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MFC performance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93481"/>
              </p:ext>
            </p:extLst>
          </p:nvPr>
        </p:nvGraphicFramePr>
        <p:xfrm>
          <a:off x="649113" y="1679220"/>
          <a:ext cx="778933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1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HRT (h)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Feed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Voltage (mV)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Power density (mW/m</a:t>
                      </a:r>
                      <a:r>
                        <a:rPr lang="en-NZ" sz="2000" baseline="30000" noProof="0" dirty="0" smtClean="0"/>
                        <a:t>2</a:t>
                      </a:r>
                      <a:r>
                        <a:rPr lang="en-NZ" sz="2000" noProof="0" dirty="0" smtClean="0"/>
                        <a:t>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Coulombic efficiency (%)</a:t>
                      </a:r>
                      <a:endParaRPr lang="en-NZ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UASB effluent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15 – 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6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noProof="0" dirty="0" smtClean="0"/>
                        <a:t>UASB effluent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</a:t>
                      </a:r>
                      <a:r>
                        <a:rPr lang="en-NZ" sz="2000" baseline="0" noProof="0" dirty="0" smtClean="0"/>
                        <a:t> –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6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noProof="0" dirty="0" smtClean="0"/>
                        <a:t>Raw</a:t>
                      </a:r>
                      <a:r>
                        <a:rPr lang="en-NZ" sz="2000" baseline="0" noProof="0" dirty="0" smtClean="0"/>
                        <a:t> wastewater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baseline="0" noProof="0" dirty="0" smtClean="0"/>
                        <a:t>25 – 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5.02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9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noProof="0" dirty="0" smtClean="0"/>
                        <a:t>UASB effluent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baseline="0" noProof="0" dirty="0" smtClean="0"/>
                        <a:t>13 – 237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12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noProof="0" dirty="0" smtClean="0"/>
                        <a:t>Raw</a:t>
                      </a:r>
                      <a:r>
                        <a:rPr lang="en-NZ" sz="2000" baseline="0" noProof="0" dirty="0" smtClean="0"/>
                        <a:t> wastewater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aseline="0" noProof="0" dirty="0" smtClean="0"/>
                        <a:t>76 – 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noProof="0" dirty="0" smtClean="0"/>
                        <a:t>173.0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8.0</a:t>
                      </a:r>
                      <a:endParaRPr lang="en-NZ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889000" y="1168400"/>
            <a:ext cx="7404100" cy="51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Polarization and power density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87" y="1567208"/>
            <a:ext cx="6093226" cy="4455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783187" y="1970116"/>
            <a:ext cx="99753" cy="108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Oval 10"/>
          <p:cNvSpPr/>
          <p:nvPr/>
        </p:nvSpPr>
        <p:spPr>
          <a:xfrm>
            <a:off x="5273042" y="2238895"/>
            <a:ext cx="99753" cy="1080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101" y="2708004"/>
            <a:ext cx="182896" cy="195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079" y="3470564"/>
            <a:ext cx="182896" cy="19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15" y="5052189"/>
            <a:ext cx="182896" cy="195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04" y="4345623"/>
            <a:ext cx="182883" cy="195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497" y="4644867"/>
            <a:ext cx="182896" cy="195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1161" y="2042726"/>
            <a:ext cx="492443" cy="286232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NZ" sz="2000" dirty="0" smtClean="0"/>
              <a:t>Cell voltage (mV)</a:t>
            </a:r>
            <a:endParaRPr lang="en-NZ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57101" y="5748942"/>
            <a:ext cx="18288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Resistance (</a:t>
            </a:r>
            <a:r>
              <a:rPr lang="el-GR" sz="2000" dirty="0" smtClean="0"/>
              <a:t>Ω</a:t>
            </a:r>
            <a:r>
              <a:rPr lang="en-NZ" sz="2000" dirty="0" smtClean="0"/>
              <a:t>)</a:t>
            </a:r>
            <a:endParaRPr lang="en-NZ" sz="2000" dirty="0"/>
          </a:p>
        </p:txBody>
      </p:sp>
      <p:sp>
        <p:nvSpPr>
          <p:cNvPr id="16" name="Rectangle 15"/>
          <p:cNvSpPr/>
          <p:nvPr/>
        </p:nvSpPr>
        <p:spPr>
          <a:xfrm>
            <a:off x="2335871" y="1928551"/>
            <a:ext cx="315890" cy="268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2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889000" y="1168400"/>
            <a:ext cx="7404100" cy="519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Polarization and power density curves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22" y="1630274"/>
            <a:ext cx="6568072" cy="4379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501" y="2284052"/>
            <a:ext cx="182896" cy="195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78" y="2519580"/>
            <a:ext cx="182896" cy="195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413" y="2960157"/>
            <a:ext cx="182896" cy="1950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736" y="3658418"/>
            <a:ext cx="182896" cy="195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889" y="4431506"/>
            <a:ext cx="182896" cy="1950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17" y="4714139"/>
            <a:ext cx="182896" cy="1950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55" y="5071738"/>
            <a:ext cx="182896" cy="19508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668533" y="3466408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Oval 20"/>
          <p:cNvSpPr/>
          <p:nvPr/>
        </p:nvSpPr>
        <p:spPr>
          <a:xfrm>
            <a:off x="3264284" y="2316071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Oval 21"/>
          <p:cNvSpPr/>
          <p:nvPr/>
        </p:nvSpPr>
        <p:spPr>
          <a:xfrm>
            <a:off x="3677144" y="2845725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Oval 22"/>
          <p:cNvSpPr/>
          <p:nvPr/>
        </p:nvSpPr>
        <p:spPr>
          <a:xfrm>
            <a:off x="4699610" y="3086795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Oval 23"/>
          <p:cNvSpPr/>
          <p:nvPr/>
        </p:nvSpPr>
        <p:spPr>
          <a:xfrm>
            <a:off x="5314750" y="3452554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Oval 24"/>
          <p:cNvSpPr/>
          <p:nvPr/>
        </p:nvSpPr>
        <p:spPr>
          <a:xfrm>
            <a:off x="6736221" y="4292293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7" name="TextBox 26"/>
          <p:cNvSpPr txBox="1"/>
          <p:nvPr/>
        </p:nvSpPr>
        <p:spPr>
          <a:xfrm>
            <a:off x="3150523" y="5736909"/>
            <a:ext cx="31089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/>
              <a:t>Current density (mA/cm</a:t>
            </a:r>
            <a:r>
              <a:rPr lang="en-NZ" sz="2000" baseline="30000" dirty="0" smtClean="0"/>
              <a:t>2</a:t>
            </a:r>
            <a:r>
              <a:rPr lang="en-NZ" sz="2000" dirty="0" smtClean="0"/>
              <a:t>)</a:t>
            </a:r>
            <a:endParaRPr lang="en-NZ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7507602" y="2358636"/>
            <a:ext cx="492443" cy="2862322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NZ" sz="2000" dirty="0" smtClean="0"/>
              <a:t>Power density (</a:t>
            </a:r>
            <a:r>
              <a:rPr lang="en-NZ" sz="2000" dirty="0" err="1" smtClean="0"/>
              <a:t>mW</a:t>
            </a:r>
            <a:r>
              <a:rPr lang="en-NZ" sz="2000" dirty="0" smtClean="0"/>
              <a:t>/cm</a:t>
            </a:r>
            <a:r>
              <a:rPr lang="en-NZ" sz="2000" baseline="30000" dirty="0" smtClean="0"/>
              <a:t>2</a:t>
            </a:r>
            <a:r>
              <a:rPr lang="en-NZ" sz="2000" dirty="0" smtClean="0"/>
              <a:t>)</a:t>
            </a:r>
            <a:endParaRPr lang="en-NZ" sz="2000" dirty="0"/>
          </a:p>
        </p:txBody>
      </p:sp>
      <p:sp>
        <p:nvSpPr>
          <p:cNvPr id="29" name="Oval 19"/>
          <p:cNvSpPr/>
          <p:nvPr/>
        </p:nvSpPr>
        <p:spPr>
          <a:xfrm>
            <a:off x="2866657" y="2977908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CuadroTexto 1"/>
          <p:cNvSpPr txBox="1"/>
          <p:nvPr/>
        </p:nvSpPr>
        <p:spPr>
          <a:xfrm>
            <a:off x="4699610" y="1794932"/>
            <a:ext cx="2386989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lang="en-NZ" sz="1600" dirty="0" smtClean="0"/>
              <a:t>Polarization curve</a:t>
            </a:r>
          </a:p>
          <a:p>
            <a:r>
              <a:rPr lang="en-NZ" sz="1600" dirty="0" smtClean="0"/>
              <a:t>	Power density</a:t>
            </a:r>
            <a:endParaRPr lang="en-NZ" sz="1600" dirty="0"/>
          </a:p>
        </p:txBody>
      </p:sp>
      <p:sp>
        <p:nvSpPr>
          <p:cNvPr id="30" name="Oval 24"/>
          <p:cNvSpPr/>
          <p:nvPr/>
        </p:nvSpPr>
        <p:spPr>
          <a:xfrm>
            <a:off x="5102289" y="2175986"/>
            <a:ext cx="91448" cy="108066"/>
          </a:xfrm>
          <a:prstGeom prst="ellipse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428" y="1898771"/>
            <a:ext cx="182896" cy="195089"/>
          </a:xfrm>
          <a:prstGeom prst="rect">
            <a:avLst/>
          </a:prstGeom>
        </p:spPr>
      </p:pic>
      <p:sp>
        <p:nvSpPr>
          <p:cNvPr id="33" name="TextBox 9"/>
          <p:cNvSpPr txBox="1"/>
          <p:nvPr/>
        </p:nvSpPr>
        <p:spPr>
          <a:xfrm>
            <a:off x="1197961" y="2055426"/>
            <a:ext cx="492443" cy="286232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NZ" sz="2000" dirty="0" smtClean="0"/>
              <a:t>Cell voltage (mV)</a:t>
            </a:r>
            <a:endParaRPr lang="en-NZ" sz="2000" dirty="0"/>
          </a:p>
        </p:txBody>
      </p:sp>
      <p:sp>
        <p:nvSpPr>
          <p:cNvPr id="34" name="Rectangle 15"/>
          <p:cNvSpPr/>
          <p:nvPr/>
        </p:nvSpPr>
        <p:spPr>
          <a:xfrm>
            <a:off x="2152428" y="1801552"/>
            <a:ext cx="315890" cy="268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43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MFC performance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05000"/>
              </p:ext>
            </p:extLst>
          </p:nvPr>
        </p:nvGraphicFramePr>
        <p:xfrm>
          <a:off x="306790" y="1538110"/>
          <a:ext cx="8547825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5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6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External resistance (Ω)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COD in (mg/L)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COD out (mg/L)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COD</a:t>
                      </a:r>
                      <a:r>
                        <a:rPr lang="en-NZ" sz="2000" baseline="0" noProof="0" smtClean="0"/>
                        <a:t> removal (%)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Power density (mW/m</a:t>
                      </a:r>
                      <a:r>
                        <a:rPr lang="en-NZ" sz="2000" baseline="30000" noProof="0" dirty="0" smtClean="0"/>
                        <a:t>2</a:t>
                      </a:r>
                      <a:r>
                        <a:rPr lang="en-NZ" sz="2000" noProof="0" dirty="0" smtClean="0"/>
                        <a:t>)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Coulombic efficiency (%)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150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399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240 ± 32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40 ± 7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9.75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4.80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560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399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123 ± 23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69 ± 6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17.85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1.85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1000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399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80 ± 48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80</a:t>
                      </a:r>
                      <a:r>
                        <a:rPr lang="en-NZ" sz="2000" baseline="0" noProof="0" smtClean="0"/>
                        <a:t> </a:t>
                      </a:r>
                      <a:r>
                        <a:rPr lang="en-NZ" sz="2000" noProof="0" smtClean="0"/>
                        <a:t>± 12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21.28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1.28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3300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316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67 ± 26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79 ± 8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23.61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0.95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5500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368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147 ± 14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60 ± 4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28.54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0.91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10000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368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114 ± 21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69 ± 6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22.42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0.44</a:t>
                      </a:r>
                      <a:endParaRPr lang="en-NZ" sz="20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15000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368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82 ± 40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smtClean="0"/>
                        <a:t>78 ± 11</a:t>
                      </a:r>
                      <a:endParaRPr lang="en-NZ" sz="2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17.57</a:t>
                      </a:r>
                      <a:endParaRPr lang="en-NZ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noProof="0" dirty="0" smtClean="0"/>
                        <a:t>0.34</a:t>
                      </a:r>
                      <a:endParaRPr lang="en-NZ" sz="20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5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dirty="0" smtClean="0">
                <a:solidFill>
                  <a:schemeClr val="bg1"/>
                </a:solidFill>
                <a:latin typeface="Georgia"/>
                <a:cs typeface="Georgia"/>
              </a:rPr>
              <a:t>Conclusions</a:t>
            </a:r>
            <a:endParaRPr lang="en-NZ" sz="3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2800" dirty="0" smtClean="0">
                <a:solidFill>
                  <a:schemeClr val="bg1"/>
                </a:solidFill>
                <a:latin typeface="Georgia"/>
                <a:cs typeface="Georgia"/>
              </a:rPr>
              <a:t>The UASB – MFC system produces effluent  of better quality than the two reactors separately</a:t>
            </a:r>
          </a:p>
          <a:p>
            <a:r>
              <a:rPr lang="en-NZ" sz="2800" dirty="0" smtClean="0">
                <a:solidFill>
                  <a:schemeClr val="bg1"/>
                </a:solidFill>
                <a:latin typeface="Georgia"/>
                <a:cs typeface="Georgia"/>
              </a:rPr>
              <a:t>Up to 173 mW/m</a:t>
            </a:r>
            <a:r>
              <a:rPr lang="en-NZ" sz="2800" baseline="30000" dirty="0" smtClean="0">
                <a:solidFill>
                  <a:schemeClr val="bg1"/>
                </a:solidFill>
                <a:latin typeface="Georgia"/>
                <a:cs typeface="Georgia"/>
              </a:rPr>
              <a:t>2</a:t>
            </a:r>
            <a:r>
              <a:rPr lang="en-NZ" sz="2800" dirty="0" smtClean="0">
                <a:solidFill>
                  <a:schemeClr val="bg1"/>
                </a:solidFill>
                <a:latin typeface="Georgia"/>
                <a:cs typeface="Georgia"/>
              </a:rPr>
              <a:t> produced by the MFC</a:t>
            </a:r>
          </a:p>
          <a:p>
            <a:r>
              <a:rPr lang="en-NZ" sz="2800" dirty="0" smtClean="0">
                <a:solidFill>
                  <a:schemeClr val="bg1"/>
                </a:solidFill>
                <a:latin typeface="Georgia"/>
                <a:cs typeface="Georgia"/>
              </a:rPr>
              <a:t>A complete energy balance still needed</a:t>
            </a:r>
          </a:p>
          <a:p>
            <a:r>
              <a:rPr lang="en-NZ" sz="2800" dirty="0" smtClean="0">
                <a:solidFill>
                  <a:schemeClr val="bg1"/>
                </a:solidFill>
                <a:latin typeface="Georgia"/>
                <a:cs typeface="Georgia"/>
              </a:rPr>
              <a:t>Optimization of operational parameters may improve system performance</a:t>
            </a:r>
            <a:endParaRPr lang="en-NZ" sz="28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510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21013" y="2381250"/>
            <a:ext cx="3430587" cy="2873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495800" y="1304925"/>
            <a:ext cx="282575" cy="2000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414963" y="3260725"/>
            <a:ext cx="1587" cy="128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421313" y="3260725"/>
            <a:ext cx="1587" cy="123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165725" y="3325813"/>
            <a:ext cx="347663" cy="15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992813" y="2716213"/>
            <a:ext cx="7937" cy="3365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003550" y="2671763"/>
            <a:ext cx="2589213" cy="290036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772025" y="2659063"/>
            <a:ext cx="1684338" cy="294163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765675" y="2346325"/>
            <a:ext cx="1701800" cy="3257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45200" y="1357313"/>
            <a:ext cx="7239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4000" rIns="54000" bIns="10800"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400" b="1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H</a:t>
            </a:r>
            <a:r>
              <a:rPr lang="en-US" altLang="ko-KR" sz="2400" b="1" baseline="-2500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2</a:t>
            </a:r>
            <a:endParaRPr lang="en-US" altLang="zh-CN" sz="2400" smtClean="0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009900" y="2355850"/>
            <a:ext cx="1773238" cy="32369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16" name="Rectangle 14" descr="Denim"/>
          <p:cNvSpPr>
            <a:spLocks noChangeArrowheads="1"/>
          </p:cNvSpPr>
          <p:nvPr/>
        </p:nvSpPr>
        <p:spPr bwMode="auto">
          <a:xfrm>
            <a:off x="5557838" y="2665413"/>
            <a:ext cx="130175" cy="2863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194550" y="3268663"/>
            <a:ext cx="11953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Cathode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817813" y="1525588"/>
            <a:ext cx="5127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CO</a:t>
            </a:r>
            <a:r>
              <a:rPr lang="en-US" altLang="ko-KR" sz="2000" b="1" baseline="-2500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2</a:t>
            </a:r>
            <a:endParaRPr lang="en-US" altLang="zh-CN" sz="2000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736975" y="1560513"/>
            <a:ext cx="11113" cy="5476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341938" y="1689100"/>
            <a:ext cx="3540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e</a:t>
            </a:r>
            <a:r>
              <a:rPr lang="en-US" altLang="ko-KR" sz="2000" b="1" baseline="30000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-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229100" y="3629025"/>
            <a:ext cx="315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chemeClr val="accent2"/>
                </a:solidFill>
                <a:latin typeface="Arial" charset="0"/>
                <a:ea typeface="Batang" charset="0"/>
                <a:cs typeface="Batang" charset="0"/>
              </a:rPr>
              <a:t>H</a:t>
            </a:r>
            <a:r>
              <a:rPr lang="en-US" altLang="ko-KR" sz="2000" b="1" baseline="30000">
                <a:solidFill>
                  <a:schemeClr val="accent2"/>
                </a:solidFill>
                <a:latin typeface="Arial" charset="0"/>
                <a:ea typeface="Batang" charset="0"/>
                <a:cs typeface="Batang" charset="0"/>
              </a:rPr>
              <a:t>+</a:t>
            </a:r>
            <a:endParaRPr lang="en-US" altLang="zh-CN" sz="20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5618163" y="1420813"/>
            <a:ext cx="4762" cy="1276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4772025" y="1398588"/>
            <a:ext cx="869950" cy="31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 flipV="1">
            <a:off x="3821113" y="1382713"/>
            <a:ext cx="9525" cy="14382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3784600" y="1398588"/>
            <a:ext cx="727075" cy="31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911600" y="1695450"/>
            <a:ext cx="3095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e</a:t>
            </a:r>
            <a:r>
              <a:rPr lang="en-US" altLang="ko-KR" sz="2000" b="1" baseline="30000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-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487488" y="3979863"/>
            <a:ext cx="10287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000" b="1" smtClean="0">
                <a:solidFill>
                  <a:srgbClr val="FFFF00"/>
                </a:solidFill>
                <a:latin typeface="Arial" charset="0"/>
                <a:ea typeface="Batang" charset="0"/>
                <a:cs typeface="Batang" charset="0"/>
              </a:rPr>
              <a:t>Bacteria</a:t>
            </a:r>
            <a:endParaRPr lang="en-US" altLang="zh-CN" sz="2000" b="1" smtClean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166813" y="3194050"/>
            <a:ext cx="11001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Anode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2265363" y="3271838"/>
            <a:ext cx="1535112" cy="19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00588" y="2355850"/>
            <a:ext cx="119062" cy="322421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2544762" y="3819524"/>
            <a:ext cx="1112837" cy="371475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676650" y="5592763"/>
            <a:ext cx="9191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000" b="1" smtClean="0">
                <a:solidFill>
                  <a:srgbClr val="FFFF00"/>
                </a:solidFill>
                <a:latin typeface="Arial" charset="0"/>
                <a:ea typeface="Batang" charset="0"/>
                <a:cs typeface="Batang" charset="0"/>
              </a:rPr>
              <a:t>PEM</a:t>
            </a:r>
            <a:endParaRPr lang="en-US" altLang="zh-CN" sz="2000" b="1" smtClean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4259263" y="3975100"/>
            <a:ext cx="1098550" cy="111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4" name="Rectangle 32" descr="Granite"/>
          <p:cNvSpPr>
            <a:spLocks noChangeArrowheads="1"/>
          </p:cNvSpPr>
          <p:nvPr/>
        </p:nvSpPr>
        <p:spPr bwMode="auto">
          <a:xfrm>
            <a:off x="3768725" y="2671763"/>
            <a:ext cx="130175" cy="2844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895725" y="35417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886200" y="43926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878263" y="42529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886200" y="411956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3895725" y="4000500"/>
            <a:ext cx="49213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895725" y="383857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895725" y="370522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3906838" y="26654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3" name="Oval 41"/>
          <p:cNvSpPr>
            <a:spLocks noChangeArrowheads="1"/>
          </p:cNvSpPr>
          <p:nvPr/>
        </p:nvSpPr>
        <p:spPr bwMode="auto">
          <a:xfrm>
            <a:off x="3906838" y="2828925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3906838" y="29829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3906838" y="32496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3898900" y="337502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3914775" y="31353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3897313" y="4548188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3887788" y="53578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3879850" y="5259388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3887788" y="5126038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3897313" y="5006975"/>
            <a:ext cx="49212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3897313" y="4845050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3897313" y="4711700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5" name="Oval 53"/>
          <p:cNvSpPr>
            <a:spLocks noChangeArrowheads="1"/>
          </p:cNvSpPr>
          <p:nvPr/>
        </p:nvSpPr>
        <p:spPr bwMode="auto">
          <a:xfrm>
            <a:off x="3694113" y="45450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6" name="Oval 54"/>
          <p:cNvSpPr>
            <a:spLocks noChangeArrowheads="1"/>
          </p:cNvSpPr>
          <p:nvPr/>
        </p:nvSpPr>
        <p:spPr bwMode="auto">
          <a:xfrm>
            <a:off x="3694113" y="4708525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7" name="Oval 55"/>
          <p:cNvSpPr>
            <a:spLocks noChangeArrowheads="1"/>
          </p:cNvSpPr>
          <p:nvPr/>
        </p:nvSpPr>
        <p:spPr bwMode="auto">
          <a:xfrm>
            <a:off x="3694113" y="48625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3694113" y="51292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3706813" y="5254625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3702050" y="50149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3703638" y="35306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3694113" y="438150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3686175" y="424180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4" name="Oval 62"/>
          <p:cNvSpPr>
            <a:spLocks noChangeArrowheads="1"/>
          </p:cNvSpPr>
          <p:nvPr/>
        </p:nvSpPr>
        <p:spPr bwMode="auto">
          <a:xfrm>
            <a:off x="3694113" y="410845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5" name="Oval 63"/>
          <p:cNvSpPr>
            <a:spLocks noChangeArrowheads="1"/>
          </p:cNvSpPr>
          <p:nvPr/>
        </p:nvSpPr>
        <p:spPr bwMode="auto">
          <a:xfrm>
            <a:off x="3703638" y="3989388"/>
            <a:ext cx="49212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6" name="Oval 64"/>
          <p:cNvSpPr>
            <a:spLocks noChangeArrowheads="1"/>
          </p:cNvSpPr>
          <p:nvPr/>
        </p:nvSpPr>
        <p:spPr bwMode="auto">
          <a:xfrm>
            <a:off x="3703638" y="382746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7" name="Oval 65"/>
          <p:cNvSpPr>
            <a:spLocks noChangeArrowheads="1"/>
          </p:cNvSpPr>
          <p:nvPr/>
        </p:nvSpPr>
        <p:spPr bwMode="auto">
          <a:xfrm>
            <a:off x="3703638" y="369411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8" name="Oval 66"/>
          <p:cNvSpPr>
            <a:spLocks noChangeArrowheads="1"/>
          </p:cNvSpPr>
          <p:nvPr/>
        </p:nvSpPr>
        <p:spPr bwMode="auto">
          <a:xfrm>
            <a:off x="3714750" y="26543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9" name="Oval 67"/>
          <p:cNvSpPr>
            <a:spLocks noChangeArrowheads="1"/>
          </p:cNvSpPr>
          <p:nvPr/>
        </p:nvSpPr>
        <p:spPr bwMode="auto">
          <a:xfrm>
            <a:off x="3714750" y="28178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0" name="Oval 68"/>
          <p:cNvSpPr>
            <a:spLocks noChangeArrowheads="1"/>
          </p:cNvSpPr>
          <p:nvPr/>
        </p:nvSpPr>
        <p:spPr bwMode="auto">
          <a:xfrm>
            <a:off x="3714750" y="29718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" name="Oval 69"/>
          <p:cNvSpPr>
            <a:spLocks noChangeArrowheads="1"/>
          </p:cNvSpPr>
          <p:nvPr/>
        </p:nvSpPr>
        <p:spPr bwMode="auto">
          <a:xfrm>
            <a:off x="3714750" y="32385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2" name="Oval 70"/>
          <p:cNvSpPr>
            <a:spLocks noChangeArrowheads="1"/>
          </p:cNvSpPr>
          <p:nvPr/>
        </p:nvSpPr>
        <p:spPr bwMode="auto">
          <a:xfrm>
            <a:off x="3706813" y="336391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3" name="Oval 71"/>
          <p:cNvSpPr>
            <a:spLocks noChangeArrowheads="1"/>
          </p:cNvSpPr>
          <p:nvPr/>
        </p:nvSpPr>
        <p:spPr bwMode="auto">
          <a:xfrm>
            <a:off x="3722688" y="31242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4" name="Oval 72"/>
          <p:cNvSpPr>
            <a:spLocks noChangeArrowheads="1"/>
          </p:cNvSpPr>
          <p:nvPr/>
        </p:nvSpPr>
        <p:spPr bwMode="auto">
          <a:xfrm>
            <a:off x="3705225" y="534035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5" name="AutoShape 73"/>
          <p:cNvSpPr>
            <a:spLocks noChangeArrowheads="1"/>
          </p:cNvSpPr>
          <p:nvPr/>
        </p:nvSpPr>
        <p:spPr bwMode="auto">
          <a:xfrm rot="5400000" flipH="1">
            <a:off x="6000750" y="1928813"/>
            <a:ext cx="512763" cy="4841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76" name="AutoShape 74"/>
          <p:cNvSpPr>
            <a:spLocks noChangeArrowheads="1"/>
          </p:cNvSpPr>
          <p:nvPr/>
        </p:nvSpPr>
        <p:spPr bwMode="auto">
          <a:xfrm rot="16200000">
            <a:off x="2922588" y="1949450"/>
            <a:ext cx="512762" cy="484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 flipV="1">
            <a:off x="4318000" y="5381625"/>
            <a:ext cx="406400" cy="5476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 flipV="1">
            <a:off x="5708650" y="3216275"/>
            <a:ext cx="1352550" cy="1381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535363" y="29845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6003925" y="36147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524250" y="35433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064000" y="36957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829050" y="38481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3981450" y="40005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6156325" y="37671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6" name="Oval 85"/>
          <p:cNvSpPr>
            <a:spLocks noChangeArrowheads="1"/>
          </p:cNvSpPr>
          <p:nvPr/>
        </p:nvSpPr>
        <p:spPr bwMode="auto">
          <a:xfrm>
            <a:off x="5567363" y="40211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5729288" y="4102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6167438" y="47704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538663" y="1333500"/>
            <a:ext cx="182562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0" name="Line 89"/>
          <p:cNvSpPr>
            <a:spLocks noChangeShapeType="1"/>
          </p:cNvSpPr>
          <p:nvPr/>
        </p:nvSpPr>
        <p:spPr bwMode="auto">
          <a:xfrm flipV="1">
            <a:off x="4552950" y="1362075"/>
            <a:ext cx="182563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4289425" y="1036638"/>
            <a:ext cx="774700" cy="633412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smtClean="0">
                <a:latin typeface="Arial" charset="0"/>
                <a:ea typeface="Batang" charset="0"/>
                <a:cs typeface="Batang" charset="0"/>
              </a:rPr>
              <a:t>PS</a:t>
            </a:r>
            <a:endParaRPr lang="en-US" altLang="zh-CN" sz="2800" smtClean="0">
              <a:ea typeface="宋体" charset="0"/>
              <a:cs typeface="宋体" charset="0"/>
            </a:endParaRPr>
          </a:p>
        </p:txBody>
      </p:sp>
      <p:sp>
        <p:nvSpPr>
          <p:cNvPr id="92" name="AutoShape 91"/>
          <p:cNvSpPr>
            <a:spLocks noChangeArrowheads="1"/>
          </p:cNvSpPr>
          <p:nvPr/>
        </p:nvSpPr>
        <p:spPr bwMode="auto">
          <a:xfrm>
            <a:off x="6002338" y="5341938"/>
            <a:ext cx="352425" cy="520700"/>
          </a:xfrm>
          <a:prstGeom prst="upArrow">
            <a:avLst>
              <a:gd name="adj1" fmla="val 50000"/>
              <a:gd name="adj2" fmla="val 3693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/>
            </a:pPr>
            <a:endParaRPr lang="es-ES" sz="3200">
              <a:solidFill>
                <a:srgbClr val="00FF00"/>
              </a:solidFill>
              <a:latin typeface="Arial" charset="0"/>
              <a:cs typeface="+mn-cs"/>
            </a:endParaRP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5613400" y="5549900"/>
            <a:ext cx="7239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4000" rIns="54000" bIns="10800"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400" b="1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O</a:t>
            </a:r>
            <a:r>
              <a:rPr lang="en-US" altLang="ko-KR" sz="2400" b="1" baseline="-2500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2</a:t>
            </a:r>
            <a:endParaRPr lang="en-US" altLang="zh-CN" sz="2400" smtClean="0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94" name="Line 93"/>
          <p:cNvSpPr>
            <a:spLocks noChangeShapeType="1"/>
          </p:cNvSpPr>
          <p:nvPr/>
        </p:nvSpPr>
        <p:spPr bwMode="auto">
          <a:xfrm>
            <a:off x="5791200" y="1587500"/>
            <a:ext cx="11113" cy="5476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5541963" y="6613525"/>
            <a:ext cx="36020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smtClean="0">
                <a:solidFill>
                  <a:schemeClr val="bg1"/>
                </a:solidFill>
                <a:latin typeface="Arial" charset="0"/>
                <a:cs typeface="+mn-cs"/>
              </a:rPr>
              <a:t>Ref: Liu, Grot and Logan, </a:t>
            </a:r>
            <a:r>
              <a:rPr lang="en-US" sz="1000" b="1" i="1" smtClean="0">
                <a:solidFill>
                  <a:schemeClr val="bg1"/>
                </a:solidFill>
                <a:latin typeface="Arial" charset="0"/>
                <a:cs typeface="+mn-cs"/>
              </a:rPr>
              <a:t>Environ. Sci. Technol.</a:t>
            </a:r>
            <a:r>
              <a:rPr lang="en-US" sz="1000" b="1" smtClean="0">
                <a:solidFill>
                  <a:schemeClr val="bg1"/>
                </a:solidFill>
                <a:latin typeface="Arial" charset="0"/>
                <a:cs typeface="+mn-cs"/>
              </a:rPr>
              <a:t> (2005)</a:t>
            </a:r>
          </a:p>
        </p:txBody>
      </p:sp>
      <p:sp>
        <p:nvSpPr>
          <p:cNvPr id="96" name="Text Box 95"/>
          <p:cNvSpPr txBox="1">
            <a:spLocks noChangeArrowheads="1"/>
          </p:cNvSpPr>
          <p:nvPr/>
        </p:nvSpPr>
        <p:spPr bwMode="auto">
          <a:xfrm>
            <a:off x="523875" y="4794250"/>
            <a:ext cx="231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FF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800" b="1" smtClean="0">
                <a:solidFill>
                  <a:srgbClr val="FFFFCC"/>
                </a:solidFill>
                <a:latin typeface="Verdana" charset="0"/>
                <a:ea typeface="宋体" charset="0"/>
                <a:cs typeface="宋体" charset="0"/>
              </a:rPr>
              <a:t>No oxygen in  anode chamber</a:t>
            </a:r>
          </a:p>
        </p:txBody>
      </p:sp>
      <p:sp>
        <p:nvSpPr>
          <p:cNvPr id="97" name="Text Box 97"/>
          <p:cNvSpPr txBox="1">
            <a:spLocks noChangeArrowheads="1"/>
          </p:cNvSpPr>
          <p:nvPr/>
        </p:nvSpPr>
        <p:spPr bwMode="auto">
          <a:xfrm>
            <a:off x="5448300" y="5800725"/>
            <a:ext cx="3375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FF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1800" b="1" smtClean="0">
                <a:solidFill>
                  <a:srgbClr val="FFFF00"/>
                </a:solidFill>
                <a:latin typeface="Verdana" charset="0"/>
                <a:ea typeface="宋体" charset="0"/>
                <a:cs typeface="宋体" charset="0"/>
              </a:rPr>
              <a:t>0.25 V needed (vs 1.8 V for water electrolysis)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Microbial </a:t>
            </a:r>
            <a:r>
              <a:rPr lang="en-GB" sz="360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lectrolysis Cell (MEC)</a:t>
            </a:r>
          </a:p>
        </p:txBody>
      </p:sp>
    </p:spTree>
    <p:extLst>
      <p:ext uri="{BB962C8B-B14F-4D97-AF65-F5344CB8AC3E}">
        <p14:creationId xmlns:p14="http://schemas.microsoft.com/office/powerpoint/2010/main" val="426998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-0.01615 -0.00578 -0.04393 -0.02893 -0.04393 -0.02824 C -0.05452 -0.04745 -0.0665 -0.0581 -0.07223 -0.07986 C -0.0665 -0.1044 -0.04323 -0.12222 -0.03941 -0.14791 C -0.03698 -0.16481 -0.03941 -0.18264 -0.03941 -0.19884 " pathEditMode="relative" rAng="0" ptsTypes="ffffA">
                                      <p:cBhvr>
                                        <p:cTn id="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99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repeatCount="indefinite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5764 C 0.0066 0.05463 -0.00486 0.0419 -0.00486 0.04237 C -0.0092 0.03172 -0.01423 0.0257 -0.01667 0.01412 C -0.01423 0.00024 -0.00469 -0.00949 -0.00312 -0.02361 C -0.00208 -0.03287 -0.00312 -0.04259 -0.00312 -0.05185 " pathEditMode="relative" rAng="0" ptsTypes="ffff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-5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902 0.18217 C -0.00417 0.17338 -0.02674 0.13657 -0.02674 0.13796 C -0.03542 0.10694 -0.04514 0.09004 -0.04983 0.05578 C -0.04514 0.0162 -0.02622 -0.01204 -0.02309 -0.05301 C -0.02118 -0.07987 -0.02309 -0.10834 -0.02309 -0.13496 " pathEditMode="relative" rAng="0" ptsTypes="ffffA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158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16027 C 0.01233 0.15032 0.01892 0.11101 0.01892 0.1117 C 0.0217 0.07909 0.02448 0.06105 0.02604 0.02428 C 0.02448 -0.01804 0.01892 -0.04787 0.01788 -0.09158 C 0.01753 -0.12072 0.01788 -0.15125 0.01788 -0.17923 " pathEditMode="relative" rAng="0" ptsTypes="ffff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69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2662 C -0.00173 0.21574 0.02223 0.17129 0.02223 0.17268 C 0.03125 0.13541 0.04167 0.11481 0.04671 0.07338 C 0.04167 0.02546 0.02153 -0.00857 0.01841 -0.0581 C 0.01632 -0.09074 0.01841 -0.125 0.01841 -0.15695 " pathEditMode="relative" rAng="0" ptsTypes="ffff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919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931 -0.0037 C -0.04306 -0.01226 -0.03229 -0.04764 -0.03229 -0.04649 C -0.02778 -0.07632 -0.02327 -0.09251 -0.02049 -0.12535 C -0.02327 -0.16351 -0.03229 -0.19057 -0.03403 -0.23035 C -0.0349 -0.25625 -0.03403 -0.28354 -0.03403 -0.30898 " pathEditMode="relative" rAng="0" ptsTypes="ffffA">
                                      <p:cBhvr>
                                        <p:cTn id="76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-1526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9" presetClass="exit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0.24885 C -0.03438 0.23773 -0.04202 0.19144 -0.04202 0.19352 C -0.04497 0.15463 -0.04827 0.13334 -0.04983 0.09051 C -0.04827 0.04097 -0.04184 0.00579 -0.0408 -0.04583 C -0.04011 -0.0794 -0.0408 -0.11504 -0.0408 -0.14815 " pathEditMode="relative" rAng="0" ptsTypes="ffffA">
                                      <p:cBhvr>
                                        <p:cTn id="84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986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093 0.06783 C -0.07986 0.06135 -0.11232 0.03426 -0.11232 0.03542 C -0.12465 0.0125 -0.13871 0.00024 -0.14548 -0.025 C -0.13871 -0.05393 -0.11145 -0.07476 -0.10711 -0.10462 C -0.10434 -0.12453 -0.10711 -0.14537 -0.10711 -0.16481 " pathEditMode="relative" rAng="0" ptsTypes="ffffA">
                                      <p:cBhvr>
                                        <p:cTn id="92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1164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94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13773 C -0.02135 0.12824 -0.03541 0.08796 -0.03541 0.08959 C -0.04079 0.05579 -0.04687 0.03727 -0.04982 -1.85185E-6 C -0.04687 -0.04305 -0.03507 -0.07384 -0.03316 -0.11829 C -0.03194 -0.14768 -0.03316 -0.1787 -0.03316 -0.20764 " pathEditMode="relative" rAng="0" ptsTypes="ffffA">
                                      <p:cBhvr>
                                        <p:cTn id="10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-1726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9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987E-6 C 0.01077 -0.00693 0.02969 -0.03492 0.02969 -0.03399 C 0.03681 -0.05758 0.04497 -0.0703 0.04896 -0.09597 C 0.04497 -0.12604 0.02917 -0.14754 0.02657 -0.17876 C 0.025 -0.19912 0.02657 -0.22039 0.02657 -0.24005 " pathEditMode="relative" rAng="0" ptsTypes="ffffA">
                                      <p:cBhvr>
                                        <p:cTn id="10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12003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6" grpId="0"/>
      <p:bldP spid="75" grpId="0" animBg="1"/>
      <p:bldP spid="75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91" grpId="0" animBg="1"/>
      <p:bldP spid="92" grpId="0" animBg="1"/>
      <p:bldP spid="93" grpId="0"/>
      <p:bldP spid="97" grpId="0"/>
      <p:bldP spid="9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00_02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4" y="225050"/>
            <a:ext cx="8547823" cy="64079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5464" y="3137471"/>
            <a:ext cx="8547823" cy="2062103"/>
          </a:xfrm>
          <a:prstGeom prst="rect">
            <a:avLst/>
          </a:prstGeom>
          <a:solidFill>
            <a:srgbClr val="306701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  <a:latin typeface="Georgia"/>
                <a:cs typeface="Georgia"/>
              </a:rPr>
              <a:t>Wastewater treatment consumes 0.6 kWh/m</a:t>
            </a:r>
            <a:r>
              <a:rPr lang="en-GB" sz="3200" baseline="30000" dirty="0" smtClean="0">
                <a:solidFill>
                  <a:srgbClr val="FFFFFF"/>
                </a:solidFill>
                <a:latin typeface="Georgia"/>
                <a:cs typeface="Georgia"/>
              </a:rPr>
              <a:t>3</a:t>
            </a:r>
            <a:r>
              <a:rPr lang="en-GB" sz="3200" dirty="0" smtClean="0">
                <a:solidFill>
                  <a:srgbClr val="FFFFFF"/>
                </a:solidFill>
                <a:latin typeface="Georgia"/>
                <a:cs typeface="Georgia"/>
              </a:rPr>
              <a:t>, about half of which is for electrical energy to supply air for the aeration basins</a:t>
            </a:r>
            <a:br>
              <a:rPr lang="en-GB" sz="3200" dirty="0" smtClean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GB" sz="3200" dirty="0" smtClean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Georgia"/>
                <a:cs typeface="Georgia"/>
              </a:rPr>
              <a:t>McCarthy et al. Environ. Sci. Technol. (2011) </a:t>
            </a:r>
          </a:p>
        </p:txBody>
      </p:sp>
    </p:spTree>
    <p:extLst>
      <p:ext uri="{BB962C8B-B14F-4D97-AF65-F5344CB8AC3E}">
        <p14:creationId xmlns:p14="http://schemas.microsoft.com/office/powerpoint/2010/main" val="28907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21013" y="2381250"/>
            <a:ext cx="3430587" cy="2873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495800" y="1304925"/>
            <a:ext cx="282575" cy="200025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414963" y="3260725"/>
            <a:ext cx="1587" cy="128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421313" y="3260725"/>
            <a:ext cx="1587" cy="1238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165725" y="3325813"/>
            <a:ext cx="347663" cy="15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992813" y="2716213"/>
            <a:ext cx="7937" cy="3365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021013" y="2659063"/>
            <a:ext cx="3435350" cy="294163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021013" y="2374547"/>
            <a:ext cx="3446462" cy="3257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45199" y="1357313"/>
            <a:ext cx="1461911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4000" rIns="54000" bIns="10800"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H</a:t>
            </a:r>
            <a:r>
              <a:rPr lang="en-US" altLang="ko-KR" sz="2800" b="1" baseline="-25000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2</a:t>
            </a:r>
            <a:r>
              <a:rPr lang="en-US" altLang="ko-KR" sz="2800" b="1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, CH</a:t>
            </a:r>
            <a:r>
              <a:rPr lang="en-US" altLang="ko-KR" sz="2800" b="1" baseline="-25000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4</a:t>
            </a:r>
            <a:endParaRPr lang="en-US" altLang="zh-CN" sz="2800" dirty="0" smtClean="0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16" name="Rectangle 14" descr="Denim"/>
          <p:cNvSpPr>
            <a:spLocks noChangeArrowheads="1"/>
          </p:cNvSpPr>
          <p:nvPr/>
        </p:nvSpPr>
        <p:spPr bwMode="auto">
          <a:xfrm>
            <a:off x="5557838" y="2665413"/>
            <a:ext cx="130175" cy="28638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194550" y="3268663"/>
            <a:ext cx="11953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Cathode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817813" y="1525588"/>
            <a:ext cx="5127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CO</a:t>
            </a:r>
            <a:r>
              <a:rPr lang="en-US" altLang="ko-KR" sz="1600" b="1" baseline="-25000" dirty="0" smtClean="0">
                <a:solidFill>
                  <a:srgbClr val="00FF00"/>
                </a:solidFill>
                <a:latin typeface="Arial" charset="0"/>
                <a:ea typeface="Batang" charset="0"/>
                <a:cs typeface="Batang" charset="0"/>
              </a:rPr>
              <a:t>2</a:t>
            </a:r>
            <a:endParaRPr lang="en-US" altLang="zh-CN" sz="1600" baseline="-25000" dirty="0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736975" y="1560513"/>
            <a:ext cx="11113" cy="5476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341938" y="1689100"/>
            <a:ext cx="35401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e</a:t>
            </a:r>
            <a:r>
              <a:rPr lang="en-US" altLang="ko-KR" sz="2000" b="1" baseline="30000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-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229100" y="3629025"/>
            <a:ext cx="315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chemeClr val="accent2"/>
                </a:solidFill>
                <a:latin typeface="Arial" charset="0"/>
                <a:ea typeface="Batang" charset="0"/>
                <a:cs typeface="Batang" charset="0"/>
              </a:rPr>
              <a:t>H</a:t>
            </a:r>
            <a:r>
              <a:rPr lang="en-US" altLang="ko-KR" sz="2000" b="1" baseline="30000">
                <a:solidFill>
                  <a:schemeClr val="accent2"/>
                </a:solidFill>
                <a:latin typeface="Arial" charset="0"/>
                <a:ea typeface="Batang" charset="0"/>
                <a:cs typeface="Batang" charset="0"/>
              </a:rPr>
              <a:t>+</a:t>
            </a:r>
            <a:endParaRPr lang="en-US" altLang="zh-CN" sz="20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5618163" y="1420813"/>
            <a:ext cx="4762" cy="127635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4772025" y="1398588"/>
            <a:ext cx="869950" cy="31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 flipV="1">
            <a:off x="3821113" y="1382713"/>
            <a:ext cx="9525" cy="14382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3784600" y="1398588"/>
            <a:ext cx="727075" cy="31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911600" y="1695450"/>
            <a:ext cx="3095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e</a:t>
            </a:r>
            <a:r>
              <a:rPr lang="en-US" altLang="ko-KR" sz="2000" b="1" baseline="30000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-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487488" y="3979863"/>
            <a:ext cx="10287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000" b="1" dirty="0" smtClean="0">
                <a:solidFill>
                  <a:srgbClr val="FFFF00"/>
                </a:solidFill>
                <a:latin typeface="Arial" charset="0"/>
                <a:ea typeface="Batang" charset="0"/>
                <a:cs typeface="Batang" charset="0"/>
              </a:rPr>
              <a:t>Bacteria</a:t>
            </a:r>
            <a:endParaRPr lang="en-US" altLang="zh-CN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166813" y="3194050"/>
            <a:ext cx="11001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ko-KR" sz="2000" b="1">
                <a:solidFill>
                  <a:srgbClr val="FF0000"/>
                </a:solidFill>
                <a:latin typeface="Arial" charset="0"/>
                <a:ea typeface="Batang" charset="0"/>
                <a:cs typeface="Batang" charset="0"/>
              </a:rPr>
              <a:t>Anode</a:t>
            </a:r>
            <a:endParaRPr lang="en-US" altLang="zh-CN" sz="2000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2265363" y="3271838"/>
            <a:ext cx="1535112" cy="19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2567868" y="3819525"/>
            <a:ext cx="1089731" cy="3302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4259263" y="3975100"/>
            <a:ext cx="1098550" cy="111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34" name="Rectangle 32" descr="Granite"/>
          <p:cNvSpPr>
            <a:spLocks noChangeArrowheads="1"/>
          </p:cNvSpPr>
          <p:nvPr/>
        </p:nvSpPr>
        <p:spPr bwMode="auto">
          <a:xfrm>
            <a:off x="3768725" y="2671763"/>
            <a:ext cx="130175" cy="2844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3895725" y="35417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6" name="Oval 34"/>
          <p:cNvSpPr>
            <a:spLocks noChangeArrowheads="1"/>
          </p:cNvSpPr>
          <p:nvPr/>
        </p:nvSpPr>
        <p:spPr bwMode="auto">
          <a:xfrm>
            <a:off x="3886200" y="43926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7" name="Oval 35"/>
          <p:cNvSpPr>
            <a:spLocks noChangeArrowheads="1"/>
          </p:cNvSpPr>
          <p:nvPr/>
        </p:nvSpPr>
        <p:spPr bwMode="auto">
          <a:xfrm>
            <a:off x="3878263" y="42529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8" name="Oval 36"/>
          <p:cNvSpPr>
            <a:spLocks noChangeArrowheads="1"/>
          </p:cNvSpPr>
          <p:nvPr/>
        </p:nvSpPr>
        <p:spPr bwMode="auto">
          <a:xfrm>
            <a:off x="3886200" y="411956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39" name="Oval 37"/>
          <p:cNvSpPr>
            <a:spLocks noChangeArrowheads="1"/>
          </p:cNvSpPr>
          <p:nvPr/>
        </p:nvSpPr>
        <p:spPr bwMode="auto">
          <a:xfrm>
            <a:off x="3895725" y="4000500"/>
            <a:ext cx="49213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0" name="Oval 38"/>
          <p:cNvSpPr>
            <a:spLocks noChangeArrowheads="1"/>
          </p:cNvSpPr>
          <p:nvPr/>
        </p:nvSpPr>
        <p:spPr bwMode="auto">
          <a:xfrm>
            <a:off x="3895725" y="383857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895725" y="370522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2" name="Oval 40"/>
          <p:cNvSpPr>
            <a:spLocks noChangeArrowheads="1"/>
          </p:cNvSpPr>
          <p:nvPr/>
        </p:nvSpPr>
        <p:spPr bwMode="auto">
          <a:xfrm>
            <a:off x="3906838" y="26654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3" name="Oval 41"/>
          <p:cNvSpPr>
            <a:spLocks noChangeArrowheads="1"/>
          </p:cNvSpPr>
          <p:nvPr/>
        </p:nvSpPr>
        <p:spPr bwMode="auto">
          <a:xfrm>
            <a:off x="3906838" y="2828925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3906838" y="29829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3906838" y="32496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3898900" y="3375025"/>
            <a:ext cx="49213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7" name="Oval 45"/>
          <p:cNvSpPr>
            <a:spLocks noChangeArrowheads="1"/>
          </p:cNvSpPr>
          <p:nvPr/>
        </p:nvSpPr>
        <p:spPr bwMode="auto">
          <a:xfrm>
            <a:off x="3914775" y="31353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8" name="Oval 46"/>
          <p:cNvSpPr>
            <a:spLocks noChangeArrowheads="1"/>
          </p:cNvSpPr>
          <p:nvPr/>
        </p:nvSpPr>
        <p:spPr bwMode="auto">
          <a:xfrm>
            <a:off x="3897313" y="4548188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3887788" y="5357813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3879850" y="5259388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3887788" y="5126038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3897313" y="5006975"/>
            <a:ext cx="49212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3897313" y="4845050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4" name="Oval 52"/>
          <p:cNvSpPr>
            <a:spLocks noChangeArrowheads="1"/>
          </p:cNvSpPr>
          <p:nvPr/>
        </p:nvSpPr>
        <p:spPr bwMode="auto">
          <a:xfrm>
            <a:off x="3897313" y="4711700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5" name="Oval 53"/>
          <p:cNvSpPr>
            <a:spLocks noChangeArrowheads="1"/>
          </p:cNvSpPr>
          <p:nvPr/>
        </p:nvSpPr>
        <p:spPr bwMode="auto">
          <a:xfrm>
            <a:off x="3694113" y="45450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6" name="Oval 54"/>
          <p:cNvSpPr>
            <a:spLocks noChangeArrowheads="1"/>
          </p:cNvSpPr>
          <p:nvPr/>
        </p:nvSpPr>
        <p:spPr bwMode="auto">
          <a:xfrm>
            <a:off x="3694113" y="4708525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7" name="Oval 55"/>
          <p:cNvSpPr>
            <a:spLocks noChangeArrowheads="1"/>
          </p:cNvSpPr>
          <p:nvPr/>
        </p:nvSpPr>
        <p:spPr bwMode="auto">
          <a:xfrm>
            <a:off x="3694113" y="48625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8" name="Oval 56"/>
          <p:cNvSpPr>
            <a:spLocks noChangeArrowheads="1"/>
          </p:cNvSpPr>
          <p:nvPr/>
        </p:nvSpPr>
        <p:spPr bwMode="auto">
          <a:xfrm>
            <a:off x="3694113" y="51292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3706813" y="5254625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3702050" y="50149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3703638" y="35306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3694113" y="438150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3" name="Oval 61"/>
          <p:cNvSpPr>
            <a:spLocks noChangeArrowheads="1"/>
          </p:cNvSpPr>
          <p:nvPr/>
        </p:nvSpPr>
        <p:spPr bwMode="auto">
          <a:xfrm>
            <a:off x="3686175" y="424180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4" name="Oval 62"/>
          <p:cNvSpPr>
            <a:spLocks noChangeArrowheads="1"/>
          </p:cNvSpPr>
          <p:nvPr/>
        </p:nvSpPr>
        <p:spPr bwMode="auto">
          <a:xfrm>
            <a:off x="3694113" y="410845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5" name="Oval 63"/>
          <p:cNvSpPr>
            <a:spLocks noChangeArrowheads="1"/>
          </p:cNvSpPr>
          <p:nvPr/>
        </p:nvSpPr>
        <p:spPr bwMode="auto">
          <a:xfrm>
            <a:off x="3703638" y="3989388"/>
            <a:ext cx="49212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6" name="Oval 64"/>
          <p:cNvSpPr>
            <a:spLocks noChangeArrowheads="1"/>
          </p:cNvSpPr>
          <p:nvPr/>
        </p:nvSpPr>
        <p:spPr bwMode="auto">
          <a:xfrm>
            <a:off x="3703638" y="382746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7" name="Oval 65"/>
          <p:cNvSpPr>
            <a:spLocks noChangeArrowheads="1"/>
          </p:cNvSpPr>
          <p:nvPr/>
        </p:nvSpPr>
        <p:spPr bwMode="auto">
          <a:xfrm>
            <a:off x="3703638" y="369411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8" name="Oval 66"/>
          <p:cNvSpPr>
            <a:spLocks noChangeArrowheads="1"/>
          </p:cNvSpPr>
          <p:nvPr/>
        </p:nvSpPr>
        <p:spPr bwMode="auto">
          <a:xfrm>
            <a:off x="3714750" y="26543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69" name="Oval 67"/>
          <p:cNvSpPr>
            <a:spLocks noChangeArrowheads="1"/>
          </p:cNvSpPr>
          <p:nvPr/>
        </p:nvSpPr>
        <p:spPr bwMode="auto">
          <a:xfrm>
            <a:off x="3714750" y="2817813"/>
            <a:ext cx="50800" cy="16033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0" name="Oval 68"/>
          <p:cNvSpPr>
            <a:spLocks noChangeArrowheads="1"/>
          </p:cNvSpPr>
          <p:nvPr/>
        </p:nvSpPr>
        <p:spPr bwMode="auto">
          <a:xfrm>
            <a:off x="3714750" y="29718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" name="Oval 69"/>
          <p:cNvSpPr>
            <a:spLocks noChangeArrowheads="1"/>
          </p:cNvSpPr>
          <p:nvPr/>
        </p:nvSpPr>
        <p:spPr bwMode="auto">
          <a:xfrm>
            <a:off x="3714750" y="32385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2" name="Oval 70"/>
          <p:cNvSpPr>
            <a:spLocks noChangeArrowheads="1"/>
          </p:cNvSpPr>
          <p:nvPr/>
        </p:nvSpPr>
        <p:spPr bwMode="auto">
          <a:xfrm>
            <a:off x="3706813" y="3363913"/>
            <a:ext cx="49212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3" name="Oval 71"/>
          <p:cNvSpPr>
            <a:spLocks noChangeArrowheads="1"/>
          </p:cNvSpPr>
          <p:nvPr/>
        </p:nvSpPr>
        <p:spPr bwMode="auto">
          <a:xfrm>
            <a:off x="3722688" y="3124200"/>
            <a:ext cx="50800" cy="160338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4" name="Oval 72"/>
          <p:cNvSpPr>
            <a:spLocks noChangeArrowheads="1"/>
          </p:cNvSpPr>
          <p:nvPr/>
        </p:nvSpPr>
        <p:spPr bwMode="auto">
          <a:xfrm>
            <a:off x="3705225" y="5340350"/>
            <a:ext cx="50800" cy="161925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5" name="AutoShape 73"/>
          <p:cNvSpPr>
            <a:spLocks noChangeArrowheads="1"/>
          </p:cNvSpPr>
          <p:nvPr/>
        </p:nvSpPr>
        <p:spPr bwMode="auto">
          <a:xfrm rot="5400000" flipH="1">
            <a:off x="6000750" y="1928813"/>
            <a:ext cx="512763" cy="4841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76" name="AutoShape 74"/>
          <p:cNvSpPr>
            <a:spLocks noChangeArrowheads="1"/>
          </p:cNvSpPr>
          <p:nvPr/>
        </p:nvSpPr>
        <p:spPr bwMode="auto">
          <a:xfrm rot="16200000">
            <a:off x="2922588" y="1949450"/>
            <a:ext cx="512762" cy="484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 flipV="1">
            <a:off x="5708650" y="3216275"/>
            <a:ext cx="1352550" cy="1381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535363" y="29845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6003925" y="36147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524250" y="35433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4064000" y="36957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829050" y="38481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4" name="Oval 83"/>
          <p:cNvSpPr>
            <a:spLocks noChangeArrowheads="1"/>
          </p:cNvSpPr>
          <p:nvPr/>
        </p:nvSpPr>
        <p:spPr bwMode="auto">
          <a:xfrm>
            <a:off x="3981450" y="4000500"/>
            <a:ext cx="88900" cy="889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5" name="Oval 84"/>
          <p:cNvSpPr>
            <a:spLocks noChangeArrowheads="1"/>
          </p:cNvSpPr>
          <p:nvPr/>
        </p:nvSpPr>
        <p:spPr bwMode="auto">
          <a:xfrm>
            <a:off x="6156325" y="37671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6" name="Oval 85"/>
          <p:cNvSpPr>
            <a:spLocks noChangeArrowheads="1"/>
          </p:cNvSpPr>
          <p:nvPr/>
        </p:nvSpPr>
        <p:spPr bwMode="auto">
          <a:xfrm>
            <a:off x="5567363" y="40211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5729288" y="4102100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8" name="Oval 87"/>
          <p:cNvSpPr>
            <a:spLocks noChangeArrowheads="1"/>
          </p:cNvSpPr>
          <p:nvPr/>
        </p:nvSpPr>
        <p:spPr bwMode="auto">
          <a:xfrm>
            <a:off x="6167438" y="4770438"/>
            <a:ext cx="88900" cy="889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538663" y="1333500"/>
            <a:ext cx="182562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0" name="Line 89"/>
          <p:cNvSpPr>
            <a:spLocks noChangeShapeType="1"/>
          </p:cNvSpPr>
          <p:nvPr/>
        </p:nvSpPr>
        <p:spPr bwMode="auto">
          <a:xfrm flipV="1">
            <a:off x="4552950" y="1362075"/>
            <a:ext cx="182563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4289425" y="1036638"/>
            <a:ext cx="774700" cy="633412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smtClean="0">
                <a:latin typeface="Arial" charset="0"/>
                <a:ea typeface="Batang" charset="0"/>
                <a:cs typeface="Batang" charset="0"/>
              </a:rPr>
              <a:t>PS</a:t>
            </a:r>
            <a:endParaRPr lang="en-US" altLang="zh-CN" sz="2800" smtClean="0">
              <a:ea typeface="宋体" charset="0"/>
              <a:cs typeface="宋体" charset="0"/>
            </a:endParaRPr>
          </a:p>
        </p:txBody>
      </p:sp>
      <p:sp>
        <p:nvSpPr>
          <p:cNvPr id="94" name="Line 93"/>
          <p:cNvSpPr>
            <a:spLocks noChangeShapeType="1"/>
          </p:cNvSpPr>
          <p:nvPr/>
        </p:nvSpPr>
        <p:spPr bwMode="auto">
          <a:xfrm>
            <a:off x="5791200" y="1587500"/>
            <a:ext cx="11113" cy="5476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6" name="Text Box 95"/>
          <p:cNvSpPr txBox="1">
            <a:spLocks noChangeArrowheads="1"/>
          </p:cNvSpPr>
          <p:nvPr/>
        </p:nvSpPr>
        <p:spPr bwMode="auto">
          <a:xfrm>
            <a:off x="3566761" y="5617986"/>
            <a:ext cx="22284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FFE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1800" b="1" dirty="0" smtClean="0">
                <a:solidFill>
                  <a:srgbClr val="FFFFCC"/>
                </a:solidFill>
                <a:latin typeface="Verdana" charset="0"/>
                <a:ea typeface="宋体" charset="0"/>
                <a:cs typeface="宋体" charset="0"/>
              </a:rPr>
              <a:t>Anaerobic  cell</a:t>
            </a:r>
          </a:p>
        </p:txBody>
      </p:sp>
      <p:sp>
        <p:nvSpPr>
          <p:cNvPr id="99" name="CuadroTexto 98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Single chamber, membrane free MEC</a:t>
            </a:r>
          </a:p>
        </p:txBody>
      </p:sp>
      <p:sp>
        <p:nvSpPr>
          <p:cNvPr id="100" name="Line 29"/>
          <p:cNvSpPr>
            <a:spLocks noChangeShapeType="1"/>
          </p:cNvSpPr>
          <p:nvPr/>
        </p:nvSpPr>
        <p:spPr bwMode="auto">
          <a:xfrm flipH="1" flipV="1">
            <a:off x="2567869" y="4305476"/>
            <a:ext cx="2945518" cy="249061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  <p:sp>
        <p:nvSpPr>
          <p:cNvPr id="104" name="Rectangle 28"/>
          <p:cNvSpPr>
            <a:spLocks noChangeArrowheads="1"/>
          </p:cNvSpPr>
          <p:nvPr/>
        </p:nvSpPr>
        <p:spPr bwMode="auto">
          <a:xfrm>
            <a:off x="4700588" y="2355850"/>
            <a:ext cx="119062" cy="3224213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s-E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9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C -0.01615 -0.00578 -0.04393 -0.02893 -0.04393 -0.02824 C -0.05452 -0.04745 -0.0665 -0.0581 -0.07223 -0.07986 C -0.0665 -0.1044 -0.04323 -0.12222 -0.03941 -0.14791 C -0.03698 -0.16481 -0.03941 -0.18264 -0.03941 -0.19884 " pathEditMode="relative" rAng="0" ptsTypes="ffffA">
                                      <p:cBhvr>
                                        <p:cTn id="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1" y="-99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repeatCount="indefinite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5764 C 0.0066 0.05463 -0.00486 0.0419 -0.00486 0.04237 C -0.0092 0.03172 -0.01423 0.0257 -0.01667 0.01412 C -0.01423 0.00024 -0.00469 -0.00949 -0.00312 -0.02361 C -0.00208 -0.03287 -0.00312 -0.04259 -0.00312 -0.05185 " pathEditMode="relative" rAng="0" ptsTypes="ffff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-54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902 0.18217 C -0.00417 0.17338 -0.02674 0.13657 -0.02674 0.13796 C -0.03542 0.10694 -0.04514 0.09004 -0.04983 0.05578 C -0.04514 0.0162 -0.02622 -0.01204 -0.02309 -0.05301 C -0.02118 -0.07987 -0.02309 -0.10834 -0.02309 -0.13496 " pathEditMode="relative" rAng="0" ptsTypes="ffffA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158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16027 C 0.01233 0.15032 0.01892 0.11101 0.01892 0.1117 C 0.0217 0.07909 0.02448 0.06105 0.02604 0.02428 C 0.02448 -0.01804 0.01892 -0.04787 0.01788 -0.09158 C 0.01753 -0.12072 0.01788 -0.15125 0.01788 -0.17923 " pathEditMode="relative" rAng="0" ptsTypes="ffffA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69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2662 C -0.00173 0.21574 0.02223 0.17129 0.02223 0.17268 C 0.03125 0.13541 0.04167 0.11481 0.04671 0.07338 C 0.04167 0.02546 0.02153 -0.00857 0.01841 -0.0581 C 0.01632 -0.09074 0.01841 -0.125 0.01841 -0.15695 " pathEditMode="relative" rAng="0" ptsTypes="ffffA">
                                      <p:cBhvr>
                                        <p:cTn id="5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919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931 -0.0037 C -0.04306 -0.01226 -0.03229 -0.04764 -0.03229 -0.04649 C -0.02778 -0.07632 -0.02327 -0.09251 -0.02049 -0.12535 C -0.02327 -0.16351 -0.03229 -0.19057 -0.03403 -0.23035 C -0.0349 -0.25625 -0.03403 -0.28354 -0.03403 -0.30898 " pathEditMode="relative" rAng="0" ptsTypes="ffffA">
                                      <p:cBhvr>
                                        <p:cTn id="64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-1526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xit" presetSubtype="0" repeatCount="indefinite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6 0.24885 C -0.03438 0.23773 -0.04202 0.19144 -0.04202 0.19352 C -0.04497 0.15463 -0.04827 0.13334 -0.04983 0.09051 C -0.04827 0.04097 -0.04184 0.00579 -0.0408 -0.04583 C -0.04011 -0.0794 -0.0408 -0.11504 -0.0408 -0.14815 " pathEditMode="relative" rAng="0" ptsTypes="ffffA">
                                      <p:cBhvr>
                                        <p:cTn id="72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986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093 0.06783 C -0.07986 0.06135 -0.11232 0.03426 -0.11232 0.03542 C -0.12465 0.0125 -0.13871 0.00024 -0.14548 -0.025 C -0.13871 -0.05393 -0.11145 -0.07476 -0.10711 -0.10462 C -0.10434 -0.12453 -0.10711 -0.14537 -0.10711 -0.16481 " pathEditMode="relative" rAng="0" ptsTypes="ffffA">
                                      <p:cBhvr>
                                        <p:cTn id="80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1164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9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dissolve">
                                      <p:cBhvr>
                                        <p:cTn id="82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13773 C -0.02135 0.12824 -0.03541 0.08796 -0.03541 0.08959 C -0.04079 0.05579 -0.04687 0.03727 -0.04982 -1.85185E-6 C -0.04687 -0.04305 -0.03507 -0.07384 -0.03316 -0.11829 C -0.03194 -0.14768 -0.03316 -0.1787 -0.03316 -0.20764 " pathEditMode="relative" rAng="0" ptsTypes="ffffA">
                                      <p:cBhvr>
                                        <p:cTn id="8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-1726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9" presetClass="exit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987E-6 C 0.01077 -0.00693 0.02969 -0.03492 0.02969 -0.03399 C 0.03681 -0.05758 0.04497 -0.0703 0.04896 -0.09597 C 0.04497 -0.12604 0.02917 -0.14754 0.02657 -0.17876 C 0.025 -0.19912 0.02657 -0.22039 0.02657 -0.24005 " pathEditMode="relative" rAng="0" ptsTypes="ffffA">
                                      <p:cBhvr>
                                        <p:cTn id="9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1200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6" grpId="0"/>
      <p:bldP spid="75" grpId="0" animBg="1"/>
      <p:bldP spid="75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1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10006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" y="226130"/>
            <a:ext cx="8456693" cy="634252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5464" y="3137471"/>
            <a:ext cx="8547823" cy="1569660"/>
          </a:xfrm>
          <a:prstGeom prst="rect">
            <a:avLst/>
          </a:prstGeom>
          <a:solidFill>
            <a:srgbClr val="306701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  <a:latin typeface="Georgia"/>
                <a:cs typeface="Georgia"/>
              </a:rPr>
              <a:t>High-rate anaerobic reactors can provide satisfactory levels of wastewater treatment with a positive energy balance </a:t>
            </a:r>
          </a:p>
        </p:txBody>
      </p:sp>
    </p:spTree>
    <p:extLst>
      <p:ext uri="{BB962C8B-B14F-4D97-AF65-F5344CB8AC3E}">
        <p14:creationId xmlns:p14="http://schemas.microsoft.com/office/powerpoint/2010/main" val="34860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42491" y="356495"/>
            <a:ext cx="8866253" cy="1200329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Up-flow Anaerobic Sludge Blanket Reactor</a:t>
            </a:r>
            <a:b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(UASB)</a:t>
            </a:r>
          </a:p>
        </p:txBody>
      </p:sp>
      <p:pic>
        <p:nvPicPr>
          <p:cNvPr id="4" name="90 Imagen" descr="uasb-animati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729" y="1598137"/>
            <a:ext cx="3087985" cy="4846173"/>
          </a:xfrm>
          <a:prstGeom prst="rect">
            <a:avLst/>
          </a:prstGeom>
        </p:spPr>
      </p:pic>
      <p:sp>
        <p:nvSpPr>
          <p:cNvPr id="5" name="Rectangle 122"/>
          <p:cNvSpPr>
            <a:spLocks noChangeArrowheads="1"/>
          </p:cNvSpPr>
          <p:nvPr/>
        </p:nvSpPr>
        <p:spPr bwMode="auto">
          <a:xfrm>
            <a:off x="142491" y="5716143"/>
            <a:ext cx="1009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FFFFFF"/>
                </a:solidFill>
              </a:rPr>
              <a:t>Influent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7" name="Rectangle 123"/>
          <p:cNvSpPr>
            <a:spLocks noChangeArrowheads="1"/>
          </p:cNvSpPr>
          <p:nvPr/>
        </p:nvSpPr>
        <p:spPr bwMode="auto">
          <a:xfrm>
            <a:off x="4541729" y="1699575"/>
            <a:ext cx="1000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FFFFFF"/>
                </a:solidFill>
              </a:rPr>
              <a:t>Effluent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8" name="Rectangle 125"/>
          <p:cNvSpPr>
            <a:spLocks noChangeArrowheads="1"/>
          </p:cNvSpPr>
          <p:nvPr/>
        </p:nvSpPr>
        <p:spPr bwMode="auto">
          <a:xfrm>
            <a:off x="2341264" y="5991084"/>
            <a:ext cx="1407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FFFF00"/>
                </a:solidFill>
              </a:rPr>
              <a:t>S</a:t>
            </a:r>
            <a:r>
              <a:rPr lang="en-US" sz="2400" b="1" dirty="0" smtClean="0">
                <a:solidFill>
                  <a:srgbClr val="FFFF00"/>
                </a:solidFill>
              </a:rPr>
              <a:t>ludge bed </a:t>
            </a:r>
            <a:endParaRPr lang="en-US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Rectangle 126"/>
          <p:cNvSpPr>
            <a:spLocks noChangeArrowheads="1"/>
          </p:cNvSpPr>
          <p:nvPr/>
        </p:nvSpPr>
        <p:spPr bwMode="auto">
          <a:xfrm>
            <a:off x="2298705" y="2699125"/>
            <a:ext cx="122396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Gas collector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0" name="Rectangle 127"/>
          <p:cNvSpPr>
            <a:spLocks noChangeArrowheads="1"/>
          </p:cNvSpPr>
          <p:nvPr/>
        </p:nvSpPr>
        <p:spPr bwMode="auto">
          <a:xfrm>
            <a:off x="356066" y="2195888"/>
            <a:ext cx="84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</a:rPr>
              <a:t>Settler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" name="Line 134"/>
          <p:cNvSpPr>
            <a:spLocks noChangeShapeType="1"/>
          </p:cNvSpPr>
          <p:nvPr/>
        </p:nvSpPr>
        <p:spPr bwMode="auto">
          <a:xfrm flipV="1">
            <a:off x="2803530" y="16037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8" name="Line 136"/>
          <p:cNvSpPr>
            <a:spLocks noChangeShapeType="1"/>
          </p:cNvSpPr>
          <p:nvPr/>
        </p:nvSpPr>
        <p:spPr bwMode="auto">
          <a:xfrm>
            <a:off x="4479930" y="2137150"/>
            <a:ext cx="457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19" name="Line 137"/>
          <p:cNvSpPr>
            <a:spLocks noChangeShapeType="1"/>
          </p:cNvSpPr>
          <p:nvPr/>
        </p:nvSpPr>
        <p:spPr bwMode="auto">
          <a:xfrm>
            <a:off x="1144593" y="2167313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0" name="Line 138"/>
          <p:cNvSpPr>
            <a:spLocks noChangeShapeType="1"/>
          </p:cNvSpPr>
          <p:nvPr/>
        </p:nvSpPr>
        <p:spPr bwMode="auto">
          <a:xfrm>
            <a:off x="822330" y="6175750"/>
            <a:ext cx="457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1" name="Rectangle 139"/>
          <p:cNvSpPr>
            <a:spLocks noChangeArrowheads="1"/>
          </p:cNvSpPr>
          <p:nvPr/>
        </p:nvSpPr>
        <p:spPr bwMode="auto">
          <a:xfrm>
            <a:off x="356066" y="1764088"/>
            <a:ext cx="618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</a:rPr>
              <a:t>Weir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Line 140"/>
          <p:cNvSpPr>
            <a:spLocks noChangeShapeType="1"/>
          </p:cNvSpPr>
          <p:nvPr/>
        </p:nvSpPr>
        <p:spPr bwMode="auto">
          <a:xfrm>
            <a:off x="1127130" y="2594350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  <p:graphicFrame>
        <p:nvGraphicFramePr>
          <p:cNvPr id="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647847"/>
              </p:ext>
            </p:extLst>
          </p:nvPr>
        </p:nvGraphicFramePr>
        <p:xfrm>
          <a:off x="5685706" y="1407820"/>
          <a:ext cx="3317606" cy="2474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Fotografía de Photo Editor" r:id="rId4" imgW="6095238" imgH="4571429" progId="MSPhotoEd.3">
                  <p:embed/>
                </p:oleObj>
              </mc:Choice>
              <mc:Fallback>
                <p:oleObj name="Fotografía de Photo Editor" r:id="rId4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5706" y="1407820"/>
                        <a:ext cx="3317606" cy="2474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06" y="4025355"/>
            <a:ext cx="3323038" cy="250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7"/>
          <p:cNvSpPr>
            <a:spLocks noChangeArrowheads="1"/>
          </p:cNvSpPr>
          <p:nvPr/>
        </p:nvSpPr>
        <p:spPr bwMode="auto">
          <a:xfrm>
            <a:off x="367356" y="2743396"/>
            <a:ext cx="737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chemeClr val="bg1"/>
                </a:solidFill>
              </a:rPr>
              <a:t>Baffle</a:t>
            </a:r>
            <a:endParaRPr lang="en-US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" name="Line 140"/>
          <p:cNvSpPr>
            <a:spLocks noChangeShapeType="1"/>
          </p:cNvSpPr>
          <p:nvPr/>
        </p:nvSpPr>
        <p:spPr bwMode="auto">
          <a:xfrm>
            <a:off x="1138420" y="3141858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201274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Biomass to secondary energy carriers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874888"/>
            <a:ext cx="87630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rc 9"/>
          <p:cNvSpPr>
            <a:spLocks/>
          </p:cNvSpPr>
          <p:nvPr/>
        </p:nvSpPr>
        <p:spPr bwMode="auto">
          <a:xfrm>
            <a:off x="1325033" y="2280355"/>
            <a:ext cx="5651500" cy="5259388"/>
          </a:xfrm>
          <a:custGeom>
            <a:avLst/>
            <a:gdLst>
              <a:gd name="T0" fmla="*/ 0 w 19483"/>
              <a:gd name="T1" fmla="*/ 0 h 21600"/>
              <a:gd name="T2" fmla="*/ 2147483647 w 19483"/>
              <a:gd name="T3" fmla="*/ 2147483647 h 21600"/>
              <a:gd name="T4" fmla="*/ 2147483647 w 19483"/>
              <a:gd name="T5" fmla="*/ 2147483647 h 21600"/>
              <a:gd name="T6" fmla="*/ 0 60000 65536"/>
              <a:gd name="T7" fmla="*/ 0 60000 65536"/>
              <a:gd name="T8" fmla="*/ 0 60000 65536"/>
              <a:gd name="T9" fmla="*/ 0 w 19483"/>
              <a:gd name="T10" fmla="*/ 0 h 21600"/>
              <a:gd name="T11" fmla="*/ 19483 w 194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83" h="21600" fill="none" extrusionOk="0">
                <a:moveTo>
                  <a:pt x="0" y="0"/>
                </a:moveTo>
                <a:cubicBezTo>
                  <a:pt x="14" y="0"/>
                  <a:pt x="29" y="-1"/>
                  <a:pt x="44" y="0"/>
                </a:cubicBezTo>
                <a:cubicBezTo>
                  <a:pt x="8322" y="0"/>
                  <a:pt x="15873" y="4731"/>
                  <a:pt x="19482" y="12182"/>
                </a:cubicBezTo>
              </a:path>
              <a:path w="19483" h="21600" stroke="0" extrusionOk="0">
                <a:moveTo>
                  <a:pt x="0" y="0"/>
                </a:moveTo>
                <a:cubicBezTo>
                  <a:pt x="14" y="0"/>
                  <a:pt x="29" y="-1"/>
                  <a:pt x="44" y="0"/>
                </a:cubicBezTo>
                <a:cubicBezTo>
                  <a:pt x="8322" y="0"/>
                  <a:pt x="15873" y="4731"/>
                  <a:pt x="19482" y="12182"/>
                </a:cubicBezTo>
                <a:lnTo>
                  <a:pt x="44" y="2160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852333" y="2779888"/>
            <a:ext cx="19589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microbial fuel cells</a:t>
            </a:r>
          </a:p>
        </p:txBody>
      </p:sp>
      <p:sp>
        <p:nvSpPr>
          <p:cNvPr id="27" name="Arc 9"/>
          <p:cNvSpPr>
            <a:spLocks/>
          </p:cNvSpPr>
          <p:nvPr/>
        </p:nvSpPr>
        <p:spPr bwMode="auto">
          <a:xfrm>
            <a:off x="2633133" y="5218288"/>
            <a:ext cx="4127500" cy="306388"/>
          </a:xfrm>
          <a:custGeom>
            <a:avLst/>
            <a:gdLst>
              <a:gd name="T0" fmla="*/ 0 w 19483"/>
              <a:gd name="T1" fmla="*/ 0 h 21600"/>
              <a:gd name="T2" fmla="*/ 2147483647 w 19483"/>
              <a:gd name="T3" fmla="*/ 493162579 h 21600"/>
              <a:gd name="T4" fmla="*/ 2147483647 w 19483"/>
              <a:gd name="T5" fmla="*/ 874431352 h 21600"/>
              <a:gd name="T6" fmla="*/ 0 60000 65536"/>
              <a:gd name="T7" fmla="*/ 0 60000 65536"/>
              <a:gd name="T8" fmla="*/ 0 60000 65536"/>
              <a:gd name="T9" fmla="*/ 0 w 19483"/>
              <a:gd name="T10" fmla="*/ 0 h 21600"/>
              <a:gd name="T11" fmla="*/ 19483 w 194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83" h="21600" fill="none" extrusionOk="0">
                <a:moveTo>
                  <a:pt x="0" y="0"/>
                </a:moveTo>
                <a:cubicBezTo>
                  <a:pt x="14" y="0"/>
                  <a:pt x="29" y="-1"/>
                  <a:pt x="44" y="0"/>
                </a:cubicBezTo>
                <a:cubicBezTo>
                  <a:pt x="8322" y="0"/>
                  <a:pt x="15873" y="4731"/>
                  <a:pt x="19482" y="12182"/>
                </a:cubicBezTo>
              </a:path>
              <a:path w="19483" h="21600" stroke="0" extrusionOk="0">
                <a:moveTo>
                  <a:pt x="0" y="0"/>
                </a:moveTo>
                <a:cubicBezTo>
                  <a:pt x="14" y="0"/>
                  <a:pt x="29" y="-1"/>
                  <a:pt x="44" y="0"/>
                </a:cubicBezTo>
                <a:cubicBezTo>
                  <a:pt x="8322" y="0"/>
                  <a:pt x="15873" y="4731"/>
                  <a:pt x="19482" y="12182"/>
                </a:cubicBezTo>
                <a:lnTo>
                  <a:pt x="44" y="2160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776133" y="5065888"/>
            <a:ext cx="265906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microbial electrolysis cells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581400" y="6290733"/>
            <a:ext cx="5393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  <a:latin typeface="Arial" charset="0"/>
              </a:rPr>
              <a:t>de Groot (2003).  In: Bio-Methane &amp; Bio-Hydrogen.</a:t>
            </a:r>
          </a:p>
        </p:txBody>
      </p:sp>
    </p:spTree>
    <p:extLst>
      <p:ext uri="{BB962C8B-B14F-4D97-AF65-F5344CB8AC3E}">
        <p14:creationId xmlns:p14="http://schemas.microsoft.com/office/powerpoint/2010/main" val="42578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76579"/>
            <a:ext cx="8547823" cy="523220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Georgia"/>
                <a:cs typeface="Georgia"/>
              </a:rPr>
              <a:t>Electron flow during respiration: electrochemistry</a:t>
            </a:r>
            <a:endParaRPr lang="en-GB" sz="2800" dirty="0" smtClean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flipV="1">
            <a:off x="3733800" y="1524000"/>
            <a:ext cx="1038225" cy="738188"/>
          </a:xfrm>
          <a:prstGeom prst="curvedLeftArrow">
            <a:avLst>
              <a:gd name="adj1" fmla="val 20000"/>
              <a:gd name="adj2" fmla="val 40000"/>
              <a:gd name="adj3" fmla="val 468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765675" y="1706563"/>
            <a:ext cx="565150" cy="40011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latin typeface="Tahoma" charset="0"/>
              </a:rPr>
              <a:t>e</a:t>
            </a:r>
            <a:r>
              <a:rPr lang="en-US" sz="2000" baseline="30000" dirty="0" smtClean="0">
                <a:solidFill>
                  <a:schemeClr val="bg1"/>
                </a:solidFill>
                <a:latin typeface="Tahoma" charset="0"/>
              </a:rPr>
              <a:t>-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953000" y="2208213"/>
            <a:ext cx="163513" cy="4183062"/>
          </a:xfrm>
          <a:prstGeom prst="downArrow">
            <a:avLst>
              <a:gd name="adj1" fmla="val 50000"/>
              <a:gd name="adj2" fmla="val 6395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46675" y="5768975"/>
            <a:ext cx="1193800" cy="939800"/>
            <a:chOff x="1966" y="3634"/>
            <a:chExt cx="752" cy="592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1966" y="3689"/>
              <a:ext cx="299" cy="537"/>
            </a:xfrm>
            <a:prstGeom prst="curvedRightArrow">
              <a:avLst>
                <a:gd name="adj1" fmla="val 35920"/>
                <a:gd name="adj2" fmla="val 7183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272" y="3634"/>
              <a:ext cx="36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</a:rPr>
                <a:t>O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endParaRPr lang="en-US" sz="2000" b="1" dirty="0" smtClean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22" y="3970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</a:rPr>
                <a:t>H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Arial" charset="0"/>
                </a:rPr>
                <a:t>2</a:t>
              </a:r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</a:rPr>
                <a:t>O</a:t>
              </a:r>
            </a:p>
          </p:txBody>
        </p: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943600" y="2819400"/>
            <a:ext cx="1198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Anode</a:t>
            </a:r>
            <a:endParaRPr lang="en-US" sz="2000" b="1" baseline="30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5106988" y="2605088"/>
            <a:ext cx="801687" cy="749300"/>
          </a:xfrm>
          <a:prstGeom prst="curvedRightArrow">
            <a:avLst>
              <a:gd name="adj1" fmla="val 20000"/>
              <a:gd name="adj2" fmla="val 40000"/>
              <a:gd name="adj3" fmla="val 356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770438" y="2901950"/>
            <a:ext cx="76041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18275" y="5991225"/>
            <a:ext cx="1792288" cy="46166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Tahoma" charset="0"/>
              </a:rPr>
              <a:t>E</a:t>
            </a:r>
            <a:r>
              <a:rPr lang="en-US" sz="2400" baseline="-25000" dirty="0" smtClean="0">
                <a:solidFill>
                  <a:schemeClr val="bg1"/>
                </a:solidFill>
                <a:latin typeface="Tahoma" charset="0"/>
              </a:rPr>
              <a:t>O</a:t>
            </a:r>
            <a:r>
              <a:rPr lang="en-US" sz="1800" baseline="-25000" dirty="0" smtClean="0">
                <a:solidFill>
                  <a:schemeClr val="bg1"/>
                </a:solidFill>
                <a:latin typeface="Tahoma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Tahoma" charset="0"/>
              </a:rPr>
              <a:t>=0.82 V</a:t>
            </a:r>
          </a:p>
        </p:txBody>
      </p:sp>
      <p:pic>
        <p:nvPicPr>
          <p:cNvPr id="20" name="Picture 35" descr="05_10Figure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r="9648" b="16876"/>
          <a:stretch>
            <a:fillRect/>
          </a:stretch>
        </p:blipFill>
        <p:spPr bwMode="auto">
          <a:xfrm>
            <a:off x="533400" y="609600"/>
            <a:ext cx="3159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6"/>
          <p:cNvSpPr>
            <a:spLocks noChangeArrowheads="1"/>
          </p:cNvSpPr>
          <p:nvPr/>
        </p:nvSpPr>
        <p:spPr bwMode="auto">
          <a:xfrm>
            <a:off x="304800" y="1981200"/>
            <a:ext cx="2209800" cy="304800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5791200" y="1676400"/>
            <a:ext cx="2027238" cy="46166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Tahoma" charset="0"/>
              </a:rPr>
              <a:t>E</a:t>
            </a:r>
            <a:r>
              <a:rPr lang="en-US" sz="2400" baseline="-25000" dirty="0" smtClean="0">
                <a:solidFill>
                  <a:schemeClr val="bg1"/>
                </a:solidFill>
                <a:latin typeface="Tahoma" charset="0"/>
              </a:rPr>
              <a:t>NAD</a:t>
            </a:r>
            <a:r>
              <a:rPr lang="en-US" sz="2400" dirty="0" smtClean="0">
                <a:solidFill>
                  <a:schemeClr val="bg1"/>
                </a:solidFill>
                <a:latin typeface="Tahoma" charset="0"/>
              </a:rPr>
              <a:t>=-0.32 V</a:t>
            </a:r>
          </a:p>
        </p:txBody>
      </p:sp>
      <p:grpSp>
        <p:nvGrpSpPr>
          <p:cNvPr id="23" name="Group 41"/>
          <p:cNvGrpSpPr>
            <a:grpSpLocks/>
          </p:cNvGrpSpPr>
          <p:nvPr/>
        </p:nvGrpSpPr>
        <p:grpSpPr bwMode="auto">
          <a:xfrm>
            <a:off x="6789736" y="2146300"/>
            <a:ext cx="2092324" cy="3810000"/>
            <a:chOff x="4277" y="1352"/>
            <a:chExt cx="1318" cy="2400"/>
          </a:xfrm>
        </p:grpSpPr>
        <p:sp>
          <p:nvSpPr>
            <p:cNvPr id="30" name="AutoShape 39"/>
            <p:cNvSpPr>
              <a:spLocks/>
            </p:cNvSpPr>
            <p:nvPr/>
          </p:nvSpPr>
          <p:spPr bwMode="auto">
            <a:xfrm>
              <a:off x="4277" y="1352"/>
              <a:ext cx="192" cy="2400"/>
            </a:xfrm>
            <a:prstGeom prst="rightBrace">
              <a:avLst>
                <a:gd name="adj1" fmla="val 104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4560" y="2448"/>
              <a:ext cx="103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l-GR" altLang="en-US" sz="2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Δ</a:t>
              </a:r>
              <a:r>
                <a:rPr lang="en-US" altLang="en-US" sz="200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E</a:t>
              </a:r>
              <a:r>
                <a:rPr lang="en-US" altLang="en-US" sz="2000" baseline="3000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o</a:t>
              </a:r>
              <a:r>
                <a:rPr lang="ja-JP" altLang="en-US" sz="2000" baseline="30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’</a:t>
              </a:r>
              <a:r>
                <a:rPr lang="en-US" altLang="ja-JP" sz="2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= 1.14</a:t>
              </a:r>
              <a:r>
                <a:rPr lang="en-US" altLang="ja-JP" sz="2000" dirty="0">
                  <a:solidFill>
                    <a:schemeClr val="bg1"/>
                  </a:solidFill>
                </a:rPr>
                <a:t> V</a:t>
              </a:r>
              <a:endParaRPr lang="el-GR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AutoShape 42"/>
          <p:cNvSpPr>
            <a:spLocks/>
          </p:cNvSpPr>
          <p:nvPr/>
        </p:nvSpPr>
        <p:spPr bwMode="auto">
          <a:xfrm>
            <a:off x="7086600" y="2133600"/>
            <a:ext cx="381000" cy="990600"/>
          </a:xfrm>
          <a:prstGeom prst="rightBrace">
            <a:avLst>
              <a:gd name="adj1" fmla="val 2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7604125" y="2327275"/>
            <a:ext cx="90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baseline="-25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bact</a:t>
            </a:r>
            <a:endParaRPr lang="el-GR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AutoShape 44"/>
          <p:cNvSpPr>
            <a:spLocks/>
          </p:cNvSpPr>
          <p:nvPr/>
        </p:nvSpPr>
        <p:spPr bwMode="auto">
          <a:xfrm>
            <a:off x="7086600" y="3124200"/>
            <a:ext cx="381000" cy="1828800"/>
          </a:xfrm>
          <a:prstGeom prst="rightBrace">
            <a:avLst>
              <a:gd name="adj1" fmla="val 4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7604125" y="3733800"/>
            <a:ext cx="99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>
                <a:solidFill>
                  <a:srgbClr val="FFFF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baseline="-25000" dirty="0">
                <a:solidFill>
                  <a:srgbClr val="FFFF00"/>
                </a:solidFill>
                <a:cs typeface="Times New Roman" panose="02020603050405020304" pitchFamily="18" charset="0"/>
              </a:rPr>
              <a:t>MFC</a:t>
            </a:r>
            <a:endParaRPr lang="el-GR" altLang="en-US" sz="24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AutoShape 46"/>
          <p:cNvSpPr>
            <a:spLocks/>
          </p:cNvSpPr>
          <p:nvPr/>
        </p:nvSpPr>
        <p:spPr bwMode="auto">
          <a:xfrm>
            <a:off x="7127875" y="4938713"/>
            <a:ext cx="381000" cy="1004887"/>
          </a:xfrm>
          <a:prstGeom prst="rightBrace">
            <a:avLst>
              <a:gd name="adj1" fmla="val 219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7" name="Text Box 47"/>
          <p:cNvSpPr txBox="1">
            <a:spLocks noChangeArrowheads="1"/>
          </p:cNvSpPr>
          <p:nvPr/>
        </p:nvSpPr>
        <p:spPr bwMode="auto">
          <a:xfrm>
            <a:off x="7604125" y="5257800"/>
            <a:ext cx="88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l-GR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Δ</a:t>
            </a:r>
            <a:r>
              <a:rPr lang="en-US" altLang="en-US" sz="2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baseline="-25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loss</a:t>
            </a:r>
            <a:endParaRPr lang="el-GR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Microbial fuel cell (MFC)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5410200"/>
            <a:ext cx="6011333" cy="762000"/>
          </a:xfrm>
        </p:spPr>
        <p:txBody>
          <a:bodyPr/>
          <a:lstStyle/>
          <a:p>
            <a:pPr algn="l" eaLnBrk="1" hangingPunct="1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Two-chamber, aqueous-cathode microbial fuel 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</a:rPr>
              <a:t>cell</a:t>
            </a:r>
            <a:endParaRPr lang="en-US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520825" y="2665413"/>
            <a:ext cx="3243263" cy="2090737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249613" y="2681288"/>
            <a:ext cx="1573212" cy="2073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3219450" y="2636838"/>
            <a:ext cx="0" cy="20558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3240088" y="2654300"/>
            <a:ext cx="15732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3219450" y="4727575"/>
            <a:ext cx="15732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4813300" y="2654300"/>
            <a:ext cx="0" cy="2109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40013" y="507365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Membrane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1" name="Rectangle 10" descr="Granite"/>
          <p:cNvSpPr>
            <a:spLocks noChangeArrowheads="1"/>
          </p:cNvSpPr>
          <p:nvPr/>
        </p:nvSpPr>
        <p:spPr bwMode="auto">
          <a:xfrm>
            <a:off x="2320925" y="3073400"/>
            <a:ext cx="196850" cy="10175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34" name="Rectangle 11" descr="Granite"/>
          <p:cNvSpPr>
            <a:spLocks noChangeArrowheads="1"/>
          </p:cNvSpPr>
          <p:nvPr/>
        </p:nvSpPr>
        <p:spPr bwMode="auto">
          <a:xfrm>
            <a:off x="3894138" y="3062288"/>
            <a:ext cx="196850" cy="10175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flipV="1">
            <a:off x="2420938" y="1946275"/>
            <a:ext cx="0" cy="1120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6" name="Line 13"/>
          <p:cNvSpPr>
            <a:spLocks noChangeShapeType="1"/>
          </p:cNvSpPr>
          <p:nvPr/>
        </p:nvSpPr>
        <p:spPr bwMode="auto">
          <a:xfrm flipV="1">
            <a:off x="3979863" y="1941513"/>
            <a:ext cx="0" cy="1120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7" name="Oval 14"/>
          <p:cNvSpPr>
            <a:spLocks noChangeArrowheads="1"/>
          </p:cNvSpPr>
          <p:nvPr/>
        </p:nvSpPr>
        <p:spPr bwMode="auto">
          <a:xfrm>
            <a:off x="2997200" y="1801813"/>
            <a:ext cx="492125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2420938" y="1941513"/>
            <a:ext cx="5889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>
            <a:off x="3478213" y="1946275"/>
            <a:ext cx="49053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0" name="Oval 17"/>
          <p:cNvSpPr>
            <a:spLocks noChangeArrowheads="1"/>
          </p:cNvSpPr>
          <p:nvPr/>
        </p:nvSpPr>
        <p:spPr bwMode="auto">
          <a:xfrm>
            <a:off x="2287588" y="3148013"/>
            <a:ext cx="4445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2517775" y="3387725"/>
            <a:ext cx="46038" cy="1920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2517775" y="3627438"/>
            <a:ext cx="46038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2517775" y="3243263"/>
            <a:ext cx="46038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2517775" y="3870325"/>
            <a:ext cx="46038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2284413" y="3532188"/>
            <a:ext cx="44450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2517775" y="3098800"/>
            <a:ext cx="46038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2284413" y="3911600"/>
            <a:ext cx="44450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2284413" y="3725863"/>
            <a:ext cx="44450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2284413" y="3387725"/>
            <a:ext cx="44450" cy="1920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2022475" y="4267200"/>
            <a:ext cx="882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Anode</a:t>
            </a: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3578225" y="4267200"/>
            <a:ext cx="1160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Cathode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 rot="16200000">
            <a:off x="2173287" y="3348038"/>
            <a:ext cx="1165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401E78"/>
                </a:solidFill>
                <a:latin typeface="Arial" charset="0"/>
              </a:rPr>
              <a:t>bacteria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81000" y="3048000"/>
            <a:ext cx="1206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Fuel (wastes)</a:t>
            </a:r>
          </a:p>
        </p:txBody>
      </p:sp>
      <p:sp>
        <p:nvSpPr>
          <p:cNvPr id="54" name="Line 32"/>
          <p:cNvSpPr>
            <a:spLocks noChangeShapeType="1"/>
          </p:cNvSpPr>
          <p:nvPr/>
        </p:nvSpPr>
        <p:spPr bwMode="auto">
          <a:xfrm>
            <a:off x="3798888" y="2068513"/>
            <a:ext cx="0" cy="3190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2530475" y="2246313"/>
            <a:ext cx="0" cy="2825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>
            <a:off x="2570163" y="2179638"/>
            <a:ext cx="469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2000" b="1" baseline="3000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57" name="Text Box 35"/>
          <p:cNvSpPr txBox="1">
            <a:spLocks noChangeArrowheads="1"/>
          </p:cNvSpPr>
          <p:nvPr/>
        </p:nvSpPr>
        <p:spPr bwMode="auto">
          <a:xfrm>
            <a:off x="3616325" y="2281238"/>
            <a:ext cx="471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2000" b="1" baseline="30000">
                <a:solidFill>
                  <a:srgbClr val="FF0000"/>
                </a:solidFill>
                <a:latin typeface="Arial" charset="0"/>
              </a:rPr>
              <a:t>-</a:t>
            </a:r>
          </a:p>
        </p:txBody>
      </p:sp>
      <p:sp>
        <p:nvSpPr>
          <p:cNvPr id="58" name="Line 36"/>
          <p:cNvSpPr>
            <a:spLocks noChangeShapeType="1"/>
          </p:cNvSpPr>
          <p:nvPr/>
        </p:nvSpPr>
        <p:spPr bwMode="auto">
          <a:xfrm>
            <a:off x="4076700" y="3602038"/>
            <a:ext cx="2174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9" name="Text Box 37"/>
          <p:cNvSpPr txBox="1">
            <a:spLocks noChangeArrowheads="1"/>
          </p:cNvSpPr>
          <p:nvPr/>
        </p:nvSpPr>
        <p:spPr bwMode="auto">
          <a:xfrm>
            <a:off x="5033963" y="3213100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O</a:t>
            </a:r>
            <a:r>
              <a:rPr lang="en-US" sz="1400" b="1" baseline="-25000" dirty="0">
                <a:solidFill>
                  <a:srgbClr val="FFFFFF"/>
                </a:solidFill>
                <a:latin typeface="Arial" charset="0"/>
              </a:rPr>
              <a:t>2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0" name="Text Box 38"/>
          <p:cNvSpPr txBox="1">
            <a:spLocks noChangeArrowheads="1"/>
          </p:cNvSpPr>
          <p:nvPr/>
        </p:nvSpPr>
        <p:spPr bwMode="auto">
          <a:xfrm>
            <a:off x="5006975" y="3787775"/>
            <a:ext cx="590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H</a:t>
            </a:r>
            <a:r>
              <a:rPr lang="en-US" sz="1400" b="1" baseline="-25000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O</a:t>
            </a:r>
          </a:p>
        </p:txBody>
      </p:sp>
      <p:sp>
        <p:nvSpPr>
          <p:cNvPr id="61" name="AutoShape 39"/>
          <p:cNvSpPr>
            <a:spLocks noChangeArrowheads="1"/>
          </p:cNvSpPr>
          <p:nvPr/>
        </p:nvSpPr>
        <p:spPr bwMode="auto">
          <a:xfrm>
            <a:off x="4373563" y="3270250"/>
            <a:ext cx="650875" cy="815975"/>
          </a:xfrm>
          <a:prstGeom prst="curvedRightArrow">
            <a:avLst>
              <a:gd name="adj1" fmla="val 25073"/>
              <a:gd name="adj2" fmla="val 50146"/>
              <a:gd name="adj3" fmla="val 33333"/>
            </a:avLst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62" name="AutoShape 40"/>
          <p:cNvSpPr>
            <a:spLocks noChangeArrowheads="1"/>
          </p:cNvSpPr>
          <p:nvPr/>
        </p:nvSpPr>
        <p:spPr bwMode="auto">
          <a:xfrm>
            <a:off x="1408113" y="3238500"/>
            <a:ext cx="831850" cy="852488"/>
          </a:xfrm>
          <a:prstGeom prst="curvedLeftArrow">
            <a:avLst>
              <a:gd name="adj1" fmla="val 20496"/>
              <a:gd name="adj2" fmla="val 40992"/>
              <a:gd name="adj3" fmla="val 33333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2400">
              <a:solidFill>
                <a:srgbClr val="000000"/>
              </a:solidFill>
            </a:endParaRPr>
          </a:p>
        </p:txBody>
      </p:sp>
      <p:sp>
        <p:nvSpPr>
          <p:cNvPr id="63" name="Text Box 41"/>
          <p:cNvSpPr txBox="1">
            <a:spLocks noChangeArrowheads="1"/>
          </p:cNvSpPr>
          <p:nvPr/>
        </p:nvSpPr>
        <p:spPr bwMode="auto">
          <a:xfrm>
            <a:off x="2781300" y="3457575"/>
            <a:ext cx="471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CC"/>
                </a:solidFill>
                <a:latin typeface="Arial" charset="0"/>
              </a:rPr>
              <a:t>H</a:t>
            </a:r>
            <a:r>
              <a:rPr lang="en-US" sz="2000" b="1" baseline="30000">
                <a:solidFill>
                  <a:srgbClr val="0000CC"/>
                </a:solidFill>
                <a:latin typeface="Arial" charset="0"/>
              </a:rPr>
              <a:t>+</a:t>
            </a:r>
          </a:p>
        </p:txBody>
      </p:sp>
      <p:sp>
        <p:nvSpPr>
          <p:cNvPr id="64" name="Line 42"/>
          <p:cNvSpPr>
            <a:spLocks noChangeShapeType="1"/>
          </p:cNvSpPr>
          <p:nvPr/>
        </p:nvSpPr>
        <p:spPr bwMode="auto">
          <a:xfrm>
            <a:off x="2960688" y="3854450"/>
            <a:ext cx="647700" cy="0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65" name="Line 43"/>
          <p:cNvSpPr>
            <a:spLocks noChangeShapeType="1"/>
          </p:cNvSpPr>
          <p:nvPr/>
        </p:nvSpPr>
        <p:spPr bwMode="auto">
          <a:xfrm flipH="1" flipV="1">
            <a:off x="3213100" y="4337050"/>
            <a:ext cx="265113" cy="660400"/>
          </a:xfrm>
          <a:prstGeom prst="line">
            <a:avLst/>
          </a:prstGeom>
          <a:noFill/>
          <a:ln w="25400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/>
          </a:p>
        </p:txBody>
      </p:sp>
      <p:sp>
        <p:nvSpPr>
          <p:cNvPr id="66" name="Text Box 44"/>
          <p:cNvSpPr txBox="1">
            <a:spLocks noChangeArrowheads="1"/>
          </p:cNvSpPr>
          <p:nvPr/>
        </p:nvSpPr>
        <p:spPr bwMode="auto">
          <a:xfrm>
            <a:off x="1470025" y="6324600"/>
            <a:ext cx="381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Liu et al., </a:t>
            </a:r>
            <a:r>
              <a:rPr lang="en-US" sz="1400" i="1">
                <a:solidFill>
                  <a:schemeClr val="bg1"/>
                </a:solidFill>
                <a:latin typeface="Arial" charset="0"/>
              </a:rPr>
              <a:t>Environ. Sci. Technol.</a:t>
            </a:r>
            <a:r>
              <a:rPr lang="en-US" sz="1400">
                <a:solidFill>
                  <a:schemeClr val="bg1"/>
                </a:solidFill>
                <a:latin typeface="Arial" charset="0"/>
              </a:rPr>
              <a:t> (2004)</a:t>
            </a:r>
          </a:p>
        </p:txBody>
      </p:sp>
      <p:pic>
        <p:nvPicPr>
          <p:cNvPr id="67" name="Picture 45" descr="Two-chamber M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5"/>
          <a:stretch>
            <a:fillRect/>
          </a:stretch>
        </p:blipFill>
        <p:spPr bwMode="auto">
          <a:xfrm>
            <a:off x="5791200" y="1524000"/>
            <a:ext cx="29718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6" descr="IMG_4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6779" r="10843"/>
          <a:stretch>
            <a:fillRect/>
          </a:stretch>
        </p:blipFill>
        <p:spPr bwMode="auto">
          <a:xfrm>
            <a:off x="5791200" y="3886200"/>
            <a:ext cx="2895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0996 C -0.01597 0.1838 -0.02118 0.09815 -0.02048 0.05857 C -0.01979 0.01899 -0.02482 -0.01226 -0.0118 -0.02731 L 0.05816 -0.03148 " pathEditMode="relative" rAng="0" ptsTypes="faAf">
                                      <p:cBhvr>
                                        <p:cTn id="6" dur="3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120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mph" presetSubtype="2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4045 -0.08101 L 0.02118 -0.0831 L 0.02118 0.16112 L 0.06111 0.16366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1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71 0.00486 L 0.04861 0.00486 L 0.04861 -0.00023 L 0.11355 -0.00023 " pathEditMode="relative" rAng="0" ptsTypes="AAAA">
                                      <p:cBhvr>
                                        <p:cTn id="14" dur="3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How do electrons reach the electrode?</a:t>
            </a:r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703790" y="1223963"/>
            <a:ext cx="3686175" cy="31623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70" name="Oval 30"/>
          <p:cNvSpPr>
            <a:spLocks noChangeArrowheads="1"/>
          </p:cNvSpPr>
          <p:nvPr/>
        </p:nvSpPr>
        <p:spPr bwMode="auto">
          <a:xfrm>
            <a:off x="1532465" y="1765300"/>
            <a:ext cx="787400" cy="25908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9933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1" name="Oval 6"/>
          <p:cNvSpPr>
            <a:spLocks noChangeArrowheads="1"/>
          </p:cNvSpPr>
          <p:nvPr/>
        </p:nvSpPr>
        <p:spPr bwMode="auto">
          <a:xfrm>
            <a:off x="787928" y="1317625"/>
            <a:ext cx="144462" cy="1444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72" name="Group 7"/>
          <p:cNvGrpSpPr>
            <a:grpSpLocks/>
          </p:cNvGrpSpPr>
          <p:nvPr/>
        </p:nvGrpSpPr>
        <p:grpSpPr bwMode="auto">
          <a:xfrm>
            <a:off x="733953" y="1516063"/>
            <a:ext cx="365125" cy="273050"/>
            <a:chOff x="5988" y="11484"/>
            <a:chExt cx="576" cy="432"/>
          </a:xfrm>
        </p:grpSpPr>
        <p:sp>
          <p:nvSpPr>
            <p:cNvPr id="73" name="Oval 8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916515" y="1271588"/>
            <a:ext cx="132556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" charset="0"/>
                <a:cs typeface="+mn-cs"/>
              </a:rPr>
              <a:t>Carrier (oxidized)</a:t>
            </a:r>
            <a:endParaRPr lang="en-US" sz="2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932390" y="1500188"/>
            <a:ext cx="14160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" charset="0"/>
                <a:cs typeface="+mn-cs"/>
              </a:rPr>
              <a:t>Carrier (reduced)</a:t>
            </a:r>
            <a:endParaRPr lang="en-US" sz="2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711728" y="4044950"/>
            <a:ext cx="11191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Arial" charset="0"/>
              </a:rPr>
              <a:t>Bacterium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78" name="Text Box 14"/>
          <p:cNvSpPr txBox="1">
            <a:spLocks noChangeArrowheads="1"/>
          </p:cNvSpPr>
          <p:nvPr/>
        </p:nvSpPr>
        <p:spPr bwMode="auto">
          <a:xfrm>
            <a:off x="3713690" y="3911600"/>
            <a:ext cx="7524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Arial" charset="0"/>
              </a:rPr>
              <a:t>Fe (III)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79" name="Rectangle 15"/>
          <p:cNvSpPr>
            <a:spLocks noChangeArrowheads="1"/>
          </p:cNvSpPr>
          <p:nvPr/>
        </p:nvSpPr>
        <p:spPr bwMode="auto">
          <a:xfrm>
            <a:off x="3894665" y="1444625"/>
            <a:ext cx="457200" cy="243046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80" name="Group 16"/>
          <p:cNvGrpSpPr>
            <a:grpSpLocks/>
          </p:cNvGrpSpPr>
          <p:nvPr/>
        </p:nvGrpSpPr>
        <p:grpSpPr bwMode="auto">
          <a:xfrm>
            <a:off x="2110315" y="3467100"/>
            <a:ext cx="366713" cy="274638"/>
            <a:chOff x="5988" y="11484"/>
            <a:chExt cx="576" cy="432"/>
          </a:xfrm>
        </p:grpSpPr>
        <p:sp>
          <p:nvSpPr>
            <p:cNvPr id="81" name="Oval 17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2" name="Text Box 18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3" name="Oval 19"/>
          <p:cNvSpPr>
            <a:spLocks noChangeArrowheads="1"/>
          </p:cNvSpPr>
          <p:nvPr/>
        </p:nvSpPr>
        <p:spPr bwMode="auto">
          <a:xfrm>
            <a:off x="3934353" y="3541713"/>
            <a:ext cx="146050" cy="1444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4" name="Oval 20"/>
          <p:cNvSpPr>
            <a:spLocks noChangeArrowheads="1"/>
          </p:cNvSpPr>
          <p:nvPr/>
        </p:nvSpPr>
        <p:spPr bwMode="auto">
          <a:xfrm>
            <a:off x="4113740" y="2792413"/>
            <a:ext cx="146050" cy="144462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2343678" y="2703513"/>
            <a:ext cx="366712" cy="274637"/>
            <a:chOff x="5988" y="11484"/>
            <a:chExt cx="576" cy="432"/>
          </a:xfrm>
        </p:grpSpPr>
        <p:sp>
          <p:nvSpPr>
            <p:cNvPr id="86" name="Oval 22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" name="Text Box 23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8" name="Oval 24"/>
          <p:cNvSpPr>
            <a:spLocks noChangeArrowheads="1"/>
          </p:cNvSpPr>
          <p:nvPr/>
        </p:nvSpPr>
        <p:spPr bwMode="auto">
          <a:xfrm>
            <a:off x="3835928" y="2025650"/>
            <a:ext cx="146050" cy="1444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90" name="Group 27"/>
          <p:cNvGrpSpPr>
            <a:grpSpLocks/>
          </p:cNvGrpSpPr>
          <p:nvPr/>
        </p:nvGrpSpPr>
        <p:grpSpPr bwMode="auto">
          <a:xfrm>
            <a:off x="2007128" y="2125663"/>
            <a:ext cx="366712" cy="274637"/>
            <a:chOff x="5988" y="11484"/>
            <a:chExt cx="576" cy="432"/>
          </a:xfrm>
        </p:grpSpPr>
        <p:sp>
          <p:nvSpPr>
            <p:cNvPr id="91" name="Oval 28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2" name="Text Box 29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3" name="Text Box 26"/>
          <p:cNvSpPr txBox="1">
            <a:spLocks noChangeArrowheads="1"/>
          </p:cNvSpPr>
          <p:nvPr/>
        </p:nvSpPr>
        <p:spPr bwMode="auto">
          <a:xfrm>
            <a:off x="612775" y="4630741"/>
            <a:ext cx="778192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arenR"/>
              <a:defRPr/>
            </a:pPr>
            <a:r>
              <a:rPr lang="en-US" sz="2000" dirty="0" smtClean="0">
                <a:solidFill>
                  <a:schemeClr val="bg1"/>
                </a:solidFill>
                <a:latin typeface="Tahoma" charset="0"/>
              </a:rPr>
              <a:t>Mediators such as </a:t>
            </a:r>
            <a:r>
              <a:rPr lang="en-US" sz="2000" dirty="0" err="1" smtClean="0">
                <a:solidFill>
                  <a:schemeClr val="bg1"/>
                </a:solidFill>
                <a:latin typeface="Tahoma" charset="0"/>
              </a:rPr>
              <a:t>pyocyanin</a:t>
            </a:r>
            <a:r>
              <a:rPr lang="en-US" sz="2000" dirty="0" smtClean="0">
                <a:solidFill>
                  <a:schemeClr val="bg1"/>
                </a:solidFill>
                <a:latin typeface="Tahoma" charset="0"/>
              </a:rPr>
              <a:t> produced by </a:t>
            </a:r>
            <a:r>
              <a:rPr lang="en-US" sz="2000" i="1" dirty="0" smtClean="0">
                <a:solidFill>
                  <a:schemeClr val="bg1"/>
                </a:solidFill>
              </a:rPr>
              <a:t>Pseudomonas</a:t>
            </a:r>
            <a:r>
              <a:rPr lang="en-US" sz="2000" dirty="0" smtClean="0">
                <a:solidFill>
                  <a:schemeClr val="bg1"/>
                </a:solidFill>
                <a:latin typeface="Tahoma" charset="0"/>
              </a:rPr>
              <a:t> spp. </a:t>
            </a:r>
          </a:p>
          <a:p>
            <a:pPr eaLnBrk="1" hangingPunct="1">
              <a:spcBef>
                <a:spcPct val="50000"/>
              </a:spcBef>
              <a:buFontTx/>
              <a:buAutoNum type="arabicParenR"/>
              <a:defRPr/>
            </a:pPr>
            <a:r>
              <a:rPr lang="en-US" sz="2000" dirty="0">
                <a:solidFill>
                  <a:srgbClr val="FFFFFF"/>
                </a:solidFill>
                <a:latin typeface="Tahoma" charset="0"/>
              </a:rPr>
              <a:t>Outer membrane cytochromes produced by </a:t>
            </a:r>
            <a:r>
              <a:rPr lang="en-US" sz="2000" i="1" dirty="0" err="1">
                <a:solidFill>
                  <a:srgbClr val="FFFFFF"/>
                </a:solidFill>
                <a:latin typeface="Tahoma" charset="0"/>
              </a:rPr>
              <a:t>Shewanella</a:t>
            </a:r>
            <a:r>
              <a:rPr lang="en-US" sz="2000" dirty="0">
                <a:solidFill>
                  <a:srgbClr val="FFFFFF"/>
                </a:solidFill>
                <a:latin typeface="Tahoma" charset="0"/>
              </a:rPr>
              <a:t> and </a:t>
            </a:r>
            <a:r>
              <a:rPr lang="en-US" sz="2000" i="1" dirty="0" err="1" smtClean="0">
                <a:solidFill>
                  <a:srgbClr val="FFFFFF"/>
                </a:solidFill>
                <a:latin typeface="Tahoma" charset="0"/>
              </a:rPr>
              <a:t>Geobacter</a:t>
            </a:r>
            <a:endParaRPr lang="en-US" sz="2000" dirty="0" smtClean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C 0.05486 0.00208 0.02292 -0.00278 0.04323 0.00579 C 0.05226 0.01366 0.05503 0.00972 0.06892 0.0088 C 0.07101 0.00694 0.07361 0.00648 0.07552 0.0044 C 0.07656 0.00324 0.07674 0.00116 0.07778 -3.7037E-7 C 0.08177 -0.0044 0.08715 -0.00833 0.09219 -0.01042 C 0.10035 -0.00995 0.10851 -0.00995 0.11667 -0.00903 C 0.11927 -0.0088 0.12101 -0.00602 0.12326 -0.00463 C 0.12951 -0.00046 0.13785 0.00301 0.14444 0.00579 C 0.14809 0.00903 0.15451 0.01273 0.15885 0.01482 C 0.17465 0.01343 0.17882 0.01667 0.18663 0.00139 C 0.18785 -0.00393 0.18976 -0.00625 0.19323 -0.00903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C -0.00278 -0.00556 -0.00538 -0.00672 -0.01007 -0.00904 C -0.01701 -0.00857 -0.02413 -0.00857 -0.03107 -0.00742 C -0.0335 -0.00695 -0.03784 -0.00464 -0.03784 -0.00464 C -0.04687 0.00346 -0.05434 0.01434 -0.06441 0.01921 C -0.08333 0.01203 -0.0993 -0.00325 -0.11892 -0.00603 C -0.13038 -0.00556 -0.14184 -0.00556 -0.1533 -0.00464 C -0.1592 -0.00417 -0.16041 -0.00163 -0.16562 0.00277 C -0.16875 0.00555 -0.17725 0.00555 -0.17899 0.00578 C -0.18403 0.00833 -0.18802 0.01157 -0.1934 0.01319 C -0.19409 0.01458 -0.19496 0.0162 -0.19566 0.01758 C -0.19635 0.01921 -0.19774 0.02221 -0.19774 0.02221 " pathEditMode="relative" ptsTypes="fffffffffffA">
                                      <p:cBhvr>
                                        <p:cTn id="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C 0.00781 -0.00255 0.01528 -0.00672 0.02327 -0.0088 C 0.05191 -0.00695 0.03802 -0.00764 0.05556 -0.00139 C 0.06024 0.003 0.06302 0.00324 0.06893 0.00439 C 0.07674 0.00393 0.08524 0.00625 0.09219 0.00162 C 0.09462 4.81481E-6 0.09653 -0.00232 0.09879 -0.0044 C 0.10104 -0.00649 0.1066 -0.00741 0.1066 -0.00741 C 0.11094 -0.01135 0.11597 -0.01412 0.12101 -0.01621 C 0.12327 -0.01575 0.12778 -0.01482 0.13004 -0.0132 C 0.13594 -0.0088 0.14028 -0.00255 0.1467 4.81481E-6 C 0.15208 0.00486 0.16406 0.01805 0.16997 0.02083 C 0.17327 0.02037 0.17674 0.02037 0.18004 0.01921 C 0.18125 0.01875 0.18212 0.01713 0.18333 0.01643 C 0.18438 0.01574 0.18663 0.01481 0.18663 0.01481 " pathEditMode="relative" ptsTypes="fffffffffffffA">
                                      <p:cBhvr>
                                        <p:cTn id="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0.01157 C -0.00052 0.01389 -0.00608 0.01644 -0.01163 0.01898 C -0.03125 0.01759 -0.04132 0.01597 -0.06042 0.01736 C -0.06198 0.02037 -0.06406 0.02292 -0.06493 0.02639 C -0.06528 0.02778 -0.06545 0.0294 -0.06597 0.03079 C -0.06892 0.03866 -0.07587 0.04699 -0.08038 0.05301 C -0.08594 0.06042 -0.0941 0.06412 -0.10052 0.06921 C -0.11111 0.06829 -0.11944 0.06644 -0.12934 0.06343 C -0.13229 0.06088 -0.13333 0.06042 -0.1349 0.05602 C -0.13594 0.05301 -0.13715 0.04699 -0.13715 0.04699 C -0.1375 0.04051 -0.1375 0.03426 -0.13819 0.02778 C -0.13889 0.02014 -0.14687 0.00532 -0.15156 0.00116 C -0.16042 0.00162 -0.16944 0.00069 -0.1783 0.00255 C -0.17969 0.00278 -0.17951 0.00579 -0.18038 0.00718 C -0.18073 0.00764 -0.18125 0.00718 -0.1816 0.00718 " pathEditMode="relative" ptsTypes="ffffffffffffffA">
                                      <p:cBhvr>
                                        <p:cTn id="3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2963E-6 C 0.00296 0.01459 0.00938 0.02408 0.01893 0.03126 C 0.02535 0.03589 0.02987 0.04167 0.03681 0.04445 C 0.04202 0.04353 0.04723 0.04283 0.05226 0.04144 C 0.06042 0.03913 0.06737 0.03079 0.0757 0.02825 C 0.08282 0.01876 0.07431 0.02848 0.08455 0.02223 C 0.09323 0.0169 0.10052 0.00903 0.11007 0.00603 C 0.11459 0.00649 0.1191 0.00649 0.12344 0.00741 C 0.12674 0.00811 0.13334 0.01042 0.13334 0.01042 C 0.14636 0.00834 0.1533 0.00626 0.16459 0.00163 C 0.16962 -0.003 0.17448 -0.00462 0.18004 -0.0074 C 0.18542 -0.00578 0.19028 -0.00416 0.19566 -0.003 C 0.19705 0.00348 0.19671 6.2963E-6 0.19671 0.00741 " pathEditMode="relative" ptsTypes="ffffffffffffA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C -0.00954 0.00186 -0.01996 0.00024 -0.02899 0.00463 C -0.0335 0.00695 -0.03645 0.01158 -0.04114 0.01343 C -0.05034 0.02176 -0.05364 0.01459 -0.06232 0.01042 C -0.0677 -0.00069 -0.07604 -0.00648 -0.08559 -0.00879 C -0.08923 -0.01134 -0.08975 -0.01203 -0.0934 -0.01319 C -0.0967 -0.01435 -0.10329 -0.0162 -0.10329 -0.0162 C -0.10694 -0.01574 -0.11076 -0.01597 -0.11441 -0.01481 C -0.11944 -0.01342 -0.12326 -0.00787 -0.12899 -0.0074 C -0.13784 -0.00648 -0.1467 -0.00625 -0.15555 -0.00578 C -0.1618 0.00024 -0.16701 0.00718 -0.17448 0.01042 C -0.17916 0.00834 -0.18316 0.00533 -0.18784 0.00301 C -0.19062 -0.00231 -0.19184 -0.00277 -0.1967 -0.00277 " pathEditMode="relative" ptsTypes="ffffffffffffA">
                                      <p:cBhvr>
                                        <p:cTn id="5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8" grpId="0" animBg="1"/>
      <p:bldP spid="88" grpId="1" animBg="1"/>
      <p:bldP spid="8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6791" y="356495"/>
            <a:ext cx="8547823" cy="646331"/>
          </a:xfrm>
          <a:prstGeom prst="rect">
            <a:avLst/>
          </a:prstGeom>
          <a:solidFill>
            <a:srgbClr val="306701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Georgia"/>
                <a:cs typeface="Georgia"/>
              </a:rPr>
              <a:t>How do electrons reach the electrode?</a:t>
            </a:r>
          </a:p>
        </p:txBody>
      </p:sp>
      <p:sp>
        <p:nvSpPr>
          <p:cNvPr id="70" name="Oval 30"/>
          <p:cNvSpPr>
            <a:spLocks noChangeArrowheads="1"/>
          </p:cNvSpPr>
          <p:nvPr/>
        </p:nvSpPr>
        <p:spPr bwMode="auto">
          <a:xfrm>
            <a:off x="1532465" y="1765300"/>
            <a:ext cx="787400" cy="25908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9933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1" name="Oval 6"/>
          <p:cNvSpPr>
            <a:spLocks noChangeArrowheads="1"/>
          </p:cNvSpPr>
          <p:nvPr/>
        </p:nvSpPr>
        <p:spPr bwMode="auto">
          <a:xfrm>
            <a:off x="787928" y="1317625"/>
            <a:ext cx="144462" cy="1444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72" name="Group 7"/>
          <p:cNvGrpSpPr>
            <a:grpSpLocks/>
          </p:cNvGrpSpPr>
          <p:nvPr/>
        </p:nvGrpSpPr>
        <p:grpSpPr bwMode="auto">
          <a:xfrm>
            <a:off x="733953" y="1516063"/>
            <a:ext cx="365125" cy="273050"/>
            <a:chOff x="5988" y="11484"/>
            <a:chExt cx="576" cy="432"/>
          </a:xfrm>
        </p:grpSpPr>
        <p:sp>
          <p:nvSpPr>
            <p:cNvPr id="73" name="Oval 8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5" name="Text Box 10"/>
          <p:cNvSpPr txBox="1">
            <a:spLocks noChangeArrowheads="1"/>
          </p:cNvSpPr>
          <p:nvPr/>
        </p:nvSpPr>
        <p:spPr bwMode="auto">
          <a:xfrm>
            <a:off x="916515" y="1271588"/>
            <a:ext cx="132556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" charset="0"/>
                <a:cs typeface="+mn-cs"/>
              </a:rPr>
              <a:t>Carrier (oxidized)</a:t>
            </a:r>
            <a:endParaRPr lang="en-US" sz="2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6" name="Text Box 11"/>
          <p:cNvSpPr txBox="1">
            <a:spLocks noChangeArrowheads="1"/>
          </p:cNvSpPr>
          <p:nvPr/>
        </p:nvSpPr>
        <p:spPr bwMode="auto">
          <a:xfrm>
            <a:off x="932390" y="1500188"/>
            <a:ext cx="14160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000000"/>
                </a:solidFill>
                <a:latin typeface="Arial" charset="0"/>
                <a:cs typeface="+mn-cs"/>
              </a:rPr>
              <a:t>Carrier (reduced)</a:t>
            </a:r>
            <a:endParaRPr lang="en-US" sz="2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711728" y="4044950"/>
            <a:ext cx="11191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Arial" charset="0"/>
              </a:rPr>
              <a:t>Bacterium</a:t>
            </a: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80" name="Group 16"/>
          <p:cNvGrpSpPr>
            <a:grpSpLocks/>
          </p:cNvGrpSpPr>
          <p:nvPr/>
        </p:nvGrpSpPr>
        <p:grpSpPr bwMode="auto">
          <a:xfrm>
            <a:off x="2110315" y="3467100"/>
            <a:ext cx="366713" cy="274638"/>
            <a:chOff x="5988" y="11484"/>
            <a:chExt cx="576" cy="432"/>
          </a:xfrm>
        </p:grpSpPr>
        <p:sp>
          <p:nvSpPr>
            <p:cNvPr id="81" name="Oval 17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2" name="Text Box 18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2343678" y="2703513"/>
            <a:ext cx="366712" cy="274637"/>
            <a:chOff x="5988" y="11484"/>
            <a:chExt cx="576" cy="432"/>
          </a:xfrm>
        </p:grpSpPr>
        <p:sp>
          <p:nvSpPr>
            <p:cNvPr id="86" name="Oval 22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" name="Text Box 23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8" name="Oval 24"/>
          <p:cNvSpPr>
            <a:spLocks noChangeArrowheads="1"/>
          </p:cNvSpPr>
          <p:nvPr/>
        </p:nvSpPr>
        <p:spPr bwMode="auto">
          <a:xfrm>
            <a:off x="3835928" y="2025650"/>
            <a:ext cx="146050" cy="144463"/>
          </a:xfrm>
          <a:prstGeom prst="ellipse">
            <a:avLst/>
          </a:prstGeom>
          <a:solidFill>
            <a:srgbClr val="FFFF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90" name="Group 27"/>
          <p:cNvGrpSpPr>
            <a:grpSpLocks/>
          </p:cNvGrpSpPr>
          <p:nvPr/>
        </p:nvGrpSpPr>
        <p:grpSpPr bwMode="auto">
          <a:xfrm>
            <a:off x="2007128" y="2125663"/>
            <a:ext cx="366712" cy="274637"/>
            <a:chOff x="5988" y="11484"/>
            <a:chExt cx="576" cy="432"/>
          </a:xfrm>
        </p:grpSpPr>
        <p:sp>
          <p:nvSpPr>
            <p:cNvPr id="91" name="Oval 28"/>
            <p:cNvSpPr>
              <a:spLocks noChangeArrowheads="1"/>
            </p:cNvSpPr>
            <p:nvPr/>
          </p:nvSpPr>
          <p:spPr bwMode="auto">
            <a:xfrm>
              <a:off x="6072" y="11568"/>
              <a:ext cx="228" cy="228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2" name="Text Box 29"/>
            <p:cNvSpPr txBox="1">
              <a:spLocks noChangeArrowheads="1"/>
            </p:cNvSpPr>
            <p:nvPr/>
          </p:nvSpPr>
          <p:spPr bwMode="auto">
            <a:xfrm>
              <a:off x="5988" y="11484"/>
              <a:ext cx="57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93" name="Text Box 26"/>
          <p:cNvSpPr txBox="1">
            <a:spLocks noChangeArrowheads="1"/>
          </p:cNvSpPr>
          <p:nvPr/>
        </p:nvSpPr>
        <p:spPr bwMode="auto">
          <a:xfrm>
            <a:off x="217667" y="4800073"/>
            <a:ext cx="82631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3) Nanowires (conductive </a:t>
            </a:r>
            <a:r>
              <a:rPr lang="en-US" sz="2000" dirty="0" err="1">
                <a:solidFill>
                  <a:srgbClr val="FFFFFF"/>
                </a:solidFill>
                <a:latin typeface="Verdana" charset="0"/>
              </a:rPr>
              <a:t>pili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Bacteria that can transfer electrons directly to the electrode:</a:t>
            </a: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en-US" sz="2000" i="1" dirty="0" smtClean="0">
                <a:solidFill>
                  <a:srgbClr val="FFFFFF"/>
                </a:solidFill>
                <a:latin typeface="Verdana" charset="0"/>
              </a:rPr>
              <a:t>- </a:t>
            </a:r>
            <a:r>
              <a:rPr lang="en-US" sz="2000" i="1" dirty="0" err="1" smtClean="0">
                <a:solidFill>
                  <a:srgbClr val="FFFFFF"/>
                </a:solidFill>
                <a:latin typeface="Verdana" charset="0"/>
              </a:rPr>
              <a:t>Geobacter</a:t>
            </a:r>
            <a:r>
              <a:rPr lang="en-US" sz="2000" i="1" dirty="0" smtClean="0">
                <a:solidFill>
                  <a:srgbClr val="FFFFFF"/>
                </a:solidFill>
                <a:latin typeface="Verdana" charset="0"/>
              </a:rPr>
              <a:t> </a:t>
            </a:r>
            <a:r>
              <a:rPr lang="en-US" sz="2000" i="1" dirty="0" err="1">
                <a:solidFill>
                  <a:srgbClr val="FFFFFF"/>
                </a:solidFill>
                <a:latin typeface="Verdana" charset="0"/>
              </a:rPr>
              <a:t>sulfurreducens</a:t>
            </a:r>
            <a:r>
              <a:rPr lang="en-US" sz="2000" i="1" dirty="0">
                <a:solidFill>
                  <a:srgbClr val="FFFFFF"/>
                </a:solidFill>
                <a:latin typeface="Verdana" charset="0"/>
              </a:rPr>
              <a:t/>
            </a:r>
            <a:br>
              <a:rPr lang="en-US" sz="2000" i="1" dirty="0">
                <a:solidFill>
                  <a:srgbClr val="FFFFFF"/>
                </a:solidFill>
                <a:latin typeface="Verdana" charset="0"/>
              </a:rPr>
            </a:br>
            <a:r>
              <a:rPr lang="en-US" sz="2000" i="1" dirty="0">
                <a:solidFill>
                  <a:srgbClr val="FFFFFF"/>
                </a:solidFill>
                <a:latin typeface="Verdana" charset="0"/>
              </a:rPr>
              <a:t>- </a:t>
            </a:r>
            <a:r>
              <a:rPr lang="en-US" sz="2000" i="1" dirty="0" err="1">
                <a:solidFill>
                  <a:srgbClr val="FFFFFF"/>
                </a:solidFill>
                <a:latin typeface="Verdana" charset="0"/>
              </a:rPr>
              <a:t>Alteromonas</a:t>
            </a:r>
            <a:r>
              <a:rPr lang="en-US" sz="2000" i="1" dirty="0">
                <a:solidFill>
                  <a:srgbClr val="FFFFFF"/>
                </a:solidFill>
                <a:latin typeface="Verdana" charset="0"/>
              </a:rPr>
              <a:t> sp. </a:t>
            </a:r>
            <a:br>
              <a:rPr lang="en-US" sz="2000" i="1" dirty="0">
                <a:solidFill>
                  <a:srgbClr val="FFFFFF"/>
                </a:solidFill>
                <a:latin typeface="Verdana" charset="0"/>
              </a:rPr>
            </a:br>
            <a:r>
              <a:rPr lang="en-US" sz="2000" i="1" dirty="0">
                <a:solidFill>
                  <a:srgbClr val="FFFFFF"/>
                </a:solidFill>
                <a:latin typeface="Verdana" charset="0"/>
              </a:rPr>
              <a:t>- </a:t>
            </a:r>
            <a:r>
              <a:rPr lang="en-US" sz="2000" i="1" dirty="0" err="1">
                <a:solidFill>
                  <a:srgbClr val="FFFFFF"/>
                </a:solidFill>
                <a:latin typeface="Verdana" charset="0"/>
              </a:rPr>
              <a:t>Shewanella</a:t>
            </a:r>
            <a:r>
              <a:rPr lang="en-US" sz="2000" i="1" dirty="0">
                <a:solidFill>
                  <a:srgbClr val="FFFFFF"/>
                </a:solidFill>
                <a:latin typeface="Verdana" charset="0"/>
              </a:rPr>
              <a:t> spp.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69888" y="1295400"/>
            <a:ext cx="3686175" cy="31623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57213" y="1454150"/>
            <a:ext cx="876300" cy="26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 charset="0"/>
              </a:rPr>
              <a:t>Bacterium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2686050" y="1400175"/>
            <a:ext cx="962025" cy="296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Arial" charset="0"/>
              </a:rPr>
              <a:t>Electrode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3733800" y="1352550"/>
            <a:ext cx="304800" cy="3040063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31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147763"/>
            <a:ext cx="47752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reeform 78"/>
          <p:cNvSpPr>
            <a:spLocks/>
          </p:cNvSpPr>
          <p:nvPr/>
        </p:nvSpPr>
        <p:spPr bwMode="auto">
          <a:xfrm rot="1224695">
            <a:off x="1966913" y="3846513"/>
            <a:ext cx="1779587" cy="103187"/>
          </a:xfrm>
          <a:custGeom>
            <a:avLst/>
            <a:gdLst>
              <a:gd name="T0" fmla="*/ 0 w 1066"/>
              <a:gd name="T1" fmla="*/ 2147483647 h 65"/>
              <a:gd name="T2" fmla="*/ 2147483647 w 1066"/>
              <a:gd name="T3" fmla="*/ 2147483647 h 65"/>
              <a:gd name="T4" fmla="*/ 2147483647 w 1066"/>
              <a:gd name="T5" fmla="*/ 2147483647 h 65"/>
              <a:gd name="T6" fmla="*/ 2147483647 w 1066"/>
              <a:gd name="T7" fmla="*/ 2147483647 h 65"/>
              <a:gd name="T8" fmla="*/ 2147483647 w 10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6" h="65">
                <a:moveTo>
                  <a:pt x="0" y="65"/>
                </a:moveTo>
                <a:cubicBezTo>
                  <a:pt x="71" y="63"/>
                  <a:pt x="226" y="63"/>
                  <a:pt x="319" y="53"/>
                </a:cubicBezTo>
                <a:cubicBezTo>
                  <a:pt x="352" y="50"/>
                  <a:pt x="417" y="40"/>
                  <a:pt x="417" y="40"/>
                </a:cubicBezTo>
                <a:cubicBezTo>
                  <a:pt x="536" y="0"/>
                  <a:pt x="834" y="34"/>
                  <a:pt x="852" y="34"/>
                </a:cubicBezTo>
                <a:cubicBezTo>
                  <a:pt x="916" y="55"/>
                  <a:pt x="1001" y="53"/>
                  <a:pt x="1066" y="53"/>
                </a:cubicBezTo>
              </a:path>
            </a:pathLst>
          </a:custGeom>
          <a:noFill/>
          <a:ln w="6350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3" name="Freeform 80"/>
          <p:cNvSpPr>
            <a:spLocks/>
          </p:cNvSpPr>
          <p:nvPr/>
        </p:nvSpPr>
        <p:spPr bwMode="auto">
          <a:xfrm>
            <a:off x="2051050" y="2917825"/>
            <a:ext cx="1779588" cy="103188"/>
          </a:xfrm>
          <a:custGeom>
            <a:avLst/>
            <a:gdLst>
              <a:gd name="T0" fmla="*/ 0 w 1066"/>
              <a:gd name="T1" fmla="*/ 2147483647 h 65"/>
              <a:gd name="T2" fmla="*/ 2147483647 w 1066"/>
              <a:gd name="T3" fmla="*/ 2147483647 h 65"/>
              <a:gd name="T4" fmla="*/ 2147483647 w 1066"/>
              <a:gd name="T5" fmla="*/ 2147483647 h 65"/>
              <a:gd name="T6" fmla="*/ 2147483647 w 1066"/>
              <a:gd name="T7" fmla="*/ 2147483647 h 65"/>
              <a:gd name="T8" fmla="*/ 2147483647 w 10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6" h="65">
                <a:moveTo>
                  <a:pt x="0" y="65"/>
                </a:moveTo>
                <a:cubicBezTo>
                  <a:pt x="71" y="63"/>
                  <a:pt x="226" y="63"/>
                  <a:pt x="319" y="53"/>
                </a:cubicBezTo>
                <a:cubicBezTo>
                  <a:pt x="352" y="50"/>
                  <a:pt x="417" y="40"/>
                  <a:pt x="417" y="40"/>
                </a:cubicBezTo>
                <a:cubicBezTo>
                  <a:pt x="536" y="0"/>
                  <a:pt x="834" y="34"/>
                  <a:pt x="852" y="34"/>
                </a:cubicBezTo>
                <a:cubicBezTo>
                  <a:pt x="916" y="55"/>
                  <a:pt x="1001" y="53"/>
                  <a:pt x="1066" y="53"/>
                </a:cubicBezTo>
              </a:path>
            </a:pathLst>
          </a:custGeom>
          <a:noFill/>
          <a:ln w="63500" cap="flat" cmpd="sng">
            <a:solidFill>
              <a:srgbClr val="C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4" name="Freeform 81"/>
          <p:cNvSpPr>
            <a:spLocks/>
          </p:cNvSpPr>
          <p:nvPr/>
        </p:nvSpPr>
        <p:spPr bwMode="auto">
          <a:xfrm>
            <a:off x="2001838" y="2217738"/>
            <a:ext cx="1779587" cy="103187"/>
          </a:xfrm>
          <a:custGeom>
            <a:avLst/>
            <a:gdLst>
              <a:gd name="T0" fmla="*/ 0 w 1066"/>
              <a:gd name="T1" fmla="*/ 2147483647 h 65"/>
              <a:gd name="T2" fmla="*/ 2147483647 w 1066"/>
              <a:gd name="T3" fmla="*/ 2147483647 h 65"/>
              <a:gd name="T4" fmla="*/ 2147483647 w 1066"/>
              <a:gd name="T5" fmla="*/ 2147483647 h 65"/>
              <a:gd name="T6" fmla="*/ 2147483647 w 1066"/>
              <a:gd name="T7" fmla="*/ 2147483647 h 65"/>
              <a:gd name="T8" fmla="*/ 2147483647 w 10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6" h="65">
                <a:moveTo>
                  <a:pt x="0" y="65"/>
                </a:moveTo>
                <a:cubicBezTo>
                  <a:pt x="71" y="63"/>
                  <a:pt x="226" y="63"/>
                  <a:pt x="319" y="53"/>
                </a:cubicBezTo>
                <a:cubicBezTo>
                  <a:pt x="352" y="50"/>
                  <a:pt x="417" y="40"/>
                  <a:pt x="417" y="40"/>
                </a:cubicBezTo>
                <a:cubicBezTo>
                  <a:pt x="536" y="0"/>
                  <a:pt x="834" y="34"/>
                  <a:pt x="852" y="34"/>
                </a:cubicBezTo>
                <a:cubicBezTo>
                  <a:pt x="916" y="55"/>
                  <a:pt x="1001" y="53"/>
                  <a:pt x="1066" y="53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5" name="Freeform 82"/>
          <p:cNvSpPr>
            <a:spLocks/>
          </p:cNvSpPr>
          <p:nvPr/>
        </p:nvSpPr>
        <p:spPr bwMode="auto">
          <a:xfrm flipV="1">
            <a:off x="403225" y="2338388"/>
            <a:ext cx="1068388" cy="109537"/>
          </a:xfrm>
          <a:custGeom>
            <a:avLst/>
            <a:gdLst>
              <a:gd name="T0" fmla="*/ 0 w 1066"/>
              <a:gd name="T1" fmla="*/ 2147483647 h 65"/>
              <a:gd name="T2" fmla="*/ 2147483647 w 1066"/>
              <a:gd name="T3" fmla="*/ 2147483647 h 65"/>
              <a:gd name="T4" fmla="*/ 2147483647 w 1066"/>
              <a:gd name="T5" fmla="*/ 2147483647 h 65"/>
              <a:gd name="T6" fmla="*/ 2147483647 w 1066"/>
              <a:gd name="T7" fmla="*/ 2147483647 h 65"/>
              <a:gd name="T8" fmla="*/ 2147483647 w 10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6" h="65">
                <a:moveTo>
                  <a:pt x="0" y="65"/>
                </a:moveTo>
                <a:cubicBezTo>
                  <a:pt x="71" y="63"/>
                  <a:pt x="226" y="63"/>
                  <a:pt x="319" y="53"/>
                </a:cubicBezTo>
                <a:cubicBezTo>
                  <a:pt x="352" y="50"/>
                  <a:pt x="417" y="40"/>
                  <a:pt x="417" y="40"/>
                </a:cubicBezTo>
                <a:cubicBezTo>
                  <a:pt x="536" y="0"/>
                  <a:pt x="834" y="34"/>
                  <a:pt x="852" y="34"/>
                </a:cubicBezTo>
                <a:cubicBezTo>
                  <a:pt x="916" y="55"/>
                  <a:pt x="1001" y="53"/>
                  <a:pt x="1066" y="53"/>
                </a:cubicBezTo>
              </a:path>
            </a:pathLst>
          </a:custGeom>
          <a:noFill/>
          <a:ln w="635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6" name="Freeform 83"/>
          <p:cNvSpPr>
            <a:spLocks/>
          </p:cNvSpPr>
          <p:nvPr/>
        </p:nvSpPr>
        <p:spPr bwMode="auto">
          <a:xfrm rot="19945716">
            <a:off x="425450" y="3976688"/>
            <a:ext cx="1052513" cy="106362"/>
          </a:xfrm>
          <a:custGeom>
            <a:avLst/>
            <a:gdLst>
              <a:gd name="T0" fmla="*/ 0 w 1066"/>
              <a:gd name="T1" fmla="*/ 2147483647 h 65"/>
              <a:gd name="T2" fmla="*/ 2147483647 w 1066"/>
              <a:gd name="T3" fmla="*/ 2147483647 h 65"/>
              <a:gd name="T4" fmla="*/ 2147483647 w 1066"/>
              <a:gd name="T5" fmla="*/ 2147483647 h 65"/>
              <a:gd name="T6" fmla="*/ 2147483647 w 1066"/>
              <a:gd name="T7" fmla="*/ 2147483647 h 65"/>
              <a:gd name="T8" fmla="*/ 2147483647 w 10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6" h="65">
                <a:moveTo>
                  <a:pt x="0" y="65"/>
                </a:moveTo>
                <a:cubicBezTo>
                  <a:pt x="71" y="63"/>
                  <a:pt x="226" y="63"/>
                  <a:pt x="319" y="53"/>
                </a:cubicBezTo>
                <a:cubicBezTo>
                  <a:pt x="352" y="50"/>
                  <a:pt x="417" y="40"/>
                  <a:pt x="417" y="40"/>
                </a:cubicBezTo>
                <a:cubicBezTo>
                  <a:pt x="536" y="0"/>
                  <a:pt x="834" y="34"/>
                  <a:pt x="852" y="34"/>
                </a:cubicBezTo>
                <a:cubicBezTo>
                  <a:pt x="916" y="55"/>
                  <a:pt x="1001" y="53"/>
                  <a:pt x="1066" y="53"/>
                </a:cubicBezTo>
              </a:path>
            </a:pathLst>
          </a:custGeom>
          <a:noFill/>
          <a:ln w="63500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7" name="Oval 17"/>
          <p:cNvSpPr>
            <a:spLocks noChangeArrowheads="1"/>
          </p:cNvSpPr>
          <p:nvPr/>
        </p:nvSpPr>
        <p:spPr bwMode="auto">
          <a:xfrm>
            <a:off x="1320800" y="1765300"/>
            <a:ext cx="787400" cy="25908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9933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8" name="Text Box 73"/>
          <p:cNvSpPr txBox="1">
            <a:spLocks noChangeArrowheads="1"/>
          </p:cNvSpPr>
          <p:nvPr/>
        </p:nvSpPr>
        <p:spPr bwMode="auto">
          <a:xfrm>
            <a:off x="1885950" y="1943100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FF0000"/>
                </a:solidFill>
                <a:latin typeface="Tahoma" charset="0"/>
                <a:cs typeface="+mn-cs"/>
              </a:rPr>
              <a:t>e-</a:t>
            </a:r>
          </a:p>
        </p:txBody>
      </p:sp>
      <p:sp>
        <p:nvSpPr>
          <p:cNvPr id="39" name="Text Box 74"/>
          <p:cNvSpPr txBox="1">
            <a:spLocks noChangeArrowheads="1"/>
          </p:cNvSpPr>
          <p:nvPr/>
        </p:nvSpPr>
        <p:spPr bwMode="auto">
          <a:xfrm>
            <a:off x="2130425" y="2919413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FF0000"/>
                </a:solidFill>
                <a:latin typeface="Tahoma" charset="0"/>
                <a:cs typeface="+mn-cs"/>
              </a:rPr>
              <a:t>e-</a:t>
            </a:r>
          </a:p>
        </p:txBody>
      </p:sp>
      <p:sp>
        <p:nvSpPr>
          <p:cNvPr id="40" name="Text Box 75"/>
          <p:cNvSpPr txBox="1">
            <a:spLocks noChangeArrowheads="1"/>
          </p:cNvSpPr>
          <p:nvPr/>
        </p:nvSpPr>
        <p:spPr bwMode="auto">
          <a:xfrm>
            <a:off x="2139950" y="3455988"/>
            <a:ext cx="476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FF0000"/>
                </a:solidFill>
                <a:latin typeface="Tahoma" charset="0"/>
                <a:cs typeface="+mn-cs"/>
              </a:rPr>
              <a:t>e-</a:t>
            </a:r>
          </a:p>
        </p:txBody>
      </p:sp>
      <p:sp>
        <p:nvSpPr>
          <p:cNvPr id="41" name="Text Box 84"/>
          <p:cNvSpPr txBox="1">
            <a:spLocks noChangeArrowheads="1"/>
          </p:cNvSpPr>
          <p:nvPr/>
        </p:nvSpPr>
        <p:spPr bwMode="auto">
          <a:xfrm>
            <a:off x="6178457" y="6349916"/>
            <a:ext cx="2838543" cy="30797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smtClean="0">
                <a:solidFill>
                  <a:srgbClr val="FFFFFF"/>
                </a:solidFill>
                <a:latin typeface="Tahoma" charset="0"/>
                <a:cs typeface="+mn-cs"/>
              </a:rPr>
              <a:t>Source: Gorby </a:t>
            </a:r>
            <a:r>
              <a:rPr lang="en-US" sz="1400" i="1" smtClean="0">
                <a:solidFill>
                  <a:srgbClr val="FFFFFF"/>
                </a:solidFill>
                <a:latin typeface="Tahoma" charset="0"/>
                <a:cs typeface="+mn-cs"/>
              </a:rPr>
              <a:t>et al.</a:t>
            </a:r>
            <a:r>
              <a:rPr lang="en-US" sz="1400" smtClean="0">
                <a:solidFill>
                  <a:srgbClr val="FFFFFF"/>
                </a:solidFill>
                <a:latin typeface="Tahoma" charset="0"/>
                <a:cs typeface="+mn-cs"/>
              </a:rPr>
              <a:t> </a:t>
            </a:r>
            <a:r>
              <a:rPr lang="en-US" sz="1400" i="1" smtClean="0">
                <a:solidFill>
                  <a:srgbClr val="FFFFFF"/>
                </a:solidFill>
                <a:latin typeface="Tahoma" charset="0"/>
                <a:cs typeface="+mn-cs"/>
              </a:rPr>
              <a:t>PNAS</a:t>
            </a:r>
            <a:r>
              <a:rPr lang="en-US" sz="1400" smtClean="0">
                <a:solidFill>
                  <a:srgbClr val="FFFFFF"/>
                </a:solidFill>
                <a:latin typeface="Tahoma" charset="0"/>
                <a:cs typeface="+mn-cs"/>
              </a:rPr>
              <a:t> (2006)</a:t>
            </a:r>
          </a:p>
        </p:txBody>
      </p:sp>
      <p:sp>
        <p:nvSpPr>
          <p:cNvPr id="78" name="Text Box 14"/>
          <p:cNvSpPr txBox="1">
            <a:spLocks noChangeArrowheads="1"/>
          </p:cNvSpPr>
          <p:nvPr/>
        </p:nvSpPr>
        <p:spPr bwMode="auto">
          <a:xfrm>
            <a:off x="3405187" y="4127279"/>
            <a:ext cx="7524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Fe (III)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C 0.05486 0.00208 0.02292 -0.00278 0.04323 0.00579 C 0.05226 0.01366 0.05503 0.00972 0.06892 0.0088 C 0.07101 0.00694 0.07361 0.00648 0.07552 0.0044 C 0.07656 0.00324 0.07674 0.00116 0.07778 -3.7037E-7 C 0.08177 -0.0044 0.08715 -0.00833 0.09219 -0.01042 C 0.10035 -0.00995 0.10851 -0.00995 0.11667 -0.00903 C 0.11927 -0.0088 0.12101 -0.00602 0.12326 -0.00463 C 0.12951 -0.00046 0.13785 0.00301 0.14444 0.00579 C 0.14809 0.00903 0.15451 0.01273 0.15885 0.01482 C 0.17465 0.01343 0.17882 0.01667 0.18663 0.00139 C 0.18785 -0.00393 0.18976 -0.00625 0.19323 -0.00903 " pathEditMode="relative" rAng="0" ptsTypes="fffffffffffA">
                                      <p:cBhvr>
                                        <p:cTn id="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C -0.00278 -0.00556 -0.00538 -0.00672 -0.01007 -0.00904 C -0.01701 -0.00857 -0.02413 -0.00857 -0.03107 -0.00742 C -0.0335 -0.00695 -0.03784 -0.00464 -0.03784 -0.00464 C -0.04687 0.00346 -0.05434 0.01434 -0.06441 0.01921 C -0.08333 0.01203 -0.0993 -0.00325 -0.11892 -0.00603 C -0.13038 -0.00556 -0.14184 -0.00556 -0.1533 -0.00464 C -0.1592 -0.00417 -0.16041 -0.00163 -0.16562 0.00277 C -0.16875 0.00555 -0.17725 0.00555 -0.17899 0.00578 C -0.18403 0.00833 -0.18802 0.01157 -0.1934 0.01319 C -0.19409 0.01458 -0.19496 0.0162 -0.19566 0.01758 C -0.19635 0.01921 -0.19774 0.02221 -0.19774 0.02221 " pathEditMode="relative" ptsTypes="fffffffffffA">
                                      <p:cBhvr>
                                        <p:cTn id="1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C 0.00781 -0.00255 0.01528 -0.00672 0.02327 -0.0088 C 0.05191 -0.00695 0.03802 -0.00764 0.05556 -0.00139 C 0.06024 0.003 0.06302 0.00324 0.06893 0.00439 C 0.07674 0.00393 0.08524 0.00625 0.09219 0.00162 C 0.09462 4.81481E-6 0.09653 -0.00232 0.09879 -0.0044 C 0.10104 -0.00649 0.1066 -0.00741 0.1066 -0.00741 C 0.11094 -0.01135 0.11597 -0.01412 0.12101 -0.01621 C 0.12327 -0.01575 0.12778 -0.01482 0.13004 -0.0132 C 0.13594 -0.0088 0.14028 -0.00255 0.1467 4.81481E-6 C 0.15208 0.00486 0.16406 0.01805 0.16997 0.02083 C 0.17327 0.02037 0.17674 0.02037 0.18004 0.01921 C 0.18125 0.01875 0.18212 0.01713 0.18333 0.01643 C 0.18438 0.01574 0.18663 0.01481 0.18663 0.01481 " pathEditMode="relative" ptsTypes="fffffffffffffA">
                                      <p:cBhvr>
                                        <p:cTn id="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2963E-6 C 0.00296 0.01459 0.00938 0.02408 0.01893 0.03126 C 0.02535 0.03589 0.02987 0.04167 0.03681 0.04445 C 0.04202 0.04353 0.04723 0.04283 0.05226 0.04144 C 0.06042 0.03913 0.06737 0.03079 0.0757 0.02825 C 0.08282 0.01876 0.07431 0.02848 0.08455 0.02223 C 0.09323 0.0169 0.10052 0.00903 0.11007 0.00603 C 0.11459 0.00649 0.1191 0.00649 0.12344 0.00741 C 0.12674 0.00811 0.13334 0.01042 0.13334 0.01042 C 0.14636 0.00834 0.1533 0.00626 0.16459 0.00163 C 0.16962 -0.003 0.17448 -0.00462 0.18004 -0.0074 C 0.18542 -0.00578 0.19028 -0.00416 0.19566 -0.003 C 0.19705 0.00348 0.19671 6.2963E-6 0.19671 0.00741 " pathEditMode="relative" ptsTypes="ffffffffffffA">
                                      <p:cBhvr>
                                        <p:cTn id="3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C 0.07917 -0.00278 0.15851 -0.00532 0.19011 -0.00602 " pathEditMode="relative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2.22222E-6 C 0.06892 -0.0132 0.13802 -0.02408 0.16562 -0.0270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36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0.0044 C 0.06806 0.03774 0.13629 0.06829 0.16354 0.076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8" grpId="2" animBg="1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112BAD-3942-4182-8FB2-7EE23E9A55E3}"/>
</file>

<file path=customXml/itemProps2.xml><?xml version="1.0" encoding="utf-8"?>
<ds:datastoreItem xmlns:ds="http://schemas.openxmlformats.org/officeDocument/2006/customXml" ds:itemID="{0EEB26CF-BE3F-45FA-8DE9-B6695ED46238}"/>
</file>

<file path=customXml/itemProps3.xml><?xml version="1.0" encoding="utf-8"?>
<ds:datastoreItem xmlns:ds="http://schemas.openxmlformats.org/officeDocument/2006/customXml" ds:itemID="{A1B436AA-1063-4CC8-96BF-545A191AC914}"/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660</Words>
  <Application>Microsoft Office PowerPoint</Application>
  <PresentationFormat>On-screen Show (4:3)</PresentationFormat>
  <Paragraphs>220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Batang</vt:lpstr>
      <vt:lpstr>MS PGothic</vt:lpstr>
      <vt:lpstr>MS PGothic</vt:lpstr>
      <vt:lpstr>SimSun</vt:lpstr>
      <vt:lpstr>Arial</vt:lpstr>
      <vt:lpstr>Calibri</vt:lpstr>
      <vt:lpstr>Georgia</vt:lpstr>
      <vt:lpstr>Tahoma</vt:lpstr>
      <vt:lpstr>Times New Roman</vt:lpstr>
      <vt:lpstr>Verdana</vt:lpstr>
      <vt:lpstr>Wingdings</vt:lpstr>
      <vt:lpstr>Tema de Office</vt:lpstr>
      <vt:lpstr>Fotografía de Photo Editor</vt:lpstr>
      <vt:lpstr>Bioelectrochemical systems for enhanced wastewater treatment and energy recovery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Two-chamber, aqueous-cathode microbial fuel cell</vt:lpstr>
      <vt:lpstr>PowerPoint Presentation</vt:lpstr>
      <vt:lpstr>PowerPoint Presentation</vt:lpstr>
      <vt:lpstr>Does an MFC improve effluent quality?  Does it improve energy recovery?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>Ecosur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Bioelectrochemical systems for enhanced wastewater treatment and energy recovery</dc:title>
  <dc:creator>Ricardo Bello Mendoza</dc:creator>
  <cp:lastModifiedBy>Ricardo Bello Mendoza</cp:lastModifiedBy>
  <cp:revision>72</cp:revision>
  <dcterms:created xsi:type="dcterms:W3CDTF">2019-08-25T23:24:50Z</dcterms:created>
  <dcterms:modified xsi:type="dcterms:W3CDTF">2019-08-28T03:29:24Z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</Properties>
</file>