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32"/>
  </p:notesMasterIdLst>
  <p:sldIdLst>
    <p:sldId id="258" r:id="rId6"/>
    <p:sldId id="264" r:id="rId7"/>
    <p:sldId id="284" r:id="rId8"/>
    <p:sldId id="286" r:id="rId9"/>
    <p:sldId id="263" r:id="rId10"/>
    <p:sldId id="265" r:id="rId11"/>
    <p:sldId id="267" r:id="rId12"/>
    <p:sldId id="283" r:id="rId13"/>
    <p:sldId id="290" r:id="rId14"/>
    <p:sldId id="287" r:id="rId15"/>
    <p:sldId id="268" r:id="rId16"/>
    <p:sldId id="269" r:id="rId17"/>
    <p:sldId id="270" r:id="rId18"/>
    <p:sldId id="271" r:id="rId19"/>
    <p:sldId id="273" r:id="rId20"/>
    <p:sldId id="275" r:id="rId21"/>
    <p:sldId id="277" r:id="rId22"/>
    <p:sldId id="276" r:id="rId23"/>
    <p:sldId id="278" r:id="rId24"/>
    <p:sldId id="288" r:id="rId25"/>
    <p:sldId id="282" r:id="rId26"/>
    <p:sldId id="280" r:id="rId27"/>
    <p:sldId id="259" r:id="rId28"/>
    <p:sldId id="272" r:id="rId29"/>
    <p:sldId id="289"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3" autoAdjust="0"/>
    <p:restoredTop sz="56287" autoAdjust="0"/>
  </p:normalViewPr>
  <p:slideViewPr>
    <p:cSldViewPr snapToGrid="0">
      <p:cViewPr varScale="1">
        <p:scale>
          <a:sx n="46" d="100"/>
          <a:sy n="46" d="100"/>
        </p:scale>
        <p:origin x="2093" y="43"/>
      </p:cViewPr>
      <p:guideLst/>
    </p:cSldViewPr>
  </p:slideViewPr>
  <p:notesTextViewPr>
    <p:cViewPr>
      <p:scale>
        <a:sx n="176" d="100"/>
        <a:sy n="17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3E282-B9F2-4FBD-93B0-6E3D1B03BE9A}" type="datetimeFigureOut">
              <a:rPr lang="en-NZ" smtClean="0"/>
              <a:t>18/10/2022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29FC9-57A0-403A-B60E-976E2B0925AA}" type="slidenum">
              <a:rPr lang="en-NZ" smtClean="0"/>
              <a:t>‹#›</a:t>
            </a:fld>
            <a:endParaRPr lang="en-NZ"/>
          </a:p>
        </p:txBody>
      </p:sp>
    </p:spTree>
    <p:extLst>
      <p:ext uri="{BB962C8B-B14F-4D97-AF65-F5344CB8AC3E}">
        <p14:creationId xmlns:p14="http://schemas.microsoft.com/office/powerpoint/2010/main" val="3977351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Kia </a:t>
            </a:r>
            <a:r>
              <a:rPr lang="en-GB" dirty="0" err="1"/>
              <a:t>ora</a:t>
            </a:r>
            <a:r>
              <a:rPr lang="en-GB" dirty="0"/>
              <a:t>,  Good afternoon everyone. My presentation today is about shaping our cities with water. I have a confession to make. I love water. I tell my friends that if I am not working on Water,  I’m sailing over it or swimming in it.</a:t>
            </a:r>
          </a:p>
          <a:p>
            <a:r>
              <a:rPr lang="en-GB" dirty="0"/>
              <a:t> </a:t>
            </a:r>
          </a:p>
          <a:p>
            <a:r>
              <a:rPr lang="en-GB" dirty="0"/>
              <a:t>I want to tell the story that precinct based water schemes are really providing the opportunity to do this well.  So what do we need to do to get this to work. I will draw on my experiences , and then relay the advances made in recent times using projects my colleagues in Aurecon have been involved with, Abel Immaraj who is from Queensland in Australia and is currently based in Auckland as well,  Andrew Chapman in Melbourne and Peter Gillam in Sydney  </a:t>
            </a:r>
            <a:endParaRPr lang="en-NZ" dirty="0"/>
          </a:p>
        </p:txBody>
      </p:sp>
      <p:sp>
        <p:nvSpPr>
          <p:cNvPr id="4" name="Slide Number Placeholder 3"/>
          <p:cNvSpPr>
            <a:spLocks noGrp="1"/>
          </p:cNvSpPr>
          <p:nvPr>
            <p:ph type="sldNum" sz="quarter" idx="5"/>
          </p:nvPr>
        </p:nvSpPr>
        <p:spPr/>
        <p:txBody>
          <a:bodyPr/>
          <a:lstStyle/>
          <a:p>
            <a:fld id="{9D529FC9-57A0-403A-B60E-976E2B0925AA}" type="slidenum">
              <a:rPr lang="en-NZ" smtClean="0"/>
              <a:t>1</a:t>
            </a:fld>
            <a:endParaRPr lang="en-NZ"/>
          </a:p>
        </p:txBody>
      </p:sp>
    </p:spTree>
    <p:extLst>
      <p:ext uri="{BB962C8B-B14F-4D97-AF65-F5344CB8AC3E}">
        <p14:creationId xmlns:p14="http://schemas.microsoft.com/office/powerpoint/2010/main" val="31197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six key factors that overcame these risks I believe were:</a:t>
            </a:r>
          </a:p>
          <a:p>
            <a:endParaRPr lang="en-NZ" dirty="0"/>
          </a:p>
          <a:p>
            <a:r>
              <a:rPr lang="en-NZ" dirty="0"/>
              <a:t>1 Setting a vision for water that supports the vision for the precinct</a:t>
            </a:r>
          </a:p>
          <a:p>
            <a:r>
              <a:rPr lang="en-NZ" dirty="0"/>
              <a:t>2 Combining stormwater and utility services in an integrated water management plan</a:t>
            </a:r>
          </a:p>
          <a:p>
            <a:r>
              <a:rPr lang="en-NZ" dirty="0"/>
              <a:t>3. Collaboration with urban planners in particular</a:t>
            </a:r>
          </a:p>
          <a:p>
            <a:r>
              <a:rPr lang="en-NZ" dirty="0"/>
              <a:t>4. Being flexible enough to adapt to change as it happens in the future </a:t>
            </a:r>
          </a:p>
          <a:p>
            <a:r>
              <a:rPr lang="en-NZ" dirty="0"/>
              <a:t>5. Building the economic case around value and cost efficiency,  not just lowest cost of essential services</a:t>
            </a:r>
          </a:p>
          <a:p>
            <a:r>
              <a:rPr lang="en-NZ" dirty="0"/>
              <a:t>6 Using Value capture as a funding mechanism</a:t>
            </a:r>
          </a:p>
        </p:txBody>
      </p:sp>
      <p:sp>
        <p:nvSpPr>
          <p:cNvPr id="4" name="Slide Number Placeholder 3"/>
          <p:cNvSpPr>
            <a:spLocks noGrp="1"/>
          </p:cNvSpPr>
          <p:nvPr>
            <p:ph type="sldNum" sz="quarter" idx="5"/>
          </p:nvPr>
        </p:nvSpPr>
        <p:spPr/>
        <p:txBody>
          <a:bodyPr/>
          <a:lstStyle/>
          <a:p>
            <a:fld id="{9D529FC9-57A0-403A-B60E-976E2B0925AA}" type="slidenum">
              <a:rPr lang="en-NZ" smtClean="0"/>
              <a:t>10</a:t>
            </a:fld>
            <a:endParaRPr lang="en-NZ"/>
          </a:p>
        </p:txBody>
      </p:sp>
    </p:spTree>
    <p:extLst>
      <p:ext uri="{BB962C8B-B14F-4D97-AF65-F5344CB8AC3E}">
        <p14:creationId xmlns:p14="http://schemas.microsoft.com/office/powerpoint/2010/main" val="2859633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first key factor is creating the vision, and the Western Sydney Aerotropolis is a good example. The vision by the Greater Sydney Commission was for a third city in the Sydney Basin called the Western Parkland City. </a:t>
            </a:r>
          </a:p>
          <a:p>
            <a:endParaRPr lang="en-NZ" dirty="0"/>
          </a:p>
          <a:p>
            <a:r>
              <a:rPr lang="en-NZ" dirty="0"/>
              <a:t>The conversion to cool and green </a:t>
            </a:r>
            <a:r>
              <a:rPr lang="en-NZ" dirty="0" err="1"/>
              <a:t>neighborhoods</a:t>
            </a:r>
            <a:r>
              <a:rPr lang="en-NZ" dirty="0"/>
              <a:t> in a parkland setting was going to be a challenge. Right now it is a series of cow paddocks that gets very hot and dusty in summer, and will get hotter with the urban heat Island effect </a:t>
            </a:r>
          </a:p>
          <a:p>
            <a:endParaRPr lang="en-NZ" dirty="0"/>
          </a:p>
          <a:p>
            <a:r>
              <a:rPr lang="en-NZ" dirty="0"/>
              <a:t>Sydney Water had a big part in shaping this vision by re-imaging South Creek to be a centrepiece of the parklands around the city .</a:t>
            </a:r>
          </a:p>
        </p:txBody>
      </p:sp>
      <p:sp>
        <p:nvSpPr>
          <p:cNvPr id="4" name="Slide Number Placeholder 3"/>
          <p:cNvSpPr>
            <a:spLocks noGrp="1"/>
          </p:cNvSpPr>
          <p:nvPr>
            <p:ph type="sldNum" sz="quarter" idx="5"/>
          </p:nvPr>
        </p:nvSpPr>
        <p:spPr/>
        <p:txBody>
          <a:bodyPr/>
          <a:lstStyle/>
          <a:p>
            <a:fld id="{9D529FC9-57A0-403A-B60E-976E2B0925AA}" type="slidenum">
              <a:rPr lang="en-NZ" smtClean="0"/>
              <a:t>11</a:t>
            </a:fld>
            <a:endParaRPr lang="en-NZ"/>
          </a:p>
        </p:txBody>
      </p:sp>
    </p:spTree>
    <p:extLst>
      <p:ext uri="{BB962C8B-B14F-4D97-AF65-F5344CB8AC3E}">
        <p14:creationId xmlns:p14="http://schemas.microsoft.com/office/powerpoint/2010/main" val="2381088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team  at Sydney Water were instrumental showing that it could be done. I must give credit to Phil Birtles and Dan Cunningham from  Sydney Water and  Peter Gillam from Aurecon who did this. </a:t>
            </a:r>
          </a:p>
          <a:p>
            <a:endParaRPr lang="en-NZ" dirty="0"/>
          </a:p>
          <a:p>
            <a:r>
              <a:rPr lang="en-NZ" dirty="0"/>
              <a:t>The initial driver was to preserve the morphology and ecology of the creek running through the centre of the precinct (South Creek). Importantly they brought together the stormwater aspects of the water cycle and the water supply needs together into a Integrated water management plan, </a:t>
            </a:r>
          </a:p>
          <a:p>
            <a:r>
              <a:rPr lang="en-NZ" dirty="0"/>
              <a:t> </a:t>
            </a:r>
          </a:p>
          <a:p>
            <a:r>
              <a:rPr lang="en-NZ" dirty="0"/>
              <a:t>These great images were used to illustrate how the increased flows from development had the potential to ruin the integrity of the creek .</a:t>
            </a:r>
          </a:p>
        </p:txBody>
      </p:sp>
      <p:sp>
        <p:nvSpPr>
          <p:cNvPr id="4" name="Slide Number Placeholder 3"/>
          <p:cNvSpPr>
            <a:spLocks noGrp="1"/>
          </p:cNvSpPr>
          <p:nvPr>
            <p:ph type="sldNum" sz="quarter" idx="5"/>
          </p:nvPr>
        </p:nvSpPr>
        <p:spPr/>
        <p:txBody>
          <a:bodyPr/>
          <a:lstStyle/>
          <a:p>
            <a:fld id="{9D529FC9-57A0-403A-B60E-976E2B0925AA}" type="slidenum">
              <a:rPr lang="en-NZ" smtClean="0"/>
              <a:t>12</a:t>
            </a:fld>
            <a:endParaRPr lang="en-NZ"/>
          </a:p>
        </p:txBody>
      </p:sp>
    </p:spTree>
    <p:extLst>
      <p:ext uri="{BB962C8B-B14F-4D97-AF65-F5344CB8AC3E}">
        <p14:creationId xmlns:p14="http://schemas.microsoft.com/office/powerpoint/2010/main" val="281179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 illustrate why this happens, a water balance showed that runoff volumes would increase 5 fold after development, even with standards of stormwater controls. For the Stormwater buffs in the room, this was total water volume into the creek, not the instantaneous discharge which we are used to measuring. </a:t>
            </a:r>
          </a:p>
          <a:p>
            <a:endParaRPr lang="en-NZ" dirty="0"/>
          </a:p>
          <a:p>
            <a:r>
              <a:rPr lang="en-NZ" dirty="0"/>
              <a:t>Post development stormwater volume would need to be reduced to around a two fold increase in volume for the creek to be sustainable. A lot of work was done to figure out how to achieve this, and as you can see in the diagram, the solution was to capture the water and use it for landscape irrigation and as a source of water for secondary water supply. </a:t>
            </a:r>
          </a:p>
          <a:p>
            <a:endParaRPr lang="en-NZ" b="1" dirty="0"/>
          </a:p>
          <a:p>
            <a:r>
              <a:rPr lang="en-NZ" b="1" dirty="0"/>
              <a:t>Bingo, All of a sudden we have created </a:t>
            </a:r>
            <a:r>
              <a:rPr lang="en-NZ" dirty="0"/>
              <a:t>a double benefit. Not only would this scheme save the creek,  but would provide the source of water for blueing and greening the landscape,  and another source of water for a secondary water supply.</a:t>
            </a:r>
          </a:p>
        </p:txBody>
      </p:sp>
      <p:sp>
        <p:nvSpPr>
          <p:cNvPr id="4" name="Slide Number Placeholder 3"/>
          <p:cNvSpPr>
            <a:spLocks noGrp="1"/>
          </p:cNvSpPr>
          <p:nvPr>
            <p:ph type="sldNum" sz="quarter" idx="5"/>
          </p:nvPr>
        </p:nvSpPr>
        <p:spPr/>
        <p:txBody>
          <a:bodyPr/>
          <a:lstStyle/>
          <a:p>
            <a:fld id="{9D529FC9-57A0-403A-B60E-976E2B0925AA}" type="slidenum">
              <a:rPr lang="en-NZ" smtClean="0"/>
              <a:t>13</a:t>
            </a:fld>
            <a:endParaRPr lang="en-NZ"/>
          </a:p>
        </p:txBody>
      </p:sp>
    </p:spTree>
    <p:extLst>
      <p:ext uri="{BB962C8B-B14F-4D97-AF65-F5344CB8AC3E}">
        <p14:creationId xmlns:p14="http://schemas.microsoft.com/office/powerpoint/2010/main" val="3045147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the obvious question that needed to be answered was,  how do you sore this amount of water?  Again the work was done to show it could be achieved by maintaining existing farmland dams and building new water features in the urban landscape.  Water would become a feature of the landscape. </a:t>
            </a:r>
          </a:p>
          <a:p>
            <a:endParaRPr lang="en-NZ" b="1" dirty="0"/>
          </a:p>
          <a:p>
            <a:r>
              <a:rPr lang="en-NZ" b="1" dirty="0"/>
              <a:t>Bingo</a:t>
            </a:r>
            <a:r>
              <a:rPr lang="en-NZ" dirty="0"/>
              <a:t>, another benefit.  It would help create the attractive parkland landscapes the planners wanted for the parkland city. </a:t>
            </a:r>
          </a:p>
        </p:txBody>
      </p:sp>
      <p:sp>
        <p:nvSpPr>
          <p:cNvPr id="4" name="Slide Number Placeholder 3"/>
          <p:cNvSpPr>
            <a:spLocks noGrp="1"/>
          </p:cNvSpPr>
          <p:nvPr>
            <p:ph type="sldNum" sz="quarter" idx="5"/>
          </p:nvPr>
        </p:nvSpPr>
        <p:spPr/>
        <p:txBody>
          <a:bodyPr/>
          <a:lstStyle/>
          <a:p>
            <a:fld id="{9D529FC9-57A0-403A-B60E-976E2B0925AA}" type="slidenum">
              <a:rPr lang="en-NZ" smtClean="0"/>
              <a:t>14</a:t>
            </a:fld>
            <a:endParaRPr lang="en-NZ"/>
          </a:p>
        </p:txBody>
      </p:sp>
    </p:spTree>
    <p:extLst>
      <p:ext uri="{BB962C8B-B14F-4D97-AF65-F5344CB8AC3E}">
        <p14:creationId xmlns:p14="http://schemas.microsoft.com/office/powerpoint/2010/main" val="2954646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third important aspect of precinct based solution that can not be under-estimated is the importance of collaboration. Water planners needed to market this to the stakeholders so they not only wanted it, and were also prepared to do what was needed to make it work. In particular, significant amount of land needed to be allocated to accommodate the water storage and treatment. </a:t>
            </a:r>
          </a:p>
          <a:p>
            <a:r>
              <a:rPr lang="en-NZ" dirty="0"/>
              <a:t>And the result is shown here in the diagram where the Precinct Plan shows all the land allocations for water management in green.</a:t>
            </a:r>
          </a:p>
        </p:txBody>
      </p:sp>
      <p:sp>
        <p:nvSpPr>
          <p:cNvPr id="4" name="Slide Number Placeholder 3"/>
          <p:cNvSpPr>
            <a:spLocks noGrp="1"/>
          </p:cNvSpPr>
          <p:nvPr>
            <p:ph type="sldNum" sz="quarter" idx="5"/>
          </p:nvPr>
        </p:nvSpPr>
        <p:spPr/>
        <p:txBody>
          <a:bodyPr/>
          <a:lstStyle/>
          <a:p>
            <a:fld id="{9D529FC9-57A0-403A-B60E-976E2B0925AA}" type="slidenum">
              <a:rPr lang="en-NZ" smtClean="0"/>
              <a:t>15</a:t>
            </a:fld>
            <a:endParaRPr lang="en-NZ"/>
          </a:p>
        </p:txBody>
      </p:sp>
    </p:spTree>
    <p:extLst>
      <p:ext uri="{BB962C8B-B14F-4D97-AF65-F5344CB8AC3E}">
        <p14:creationId xmlns:p14="http://schemas.microsoft.com/office/powerpoint/2010/main" val="2560525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fourth key aspect is Adaptive Planning,  because not all projects start on a blank sheet of paper like the Western Sydney Aerotropolis. Development of water management is a highly uncertain process.  We don’t know how quickly populations will grow, and which areas will be developed first.  We have got an idea, but we don’t know what climate change is going to do.  And it’s a reasonable bet that technology solutions will be quite different in 30 to 50 years time compared to what they are today </a:t>
            </a:r>
          </a:p>
          <a:p>
            <a:endParaRPr lang="en-NZ" dirty="0"/>
          </a:p>
          <a:p>
            <a:endParaRPr lang="en-NZ" dirty="0"/>
          </a:p>
          <a:p>
            <a:r>
              <a:rPr lang="en-NZ" dirty="0"/>
              <a:t>Adaptive management techniques have been developed for just this situation. It is a technique used to identify the most desirable investment pathway, but keeps other options open so that there is flexibility to adapt if things change. The key is to know when decisions need to be made, so you can changing tack if necessary.</a:t>
            </a:r>
          </a:p>
        </p:txBody>
      </p:sp>
      <p:sp>
        <p:nvSpPr>
          <p:cNvPr id="4" name="Slide Number Placeholder 3"/>
          <p:cNvSpPr>
            <a:spLocks noGrp="1"/>
          </p:cNvSpPr>
          <p:nvPr>
            <p:ph type="sldNum" sz="quarter" idx="5"/>
          </p:nvPr>
        </p:nvSpPr>
        <p:spPr/>
        <p:txBody>
          <a:bodyPr/>
          <a:lstStyle/>
          <a:p>
            <a:fld id="{9D529FC9-57A0-403A-B60E-976E2B0925AA}" type="slidenum">
              <a:rPr lang="en-NZ" smtClean="0"/>
              <a:t>16</a:t>
            </a:fld>
            <a:endParaRPr lang="en-NZ"/>
          </a:p>
        </p:txBody>
      </p:sp>
    </p:spTree>
    <p:extLst>
      <p:ext uri="{BB962C8B-B14F-4D97-AF65-F5344CB8AC3E}">
        <p14:creationId xmlns:p14="http://schemas.microsoft.com/office/powerpoint/2010/main" val="1610095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Gold Coast in Queensland aspire to maintain their close relationship with water, which is what people come there for. Gold Coast Water and wastewater could see the potential for precinct-based water opportunities, but were aware that schemes may not be successful immediately, and may emerge with time as willingness, innovation and technology evolves.  The last thing they wanted to do was to build large scale infrastructure today that locks the precincts into todays technology solutions for another 50 years. </a:t>
            </a:r>
          </a:p>
          <a:p>
            <a:endParaRPr lang="en-GB" dirty="0"/>
          </a:p>
          <a:p>
            <a:r>
              <a:rPr lang="en-NZ" dirty="0"/>
              <a:t>Gold Coast Water and Wastewater knew that a deterministic plan was never going provide the flexibility needed They identified the precincts where they saw the best opportunities, and created adaptive plans for each precinct.  The region as a whole also had an adaptive plan, whereby the upgrades to centralised infrastructure were contingent on how many precinct scale schemes were successful.</a:t>
            </a:r>
          </a:p>
        </p:txBody>
      </p:sp>
      <p:sp>
        <p:nvSpPr>
          <p:cNvPr id="4" name="Slide Number Placeholder 3"/>
          <p:cNvSpPr>
            <a:spLocks noGrp="1"/>
          </p:cNvSpPr>
          <p:nvPr>
            <p:ph type="sldNum" sz="quarter" idx="5"/>
          </p:nvPr>
        </p:nvSpPr>
        <p:spPr/>
        <p:txBody>
          <a:bodyPr/>
          <a:lstStyle/>
          <a:p>
            <a:fld id="{9D529FC9-57A0-403A-B60E-976E2B0925AA}" type="slidenum">
              <a:rPr lang="en-NZ" smtClean="0"/>
              <a:t>17</a:t>
            </a:fld>
            <a:endParaRPr lang="en-NZ"/>
          </a:p>
        </p:txBody>
      </p:sp>
    </p:spTree>
    <p:extLst>
      <p:ext uri="{BB962C8B-B14F-4D97-AF65-F5344CB8AC3E}">
        <p14:creationId xmlns:p14="http://schemas.microsoft.com/office/powerpoint/2010/main" val="2789932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My colleague Abel Immaraj from Aurecon is championing Adaptive planning methods in partnership with </a:t>
            </a:r>
            <a:r>
              <a:rPr lang="en-NZ" dirty="0" err="1"/>
              <a:t>Deltares</a:t>
            </a:r>
            <a:r>
              <a:rPr lang="en-NZ" dirty="0"/>
              <a:t>, the leading Dutch consultancy.  I only have time to give you an overview of how it works here today.  There is more in my paper, and you are free to talk to Abel about it after this session.</a:t>
            </a:r>
          </a:p>
          <a:p>
            <a:endParaRPr lang="en-NZ" dirty="0"/>
          </a:p>
          <a:p>
            <a:r>
              <a:rPr lang="en-NZ" dirty="0"/>
              <a:t>So in response to a particularly challenge with uncertainties,  such as providing water services to a growing region you could do a number of things ranging from building new centralised infrastructure to a desalination plant ( high up-front investment in an uncertain future) , servicing with a series precinct scale recycled water sources, or building new rainfall dependant water sources. Doing all these at once is not possible of course, so you ned to select a preferred pathway, monitor the situation and adapt as needed.  </a:t>
            </a:r>
          </a:p>
          <a:p>
            <a:endParaRPr lang="en-NZ" dirty="0"/>
          </a:p>
        </p:txBody>
      </p:sp>
      <p:sp>
        <p:nvSpPr>
          <p:cNvPr id="4" name="Slide Number Placeholder 3"/>
          <p:cNvSpPr>
            <a:spLocks noGrp="1"/>
          </p:cNvSpPr>
          <p:nvPr>
            <p:ph type="sldNum" sz="quarter" idx="5"/>
          </p:nvPr>
        </p:nvSpPr>
        <p:spPr/>
        <p:txBody>
          <a:bodyPr/>
          <a:lstStyle/>
          <a:p>
            <a:fld id="{9D529FC9-57A0-403A-B60E-976E2B0925AA}" type="slidenum">
              <a:rPr lang="en-NZ" smtClean="0"/>
              <a:t>18</a:t>
            </a:fld>
            <a:endParaRPr lang="en-NZ"/>
          </a:p>
        </p:txBody>
      </p:sp>
    </p:spTree>
    <p:extLst>
      <p:ext uri="{BB962C8B-B14F-4D97-AF65-F5344CB8AC3E}">
        <p14:creationId xmlns:p14="http://schemas.microsoft.com/office/powerpoint/2010/main" val="3591421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The fifth factor that enables precinct based water schemes is to building the economic case around value.</a:t>
            </a:r>
          </a:p>
          <a:p>
            <a:endParaRPr lang="en-NZ" dirty="0"/>
          </a:p>
          <a:p>
            <a:r>
              <a:rPr lang="en-NZ" dirty="0"/>
              <a:t>Up until now business cases tend to be based on the lowest net present cost to deliver to minimum standards.  But when we are factoring in liveability and sustainability, the business case needs to be around best value, which is not necessarily the cheapest one. So we need to be able to express value of water in terms of range of benefits including blue and greening, drought proofing , water supply security, value of the natural environment , resilience, and climate change.  Thanks to the research and investigations done in recent years,  we now have a body of knowledge to quantify these.  </a:t>
            </a:r>
          </a:p>
          <a:p>
            <a:endParaRPr lang="en-NZ" dirty="0"/>
          </a:p>
          <a:p>
            <a:r>
              <a:rPr lang="en-NZ" dirty="0"/>
              <a:t>One of the benefits that is trickier to quantify of course is the value of water conversation. I cover in some detail in my paper because the value of water conservation varies depending on how much water you have in storages at the time. If your dams are almost empty, the value you put on water conservation is much higher than if they are empty.  So I suggest there is a way around quantifying the short run and the long run value of water into the business case that our economists and finance departments will understand.</a:t>
            </a:r>
          </a:p>
          <a:p>
            <a:endParaRPr lang="en-NZ" dirty="0"/>
          </a:p>
          <a:p>
            <a:r>
              <a:rPr lang="en-NZ" dirty="0"/>
              <a:t>On the topic of the value of green and blueing of public open space. One of my favourite examples of thee value of a natural waterway is at Bannister Creek in WA where a drain was converted to a natural waterway. A economic study  showed that the value of properties within 200m increased by 4.4% compared to other properties further away. That’s about $30,000 per property.  So these values are real…. (people are paying for them), they are significant and should be included in an economic case around value. </a:t>
            </a:r>
          </a:p>
        </p:txBody>
      </p:sp>
      <p:sp>
        <p:nvSpPr>
          <p:cNvPr id="4" name="Slide Number Placeholder 3"/>
          <p:cNvSpPr>
            <a:spLocks noGrp="1"/>
          </p:cNvSpPr>
          <p:nvPr>
            <p:ph type="sldNum" sz="quarter" idx="5"/>
          </p:nvPr>
        </p:nvSpPr>
        <p:spPr/>
        <p:txBody>
          <a:bodyPr/>
          <a:lstStyle/>
          <a:p>
            <a:fld id="{9D529FC9-57A0-403A-B60E-976E2B0925AA}" type="slidenum">
              <a:rPr lang="en-NZ" smtClean="0"/>
              <a:t>19</a:t>
            </a:fld>
            <a:endParaRPr lang="en-NZ"/>
          </a:p>
        </p:txBody>
      </p:sp>
    </p:spTree>
    <p:extLst>
      <p:ext uri="{BB962C8B-B14F-4D97-AF65-F5344CB8AC3E}">
        <p14:creationId xmlns:p14="http://schemas.microsoft.com/office/powerpoint/2010/main" val="330268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why is this important.  Its about liveability right?  As Board member once said, What is this </a:t>
            </a:r>
            <a:r>
              <a:rPr lang="en-NZ" dirty="0" err="1"/>
              <a:t>word”liveability</a:t>
            </a:r>
            <a:r>
              <a:rPr lang="en-NZ" dirty="0"/>
              <a:t>” its not even in the Oxford dictionary </a:t>
            </a:r>
          </a:p>
          <a:p>
            <a:endParaRPr lang="en-NZ" dirty="0"/>
          </a:p>
          <a:p>
            <a:r>
              <a:rPr lang="en-NZ" dirty="0"/>
              <a:t>Well if your city wants to be competitive in the global market you will be keeping an eye on the ‘liveability rankings published by economic institutes.</a:t>
            </a:r>
          </a:p>
          <a:p>
            <a:endParaRPr lang="en-NZ" dirty="0"/>
          </a:p>
          <a:p>
            <a:r>
              <a:rPr lang="en-NZ" dirty="0"/>
              <a:t>But if you are more like me, you are probably noticing that as our cities become bigger, the residents loose the things they cherish, their sense of community and connection with nature. Precinct planning is about turning this around and making our cities liveable again.</a:t>
            </a:r>
          </a:p>
        </p:txBody>
      </p:sp>
      <p:sp>
        <p:nvSpPr>
          <p:cNvPr id="4" name="Slide Number Placeholder 3"/>
          <p:cNvSpPr>
            <a:spLocks noGrp="1"/>
          </p:cNvSpPr>
          <p:nvPr>
            <p:ph type="sldNum" sz="quarter" idx="5"/>
          </p:nvPr>
        </p:nvSpPr>
        <p:spPr/>
        <p:txBody>
          <a:bodyPr/>
          <a:lstStyle/>
          <a:p>
            <a:fld id="{9D529FC9-57A0-403A-B60E-976E2B0925AA}" type="slidenum">
              <a:rPr lang="en-NZ" smtClean="0"/>
              <a:t>2</a:t>
            </a:fld>
            <a:endParaRPr lang="en-NZ"/>
          </a:p>
        </p:txBody>
      </p:sp>
    </p:spTree>
    <p:extLst>
      <p:ext uri="{BB962C8B-B14F-4D97-AF65-F5344CB8AC3E}">
        <p14:creationId xmlns:p14="http://schemas.microsoft.com/office/powerpoint/2010/main" val="2961664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cost of local precinct scale infrastructure compared to centralised infrastructure has been a much debated topic.  Suffice to say that the economies of scale of centralised infrastructure is now being overtaken by the economies of new technology and control systems. </a:t>
            </a:r>
          </a:p>
          <a:p>
            <a:endParaRPr lang="en-NZ" dirty="0"/>
          </a:p>
          <a:p>
            <a:r>
              <a:rPr lang="en-NZ" dirty="0"/>
              <a:t>Small modularised treatment plants that are controlled remotely are being adopted by private sector utilities in buildings and precincts in Sydney at similar costs to centralised systems. </a:t>
            </a:r>
          </a:p>
          <a:p>
            <a:endParaRPr lang="en-NZ" dirty="0"/>
          </a:p>
          <a:p>
            <a:r>
              <a:rPr lang="en-NZ" dirty="0"/>
              <a:t>Precinct based systems take the pressure of existing centralised systems that are straining under the load of infill growth.</a:t>
            </a:r>
          </a:p>
          <a:p>
            <a:endParaRPr lang="en-NZ" dirty="0"/>
          </a:p>
          <a:p>
            <a:r>
              <a:rPr lang="en-NZ" dirty="0"/>
              <a:t>We are also now starting to understand that large system are actually more costly to maintain in their old age than a series of small ones, and small systems are more resilient</a:t>
            </a:r>
          </a:p>
        </p:txBody>
      </p:sp>
      <p:sp>
        <p:nvSpPr>
          <p:cNvPr id="4" name="Slide Number Placeholder 3"/>
          <p:cNvSpPr>
            <a:spLocks noGrp="1"/>
          </p:cNvSpPr>
          <p:nvPr>
            <p:ph type="sldNum" sz="quarter" idx="5"/>
          </p:nvPr>
        </p:nvSpPr>
        <p:spPr/>
        <p:txBody>
          <a:bodyPr/>
          <a:lstStyle/>
          <a:p>
            <a:fld id="{9D529FC9-57A0-403A-B60E-976E2B0925AA}" type="slidenum">
              <a:rPr lang="en-NZ" smtClean="0"/>
              <a:t>20</a:t>
            </a:fld>
            <a:endParaRPr lang="en-NZ"/>
          </a:p>
        </p:txBody>
      </p:sp>
    </p:spTree>
    <p:extLst>
      <p:ext uri="{BB962C8B-B14F-4D97-AF65-F5344CB8AC3E}">
        <p14:creationId xmlns:p14="http://schemas.microsoft.com/office/powerpoint/2010/main" val="3218646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sixth and last factor I wish to highlight is Financing through Value Capture</a:t>
            </a:r>
          </a:p>
          <a:p>
            <a:endParaRPr lang="en-NZ" dirty="0"/>
          </a:p>
          <a:p>
            <a:r>
              <a:rPr lang="en-NZ" dirty="0"/>
              <a:t>Value capture is widely used in transport projects. For example, the cost of a new transport line can’t be recouped through ticket sales, but the project delivers a wider benefit to development around stations. Value capture is about recovering some of this land uplift value to make the project financially viable.  </a:t>
            </a:r>
          </a:p>
          <a:p>
            <a:endParaRPr lang="en-NZ" dirty="0"/>
          </a:p>
          <a:p>
            <a:pPr algn="l"/>
            <a:r>
              <a:rPr lang="en-GB" b="0" i="0" dirty="0" err="1">
                <a:solidFill>
                  <a:srgbClr val="000000"/>
                </a:solidFill>
                <a:effectLst/>
                <a:latin typeface="VIC"/>
              </a:rPr>
              <a:t>Fishermans</a:t>
            </a:r>
            <a:r>
              <a:rPr lang="en-GB" b="0" i="0" dirty="0">
                <a:solidFill>
                  <a:srgbClr val="000000"/>
                </a:solidFill>
                <a:effectLst/>
                <a:latin typeface="VIC"/>
              </a:rPr>
              <a:t> Bend is a large urban renewal project covering approximately 480 hectares in the heart of Melbourne. Expected to be home to approximately 80,000 residents by 2050. The proponents of the scheme worked with community and stakeholder over a 12 month period, to develop services and liveability of the 5  precincts in the redevelopment.  This included</a:t>
            </a:r>
            <a:r>
              <a:rPr lang="en-NZ" dirty="0"/>
              <a:t> one of the most advanced water schemes in Australia, with: </a:t>
            </a:r>
          </a:p>
          <a:p>
            <a:endParaRPr lang="en-NZ"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noProof="0" dirty="0">
                <a:solidFill>
                  <a:schemeClr val="tx1"/>
                </a:solidFill>
                <a:latin typeface="+mn-lt"/>
                <a:ea typeface="+mn-ea"/>
                <a:cs typeface="+mn-cs"/>
              </a:rPr>
              <a:t>Water recycling plant and third pipe network for residential re-use.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Water sensitive urban design for stormwater, including distributed storages in open space, raingardens and tree pits.</a:t>
            </a:r>
          </a:p>
          <a:p>
            <a:pPr marL="171450" indent="-171450">
              <a:buFont typeface="Arial" panose="020B0604020202020204" pitchFamily="34" charset="0"/>
              <a:buChar char="•"/>
            </a:pPr>
            <a:r>
              <a:rPr lang="en-GB" dirty="0"/>
              <a:t>Rainwater detention (to reduce flooding) with green roofs, green walls, and smart rainwater tanks in individual buildings </a:t>
            </a:r>
          </a:p>
          <a:p>
            <a:pPr marL="171450" indent="-171450">
              <a:buFont typeface="Arial" panose="020B0604020202020204" pitchFamily="34" charset="0"/>
              <a:buChar char="•"/>
            </a:pPr>
            <a:r>
              <a:rPr lang="en-GB" dirty="0"/>
              <a:t>Roof rainwater retention (capture, storage and treatment) for re-use.</a:t>
            </a:r>
          </a:p>
          <a:p>
            <a:endParaRPr lang="en-NZ" dirty="0"/>
          </a:p>
          <a:p>
            <a:r>
              <a:rPr lang="en-NZ" dirty="0"/>
              <a:t>Andrew Chapman developed the scheme, and most importantly lead the work which lead to it being funded.  So the steps are to show the uplift value of the scheme is greater than the cost, establish willingness to pay through the stakeholders and then build the business case and the funding mechanisms that allow the beneficiaries to make their contribution to the costs. </a:t>
            </a:r>
          </a:p>
        </p:txBody>
      </p:sp>
      <p:sp>
        <p:nvSpPr>
          <p:cNvPr id="4" name="Slide Number Placeholder 3"/>
          <p:cNvSpPr>
            <a:spLocks noGrp="1"/>
          </p:cNvSpPr>
          <p:nvPr>
            <p:ph type="sldNum" sz="quarter" idx="5"/>
          </p:nvPr>
        </p:nvSpPr>
        <p:spPr/>
        <p:txBody>
          <a:bodyPr/>
          <a:lstStyle/>
          <a:p>
            <a:fld id="{9D529FC9-57A0-403A-B60E-976E2B0925AA}" type="slidenum">
              <a:rPr lang="en-NZ" smtClean="0"/>
              <a:t>21</a:t>
            </a:fld>
            <a:endParaRPr lang="en-NZ"/>
          </a:p>
        </p:txBody>
      </p:sp>
    </p:spTree>
    <p:extLst>
      <p:ext uri="{BB962C8B-B14F-4D97-AF65-F5344CB8AC3E}">
        <p14:creationId xmlns:p14="http://schemas.microsoft.com/office/powerpoint/2010/main" val="3007811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At </a:t>
            </a:r>
            <a:r>
              <a:rPr lang="en-NZ" dirty="0" err="1"/>
              <a:t>Fishermans</a:t>
            </a:r>
            <a:r>
              <a:rPr lang="en-NZ" dirty="0"/>
              <a:t> Bend the water scheme was included in the business case for all services, totalling $5 billion which was shown to have a positive benefit cost ratio. In terms of funding, Victoria has set up a funding mechanism called the Growth Areas Infrastructure Contribution Charge. This is typically levied at key points in the development planning process such as rezoning,  when the properties increase in value, which is when they are best able to make their contribution .</a:t>
            </a:r>
          </a:p>
          <a:p>
            <a:endParaRPr lang="en-NZ" dirty="0"/>
          </a:p>
          <a:p>
            <a:r>
              <a:rPr lang="en-NZ" dirty="0"/>
              <a:t>Similarly in the Western Parkland city, the marginal additional cost of a Water Sensitive City was less than 10 % higher the baseline servicing option. Which was considered excellent value for considering how it would transform this city into the Parkland City planners envisaged.  In this case the additional 10% would be funded through stormwater and utility charges.</a:t>
            </a:r>
          </a:p>
        </p:txBody>
      </p:sp>
      <p:sp>
        <p:nvSpPr>
          <p:cNvPr id="4" name="Slide Number Placeholder 3"/>
          <p:cNvSpPr>
            <a:spLocks noGrp="1"/>
          </p:cNvSpPr>
          <p:nvPr>
            <p:ph type="sldNum" sz="quarter" idx="5"/>
          </p:nvPr>
        </p:nvSpPr>
        <p:spPr/>
        <p:txBody>
          <a:bodyPr/>
          <a:lstStyle/>
          <a:p>
            <a:fld id="{9D529FC9-57A0-403A-B60E-976E2B0925AA}" type="slidenum">
              <a:rPr lang="en-NZ" smtClean="0"/>
              <a:t>22</a:t>
            </a:fld>
            <a:endParaRPr lang="en-NZ"/>
          </a:p>
        </p:txBody>
      </p:sp>
    </p:spTree>
    <p:extLst>
      <p:ext uri="{BB962C8B-B14F-4D97-AF65-F5344CB8AC3E}">
        <p14:creationId xmlns:p14="http://schemas.microsoft.com/office/powerpoint/2010/main" val="250795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I hope that I have ben able to provide you with some insight into how others in the industry have been addressing the challenges of delivering water </a:t>
            </a:r>
            <a:r>
              <a:rPr lang="en-NZ" dirty="0" err="1"/>
              <a:t>sensiotve</a:t>
            </a:r>
            <a:r>
              <a:rPr lang="en-NZ" dirty="0"/>
              <a:t> cities through precincts.</a:t>
            </a:r>
          </a:p>
          <a:p>
            <a:endParaRPr lang="en-NZ" dirty="0"/>
          </a:p>
          <a:p>
            <a:r>
              <a:rPr lang="en-NZ" dirty="0"/>
              <a:t>In closing, I would like to conclude that we in the water industry can shape our cities.  It takes a bit of  effort, a bit of finesse and a lot of collaboration, and when we do …. It creates a better city for us and for our future generations</a:t>
            </a:r>
          </a:p>
        </p:txBody>
      </p:sp>
      <p:sp>
        <p:nvSpPr>
          <p:cNvPr id="4" name="Slide Number Placeholder 3"/>
          <p:cNvSpPr>
            <a:spLocks noGrp="1"/>
          </p:cNvSpPr>
          <p:nvPr>
            <p:ph type="sldNum" sz="quarter" idx="5"/>
          </p:nvPr>
        </p:nvSpPr>
        <p:spPr/>
        <p:txBody>
          <a:bodyPr/>
          <a:lstStyle/>
          <a:p>
            <a:fld id="{9D529FC9-57A0-403A-B60E-976E2B0925AA}" type="slidenum">
              <a:rPr lang="en-NZ" smtClean="0"/>
              <a:t>23</a:t>
            </a:fld>
            <a:endParaRPr lang="en-NZ"/>
          </a:p>
        </p:txBody>
      </p:sp>
    </p:spTree>
    <p:extLst>
      <p:ext uri="{BB962C8B-B14F-4D97-AF65-F5344CB8AC3E}">
        <p14:creationId xmlns:p14="http://schemas.microsoft.com/office/powerpoint/2010/main" val="3365850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 many at the time it was a case of centralised versus decentralise solutions. But this is not the case. On the Water Smart Communities project I was running best solutions were hybrid schemes:  small scale systems embedded within centralised systems. Hybrid solutions had a number of advantages including the ability to stage investment to match the pace of growth.</a:t>
            </a:r>
          </a:p>
          <a:p>
            <a:endParaRPr lang="en-NZ" dirty="0"/>
          </a:p>
          <a:p>
            <a:r>
              <a:rPr lang="en-NZ" dirty="0"/>
              <a:t>But precinct solutions were still considered to be too risky to be adopted as a mainstream servicing solution. We needed to work with external stakeholders including pricing, regulatory and planning stakeholders to get the projects over the line.  Since then we have been involved in several precinct based water schemes, including Western Sydney Aerotropolis, </a:t>
            </a:r>
            <a:r>
              <a:rPr lang="en-NZ" dirty="0" err="1"/>
              <a:t>Fishermans</a:t>
            </a:r>
            <a:r>
              <a:rPr lang="en-NZ" dirty="0"/>
              <a:t> Bend in Melbourne and Gold Coast Water and Wastewater in Queensland.  So what I plan to do is outline the key factors that made these schemes successful.</a:t>
            </a:r>
          </a:p>
        </p:txBody>
      </p:sp>
      <p:sp>
        <p:nvSpPr>
          <p:cNvPr id="4" name="Slide Number Placeholder 3"/>
          <p:cNvSpPr>
            <a:spLocks noGrp="1"/>
          </p:cNvSpPr>
          <p:nvPr>
            <p:ph type="sldNum" sz="quarter" idx="5"/>
          </p:nvPr>
        </p:nvSpPr>
        <p:spPr/>
        <p:txBody>
          <a:bodyPr/>
          <a:lstStyle/>
          <a:p>
            <a:fld id="{9D529FC9-57A0-403A-B60E-976E2B0925AA}" type="slidenum">
              <a:rPr lang="en-NZ" smtClean="0"/>
              <a:t>26</a:t>
            </a:fld>
            <a:endParaRPr lang="en-NZ"/>
          </a:p>
        </p:txBody>
      </p:sp>
    </p:spTree>
    <p:extLst>
      <p:ext uri="{BB962C8B-B14F-4D97-AF65-F5344CB8AC3E}">
        <p14:creationId xmlns:p14="http://schemas.microsoft.com/office/powerpoint/2010/main" val="247190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Water infrastructure has by and large been successful in delivering public health of a water supply and sanitation system.  Our communities are now looking to go the next step to healthy environments and a sense of wellbeing in our cities.</a:t>
            </a:r>
          </a:p>
        </p:txBody>
      </p:sp>
      <p:sp>
        <p:nvSpPr>
          <p:cNvPr id="4" name="Slide Number Placeholder 3"/>
          <p:cNvSpPr>
            <a:spLocks noGrp="1"/>
          </p:cNvSpPr>
          <p:nvPr>
            <p:ph type="sldNum" sz="quarter" idx="5"/>
          </p:nvPr>
        </p:nvSpPr>
        <p:spPr/>
        <p:txBody>
          <a:bodyPr/>
          <a:lstStyle/>
          <a:p>
            <a:fld id="{9D529FC9-57A0-403A-B60E-976E2B0925AA}" type="slidenum">
              <a:rPr lang="en-NZ" smtClean="0"/>
              <a:t>3</a:t>
            </a:fld>
            <a:endParaRPr lang="en-NZ"/>
          </a:p>
        </p:txBody>
      </p:sp>
    </p:spTree>
    <p:extLst>
      <p:ext uri="{BB962C8B-B14F-4D97-AF65-F5344CB8AC3E}">
        <p14:creationId xmlns:p14="http://schemas.microsoft.com/office/powerpoint/2010/main" val="1422138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not new.  Its been around for a while. The Delft Institute of Water, an internationally recognised leader in the water industry based in the Netherlands set the message that urban development needed to deliver ’Water sensitive cities’, where </a:t>
            </a:r>
          </a:p>
          <a:p>
            <a:pPr marL="171450" indent="-171450">
              <a:buFont typeface="Arial" panose="020B0604020202020204" pitchFamily="34" charset="0"/>
              <a:buChar char="•"/>
            </a:pPr>
            <a:r>
              <a:rPr lang="en-GB" dirty="0"/>
              <a:t>every form of water is seen as an opportunity,</a:t>
            </a:r>
          </a:p>
          <a:p>
            <a:pPr marL="171450" indent="-171450">
              <a:buFont typeface="Arial" panose="020B0604020202020204" pitchFamily="34" charset="0"/>
              <a:buChar char="•"/>
            </a:pPr>
            <a:r>
              <a:rPr lang="en-GB" dirty="0"/>
              <a:t> the built environment support, (not detracts) from the natural environment, and </a:t>
            </a:r>
          </a:p>
          <a:p>
            <a:pPr marL="171450" indent="-171450">
              <a:buFont typeface="Arial" panose="020B0604020202020204" pitchFamily="34" charset="0"/>
              <a:buChar char="•"/>
            </a:pPr>
            <a:r>
              <a:rPr lang="en-GB" dirty="0"/>
              <a:t>the city stakeholders should be involved in the process.</a:t>
            </a:r>
          </a:p>
          <a:p>
            <a:endParaRPr lang="en-NZ" dirty="0"/>
          </a:p>
          <a:p>
            <a:r>
              <a:rPr lang="en-NZ" dirty="0"/>
              <a:t>This was quite visionary around the turn of the century,  bearing in mind the prevailing ethos was to capture water,  use it one and throw it away (what were we thinking).  But as history since then has shown,  this has not been easy to do in practice.</a:t>
            </a:r>
          </a:p>
        </p:txBody>
      </p:sp>
      <p:sp>
        <p:nvSpPr>
          <p:cNvPr id="4" name="Slide Number Placeholder 3"/>
          <p:cNvSpPr>
            <a:spLocks noGrp="1"/>
          </p:cNvSpPr>
          <p:nvPr>
            <p:ph type="sldNum" sz="quarter" idx="5"/>
          </p:nvPr>
        </p:nvSpPr>
        <p:spPr/>
        <p:txBody>
          <a:bodyPr/>
          <a:lstStyle/>
          <a:p>
            <a:fld id="{9D529FC9-57A0-403A-B60E-976E2B0925AA}" type="slidenum">
              <a:rPr lang="en-NZ" smtClean="0"/>
              <a:t>4</a:t>
            </a:fld>
            <a:endParaRPr lang="en-NZ"/>
          </a:p>
        </p:txBody>
      </p:sp>
    </p:spTree>
    <p:extLst>
      <p:ext uri="{BB962C8B-B14F-4D97-AF65-F5344CB8AC3E}">
        <p14:creationId xmlns:p14="http://schemas.microsoft.com/office/powerpoint/2010/main" val="294212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CRC for Water Sensitive Cities in Australia developed the concept that the water sensitive city was the next step in the evolution of water planning, </a:t>
            </a:r>
          </a:p>
          <a:p>
            <a:pPr marL="171450" indent="-171450">
              <a:buFont typeface="Arial" panose="020B0604020202020204" pitchFamily="34" charset="0"/>
              <a:buChar char="•"/>
            </a:pPr>
            <a:r>
              <a:rPr lang="en-NZ" dirty="0"/>
              <a:t>from water supply, sewerage and drainage, </a:t>
            </a:r>
          </a:p>
          <a:p>
            <a:pPr marL="171450" indent="-171450">
              <a:buFont typeface="Arial" panose="020B0604020202020204" pitchFamily="34" charset="0"/>
              <a:buChar char="•"/>
            </a:pPr>
            <a:r>
              <a:rPr lang="en-NZ" dirty="0"/>
              <a:t>to a city working around its waterways, then  the catchments </a:t>
            </a:r>
          </a:p>
          <a:p>
            <a:pPr marL="171450" indent="-171450">
              <a:buFont typeface="Arial" panose="020B0604020202020204" pitchFamily="34" charset="0"/>
              <a:buChar char="•"/>
            </a:pPr>
            <a:r>
              <a:rPr lang="en-NZ" dirty="0"/>
              <a:t>and then to a ‘Water Sensitive” city. </a:t>
            </a:r>
          </a:p>
          <a:p>
            <a:endParaRPr lang="en-NZ" dirty="0"/>
          </a:p>
          <a:p>
            <a:r>
              <a:rPr lang="en-NZ" dirty="0"/>
              <a:t>This progression takes an increasingly multi-discipline approach, shown here with my black text overlays here,  from an industry which primarily driven by engineering, to one which needs science, planning and economics</a:t>
            </a:r>
          </a:p>
        </p:txBody>
      </p:sp>
      <p:sp>
        <p:nvSpPr>
          <p:cNvPr id="4" name="Slide Number Placeholder 3"/>
          <p:cNvSpPr>
            <a:spLocks noGrp="1"/>
          </p:cNvSpPr>
          <p:nvPr>
            <p:ph type="sldNum" sz="quarter" idx="5"/>
          </p:nvPr>
        </p:nvSpPr>
        <p:spPr/>
        <p:txBody>
          <a:bodyPr/>
          <a:lstStyle/>
          <a:p>
            <a:fld id="{9D529FC9-57A0-403A-B60E-976E2B0925AA}" type="slidenum">
              <a:rPr lang="en-NZ" smtClean="0"/>
              <a:t>5</a:t>
            </a:fld>
            <a:endParaRPr lang="en-NZ"/>
          </a:p>
        </p:txBody>
      </p:sp>
    </p:spTree>
    <p:extLst>
      <p:ext uri="{BB962C8B-B14F-4D97-AF65-F5344CB8AC3E}">
        <p14:creationId xmlns:p14="http://schemas.microsoft.com/office/powerpoint/2010/main" val="113054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CRC says that achieving a water sensitive city is about </a:t>
            </a:r>
          </a:p>
          <a:p>
            <a:pPr marL="342900" indent="-342900">
              <a:lnSpc>
                <a:spcPct val="115000"/>
              </a:lnSpc>
              <a:spcAft>
                <a:spcPts val="720"/>
              </a:spcAft>
              <a:buFont typeface="Symbol" panose="05050102010706020507" pitchFamily="18" charset="2"/>
              <a:buChar char=""/>
            </a:pPr>
            <a:r>
              <a:rPr lang="en-NZ" sz="1200" dirty="0">
                <a:latin typeface="Verdana" panose="020B0604030504040204" pitchFamily="34" charset="0"/>
                <a:cs typeface="Vrinda" panose="020B0502040204020203" pitchFamily="34" charset="0"/>
              </a:rPr>
              <a:t>Providing water security and the use of diverse resources;</a:t>
            </a:r>
          </a:p>
          <a:p>
            <a:pPr marL="342900" lvl="0" indent="-342900">
              <a:lnSpc>
                <a:spcPct val="115000"/>
              </a:lnSpc>
              <a:spcAft>
                <a:spcPts val="720"/>
              </a:spcAft>
              <a:buFont typeface="Symbol" panose="05050102010706020507" pitchFamily="18" charset="2"/>
              <a:buChar char=""/>
            </a:pPr>
            <a:r>
              <a:rPr lang="en-NZ" sz="1200" dirty="0">
                <a:effectLst/>
                <a:latin typeface="Verdana" panose="020B0604030504040204" pitchFamily="34" charset="0"/>
                <a:ea typeface="Arial" panose="020B0604020202020204" pitchFamily="34" charset="0"/>
                <a:cs typeface="Vrinda" panose="020B0502040204020203" pitchFamily="34" charset="0"/>
              </a:rPr>
              <a:t>Enhancing and protecting the health of waterways;</a:t>
            </a:r>
            <a:endParaRPr lang="en-NZ" sz="12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720"/>
              </a:spcAft>
              <a:buFont typeface="Symbol" panose="05050102010706020507" pitchFamily="18" charset="2"/>
              <a:buChar char=""/>
            </a:pPr>
            <a:r>
              <a:rPr lang="en-NZ" sz="1200" dirty="0">
                <a:effectLst/>
                <a:latin typeface="Verdana" panose="020B0604030504040204" pitchFamily="34" charset="0"/>
                <a:ea typeface="Arial" panose="020B0604020202020204" pitchFamily="34" charset="0"/>
                <a:cs typeface="Vrinda" panose="020B0502040204020203" pitchFamily="34" charset="0"/>
              </a:rPr>
              <a:t>Mitigating flood risk and damage; and</a:t>
            </a:r>
            <a:endParaRPr lang="en-NZ" sz="12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600"/>
              </a:spcAft>
              <a:buFont typeface="Symbol" panose="05050102010706020507" pitchFamily="18" charset="2"/>
              <a:buChar char=""/>
            </a:pPr>
            <a:r>
              <a:rPr lang="en-NZ" sz="1200" dirty="0">
                <a:effectLst/>
                <a:latin typeface="Verdana" panose="020B0604030504040204" pitchFamily="34" charset="0"/>
                <a:ea typeface="Arial" panose="020B0604020202020204" pitchFamily="34" charset="0"/>
                <a:cs typeface="Vrinda" panose="020B0502040204020203" pitchFamily="34" charset="0"/>
              </a:rPr>
              <a:t>And creating public spaces that collect, clean, and recycle water.</a:t>
            </a:r>
            <a:endParaRPr lang="en-NZ" sz="1200" dirty="0">
              <a:latin typeface="Arial" panose="020B0604020202020204" pitchFamily="34" charset="0"/>
              <a:ea typeface="Arial" panose="020B060402020202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9D529FC9-57A0-403A-B60E-976E2B0925AA}" type="slidenum">
              <a:rPr lang="en-NZ" smtClean="0"/>
              <a:t>6</a:t>
            </a:fld>
            <a:endParaRPr lang="en-NZ"/>
          </a:p>
        </p:txBody>
      </p:sp>
    </p:spTree>
    <p:extLst>
      <p:ext uri="{BB962C8B-B14F-4D97-AF65-F5344CB8AC3E}">
        <p14:creationId xmlns:p14="http://schemas.microsoft.com/office/powerpoint/2010/main" val="267555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Precinct planning is really a urban planning term, used to describe a renewed focus on local community infrastructure.  Its less about creating suburbs that people leave I their cars each day to communities with vibrant activity (employment, and community based activity) and places to dwell around walkable distances.  To make it useable people want places that are green, accessible and climate resilient.</a:t>
            </a:r>
          </a:p>
          <a:p>
            <a:endParaRPr lang="en-NZ" dirty="0"/>
          </a:p>
          <a:p>
            <a:r>
              <a:rPr lang="en-NZ" dirty="0"/>
              <a:t>Urban planners are looking to us in the water industry to help create this.</a:t>
            </a:r>
          </a:p>
        </p:txBody>
      </p:sp>
      <p:sp>
        <p:nvSpPr>
          <p:cNvPr id="4" name="Slide Number Placeholder 3"/>
          <p:cNvSpPr>
            <a:spLocks noGrp="1"/>
          </p:cNvSpPr>
          <p:nvPr>
            <p:ph type="sldNum" sz="quarter" idx="5"/>
          </p:nvPr>
        </p:nvSpPr>
        <p:spPr/>
        <p:txBody>
          <a:bodyPr/>
          <a:lstStyle/>
          <a:p>
            <a:fld id="{9D529FC9-57A0-403A-B60E-976E2B0925AA}" type="slidenum">
              <a:rPr lang="en-NZ" smtClean="0"/>
              <a:t>7</a:t>
            </a:fld>
            <a:endParaRPr lang="en-NZ"/>
          </a:p>
        </p:txBody>
      </p:sp>
    </p:spTree>
    <p:extLst>
      <p:ext uri="{BB962C8B-B14F-4D97-AF65-F5344CB8AC3E}">
        <p14:creationId xmlns:p14="http://schemas.microsoft.com/office/powerpoint/2010/main" val="242219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Precincts also resonate with water planners. Its easier to manage the total water cycle in precincts rather than centralised systems.  Stormwater can be managed on a local level and there is less need for large distribution networks.</a:t>
            </a:r>
          </a:p>
          <a:p>
            <a:endParaRPr lang="en-NZ" dirty="0"/>
          </a:p>
          <a:p>
            <a:r>
              <a:rPr lang="en-NZ" dirty="0"/>
              <a:t>This example is a scheme where rainwater collected from roof drainage is stored in a precinct scale common storage and used as a secondary water supply source to conserve drinking water supplies. Not only was it the lowest cost solution to augment water supplies, it became an attractive feature of the local area. </a:t>
            </a:r>
          </a:p>
        </p:txBody>
      </p:sp>
      <p:sp>
        <p:nvSpPr>
          <p:cNvPr id="4" name="Slide Number Placeholder 3"/>
          <p:cNvSpPr>
            <a:spLocks noGrp="1"/>
          </p:cNvSpPr>
          <p:nvPr>
            <p:ph type="sldNum" sz="quarter" idx="5"/>
          </p:nvPr>
        </p:nvSpPr>
        <p:spPr/>
        <p:txBody>
          <a:bodyPr/>
          <a:lstStyle/>
          <a:p>
            <a:fld id="{9D529FC9-57A0-403A-B60E-976E2B0925AA}" type="slidenum">
              <a:rPr lang="en-NZ" smtClean="0"/>
              <a:t>8</a:t>
            </a:fld>
            <a:endParaRPr lang="en-NZ"/>
          </a:p>
        </p:txBody>
      </p:sp>
    </p:spTree>
    <p:extLst>
      <p:ext uri="{BB962C8B-B14F-4D97-AF65-F5344CB8AC3E}">
        <p14:creationId xmlns:p14="http://schemas.microsoft.com/office/powerpoint/2010/main" val="526245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was working in Corporate Strategy in Sydney Water in 2011when they were being criticised for no embracing water sensitive cities approach. It was technically viable approach and economically viable but in practice. Some saw it as a comparison between centralised and </a:t>
            </a:r>
            <a:r>
              <a:rPr lang="en-NZ" dirty="0" err="1"/>
              <a:t>decentralsed</a:t>
            </a:r>
            <a:r>
              <a:rPr lang="en-NZ" dirty="0"/>
              <a:t> solutions, but the best schemes tended to be a hybrid of the two,  with precinct scale solutions embedded within centralised networks</a:t>
            </a:r>
          </a:p>
          <a:p>
            <a:endParaRPr lang="en-NZ" dirty="0"/>
          </a:p>
          <a:p>
            <a:r>
              <a:rPr lang="en-NZ" dirty="0"/>
              <a:t>But these schemes were difficult to get approval for.  They were considered risky, due to issues around regulation, pricing and funding. WE needed to get stakeholders support. </a:t>
            </a:r>
          </a:p>
          <a:p>
            <a:endParaRPr lang="en-NZ" dirty="0"/>
          </a:p>
          <a:p>
            <a:r>
              <a:rPr lang="en-NZ" dirty="0"/>
              <a:t>I left Sydney Water in 2016,  and I am pleased to report that considerable gains have been made since then.</a:t>
            </a:r>
          </a:p>
          <a:p>
            <a:endParaRPr lang="en-NZ" dirty="0"/>
          </a:p>
          <a:p>
            <a:r>
              <a:rPr lang="en-NZ" dirty="0"/>
              <a:t> I am going to use three case examples of how these risks were overcome, the Western Sydney </a:t>
            </a:r>
            <a:r>
              <a:rPr lang="en-NZ" dirty="0" err="1"/>
              <a:t>Aerrotroplis</a:t>
            </a:r>
            <a:r>
              <a:rPr lang="en-NZ" dirty="0"/>
              <a:t>, Gold Coast Water and wastewater in Queensland , and  </a:t>
            </a:r>
            <a:r>
              <a:rPr lang="en-NZ" dirty="0" err="1"/>
              <a:t>Fishermans</a:t>
            </a:r>
            <a:r>
              <a:rPr lang="en-NZ" dirty="0"/>
              <a:t> Bend in Melbourne</a:t>
            </a:r>
          </a:p>
        </p:txBody>
      </p:sp>
      <p:sp>
        <p:nvSpPr>
          <p:cNvPr id="4" name="Slide Number Placeholder 3"/>
          <p:cNvSpPr>
            <a:spLocks noGrp="1"/>
          </p:cNvSpPr>
          <p:nvPr>
            <p:ph type="sldNum" sz="quarter" idx="5"/>
          </p:nvPr>
        </p:nvSpPr>
        <p:spPr/>
        <p:txBody>
          <a:bodyPr/>
          <a:lstStyle/>
          <a:p>
            <a:fld id="{9D529FC9-57A0-403A-B60E-976E2B0925AA}" type="slidenum">
              <a:rPr lang="en-NZ" smtClean="0"/>
              <a:t>9</a:t>
            </a:fld>
            <a:endParaRPr lang="en-NZ"/>
          </a:p>
        </p:txBody>
      </p:sp>
    </p:spTree>
    <p:extLst>
      <p:ext uri="{BB962C8B-B14F-4D97-AF65-F5344CB8AC3E}">
        <p14:creationId xmlns:p14="http://schemas.microsoft.com/office/powerpoint/2010/main" val="3990937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EFE3D-E789-6D14-B69F-DF4C943E2AA5}"/>
              </a:ext>
            </a:extLst>
          </p:cNvPr>
          <p:cNvSpPr/>
          <p:nvPr userDrawn="1"/>
        </p:nvSpPr>
        <p:spPr>
          <a:xfrm>
            <a:off x="1" y="0"/>
            <a:ext cx="12192000" cy="3114136"/>
          </a:xfrm>
          <a:prstGeom prst="rect">
            <a:avLst/>
          </a:prstGeom>
          <a:gradFill flip="none" rotWithShape="1">
            <a:gsLst>
              <a:gs pos="0">
                <a:schemeClr val="bg2"/>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F5EB1545-BB27-216B-1E9A-A68B4959F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7059" y="5763030"/>
            <a:ext cx="2445918" cy="682174"/>
          </a:xfrm>
          <a:prstGeom prst="rect">
            <a:avLst/>
          </a:prstGeom>
        </p:spPr>
      </p:pic>
      <p:sp>
        <p:nvSpPr>
          <p:cNvPr id="18" name="Text Placeholder 17">
            <a:extLst>
              <a:ext uri="{FF2B5EF4-FFF2-40B4-BE49-F238E27FC236}">
                <a16:creationId xmlns:a16="http://schemas.microsoft.com/office/drawing/2014/main" id="{D9A65656-E3D7-2612-C6AD-4466958D3F5D}"/>
              </a:ext>
            </a:extLst>
          </p:cNvPr>
          <p:cNvSpPr>
            <a:spLocks noGrp="1"/>
          </p:cNvSpPr>
          <p:nvPr>
            <p:ph type="body" sz="quarter" idx="10" hasCustomPrompt="1"/>
          </p:nvPr>
        </p:nvSpPr>
        <p:spPr>
          <a:xfrm>
            <a:off x="801688" y="3627363"/>
            <a:ext cx="10801350" cy="1526876"/>
          </a:xfrm>
        </p:spPr>
        <p:txBody>
          <a:bodyPr>
            <a:normAutofit/>
          </a:bodyPr>
          <a:lstStyle>
            <a:lvl1pPr marL="0" indent="0">
              <a:buNone/>
              <a:defRPr sz="5000" b="1">
                <a:solidFill>
                  <a:schemeClr val="tx2"/>
                </a:solidFill>
              </a:defRPr>
            </a:lvl1pPr>
          </a:lstStyle>
          <a:p>
            <a:pPr lvl="0"/>
            <a:r>
              <a:rPr lang="en-US" dirty="0"/>
              <a:t>Click to edit presentation title</a:t>
            </a:r>
            <a:endParaRPr lang="en-NZ" dirty="0"/>
          </a:p>
        </p:txBody>
      </p:sp>
      <p:sp>
        <p:nvSpPr>
          <p:cNvPr id="22" name="Text Placeholder 21">
            <a:extLst>
              <a:ext uri="{FF2B5EF4-FFF2-40B4-BE49-F238E27FC236}">
                <a16:creationId xmlns:a16="http://schemas.microsoft.com/office/drawing/2014/main" id="{48E84F63-AC7F-BCA2-2E87-1D2557F42DAF}"/>
              </a:ext>
            </a:extLst>
          </p:cNvPr>
          <p:cNvSpPr>
            <a:spLocks noGrp="1"/>
          </p:cNvSpPr>
          <p:nvPr>
            <p:ph type="body" sz="quarter" idx="11" hasCustomPrompt="1"/>
          </p:nvPr>
        </p:nvSpPr>
        <p:spPr>
          <a:xfrm>
            <a:off x="801688" y="3114136"/>
            <a:ext cx="10801350" cy="405441"/>
          </a:xfrm>
        </p:spPr>
        <p:txBody>
          <a:bodyPr>
            <a:normAutofit/>
          </a:bodyPr>
          <a:lstStyle>
            <a:lvl1pPr marL="0" indent="0">
              <a:buNone/>
              <a:defRPr sz="2000" b="1">
                <a:solidFill>
                  <a:schemeClr val="accent2"/>
                </a:solidFill>
              </a:defRPr>
            </a:lvl1pPr>
          </a:lstStyle>
          <a:p>
            <a:pPr lvl="0"/>
            <a:r>
              <a:rPr lang="mi-NZ" dirty="0"/>
              <a:t>Click to add presentor name(s)</a:t>
            </a:r>
            <a:endParaRPr lang="en-NZ" dirty="0"/>
          </a:p>
        </p:txBody>
      </p:sp>
      <p:sp>
        <p:nvSpPr>
          <p:cNvPr id="23" name="Text Placeholder 21">
            <a:extLst>
              <a:ext uri="{FF2B5EF4-FFF2-40B4-BE49-F238E27FC236}">
                <a16:creationId xmlns:a16="http://schemas.microsoft.com/office/drawing/2014/main" id="{EDDD1C2B-F27A-037D-953A-4C2BA5C6B55F}"/>
              </a:ext>
            </a:extLst>
          </p:cNvPr>
          <p:cNvSpPr>
            <a:spLocks noGrp="1"/>
          </p:cNvSpPr>
          <p:nvPr>
            <p:ph type="body" sz="quarter" idx="12" hasCustomPrompt="1"/>
          </p:nvPr>
        </p:nvSpPr>
        <p:spPr>
          <a:xfrm>
            <a:off x="801688" y="5822742"/>
            <a:ext cx="5132387" cy="405441"/>
          </a:xfrm>
        </p:spPr>
        <p:txBody>
          <a:bodyPr>
            <a:normAutofit/>
          </a:bodyPr>
          <a:lstStyle>
            <a:lvl1pPr marL="0" indent="0">
              <a:buNone/>
              <a:defRPr sz="2000" b="0">
                <a:solidFill>
                  <a:schemeClr val="tx1">
                    <a:lumMod val="50000"/>
                    <a:lumOff val="50000"/>
                  </a:schemeClr>
                </a:solidFill>
              </a:defRPr>
            </a:lvl1pPr>
          </a:lstStyle>
          <a:p>
            <a:pPr lvl="0"/>
            <a:r>
              <a:rPr lang="mi-NZ" dirty="0"/>
              <a:t>Click to add company name(s)</a:t>
            </a:r>
            <a:endParaRPr lang="en-NZ" dirty="0"/>
          </a:p>
        </p:txBody>
      </p:sp>
      <p:cxnSp>
        <p:nvCxnSpPr>
          <p:cNvPr id="27" name="Straight Connector 26">
            <a:extLst>
              <a:ext uri="{FF2B5EF4-FFF2-40B4-BE49-F238E27FC236}">
                <a16:creationId xmlns:a16="http://schemas.microsoft.com/office/drawing/2014/main" id="{6C892C2C-CFDC-3579-CE70-17A9BFD0768E}"/>
              </a:ext>
            </a:extLst>
          </p:cNvPr>
          <p:cNvCxnSpPr/>
          <p:nvPr userDrawn="1"/>
        </p:nvCxnSpPr>
        <p:spPr>
          <a:xfrm>
            <a:off x="9549709" y="5763030"/>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59255D-1248-9152-F6A3-4F7C22D78FB1}"/>
              </a:ext>
            </a:extLst>
          </p:cNvPr>
          <p:cNvPicPr>
            <a:picLocks noChangeAspect="1"/>
          </p:cNvPicPr>
          <p:nvPr userDrawn="1"/>
        </p:nvPicPr>
        <p:blipFill rotWithShape="1">
          <a:blip r:embed="rId3">
            <a:alphaModFix amt="50000"/>
          </a:blip>
          <a:srcRect l="1560" r="1247" b="5999"/>
          <a:stretch/>
        </p:blipFill>
        <p:spPr>
          <a:xfrm rot="10800000">
            <a:off x="0" y="-1"/>
            <a:ext cx="12192000" cy="2369884"/>
          </a:xfrm>
          <a:prstGeom prst="rect">
            <a:avLst/>
          </a:prstGeom>
        </p:spPr>
      </p:pic>
      <p:pic>
        <p:nvPicPr>
          <p:cNvPr id="6" name="Picture 5">
            <a:extLst>
              <a:ext uri="{FF2B5EF4-FFF2-40B4-BE49-F238E27FC236}">
                <a16:creationId xmlns:a16="http://schemas.microsoft.com/office/drawing/2014/main" id="{692F64F5-3274-8EFC-C52C-0E6C1F465124}"/>
              </a:ext>
            </a:extLst>
          </p:cNvPr>
          <p:cNvPicPr>
            <a:picLocks noChangeAspect="1"/>
          </p:cNvPicPr>
          <p:nvPr userDrawn="1"/>
        </p:nvPicPr>
        <p:blipFill>
          <a:blip r:embed="rId4"/>
          <a:stretch>
            <a:fillRect/>
          </a:stretch>
        </p:blipFill>
        <p:spPr>
          <a:xfrm>
            <a:off x="9880992" y="5248049"/>
            <a:ext cx="2043659" cy="1609951"/>
          </a:xfrm>
          <a:prstGeom prst="rect">
            <a:avLst/>
          </a:prstGeom>
        </p:spPr>
      </p:pic>
    </p:spTree>
    <p:extLst>
      <p:ext uri="{BB962C8B-B14F-4D97-AF65-F5344CB8AC3E}">
        <p14:creationId xmlns:p14="http://schemas.microsoft.com/office/powerpoint/2010/main" val="20558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0E78-65F0-F7BE-ABED-BE96981BB4EA}"/>
              </a:ext>
            </a:extLst>
          </p:cNvPr>
          <p:cNvSpPr>
            <a:spLocks noGrp="1"/>
          </p:cNvSpPr>
          <p:nvPr>
            <p:ph type="title" hasCustomPrompt="1"/>
          </p:nvPr>
        </p:nvSpPr>
        <p:spPr>
          <a:xfrm>
            <a:off x="838200" y="2670483"/>
            <a:ext cx="10515600" cy="787814"/>
          </a:xfrm>
        </p:spPr>
        <p:txBody>
          <a:bodyPr anchor="t">
            <a:normAutofit/>
          </a:bodyPr>
          <a:lstStyle>
            <a:lvl1pPr>
              <a:defRPr sz="5000" b="1"/>
            </a:lvl1pPr>
          </a:lstStyle>
          <a:p>
            <a:r>
              <a:rPr lang="en-US" dirty="0"/>
              <a:t>Click to edit title</a:t>
            </a:r>
            <a:endParaRPr lang="en-NZ" dirty="0"/>
          </a:p>
        </p:txBody>
      </p:sp>
      <p:sp>
        <p:nvSpPr>
          <p:cNvPr id="11" name="Text Placeholder 21">
            <a:extLst>
              <a:ext uri="{FF2B5EF4-FFF2-40B4-BE49-F238E27FC236}">
                <a16:creationId xmlns:a16="http://schemas.microsoft.com/office/drawing/2014/main" id="{41E2E4DB-B440-E5F2-F2D8-F49219F84E65}"/>
              </a:ext>
            </a:extLst>
          </p:cNvPr>
          <p:cNvSpPr>
            <a:spLocks noGrp="1"/>
          </p:cNvSpPr>
          <p:nvPr>
            <p:ph type="body" sz="quarter" idx="11" hasCustomPrompt="1"/>
          </p:nvPr>
        </p:nvSpPr>
        <p:spPr>
          <a:xfrm>
            <a:off x="838200" y="3763963"/>
            <a:ext cx="3869703" cy="910654"/>
          </a:xfrm>
        </p:spPr>
        <p:txBody>
          <a:bodyPr>
            <a:noAutofit/>
          </a:bodyPr>
          <a:lstStyle>
            <a:lvl1pPr marL="0" indent="0">
              <a:buNone/>
              <a:defRPr sz="2800" b="1">
                <a:solidFill>
                  <a:schemeClr val="accent2"/>
                </a:solidFill>
              </a:defRPr>
            </a:lvl1pPr>
          </a:lstStyle>
          <a:p>
            <a:pPr lvl="0"/>
            <a:r>
              <a:rPr lang="mi-NZ" dirty="0"/>
              <a:t>Click to add subtitle</a:t>
            </a:r>
          </a:p>
          <a:p>
            <a:pPr lvl="0"/>
            <a:r>
              <a:rPr lang="mi-NZ" dirty="0"/>
              <a:t>Here if you need it</a:t>
            </a:r>
            <a:endParaRPr lang="en-NZ" dirty="0"/>
          </a:p>
        </p:txBody>
      </p:sp>
      <p:pic>
        <p:nvPicPr>
          <p:cNvPr id="2" name="Picture 1">
            <a:extLst>
              <a:ext uri="{FF2B5EF4-FFF2-40B4-BE49-F238E27FC236}">
                <a16:creationId xmlns:a16="http://schemas.microsoft.com/office/drawing/2014/main" id="{F83F2061-93CD-AE10-18C7-A8F208574959}"/>
              </a:ext>
            </a:extLst>
          </p:cNvPr>
          <p:cNvPicPr>
            <a:picLocks noChangeAspect="1"/>
          </p:cNvPicPr>
          <p:nvPr userDrawn="1"/>
        </p:nvPicPr>
        <p:blipFill rotWithShape="1">
          <a:blip r:embed="rId2">
            <a:alphaModFix amt="50000"/>
          </a:blip>
          <a:srcRect l="1560" r="1247" b="5999"/>
          <a:stretch/>
        </p:blipFill>
        <p:spPr>
          <a:xfrm rot="10800000">
            <a:off x="0" y="-1"/>
            <a:ext cx="12192000" cy="2369884"/>
          </a:xfrm>
          <a:prstGeom prst="rect">
            <a:avLst/>
          </a:prstGeom>
        </p:spPr>
      </p:pic>
      <p:pic>
        <p:nvPicPr>
          <p:cNvPr id="3" name="Picture 2">
            <a:extLst>
              <a:ext uri="{FF2B5EF4-FFF2-40B4-BE49-F238E27FC236}">
                <a16:creationId xmlns:a16="http://schemas.microsoft.com/office/drawing/2014/main" id="{1DCD139E-86DC-3DB2-EEB8-F9AA4FE06661}"/>
              </a:ext>
            </a:extLst>
          </p:cNvPr>
          <p:cNvPicPr>
            <a:picLocks noChangeAspect="1"/>
          </p:cNvPicPr>
          <p:nvPr userDrawn="1"/>
        </p:nvPicPr>
        <p:blipFill>
          <a:blip r:embed="rId3"/>
          <a:stretch>
            <a:fillRect/>
          </a:stretch>
        </p:blipFill>
        <p:spPr>
          <a:xfrm>
            <a:off x="9871316" y="5237836"/>
            <a:ext cx="2056313" cy="1620164"/>
          </a:xfrm>
          <a:prstGeom prst="rect">
            <a:avLst/>
          </a:prstGeom>
        </p:spPr>
      </p:pic>
      <p:cxnSp>
        <p:nvCxnSpPr>
          <p:cNvPr id="4" name="Straight Connector 3">
            <a:extLst>
              <a:ext uri="{FF2B5EF4-FFF2-40B4-BE49-F238E27FC236}">
                <a16:creationId xmlns:a16="http://schemas.microsoft.com/office/drawing/2014/main" id="{34E3B5F1-96CE-2285-2214-E09C17EDF66C}"/>
              </a:ext>
            </a:extLst>
          </p:cNvPr>
          <p:cNvCxnSpPr/>
          <p:nvPr userDrawn="1"/>
        </p:nvCxnSpPr>
        <p:spPr>
          <a:xfrm>
            <a:off x="9549709" y="5763030"/>
            <a:ext cx="0" cy="749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xt, logo&#10;&#10;Description automatically generated">
            <a:extLst>
              <a:ext uri="{FF2B5EF4-FFF2-40B4-BE49-F238E27FC236}">
                <a16:creationId xmlns:a16="http://schemas.microsoft.com/office/drawing/2014/main" id="{CA733AFB-CCBC-3014-8B14-E188ED7AC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059" y="5763030"/>
            <a:ext cx="2435088" cy="679019"/>
          </a:xfrm>
          <a:prstGeom prst="rect">
            <a:avLst/>
          </a:prstGeom>
        </p:spPr>
      </p:pic>
    </p:spTree>
    <p:extLst>
      <p:ext uri="{BB962C8B-B14F-4D97-AF65-F5344CB8AC3E}">
        <p14:creationId xmlns:p14="http://schemas.microsoft.com/office/powerpoint/2010/main" val="177845450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dirty="0"/>
              <a:t>Click to edit title</a:t>
            </a:r>
            <a:endParaRPr lang="en-NZ" dirty="0"/>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dirty="0"/>
              <a:t>Click to add content</a:t>
            </a:r>
            <a:endParaRPr lang="en-NZ" dirty="0"/>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321994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dirty="0"/>
              <a:t>Click to edit title</a:t>
            </a:r>
            <a:endParaRPr lang="en-NZ" dirty="0"/>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dirty="0"/>
              <a:t>Click to add content</a:t>
            </a:r>
            <a:endParaRPr lang="en-NZ" dirty="0"/>
          </a:p>
        </p:txBody>
      </p:sp>
    </p:spTree>
    <p:extLst>
      <p:ext uri="{BB962C8B-B14F-4D97-AF65-F5344CB8AC3E}">
        <p14:creationId xmlns:p14="http://schemas.microsoft.com/office/powerpoint/2010/main" val="3017260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18A5E-D86E-873A-48A0-D4B1BF864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77A2191-ECCE-862D-E653-AED36CB2F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0631BC-5996-64C2-0657-8979CF7AC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0BD6C-96E8-43CB-9D79-9C663A8654A2}" type="datetimeFigureOut">
              <a:rPr lang="en-NZ" smtClean="0"/>
              <a:t>18/10/2022</a:t>
            </a:fld>
            <a:endParaRPr lang="en-NZ"/>
          </a:p>
        </p:txBody>
      </p:sp>
      <p:sp>
        <p:nvSpPr>
          <p:cNvPr id="5" name="Footer Placeholder 4">
            <a:extLst>
              <a:ext uri="{FF2B5EF4-FFF2-40B4-BE49-F238E27FC236}">
                <a16:creationId xmlns:a16="http://schemas.microsoft.com/office/drawing/2014/main" id="{0B50B0B2-41C7-1871-81E1-EE12B54D0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C8A606-87D5-1756-77A8-B51B918C8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D5751-DAA3-456B-834F-AA431278AD37}" type="slidenum">
              <a:rPr lang="en-NZ" smtClean="0"/>
              <a:t>‹#›</a:t>
            </a:fld>
            <a:endParaRPr lang="en-NZ"/>
          </a:p>
        </p:txBody>
      </p:sp>
    </p:spTree>
    <p:extLst>
      <p:ext uri="{BB962C8B-B14F-4D97-AF65-F5344CB8AC3E}">
        <p14:creationId xmlns:p14="http://schemas.microsoft.com/office/powerpoint/2010/main" val="1159969098"/>
      </p:ext>
    </p:extLst>
  </p:cSld>
  <p:clrMap bg1="lt1" tx1="dk1" bg2="lt2" tx2="dk2" accent1="accent1" accent2="accent2" accent3="accent3" accent4="accent4" accent5="accent5" accent6="accent6" hlink="hlink" folHlink="folHlink"/>
  <p:sldLayoutIdLst>
    <p:sldLayoutId id="2147483649"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7DC0-649D-E114-044B-A8D5C26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7E4CE76-1939-00C1-536C-98A864000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02ED00E-4898-6235-E67A-95561B461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E3AE-010B-4803-950B-65FA340740F5}" type="datetimeFigureOut">
              <a:rPr lang="en-NZ" smtClean="0"/>
              <a:t>18/10/2022</a:t>
            </a:fld>
            <a:endParaRPr lang="en-NZ"/>
          </a:p>
        </p:txBody>
      </p:sp>
      <p:sp>
        <p:nvSpPr>
          <p:cNvPr id="5" name="Footer Placeholder 4">
            <a:extLst>
              <a:ext uri="{FF2B5EF4-FFF2-40B4-BE49-F238E27FC236}">
                <a16:creationId xmlns:a16="http://schemas.microsoft.com/office/drawing/2014/main" id="{71D30CC7-01AF-8D1D-BD24-9FB1217FD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97751E-055D-6BA5-8F5C-8084137D8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9BDA0-1A31-43F9-8F2C-2C4F2F718C3C}" type="slidenum">
              <a:rPr lang="en-NZ" smtClean="0"/>
              <a:t>‹#›</a:t>
            </a:fld>
            <a:endParaRPr lang="en-NZ"/>
          </a:p>
        </p:txBody>
      </p:sp>
    </p:spTree>
    <p:extLst>
      <p:ext uri="{BB962C8B-B14F-4D97-AF65-F5344CB8AC3E}">
        <p14:creationId xmlns:p14="http://schemas.microsoft.com/office/powerpoint/2010/main" val="4117563529"/>
      </p:ext>
    </p:extLst>
  </p:cSld>
  <p:clrMap bg1="lt1" tx1="dk1" bg2="lt2" tx2="dk2" accent1="accent1" accent2="accent2" accent3="accent3" accent4="accent4" accent5="accent5" accent6="accent6" hlink="hlink" folHlink="folHlink"/>
  <p:sldLayoutIdLst>
    <p:sldLayoutId id="2147483651"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52C912-36E9-82F5-773F-9537EA5E5519}"/>
              </a:ext>
            </a:extLst>
          </p:cNvPr>
          <p:cNvSpPr>
            <a:spLocks noGrp="1"/>
          </p:cNvSpPr>
          <p:nvPr>
            <p:ph type="body" sz="quarter" idx="10"/>
          </p:nvPr>
        </p:nvSpPr>
        <p:spPr/>
        <p:txBody>
          <a:bodyPr>
            <a:normAutofit fontScale="62500" lnSpcReduction="20000"/>
          </a:bodyPr>
          <a:lstStyle/>
          <a:p>
            <a:pPr>
              <a:lnSpc>
                <a:spcPct val="120000"/>
              </a:lnSpc>
            </a:pPr>
            <a:r>
              <a:rPr lang="en-US" dirty="0"/>
              <a:t>Shaping Cities with Precinct based Water Schemes</a:t>
            </a:r>
          </a:p>
          <a:p>
            <a:r>
              <a:rPr lang="en-US" dirty="0"/>
              <a:t>How does it work?</a:t>
            </a:r>
          </a:p>
          <a:p>
            <a:endParaRPr lang="en-US" dirty="0"/>
          </a:p>
          <a:p>
            <a:endParaRPr lang="en-NZ" dirty="0"/>
          </a:p>
        </p:txBody>
      </p:sp>
      <p:sp>
        <p:nvSpPr>
          <p:cNvPr id="3" name="Text Placeholder 2">
            <a:extLst>
              <a:ext uri="{FF2B5EF4-FFF2-40B4-BE49-F238E27FC236}">
                <a16:creationId xmlns:a16="http://schemas.microsoft.com/office/drawing/2014/main" id="{B81C0C9F-87C1-7C00-77DB-C58DBE0B3A6E}"/>
              </a:ext>
            </a:extLst>
          </p:cNvPr>
          <p:cNvSpPr>
            <a:spLocks noGrp="1"/>
          </p:cNvSpPr>
          <p:nvPr>
            <p:ph type="body" sz="quarter" idx="11"/>
          </p:nvPr>
        </p:nvSpPr>
        <p:spPr/>
        <p:txBody>
          <a:bodyPr/>
          <a:lstStyle/>
          <a:p>
            <a:r>
              <a:rPr lang="en-NZ" dirty="0"/>
              <a:t>Robert Keessen, Abel Immaraj, Andrew Chapman, Peter Gillam</a:t>
            </a:r>
          </a:p>
        </p:txBody>
      </p:sp>
      <p:pic>
        <p:nvPicPr>
          <p:cNvPr id="6" name="Picture 5">
            <a:extLst>
              <a:ext uri="{FF2B5EF4-FFF2-40B4-BE49-F238E27FC236}">
                <a16:creationId xmlns:a16="http://schemas.microsoft.com/office/drawing/2014/main" id="{B7EFC590-C637-468B-B33A-E3DE92F22873}"/>
              </a:ext>
            </a:extLst>
          </p:cNvPr>
          <p:cNvPicPr>
            <a:picLocks noChangeAspect="1"/>
          </p:cNvPicPr>
          <p:nvPr/>
        </p:nvPicPr>
        <p:blipFill>
          <a:blip r:embed="rId3"/>
          <a:stretch>
            <a:fillRect/>
          </a:stretch>
        </p:blipFill>
        <p:spPr>
          <a:xfrm>
            <a:off x="1741350" y="5496674"/>
            <a:ext cx="2763622" cy="868566"/>
          </a:xfrm>
          <a:prstGeom prst="rect">
            <a:avLst/>
          </a:prstGeom>
        </p:spPr>
      </p:pic>
    </p:spTree>
    <p:extLst>
      <p:ext uri="{BB962C8B-B14F-4D97-AF65-F5344CB8AC3E}">
        <p14:creationId xmlns:p14="http://schemas.microsoft.com/office/powerpoint/2010/main" val="345550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04E7E1-FB74-439E-9958-9842B1C462E7}"/>
              </a:ext>
            </a:extLst>
          </p:cNvPr>
          <p:cNvSpPr>
            <a:spLocks noGrp="1"/>
          </p:cNvSpPr>
          <p:nvPr>
            <p:ph type="body" sz="quarter" idx="10"/>
          </p:nvPr>
        </p:nvSpPr>
        <p:spPr>
          <a:xfrm>
            <a:off x="1039813" y="578244"/>
            <a:ext cx="12103099" cy="570101"/>
          </a:xfrm>
        </p:spPr>
        <p:txBody>
          <a:bodyPr/>
          <a:lstStyle/>
          <a:p>
            <a:r>
              <a:rPr lang="en-NZ" dirty="0"/>
              <a:t>Delivering precinct-based water solutions</a:t>
            </a:r>
          </a:p>
          <a:p>
            <a:r>
              <a:rPr lang="en-NZ" dirty="0"/>
              <a:t>How it works…. </a:t>
            </a:r>
          </a:p>
        </p:txBody>
      </p:sp>
      <p:sp>
        <p:nvSpPr>
          <p:cNvPr id="3" name="Text Placeholder 2">
            <a:extLst>
              <a:ext uri="{FF2B5EF4-FFF2-40B4-BE49-F238E27FC236}">
                <a16:creationId xmlns:a16="http://schemas.microsoft.com/office/drawing/2014/main" id="{8A89C660-2E59-41B7-8527-E0EC7B84A48E}"/>
              </a:ext>
            </a:extLst>
          </p:cNvPr>
          <p:cNvSpPr>
            <a:spLocks noGrp="1"/>
          </p:cNvSpPr>
          <p:nvPr>
            <p:ph type="body" sz="quarter" idx="12"/>
          </p:nvPr>
        </p:nvSpPr>
        <p:spPr>
          <a:xfrm>
            <a:off x="390418" y="2195652"/>
            <a:ext cx="11527604" cy="4528784"/>
          </a:xfrm>
        </p:spPr>
        <p:txBody>
          <a:bodyPr>
            <a:normAutofit/>
          </a:bodyPr>
          <a:lstStyle/>
          <a:p>
            <a:pPr marL="342900" indent="-342900">
              <a:lnSpc>
                <a:spcPct val="115000"/>
              </a:lnSpc>
              <a:spcAft>
                <a:spcPts val="300"/>
              </a:spcAft>
              <a:buFont typeface="+mj-lt"/>
              <a:buAutoNum type="arabicPeriod"/>
            </a:pPr>
            <a:r>
              <a:rPr lang="en-NZ" sz="2400" b="1" dirty="0">
                <a:latin typeface="Verdana" panose="020B0604030504040204" pitchFamily="34" charset="0"/>
                <a:cs typeface="Vrinda" panose="020B0502040204020203" pitchFamily="34" charset="0"/>
              </a:rPr>
              <a:t>Vision </a:t>
            </a:r>
            <a:r>
              <a:rPr lang="en-NZ" sz="2400" dirty="0">
                <a:latin typeface="Verdana" panose="020B0604030504040204" pitchFamily="34" charset="0"/>
                <a:cs typeface="Vrinda" panose="020B0502040204020203" pitchFamily="34" charset="0"/>
              </a:rPr>
              <a:t>(Water management supports the vision for the precinct)</a:t>
            </a:r>
          </a:p>
          <a:p>
            <a:pPr marL="342900" lvl="0" indent="-342900">
              <a:lnSpc>
                <a:spcPct val="115000"/>
              </a:lnSpc>
              <a:spcAft>
                <a:spcPts val="300"/>
              </a:spcAft>
              <a:buFont typeface="+mj-lt"/>
              <a:buAutoNum type="arabicPeriod"/>
            </a:pPr>
            <a:r>
              <a:rPr lang="en-NZ" sz="2400" b="1" dirty="0">
                <a:effectLst/>
                <a:latin typeface="Verdana" panose="020B0604030504040204" pitchFamily="34" charset="0"/>
                <a:ea typeface="Times New Roman" panose="02020603050405020304" pitchFamily="18" charset="0"/>
                <a:cs typeface="Vrinda" panose="020B0502040204020203" pitchFamily="34" charset="0"/>
              </a:rPr>
              <a:t>Integration</a:t>
            </a:r>
            <a:r>
              <a:rPr lang="en-NZ" sz="2400" dirty="0">
                <a:effectLst/>
                <a:latin typeface="Verdana" panose="020B0604030504040204" pitchFamily="34" charset="0"/>
                <a:ea typeface="Times New Roman" panose="02020603050405020304" pitchFamily="18" charset="0"/>
                <a:cs typeface="Vrinda" panose="020B0502040204020203" pitchFamily="34" charset="0"/>
              </a:rPr>
              <a:t> (IWCM stormwater and water/wastewater </a:t>
            </a:r>
            <a:r>
              <a:rPr lang="en-NZ" sz="2400" dirty="0">
                <a:latin typeface="Verdana" panose="020B0604030504040204" pitchFamily="34" charset="0"/>
                <a:ea typeface="Times New Roman" panose="02020603050405020304" pitchFamily="18" charset="0"/>
                <a:cs typeface="Vrinda" panose="020B0502040204020203" pitchFamily="34" charset="0"/>
              </a:rPr>
              <a:t>utilities</a:t>
            </a:r>
            <a:r>
              <a:rPr lang="en-NZ" sz="2400" dirty="0">
                <a:effectLst/>
                <a:latin typeface="Verdana" panose="020B0604030504040204" pitchFamily="34" charset="0"/>
                <a:ea typeface="Times New Roman" panose="02020603050405020304" pitchFamily="18" charset="0"/>
                <a:cs typeface="Vrinda" panose="020B0502040204020203" pitchFamily="34" charset="0"/>
              </a:rPr>
              <a:t>)</a:t>
            </a:r>
            <a:endParaRPr lang="en-NZ" sz="24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300"/>
              </a:spcAft>
              <a:buFont typeface="+mj-lt"/>
              <a:buAutoNum type="arabicPeriod"/>
            </a:pPr>
            <a:r>
              <a:rPr lang="en-NZ" sz="2400" b="1" dirty="0">
                <a:effectLst/>
                <a:latin typeface="Verdana" panose="020B0604030504040204" pitchFamily="34" charset="0"/>
                <a:ea typeface="Times New Roman" panose="02020603050405020304" pitchFamily="18" charset="0"/>
                <a:cs typeface="Vrinda" panose="020B0502040204020203" pitchFamily="34" charset="0"/>
              </a:rPr>
              <a:t>Collaboration</a:t>
            </a:r>
            <a:r>
              <a:rPr lang="en-NZ" sz="2400" dirty="0">
                <a:effectLst/>
                <a:latin typeface="Verdana" panose="020B0604030504040204" pitchFamily="34" charset="0"/>
                <a:ea typeface="Times New Roman" panose="02020603050405020304" pitchFamily="18" charset="0"/>
                <a:cs typeface="Vrinda" panose="020B0502040204020203" pitchFamily="34" charset="0"/>
              </a:rPr>
              <a:t> (</a:t>
            </a:r>
            <a:r>
              <a:rPr lang="en-NZ" sz="2400" dirty="0">
                <a:latin typeface="Verdana" panose="020B0604030504040204" pitchFamily="34" charset="0"/>
                <a:ea typeface="Times New Roman" panose="02020603050405020304" pitchFamily="18" charset="0"/>
                <a:cs typeface="Vrinda" panose="020B0502040204020203" pitchFamily="34" charset="0"/>
              </a:rPr>
              <a:t>Incorporate water in u</a:t>
            </a:r>
            <a:r>
              <a:rPr lang="en-NZ" sz="2400" dirty="0">
                <a:effectLst/>
                <a:latin typeface="Verdana" panose="020B0604030504040204" pitchFamily="34" charset="0"/>
                <a:ea typeface="Times New Roman" panose="02020603050405020304" pitchFamily="18" charset="0"/>
                <a:cs typeface="Vrinda" panose="020B0502040204020203" pitchFamily="34" charset="0"/>
              </a:rPr>
              <a:t>rban plans)</a:t>
            </a:r>
            <a:endParaRPr lang="en-NZ" sz="24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300"/>
              </a:spcAft>
              <a:buFont typeface="+mj-lt"/>
              <a:buAutoNum type="arabicPeriod"/>
            </a:pPr>
            <a:r>
              <a:rPr lang="en-NZ" sz="2400" b="1" dirty="0">
                <a:latin typeface="Verdana" panose="020B0604030504040204" pitchFamily="34" charset="0"/>
                <a:ea typeface="Times New Roman" panose="02020603050405020304" pitchFamily="18" charset="0"/>
                <a:cs typeface="Vrinda" panose="020B0502040204020203" pitchFamily="34" charset="0"/>
              </a:rPr>
              <a:t>Flexible and A</a:t>
            </a:r>
            <a:r>
              <a:rPr lang="en-NZ" sz="2400" b="1" dirty="0">
                <a:effectLst/>
                <a:latin typeface="Verdana" panose="020B0604030504040204" pitchFamily="34" charset="0"/>
                <a:ea typeface="Times New Roman" panose="02020603050405020304" pitchFamily="18" charset="0"/>
                <a:cs typeface="Vrinda" panose="020B0502040204020203" pitchFamily="34" charset="0"/>
              </a:rPr>
              <a:t>daptive </a:t>
            </a:r>
            <a:r>
              <a:rPr lang="en-NZ" sz="2400" dirty="0">
                <a:effectLst/>
                <a:latin typeface="Verdana" panose="020B0604030504040204" pitchFamily="34" charset="0"/>
                <a:ea typeface="Times New Roman" panose="02020603050405020304" pitchFamily="18" charset="0"/>
                <a:cs typeface="Vrinda" panose="020B0502040204020203" pitchFamily="34" charset="0"/>
              </a:rPr>
              <a:t>(Keep your options open to allow innovation )</a:t>
            </a:r>
            <a:endParaRPr lang="en-NZ" sz="24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300"/>
              </a:spcAft>
              <a:buFont typeface="+mj-lt"/>
              <a:buAutoNum type="arabicPeriod"/>
            </a:pPr>
            <a:r>
              <a:rPr lang="en-NZ" sz="2400" b="1" dirty="0">
                <a:effectLst/>
                <a:latin typeface="Verdana" panose="020B0604030504040204" pitchFamily="34" charset="0"/>
                <a:ea typeface="Times New Roman" panose="02020603050405020304" pitchFamily="18" charset="0"/>
                <a:cs typeface="Vrinda" panose="020B0502040204020203" pitchFamily="34" charset="0"/>
              </a:rPr>
              <a:t>Economics (</a:t>
            </a:r>
            <a:r>
              <a:rPr lang="en-NZ" sz="2400" dirty="0">
                <a:effectLst/>
                <a:latin typeface="Verdana" panose="020B0604030504040204" pitchFamily="34" charset="0"/>
                <a:ea typeface="Times New Roman" panose="02020603050405020304" pitchFamily="18" charset="0"/>
                <a:cs typeface="Vrinda" panose="020B0502040204020203" pitchFamily="34" charset="0"/>
              </a:rPr>
              <a:t>Around Value and cost efficiency)</a:t>
            </a:r>
            <a:endParaRPr lang="en-NZ" sz="2400" dirty="0">
              <a:latin typeface="Verdana" panose="020B0604030504040204" pitchFamily="34" charset="0"/>
              <a:ea typeface="Times New Roman" panose="02020603050405020304" pitchFamily="18" charset="0"/>
              <a:cs typeface="Vrinda" panose="020B0502040204020203" pitchFamily="34" charset="0"/>
            </a:endParaRPr>
          </a:p>
          <a:p>
            <a:pPr marL="342900" indent="-342900">
              <a:lnSpc>
                <a:spcPct val="115000"/>
              </a:lnSpc>
              <a:spcAft>
                <a:spcPts val="300"/>
              </a:spcAft>
              <a:buFont typeface="+mj-lt"/>
              <a:buAutoNum type="arabicPeriod"/>
            </a:pPr>
            <a:r>
              <a:rPr lang="en-NZ" sz="2400" b="1" dirty="0">
                <a:effectLst/>
                <a:latin typeface="Verdana" panose="020B0604030504040204" pitchFamily="34" charset="0"/>
                <a:ea typeface="Times New Roman" panose="02020603050405020304" pitchFamily="18" charset="0"/>
                <a:cs typeface="Vrinda" panose="020B0502040204020203" pitchFamily="34" charset="0"/>
              </a:rPr>
              <a:t>Value Capture</a:t>
            </a:r>
            <a:r>
              <a:rPr lang="en-NZ" sz="2400" dirty="0">
                <a:latin typeface="Verdana" panose="020B0604030504040204" pitchFamily="34" charset="0"/>
                <a:ea typeface="Times New Roman" panose="02020603050405020304" pitchFamily="18" charset="0"/>
                <a:cs typeface="Vrinda" panose="020B0502040204020203" pitchFamily="34" charset="0"/>
              </a:rPr>
              <a:t>. </a:t>
            </a:r>
            <a:r>
              <a:rPr lang="en-NZ" sz="2400" dirty="0">
                <a:latin typeface="Verdana" panose="020B0604030504040204" pitchFamily="34" charset="0"/>
                <a:cs typeface="Vrinda" panose="020B0502040204020203" pitchFamily="34" charset="0"/>
              </a:rPr>
              <a:t>(Funding mechanisms)</a:t>
            </a:r>
          </a:p>
          <a:p>
            <a:endParaRPr lang="en-NZ" dirty="0"/>
          </a:p>
        </p:txBody>
      </p:sp>
    </p:spTree>
    <p:extLst>
      <p:ext uri="{BB962C8B-B14F-4D97-AF65-F5344CB8AC3E}">
        <p14:creationId xmlns:p14="http://schemas.microsoft.com/office/powerpoint/2010/main" val="1706374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68CDB-A666-48A5-9188-D733D7B5FC4F}"/>
              </a:ext>
            </a:extLst>
          </p:cNvPr>
          <p:cNvSpPr>
            <a:spLocks noGrp="1"/>
          </p:cNvSpPr>
          <p:nvPr>
            <p:ph type="body" sz="quarter" idx="10"/>
          </p:nvPr>
        </p:nvSpPr>
        <p:spPr>
          <a:xfrm>
            <a:off x="288623" y="513128"/>
            <a:ext cx="5999056" cy="570101"/>
          </a:xfrm>
        </p:spPr>
        <p:txBody>
          <a:bodyPr/>
          <a:lstStyle/>
          <a:p>
            <a:r>
              <a:rPr lang="en-NZ" dirty="0"/>
              <a:t>1. Create the Vision</a:t>
            </a:r>
          </a:p>
          <a:p>
            <a:endParaRPr lang="en-NZ" dirty="0"/>
          </a:p>
        </p:txBody>
      </p:sp>
      <p:sp>
        <p:nvSpPr>
          <p:cNvPr id="3" name="Text Placeholder 2">
            <a:extLst>
              <a:ext uri="{FF2B5EF4-FFF2-40B4-BE49-F238E27FC236}">
                <a16:creationId xmlns:a16="http://schemas.microsoft.com/office/drawing/2014/main" id="{ACED1FEF-8629-470B-8213-3016EB261BB5}"/>
              </a:ext>
            </a:extLst>
          </p:cNvPr>
          <p:cNvSpPr>
            <a:spLocks noGrp="1"/>
          </p:cNvSpPr>
          <p:nvPr>
            <p:ph type="body" sz="quarter" idx="12"/>
          </p:nvPr>
        </p:nvSpPr>
        <p:spPr>
          <a:xfrm>
            <a:off x="288623" y="1176312"/>
            <a:ext cx="3795816" cy="1721204"/>
          </a:xfrm>
        </p:spPr>
        <p:txBody>
          <a:bodyPr/>
          <a:lstStyle/>
          <a:p>
            <a:pPr algn="ctr"/>
            <a:r>
              <a:rPr lang="en-NZ" dirty="0"/>
              <a:t>Western Parkland City, and the Western Sydney Aerotropolis </a:t>
            </a:r>
          </a:p>
        </p:txBody>
      </p:sp>
      <p:pic>
        <p:nvPicPr>
          <p:cNvPr id="14" name="Picture 13">
            <a:extLst>
              <a:ext uri="{FF2B5EF4-FFF2-40B4-BE49-F238E27FC236}">
                <a16:creationId xmlns:a16="http://schemas.microsoft.com/office/drawing/2014/main" id="{26E7FAAF-670B-47D7-9BD9-5C23BA9E5886}"/>
              </a:ext>
            </a:extLst>
          </p:cNvPr>
          <p:cNvPicPr>
            <a:picLocks noChangeAspect="1"/>
          </p:cNvPicPr>
          <p:nvPr/>
        </p:nvPicPr>
        <p:blipFill>
          <a:blip r:embed="rId3"/>
          <a:stretch>
            <a:fillRect/>
          </a:stretch>
        </p:blipFill>
        <p:spPr>
          <a:xfrm>
            <a:off x="110703" y="2063793"/>
            <a:ext cx="3122309" cy="3078084"/>
          </a:xfrm>
          <a:prstGeom prst="rect">
            <a:avLst/>
          </a:prstGeom>
        </p:spPr>
      </p:pic>
      <p:sp>
        <p:nvSpPr>
          <p:cNvPr id="20" name="TextBox 19">
            <a:extLst>
              <a:ext uri="{FF2B5EF4-FFF2-40B4-BE49-F238E27FC236}">
                <a16:creationId xmlns:a16="http://schemas.microsoft.com/office/drawing/2014/main" id="{6DB92E06-F896-4FEF-9B7A-2709F8626E46}"/>
              </a:ext>
            </a:extLst>
          </p:cNvPr>
          <p:cNvSpPr txBox="1"/>
          <p:nvPr/>
        </p:nvSpPr>
        <p:spPr>
          <a:xfrm>
            <a:off x="5367393" y="528460"/>
            <a:ext cx="6107986" cy="1477328"/>
          </a:xfrm>
          <a:prstGeom prst="rect">
            <a:avLst/>
          </a:prstGeom>
          <a:noFill/>
        </p:spPr>
        <p:txBody>
          <a:bodyPr wrap="square">
            <a:spAutoFit/>
          </a:bodyPr>
          <a:lstStyle/>
          <a:p>
            <a:r>
              <a:rPr lang="en-US" sz="1800" b="1"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Greater Sydney  </a:t>
            </a:r>
          </a:p>
          <a:p>
            <a:r>
              <a:rPr lang="en-US" sz="180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The vision for is to create a metropolis of three cities, including a new city called the Western Parkland City, where water would provide greening and cooling of the parklands</a:t>
            </a:r>
            <a:r>
              <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a:t>
            </a:r>
            <a:endParaRPr lang="en-NZ" dirty="0">
              <a:solidFill>
                <a:schemeClr val="bg1"/>
              </a:solidFill>
            </a:endParaRPr>
          </a:p>
        </p:txBody>
      </p:sp>
      <p:sp>
        <p:nvSpPr>
          <p:cNvPr id="22" name="TextBox 21">
            <a:extLst>
              <a:ext uri="{FF2B5EF4-FFF2-40B4-BE49-F238E27FC236}">
                <a16:creationId xmlns:a16="http://schemas.microsoft.com/office/drawing/2014/main" id="{66AB1B2A-3BAB-4907-8178-970CBCA3B1D4}"/>
              </a:ext>
            </a:extLst>
          </p:cNvPr>
          <p:cNvSpPr txBox="1"/>
          <p:nvPr/>
        </p:nvSpPr>
        <p:spPr>
          <a:xfrm>
            <a:off x="5402589" y="2158852"/>
            <a:ext cx="6107986" cy="1477328"/>
          </a:xfrm>
          <a:prstGeom prst="rect">
            <a:avLst/>
          </a:prstGeom>
          <a:noFill/>
        </p:spPr>
        <p:txBody>
          <a:bodyPr wrap="square">
            <a:spAutoFit/>
          </a:bodyPr>
          <a:lstStyle/>
          <a:p>
            <a:r>
              <a:rPr lang="en-GB" b="1" dirty="0">
                <a:solidFill>
                  <a:schemeClr val="bg1"/>
                </a:solidFill>
              </a:rPr>
              <a:t>Western Parkland City </a:t>
            </a:r>
          </a:p>
          <a:p>
            <a:r>
              <a:rPr lang="en-GB" dirty="0">
                <a:solidFill>
                  <a:schemeClr val="bg1"/>
                </a:solidFill>
              </a:rPr>
              <a:t>The feature of  the was the spine of South Creek re-imagined to provide new cool and green </a:t>
            </a:r>
            <a:r>
              <a:rPr lang="en-GB" dirty="0" err="1">
                <a:solidFill>
                  <a:schemeClr val="bg1"/>
                </a:solidFill>
              </a:rPr>
              <a:t>neighborhoods</a:t>
            </a:r>
            <a:r>
              <a:rPr lang="en-GB" dirty="0">
                <a:solidFill>
                  <a:schemeClr val="bg1"/>
                </a:solidFill>
              </a:rPr>
              <a:t> and </a:t>
            </a:r>
            <a:r>
              <a:rPr lang="en-GB" dirty="0" err="1">
                <a:solidFill>
                  <a:schemeClr val="bg1"/>
                </a:solidFill>
              </a:rPr>
              <a:t>centers</a:t>
            </a:r>
            <a:r>
              <a:rPr lang="en-GB" dirty="0">
                <a:solidFill>
                  <a:schemeClr val="bg1"/>
                </a:solidFill>
              </a:rPr>
              <a:t> with generous open space in a parkland setting</a:t>
            </a:r>
            <a:endParaRPr lang="en-NZ" dirty="0">
              <a:solidFill>
                <a:schemeClr val="bg1"/>
              </a:solidFill>
            </a:endParaRPr>
          </a:p>
        </p:txBody>
      </p:sp>
      <p:pic>
        <p:nvPicPr>
          <p:cNvPr id="7" name="Picture 6">
            <a:extLst>
              <a:ext uri="{FF2B5EF4-FFF2-40B4-BE49-F238E27FC236}">
                <a16:creationId xmlns:a16="http://schemas.microsoft.com/office/drawing/2014/main" id="{437AD440-D0BC-4292-B96A-62AFBEC75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578" y="4455521"/>
            <a:ext cx="2467911" cy="2297454"/>
          </a:xfrm>
          <a:prstGeom prst="rect">
            <a:avLst/>
          </a:prstGeom>
        </p:spPr>
      </p:pic>
      <p:sp>
        <p:nvSpPr>
          <p:cNvPr id="24" name="TextBox 23">
            <a:extLst>
              <a:ext uri="{FF2B5EF4-FFF2-40B4-BE49-F238E27FC236}">
                <a16:creationId xmlns:a16="http://schemas.microsoft.com/office/drawing/2014/main" id="{92AC0B5E-BCC7-4113-AC0D-0E956E9C6B66}"/>
              </a:ext>
            </a:extLst>
          </p:cNvPr>
          <p:cNvSpPr txBox="1"/>
          <p:nvPr/>
        </p:nvSpPr>
        <p:spPr>
          <a:xfrm>
            <a:off x="5402589" y="3867762"/>
            <a:ext cx="6443513" cy="1238801"/>
          </a:xfrm>
          <a:prstGeom prst="rect">
            <a:avLst/>
          </a:prstGeom>
          <a:noFill/>
        </p:spPr>
        <p:txBody>
          <a:bodyPr wrap="square">
            <a:spAutoFit/>
          </a:bodyPr>
          <a:lstStyle/>
          <a:p>
            <a:pPr>
              <a:spcAft>
                <a:spcPts val="300"/>
              </a:spcAft>
            </a:pPr>
            <a:r>
              <a:rPr lang="en-US" sz="180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US" sz="1800" b="1"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Aerotropolis precinct</a:t>
            </a:r>
            <a:r>
              <a:rPr lang="en-US" sz="180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 </a:t>
            </a:r>
          </a:p>
          <a:p>
            <a:pPr>
              <a:spcAft>
                <a:spcPts val="300"/>
              </a:spcAft>
            </a:pPr>
            <a:r>
              <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P</a:t>
            </a:r>
            <a:r>
              <a:rPr lang="en-US" sz="180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art of the Western Parkland City, that needed a vision for water that supported the wider planning vision for the city</a:t>
            </a:r>
            <a:endParaRPr lang="en-NZ"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41BD7F3-691E-48E3-B2B7-56D4FE38E54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8715" y="1893474"/>
            <a:ext cx="2412581" cy="2297454"/>
          </a:xfrm>
          <a:prstGeom prst="rect">
            <a:avLst/>
          </a:prstGeom>
          <a:noFill/>
        </p:spPr>
      </p:pic>
    </p:spTree>
    <p:extLst>
      <p:ext uri="{BB962C8B-B14F-4D97-AF65-F5344CB8AC3E}">
        <p14:creationId xmlns:p14="http://schemas.microsoft.com/office/powerpoint/2010/main" val="2056862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39572F-5EF0-41B1-9846-09C72E40F017}"/>
              </a:ext>
            </a:extLst>
          </p:cNvPr>
          <p:cNvSpPr>
            <a:spLocks noGrp="1"/>
          </p:cNvSpPr>
          <p:nvPr>
            <p:ph type="body" sz="quarter" idx="10"/>
          </p:nvPr>
        </p:nvSpPr>
        <p:spPr>
          <a:xfrm>
            <a:off x="759016" y="501278"/>
            <a:ext cx="10801350" cy="570101"/>
          </a:xfrm>
        </p:spPr>
        <p:txBody>
          <a:bodyPr/>
          <a:lstStyle/>
          <a:p>
            <a:r>
              <a:rPr lang="en-NZ" dirty="0"/>
              <a:t>2. Integrated Water Management</a:t>
            </a:r>
          </a:p>
        </p:txBody>
      </p:sp>
      <p:pic>
        <p:nvPicPr>
          <p:cNvPr id="4" name="Picture 3">
            <a:extLst>
              <a:ext uri="{FF2B5EF4-FFF2-40B4-BE49-F238E27FC236}">
                <a16:creationId xmlns:a16="http://schemas.microsoft.com/office/drawing/2014/main" id="{160AC683-8AFA-445C-8F4D-39CD44B32E3F}"/>
              </a:ext>
            </a:extLst>
          </p:cNvPr>
          <p:cNvPicPr>
            <a:picLocks noChangeAspect="1"/>
          </p:cNvPicPr>
          <p:nvPr/>
        </p:nvPicPr>
        <p:blipFill>
          <a:blip r:embed="rId3"/>
          <a:stretch>
            <a:fillRect/>
          </a:stretch>
        </p:blipFill>
        <p:spPr>
          <a:xfrm>
            <a:off x="256968" y="1107104"/>
            <a:ext cx="9553426" cy="4749166"/>
          </a:xfrm>
          <a:prstGeom prst="rect">
            <a:avLst/>
          </a:prstGeom>
        </p:spPr>
      </p:pic>
      <p:sp>
        <p:nvSpPr>
          <p:cNvPr id="5" name="TextBox 4">
            <a:extLst>
              <a:ext uri="{FF2B5EF4-FFF2-40B4-BE49-F238E27FC236}">
                <a16:creationId xmlns:a16="http://schemas.microsoft.com/office/drawing/2014/main" id="{37EA01BF-39E8-440E-9672-F40CC89AF654}"/>
              </a:ext>
            </a:extLst>
          </p:cNvPr>
          <p:cNvSpPr txBox="1"/>
          <p:nvPr/>
        </p:nvSpPr>
        <p:spPr>
          <a:xfrm>
            <a:off x="624868" y="5987390"/>
            <a:ext cx="7056784" cy="369332"/>
          </a:xfrm>
          <a:prstGeom prst="rect">
            <a:avLst/>
          </a:prstGeom>
          <a:noFill/>
        </p:spPr>
        <p:txBody>
          <a:bodyPr wrap="square">
            <a:spAutoFit/>
          </a:bodyPr>
          <a:lstStyle/>
          <a:p>
            <a:pPr>
              <a:defRPr/>
            </a:pPr>
            <a:r>
              <a:rPr lang="en-NZ" dirty="0">
                <a:solidFill>
                  <a:srgbClr val="353D30"/>
                </a:solidFill>
                <a:latin typeface="Arial"/>
              </a:rPr>
              <a:t>(</a:t>
            </a:r>
            <a:r>
              <a:rPr lang="en-NZ" dirty="0">
                <a:solidFill>
                  <a:schemeClr val="bg1"/>
                </a:solidFill>
                <a:latin typeface="Arial"/>
              </a:rPr>
              <a:t>Source: Dan Cunningham, Sydney Water, Peter Gillam Aurecon</a:t>
            </a:r>
            <a:r>
              <a:rPr lang="en-NZ" dirty="0">
                <a:solidFill>
                  <a:srgbClr val="353D30"/>
                </a:solidFill>
                <a:latin typeface="Arial"/>
              </a:rPr>
              <a:t>)</a:t>
            </a:r>
          </a:p>
        </p:txBody>
      </p:sp>
      <p:sp>
        <p:nvSpPr>
          <p:cNvPr id="7" name="TextBox 6">
            <a:extLst>
              <a:ext uri="{FF2B5EF4-FFF2-40B4-BE49-F238E27FC236}">
                <a16:creationId xmlns:a16="http://schemas.microsoft.com/office/drawing/2014/main" id="{1BC1D306-CEC3-47F8-B141-49CBE7B5E3B8}"/>
              </a:ext>
            </a:extLst>
          </p:cNvPr>
          <p:cNvSpPr txBox="1"/>
          <p:nvPr/>
        </p:nvSpPr>
        <p:spPr>
          <a:xfrm>
            <a:off x="9983912" y="2728093"/>
            <a:ext cx="2314971" cy="9233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000" b="0" i="0" u="none" strike="noStrike" kern="1200" cap="none" spc="0" normalizeH="0" baseline="0" noProof="0" dirty="0">
                <a:ln>
                  <a:noFill/>
                </a:ln>
                <a:solidFill>
                  <a:srgbClr val="FFFFFF"/>
                </a:solidFill>
                <a:effectLst/>
                <a:uLnTx/>
                <a:uFillTx/>
                <a:latin typeface="Proxima Nova"/>
                <a:ea typeface="+mn-ea"/>
                <a:cs typeface="+mn-cs"/>
              </a:rPr>
              <a:t>Maintain the integrity of South Creek</a:t>
            </a:r>
          </a:p>
        </p:txBody>
      </p:sp>
      <p:sp>
        <p:nvSpPr>
          <p:cNvPr id="9" name="TextBox 8">
            <a:extLst>
              <a:ext uri="{FF2B5EF4-FFF2-40B4-BE49-F238E27FC236}">
                <a16:creationId xmlns:a16="http://schemas.microsoft.com/office/drawing/2014/main" id="{14FFD555-4B4B-44E0-B378-2913D0A94AFF}"/>
              </a:ext>
            </a:extLst>
          </p:cNvPr>
          <p:cNvSpPr txBox="1"/>
          <p:nvPr/>
        </p:nvSpPr>
        <p:spPr>
          <a:xfrm>
            <a:off x="8757480" y="669481"/>
            <a:ext cx="6097712"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000" b="0" i="0" u="none" strike="noStrike" kern="1200" cap="none" spc="0" normalizeH="0" baseline="0" noProof="0" dirty="0">
                <a:ln>
                  <a:noFill/>
                </a:ln>
                <a:solidFill>
                  <a:srgbClr val="FFFFFF"/>
                </a:solidFill>
                <a:effectLst/>
                <a:uLnTx/>
                <a:uFillTx/>
                <a:latin typeface="Proxima Nova"/>
                <a:ea typeface="+mn-ea"/>
                <a:cs typeface="+mn-cs"/>
              </a:rPr>
              <a:t>Western Sydney Aerotropolis </a:t>
            </a:r>
          </a:p>
        </p:txBody>
      </p:sp>
    </p:spTree>
    <p:extLst>
      <p:ext uri="{BB962C8B-B14F-4D97-AF65-F5344CB8AC3E}">
        <p14:creationId xmlns:p14="http://schemas.microsoft.com/office/powerpoint/2010/main" val="4086338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011936" y="444957"/>
            <a:ext cx="10509504" cy="1792275"/>
          </a:xfrm>
        </p:spPr>
        <p:txBody>
          <a:bodyPr/>
          <a:lstStyle/>
          <a:p>
            <a:r>
              <a:rPr lang="en-NZ" dirty="0"/>
              <a:t>Water Balance</a:t>
            </a:r>
            <a:endParaRPr lang="en-US" dirty="0"/>
          </a:p>
        </p:txBody>
      </p:sp>
      <p:pic>
        <p:nvPicPr>
          <p:cNvPr id="3" name="Picture 2">
            <a:extLst>
              <a:ext uri="{FF2B5EF4-FFF2-40B4-BE49-F238E27FC236}">
                <a16:creationId xmlns:a16="http://schemas.microsoft.com/office/drawing/2014/main" id="{BCA267A4-2C43-4627-AB61-11378FEB0C4B}"/>
              </a:ext>
            </a:extLst>
          </p:cNvPr>
          <p:cNvPicPr>
            <a:picLocks noChangeAspect="1"/>
          </p:cNvPicPr>
          <p:nvPr/>
        </p:nvPicPr>
        <p:blipFill>
          <a:blip r:embed="rId3"/>
          <a:stretch>
            <a:fillRect/>
          </a:stretch>
        </p:blipFill>
        <p:spPr>
          <a:xfrm>
            <a:off x="1148699" y="1048330"/>
            <a:ext cx="9163082" cy="4188315"/>
          </a:xfrm>
          <a:prstGeom prst="rect">
            <a:avLst/>
          </a:prstGeom>
        </p:spPr>
      </p:pic>
      <p:sp>
        <p:nvSpPr>
          <p:cNvPr id="6" name="Text Placeholder 3">
            <a:extLst>
              <a:ext uri="{FF2B5EF4-FFF2-40B4-BE49-F238E27FC236}">
                <a16:creationId xmlns:a16="http://schemas.microsoft.com/office/drawing/2014/main" id="{7E19682F-B20A-4E9E-807F-A9913E488079}"/>
              </a:ext>
            </a:extLst>
          </p:cNvPr>
          <p:cNvSpPr txBox="1">
            <a:spLocks/>
          </p:cNvSpPr>
          <p:nvPr/>
        </p:nvSpPr>
        <p:spPr>
          <a:xfrm>
            <a:off x="1011936" y="5361263"/>
            <a:ext cx="9918192" cy="609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2000" b="1" dirty="0"/>
              <a:t>Even with WSUD, Water flow in South creek would increase 5 - fold</a:t>
            </a:r>
          </a:p>
        </p:txBody>
      </p:sp>
      <p:sp>
        <p:nvSpPr>
          <p:cNvPr id="7" name="Text Placeholder 3">
            <a:extLst>
              <a:ext uri="{FF2B5EF4-FFF2-40B4-BE49-F238E27FC236}">
                <a16:creationId xmlns:a16="http://schemas.microsoft.com/office/drawing/2014/main" id="{E29BBAB4-7B94-4313-AAE1-33602F4D67DE}"/>
              </a:ext>
            </a:extLst>
          </p:cNvPr>
          <p:cNvSpPr txBox="1">
            <a:spLocks/>
          </p:cNvSpPr>
          <p:nvPr/>
        </p:nvSpPr>
        <p:spPr>
          <a:xfrm>
            <a:off x="1011936" y="5899136"/>
            <a:ext cx="7363968" cy="609600"/>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100000"/>
              </a:lnSpc>
              <a:spcBef>
                <a:spcPts val="1000"/>
              </a:spcBef>
              <a:buClr>
                <a:schemeClr val="tx1"/>
              </a:buClr>
              <a:buFont typeface="Wingdings" panose="05000000000000000000" pitchFamily="2" charset="2"/>
              <a:buNone/>
              <a:defRPr sz="2800" b="1" kern="1200">
                <a:solidFill>
                  <a:schemeClr val="tx1"/>
                </a:solidFill>
                <a:latin typeface="+mn-lt"/>
                <a:ea typeface="+mn-ea"/>
                <a:cs typeface="+mn-cs"/>
              </a:defRPr>
            </a:lvl1pPr>
            <a:lvl2pPr marL="4572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690563" indent="-228600" algn="l" defTabSz="914400" rtl="0" eaLnBrk="1" latinLnBrk="0" hangingPunct="1">
              <a:lnSpc>
                <a:spcPct val="100000"/>
              </a:lnSpc>
              <a:spcBef>
                <a:spcPts val="500"/>
              </a:spcBef>
              <a:buClr>
                <a:schemeClr val="tx1"/>
              </a:buClr>
              <a:buFont typeface="Wingdings" panose="05000000000000000000" pitchFamily="2" charset="2"/>
              <a:buChar char="§"/>
              <a:defRPr sz="2000" kern="1200">
                <a:solidFill>
                  <a:schemeClr val="tx1"/>
                </a:solidFill>
                <a:latin typeface="+mn-lt"/>
                <a:ea typeface="+mn-ea"/>
                <a:cs typeface="+mn-cs"/>
              </a:defRPr>
            </a:lvl3pPr>
            <a:lvl4pPr marL="9144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147763"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Stormwater harvesting needed to reduce runoff to sustainable levels of around a 2-fold increase</a:t>
            </a:r>
          </a:p>
        </p:txBody>
      </p:sp>
      <p:sp>
        <p:nvSpPr>
          <p:cNvPr id="4" name="TextBox 3">
            <a:extLst>
              <a:ext uri="{FF2B5EF4-FFF2-40B4-BE49-F238E27FC236}">
                <a16:creationId xmlns:a16="http://schemas.microsoft.com/office/drawing/2014/main" id="{1F233755-4754-449D-B29F-7126EBC75A8D}"/>
              </a:ext>
            </a:extLst>
          </p:cNvPr>
          <p:cNvSpPr txBox="1"/>
          <p:nvPr/>
        </p:nvSpPr>
        <p:spPr>
          <a:xfrm>
            <a:off x="1322832" y="1341094"/>
            <a:ext cx="1054608" cy="646331"/>
          </a:xfrm>
          <a:prstGeom prst="rect">
            <a:avLst/>
          </a:prstGeom>
          <a:noFill/>
        </p:spPr>
        <p:txBody>
          <a:bodyPr wrap="square" rtlCol="0">
            <a:spAutoFit/>
          </a:bodyPr>
          <a:lstStyle/>
          <a:p>
            <a:r>
              <a:rPr lang="en-NZ" dirty="0"/>
              <a:t>Runoff volumes</a:t>
            </a:r>
          </a:p>
        </p:txBody>
      </p:sp>
    </p:spTree>
    <p:extLst>
      <p:ext uri="{BB962C8B-B14F-4D97-AF65-F5344CB8AC3E}">
        <p14:creationId xmlns:p14="http://schemas.microsoft.com/office/powerpoint/2010/main" val="34869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EF8F72-4CBA-433E-BAB2-C423C140D6BF}"/>
              </a:ext>
            </a:extLst>
          </p:cNvPr>
          <p:cNvSpPr>
            <a:spLocks noGrp="1"/>
          </p:cNvSpPr>
          <p:nvPr>
            <p:ph type="body" sz="quarter" idx="10"/>
          </p:nvPr>
        </p:nvSpPr>
        <p:spPr>
          <a:xfrm>
            <a:off x="847924" y="474422"/>
            <a:ext cx="10801350" cy="570101"/>
          </a:xfrm>
        </p:spPr>
        <p:txBody>
          <a:bodyPr/>
          <a:lstStyle/>
          <a:p>
            <a:r>
              <a:rPr lang="en-NZ" dirty="0"/>
              <a:t>How do you capture so much water?</a:t>
            </a:r>
          </a:p>
        </p:txBody>
      </p:sp>
      <p:sp>
        <p:nvSpPr>
          <p:cNvPr id="3" name="Text Placeholder 2">
            <a:extLst>
              <a:ext uri="{FF2B5EF4-FFF2-40B4-BE49-F238E27FC236}">
                <a16:creationId xmlns:a16="http://schemas.microsoft.com/office/drawing/2014/main" id="{B70135EA-864D-4BC3-866F-E7A5CFF1DDAD}"/>
              </a:ext>
            </a:extLst>
          </p:cNvPr>
          <p:cNvSpPr>
            <a:spLocks noGrp="1"/>
          </p:cNvSpPr>
          <p:nvPr>
            <p:ph type="body" sz="quarter" idx="12"/>
          </p:nvPr>
        </p:nvSpPr>
        <p:spPr>
          <a:xfrm>
            <a:off x="801688" y="1349306"/>
            <a:ext cx="10801350" cy="4528784"/>
          </a:xfrm>
        </p:spPr>
        <p:txBody>
          <a:bodyPr/>
          <a:lstStyle/>
          <a:p>
            <a:r>
              <a:rPr lang="en-NZ" dirty="0"/>
              <a:t>Convert existing farm dams                                 Make water a feature of the precinct plan</a:t>
            </a:r>
          </a:p>
        </p:txBody>
      </p:sp>
      <p:pic>
        <p:nvPicPr>
          <p:cNvPr id="4" name="Picture 3">
            <a:extLst>
              <a:ext uri="{FF2B5EF4-FFF2-40B4-BE49-F238E27FC236}">
                <a16:creationId xmlns:a16="http://schemas.microsoft.com/office/drawing/2014/main" id="{D3827131-19EB-498B-AC29-F8DD3922B38A}"/>
              </a:ext>
            </a:extLst>
          </p:cNvPr>
          <p:cNvPicPr>
            <a:picLocks noChangeAspect="1"/>
          </p:cNvPicPr>
          <p:nvPr/>
        </p:nvPicPr>
        <p:blipFill>
          <a:blip r:embed="rId3"/>
          <a:stretch>
            <a:fillRect/>
          </a:stretch>
        </p:blipFill>
        <p:spPr>
          <a:xfrm>
            <a:off x="801688" y="2277211"/>
            <a:ext cx="5049746" cy="2791258"/>
          </a:xfrm>
          <a:prstGeom prst="rect">
            <a:avLst/>
          </a:prstGeom>
        </p:spPr>
      </p:pic>
      <p:pic>
        <p:nvPicPr>
          <p:cNvPr id="5" name="Content Placeholder 4">
            <a:extLst>
              <a:ext uri="{FF2B5EF4-FFF2-40B4-BE49-F238E27FC236}">
                <a16:creationId xmlns:a16="http://schemas.microsoft.com/office/drawing/2014/main" id="{64DAC1BD-F212-4238-BF1A-86C52B50786A}"/>
              </a:ext>
            </a:extLst>
          </p:cNvPr>
          <p:cNvPicPr>
            <a:picLocks noChangeAspect="1"/>
          </p:cNvPicPr>
          <p:nvPr/>
        </p:nvPicPr>
        <p:blipFill>
          <a:blip r:embed="rId4"/>
          <a:stretch>
            <a:fillRect/>
          </a:stretch>
        </p:blipFill>
        <p:spPr>
          <a:xfrm>
            <a:off x="6388487" y="1921267"/>
            <a:ext cx="5260787" cy="3652040"/>
          </a:xfrm>
          <a:prstGeom prst="rect">
            <a:avLst/>
          </a:prstGeom>
        </p:spPr>
      </p:pic>
      <p:sp>
        <p:nvSpPr>
          <p:cNvPr id="6" name="Arrow: Right 5">
            <a:extLst>
              <a:ext uri="{FF2B5EF4-FFF2-40B4-BE49-F238E27FC236}">
                <a16:creationId xmlns:a16="http://schemas.microsoft.com/office/drawing/2014/main" id="{63C3E8E7-A2EF-4BF2-A5CB-0245F43375B7}"/>
              </a:ext>
            </a:extLst>
          </p:cNvPr>
          <p:cNvSpPr/>
          <p:nvPr/>
        </p:nvSpPr>
        <p:spPr>
          <a:xfrm>
            <a:off x="5406792" y="1974140"/>
            <a:ext cx="1756008" cy="3387159"/>
          </a:xfrm>
          <a:prstGeom prst="rightArrow">
            <a:avLst>
              <a:gd name="adj1" fmla="val 80939"/>
              <a:gd name="adj2" fmla="val 46850"/>
            </a:avLst>
          </a:prstGeom>
          <a:solidFill>
            <a:srgbClr val="7AB800"/>
          </a:solidFill>
          <a:ln w="12700" cap="flat" cmpd="sng" algn="ctr">
            <a:solidFill>
              <a:srgbClr val="7AB8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200" b="0" i="0" u="none" strike="noStrike" kern="0" cap="none" spc="0" normalizeH="0" baseline="0" noProof="0" dirty="0">
                <a:ln>
                  <a:noFill/>
                </a:ln>
                <a:solidFill>
                  <a:prstClr val="white"/>
                </a:solidFill>
                <a:effectLst/>
                <a:uLnTx/>
                <a:uFillTx/>
                <a:latin typeface="Arial"/>
                <a:ea typeface="Arial" panose="020B0604020202020204" pitchFamily="34" charset="0"/>
                <a:cs typeface="Times New Roman" panose="02020603050405020304" pitchFamily="18" charset="0"/>
              </a:rPr>
              <a:t>Conversion</a:t>
            </a:r>
          </a:p>
        </p:txBody>
      </p:sp>
      <p:sp>
        <p:nvSpPr>
          <p:cNvPr id="8" name="TextBox 7">
            <a:extLst>
              <a:ext uri="{FF2B5EF4-FFF2-40B4-BE49-F238E27FC236}">
                <a16:creationId xmlns:a16="http://schemas.microsoft.com/office/drawing/2014/main" id="{9CDD68A1-60CD-4F22-9709-CAEC548A31FE}"/>
              </a:ext>
            </a:extLst>
          </p:cNvPr>
          <p:cNvSpPr txBox="1"/>
          <p:nvPr/>
        </p:nvSpPr>
        <p:spPr>
          <a:xfrm>
            <a:off x="801688" y="5226784"/>
            <a:ext cx="8049704" cy="1631216"/>
          </a:xfrm>
          <a:prstGeom prst="rect">
            <a:avLst/>
          </a:prstGeom>
          <a:noFill/>
        </p:spPr>
        <p:txBody>
          <a:bodyPr wrap="square">
            <a:spAutoFit/>
          </a:bodyPr>
          <a:lstStyle/>
          <a:p>
            <a:r>
              <a:rPr lang="en-NZ" sz="2000" dirty="0">
                <a:solidFill>
                  <a:srgbClr val="FFFFFF"/>
                </a:solidFill>
                <a:latin typeface="Proxima Nova"/>
              </a:rPr>
              <a:t>M</a:t>
            </a:r>
            <a:r>
              <a:rPr kumimoji="0" lang="en-NZ" sz="2000" b="0" i="0" u="none" strike="noStrike" kern="1200" cap="none" spc="0" normalizeH="0" baseline="0" noProof="0" dirty="0" err="1">
                <a:ln>
                  <a:noFill/>
                </a:ln>
                <a:solidFill>
                  <a:srgbClr val="FFFFFF"/>
                </a:solidFill>
                <a:effectLst/>
                <a:uLnTx/>
                <a:uFillTx/>
                <a:latin typeface="Proxima Nova"/>
                <a:ea typeface="+mn-ea"/>
                <a:cs typeface="+mn-cs"/>
              </a:rPr>
              <a:t>ultiple</a:t>
            </a:r>
            <a:r>
              <a:rPr kumimoji="0" lang="en-NZ" sz="2000" b="0" i="0" u="none" strike="noStrike" kern="1200" cap="none" spc="0" normalizeH="0" baseline="0" noProof="0" dirty="0">
                <a:ln>
                  <a:noFill/>
                </a:ln>
                <a:solidFill>
                  <a:srgbClr val="FFFFFF"/>
                </a:solidFill>
                <a:effectLst/>
                <a:uLnTx/>
                <a:uFillTx/>
                <a:latin typeface="Proxima Nova"/>
                <a:ea typeface="+mn-ea"/>
                <a:cs typeface="+mn-cs"/>
              </a:rPr>
              <a:t> benefits</a:t>
            </a:r>
          </a:p>
          <a:p>
            <a:pPr marL="342900" indent="-342900">
              <a:buFont typeface="Arial" panose="020B0604020202020204" pitchFamily="34" charset="0"/>
              <a:buChar char="•"/>
            </a:pPr>
            <a:r>
              <a:rPr lang="en-NZ" sz="2000" dirty="0">
                <a:solidFill>
                  <a:srgbClr val="FFFFFF"/>
                </a:solidFill>
                <a:latin typeface="Proxima Nova"/>
              </a:rPr>
              <a:t>Ecological value of waterway</a:t>
            </a:r>
          </a:p>
          <a:p>
            <a:pPr marL="342900" indent="-342900">
              <a:buFont typeface="Arial" panose="020B0604020202020204" pitchFamily="34" charset="0"/>
              <a:buChar char="•"/>
            </a:pPr>
            <a:r>
              <a:rPr kumimoji="0" lang="en-NZ" sz="2000" b="0" i="0" u="none" strike="noStrike" kern="1200" cap="none" spc="0" normalizeH="0" baseline="0" noProof="0" dirty="0">
                <a:ln>
                  <a:noFill/>
                </a:ln>
                <a:solidFill>
                  <a:srgbClr val="FFFFFF"/>
                </a:solidFill>
                <a:effectLst/>
                <a:uLnTx/>
                <a:uFillTx/>
                <a:latin typeface="Proxima Nova"/>
                <a:ea typeface="+mn-ea"/>
                <a:cs typeface="+mn-cs"/>
              </a:rPr>
              <a:t>Improved public open space</a:t>
            </a:r>
          </a:p>
          <a:p>
            <a:pPr marL="342900" indent="-342900">
              <a:buFont typeface="Arial" panose="020B0604020202020204" pitchFamily="34" charset="0"/>
              <a:buChar char="•"/>
            </a:pPr>
            <a:r>
              <a:rPr lang="en-NZ" sz="2000" dirty="0">
                <a:solidFill>
                  <a:srgbClr val="FFFFFF"/>
                </a:solidFill>
                <a:latin typeface="Proxima Nova"/>
              </a:rPr>
              <a:t>Secondary water supply of recycled water for residents</a:t>
            </a:r>
            <a:endParaRPr kumimoji="0" lang="en-NZ" sz="2000" b="0" i="0" u="none" strike="noStrike" kern="1200" cap="none" spc="0" normalizeH="0" baseline="0" noProof="0" dirty="0">
              <a:ln>
                <a:noFill/>
              </a:ln>
              <a:solidFill>
                <a:srgbClr val="FFFFFF"/>
              </a:solidFill>
              <a:effectLst/>
              <a:uLnTx/>
              <a:uFillTx/>
              <a:latin typeface="Proxima Nova"/>
              <a:ea typeface="+mn-ea"/>
              <a:cs typeface="+mn-cs"/>
            </a:endParaRPr>
          </a:p>
          <a:p>
            <a:r>
              <a:rPr kumimoji="0" lang="en-NZ" sz="2000" b="0" i="0" u="none" strike="noStrike" kern="1200" cap="none" spc="0" normalizeH="0" baseline="0" noProof="0" dirty="0">
                <a:ln>
                  <a:noFill/>
                </a:ln>
                <a:solidFill>
                  <a:srgbClr val="FFFFFF"/>
                </a:solidFill>
                <a:effectLst/>
                <a:uLnTx/>
                <a:uFillTx/>
                <a:latin typeface="Proxima Nova"/>
                <a:ea typeface="+mn-ea"/>
                <a:cs typeface="+mn-cs"/>
              </a:rPr>
              <a:t> </a:t>
            </a:r>
            <a:endParaRPr lang="en-NZ" dirty="0"/>
          </a:p>
        </p:txBody>
      </p:sp>
    </p:spTree>
    <p:extLst>
      <p:ext uri="{BB962C8B-B14F-4D97-AF65-F5344CB8AC3E}">
        <p14:creationId xmlns:p14="http://schemas.microsoft.com/office/powerpoint/2010/main" val="944974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6B059A-3EE9-442D-A19E-0F88289A12FE}"/>
              </a:ext>
            </a:extLst>
          </p:cNvPr>
          <p:cNvSpPr>
            <a:spLocks noGrp="1"/>
          </p:cNvSpPr>
          <p:nvPr>
            <p:ph type="body" sz="quarter" idx="10"/>
          </p:nvPr>
        </p:nvSpPr>
        <p:spPr/>
        <p:txBody>
          <a:bodyPr/>
          <a:lstStyle/>
          <a:p>
            <a:r>
              <a:rPr lang="en-NZ" dirty="0"/>
              <a:t>3. Collaborate collaborate collaborate</a:t>
            </a:r>
          </a:p>
        </p:txBody>
      </p:sp>
      <p:sp>
        <p:nvSpPr>
          <p:cNvPr id="3" name="Text Placeholder 2">
            <a:extLst>
              <a:ext uri="{FF2B5EF4-FFF2-40B4-BE49-F238E27FC236}">
                <a16:creationId xmlns:a16="http://schemas.microsoft.com/office/drawing/2014/main" id="{AD499BE2-EE92-498E-BBC7-F050A327A062}"/>
              </a:ext>
            </a:extLst>
          </p:cNvPr>
          <p:cNvSpPr>
            <a:spLocks noGrp="1"/>
          </p:cNvSpPr>
          <p:nvPr>
            <p:ph type="body" sz="quarter" idx="12"/>
          </p:nvPr>
        </p:nvSpPr>
        <p:spPr/>
        <p:txBody>
          <a:bodyPr/>
          <a:lstStyle/>
          <a:p>
            <a:pPr algn="r"/>
            <a:r>
              <a:rPr lang="en-NZ" dirty="0"/>
              <a:t>Land allocation for water management </a:t>
            </a:r>
          </a:p>
          <a:p>
            <a:pPr algn="r"/>
            <a:r>
              <a:rPr lang="en-NZ" dirty="0"/>
              <a:t>within Western Sydney Aerotropolis   </a:t>
            </a:r>
          </a:p>
          <a:p>
            <a:pPr algn="r"/>
            <a:endParaRPr lang="en-NZ" dirty="0"/>
          </a:p>
          <a:p>
            <a:pPr algn="r"/>
            <a:endParaRPr lang="en-NZ" dirty="0"/>
          </a:p>
          <a:p>
            <a:pPr algn="r"/>
            <a:endParaRPr lang="en-NZ" dirty="0"/>
          </a:p>
          <a:p>
            <a:pPr algn="r"/>
            <a:r>
              <a:rPr lang="en-NZ" dirty="0"/>
              <a:t>(Source NSW Govt.(d) </a:t>
            </a:r>
          </a:p>
          <a:p>
            <a:pPr algn="r"/>
            <a:r>
              <a:rPr lang="en-NZ" dirty="0"/>
              <a:t>Western Sydney Aerotropolis Precinct Plan)</a:t>
            </a:r>
          </a:p>
        </p:txBody>
      </p:sp>
      <p:pic>
        <p:nvPicPr>
          <p:cNvPr id="4" name="Content Placeholder 4">
            <a:extLst>
              <a:ext uri="{FF2B5EF4-FFF2-40B4-BE49-F238E27FC236}">
                <a16:creationId xmlns:a16="http://schemas.microsoft.com/office/drawing/2014/main" id="{63E0F9E8-657D-4EF1-9C3C-264B58CDA4E7}"/>
              </a:ext>
            </a:extLst>
          </p:cNvPr>
          <p:cNvPicPr>
            <a:picLocks noGrp="1" noChangeAspect="1"/>
          </p:cNvPicPr>
          <p:nvPr>
            <p:ph sz="half" idx="1"/>
          </p:nvPr>
        </p:nvPicPr>
        <p:blipFill>
          <a:blip r:embed="rId3"/>
          <a:stretch>
            <a:fillRect/>
          </a:stretch>
        </p:blipFill>
        <p:spPr>
          <a:xfrm>
            <a:off x="1092055" y="1461897"/>
            <a:ext cx="4880119" cy="5144602"/>
          </a:xfrm>
          <a:prstGeom prst="rect">
            <a:avLst/>
          </a:prstGeom>
        </p:spPr>
      </p:pic>
    </p:spTree>
    <p:extLst>
      <p:ext uri="{BB962C8B-B14F-4D97-AF65-F5344CB8AC3E}">
        <p14:creationId xmlns:p14="http://schemas.microsoft.com/office/powerpoint/2010/main" val="45029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C17417-32AF-4C3E-A7E7-50E46EAB5278}"/>
              </a:ext>
            </a:extLst>
          </p:cNvPr>
          <p:cNvSpPr>
            <a:spLocks noGrp="1"/>
          </p:cNvSpPr>
          <p:nvPr>
            <p:ph type="body" sz="quarter" idx="10"/>
          </p:nvPr>
        </p:nvSpPr>
        <p:spPr/>
        <p:txBody>
          <a:bodyPr/>
          <a:lstStyle/>
          <a:p>
            <a:r>
              <a:rPr lang="en-NZ" dirty="0"/>
              <a:t>4. Adaptive Planning (create flexibility)  </a:t>
            </a:r>
          </a:p>
        </p:txBody>
      </p:sp>
      <p:sp>
        <p:nvSpPr>
          <p:cNvPr id="3" name="Text Placeholder 2">
            <a:extLst>
              <a:ext uri="{FF2B5EF4-FFF2-40B4-BE49-F238E27FC236}">
                <a16:creationId xmlns:a16="http://schemas.microsoft.com/office/drawing/2014/main" id="{B0954222-9A65-4882-A450-14640514F032}"/>
              </a:ext>
            </a:extLst>
          </p:cNvPr>
          <p:cNvSpPr>
            <a:spLocks noGrp="1"/>
          </p:cNvSpPr>
          <p:nvPr>
            <p:ph type="body" sz="quarter" idx="12"/>
          </p:nvPr>
        </p:nvSpPr>
        <p:spPr>
          <a:xfrm>
            <a:off x="801688" y="1561171"/>
            <a:ext cx="4184840" cy="4528784"/>
          </a:xfrm>
        </p:spPr>
        <p:txBody>
          <a:bodyPr/>
          <a:lstStyle/>
          <a:p>
            <a:r>
              <a:rPr lang="en-NZ" dirty="0"/>
              <a:t>Precinct based plans take time and are uncertain</a:t>
            </a:r>
          </a:p>
          <a:p>
            <a:endParaRPr lang="en-NZ" dirty="0"/>
          </a:p>
          <a:p>
            <a:r>
              <a:rPr lang="en-NZ" dirty="0"/>
              <a:t>Flexibility to allow innovation and changes with time.</a:t>
            </a:r>
          </a:p>
          <a:p>
            <a:endParaRPr lang="en-NZ" dirty="0"/>
          </a:p>
          <a:p>
            <a:r>
              <a:rPr lang="en-GB" dirty="0"/>
              <a:t>Investment strategy to </a:t>
            </a:r>
          </a:p>
          <a:p>
            <a:pPr marL="342900" indent="-342900">
              <a:buFont typeface="Arial" panose="020B0604020202020204" pitchFamily="34" charset="0"/>
              <a:buChar char="•"/>
            </a:pPr>
            <a:r>
              <a:rPr lang="en-GB" dirty="0"/>
              <a:t>keep options open for the future </a:t>
            </a:r>
          </a:p>
          <a:p>
            <a:pPr marL="342900" indent="-342900">
              <a:buFont typeface="Arial" panose="020B0604020202020204" pitchFamily="34" charset="0"/>
              <a:buChar char="•"/>
            </a:pPr>
            <a:r>
              <a:rPr lang="en-GB" dirty="0"/>
              <a:t>minimizes infrastructure becoming redundant in the future.</a:t>
            </a:r>
          </a:p>
          <a:p>
            <a:endParaRPr lang="en-NZ" dirty="0"/>
          </a:p>
        </p:txBody>
      </p:sp>
      <p:sp>
        <p:nvSpPr>
          <p:cNvPr id="5" name="TextBox 4">
            <a:extLst>
              <a:ext uri="{FF2B5EF4-FFF2-40B4-BE49-F238E27FC236}">
                <a16:creationId xmlns:a16="http://schemas.microsoft.com/office/drawing/2014/main" id="{9A44C8B6-F2FE-44FA-B628-7A55831A2482}"/>
              </a:ext>
            </a:extLst>
          </p:cNvPr>
          <p:cNvSpPr txBox="1"/>
          <p:nvPr/>
        </p:nvSpPr>
        <p:spPr>
          <a:xfrm>
            <a:off x="6257227" y="1801442"/>
            <a:ext cx="4691189" cy="2416046"/>
          </a:xfrm>
          <a:prstGeom prst="rect">
            <a:avLst/>
          </a:prstGeom>
          <a:noFill/>
        </p:spPr>
        <p:txBody>
          <a:bodyPr wrap="square">
            <a:spAutoFit/>
          </a:bodyPr>
          <a:lstStyle/>
          <a:p>
            <a:pPr>
              <a:lnSpc>
                <a:spcPct val="90000"/>
              </a:lnSpc>
              <a:spcBef>
                <a:spcPts val="1000"/>
              </a:spcBef>
            </a:pPr>
            <a:r>
              <a:rPr lang="en-GB" sz="2000" dirty="0">
                <a:solidFill>
                  <a:schemeClr val="bg1"/>
                </a:solidFill>
              </a:rPr>
              <a:t>Adaptive Planning aims to: </a:t>
            </a:r>
          </a:p>
          <a:p>
            <a:pPr marL="342900" indent="-342900">
              <a:lnSpc>
                <a:spcPct val="90000"/>
              </a:lnSpc>
              <a:spcBef>
                <a:spcPts val="1000"/>
              </a:spcBef>
              <a:buFont typeface="Arial" panose="020B0604020202020204" pitchFamily="34" charset="0"/>
              <a:buChar char="•"/>
            </a:pPr>
            <a:r>
              <a:rPr lang="en-GB" sz="2000" dirty="0">
                <a:solidFill>
                  <a:schemeClr val="bg1"/>
                </a:solidFill>
              </a:rPr>
              <a:t>identify the most desirable investment pathway </a:t>
            </a:r>
          </a:p>
          <a:p>
            <a:pPr marL="342900" indent="-342900">
              <a:lnSpc>
                <a:spcPct val="90000"/>
              </a:lnSpc>
              <a:spcBef>
                <a:spcPts val="1000"/>
              </a:spcBef>
              <a:buFont typeface="Arial" panose="020B0604020202020204" pitchFamily="34" charset="0"/>
              <a:buChar char="•"/>
            </a:pPr>
            <a:r>
              <a:rPr lang="en-GB" sz="2000" dirty="0">
                <a:solidFill>
                  <a:schemeClr val="bg1"/>
                </a:solidFill>
              </a:rPr>
              <a:t>understand the decisions that need to be made ahead of time </a:t>
            </a:r>
          </a:p>
          <a:p>
            <a:pPr marL="342900" indent="-342900">
              <a:lnSpc>
                <a:spcPct val="90000"/>
              </a:lnSpc>
              <a:spcBef>
                <a:spcPts val="1000"/>
              </a:spcBef>
              <a:buFont typeface="Arial" panose="020B0604020202020204" pitchFamily="34" charset="0"/>
              <a:buChar char="•"/>
            </a:pPr>
            <a:r>
              <a:rPr lang="en-GB" sz="2000" dirty="0">
                <a:solidFill>
                  <a:schemeClr val="bg1"/>
                </a:solidFill>
              </a:rPr>
              <a:t>build the capacity to foresee and manoeuvre between pathways</a:t>
            </a:r>
          </a:p>
        </p:txBody>
      </p:sp>
    </p:spTree>
    <p:extLst>
      <p:ext uri="{BB962C8B-B14F-4D97-AF65-F5344CB8AC3E}">
        <p14:creationId xmlns:p14="http://schemas.microsoft.com/office/powerpoint/2010/main" val="1114468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0C1326-9026-45AC-842C-571AA5E6431E}"/>
              </a:ext>
            </a:extLst>
          </p:cNvPr>
          <p:cNvSpPr>
            <a:spLocks noGrp="1"/>
          </p:cNvSpPr>
          <p:nvPr>
            <p:ph type="body" sz="quarter" idx="10"/>
          </p:nvPr>
        </p:nvSpPr>
        <p:spPr>
          <a:xfrm>
            <a:off x="5902195" y="583487"/>
            <a:ext cx="5959493" cy="570101"/>
          </a:xfrm>
        </p:spPr>
        <p:txBody>
          <a:bodyPr/>
          <a:lstStyle/>
          <a:p>
            <a:r>
              <a:rPr lang="en-NZ" dirty="0"/>
              <a:t>Adaptive Planning </a:t>
            </a:r>
          </a:p>
          <a:p>
            <a:r>
              <a:rPr lang="en-NZ" sz="2400" dirty="0"/>
              <a:t>Gold Coast Water and Wastewater</a:t>
            </a:r>
          </a:p>
        </p:txBody>
      </p:sp>
      <p:sp>
        <p:nvSpPr>
          <p:cNvPr id="3" name="Text Placeholder 2">
            <a:extLst>
              <a:ext uri="{FF2B5EF4-FFF2-40B4-BE49-F238E27FC236}">
                <a16:creationId xmlns:a16="http://schemas.microsoft.com/office/drawing/2014/main" id="{2E8E5123-17E8-46DF-B1E6-F757BB70793F}"/>
              </a:ext>
            </a:extLst>
          </p:cNvPr>
          <p:cNvSpPr>
            <a:spLocks noGrp="1"/>
          </p:cNvSpPr>
          <p:nvPr>
            <p:ph type="body" sz="quarter" idx="12"/>
          </p:nvPr>
        </p:nvSpPr>
        <p:spPr>
          <a:xfrm>
            <a:off x="5902195" y="1828848"/>
            <a:ext cx="5464888" cy="4528784"/>
          </a:xfrm>
        </p:spPr>
        <p:txBody>
          <a:bodyPr/>
          <a:lstStyle/>
          <a:p>
            <a:r>
              <a:rPr lang="en-NZ" dirty="0" err="1"/>
              <a:t>Identfied</a:t>
            </a:r>
            <a:r>
              <a:rPr lang="en-NZ" dirty="0"/>
              <a:t> local schemes for a more sustainable liveable city</a:t>
            </a:r>
          </a:p>
          <a:p>
            <a:r>
              <a:rPr lang="en-NZ" dirty="0"/>
              <a:t>Considerable uncertainty of how where or when they would be implemented</a:t>
            </a:r>
          </a:p>
          <a:p>
            <a:r>
              <a:rPr lang="en-NZ" dirty="0"/>
              <a:t>Decisions on augmenting capacity of centralised infrastructure would depend on how many of these schemes were successful.</a:t>
            </a:r>
          </a:p>
          <a:p>
            <a:endParaRPr lang="en-NZ" dirty="0"/>
          </a:p>
          <a:p>
            <a:r>
              <a:rPr lang="en-NZ" dirty="0"/>
              <a:t>Keep your options open……</a:t>
            </a:r>
          </a:p>
        </p:txBody>
      </p:sp>
      <p:pic>
        <p:nvPicPr>
          <p:cNvPr id="5" name="Picture 4">
            <a:extLst>
              <a:ext uri="{FF2B5EF4-FFF2-40B4-BE49-F238E27FC236}">
                <a16:creationId xmlns:a16="http://schemas.microsoft.com/office/drawing/2014/main" id="{E68CC8A4-CA3F-41A6-A3FE-BC36BA6B42B3}"/>
              </a:ext>
            </a:extLst>
          </p:cNvPr>
          <p:cNvPicPr>
            <a:picLocks noChangeAspect="1"/>
          </p:cNvPicPr>
          <p:nvPr/>
        </p:nvPicPr>
        <p:blipFill>
          <a:blip r:embed="rId3"/>
          <a:stretch>
            <a:fillRect/>
          </a:stretch>
        </p:blipFill>
        <p:spPr>
          <a:xfrm>
            <a:off x="1065402" y="768045"/>
            <a:ext cx="3859999" cy="5467297"/>
          </a:xfrm>
          <a:prstGeom prst="rect">
            <a:avLst/>
          </a:prstGeom>
        </p:spPr>
      </p:pic>
    </p:spTree>
    <p:extLst>
      <p:ext uri="{BB962C8B-B14F-4D97-AF65-F5344CB8AC3E}">
        <p14:creationId xmlns:p14="http://schemas.microsoft.com/office/powerpoint/2010/main" val="1140089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A7961F-7E67-4653-84A9-60F549159B99}"/>
              </a:ext>
            </a:extLst>
          </p:cNvPr>
          <p:cNvSpPr>
            <a:spLocks noGrp="1"/>
          </p:cNvSpPr>
          <p:nvPr>
            <p:ph type="body" sz="quarter" idx="10"/>
          </p:nvPr>
        </p:nvSpPr>
        <p:spPr>
          <a:xfrm>
            <a:off x="868744" y="304749"/>
            <a:ext cx="10801350" cy="570101"/>
          </a:xfrm>
        </p:spPr>
        <p:txBody>
          <a:bodyPr/>
          <a:lstStyle/>
          <a:p>
            <a:r>
              <a:rPr lang="en-NZ" dirty="0"/>
              <a:t>How Adaptive Planning works</a:t>
            </a:r>
          </a:p>
          <a:p>
            <a:endParaRPr lang="en-NZ" dirty="0"/>
          </a:p>
        </p:txBody>
      </p:sp>
      <p:pic>
        <p:nvPicPr>
          <p:cNvPr id="4" name="Picture 3">
            <a:extLst>
              <a:ext uri="{FF2B5EF4-FFF2-40B4-BE49-F238E27FC236}">
                <a16:creationId xmlns:a16="http://schemas.microsoft.com/office/drawing/2014/main" id="{07867ECC-2A2D-4CA2-AA86-E880BBD6EF0D}"/>
              </a:ext>
            </a:extLst>
          </p:cNvPr>
          <p:cNvPicPr>
            <a:picLocks noChangeAspect="1"/>
          </p:cNvPicPr>
          <p:nvPr/>
        </p:nvPicPr>
        <p:blipFill>
          <a:blip r:embed="rId3"/>
          <a:stretch>
            <a:fillRect/>
          </a:stretch>
        </p:blipFill>
        <p:spPr>
          <a:xfrm>
            <a:off x="868744" y="972179"/>
            <a:ext cx="7608095" cy="3516817"/>
          </a:xfrm>
          <a:prstGeom prst="rect">
            <a:avLst/>
          </a:prstGeom>
        </p:spPr>
      </p:pic>
      <p:sp>
        <p:nvSpPr>
          <p:cNvPr id="3" name="Text Placeholder 2">
            <a:extLst>
              <a:ext uri="{FF2B5EF4-FFF2-40B4-BE49-F238E27FC236}">
                <a16:creationId xmlns:a16="http://schemas.microsoft.com/office/drawing/2014/main" id="{E2EC5E62-8D9D-45A6-8416-D4DC7569412A}"/>
              </a:ext>
            </a:extLst>
          </p:cNvPr>
          <p:cNvSpPr>
            <a:spLocks noGrp="1"/>
          </p:cNvSpPr>
          <p:nvPr>
            <p:ph type="body" sz="quarter" idx="12"/>
          </p:nvPr>
        </p:nvSpPr>
        <p:spPr>
          <a:xfrm>
            <a:off x="460312" y="2140291"/>
            <a:ext cx="5776101" cy="4528784"/>
          </a:xfrm>
        </p:spPr>
        <p:txBody>
          <a:bodyPr>
            <a:normAutofit/>
          </a:bodyPr>
          <a:lstStyle/>
          <a:p>
            <a:pPr marL="342900" lvl="0" indent="-342900">
              <a:lnSpc>
                <a:spcPct val="115000"/>
              </a:lnSpc>
              <a:spcBef>
                <a:spcPts val="0"/>
              </a:spcBef>
              <a:spcAft>
                <a:spcPts val="300"/>
              </a:spcAft>
              <a:buFont typeface="Symbol" panose="05050102010706020507" pitchFamily="18" charset="2"/>
              <a:buChar char=""/>
            </a:pPr>
            <a:endParaRPr lang="en-NZ" sz="2000" dirty="0">
              <a:effectLst/>
              <a:latin typeface="Verdana" panose="020B0604030504040204" pitchFamily="34" charset="0"/>
              <a:ea typeface="Arial" panose="020B0604020202020204" pitchFamily="34" charset="0"/>
              <a:cs typeface="Vrinda" panose="020B0502040204020203" pitchFamily="34" charset="0"/>
            </a:endParaRPr>
          </a:p>
          <a:p>
            <a:pPr marL="342900" lvl="0" indent="-342900">
              <a:lnSpc>
                <a:spcPct val="115000"/>
              </a:lnSpc>
              <a:spcBef>
                <a:spcPts val="0"/>
              </a:spcBef>
              <a:spcAft>
                <a:spcPts val="300"/>
              </a:spcAft>
              <a:buFont typeface="Symbol" panose="05050102010706020507" pitchFamily="18" charset="2"/>
              <a:buChar char=""/>
            </a:pPr>
            <a:endParaRPr lang="en-NZ" dirty="0">
              <a:latin typeface="Verdana" panose="020B0604030504040204" pitchFamily="34" charset="0"/>
              <a:ea typeface="Arial" panose="020B0604020202020204" pitchFamily="34" charset="0"/>
              <a:cs typeface="Vrinda" panose="020B0502040204020203" pitchFamily="34" charset="0"/>
            </a:endParaRPr>
          </a:p>
          <a:p>
            <a:pPr marL="342900" lvl="0" indent="-342900">
              <a:lnSpc>
                <a:spcPct val="115000"/>
              </a:lnSpc>
              <a:spcBef>
                <a:spcPts val="0"/>
              </a:spcBef>
              <a:spcAft>
                <a:spcPts val="300"/>
              </a:spcAft>
              <a:buFont typeface="Symbol" panose="05050102010706020507" pitchFamily="18" charset="2"/>
              <a:buChar char=""/>
            </a:pPr>
            <a:endParaRPr lang="en-NZ" sz="3600" b="1" dirty="0">
              <a:solidFill>
                <a:schemeClr val="accent2"/>
              </a:solidFill>
            </a:endParaRPr>
          </a:p>
          <a:p>
            <a:pPr marL="342900" lvl="0" indent="-342900">
              <a:lnSpc>
                <a:spcPct val="115000"/>
              </a:lnSpc>
              <a:spcBef>
                <a:spcPts val="0"/>
              </a:spcBef>
              <a:spcAft>
                <a:spcPts val="300"/>
              </a:spcAft>
              <a:buFont typeface="Symbol" panose="05050102010706020507" pitchFamily="18" charset="2"/>
              <a:buChar char=""/>
            </a:pPr>
            <a:endParaRPr lang="en-NZ" dirty="0">
              <a:latin typeface="Verdana" panose="020B0604030504040204" pitchFamily="34" charset="0"/>
              <a:ea typeface="Arial" panose="020B0604020202020204" pitchFamily="34" charset="0"/>
              <a:cs typeface="Vrinda" panose="020B0502040204020203" pitchFamily="34" charset="0"/>
            </a:endParaRPr>
          </a:p>
          <a:p>
            <a:pPr marL="342900" lvl="0" indent="-342900">
              <a:lnSpc>
                <a:spcPct val="115000"/>
              </a:lnSpc>
              <a:spcBef>
                <a:spcPts val="0"/>
              </a:spcBef>
              <a:spcAft>
                <a:spcPts val="300"/>
              </a:spcAft>
              <a:buFont typeface="Symbol" panose="05050102010706020507" pitchFamily="18" charset="2"/>
              <a:buChar char=""/>
            </a:pPr>
            <a:endParaRPr lang="en-NZ" sz="2000" dirty="0">
              <a:effectLst/>
              <a:latin typeface="Verdana" panose="020B0604030504040204" pitchFamily="34" charset="0"/>
              <a:ea typeface="Arial" panose="020B0604020202020204" pitchFamily="34" charset="0"/>
              <a:cs typeface="Vrinda" panose="020B0502040204020203" pitchFamily="34" charset="0"/>
            </a:endParaRPr>
          </a:p>
          <a:p>
            <a:pPr marL="342900" lvl="0" indent="-342900">
              <a:lnSpc>
                <a:spcPct val="115000"/>
              </a:lnSpc>
              <a:spcBef>
                <a:spcPts val="0"/>
              </a:spcBef>
              <a:spcAft>
                <a:spcPts val="300"/>
              </a:spcAft>
              <a:buFont typeface="Symbol" panose="05050102010706020507" pitchFamily="18" charset="2"/>
              <a:buChar char=""/>
            </a:pPr>
            <a:endParaRPr lang="en-NZ" sz="2000" dirty="0">
              <a:effectLst/>
              <a:latin typeface="Verdana" panose="020B0604030504040204" pitchFamily="34" charset="0"/>
              <a:ea typeface="Arial" panose="020B0604020202020204" pitchFamily="34" charset="0"/>
              <a:cs typeface="Vrinda" panose="020B0502040204020203" pitchFamily="34" charset="0"/>
            </a:endParaRPr>
          </a:p>
          <a:p>
            <a:pPr marL="342900" lvl="0" indent="-342900">
              <a:lnSpc>
                <a:spcPct val="115000"/>
              </a:lnSpc>
              <a:spcBef>
                <a:spcPts val="0"/>
              </a:spcBef>
              <a:spcAft>
                <a:spcPts val="300"/>
              </a:spcAft>
              <a:buFont typeface="Symbol" panose="05050102010706020507" pitchFamily="18" charset="2"/>
              <a:buChar char=""/>
            </a:pPr>
            <a:r>
              <a:rPr lang="en-NZ" sz="1600" dirty="0">
                <a:effectLst/>
                <a:latin typeface="Verdana" panose="020B0604030504040204" pitchFamily="34" charset="0"/>
                <a:ea typeface="Arial" panose="020B0604020202020204" pitchFamily="34" charset="0"/>
                <a:cs typeface="Vrinda" panose="020B0502040204020203" pitchFamily="34" charset="0"/>
              </a:rPr>
              <a:t>Tipping points – when actions are needed </a:t>
            </a:r>
          </a:p>
          <a:p>
            <a:pPr marL="342900" lvl="0" indent="-342900">
              <a:lnSpc>
                <a:spcPct val="115000"/>
              </a:lnSpc>
              <a:spcBef>
                <a:spcPts val="0"/>
              </a:spcBef>
              <a:spcAft>
                <a:spcPts val="300"/>
              </a:spcAft>
              <a:buFont typeface="Symbol" panose="05050102010706020507" pitchFamily="18" charset="2"/>
              <a:buChar char=""/>
            </a:pPr>
            <a:r>
              <a:rPr lang="en-NZ" sz="1600" dirty="0">
                <a:effectLst/>
                <a:latin typeface="Verdana" panose="020B0604030504040204" pitchFamily="34" charset="0"/>
                <a:ea typeface="Arial" panose="020B0604020202020204" pitchFamily="34" charset="0"/>
                <a:cs typeface="Vrinda" panose="020B0502040204020203" pitchFamily="34" charset="0"/>
              </a:rPr>
              <a:t>Lead times for implementation </a:t>
            </a:r>
          </a:p>
          <a:p>
            <a:pPr marL="342900" lvl="0" indent="-342900">
              <a:lnSpc>
                <a:spcPct val="115000"/>
              </a:lnSpc>
              <a:spcBef>
                <a:spcPts val="0"/>
              </a:spcBef>
              <a:spcAft>
                <a:spcPts val="300"/>
              </a:spcAft>
              <a:buFont typeface="Symbol" panose="05050102010706020507" pitchFamily="18" charset="2"/>
              <a:buChar char=""/>
            </a:pPr>
            <a:r>
              <a:rPr lang="en-NZ" sz="1600" dirty="0">
                <a:effectLst/>
                <a:latin typeface="Verdana" panose="020B0604030504040204" pitchFamily="34" charset="0"/>
                <a:ea typeface="Arial" panose="020B0604020202020204" pitchFamily="34" charset="0"/>
                <a:cs typeface="Vrinda" panose="020B0502040204020203" pitchFamily="34" charset="0"/>
              </a:rPr>
              <a:t>Decision dates </a:t>
            </a:r>
          </a:p>
          <a:p>
            <a:endParaRPr lang="en-NZ" dirty="0"/>
          </a:p>
        </p:txBody>
      </p:sp>
      <p:sp>
        <p:nvSpPr>
          <p:cNvPr id="5" name="TextBox 4">
            <a:extLst>
              <a:ext uri="{FF2B5EF4-FFF2-40B4-BE49-F238E27FC236}">
                <a16:creationId xmlns:a16="http://schemas.microsoft.com/office/drawing/2014/main" id="{8DD1D6FF-4D2C-434E-82B8-048EC22CBDAF}"/>
              </a:ext>
            </a:extLst>
          </p:cNvPr>
          <p:cNvSpPr txBox="1"/>
          <p:nvPr/>
        </p:nvSpPr>
        <p:spPr>
          <a:xfrm>
            <a:off x="8791575" y="1346227"/>
            <a:ext cx="3290834" cy="757130"/>
          </a:xfrm>
          <a:prstGeom prst="rect">
            <a:avLst/>
          </a:prstGeom>
          <a:noFill/>
        </p:spPr>
        <p:txBody>
          <a:bodyPr wrap="square" rtlCol="0">
            <a:spAutoFit/>
          </a:bodyPr>
          <a:lstStyle/>
          <a:p>
            <a:pPr>
              <a:lnSpc>
                <a:spcPct val="90000"/>
              </a:lnSpc>
              <a:spcBef>
                <a:spcPts val="1000"/>
              </a:spcBef>
            </a:pPr>
            <a:r>
              <a:rPr lang="en-NZ" sz="2400" b="1" dirty="0">
                <a:solidFill>
                  <a:schemeClr val="accent2"/>
                </a:solidFill>
              </a:rPr>
              <a:t>Source:        </a:t>
            </a:r>
            <a:r>
              <a:rPr lang="en-NZ" sz="2400" b="1" dirty="0" err="1">
                <a:solidFill>
                  <a:schemeClr val="accent2"/>
                </a:solidFill>
              </a:rPr>
              <a:t>Deltares</a:t>
            </a:r>
            <a:r>
              <a:rPr lang="en-NZ" sz="2400" b="1" dirty="0">
                <a:solidFill>
                  <a:schemeClr val="accent2"/>
                </a:solidFill>
              </a:rPr>
              <a:t> /Aurecon</a:t>
            </a:r>
          </a:p>
        </p:txBody>
      </p:sp>
      <p:sp>
        <p:nvSpPr>
          <p:cNvPr id="7" name="TextBox 6">
            <a:extLst>
              <a:ext uri="{FF2B5EF4-FFF2-40B4-BE49-F238E27FC236}">
                <a16:creationId xmlns:a16="http://schemas.microsoft.com/office/drawing/2014/main" id="{E119D659-702B-42F0-8FBF-91B720BFED73}"/>
              </a:ext>
            </a:extLst>
          </p:cNvPr>
          <p:cNvSpPr txBox="1"/>
          <p:nvPr/>
        </p:nvSpPr>
        <p:spPr>
          <a:xfrm>
            <a:off x="5572382" y="4608805"/>
            <a:ext cx="6097712" cy="1277016"/>
          </a:xfrm>
          <a:prstGeom prst="rect">
            <a:avLst/>
          </a:prstGeom>
          <a:noFill/>
        </p:spPr>
        <p:txBody>
          <a:bodyPr wrap="square">
            <a:spAutoFit/>
          </a:bodyPr>
          <a:lstStyle/>
          <a:p>
            <a:pPr marL="342900" marR="0" lvl="0" indent="-342900" algn="l" defTabSz="914400" rtl="0" eaLnBrk="1" fontAlgn="auto" latinLnBrk="0" hangingPunct="1">
              <a:lnSpc>
                <a:spcPct val="115000"/>
              </a:lnSpc>
              <a:spcBef>
                <a:spcPts val="0"/>
              </a:spcBef>
              <a:spcAft>
                <a:spcPts val="300"/>
              </a:spcAft>
              <a:buClrTx/>
              <a:buSzTx/>
              <a:buFont typeface="Symbol" panose="05050102010706020507" pitchFamily="18" charset="2"/>
              <a:buChar char=""/>
              <a:tabLst/>
              <a:defRPr/>
            </a:pPr>
            <a:r>
              <a:rPr kumimoji="0" lang="en-NZ" sz="1600" b="0" i="0" u="none" strike="noStrike" kern="1200" cap="none" spc="0" normalizeH="0" baseline="0" noProof="0" dirty="0">
                <a:ln>
                  <a:noFill/>
                </a:ln>
                <a:solidFill>
                  <a:srgbClr val="FFFFFF"/>
                </a:solidFill>
                <a:effectLst/>
                <a:uLnTx/>
                <a:uFillTx/>
                <a:latin typeface="Verdana" panose="020B0604030504040204" pitchFamily="34" charset="0"/>
                <a:ea typeface="Arial" panose="020B0604020202020204" pitchFamily="34" charset="0"/>
                <a:cs typeface="Vrinda" panose="020B0502040204020203" pitchFamily="34" charset="0"/>
              </a:rPr>
              <a:t>External signals to be monitored  </a:t>
            </a:r>
          </a:p>
          <a:p>
            <a:pPr marL="342900" marR="0" lvl="0" indent="-342900" algn="l" defTabSz="914400" rtl="0" eaLnBrk="1" fontAlgn="auto" latinLnBrk="0" hangingPunct="1">
              <a:lnSpc>
                <a:spcPct val="115000"/>
              </a:lnSpc>
              <a:spcBef>
                <a:spcPts val="0"/>
              </a:spcBef>
              <a:spcAft>
                <a:spcPts val="300"/>
              </a:spcAft>
              <a:buClrTx/>
              <a:buSzTx/>
              <a:buFont typeface="Symbol" panose="05050102010706020507" pitchFamily="18" charset="2"/>
              <a:buChar char=""/>
              <a:tabLst/>
              <a:defRPr/>
            </a:pPr>
            <a:r>
              <a:rPr kumimoji="0" lang="en-NZ" sz="1600" b="0" i="0" u="none" strike="noStrike" kern="1200" cap="none" spc="0" normalizeH="0" baseline="0" noProof="0" dirty="0">
                <a:ln>
                  <a:noFill/>
                </a:ln>
                <a:solidFill>
                  <a:srgbClr val="FFFFFF"/>
                </a:solidFill>
                <a:effectLst/>
                <a:uLnTx/>
                <a:uFillTx/>
                <a:latin typeface="Verdana" panose="020B0604030504040204" pitchFamily="34" charset="0"/>
                <a:ea typeface="Arial" panose="020B0604020202020204" pitchFamily="34" charset="0"/>
                <a:cs typeface="Vrinda" panose="020B0502040204020203" pitchFamily="34" charset="0"/>
              </a:rPr>
              <a:t>Knowledge gaps to be filled </a:t>
            </a:r>
          </a:p>
          <a:p>
            <a:pPr marL="342900" marR="0" lvl="0" indent="-342900" algn="l" defTabSz="914400" rtl="0" eaLnBrk="1" fontAlgn="auto" latinLnBrk="0" hangingPunct="1">
              <a:lnSpc>
                <a:spcPct val="115000"/>
              </a:lnSpc>
              <a:spcBef>
                <a:spcPts val="0"/>
              </a:spcBef>
              <a:spcAft>
                <a:spcPts val="300"/>
              </a:spcAft>
              <a:buClrTx/>
              <a:buSzTx/>
              <a:buFont typeface="Symbol" panose="05050102010706020507" pitchFamily="18" charset="2"/>
              <a:buChar char=""/>
              <a:tabLst/>
              <a:defRPr/>
            </a:pPr>
            <a:r>
              <a:rPr kumimoji="0" lang="en-NZ" sz="1600" b="0" i="0" u="none" strike="noStrike" kern="1200" cap="none" spc="0" normalizeH="0" baseline="0" noProof="0" dirty="0">
                <a:ln>
                  <a:noFill/>
                </a:ln>
                <a:solidFill>
                  <a:srgbClr val="FFFFFF"/>
                </a:solidFill>
                <a:effectLst/>
                <a:uLnTx/>
                <a:uFillTx/>
                <a:latin typeface="Verdana" panose="020B0604030504040204" pitchFamily="34" charset="0"/>
                <a:ea typeface="Arial" panose="020B0604020202020204" pitchFamily="34" charset="0"/>
                <a:cs typeface="Vrinda" panose="020B0502040204020203" pitchFamily="34" charset="0"/>
              </a:rPr>
              <a:t>Plans in consultation with stakeholders and the community</a:t>
            </a:r>
            <a:endParaRPr kumimoji="0" lang="en-NZ" sz="1600"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46591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74822D-AC13-4877-88E6-EAE98280C67A}"/>
              </a:ext>
            </a:extLst>
          </p:cNvPr>
          <p:cNvSpPr>
            <a:spLocks noGrp="1"/>
          </p:cNvSpPr>
          <p:nvPr>
            <p:ph type="body" sz="quarter" idx="10"/>
          </p:nvPr>
        </p:nvSpPr>
        <p:spPr>
          <a:xfrm>
            <a:off x="801688" y="387901"/>
            <a:ext cx="5855966" cy="570101"/>
          </a:xfrm>
        </p:spPr>
        <p:txBody>
          <a:bodyPr/>
          <a:lstStyle/>
          <a:p>
            <a:r>
              <a:rPr lang="en-NZ" dirty="0"/>
              <a:t>5. Build the economic case around </a:t>
            </a:r>
            <a:r>
              <a:rPr lang="en-NZ" u="sng" dirty="0"/>
              <a:t>value</a:t>
            </a:r>
          </a:p>
        </p:txBody>
      </p:sp>
      <p:sp>
        <p:nvSpPr>
          <p:cNvPr id="3" name="Text Placeholder 2">
            <a:extLst>
              <a:ext uri="{FF2B5EF4-FFF2-40B4-BE49-F238E27FC236}">
                <a16:creationId xmlns:a16="http://schemas.microsoft.com/office/drawing/2014/main" id="{1CC5D091-153F-4707-87A8-2EE5783A33EF}"/>
              </a:ext>
            </a:extLst>
          </p:cNvPr>
          <p:cNvSpPr>
            <a:spLocks noGrp="1"/>
          </p:cNvSpPr>
          <p:nvPr>
            <p:ph type="body" sz="quarter" idx="12"/>
          </p:nvPr>
        </p:nvSpPr>
        <p:spPr>
          <a:xfrm>
            <a:off x="801688" y="1561171"/>
            <a:ext cx="6265862" cy="4528784"/>
          </a:xfrm>
        </p:spPr>
        <p:txBody>
          <a:bodyPr>
            <a:normAutofit lnSpcReduction="10000"/>
          </a:bodyPr>
          <a:lstStyle/>
          <a:p>
            <a:r>
              <a:rPr lang="en-NZ" sz="2600" dirty="0"/>
              <a:t>Customer value </a:t>
            </a:r>
          </a:p>
          <a:p>
            <a:pPr marL="342900" indent="-342900">
              <a:buFont typeface="Arial" panose="020B0604020202020204" pitchFamily="34" charset="0"/>
              <a:buChar char="•"/>
            </a:pPr>
            <a:r>
              <a:rPr lang="en-NZ" sz="2100" dirty="0">
                <a:solidFill>
                  <a:schemeClr val="bg1"/>
                </a:solidFill>
              </a:rPr>
              <a:t>Value of ‘blue and green’ public open space (property value)</a:t>
            </a:r>
          </a:p>
          <a:p>
            <a:pPr marL="342900" indent="-342900">
              <a:buFont typeface="Arial" panose="020B0604020202020204" pitchFamily="34" charset="0"/>
              <a:buChar char="•"/>
            </a:pPr>
            <a:r>
              <a:rPr lang="en-NZ" sz="2100" dirty="0">
                <a:solidFill>
                  <a:schemeClr val="bg1"/>
                </a:solidFill>
              </a:rPr>
              <a:t>Value of drought-proofing properties with a recycled water source </a:t>
            </a:r>
          </a:p>
          <a:p>
            <a:pPr marL="342900" indent="-342900">
              <a:buFont typeface="Arial" panose="020B0604020202020204" pitchFamily="34" charset="0"/>
              <a:buChar char="•"/>
            </a:pPr>
            <a:r>
              <a:rPr lang="en-NZ" sz="2100" dirty="0">
                <a:solidFill>
                  <a:schemeClr val="bg1"/>
                </a:solidFill>
              </a:rPr>
              <a:t>Value of Water conservation</a:t>
            </a:r>
            <a:endParaRPr lang="en-NZ" dirty="0"/>
          </a:p>
          <a:p>
            <a:r>
              <a:rPr lang="en-NZ" sz="2600" dirty="0"/>
              <a:t>Environmental Value</a:t>
            </a:r>
          </a:p>
          <a:p>
            <a:pPr marL="342900" indent="-342900">
              <a:buFont typeface="Arial" panose="020B0604020202020204" pitchFamily="34" charset="0"/>
              <a:buChar char="•"/>
            </a:pPr>
            <a:r>
              <a:rPr lang="en-NZ" sz="2100" dirty="0">
                <a:solidFill>
                  <a:schemeClr val="bg1"/>
                </a:solidFill>
              </a:rPr>
              <a:t>Value of an enhance the natural aquatic environment </a:t>
            </a:r>
          </a:p>
          <a:p>
            <a:pPr marL="342900" indent="-342900">
              <a:buFont typeface="Arial" panose="020B0604020202020204" pitchFamily="34" charset="0"/>
              <a:buChar char="•"/>
            </a:pPr>
            <a:r>
              <a:rPr lang="en-NZ" sz="2100" dirty="0">
                <a:solidFill>
                  <a:schemeClr val="bg1"/>
                </a:solidFill>
              </a:rPr>
              <a:t>Value of resilience to climate change</a:t>
            </a:r>
          </a:p>
          <a:p>
            <a:pPr marL="342900" indent="-342900">
              <a:buFont typeface="Arial" panose="020B0604020202020204" pitchFamily="34" charset="0"/>
              <a:buChar char="•"/>
            </a:pPr>
            <a:r>
              <a:rPr lang="en-NZ" sz="2100" dirty="0"/>
              <a:t>Value of nature based solutions to reduce carbon inherent in hard infrastructure</a:t>
            </a:r>
            <a:endParaRPr lang="en-NZ" sz="2500" dirty="0">
              <a:solidFill>
                <a:schemeClr val="bg1"/>
              </a:solidFill>
            </a:endParaRPr>
          </a:p>
        </p:txBody>
      </p:sp>
      <p:pic>
        <p:nvPicPr>
          <p:cNvPr id="8" name="Picture 7">
            <a:extLst>
              <a:ext uri="{FF2B5EF4-FFF2-40B4-BE49-F238E27FC236}">
                <a16:creationId xmlns:a16="http://schemas.microsoft.com/office/drawing/2014/main" id="{86BEBB30-A1F7-4084-A456-7F6BE2FAE00F}"/>
              </a:ext>
            </a:extLst>
          </p:cNvPr>
          <p:cNvPicPr>
            <a:picLocks noChangeAspect="1"/>
          </p:cNvPicPr>
          <p:nvPr/>
        </p:nvPicPr>
        <p:blipFill>
          <a:blip r:embed="rId3"/>
          <a:stretch>
            <a:fillRect/>
          </a:stretch>
        </p:blipFill>
        <p:spPr>
          <a:xfrm>
            <a:off x="7067550" y="958002"/>
            <a:ext cx="2819002" cy="2072963"/>
          </a:xfrm>
          <a:prstGeom prst="rect">
            <a:avLst/>
          </a:prstGeom>
        </p:spPr>
      </p:pic>
      <p:pic>
        <p:nvPicPr>
          <p:cNvPr id="10" name="Picture 9">
            <a:extLst>
              <a:ext uri="{FF2B5EF4-FFF2-40B4-BE49-F238E27FC236}">
                <a16:creationId xmlns:a16="http://schemas.microsoft.com/office/drawing/2014/main" id="{1B1CC941-80E9-43C4-B03F-623DEF043725}"/>
              </a:ext>
            </a:extLst>
          </p:cNvPr>
          <p:cNvPicPr>
            <a:picLocks noChangeAspect="1"/>
          </p:cNvPicPr>
          <p:nvPr/>
        </p:nvPicPr>
        <p:blipFill>
          <a:blip r:embed="rId4"/>
          <a:stretch>
            <a:fillRect/>
          </a:stretch>
        </p:blipFill>
        <p:spPr>
          <a:xfrm>
            <a:off x="7067550" y="3429000"/>
            <a:ext cx="3430957" cy="2515066"/>
          </a:xfrm>
          <a:prstGeom prst="rect">
            <a:avLst/>
          </a:prstGeom>
        </p:spPr>
      </p:pic>
      <p:sp>
        <p:nvSpPr>
          <p:cNvPr id="11" name="TextBox 10">
            <a:extLst>
              <a:ext uri="{FF2B5EF4-FFF2-40B4-BE49-F238E27FC236}">
                <a16:creationId xmlns:a16="http://schemas.microsoft.com/office/drawing/2014/main" id="{EDBD6E20-2E17-4A5C-9D74-67BB73F476B5}"/>
              </a:ext>
            </a:extLst>
          </p:cNvPr>
          <p:cNvSpPr txBox="1"/>
          <p:nvPr/>
        </p:nvSpPr>
        <p:spPr>
          <a:xfrm>
            <a:off x="10068719" y="1218344"/>
            <a:ext cx="1285875" cy="1200329"/>
          </a:xfrm>
          <a:prstGeom prst="rect">
            <a:avLst/>
          </a:prstGeom>
          <a:noFill/>
        </p:spPr>
        <p:txBody>
          <a:bodyPr wrap="square" rtlCol="0">
            <a:spAutoFit/>
          </a:bodyPr>
          <a:lstStyle/>
          <a:p>
            <a:r>
              <a:rPr lang="en-NZ" dirty="0">
                <a:solidFill>
                  <a:schemeClr val="bg1"/>
                </a:solidFill>
              </a:rPr>
              <a:t>Bannister Creek WA went </a:t>
            </a:r>
          </a:p>
          <a:p>
            <a:r>
              <a:rPr lang="en-NZ" dirty="0">
                <a:solidFill>
                  <a:schemeClr val="bg1"/>
                </a:solidFill>
              </a:rPr>
              <a:t>from this…</a:t>
            </a:r>
          </a:p>
        </p:txBody>
      </p:sp>
      <p:sp>
        <p:nvSpPr>
          <p:cNvPr id="12" name="TextBox 11">
            <a:extLst>
              <a:ext uri="{FF2B5EF4-FFF2-40B4-BE49-F238E27FC236}">
                <a16:creationId xmlns:a16="http://schemas.microsoft.com/office/drawing/2014/main" id="{7EAC54F2-B81E-41F3-9887-43B91233118F}"/>
              </a:ext>
            </a:extLst>
          </p:cNvPr>
          <p:cNvSpPr txBox="1"/>
          <p:nvPr/>
        </p:nvSpPr>
        <p:spPr>
          <a:xfrm>
            <a:off x="10621963" y="3423665"/>
            <a:ext cx="1465262" cy="2031325"/>
          </a:xfrm>
          <a:prstGeom prst="rect">
            <a:avLst/>
          </a:prstGeom>
          <a:noFill/>
        </p:spPr>
        <p:txBody>
          <a:bodyPr wrap="square" rtlCol="0">
            <a:spAutoFit/>
          </a:bodyPr>
          <a:lstStyle/>
          <a:p>
            <a:r>
              <a:rPr lang="en-NZ" dirty="0">
                <a:solidFill>
                  <a:schemeClr val="bg1"/>
                </a:solidFill>
              </a:rPr>
              <a:t>…To this.</a:t>
            </a:r>
          </a:p>
          <a:p>
            <a:endParaRPr lang="en-NZ" dirty="0">
              <a:solidFill>
                <a:schemeClr val="bg1"/>
              </a:solidFill>
            </a:endParaRPr>
          </a:p>
          <a:p>
            <a:r>
              <a:rPr lang="en-NZ" dirty="0">
                <a:solidFill>
                  <a:schemeClr val="bg1"/>
                </a:solidFill>
              </a:rPr>
              <a:t>Adding 4.4% to  value of properties within 200m</a:t>
            </a:r>
          </a:p>
        </p:txBody>
      </p:sp>
      <p:sp>
        <p:nvSpPr>
          <p:cNvPr id="9" name="TextBox 8">
            <a:extLst>
              <a:ext uri="{FF2B5EF4-FFF2-40B4-BE49-F238E27FC236}">
                <a16:creationId xmlns:a16="http://schemas.microsoft.com/office/drawing/2014/main" id="{68CC6477-C7DF-460D-8D0F-E35BA6A7BFC6}"/>
              </a:ext>
            </a:extLst>
          </p:cNvPr>
          <p:cNvSpPr txBox="1"/>
          <p:nvPr/>
        </p:nvSpPr>
        <p:spPr>
          <a:xfrm>
            <a:off x="6838552" y="5510205"/>
            <a:ext cx="6096000"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200" b="1" i="0" u="none" strike="noStrike" kern="1200" cap="none" spc="0" normalizeH="0" baseline="0" noProof="0" dirty="0">
                <a:ln>
                  <a:noFill/>
                </a:ln>
                <a:solidFill>
                  <a:srgbClr val="89CAEB"/>
                </a:solidFill>
                <a:effectLst/>
                <a:uLnTx/>
                <a:uFillTx/>
                <a:latin typeface="Proxima Nova"/>
                <a:ea typeface="+mn-ea"/>
                <a:cs typeface="+mn-cs"/>
              </a:rPr>
              <a:t>Source: </a:t>
            </a:r>
            <a:r>
              <a:rPr kumimoji="0" lang="en-GB" sz="1200" b="1" i="0" u="none" strike="noStrike" kern="1200" cap="none" spc="0" normalizeH="0" baseline="0" noProof="0" dirty="0">
                <a:ln>
                  <a:noFill/>
                </a:ln>
                <a:solidFill>
                  <a:srgbClr val="89CAEB"/>
                </a:solidFill>
                <a:effectLst/>
                <a:uLnTx/>
                <a:uFillTx/>
                <a:latin typeface="Proxima Nova"/>
                <a:ea typeface="+mn-ea"/>
                <a:cs typeface="+mn-cs"/>
              </a:rPr>
              <a:t>Water Sensitive Cities Australia (WSCA) </a:t>
            </a:r>
          </a:p>
        </p:txBody>
      </p:sp>
    </p:spTree>
    <p:extLst>
      <p:ext uri="{BB962C8B-B14F-4D97-AF65-F5344CB8AC3E}">
        <p14:creationId xmlns:p14="http://schemas.microsoft.com/office/powerpoint/2010/main" val="350630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3D1980-B34C-4374-808E-9E5AB944D77E}"/>
              </a:ext>
            </a:extLst>
          </p:cNvPr>
          <p:cNvPicPr>
            <a:picLocks noChangeAspect="1"/>
          </p:cNvPicPr>
          <p:nvPr/>
        </p:nvPicPr>
        <p:blipFill>
          <a:blip r:embed="rId3"/>
          <a:stretch>
            <a:fillRect/>
          </a:stretch>
        </p:blipFill>
        <p:spPr>
          <a:xfrm>
            <a:off x="6034898" y="469341"/>
            <a:ext cx="3279932" cy="5175953"/>
          </a:xfrm>
          <a:prstGeom prst="rect">
            <a:avLst/>
          </a:prstGeom>
        </p:spPr>
      </p:pic>
      <p:sp>
        <p:nvSpPr>
          <p:cNvPr id="2" name="Text Placeholder 1">
            <a:extLst>
              <a:ext uri="{FF2B5EF4-FFF2-40B4-BE49-F238E27FC236}">
                <a16:creationId xmlns:a16="http://schemas.microsoft.com/office/drawing/2014/main" id="{CB45D098-BEE7-C116-2F41-9E78670E6731}"/>
              </a:ext>
            </a:extLst>
          </p:cNvPr>
          <p:cNvSpPr>
            <a:spLocks noGrp="1"/>
          </p:cNvSpPr>
          <p:nvPr>
            <p:ph type="body" sz="quarter" idx="10"/>
          </p:nvPr>
        </p:nvSpPr>
        <p:spPr>
          <a:xfrm>
            <a:off x="1190134" y="1621485"/>
            <a:ext cx="3374072" cy="570101"/>
          </a:xfrm>
        </p:spPr>
        <p:txBody>
          <a:bodyPr/>
          <a:lstStyle/>
          <a:p>
            <a:r>
              <a:rPr lang="en-GB" dirty="0"/>
              <a:t>Shaping Cities with Water</a:t>
            </a:r>
          </a:p>
          <a:p>
            <a:r>
              <a:rPr lang="en-GB" dirty="0"/>
              <a:t>Why it matters… </a:t>
            </a:r>
          </a:p>
          <a:p>
            <a:endParaRPr lang="en-US" dirty="0"/>
          </a:p>
        </p:txBody>
      </p:sp>
    </p:spTree>
    <p:extLst>
      <p:ext uri="{BB962C8B-B14F-4D97-AF65-F5344CB8AC3E}">
        <p14:creationId xmlns:p14="http://schemas.microsoft.com/office/powerpoint/2010/main" val="758149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7868ED-0110-4206-9DAE-77F0EAF8557F}"/>
              </a:ext>
            </a:extLst>
          </p:cNvPr>
          <p:cNvSpPr>
            <a:spLocks noGrp="1"/>
          </p:cNvSpPr>
          <p:nvPr>
            <p:ph type="body" sz="quarter" idx="10"/>
          </p:nvPr>
        </p:nvSpPr>
        <p:spPr>
          <a:xfrm>
            <a:off x="955801" y="632428"/>
            <a:ext cx="9687215" cy="570101"/>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u="sng" dirty="0">
                <a:solidFill>
                  <a:srgbClr val="89CAEB"/>
                </a:solidFill>
                <a:latin typeface="Proxima Nova"/>
              </a:rPr>
              <a:t>C</a:t>
            </a:r>
            <a:r>
              <a:rPr kumimoji="0" lang="en-NZ" sz="3600" b="1" i="0" u="sng" strike="noStrike" kern="1200" cap="none" spc="0" normalizeH="0" baseline="0" noProof="0" dirty="0" err="1">
                <a:ln>
                  <a:noFill/>
                </a:ln>
                <a:solidFill>
                  <a:srgbClr val="89CAEB"/>
                </a:solidFill>
                <a:effectLst/>
                <a:uLnTx/>
                <a:uFillTx/>
                <a:latin typeface="Proxima Nova"/>
                <a:ea typeface="+mn-ea"/>
                <a:cs typeface="+mn-cs"/>
              </a:rPr>
              <a:t>ost</a:t>
            </a:r>
            <a:r>
              <a:rPr kumimoji="0" lang="en-NZ" sz="3600" b="1" i="0" u="sng" strike="noStrike" kern="1200" cap="none" spc="0" normalizeH="0" baseline="0" noProof="0" dirty="0">
                <a:ln>
                  <a:noFill/>
                </a:ln>
                <a:solidFill>
                  <a:srgbClr val="89CAEB"/>
                </a:solidFill>
                <a:effectLst/>
                <a:uLnTx/>
                <a:uFillTx/>
                <a:latin typeface="Proxima Nova"/>
                <a:ea typeface="+mn-ea"/>
                <a:cs typeface="+mn-cs"/>
              </a:rPr>
              <a:t> efficiencies of precinct systems </a:t>
            </a:r>
          </a:p>
          <a:p>
            <a:endParaRPr lang="en-NZ" dirty="0"/>
          </a:p>
        </p:txBody>
      </p:sp>
      <p:sp>
        <p:nvSpPr>
          <p:cNvPr id="3" name="Text Placeholder 2">
            <a:extLst>
              <a:ext uri="{FF2B5EF4-FFF2-40B4-BE49-F238E27FC236}">
                <a16:creationId xmlns:a16="http://schemas.microsoft.com/office/drawing/2014/main" id="{6EC4875A-60CF-459B-BDC0-97EE0781B4CC}"/>
              </a:ext>
            </a:extLst>
          </p:cNvPr>
          <p:cNvSpPr>
            <a:spLocks noGrp="1"/>
          </p:cNvSpPr>
          <p:nvPr>
            <p:ph type="body" sz="quarter" idx="12"/>
          </p:nvPr>
        </p:nvSpPr>
        <p:spPr>
          <a:xfrm>
            <a:off x="955801" y="1521868"/>
            <a:ext cx="9123148" cy="4528784"/>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NZ" sz="2100" b="0" i="0" u="none" strike="noStrike" kern="1200" cap="none" spc="0" normalizeH="0" baseline="0" noProof="0" dirty="0">
              <a:ln>
                <a:noFill/>
              </a:ln>
              <a:solidFill>
                <a:srgbClr val="FFFFFF"/>
              </a:solidFill>
              <a:effectLst/>
              <a:uLnTx/>
              <a:uFillTx/>
              <a:latin typeface="Proxima Nova"/>
              <a:ea typeface="+mn-ea"/>
              <a:cs typeface="+mn-cs"/>
            </a:endParaRPr>
          </a:p>
          <a:p>
            <a:pPr marL="0" marR="0" lvl="0" indent="0" fontAlgn="auto">
              <a:spcAft>
                <a:spcPts val="0"/>
              </a:spcAft>
              <a:buClrTx/>
              <a:buSzTx/>
              <a:buFont typeface="Arial" panose="020B0604020202020204" pitchFamily="34" charset="0"/>
              <a:buNone/>
              <a:tabLst/>
              <a:defRPr/>
            </a:pPr>
            <a:r>
              <a:rPr lang="en-NZ" sz="2600" dirty="0"/>
              <a:t>Capital </a:t>
            </a:r>
          </a:p>
          <a:p>
            <a:pPr marL="342900" marR="0" lvl="0" indent="-342900" fontAlgn="auto">
              <a:spcAft>
                <a:spcPts val="0"/>
              </a:spcAft>
              <a:buClrTx/>
              <a:buSzTx/>
              <a:buFont typeface="Arial" panose="020B0604020202020204" pitchFamily="34" charset="0"/>
              <a:buChar char="•"/>
              <a:tabLst/>
              <a:defRPr/>
            </a:pPr>
            <a:r>
              <a:rPr lang="en-NZ" sz="2600" dirty="0"/>
              <a:t>Economies of technology &gt; Economies of scale </a:t>
            </a:r>
          </a:p>
          <a:p>
            <a:pPr marL="342900" marR="0" lvl="0" indent="-342900" fontAlgn="auto">
              <a:spcAft>
                <a:spcPts val="0"/>
              </a:spcAft>
              <a:buClrTx/>
              <a:buSzTx/>
              <a:buFont typeface="Arial" panose="020B0604020202020204" pitchFamily="34" charset="0"/>
              <a:buChar char="•"/>
              <a:tabLst/>
              <a:defRPr/>
            </a:pPr>
            <a:r>
              <a:rPr lang="en-NZ" sz="2600" dirty="0"/>
              <a:t>Avoided costs to centralised systems</a:t>
            </a:r>
          </a:p>
          <a:p>
            <a:pPr marL="0" marR="0" lvl="0" indent="0" fontAlgn="auto">
              <a:spcAft>
                <a:spcPts val="0"/>
              </a:spcAft>
              <a:buClrTx/>
              <a:buSzTx/>
              <a:buFont typeface="Arial" panose="020B0604020202020204" pitchFamily="34" charset="0"/>
              <a:buNone/>
              <a:tabLst/>
              <a:defRPr/>
            </a:pPr>
            <a:r>
              <a:rPr lang="en-NZ" sz="2600" dirty="0"/>
              <a:t>Operations and maintenance </a:t>
            </a:r>
          </a:p>
          <a:p>
            <a:pPr marL="342900" marR="0" lvl="1" indent="-342900" fontAlgn="auto">
              <a:spcBef>
                <a:spcPts val="1000"/>
              </a:spcBef>
              <a:spcAft>
                <a:spcPts val="0"/>
              </a:spcAft>
              <a:buClrTx/>
              <a:buSzTx/>
              <a:buFont typeface="Arial" panose="020B0604020202020204" pitchFamily="34" charset="0"/>
              <a:buChar char="•"/>
              <a:tabLst/>
              <a:defRPr/>
            </a:pPr>
            <a:r>
              <a:rPr lang="en-NZ" sz="2600" dirty="0">
                <a:solidFill>
                  <a:schemeClr val="bg1"/>
                </a:solidFill>
              </a:rPr>
              <a:t>Lower cost and less disruptive to maintain</a:t>
            </a:r>
          </a:p>
          <a:p>
            <a:pPr marL="342900" marR="0" lvl="1" indent="-342900" fontAlgn="auto">
              <a:spcBef>
                <a:spcPts val="1000"/>
              </a:spcBef>
              <a:spcAft>
                <a:spcPts val="0"/>
              </a:spcAft>
              <a:buClrTx/>
              <a:buSzTx/>
              <a:buFont typeface="Arial" panose="020B0604020202020204" pitchFamily="34" charset="0"/>
              <a:buChar char="•"/>
              <a:tabLst/>
              <a:defRPr/>
            </a:pPr>
            <a:r>
              <a:rPr lang="en-NZ" sz="2600" dirty="0">
                <a:solidFill>
                  <a:schemeClr val="bg1"/>
                </a:solidFill>
              </a:rPr>
              <a:t>More resilient </a:t>
            </a:r>
          </a:p>
          <a:p>
            <a:endParaRPr lang="en-NZ" sz="2600" dirty="0"/>
          </a:p>
        </p:txBody>
      </p:sp>
    </p:spTree>
    <p:extLst>
      <p:ext uri="{BB962C8B-B14F-4D97-AF65-F5344CB8AC3E}">
        <p14:creationId xmlns:p14="http://schemas.microsoft.com/office/powerpoint/2010/main" val="3339907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1FCEC-0806-4A4D-865F-EEC70CD2258C}"/>
              </a:ext>
            </a:extLst>
          </p:cNvPr>
          <p:cNvSpPr>
            <a:spLocks noGrp="1"/>
          </p:cNvSpPr>
          <p:nvPr>
            <p:ph type="body" sz="quarter" idx="10"/>
          </p:nvPr>
        </p:nvSpPr>
        <p:spPr>
          <a:xfrm>
            <a:off x="868363" y="577545"/>
            <a:ext cx="10801350" cy="570101"/>
          </a:xfrm>
        </p:spPr>
        <p:txBody>
          <a:bodyPr/>
          <a:lstStyle/>
          <a:p>
            <a:r>
              <a:rPr lang="en-NZ" dirty="0"/>
              <a:t>6. Financing through ‘Value Capture’</a:t>
            </a:r>
          </a:p>
        </p:txBody>
      </p:sp>
      <p:sp>
        <p:nvSpPr>
          <p:cNvPr id="3" name="Text Placeholder 2">
            <a:extLst>
              <a:ext uri="{FF2B5EF4-FFF2-40B4-BE49-F238E27FC236}">
                <a16:creationId xmlns:a16="http://schemas.microsoft.com/office/drawing/2014/main" id="{33409F68-253C-4E44-A82C-D3AC68D9E166}"/>
              </a:ext>
            </a:extLst>
          </p:cNvPr>
          <p:cNvSpPr>
            <a:spLocks noGrp="1"/>
          </p:cNvSpPr>
          <p:nvPr>
            <p:ph type="body" sz="quarter" idx="12"/>
          </p:nvPr>
        </p:nvSpPr>
        <p:spPr>
          <a:xfrm>
            <a:off x="5852826" y="1557697"/>
            <a:ext cx="5690787" cy="4889963"/>
          </a:xfrm>
        </p:spPr>
        <p:txBody>
          <a:bodyPr/>
          <a:lstStyle/>
          <a:p>
            <a:r>
              <a:rPr lang="en-NZ" dirty="0"/>
              <a:t>Show the uplift value is more than the cost</a:t>
            </a:r>
          </a:p>
          <a:p>
            <a:r>
              <a:rPr lang="en-NZ" dirty="0"/>
              <a:t>Work with stakeholders to establish willingness to pay</a:t>
            </a:r>
          </a:p>
          <a:p>
            <a:r>
              <a:rPr lang="en-NZ" dirty="0"/>
              <a:t>Build water into the financial plan for the development of the precinct</a:t>
            </a:r>
          </a:p>
          <a:p>
            <a:r>
              <a:rPr lang="en-NZ" dirty="0"/>
              <a:t>Establish mechanisms for beneficiaries to fund </a:t>
            </a:r>
          </a:p>
        </p:txBody>
      </p:sp>
      <p:pic>
        <p:nvPicPr>
          <p:cNvPr id="4" name="Picture 3">
            <a:extLst>
              <a:ext uri="{FF2B5EF4-FFF2-40B4-BE49-F238E27FC236}">
                <a16:creationId xmlns:a16="http://schemas.microsoft.com/office/drawing/2014/main" id="{49DE3984-3D33-494C-941B-828FD752B324}"/>
              </a:ext>
            </a:extLst>
          </p:cNvPr>
          <p:cNvPicPr>
            <a:picLocks noChangeAspect="1"/>
          </p:cNvPicPr>
          <p:nvPr/>
        </p:nvPicPr>
        <p:blipFill>
          <a:blip r:embed="rId3"/>
          <a:stretch>
            <a:fillRect/>
          </a:stretch>
        </p:blipFill>
        <p:spPr>
          <a:xfrm>
            <a:off x="509988" y="1471244"/>
            <a:ext cx="4783138" cy="2457392"/>
          </a:xfrm>
          <a:prstGeom prst="rect">
            <a:avLst/>
          </a:prstGeom>
        </p:spPr>
      </p:pic>
      <p:pic>
        <p:nvPicPr>
          <p:cNvPr id="6" name="Picture 5">
            <a:extLst>
              <a:ext uri="{FF2B5EF4-FFF2-40B4-BE49-F238E27FC236}">
                <a16:creationId xmlns:a16="http://schemas.microsoft.com/office/drawing/2014/main" id="{59FF0A9A-138B-4C29-B168-A8BAAB7CC812}"/>
              </a:ext>
            </a:extLst>
          </p:cNvPr>
          <p:cNvPicPr>
            <a:picLocks noChangeAspect="1"/>
          </p:cNvPicPr>
          <p:nvPr/>
        </p:nvPicPr>
        <p:blipFill>
          <a:blip r:embed="rId4"/>
          <a:stretch>
            <a:fillRect/>
          </a:stretch>
        </p:blipFill>
        <p:spPr>
          <a:xfrm>
            <a:off x="509988" y="4138852"/>
            <a:ext cx="3629144" cy="2419429"/>
          </a:xfrm>
          <a:prstGeom prst="rect">
            <a:avLst/>
          </a:prstGeom>
        </p:spPr>
      </p:pic>
      <p:pic>
        <p:nvPicPr>
          <p:cNvPr id="8" name="Picture 7">
            <a:extLst>
              <a:ext uri="{FF2B5EF4-FFF2-40B4-BE49-F238E27FC236}">
                <a16:creationId xmlns:a16="http://schemas.microsoft.com/office/drawing/2014/main" id="{CA34F812-319D-43DF-944C-409F7E256C32}"/>
              </a:ext>
            </a:extLst>
          </p:cNvPr>
          <p:cNvPicPr>
            <a:picLocks noChangeAspect="1"/>
          </p:cNvPicPr>
          <p:nvPr/>
        </p:nvPicPr>
        <p:blipFill>
          <a:blip r:embed="rId5"/>
          <a:stretch>
            <a:fillRect/>
          </a:stretch>
        </p:blipFill>
        <p:spPr>
          <a:xfrm>
            <a:off x="4257103" y="4158060"/>
            <a:ext cx="3229547" cy="2400221"/>
          </a:xfrm>
          <a:prstGeom prst="rect">
            <a:avLst/>
          </a:prstGeom>
        </p:spPr>
      </p:pic>
    </p:spTree>
    <p:extLst>
      <p:ext uri="{BB962C8B-B14F-4D97-AF65-F5344CB8AC3E}">
        <p14:creationId xmlns:p14="http://schemas.microsoft.com/office/powerpoint/2010/main" val="270750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4E51E-589A-4236-B764-9249C6A439C6}"/>
              </a:ext>
            </a:extLst>
          </p:cNvPr>
          <p:cNvSpPr>
            <a:spLocks noGrp="1"/>
          </p:cNvSpPr>
          <p:nvPr>
            <p:ph type="body" sz="quarter" idx="10"/>
          </p:nvPr>
        </p:nvSpPr>
        <p:spPr/>
        <p:txBody>
          <a:bodyPr/>
          <a:lstStyle/>
          <a:p>
            <a:r>
              <a:rPr lang="en-NZ" dirty="0"/>
              <a:t>Economics and finance</a:t>
            </a:r>
          </a:p>
        </p:txBody>
      </p:sp>
      <p:sp>
        <p:nvSpPr>
          <p:cNvPr id="3" name="Text Placeholder 2">
            <a:extLst>
              <a:ext uri="{FF2B5EF4-FFF2-40B4-BE49-F238E27FC236}">
                <a16:creationId xmlns:a16="http://schemas.microsoft.com/office/drawing/2014/main" id="{9517A60A-082C-40C9-912B-6AA176CAAA06}"/>
              </a:ext>
            </a:extLst>
          </p:cNvPr>
          <p:cNvSpPr>
            <a:spLocks noGrp="1"/>
          </p:cNvSpPr>
          <p:nvPr>
            <p:ph type="body" sz="quarter" idx="12"/>
          </p:nvPr>
        </p:nvSpPr>
        <p:spPr>
          <a:xfrm>
            <a:off x="801688" y="1561171"/>
            <a:ext cx="6370637" cy="4528784"/>
          </a:xfrm>
        </p:spPr>
        <p:txBody>
          <a:bodyPr>
            <a:normAutofit fontScale="92500" lnSpcReduction="10000"/>
          </a:bodyPr>
          <a:lstStyle/>
          <a:p>
            <a:pPr marL="342900" indent="-342900">
              <a:buFont typeface="Arial" panose="020B0604020202020204" pitchFamily="34" charset="0"/>
              <a:buChar char="•"/>
            </a:pPr>
            <a:endParaRPr lang="en-GB" dirty="0"/>
          </a:p>
          <a:p>
            <a:r>
              <a:rPr lang="en-GB" dirty="0" err="1"/>
              <a:t>Fishermans</a:t>
            </a:r>
            <a:r>
              <a:rPr lang="en-GB" dirty="0"/>
              <a:t> Bend Melbourne</a:t>
            </a:r>
          </a:p>
          <a:p>
            <a:pPr marL="342900" indent="-342900">
              <a:buFont typeface="Arial" panose="020B0604020202020204" pitchFamily="34" charset="0"/>
              <a:buChar char="•"/>
            </a:pPr>
            <a:r>
              <a:rPr lang="en-GB" dirty="0"/>
              <a:t>Economic analysis demonstrated a positive benefit cost ratio for the estimated $5 billion+ of infrastructure across all services (that included water)</a:t>
            </a:r>
          </a:p>
          <a:p>
            <a:pPr marL="342900" indent="-342900">
              <a:buFont typeface="Arial" panose="020B0604020202020204" pitchFamily="34" charset="0"/>
              <a:buChar char="•"/>
            </a:pPr>
            <a:r>
              <a:rPr lang="en-GB" dirty="0"/>
              <a:t>Funded through Growth Areas Infrastructure Contribution Charges at key development stages</a:t>
            </a:r>
          </a:p>
          <a:p>
            <a:r>
              <a:rPr lang="en-NZ" dirty="0"/>
              <a:t>Western Parkland City:</a:t>
            </a:r>
          </a:p>
          <a:p>
            <a:pPr marL="342900" indent="-342900">
              <a:buFont typeface="Arial" panose="020B0604020202020204" pitchFamily="34" charset="0"/>
              <a:buChar char="•"/>
            </a:pPr>
            <a:r>
              <a:rPr lang="en-GB" dirty="0"/>
              <a:t>Achieving the Parkland City objectives cost $2 billion more than the baseline $24 billion for water (less than 10% extra). </a:t>
            </a:r>
          </a:p>
          <a:p>
            <a:pPr marL="342900" indent="-342900">
              <a:buFont typeface="Arial" panose="020B0604020202020204" pitchFamily="34" charset="0"/>
              <a:buChar char="•"/>
            </a:pPr>
            <a:r>
              <a:rPr lang="en-GB" dirty="0"/>
              <a:t>Excellent value for making the Western Parkland City a viable / liveable city</a:t>
            </a:r>
          </a:p>
          <a:p>
            <a:pPr marL="342900" indent="-342900">
              <a:buFont typeface="Arial" panose="020B0604020202020204" pitchFamily="34" charset="0"/>
              <a:buChar char="•"/>
            </a:pPr>
            <a:r>
              <a:rPr lang="en-GB" dirty="0"/>
              <a:t>Funded through rates and charges (stormwater and utilities)</a:t>
            </a:r>
          </a:p>
          <a:p>
            <a:pPr marL="342900" indent="-342900">
              <a:buFont typeface="Arial" panose="020B0604020202020204" pitchFamily="34" charset="0"/>
              <a:buChar char="•"/>
            </a:pPr>
            <a:endParaRPr lang="en-GB" dirty="0"/>
          </a:p>
        </p:txBody>
      </p:sp>
      <p:pic>
        <p:nvPicPr>
          <p:cNvPr id="1026" name="Picture 2" descr="See the source image">
            <a:extLst>
              <a:ext uri="{FF2B5EF4-FFF2-40B4-BE49-F238E27FC236}">
                <a16:creationId xmlns:a16="http://schemas.microsoft.com/office/drawing/2014/main" id="{F37105B7-ADF4-4960-AD3A-EADCF1370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73156">
            <a:off x="6985159" y="1857374"/>
            <a:ext cx="5349716"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542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FDDB-ECBF-25CD-BF5D-68D8BA18F8DE}"/>
              </a:ext>
            </a:extLst>
          </p:cNvPr>
          <p:cNvSpPr>
            <a:spLocks noGrp="1"/>
          </p:cNvSpPr>
          <p:nvPr>
            <p:ph type="title"/>
          </p:nvPr>
        </p:nvSpPr>
        <p:spPr>
          <a:xfrm>
            <a:off x="3069336" y="457635"/>
            <a:ext cx="10515600" cy="787814"/>
          </a:xfrm>
        </p:spPr>
        <p:txBody>
          <a:bodyPr>
            <a:normAutofit/>
          </a:bodyPr>
          <a:lstStyle/>
          <a:p>
            <a:r>
              <a:rPr lang="en-NZ" dirty="0"/>
              <a:t>Conclusion</a:t>
            </a:r>
          </a:p>
        </p:txBody>
      </p:sp>
      <p:sp>
        <p:nvSpPr>
          <p:cNvPr id="3" name="Text Placeholder 2">
            <a:extLst>
              <a:ext uri="{FF2B5EF4-FFF2-40B4-BE49-F238E27FC236}">
                <a16:creationId xmlns:a16="http://schemas.microsoft.com/office/drawing/2014/main" id="{37ACBB84-410E-BCD9-7F20-7197AB0F31CE}"/>
              </a:ext>
            </a:extLst>
          </p:cNvPr>
          <p:cNvSpPr>
            <a:spLocks noGrp="1"/>
          </p:cNvSpPr>
          <p:nvPr>
            <p:ph type="body" sz="quarter" idx="11"/>
          </p:nvPr>
        </p:nvSpPr>
        <p:spPr>
          <a:xfrm>
            <a:off x="908136" y="2973673"/>
            <a:ext cx="6078291" cy="910654"/>
          </a:xfrm>
        </p:spPr>
        <p:txBody>
          <a:bodyPr/>
          <a:lstStyle/>
          <a:p>
            <a:r>
              <a:rPr lang="en-NZ" sz="2400" dirty="0"/>
              <a:t>Water can shape our cities……         and our quality of life in them</a:t>
            </a:r>
          </a:p>
          <a:p>
            <a:r>
              <a:rPr lang="en-NZ" sz="2400" dirty="0"/>
              <a:t>I hope I have provided some insight today into how precinct scale solutions provide a great opportunity to this ……</a:t>
            </a:r>
          </a:p>
        </p:txBody>
      </p:sp>
      <p:pic>
        <p:nvPicPr>
          <p:cNvPr id="4" name="Picture 3">
            <a:extLst>
              <a:ext uri="{FF2B5EF4-FFF2-40B4-BE49-F238E27FC236}">
                <a16:creationId xmlns:a16="http://schemas.microsoft.com/office/drawing/2014/main" id="{FDF14C76-80C5-49C9-BCA6-2066CBE98219}"/>
              </a:ext>
            </a:extLst>
          </p:cNvPr>
          <p:cNvPicPr>
            <a:picLocks noChangeAspect="1"/>
          </p:cNvPicPr>
          <p:nvPr/>
        </p:nvPicPr>
        <p:blipFill>
          <a:blip r:embed="rId3"/>
          <a:stretch>
            <a:fillRect/>
          </a:stretch>
        </p:blipFill>
        <p:spPr>
          <a:xfrm>
            <a:off x="7735839" y="2653880"/>
            <a:ext cx="3459951" cy="2356270"/>
          </a:xfrm>
          <a:prstGeom prst="rect">
            <a:avLst/>
          </a:prstGeom>
        </p:spPr>
      </p:pic>
      <p:pic>
        <p:nvPicPr>
          <p:cNvPr id="5" name="Picture 4">
            <a:extLst>
              <a:ext uri="{FF2B5EF4-FFF2-40B4-BE49-F238E27FC236}">
                <a16:creationId xmlns:a16="http://schemas.microsoft.com/office/drawing/2014/main" id="{7B0E15CE-A7CB-4D8B-AE70-9F8AB7578FFF}"/>
              </a:ext>
            </a:extLst>
          </p:cNvPr>
          <p:cNvPicPr>
            <a:picLocks noChangeAspect="1"/>
          </p:cNvPicPr>
          <p:nvPr/>
        </p:nvPicPr>
        <p:blipFill>
          <a:blip r:embed="rId4"/>
          <a:stretch>
            <a:fillRect/>
          </a:stretch>
        </p:blipFill>
        <p:spPr>
          <a:xfrm>
            <a:off x="1961662" y="5677701"/>
            <a:ext cx="2761727" cy="865707"/>
          </a:xfrm>
          <a:prstGeom prst="rect">
            <a:avLst/>
          </a:prstGeom>
        </p:spPr>
      </p:pic>
    </p:spTree>
    <p:extLst>
      <p:ext uri="{BB962C8B-B14F-4D97-AF65-F5344CB8AC3E}">
        <p14:creationId xmlns:p14="http://schemas.microsoft.com/office/powerpoint/2010/main" val="1978309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61AC89-9817-4AB2-B3B8-D5CE716A3363}"/>
              </a:ext>
            </a:extLst>
          </p:cNvPr>
          <p:cNvSpPr>
            <a:spLocks noGrp="1"/>
          </p:cNvSpPr>
          <p:nvPr>
            <p:ph type="body" sz="quarter" idx="10"/>
          </p:nvPr>
        </p:nvSpPr>
        <p:spPr>
          <a:xfrm>
            <a:off x="216286" y="566709"/>
            <a:ext cx="11759428" cy="570101"/>
          </a:xfrm>
        </p:spPr>
        <p:txBody>
          <a:bodyPr/>
          <a:lstStyle/>
          <a:p>
            <a:r>
              <a:rPr lang="en-NZ" dirty="0" err="1"/>
              <a:t>Fishermans</a:t>
            </a:r>
            <a:r>
              <a:rPr lang="en-NZ" dirty="0"/>
              <a:t> Bend </a:t>
            </a:r>
            <a:r>
              <a:rPr lang="en-NZ" dirty="0" err="1"/>
              <a:t>Melb</a:t>
            </a:r>
            <a:r>
              <a:rPr lang="en-NZ" dirty="0"/>
              <a:t>.  Integration across scales </a:t>
            </a:r>
          </a:p>
        </p:txBody>
      </p:sp>
      <p:pic>
        <p:nvPicPr>
          <p:cNvPr id="4" name="Picture 3">
            <a:extLst>
              <a:ext uri="{FF2B5EF4-FFF2-40B4-BE49-F238E27FC236}">
                <a16:creationId xmlns:a16="http://schemas.microsoft.com/office/drawing/2014/main" id="{92293BE6-75F6-4F15-8BB5-33E011E764C9}"/>
              </a:ext>
            </a:extLst>
          </p:cNvPr>
          <p:cNvPicPr>
            <a:picLocks noChangeAspect="1"/>
          </p:cNvPicPr>
          <p:nvPr/>
        </p:nvPicPr>
        <p:blipFill>
          <a:blip r:embed="rId2"/>
          <a:stretch>
            <a:fillRect/>
          </a:stretch>
        </p:blipFill>
        <p:spPr>
          <a:xfrm>
            <a:off x="6942654" y="3858987"/>
            <a:ext cx="3352801" cy="2006991"/>
          </a:xfrm>
          <a:prstGeom prst="rect">
            <a:avLst/>
          </a:prstGeom>
        </p:spPr>
      </p:pic>
      <p:sp>
        <p:nvSpPr>
          <p:cNvPr id="3" name="Text Placeholder 2">
            <a:extLst>
              <a:ext uri="{FF2B5EF4-FFF2-40B4-BE49-F238E27FC236}">
                <a16:creationId xmlns:a16="http://schemas.microsoft.com/office/drawing/2014/main" id="{D1B63553-0031-492A-983D-CC5CBCF3ECC4}"/>
              </a:ext>
            </a:extLst>
          </p:cNvPr>
          <p:cNvSpPr>
            <a:spLocks noGrp="1"/>
          </p:cNvSpPr>
          <p:nvPr>
            <p:ph type="body" sz="quarter" idx="12"/>
          </p:nvPr>
        </p:nvSpPr>
        <p:spPr>
          <a:xfrm>
            <a:off x="614222" y="1426684"/>
            <a:ext cx="5568632" cy="4864607"/>
          </a:xfrm>
        </p:spPr>
        <p:txBody>
          <a:bodyPr>
            <a:normAutofit/>
          </a:bodyPr>
          <a:lstStyle/>
          <a:p>
            <a:r>
              <a:rPr lang="en-GB" sz="2400" b="1" dirty="0">
                <a:solidFill>
                  <a:schemeClr val="accent2"/>
                </a:solidFill>
              </a:rPr>
              <a:t>Precinct scale </a:t>
            </a:r>
          </a:p>
          <a:p>
            <a:r>
              <a:rPr lang="en-GB" dirty="0"/>
              <a:t>Water recycling plant and third pipe network for residential re-use.</a:t>
            </a:r>
          </a:p>
          <a:p>
            <a:r>
              <a:rPr lang="en-GB" sz="2400" b="1" dirty="0">
                <a:solidFill>
                  <a:schemeClr val="accent2"/>
                </a:solidFill>
              </a:rPr>
              <a:t>Street scale </a:t>
            </a:r>
          </a:p>
          <a:p>
            <a:r>
              <a:rPr lang="en-GB" dirty="0"/>
              <a:t>Water sensitive urban design, including distributed storages in open space, raingardens and tree pits.</a:t>
            </a:r>
          </a:p>
          <a:p>
            <a:r>
              <a:rPr lang="en-GB" sz="2400" b="1" dirty="0">
                <a:solidFill>
                  <a:schemeClr val="accent2"/>
                </a:solidFill>
              </a:rPr>
              <a:t>Building scale </a:t>
            </a:r>
          </a:p>
          <a:p>
            <a:r>
              <a:rPr lang="en-GB" dirty="0"/>
              <a:t>Rainwater detention (to reduce flooding) with green roofs, green walls, and smart rainwater tanks in individual buildings </a:t>
            </a:r>
          </a:p>
          <a:p>
            <a:r>
              <a:rPr lang="en-GB" dirty="0"/>
              <a:t>Rainwater capture, storage and treatment for re-use.</a:t>
            </a:r>
          </a:p>
          <a:p>
            <a:endParaRPr lang="en-GB" dirty="0"/>
          </a:p>
          <a:p>
            <a:endParaRPr lang="en-NZ" dirty="0"/>
          </a:p>
        </p:txBody>
      </p:sp>
      <p:pic>
        <p:nvPicPr>
          <p:cNvPr id="6" name="Picture 5">
            <a:extLst>
              <a:ext uri="{FF2B5EF4-FFF2-40B4-BE49-F238E27FC236}">
                <a16:creationId xmlns:a16="http://schemas.microsoft.com/office/drawing/2014/main" id="{8B2AE641-7EA1-47D3-AFA5-35F4C0B50BAE}"/>
              </a:ext>
            </a:extLst>
          </p:cNvPr>
          <p:cNvPicPr>
            <a:picLocks noChangeAspect="1"/>
          </p:cNvPicPr>
          <p:nvPr/>
        </p:nvPicPr>
        <p:blipFill>
          <a:blip r:embed="rId3"/>
          <a:stretch>
            <a:fillRect/>
          </a:stretch>
        </p:blipFill>
        <p:spPr>
          <a:xfrm>
            <a:off x="7017250" y="1136810"/>
            <a:ext cx="4345968" cy="2649200"/>
          </a:xfrm>
          <a:prstGeom prst="rect">
            <a:avLst/>
          </a:prstGeom>
        </p:spPr>
      </p:pic>
    </p:spTree>
    <p:extLst>
      <p:ext uri="{BB962C8B-B14F-4D97-AF65-F5344CB8AC3E}">
        <p14:creationId xmlns:p14="http://schemas.microsoft.com/office/powerpoint/2010/main" val="714547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2DA98C-A485-46DB-A34A-414BA9E63BCC}"/>
              </a:ext>
            </a:extLst>
          </p:cNvPr>
          <p:cNvSpPr>
            <a:spLocks noGrp="1"/>
          </p:cNvSpPr>
          <p:nvPr>
            <p:ph type="body" sz="quarter" idx="10"/>
          </p:nvPr>
        </p:nvSpPr>
        <p:spPr/>
        <p:txBody>
          <a:bodyPr/>
          <a:lstStyle/>
          <a:p>
            <a:r>
              <a:rPr lang="en-NZ" dirty="0"/>
              <a:t>Creating the vision</a:t>
            </a:r>
          </a:p>
        </p:txBody>
      </p:sp>
      <p:sp>
        <p:nvSpPr>
          <p:cNvPr id="4" name="TextBox 3">
            <a:extLst>
              <a:ext uri="{FF2B5EF4-FFF2-40B4-BE49-F238E27FC236}">
                <a16:creationId xmlns:a16="http://schemas.microsoft.com/office/drawing/2014/main" id="{26298D58-0DE8-43DA-85C7-1CF6D9B214E4}"/>
              </a:ext>
            </a:extLst>
          </p:cNvPr>
          <p:cNvSpPr txBox="1"/>
          <p:nvPr/>
        </p:nvSpPr>
        <p:spPr>
          <a:xfrm>
            <a:off x="6422931" y="1499508"/>
            <a:ext cx="5180108" cy="1754326"/>
          </a:xfrm>
          <a:prstGeom prst="rect">
            <a:avLst/>
          </a:prstGeom>
          <a:noFill/>
        </p:spPr>
        <p:txBody>
          <a:bodyPr wrap="square">
            <a:spAutoFit/>
          </a:bodyPr>
          <a:lstStyle/>
          <a:p>
            <a:r>
              <a:rPr lang="en-GB" b="0" i="0" dirty="0" err="1">
                <a:solidFill>
                  <a:schemeClr val="bg1"/>
                </a:solidFill>
                <a:effectLst/>
                <a:latin typeface="Roboto" panose="02000000000000000000" pitchFamily="2" charset="0"/>
              </a:rPr>
              <a:t>Fishermans</a:t>
            </a:r>
            <a:r>
              <a:rPr lang="en-GB" b="0" i="0" dirty="0">
                <a:solidFill>
                  <a:schemeClr val="bg1"/>
                </a:solidFill>
                <a:effectLst/>
                <a:latin typeface="Roboto" panose="02000000000000000000" pitchFamily="2" charset="0"/>
              </a:rPr>
              <a:t> Bend is an unparalleled opportunity for urban renewal on the doorstep of Melbourne’s CBD. The vision for the area is to be</a:t>
            </a:r>
            <a:r>
              <a:rPr lang="en-GB" b="1" i="0" dirty="0">
                <a:solidFill>
                  <a:schemeClr val="bg1"/>
                </a:solidFill>
                <a:effectLst/>
                <a:latin typeface="Roboto" panose="02000000000000000000" pitchFamily="2" charset="0"/>
              </a:rPr>
              <a:t> “a thriving place that is a leading example for environmental sustainability, liveability, connectivity, diversity and innovation.”</a:t>
            </a:r>
            <a:endParaRPr lang="en-NZ" dirty="0">
              <a:solidFill>
                <a:schemeClr val="bg1"/>
              </a:solidFill>
            </a:endParaRPr>
          </a:p>
        </p:txBody>
      </p:sp>
      <p:sp>
        <p:nvSpPr>
          <p:cNvPr id="5" name="TextBox 4">
            <a:extLst>
              <a:ext uri="{FF2B5EF4-FFF2-40B4-BE49-F238E27FC236}">
                <a16:creationId xmlns:a16="http://schemas.microsoft.com/office/drawing/2014/main" id="{644D568C-076E-402A-A187-E4505C9B9614}"/>
              </a:ext>
            </a:extLst>
          </p:cNvPr>
          <p:cNvSpPr txBox="1"/>
          <p:nvPr/>
        </p:nvSpPr>
        <p:spPr>
          <a:xfrm>
            <a:off x="6422931" y="3415196"/>
            <a:ext cx="5180107" cy="1754326"/>
          </a:xfrm>
          <a:prstGeom prst="rect">
            <a:avLst/>
          </a:prstGeom>
          <a:noFill/>
        </p:spPr>
        <p:txBody>
          <a:bodyPr wrap="square">
            <a:spAutoFit/>
          </a:bodyPr>
          <a:lstStyle/>
          <a:p>
            <a:r>
              <a:rPr lang="en-GB" dirty="0">
                <a:solidFill>
                  <a:schemeClr val="bg1"/>
                </a:solidFill>
              </a:rPr>
              <a:t>The Water Sensitive City Strategy was built around </a:t>
            </a:r>
          </a:p>
          <a:p>
            <a:r>
              <a:rPr lang="en-GB" dirty="0">
                <a:solidFill>
                  <a:schemeClr val="bg1"/>
                </a:solidFill>
              </a:rPr>
              <a:t>water being managed as a resource, and to improve climate resilience, boost biodiversity and urban ecology, and reduce pollution from storm water runoff.</a:t>
            </a:r>
            <a:endParaRPr lang="en-NZ" dirty="0">
              <a:solidFill>
                <a:schemeClr val="bg1"/>
              </a:solidFill>
            </a:endParaRPr>
          </a:p>
        </p:txBody>
      </p:sp>
      <p:sp>
        <p:nvSpPr>
          <p:cNvPr id="6" name="Text Placeholder 5">
            <a:extLst>
              <a:ext uri="{FF2B5EF4-FFF2-40B4-BE49-F238E27FC236}">
                <a16:creationId xmlns:a16="http://schemas.microsoft.com/office/drawing/2014/main" id="{B05A24AA-700F-43AA-8FB1-F41D333D8B27}"/>
              </a:ext>
            </a:extLst>
          </p:cNvPr>
          <p:cNvSpPr txBox="1">
            <a:spLocks noGrp="1"/>
          </p:cNvSpPr>
          <p:nvPr>
            <p:ph type="body" sz="quarter" idx="12"/>
          </p:nvPr>
        </p:nvSpPr>
        <p:spPr>
          <a:xfrm>
            <a:off x="6791325" y="768045"/>
            <a:ext cx="10801350"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000" b="0" i="0" u="none" strike="noStrike" kern="1200" cap="none" spc="0" normalizeH="0" baseline="0" noProof="0" dirty="0" err="1">
                <a:ln>
                  <a:noFill/>
                </a:ln>
                <a:solidFill>
                  <a:srgbClr val="FFFFFF"/>
                </a:solidFill>
                <a:effectLst/>
                <a:uLnTx/>
                <a:uFillTx/>
                <a:latin typeface="Proxima Nova"/>
                <a:ea typeface="+mn-ea"/>
                <a:cs typeface="+mn-cs"/>
              </a:rPr>
              <a:t>Fishermans</a:t>
            </a:r>
            <a:r>
              <a:rPr kumimoji="0" lang="en-NZ" sz="2000" b="0" i="0" u="none" strike="noStrike" kern="1200" cap="none" spc="0" normalizeH="0" baseline="0" noProof="0" dirty="0">
                <a:ln>
                  <a:noFill/>
                </a:ln>
                <a:solidFill>
                  <a:srgbClr val="FFFFFF"/>
                </a:solidFill>
                <a:effectLst/>
                <a:uLnTx/>
                <a:uFillTx/>
                <a:latin typeface="Proxima Nova"/>
                <a:ea typeface="+mn-ea"/>
                <a:cs typeface="+mn-cs"/>
              </a:rPr>
              <a:t> Bend, Melbourne </a:t>
            </a:r>
          </a:p>
        </p:txBody>
      </p:sp>
      <p:pic>
        <p:nvPicPr>
          <p:cNvPr id="7" name="Picture 6">
            <a:extLst>
              <a:ext uri="{FF2B5EF4-FFF2-40B4-BE49-F238E27FC236}">
                <a16:creationId xmlns:a16="http://schemas.microsoft.com/office/drawing/2014/main" id="{A004C5A7-9325-4C53-A942-1D77407F79CA}"/>
              </a:ext>
            </a:extLst>
          </p:cNvPr>
          <p:cNvPicPr>
            <a:picLocks noChangeAspect="1"/>
          </p:cNvPicPr>
          <p:nvPr/>
        </p:nvPicPr>
        <p:blipFill>
          <a:blip r:embed="rId2"/>
          <a:stretch>
            <a:fillRect/>
          </a:stretch>
        </p:blipFill>
        <p:spPr>
          <a:xfrm>
            <a:off x="809531" y="2073548"/>
            <a:ext cx="5180107" cy="3157671"/>
          </a:xfrm>
          <a:prstGeom prst="rect">
            <a:avLst/>
          </a:prstGeom>
        </p:spPr>
      </p:pic>
    </p:spTree>
    <p:extLst>
      <p:ext uri="{BB962C8B-B14F-4D97-AF65-F5344CB8AC3E}">
        <p14:creationId xmlns:p14="http://schemas.microsoft.com/office/powerpoint/2010/main" val="3327116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04C5C0-A7C9-48A6-83FD-64082A9D90D8}"/>
              </a:ext>
            </a:extLst>
          </p:cNvPr>
          <p:cNvSpPr>
            <a:spLocks noGrp="1"/>
          </p:cNvSpPr>
          <p:nvPr>
            <p:ph type="body" sz="quarter" idx="10"/>
          </p:nvPr>
        </p:nvSpPr>
        <p:spPr>
          <a:xfrm>
            <a:off x="858838" y="358470"/>
            <a:ext cx="10801350" cy="570101"/>
          </a:xfrm>
        </p:spPr>
        <p:txBody>
          <a:bodyPr/>
          <a:lstStyle/>
          <a:p>
            <a:r>
              <a:rPr lang="en-NZ" dirty="0"/>
              <a:t>Where we got to 2015/16</a:t>
            </a:r>
          </a:p>
          <a:p>
            <a:r>
              <a:rPr lang="en-NZ" dirty="0"/>
              <a:t>Hybrid, local and centralised schemes work</a:t>
            </a:r>
          </a:p>
        </p:txBody>
      </p:sp>
      <p:pic>
        <p:nvPicPr>
          <p:cNvPr id="5" name="Picture 4">
            <a:extLst>
              <a:ext uri="{FF2B5EF4-FFF2-40B4-BE49-F238E27FC236}">
                <a16:creationId xmlns:a16="http://schemas.microsoft.com/office/drawing/2014/main" id="{C00B9986-73A8-4D7F-A4AB-FF82B09E6973}"/>
              </a:ext>
            </a:extLst>
          </p:cNvPr>
          <p:cNvPicPr>
            <a:picLocks noChangeAspect="1"/>
          </p:cNvPicPr>
          <p:nvPr/>
        </p:nvPicPr>
        <p:blipFill>
          <a:blip r:embed="rId3"/>
          <a:stretch>
            <a:fillRect/>
          </a:stretch>
        </p:blipFill>
        <p:spPr>
          <a:xfrm>
            <a:off x="1200004" y="1587229"/>
            <a:ext cx="5677192" cy="5270771"/>
          </a:xfrm>
          <a:prstGeom prst="rect">
            <a:avLst/>
          </a:prstGeom>
        </p:spPr>
      </p:pic>
      <p:pic>
        <p:nvPicPr>
          <p:cNvPr id="6" name="Picture 5">
            <a:extLst>
              <a:ext uri="{FF2B5EF4-FFF2-40B4-BE49-F238E27FC236}">
                <a16:creationId xmlns:a16="http://schemas.microsoft.com/office/drawing/2014/main" id="{EAD57C6D-4044-4A25-B557-83D7AF798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096" y="2112827"/>
            <a:ext cx="4686216" cy="263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02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A3E82-A189-493E-9F06-A20786319963}"/>
              </a:ext>
            </a:extLst>
          </p:cNvPr>
          <p:cNvSpPr>
            <a:spLocks noGrp="1"/>
          </p:cNvSpPr>
          <p:nvPr>
            <p:ph type="body" sz="quarter" idx="10"/>
          </p:nvPr>
        </p:nvSpPr>
        <p:spPr/>
        <p:txBody>
          <a:bodyPr/>
          <a:lstStyle/>
          <a:p>
            <a:r>
              <a:rPr lang="en-NZ" sz="3600" dirty="0"/>
              <a:t>The changing needs of the city </a:t>
            </a:r>
          </a:p>
          <a:p>
            <a:endParaRPr lang="en-NZ" dirty="0"/>
          </a:p>
        </p:txBody>
      </p:sp>
      <p:sp>
        <p:nvSpPr>
          <p:cNvPr id="3" name="Text Placeholder 2">
            <a:extLst>
              <a:ext uri="{FF2B5EF4-FFF2-40B4-BE49-F238E27FC236}">
                <a16:creationId xmlns:a16="http://schemas.microsoft.com/office/drawing/2014/main" id="{44D6C4E4-F2CF-4BCD-918D-570558690C75}"/>
              </a:ext>
            </a:extLst>
          </p:cNvPr>
          <p:cNvSpPr>
            <a:spLocks noGrp="1"/>
          </p:cNvSpPr>
          <p:nvPr>
            <p:ph type="body" sz="quarter" idx="12"/>
          </p:nvPr>
        </p:nvSpPr>
        <p:spPr>
          <a:xfrm>
            <a:off x="1648918" y="1566166"/>
            <a:ext cx="5231567" cy="2576999"/>
          </a:xfrm>
        </p:spPr>
        <p:txBody>
          <a:bodyPr>
            <a:noAutofit/>
          </a:bodyPr>
          <a:lstStyle/>
          <a:p>
            <a:r>
              <a:rPr lang="en-GB" sz="2400" dirty="0"/>
              <a:t>Water infrastructure delivers essential services                           (water sanitation and drainage)</a:t>
            </a:r>
          </a:p>
          <a:p>
            <a:r>
              <a:rPr lang="en-GB" sz="2400" dirty="0"/>
              <a:t>But our communities want healthy environments and community wellbeing as well </a:t>
            </a:r>
          </a:p>
        </p:txBody>
      </p:sp>
      <p:pic>
        <p:nvPicPr>
          <p:cNvPr id="4" name="Picture 3">
            <a:extLst>
              <a:ext uri="{FF2B5EF4-FFF2-40B4-BE49-F238E27FC236}">
                <a16:creationId xmlns:a16="http://schemas.microsoft.com/office/drawing/2014/main" id="{6DC0D514-2EE6-44A2-AB3B-6ADCE82ABA6A}"/>
              </a:ext>
            </a:extLst>
          </p:cNvPr>
          <p:cNvPicPr>
            <a:picLocks noChangeAspect="1"/>
          </p:cNvPicPr>
          <p:nvPr/>
        </p:nvPicPr>
        <p:blipFill>
          <a:blip r:embed="rId3"/>
          <a:stretch>
            <a:fillRect/>
          </a:stretch>
        </p:blipFill>
        <p:spPr>
          <a:xfrm>
            <a:off x="8328456" y="1871711"/>
            <a:ext cx="3618705" cy="2460446"/>
          </a:xfrm>
          <a:prstGeom prst="rect">
            <a:avLst/>
          </a:prstGeom>
        </p:spPr>
      </p:pic>
      <p:pic>
        <p:nvPicPr>
          <p:cNvPr id="5" name="Picture 4">
            <a:extLst>
              <a:ext uri="{FF2B5EF4-FFF2-40B4-BE49-F238E27FC236}">
                <a16:creationId xmlns:a16="http://schemas.microsoft.com/office/drawing/2014/main" id="{BFFF1B35-D265-42FB-8CD8-02A868C72238}"/>
              </a:ext>
            </a:extLst>
          </p:cNvPr>
          <p:cNvPicPr>
            <a:picLocks noChangeAspect="1"/>
          </p:cNvPicPr>
          <p:nvPr/>
        </p:nvPicPr>
        <p:blipFill>
          <a:blip r:embed="rId4"/>
          <a:stretch>
            <a:fillRect/>
          </a:stretch>
        </p:blipFill>
        <p:spPr>
          <a:xfrm>
            <a:off x="1431578" y="4044562"/>
            <a:ext cx="3109810" cy="2543102"/>
          </a:xfrm>
          <a:prstGeom prst="rect">
            <a:avLst/>
          </a:prstGeom>
        </p:spPr>
      </p:pic>
      <p:pic>
        <p:nvPicPr>
          <p:cNvPr id="7" name="Picture 6">
            <a:extLst>
              <a:ext uri="{FF2B5EF4-FFF2-40B4-BE49-F238E27FC236}">
                <a16:creationId xmlns:a16="http://schemas.microsoft.com/office/drawing/2014/main" id="{DEF7FF6F-FD20-4674-9B79-6754A10C44AA}"/>
              </a:ext>
            </a:extLst>
          </p:cNvPr>
          <p:cNvPicPr>
            <a:picLocks noChangeAspect="1"/>
          </p:cNvPicPr>
          <p:nvPr/>
        </p:nvPicPr>
        <p:blipFill>
          <a:blip r:embed="rId5"/>
          <a:stretch>
            <a:fillRect/>
          </a:stretch>
        </p:blipFill>
        <p:spPr>
          <a:xfrm>
            <a:off x="5265373" y="4008515"/>
            <a:ext cx="2676376" cy="2566638"/>
          </a:xfrm>
          <a:prstGeom prst="rect">
            <a:avLst/>
          </a:prstGeom>
        </p:spPr>
      </p:pic>
    </p:spTree>
    <p:extLst>
      <p:ext uri="{BB962C8B-B14F-4D97-AF65-F5344CB8AC3E}">
        <p14:creationId xmlns:p14="http://schemas.microsoft.com/office/powerpoint/2010/main" val="3422334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29157D-F1C8-4B52-B2BA-9FEC4457FDF6}"/>
              </a:ext>
            </a:extLst>
          </p:cNvPr>
          <p:cNvSpPr>
            <a:spLocks noGrp="1"/>
          </p:cNvSpPr>
          <p:nvPr>
            <p:ph type="body" sz="quarter" idx="10"/>
          </p:nvPr>
        </p:nvSpPr>
        <p:spPr/>
        <p:txBody>
          <a:bodyPr/>
          <a:lstStyle/>
          <a:p>
            <a:r>
              <a:rPr lang="en-NZ" dirty="0"/>
              <a:t>What the academics say</a:t>
            </a:r>
          </a:p>
        </p:txBody>
      </p:sp>
      <p:sp>
        <p:nvSpPr>
          <p:cNvPr id="3" name="Text Placeholder 2">
            <a:extLst>
              <a:ext uri="{FF2B5EF4-FFF2-40B4-BE49-F238E27FC236}">
                <a16:creationId xmlns:a16="http://schemas.microsoft.com/office/drawing/2014/main" id="{20F7B49A-EDF0-4004-A33B-BC0707F4942C}"/>
              </a:ext>
            </a:extLst>
          </p:cNvPr>
          <p:cNvSpPr>
            <a:spLocks noGrp="1"/>
          </p:cNvSpPr>
          <p:nvPr>
            <p:ph type="body" sz="quarter" idx="12"/>
          </p:nvPr>
        </p:nvSpPr>
        <p:spPr>
          <a:xfrm>
            <a:off x="801688" y="1515569"/>
            <a:ext cx="10801350" cy="1620179"/>
          </a:xfrm>
        </p:spPr>
        <p:txBody>
          <a:bodyPr/>
          <a:lstStyle/>
          <a:p>
            <a:r>
              <a:rPr lang="en-GB" dirty="0"/>
              <a:t>Water sensitive cities is a concept developed in the last decade to support the ambition of making cities more liveable.</a:t>
            </a:r>
          </a:p>
          <a:p>
            <a:r>
              <a:rPr lang="en-GB" dirty="0"/>
              <a:t>’Water sensitive cities’ is a direction for good urban development. </a:t>
            </a:r>
          </a:p>
        </p:txBody>
      </p:sp>
      <p:sp>
        <p:nvSpPr>
          <p:cNvPr id="5" name="TextBox 4">
            <a:extLst>
              <a:ext uri="{FF2B5EF4-FFF2-40B4-BE49-F238E27FC236}">
                <a16:creationId xmlns:a16="http://schemas.microsoft.com/office/drawing/2014/main" id="{115A3B8F-FEA0-442C-BA0C-4D9FBC8F7E21}"/>
              </a:ext>
            </a:extLst>
          </p:cNvPr>
          <p:cNvSpPr txBox="1"/>
          <p:nvPr/>
        </p:nvSpPr>
        <p:spPr>
          <a:xfrm>
            <a:off x="5756935" y="3313171"/>
            <a:ext cx="6096000" cy="2139047"/>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GB" sz="2000" b="0" i="0" u="none" strike="noStrike" kern="1200" cap="none" spc="0" normalizeH="0" baseline="0" noProof="0" dirty="0">
                <a:ln>
                  <a:noFill/>
                </a:ln>
                <a:solidFill>
                  <a:srgbClr val="FFFFFF"/>
                </a:solidFill>
                <a:effectLst/>
                <a:uLnTx/>
                <a:uFillTx/>
                <a:latin typeface="Proxima Nova"/>
                <a:ea typeface="+mn-ea"/>
                <a:cs typeface="+mn-cs"/>
              </a:rPr>
              <a:t>Important principles: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Proxima Nova"/>
                <a:ea typeface="+mn-ea"/>
                <a:cs typeface="+mn-cs"/>
              </a:rPr>
              <a:t>Look at every form of water as an opportunity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Proxima Nova"/>
                <a:ea typeface="+mn-ea"/>
                <a:cs typeface="+mn-cs"/>
              </a:rPr>
              <a:t>The built environment </a:t>
            </a:r>
            <a:r>
              <a:rPr lang="en-GB" sz="2000" dirty="0">
                <a:solidFill>
                  <a:srgbClr val="FFFFFF"/>
                </a:solidFill>
                <a:latin typeface="Proxima Nova"/>
              </a:rPr>
              <a:t>should </a:t>
            </a:r>
            <a:r>
              <a:rPr kumimoji="0" lang="en-GB" sz="2000" b="0" i="0" u="none" strike="noStrike" kern="1200" cap="none" spc="0" normalizeH="0" baseline="0" noProof="0" dirty="0">
                <a:ln>
                  <a:noFill/>
                </a:ln>
                <a:solidFill>
                  <a:srgbClr val="FFFFFF"/>
                </a:solidFill>
                <a:effectLst/>
                <a:uLnTx/>
                <a:uFillTx/>
                <a:latin typeface="Proxima Nova"/>
                <a:ea typeface="+mn-ea"/>
                <a:cs typeface="+mn-cs"/>
              </a:rPr>
              <a:t>supplement and supports the function of natural environment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rgbClr val="FFFFFF"/>
                </a:solidFill>
                <a:latin typeface="Proxima Nova"/>
              </a:rPr>
              <a:t>W</a:t>
            </a:r>
            <a:r>
              <a:rPr kumimoji="0" lang="en-GB" sz="2000" b="0" i="0" u="none" strike="noStrike" kern="1200" cap="none" spc="0" normalizeH="0" baseline="0" noProof="0" dirty="0" err="1">
                <a:ln>
                  <a:noFill/>
                </a:ln>
                <a:solidFill>
                  <a:srgbClr val="FFFFFF"/>
                </a:solidFill>
                <a:effectLst/>
                <a:uLnTx/>
                <a:uFillTx/>
                <a:latin typeface="Proxima Nova"/>
                <a:ea typeface="+mn-ea"/>
                <a:cs typeface="+mn-cs"/>
              </a:rPr>
              <a:t>ater</a:t>
            </a:r>
            <a:r>
              <a:rPr kumimoji="0" lang="en-GB" sz="2000" b="0" i="0" u="none" strike="noStrike" kern="1200" cap="none" spc="0" normalizeH="0" baseline="0" noProof="0" dirty="0">
                <a:ln>
                  <a:noFill/>
                </a:ln>
                <a:solidFill>
                  <a:srgbClr val="FFFFFF"/>
                </a:solidFill>
                <a:effectLst/>
                <a:uLnTx/>
                <a:uFillTx/>
                <a:latin typeface="Proxima Nova"/>
                <a:ea typeface="+mn-ea"/>
                <a:cs typeface="+mn-cs"/>
              </a:rPr>
              <a:t> needs to be considered in city stakeholder’s decision-making and behaviours</a:t>
            </a:r>
            <a:endParaRPr kumimoji="0" lang="en-NZ" sz="2000" b="0" i="0" u="none" strike="noStrike" kern="1200" cap="none" spc="0" normalizeH="0" baseline="0" noProof="0" dirty="0">
              <a:ln>
                <a:noFill/>
              </a:ln>
              <a:solidFill>
                <a:srgbClr val="FFFFFF"/>
              </a:solidFill>
              <a:effectLst/>
              <a:uLnTx/>
              <a:uFillTx/>
              <a:latin typeface="Proxima Nova"/>
              <a:ea typeface="+mn-ea"/>
              <a:cs typeface="+mn-cs"/>
            </a:endParaRPr>
          </a:p>
        </p:txBody>
      </p:sp>
      <p:pic>
        <p:nvPicPr>
          <p:cNvPr id="6" name="Picture 5">
            <a:extLst>
              <a:ext uri="{FF2B5EF4-FFF2-40B4-BE49-F238E27FC236}">
                <a16:creationId xmlns:a16="http://schemas.microsoft.com/office/drawing/2014/main" id="{0315EFE4-01DD-4363-8230-F806C31DF363}"/>
              </a:ext>
            </a:extLst>
          </p:cNvPr>
          <p:cNvPicPr>
            <a:picLocks noChangeAspect="1"/>
          </p:cNvPicPr>
          <p:nvPr/>
        </p:nvPicPr>
        <p:blipFill>
          <a:blip r:embed="rId3"/>
          <a:stretch>
            <a:fillRect/>
          </a:stretch>
        </p:blipFill>
        <p:spPr>
          <a:xfrm>
            <a:off x="801688" y="2833169"/>
            <a:ext cx="4572396" cy="3060457"/>
          </a:xfrm>
          <a:prstGeom prst="rect">
            <a:avLst/>
          </a:prstGeom>
        </p:spPr>
      </p:pic>
      <p:sp>
        <p:nvSpPr>
          <p:cNvPr id="11" name="TextBox 10">
            <a:extLst>
              <a:ext uri="{FF2B5EF4-FFF2-40B4-BE49-F238E27FC236}">
                <a16:creationId xmlns:a16="http://schemas.microsoft.com/office/drawing/2014/main" id="{2517D826-D765-4F0C-ABEC-A84638C47766}"/>
              </a:ext>
            </a:extLst>
          </p:cNvPr>
          <p:cNvSpPr txBox="1"/>
          <p:nvPr/>
        </p:nvSpPr>
        <p:spPr>
          <a:xfrm>
            <a:off x="801688" y="6180922"/>
            <a:ext cx="6626831" cy="369332"/>
          </a:xfrm>
          <a:prstGeom prst="rect">
            <a:avLst/>
          </a:prstGeom>
          <a:noFill/>
        </p:spPr>
        <p:txBody>
          <a:bodyPr wrap="square" rtlCol="0">
            <a:spAutoFit/>
          </a:bodyPr>
          <a:lstStyle>
            <a:defPPr>
              <a:defRPr lang="en-US"/>
            </a:defPPr>
            <a:lvl1pPr>
              <a:defRPr b="1">
                <a:solidFill>
                  <a:schemeClr val="accent2"/>
                </a:solidFill>
              </a:defRPr>
            </a:lvl1pPr>
          </a:lstStyle>
          <a:p>
            <a:r>
              <a:rPr lang="en-NZ" dirty="0"/>
              <a:t>Source :  The Delft Institute of Water</a:t>
            </a:r>
          </a:p>
        </p:txBody>
      </p:sp>
    </p:spTree>
    <p:extLst>
      <p:ext uri="{BB962C8B-B14F-4D97-AF65-F5344CB8AC3E}">
        <p14:creationId xmlns:p14="http://schemas.microsoft.com/office/powerpoint/2010/main" val="155509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011936" y="444957"/>
            <a:ext cx="10509504" cy="1792275"/>
          </a:xfrm>
        </p:spPr>
        <p:txBody>
          <a:bodyPr/>
          <a:lstStyle/>
          <a:p>
            <a:r>
              <a:rPr lang="en-NZ" dirty="0"/>
              <a:t>How water can shape our cities</a:t>
            </a:r>
            <a:r>
              <a:rPr lang="en-AU" dirty="0">
                <a:solidFill>
                  <a:schemeClr val="tx2"/>
                </a:solidFill>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800" b="1" i="0" u="none" strike="noStrike" kern="1200" cap="none" spc="0" normalizeH="0" baseline="0" noProof="0" dirty="0">
                <a:ln>
                  <a:noFill/>
                </a:ln>
                <a:solidFill>
                  <a:srgbClr val="89CAEB"/>
                </a:solidFill>
                <a:effectLst/>
                <a:uLnTx/>
                <a:uFillTx/>
                <a:latin typeface="Proxima Nova"/>
                <a:ea typeface="+mn-ea"/>
                <a:cs typeface="+mn-cs"/>
              </a:rPr>
              <a:t>Source: </a:t>
            </a:r>
            <a:r>
              <a:rPr kumimoji="0" lang="en-GB" sz="1800" b="1" i="0" u="none" strike="noStrike" kern="1200" cap="none" spc="0" normalizeH="0" baseline="0" noProof="0" dirty="0">
                <a:ln>
                  <a:noFill/>
                </a:ln>
                <a:solidFill>
                  <a:srgbClr val="89CAEB"/>
                </a:solidFill>
                <a:effectLst/>
                <a:uLnTx/>
                <a:uFillTx/>
                <a:latin typeface="Proxima Nova"/>
                <a:ea typeface="+mn-ea"/>
                <a:cs typeface="+mn-cs"/>
              </a:rPr>
              <a:t>Water Sensitive Cities Australia (WSCA)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89CAEB"/>
                </a:solidFill>
                <a:effectLst/>
                <a:uLnTx/>
                <a:uFillTx/>
                <a:latin typeface="Proxima Nova"/>
                <a:ea typeface="+mn-ea"/>
                <a:cs typeface="+mn-cs"/>
              </a:rPr>
              <a:t>A multidisciplinary research-to-practice partnership within the Monash Sustainable Development Institute,  continuing the mission of the CRC for Water Sensitive Cities</a:t>
            </a:r>
            <a:endParaRPr kumimoji="0" lang="en-NZ" sz="1800" b="1" i="0" u="none" strike="noStrike" kern="1200" cap="none" spc="0" normalizeH="0" baseline="0" noProof="0" dirty="0">
              <a:ln>
                <a:noFill/>
              </a:ln>
              <a:solidFill>
                <a:srgbClr val="89CAEB"/>
              </a:solidFill>
              <a:effectLst/>
              <a:uLnTx/>
              <a:uFillTx/>
              <a:latin typeface="Proxima Nova"/>
              <a:ea typeface="+mn-ea"/>
              <a:cs typeface="+mn-cs"/>
            </a:endParaRPr>
          </a:p>
          <a:p>
            <a:endParaRPr lang="en-US" dirty="0"/>
          </a:p>
        </p:txBody>
      </p:sp>
      <p:pic>
        <p:nvPicPr>
          <p:cNvPr id="5" name="Picture 4">
            <a:extLst>
              <a:ext uri="{FF2B5EF4-FFF2-40B4-BE49-F238E27FC236}">
                <a16:creationId xmlns:a16="http://schemas.microsoft.com/office/drawing/2014/main" id="{0F3B12EB-F979-41F3-8144-EB805D0D4B69}"/>
              </a:ext>
            </a:extLst>
          </p:cNvPr>
          <p:cNvPicPr>
            <a:picLocks noChangeAspect="1"/>
          </p:cNvPicPr>
          <p:nvPr/>
        </p:nvPicPr>
        <p:blipFill>
          <a:blip r:embed="rId3"/>
          <a:stretch>
            <a:fillRect/>
          </a:stretch>
        </p:blipFill>
        <p:spPr>
          <a:xfrm>
            <a:off x="1328916" y="2475966"/>
            <a:ext cx="9071634" cy="3529890"/>
          </a:xfrm>
          <a:prstGeom prst="rect">
            <a:avLst/>
          </a:prstGeom>
        </p:spPr>
      </p:pic>
    </p:spTree>
    <p:extLst>
      <p:ext uri="{BB962C8B-B14F-4D97-AF65-F5344CB8AC3E}">
        <p14:creationId xmlns:p14="http://schemas.microsoft.com/office/powerpoint/2010/main" val="3893352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DFE627-4DD9-48E2-AD26-B4D61846525D}"/>
              </a:ext>
            </a:extLst>
          </p:cNvPr>
          <p:cNvSpPr>
            <a:spLocks noGrp="1"/>
          </p:cNvSpPr>
          <p:nvPr>
            <p:ph type="body" sz="quarter" idx="10"/>
          </p:nvPr>
        </p:nvSpPr>
        <p:spPr>
          <a:xfrm>
            <a:off x="801688" y="482994"/>
            <a:ext cx="10801350" cy="570101"/>
          </a:xfrm>
        </p:spPr>
        <p:txBody>
          <a:bodyPr/>
          <a:lstStyle/>
          <a:p>
            <a:r>
              <a:rPr lang="en-NZ" dirty="0"/>
              <a:t>What is a Water Sensitive City?</a:t>
            </a:r>
          </a:p>
        </p:txBody>
      </p:sp>
      <p:sp>
        <p:nvSpPr>
          <p:cNvPr id="3" name="Text Placeholder 2">
            <a:extLst>
              <a:ext uri="{FF2B5EF4-FFF2-40B4-BE49-F238E27FC236}">
                <a16:creationId xmlns:a16="http://schemas.microsoft.com/office/drawing/2014/main" id="{49DCCA4B-44FC-47A5-A902-847DEEAF5002}"/>
              </a:ext>
            </a:extLst>
          </p:cNvPr>
          <p:cNvSpPr>
            <a:spLocks noGrp="1"/>
          </p:cNvSpPr>
          <p:nvPr>
            <p:ph type="body" sz="quarter" idx="12"/>
          </p:nvPr>
        </p:nvSpPr>
        <p:spPr>
          <a:xfrm>
            <a:off x="801687" y="1370631"/>
            <a:ext cx="6713537" cy="4528784"/>
          </a:xfrm>
        </p:spPr>
        <p:txBody>
          <a:bodyPr>
            <a:normAutofit/>
          </a:bodyPr>
          <a:lstStyle/>
          <a:p>
            <a:pPr marL="342900" indent="-342900">
              <a:lnSpc>
                <a:spcPct val="115000"/>
              </a:lnSpc>
              <a:spcAft>
                <a:spcPts val="720"/>
              </a:spcAft>
              <a:buFont typeface="Symbol" panose="05050102010706020507" pitchFamily="18" charset="2"/>
              <a:buChar char=""/>
            </a:pPr>
            <a:r>
              <a:rPr lang="en-NZ" sz="2000" dirty="0">
                <a:latin typeface="Verdana" panose="020B0604030504040204" pitchFamily="34" charset="0"/>
                <a:cs typeface="Vrinda" panose="020B0502040204020203" pitchFamily="34" charset="0"/>
              </a:rPr>
              <a:t>It provides the water security through efficient use of diverse available resources;</a:t>
            </a:r>
          </a:p>
          <a:p>
            <a:pPr marL="342900" lvl="0" indent="-342900">
              <a:lnSpc>
                <a:spcPct val="115000"/>
              </a:lnSpc>
              <a:spcAft>
                <a:spcPts val="720"/>
              </a:spcAft>
              <a:buFont typeface="Symbol" panose="05050102010706020507" pitchFamily="18" charset="2"/>
              <a:buChar char=""/>
            </a:pPr>
            <a:r>
              <a:rPr lang="en-NZ" sz="2000" dirty="0">
                <a:effectLst/>
                <a:latin typeface="Verdana" panose="020B0604030504040204" pitchFamily="34" charset="0"/>
                <a:ea typeface="Arial" panose="020B0604020202020204" pitchFamily="34" charset="0"/>
                <a:cs typeface="Vrinda" panose="020B0502040204020203" pitchFamily="34" charset="0"/>
              </a:rPr>
              <a:t>It enhances and protects the health of waterways;</a:t>
            </a:r>
            <a:endParaRPr lang="en-NZ" sz="20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720"/>
              </a:spcAft>
              <a:buFont typeface="Symbol" panose="05050102010706020507" pitchFamily="18" charset="2"/>
              <a:buChar char=""/>
            </a:pPr>
            <a:r>
              <a:rPr lang="en-NZ" sz="2000" dirty="0">
                <a:effectLst/>
                <a:latin typeface="Verdana" panose="020B0604030504040204" pitchFamily="34" charset="0"/>
                <a:ea typeface="Arial" panose="020B0604020202020204" pitchFamily="34" charset="0"/>
                <a:cs typeface="Vrinda" panose="020B0502040204020203" pitchFamily="34" charset="0"/>
              </a:rPr>
              <a:t>It mitigates flood risk and damage; and</a:t>
            </a:r>
            <a:endParaRPr lang="en-NZ" sz="20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600"/>
              </a:spcAft>
              <a:buFont typeface="Symbol" panose="05050102010706020507" pitchFamily="18" charset="2"/>
              <a:buChar char=""/>
            </a:pPr>
            <a:r>
              <a:rPr lang="en-NZ" sz="2000" dirty="0">
                <a:effectLst/>
                <a:latin typeface="Verdana" panose="020B0604030504040204" pitchFamily="34" charset="0"/>
                <a:ea typeface="Arial" panose="020B0604020202020204" pitchFamily="34" charset="0"/>
                <a:cs typeface="Vrinda" panose="020B0502040204020203" pitchFamily="34" charset="0"/>
              </a:rPr>
              <a:t>It creates public spaces that collect, clean, and recycle water.</a:t>
            </a:r>
            <a:endParaRPr lang="en-NZ" sz="2000" dirty="0">
              <a:latin typeface="Arial" panose="020B0604020202020204" pitchFamily="34" charset="0"/>
              <a:ea typeface="Arial" panose="020B0604020202020204" pitchFamily="34" charset="0"/>
              <a:cs typeface="Times New Roman" panose="02020603050405020304" pitchFamily="18" charset="0"/>
            </a:endParaRPr>
          </a:p>
          <a:p>
            <a:endParaRPr lang="en-NZ" sz="3600" b="1" dirty="0">
              <a:solidFill>
                <a:schemeClr val="accent2"/>
              </a:solidFill>
            </a:endParaRPr>
          </a:p>
        </p:txBody>
      </p:sp>
      <p:sp>
        <p:nvSpPr>
          <p:cNvPr id="5" name="Text Placeholder 1">
            <a:extLst>
              <a:ext uri="{FF2B5EF4-FFF2-40B4-BE49-F238E27FC236}">
                <a16:creationId xmlns:a16="http://schemas.microsoft.com/office/drawing/2014/main" id="{57AA2200-9691-4015-83EF-5797DBA8522D}"/>
              </a:ext>
            </a:extLst>
          </p:cNvPr>
          <p:cNvSpPr txBox="1">
            <a:spLocks/>
          </p:cNvSpPr>
          <p:nvPr/>
        </p:nvSpPr>
        <p:spPr>
          <a:xfrm>
            <a:off x="649288" y="5614365"/>
            <a:ext cx="10801350" cy="5701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NZ" dirty="0"/>
          </a:p>
        </p:txBody>
      </p:sp>
      <p:pic>
        <p:nvPicPr>
          <p:cNvPr id="6" name="Picture 5">
            <a:extLst>
              <a:ext uri="{FF2B5EF4-FFF2-40B4-BE49-F238E27FC236}">
                <a16:creationId xmlns:a16="http://schemas.microsoft.com/office/drawing/2014/main" id="{EBE9C8B8-4CA3-44EE-8C59-0910A33AF657}"/>
              </a:ext>
            </a:extLst>
          </p:cNvPr>
          <p:cNvPicPr>
            <a:picLocks noChangeAspect="1"/>
          </p:cNvPicPr>
          <p:nvPr/>
        </p:nvPicPr>
        <p:blipFill>
          <a:blip r:embed="rId3"/>
          <a:stretch>
            <a:fillRect/>
          </a:stretch>
        </p:blipFill>
        <p:spPr>
          <a:xfrm>
            <a:off x="8562975" y="1416444"/>
            <a:ext cx="2543174" cy="3688504"/>
          </a:xfrm>
          <a:prstGeom prst="rect">
            <a:avLst/>
          </a:prstGeom>
        </p:spPr>
      </p:pic>
      <p:sp>
        <p:nvSpPr>
          <p:cNvPr id="8" name="TextBox 7">
            <a:extLst>
              <a:ext uri="{FF2B5EF4-FFF2-40B4-BE49-F238E27FC236}">
                <a16:creationId xmlns:a16="http://schemas.microsoft.com/office/drawing/2014/main" id="{03056E88-020B-4F55-937D-51F85FECB989}"/>
              </a:ext>
            </a:extLst>
          </p:cNvPr>
          <p:cNvSpPr txBox="1"/>
          <p:nvPr/>
        </p:nvSpPr>
        <p:spPr>
          <a:xfrm>
            <a:off x="1110456" y="4791294"/>
            <a:ext cx="6096000" cy="101361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200" b="1" i="0" u="none" strike="noStrike" kern="1200" cap="none" spc="0" normalizeH="0" baseline="0" noProof="0" dirty="0">
                <a:ln>
                  <a:noFill/>
                </a:ln>
                <a:solidFill>
                  <a:srgbClr val="89CAEB"/>
                </a:solidFill>
                <a:effectLst/>
                <a:uLnTx/>
                <a:uFillTx/>
                <a:latin typeface="Proxima Nova"/>
                <a:ea typeface="+mn-ea"/>
                <a:cs typeface="+mn-cs"/>
              </a:rPr>
              <a:t>Source: </a:t>
            </a:r>
            <a:r>
              <a:rPr kumimoji="0" lang="en-GB" sz="1200" b="1" i="0" u="none" strike="noStrike" kern="1200" cap="none" spc="0" normalizeH="0" baseline="0" noProof="0" dirty="0">
                <a:ln>
                  <a:noFill/>
                </a:ln>
                <a:solidFill>
                  <a:srgbClr val="89CAEB"/>
                </a:solidFill>
                <a:effectLst/>
                <a:uLnTx/>
                <a:uFillTx/>
                <a:latin typeface="Proxima Nova"/>
                <a:ea typeface="+mn-ea"/>
                <a:cs typeface="+mn-cs"/>
              </a:rPr>
              <a:t>Water Sensitive Cities Australia (WSCA)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89CAEB"/>
                </a:solidFill>
                <a:effectLst/>
                <a:uLnTx/>
                <a:uFillTx/>
                <a:latin typeface="Proxima Nova"/>
                <a:ea typeface="+mn-ea"/>
                <a:cs typeface="+mn-cs"/>
              </a:rPr>
              <a:t>A multidisciplinary research-to-practice partnership within the Monash Sustainable Development Institute.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200" b="1" dirty="0">
                <a:solidFill>
                  <a:srgbClr val="89CAEB"/>
                </a:solidFill>
                <a:latin typeface="Proxima Nova"/>
              </a:rPr>
              <a:t>C</a:t>
            </a:r>
            <a:r>
              <a:rPr kumimoji="0" lang="en-GB" sz="1200" b="1" i="0" u="none" strike="noStrike" kern="1200" cap="none" spc="0" normalizeH="0" baseline="0" noProof="0" dirty="0">
                <a:ln>
                  <a:noFill/>
                </a:ln>
                <a:solidFill>
                  <a:srgbClr val="89CAEB"/>
                </a:solidFill>
                <a:effectLst/>
                <a:uLnTx/>
                <a:uFillTx/>
                <a:latin typeface="Proxima Nova"/>
                <a:ea typeface="+mn-ea"/>
                <a:cs typeface="+mn-cs"/>
              </a:rPr>
              <a:t>continuing the mission of the CRC for Water Sensitive Cities</a:t>
            </a:r>
            <a:endParaRPr kumimoji="0" lang="en-NZ" sz="1200" b="1" i="0" u="none" strike="noStrike" kern="1200" cap="none" spc="0" normalizeH="0" baseline="0" noProof="0" dirty="0">
              <a:ln>
                <a:noFill/>
              </a:ln>
              <a:solidFill>
                <a:srgbClr val="89CAEB"/>
              </a:solidFill>
              <a:effectLst/>
              <a:uLnTx/>
              <a:uFillTx/>
              <a:latin typeface="Proxima Nova"/>
              <a:ea typeface="+mn-ea"/>
              <a:cs typeface="+mn-cs"/>
            </a:endParaRPr>
          </a:p>
        </p:txBody>
      </p:sp>
    </p:spTree>
    <p:extLst>
      <p:ext uri="{BB962C8B-B14F-4D97-AF65-F5344CB8AC3E}">
        <p14:creationId xmlns:p14="http://schemas.microsoft.com/office/powerpoint/2010/main" val="3292921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E5EBDC-A29A-44F1-B443-9A186BBC9CA2}"/>
              </a:ext>
            </a:extLst>
          </p:cNvPr>
          <p:cNvSpPr>
            <a:spLocks noGrp="1"/>
          </p:cNvSpPr>
          <p:nvPr>
            <p:ph type="body" sz="quarter" idx="10"/>
          </p:nvPr>
        </p:nvSpPr>
        <p:spPr/>
        <p:txBody>
          <a:bodyPr/>
          <a:lstStyle/>
          <a:p>
            <a:r>
              <a:rPr lang="en-GB" dirty="0"/>
              <a:t>What is ‘a precinct’ or ‘place-making’</a:t>
            </a:r>
          </a:p>
          <a:p>
            <a:endParaRPr lang="en-NZ" dirty="0"/>
          </a:p>
        </p:txBody>
      </p:sp>
      <p:pic>
        <p:nvPicPr>
          <p:cNvPr id="4" name="Picture 3">
            <a:extLst>
              <a:ext uri="{FF2B5EF4-FFF2-40B4-BE49-F238E27FC236}">
                <a16:creationId xmlns:a16="http://schemas.microsoft.com/office/drawing/2014/main" id="{C6893443-4D99-40BF-B882-C9AC0D42FD09}"/>
              </a:ext>
            </a:extLst>
          </p:cNvPr>
          <p:cNvPicPr>
            <a:picLocks noChangeAspect="1"/>
          </p:cNvPicPr>
          <p:nvPr/>
        </p:nvPicPr>
        <p:blipFill>
          <a:blip r:embed="rId3"/>
          <a:stretch>
            <a:fillRect/>
          </a:stretch>
        </p:blipFill>
        <p:spPr>
          <a:xfrm>
            <a:off x="4123825" y="1459895"/>
            <a:ext cx="3432655" cy="2813401"/>
          </a:xfrm>
          <a:prstGeom prst="rect">
            <a:avLst/>
          </a:prstGeom>
        </p:spPr>
      </p:pic>
      <p:sp>
        <p:nvSpPr>
          <p:cNvPr id="3" name="Text Placeholder 2">
            <a:extLst>
              <a:ext uri="{FF2B5EF4-FFF2-40B4-BE49-F238E27FC236}">
                <a16:creationId xmlns:a16="http://schemas.microsoft.com/office/drawing/2014/main" id="{0279B0C6-2C80-4C7D-93F8-C74C3D6F2A39}"/>
              </a:ext>
            </a:extLst>
          </p:cNvPr>
          <p:cNvSpPr>
            <a:spLocks noGrp="1"/>
          </p:cNvSpPr>
          <p:nvPr>
            <p:ph type="body" sz="quarter" idx="12"/>
          </p:nvPr>
        </p:nvSpPr>
        <p:spPr>
          <a:xfrm>
            <a:off x="801688" y="1929384"/>
            <a:ext cx="10801350" cy="4528784"/>
          </a:xfrm>
        </p:spPr>
        <p:txBody>
          <a:bodyPr/>
          <a:lstStyle/>
          <a:p>
            <a:r>
              <a:rPr lang="en-NZ" dirty="0"/>
              <a:t>An urban precinct:</a:t>
            </a:r>
          </a:p>
          <a:p>
            <a:pPr marL="342900" indent="-342900">
              <a:buFont typeface="Arial" panose="020B0604020202020204" pitchFamily="34" charset="0"/>
              <a:buChar char="•"/>
            </a:pPr>
            <a:r>
              <a:rPr lang="en-NZ" dirty="0"/>
              <a:t>Is community centred </a:t>
            </a:r>
          </a:p>
          <a:p>
            <a:pPr marL="342900" indent="-342900">
              <a:buFont typeface="Arial" panose="020B0604020202020204" pitchFamily="34" charset="0"/>
              <a:buChar char="•"/>
            </a:pPr>
            <a:r>
              <a:rPr lang="en-NZ" dirty="0"/>
              <a:t>Has vibrant activity</a:t>
            </a:r>
          </a:p>
          <a:p>
            <a:pPr marL="342900" indent="-342900">
              <a:buFont typeface="Arial" panose="020B0604020202020204" pitchFamily="34" charset="0"/>
              <a:buChar char="•"/>
            </a:pPr>
            <a:r>
              <a:rPr lang="en-NZ" dirty="0"/>
              <a:t>With a sense of place</a:t>
            </a:r>
          </a:p>
          <a:p>
            <a:endParaRPr lang="en-NZ" dirty="0"/>
          </a:p>
          <a:p>
            <a:endParaRPr lang="en-NZ" dirty="0"/>
          </a:p>
          <a:p>
            <a:r>
              <a:rPr lang="en-NZ" dirty="0"/>
              <a:t>Placemaking: </a:t>
            </a:r>
          </a:p>
          <a:p>
            <a:pPr marL="342900" indent="-342900">
              <a:buFont typeface="Arial" panose="020B0604020202020204" pitchFamily="34" charset="0"/>
              <a:buChar char="•"/>
            </a:pPr>
            <a:r>
              <a:rPr lang="en-NZ" dirty="0"/>
              <a:t>Has public areas and infrastructure which is greener, accessible and climate resilient</a:t>
            </a:r>
          </a:p>
          <a:p>
            <a:pPr marL="342900" indent="-342900">
              <a:buFont typeface="Arial" panose="020B0604020202020204" pitchFamily="34" charset="0"/>
              <a:buChar char="•"/>
            </a:pPr>
            <a:r>
              <a:rPr lang="en-NZ" dirty="0"/>
              <a:t>Creates places where people dwell longer</a:t>
            </a:r>
          </a:p>
          <a:p>
            <a:pPr marL="342900" indent="-342900">
              <a:buFont typeface="Arial" panose="020B0604020202020204" pitchFamily="34" charset="0"/>
              <a:buChar char="•"/>
            </a:pPr>
            <a:r>
              <a:rPr lang="en-NZ" dirty="0"/>
              <a:t>Creates a sense of identity within the community</a:t>
            </a:r>
          </a:p>
          <a:p>
            <a:endParaRPr lang="en-NZ" dirty="0"/>
          </a:p>
        </p:txBody>
      </p:sp>
      <p:pic>
        <p:nvPicPr>
          <p:cNvPr id="5" name="Picture 4">
            <a:extLst>
              <a:ext uri="{FF2B5EF4-FFF2-40B4-BE49-F238E27FC236}">
                <a16:creationId xmlns:a16="http://schemas.microsoft.com/office/drawing/2014/main" id="{7DF2FB49-BE38-41EC-BA84-EEB594F95855}"/>
              </a:ext>
            </a:extLst>
          </p:cNvPr>
          <p:cNvPicPr>
            <a:picLocks noChangeAspect="1"/>
          </p:cNvPicPr>
          <p:nvPr/>
        </p:nvPicPr>
        <p:blipFill>
          <a:blip r:embed="rId4"/>
          <a:stretch>
            <a:fillRect/>
          </a:stretch>
        </p:blipFill>
        <p:spPr>
          <a:xfrm>
            <a:off x="7777707" y="1459895"/>
            <a:ext cx="3825331" cy="2816834"/>
          </a:xfrm>
          <a:prstGeom prst="rect">
            <a:avLst/>
          </a:prstGeom>
        </p:spPr>
      </p:pic>
    </p:spTree>
    <p:extLst>
      <p:ext uri="{BB962C8B-B14F-4D97-AF65-F5344CB8AC3E}">
        <p14:creationId xmlns:p14="http://schemas.microsoft.com/office/powerpoint/2010/main" val="189479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E31436-0213-4E86-B5BB-4296741AA0E1}"/>
              </a:ext>
            </a:extLst>
          </p:cNvPr>
          <p:cNvSpPr>
            <a:spLocks noGrp="1"/>
          </p:cNvSpPr>
          <p:nvPr>
            <p:ph type="body" sz="quarter" idx="10"/>
          </p:nvPr>
        </p:nvSpPr>
        <p:spPr>
          <a:xfrm>
            <a:off x="695325" y="606120"/>
            <a:ext cx="10801350" cy="570101"/>
          </a:xfrm>
        </p:spPr>
        <p:txBody>
          <a:bodyPr/>
          <a:lstStyle/>
          <a:p>
            <a:r>
              <a:rPr lang="en-GB" dirty="0"/>
              <a:t>How this relates to </a:t>
            </a:r>
            <a:r>
              <a:rPr lang="en-GB" sz="3600" b="1" dirty="0">
                <a:solidFill>
                  <a:schemeClr val="accent2"/>
                </a:solidFill>
              </a:rPr>
              <a:t>water management…</a:t>
            </a:r>
          </a:p>
          <a:p>
            <a:endParaRPr lang="en-NZ" dirty="0"/>
          </a:p>
        </p:txBody>
      </p:sp>
      <p:sp>
        <p:nvSpPr>
          <p:cNvPr id="3" name="Text Placeholder 2">
            <a:extLst>
              <a:ext uri="{FF2B5EF4-FFF2-40B4-BE49-F238E27FC236}">
                <a16:creationId xmlns:a16="http://schemas.microsoft.com/office/drawing/2014/main" id="{AAA65EBF-42DB-4A84-84A3-DE18B65B7C10}"/>
              </a:ext>
            </a:extLst>
          </p:cNvPr>
          <p:cNvSpPr>
            <a:spLocks noGrp="1"/>
          </p:cNvSpPr>
          <p:nvPr>
            <p:ph type="body" sz="quarter" idx="12"/>
          </p:nvPr>
        </p:nvSpPr>
        <p:spPr>
          <a:xfrm>
            <a:off x="695325" y="2044403"/>
            <a:ext cx="6553200" cy="4528784"/>
          </a:xfrm>
        </p:spPr>
        <p:txBody>
          <a:bodyPr>
            <a:normAutofit/>
          </a:bodyPr>
          <a:lstStyle/>
          <a:p>
            <a:pPr>
              <a:lnSpc>
                <a:spcPct val="115000"/>
              </a:lnSpc>
              <a:spcAft>
                <a:spcPts val="720"/>
              </a:spcAft>
              <a:defRPr/>
            </a:pPr>
            <a:r>
              <a:rPr lang="en-NZ" dirty="0">
                <a:solidFill>
                  <a:srgbClr val="FFFFFF"/>
                </a:solidFill>
                <a:latin typeface="Verdana" panose="020B0604030504040204" pitchFamily="34" charset="0"/>
                <a:ea typeface="Arial" panose="020B0604020202020204" pitchFamily="34" charset="0"/>
                <a:cs typeface="Vrinda" panose="020B0502040204020203" pitchFamily="34" charset="0"/>
              </a:rPr>
              <a:t>The total water cycle can be managed locally (stormwater, water wastewater recycled water) </a:t>
            </a:r>
          </a:p>
          <a:p>
            <a:pPr>
              <a:lnSpc>
                <a:spcPct val="115000"/>
              </a:lnSpc>
              <a:spcAft>
                <a:spcPts val="720"/>
              </a:spcAft>
              <a:defRPr/>
            </a:pPr>
            <a:r>
              <a:rPr lang="en-NZ" dirty="0">
                <a:solidFill>
                  <a:srgbClr val="FFFFFF"/>
                </a:solidFill>
                <a:latin typeface="Verdana" panose="020B0604030504040204" pitchFamily="34" charset="0"/>
                <a:cs typeface="Vrinda" panose="020B0502040204020203" pitchFamily="34" charset="0"/>
              </a:rPr>
              <a:t>Local water sources to boost supply (Reuse)</a:t>
            </a:r>
          </a:p>
          <a:p>
            <a:pPr marR="0" lvl="0" algn="l" defTabSz="914400" rtl="0" eaLnBrk="1" fontAlgn="auto" latinLnBrk="0" hangingPunct="1">
              <a:lnSpc>
                <a:spcPct val="115000"/>
              </a:lnSpc>
              <a:spcBef>
                <a:spcPts val="1000"/>
              </a:spcBef>
              <a:spcAft>
                <a:spcPts val="720"/>
              </a:spcAft>
              <a:buClrTx/>
              <a:buSzTx/>
              <a:tabLst/>
              <a:defRPr/>
            </a:pPr>
            <a:r>
              <a:rPr lang="en-NZ" dirty="0">
                <a:solidFill>
                  <a:srgbClr val="FFFFFF"/>
                </a:solidFill>
                <a:latin typeface="Verdana" panose="020B0604030504040204" pitchFamily="34" charset="0"/>
                <a:ea typeface="Arial" panose="020B0604020202020204" pitchFamily="34" charset="0"/>
                <a:cs typeface="Vrinda" panose="020B0502040204020203" pitchFamily="34" charset="0"/>
              </a:rPr>
              <a:t>A</a:t>
            </a:r>
            <a:r>
              <a:rPr kumimoji="0" lang="en-NZ" sz="2000" b="0" i="0" u="none" strike="noStrike" kern="1200" cap="none" spc="0" normalizeH="0" baseline="0" noProof="0" dirty="0">
                <a:ln>
                  <a:noFill/>
                </a:ln>
                <a:solidFill>
                  <a:srgbClr val="FFFFFF"/>
                </a:solidFill>
                <a:effectLst/>
                <a:uLnTx/>
                <a:uFillTx/>
                <a:latin typeface="Verdana" panose="020B0604030504040204" pitchFamily="34" charset="0"/>
                <a:ea typeface="Arial" panose="020B0604020202020204" pitchFamily="34" charset="0"/>
                <a:cs typeface="Vrinda" panose="020B0502040204020203" pitchFamily="34" charset="0"/>
              </a:rPr>
              <a:t>dd value to public open space with water in the landscape</a:t>
            </a:r>
          </a:p>
          <a:p>
            <a:pPr marR="0" lvl="0" algn="l" defTabSz="914400" rtl="0" eaLnBrk="1" fontAlgn="auto" latinLnBrk="0" hangingPunct="1">
              <a:lnSpc>
                <a:spcPct val="115000"/>
              </a:lnSpc>
              <a:spcBef>
                <a:spcPts val="1000"/>
              </a:spcBef>
              <a:spcAft>
                <a:spcPts val="720"/>
              </a:spcAft>
              <a:buClrTx/>
              <a:buSzTx/>
              <a:tabLst/>
              <a:defRPr/>
            </a:pPr>
            <a:r>
              <a:rPr lang="en-NZ" dirty="0">
                <a:solidFill>
                  <a:srgbClr val="FFFFFF"/>
                </a:solidFill>
                <a:latin typeface="Verdana" panose="020B0604030504040204" pitchFamily="34" charset="0"/>
                <a:ea typeface="Arial" panose="020B0604020202020204" pitchFamily="34" charset="0"/>
                <a:cs typeface="Vrinda" panose="020B0502040204020203" pitchFamily="34" charset="0"/>
              </a:rPr>
              <a:t>Introduce more nature based solutions</a:t>
            </a:r>
            <a:endParaRPr kumimoji="0" lang="en-NZ" sz="2000"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endParaRPr>
          </a:p>
          <a:p>
            <a:endParaRPr lang="en-NZ" dirty="0"/>
          </a:p>
        </p:txBody>
      </p:sp>
      <p:pic>
        <p:nvPicPr>
          <p:cNvPr id="5" name="Picture 4">
            <a:extLst>
              <a:ext uri="{FF2B5EF4-FFF2-40B4-BE49-F238E27FC236}">
                <a16:creationId xmlns:a16="http://schemas.microsoft.com/office/drawing/2014/main" id="{67999182-A302-477E-9035-626E4D5A640F}"/>
              </a:ext>
            </a:extLst>
          </p:cNvPr>
          <p:cNvPicPr>
            <a:picLocks noChangeAspect="1"/>
          </p:cNvPicPr>
          <p:nvPr/>
        </p:nvPicPr>
        <p:blipFill>
          <a:blip r:embed="rId3"/>
          <a:stretch>
            <a:fillRect/>
          </a:stretch>
        </p:blipFill>
        <p:spPr>
          <a:xfrm>
            <a:off x="7472435" y="2821878"/>
            <a:ext cx="4627692" cy="3638709"/>
          </a:xfrm>
          <a:prstGeom prst="rect">
            <a:avLst/>
          </a:prstGeom>
        </p:spPr>
      </p:pic>
      <p:sp>
        <p:nvSpPr>
          <p:cNvPr id="11" name="TextBox 10">
            <a:extLst>
              <a:ext uri="{FF2B5EF4-FFF2-40B4-BE49-F238E27FC236}">
                <a16:creationId xmlns:a16="http://schemas.microsoft.com/office/drawing/2014/main" id="{13B1224B-1255-46AF-BD3F-3B91DB99AB76}"/>
              </a:ext>
            </a:extLst>
          </p:cNvPr>
          <p:cNvSpPr txBox="1"/>
          <p:nvPr/>
        </p:nvSpPr>
        <p:spPr>
          <a:xfrm>
            <a:off x="8220075" y="4867275"/>
            <a:ext cx="4495800" cy="5909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800" b="1" i="0" u="none" strike="noStrike" kern="1200" cap="none" spc="0" normalizeH="0" baseline="0" noProof="0" dirty="0">
                <a:ln>
                  <a:noFill/>
                </a:ln>
                <a:solidFill>
                  <a:srgbClr val="89CAEB"/>
                </a:solidFill>
                <a:effectLst/>
                <a:uLnTx/>
                <a:uFillTx/>
                <a:latin typeface="Proxima Nova"/>
                <a:ea typeface="+mn-ea"/>
                <a:cs typeface="+mn-cs"/>
              </a:rPr>
              <a:t>Source: </a:t>
            </a:r>
            <a:r>
              <a:rPr kumimoji="0" lang="en-GB" sz="1800" b="1" i="0" u="none" strike="noStrike" kern="1200" cap="none" spc="0" normalizeH="0" baseline="0" noProof="0" dirty="0">
                <a:ln>
                  <a:noFill/>
                </a:ln>
                <a:solidFill>
                  <a:srgbClr val="89CAEB"/>
                </a:solidFill>
                <a:effectLst/>
                <a:uLnTx/>
                <a:uFillTx/>
                <a:latin typeface="Proxima Nova"/>
                <a:ea typeface="+mn-ea"/>
                <a:cs typeface="+mn-cs"/>
              </a:rPr>
              <a:t>Water Sensitive Cities Australia (WSCA) </a:t>
            </a:r>
          </a:p>
        </p:txBody>
      </p:sp>
    </p:spTree>
    <p:extLst>
      <p:ext uri="{BB962C8B-B14F-4D97-AF65-F5344CB8AC3E}">
        <p14:creationId xmlns:p14="http://schemas.microsoft.com/office/powerpoint/2010/main" val="3329267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A69F13-E6FF-4351-933B-0A226A38B52C}"/>
              </a:ext>
            </a:extLst>
          </p:cNvPr>
          <p:cNvSpPr>
            <a:spLocks noGrp="1"/>
          </p:cNvSpPr>
          <p:nvPr>
            <p:ph type="body" sz="quarter" idx="10"/>
          </p:nvPr>
        </p:nvSpPr>
        <p:spPr/>
        <p:txBody>
          <a:bodyPr/>
          <a:lstStyle/>
          <a:p>
            <a:r>
              <a:rPr lang="en-NZ" dirty="0"/>
              <a:t>So how do we deliver a ‘Water sensitive city”?</a:t>
            </a:r>
          </a:p>
        </p:txBody>
      </p:sp>
      <p:sp>
        <p:nvSpPr>
          <p:cNvPr id="3" name="Text Placeholder 2">
            <a:extLst>
              <a:ext uri="{FF2B5EF4-FFF2-40B4-BE49-F238E27FC236}">
                <a16:creationId xmlns:a16="http://schemas.microsoft.com/office/drawing/2014/main" id="{01C2DAB6-590C-48EE-98AB-C15C628A6E8E}"/>
              </a:ext>
            </a:extLst>
          </p:cNvPr>
          <p:cNvSpPr>
            <a:spLocks noGrp="1"/>
          </p:cNvSpPr>
          <p:nvPr>
            <p:ph type="body" sz="quarter" idx="12"/>
          </p:nvPr>
        </p:nvSpPr>
        <p:spPr>
          <a:xfrm>
            <a:off x="6872704" y="1699630"/>
            <a:ext cx="5209367" cy="4528784"/>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Proxima Nova"/>
                <a:ea typeface="+mn-ea"/>
                <a:cs typeface="+mn-cs"/>
              </a:rPr>
              <a:t>Large scale (centralised) infrastructure solutions alone cannot deliver this value.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FFFFFF"/>
              </a:solidFill>
              <a:effectLst/>
              <a:uLnTx/>
              <a:uFillTx/>
              <a:latin typeface="Proxima Nova"/>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2400" dirty="0">
              <a:solidFill>
                <a:srgbClr val="FFFFFF"/>
              </a:solidFill>
              <a:latin typeface="Proxima Nova"/>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FFFFFF"/>
              </a:solidFill>
              <a:effectLst/>
              <a:uLnTx/>
              <a:uFillTx/>
              <a:latin typeface="Proxima Nova"/>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Proxima Nova"/>
                <a:ea typeface="+mn-ea"/>
                <a:cs typeface="+mn-cs"/>
              </a:rPr>
              <a:t>Precinct scale nature based solutions in conjunction with centralised infrastructure can.</a:t>
            </a:r>
            <a:endParaRPr kumimoji="0" lang="en-NZ" sz="2400" b="0" i="0" u="none" strike="noStrike" kern="1200" cap="none" spc="0" normalizeH="0" baseline="0" noProof="0" dirty="0">
              <a:ln>
                <a:noFill/>
              </a:ln>
              <a:solidFill>
                <a:srgbClr val="FFFFFF"/>
              </a:solidFill>
              <a:effectLst/>
              <a:uLnTx/>
              <a:uFillTx/>
              <a:latin typeface="Proxima Nova"/>
              <a:ea typeface="+mn-ea"/>
              <a:cs typeface="+mn-cs"/>
            </a:endParaRPr>
          </a:p>
          <a:p>
            <a:endParaRPr lang="en-NZ" dirty="0"/>
          </a:p>
          <a:p>
            <a:endParaRPr lang="en-NZ" dirty="0"/>
          </a:p>
        </p:txBody>
      </p:sp>
      <p:pic>
        <p:nvPicPr>
          <p:cNvPr id="4" name="Picture 3">
            <a:extLst>
              <a:ext uri="{FF2B5EF4-FFF2-40B4-BE49-F238E27FC236}">
                <a16:creationId xmlns:a16="http://schemas.microsoft.com/office/drawing/2014/main" id="{33E6CC79-C319-43EC-AF37-E64328878B7A}"/>
              </a:ext>
            </a:extLst>
          </p:cNvPr>
          <p:cNvPicPr>
            <a:picLocks noChangeAspect="1"/>
          </p:cNvPicPr>
          <p:nvPr/>
        </p:nvPicPr>
        <p:blipFill>
          <a:blip r:embed="rId3"/>
          <a:stretch>
            <a:fillRect/>
          </a:stretch>
        </p:blipFill>
        <p:spPr>
          <a:xfrm>
            <a:off x="531409" y="1469676"/>
            <a:ext cx="5797798" cy="2200847"/>
          </a:xfrm>
          <a:prstGeom prst="rect">
            <a:avLst/>
          </a:prstGeom>
        </p:spPr>
      </p:pic>
      <p:sp>
        <p:nvSpPr>
          <p:cNvPr id="5" name="TextBox 4">
            <a:extLst>
              <a:ext uri="{FF2B5EF4-FFF2-40B4-BE49-F238E27FC236}">
                <a16:creationId xmlns:a16="http://schemas.microsoft.com/office/drawing/2014/main" id="{E913E507-D970-462A-83FA-5E71CF7A1799}"/>
              </a:ext>
            </a:extLst>
          </p:cNvPr>
          <p:cNvSpPr txBox="1"/>
          <p:nvPr/>
        </p:nvSpPr>
        <p:spPr>
          <a:xfrm>
            <a:off x="4698715" y="2906978"/>
            <a:ext cx="1397285" cy="646331"/>
          </a:xfrm>
          <a:prstGeom prst="rect">
            <a:avLst/>
          </a:prstGeom>
          <a:noFill/>
        </p:spPr>
        <p:txBody>
          <a:bodyPr wrap="square" rtlCol="0">
            <a:spAutoFit/>
          </a:bodyPr>
          <a:lstStyle/>
          <a:p>
            <a:r>
              <a:rPr lang="en-NZ" sz="3600" b="1" dirty="0">
                <a:solidFill>
                  <a:schemeClr val="bg1"/>
                </a:solidFill>
              </a:rPr>
              <a:t>From</a:t>
            </a:r>
          </a:p>
        </p:txBody>
      </p:sp>
      <p:pic>
        <p:nvPicPr>
          <p:cNvPr id="6" name="Picture 5">
            <a:extLst>
              <a:ext uri="{FF2B5EF4-FFF2-40B4-BE49-F238E27FC236}">
                <a16:creationId xmlns:a16="http://schemas.microsoft.com/office/drawing/2014/main" id="{E2C72BBA-D622-4A31-89E0-9CE374E09E16}"/>
              </a:ext>
            </a:extLst>
          </p:cNvPr>
          <p:cNvPicPr>
            <a:picLocks noChangeAspect="1"/>
          </p:cNvPicPr>
          <p:nvPr/>
        </p:nvPicPr>
        <p:blipFill>
          <a:blip r:embed="rId4"/>
          <a:stretch>
            <a:fillRect/>
          </a:stretch>
        </p:blipFill>
        <p:spPr>
          <a:xfrm>
            <a:off x="531409" y="3802053"/>
            <a:ext cx="3383573" cy="1902117"/>
          </a:xfrm>
          <a:prstGeom prst="rect">
            <a:avLst/>
          </a:prstGeom>
        </p:spPr>
      </p:pic>
      <p:pic>
        <p:nvPicPr>
          <p:cNvPr id="8" name="Picture 7">
            <a:extLst>
              <a:ext uri="{FF2B5EF4-FFF2-40B4-BE49-F238E27FC236}">
                <a16:creationId xmlns:a16="http://schemas.microsoft.com/office/drawing/2014/main" id="{13F0B989-06B1-4B60-9162-FB46D901C2C4}"/>
              </a:ext>
            </a:extLst>
          </p:cNvPr>
          <p:cNvPicPr>
            <a:picLocks noChangeAspect="1"/>
          </p:cNvPicPr>
          <p:nvPr/>
        </p:nvPicPr>
        <p:blipFill>
          <a:blip r:embed="rId5"/>
          <a:stretch>
            <a:fillRect/>
          </a:stretch>
        </p:blipFill>
        <p:spPr>
          <a:xfrm>
            <a:off x="3166468" y="4030838"/>
            <a:ext cx="2584022" cy="2483280"/>
          </a:xfrm>
          <a:prstGeom prst="rect">
            <a:avLst/>
          </a:prstGeom>
        </p:spPr>
      </p:pic>
      <p:sp>
        <p:nvSpPr>
          <p:cNvPr id="7" name="TextBox 6">
            <a:extLst>
              <a:ext uri="{FF2B5EF4-FFF2-40B4-BE49-F238E27FC236}">
                <a16:creationId xmlns:a16="http://schemas.microsoft.com/office/drawing/2014/main" id="{CC180339-F9A2-4DE9-8FC2-DDC8E420E50B}"/>
              </a:ext>
            </a:extLst>
          </p:cNvPr>
          <p:cNvSpPr txBox="1"/>
          <p:nvPr/>
        </p:nvSpPr>
        <p:spPr>
          <a:xfrm>
            <a:off x="4620654" y="4353822"/>
            <a:ext cx="1397285" cy="646331"/>
          </a:xfrm>
          <a:prstGeom prst="rect">
            <a:avLst/>
          </a:prstGeom>
          <a:noFill/>
        </p:spPr>
        <p:txBody>
          <a:bodyPr wrap="square" rtlCol="0">
            <a:spAutoFit/>
          </a:bodyPr>
          <a:lstStyle/>
          <a:p>
            <a:r>
              <a:rPr lang="en-NZ" sz="3600" b="1" dirty="0">
                <a:solidFill>
                  <a:schemeClr val="bg1"/>
                </a:solidFill>
              </a:rPr>
              <a:t>To</a:t>
            </a:r>
          </a:p>
        </p:txBody>
      </p:sp>
    </p:spTree>
    <p:extLst>
      <p:ext uri="{BB962C8B-B14F-4D97-AF65-F5344CB8AC3E}">
        <p14:creationId xmlns:p14="http://schemas.microsoft.com/office/powerpoint/2010/main" val="1408156632"/>
      </p:ext>
    </p:extLst>
  </p:cSld>
  <p:clrMapOvr>
    <a:masterClrMapping/>
  </p:clrMapOvr>
</p:sld>
</file>

<file path=ppt/theme/theme1.xml><?xml version="1.0" encoding="utf-8"?>
<a:theme xmlns:a="http://schemas.openxmlformats.org/drawingml/2006/main" name="Title Slide">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d53b97b-cfb5-43fb-98c8-420dca68bc0c">
      <UserInfo>
        <DisplayName>Katrina Guy</DisplayName>
        <AccountId>19</AccountId>
        <AccountType/>
      </UserInfo>
      <UserInfo>
        <DisplayName>Gillian Blythe</DisplayName>
        <AccountId>145</AccountId>
        <AccountType/>
      </UserInfo>
    </SharedWithUsers>
    <lcf76f155ced4ddcb4097134ff3c332f xmlns="1bf58d84-5e20-4a41-aa73-0a6f7670ae44">
      <Terms xmlns="http://schemas.microsoft.com/office/infopath/2007/PartnerControls"/>
    </lcf76f155ced4ddcb4097134ff3c332f>
    <TaxCatchAll xmlns="ed53b97b-cfb5-43fb-98c8-420dca68bc0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6" ma:contentTypeDescription="Create a new document." ma:contentTypeScope="" ma:versionID="c62304dd76f6b7d5ed8e2c9594665c1d">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788901bc87c6534e3c103d3a989455eb"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e5db3c-8ba6-4bd5-be1c-b4e1caae56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7a1829-6093-4983-9065-48e89054a285}" ma:internalName="TaxCatchAll" ma:showField="CatchAllData" ma:web="ed53b97b-cfb5-43fb-98c8-420dca68b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68C8F2-30F3-448A-B03E-9A940E33D1FE}">
  <ds:schemaRefs>
    <ds:schemaRef ds:uri="http://schemas.microsoft.com/sharepoint/v3/contenttype/forms"/>
  </ds:schemaRefs>
</ds:datastoreItem>
</file>

<file path=customXml/itemProps2.xml><?xml version="1.0" encoding="utf-8"?>
<ds:datastoreItem xmlns:ds="http://schemas.openxmlformats.org/officeDocument/2006/customXml" ds:itemID="{82B8B422-5282-451E-8EED-F88E351792B4}">
  <ds:schemaRefs>
    <ds:schemaRef ds:uri="1bf58d84-5e20-4a41-aa73-0a6f7670ae44"/>
    <ds:schemaRef ds:uri="ed53b97b-cfb5-43fb-98c8-420dca68bc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DB19568-55C3-4BC3-A428-7D9D689C7CE7}">
  <ds:schemaRefs>
    <ds:schemaRef ds:uri="1bf58d84-5e20-4a41-aa73-0a6f7670ae44"/>
    <ds:schemaRef ds:uri="ed53b97b-cfb5-43fb-98c8-420dca68bc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4856</TotalTime>
  <Words>4472</Words>
  <Application>Microsoft Office PowerPoint</Application>
  <PresentationFormat>Widescreen</PresentationFormat>
  <Paragraphs>318</Paragraphs>
  <Slides>26</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Proxima Nova</vt:lpstr>
      <vt:lpstr>Roboto</vt:lpstr>
      <vt:lpstr>Symbol</vt:lpstr>
      <vt:lpstr>Verdana</vt:lpstr>
      <vt:lpstr>VIC</vt:lpstr>
      <vt:lpstr>Wingdings</vt:lpstr>
      <vt:lpstr>Title Slide</vt:lpstr>
      <vt:lpstr>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Paris Elwood</dc:creator>
  <cp:lastModifiedBy>Multi Media</cp:lastModifiedBy>
  <cp:revision>13</cp:revision>
  <dcterms:created xsi:type="dcterms:W3CDTF">2022-05-04T02:33:18Z</dcterms:created>
  <dcterms:modified xsi:type="dcterms:W3CDTF">2022-10-17T23:43:25Z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MediaServiceImageTags">
    <vt:lpwstr/>
  </property>
</Properties>
</file>