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264" r:id="rId3"/>
    <p:sldId id="307" r:id="rId4"/>
    <p:sldId id="309" r:id="rId5"/>
    <p:sldId id="312" r:id="rId6"/>
    <p:sldId id="310" r:id="rId7"/>
    <p:sldId id="297" r:id="rId8"/>
    <p:sldId id="294" r:id="rId9"/>
    <p:sldId id="295" r:id="rId10"/>
    <p:sldId id="292" r:id="rId11"/>
    <p:sldId id="306" r:id="rId12"/>
    <p:sldId id="268" r:id="rId13"/>
    <p:sldId id="303" r:id="rId14"/>
    <p:sldId id="315" r:id="rId15"/>
    <p:sldId id="285" r:id="rId16"/>
    <p:sldId id="313" r:id="rId17"/>
    <p:sldId id="317" r:id="rId18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336491"/>
    <a:srgbClr val="7E807A"/>
    <a:srgbClr val="555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2" autoAdjust="0"/>
    <p:restoredTop sz="94464" autoAdjust="0"/>
  </p:normalViewPr>
  <p:slideViewPr>
    <p:cSldViewPr>
      <p:cViewPr>
        <p:scale>
          <a:sx n="80" d="100"/>
          <a:sy n="80" d="100"/>
        </p:scale>
        <p:origin x="-21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884B6-8D3C-4427-9085-0A8275B0C360}" type="datetimeFigureOut">
              <a:rPr lang="en-NZ" smtClean="0"/>
              <a:t>13/09/2018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B79CF-EEEC-432F-BA11-7C0138C88DA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174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rgbClr val="3364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556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287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5652"/>
                </a:solidFill>
              </a:defRPr>
            </a:lvl1pPr>
            <a:lvl2pPr>
              <a:defRPr>
                <a:solidFill>
                  <a:srgbClr val="555652"/>
                </a:solidFill>
              </a:defRPr>
            </a:lvl2pPr>
            <a:lvl3pPr>
              <a:defRPr>
                <a:solidFill>
                  <a:srgbClr val="7E807A"/>
                </a:solidFill>
              </a:defRPr>
            </a:lvl3pPr>
            <a:lvl4pPr>
              <a:defRPr>
                <a:solidFill>
                  <a:srgbClr val="7E807A"/>
                </a:solidFill>
              </a:defRPr>
            </a:lvl4pPr>
            <a:lvl5pPr>
              <a:defRPr>
                <a:solidFill>
                  <a:srgbClr val="7E807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13/09/2018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857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3364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56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13/09/2018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20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555652"/>
                </a:solidFill>
              </a:defRPr>
            </a:lvl1pPr>
            <a:lvl2pPr>
              <a:defRPr sz="2400">
                <a:solidFill>
                  <a:srgbClr val="555652"/>
                </a:solidFill>
              </a:defRPr>
            </a:lvl2pPr>
            <a:lvl3pPr>
              <a:defRPr sz="2000">
                <a:solidFill>
                  <a:srgbClr val="7E807A"/>
                </a:solidFill>
              </a:defRPr>
            </a:lvl3pPr>
            <a:lvl4pPr>
              <a:defRPr sz="1800">
                <a:solidFill>
                  <a:srgbClr val="7E807A"/>
                </a:solidFill>
              </a:defRPr>
            </a:lvl4pPr>
            <a:lvl5pPr>
              <a:defRPr sz="1800">
                <a:solidFill>
                  <a:srgbClr val="7E8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555652"/>
                </a:solidFill>
              </a:defRPr>
            </a:lvl1pPr>
            <a:lvl2pPr>
              <a:defRPr sz="2400">
                <a:solidFill>
                  <a:srgbClr val="555652"/>
                </a:solidFill>
              </a:defRPr>
            </a:lvl2pPr>
            <a:lvl3pPr>
              <a:defRPr sz="2000">
                <a:solidFill>
                  <a:srgbClr val="7E807A"/>
                </a:solidFill>
              </a:defRPr>
            </a:lvl3pPr>
            <a:lvl4pPr>
              <a:defRPr sz="1800">
                <a:solidFill>
                  <a:srgbClr val="7E807A"/>
                </a:solidFill>
              </a:defRPr>
            </a:lvl4pPr>
            <a:lvl5pPr>
              <a:defRPr sz="1800">
                <a:solidFill>
                  <a:srgbClr val="7E8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911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6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0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600">
                <a:solidFill>
                  <a:srgbClr val="7E807A"/>
                </a:solidFill>
              </a:defRPr>
            </a:lvl4pPr>
            <a:lvl5pPr>
              <a:defRPr sz="1600">
                <a:solidFill>
                  <a:srgbClr val="7E8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6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0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600">
                <a:solidFill>
                  <a:srgbClr val="7E807A"/>
                </a:solidFill>
              </a:defRPr>
            </a:lvl4pPr>
            <a:lvl5pPr>
              <a:defRPr sz="1600">
                <a:solidFill>
                  <a:srgbClr val="7E8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13/09/2018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59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13/09/2018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688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13/09/2018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911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3364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555652"/>
                </a:solidFill>
              </a:defRPr>
            </a:lvl1pPr>
            <a:lvl2pPr>
              <a:defRPr sz="2800">
                <a:solidFill>
                  <a:srgbClr val="555652"/>
                </a:solidFill>
              </a:defRPr>
            </a:lvl2pPr>
            <a:lvl3pPr>
              <a:defRPr sz="2400">
                <a:solidFill>
                  <a:srgbClr val="7E807A"/>
                </a:solidFill>
              </a:defRPr>
            </a:lvl3pPr>
            <a:lvl4pPr>
              <a:defRPr sz="2000">
                <a:solidFill>
                  <a:srgbClr val="7E807A"/>
                </a:solidFill>
              </a:defRPr>
            </a:lvl4pPr>
            <a:lvl5pPr>
              <a:defRPr sz="2000">
                <a:solidFill>
                  <a:srgbClr val="7E8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5556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13/09/2018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826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3364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5556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E50F-6345-4B18-8876-E954F2E08EDC}" type="datetimeFigureOut">
              <a:rPr lang="en-NZ" smtClean="0"/>
              <a:t>13/09/2018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658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E50F-6345-4B18-8876-E954F2E08EDC}" type="datetimeFigureOut">
              <a:rPr lang="en-NZ" smtClean="0"/>
              <a:t>13/09/2018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592E-3476-4C5F-ACCD-D544220C672B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0146"/>
            <a:ext cx="9144000" cy="5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364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556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556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E80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E80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E80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Ops\Wastewater Operations\Southern Area\DTMAN_Mangere\03-AssetOperations\WWT-MAN-19-Environmental Management\03-Bird Roosts\Photos\Simon Runting\birds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14929"/>
            <a:ext cx="2322225" cy="3239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79512" y="141480"/>
            <a:ext cx="8712968" cy="810090"/>
          </a:xfrm>
        </p:spPr>
        <p:txBody>
          <a:bodyPr>
            <a:noAutofit/>
          </a:bodyPr>
          <a:lstStyle/>
          <a:p>
            <a:r>
              <a:rPr lang="en-NZ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60 Years of Migratory Bird Management on the Manukau Harbour</a:t>
            </a:r>
            <a:endParaRPr lang="en-NZ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Shape 23"/>
          <p:cNvSpPr txBox="1">
            <a:spLocks/>
          </p:cNvSpPr>
          <p:nvPr/>
        </p:nvSpPr>
        <p:spPr>
          <a:xfrm>
            <a:off x="1" y="3145663"/>
            <a:ext cx="4104455" cy="1466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" sz="2000" b="1" dirty="0" smtClean="0">
                <a:solidFill>
                  <a:schemeClr val="tx1"/>
                </a:solidFill>
              </a:rPr>
              <a:t>Chris Garton </a:t>
            </a:r>
          </a:p>
          <a:p>
            <a:pPr algn="l"/>
            <a:r>
              <a:rPr lang="en" sz="1800" b="1" dirty="0" smtClean="0">
                <a:solidFill>
                  <a:schemeClr val="tx1"/>
                </a:solidFill>
              </a:rPr>
              <a:t>Environmental Scientist</a:t>
            </a:r>
          </a:p>
          <a:p>
            <a:pPr algn="l"/>
            <a:r>
              <a:rPr lang="en" sz="1800" b="1" dirty="0" smtClean="0">
                <a:solidFill>
                  <a:schemeClr val="tx1"/>
                </a:solidFill>
              </a:rPr>
              <a:t>Chris.Garton@water.co.nz</a:t>
            </a:r>
          </a:p>
          <a:p>
            <a:pPr algn="l"/>
            <a:r>
              <a:rPr lang="en" sz="1800" b="1" dirty="0">
                <a:solidFill>
                  <a:schemeClr val="tx1"/>
                </a:solidFill>
              </a:rPr>
              <a:t>021 674 </a:t>
            </a:r>
            <a:r>
              <a:rPr lang="en" sz="1800" b="1" dirty="0" smtClean="0">
                <a:solidFill>
                  <a:schemeClr val="tx1"/>
                </a:solidFill>
              </a:rPr>
              <a:t>940</a:t>
            </a:r>
            <a:endParaRPr lang="en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The Importance of Mangere WWTP</a:t>
            </a:r>
          </a:p>
        </p:txBody>
      </p:sp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9460"/>
            <a:ext cx="8280920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720" y="3957428"/>
            <a:ext cx="215202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/>
              <a:t>25% of the world population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61" y="3885010"/>
            <a:ext cx="1225700" cy="126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Choices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925" y="838092"/>
            <a:ext cx="38310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/>
              <a:t>1960-2003</a:t>
            </a:r>
            <a:endParaRPr lang="en-NZ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67064" y="843426"/>
            <a:ext cx="38310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/>
              <a:t>2003-onwards</a:t>
            </a:r>
            <a:endParaRPr lang="en-NZ" sz="2000" b="1" dirty="0" smtClean="0"/>
          </a:p>
        </p:txBody>
      </p:sp>
      <p:pic>
        <p:nvPicPr>
          <p:cNvPr id="9" name="Picture 2" descr="Image result for Mangere Wastewater Treatment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7461"/>
            <a:ext cx="6336704" cy="37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Shape 23"/>
          <p:cNvSpPr txBox="1">
            <a:spLocks/>
          </p:cNvSpPr>
          <p:nvPr/>
        </p:nvSpPr>
        <p:spPr>
          <a:xfrm>
            <a:off x="770933" y="922490"/>
            <a:ext cx="6438900" cy="65983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" b="1" dirty="0" smtClean="0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Predator 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670" y="4008135"/>
            <a:ext cx="874865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Doc 200 Traps,  </a:t>
            </a:r>
            <a:r>
              <a:rPr lang="en-NZ" sz="2000" b="1" dirty="0" err="1" smtClean="0"/>
              <a:t>brodifacoum</a:t>
            </a:r>
            <a:r>
              <a:rPr lang="en-NZ" sz="2000" b="1" dirty="0" smtClean="0"/>
              <a:t>, periodic pulses of </a:t>
            </a:r>
            <a:r>
              <a:rPr lang="en-NZ" sz="2000" b="1" dirty="0" err="1"/>
              <a:t>d</a:t>
            </a:r>
            <a:r>
              <a:rPr lang="en-NZ" sz="2000" b="1" dirty="0" err="1" smtClean="0"/>
              <a:t>iphacinone</a:t>
            </a:r>
            <a:r>
              <a:rPr lang="en-NZ" sz="2000" b="1" dirty="0" smtClean="0"/>
              <a:t> </a:t>
            </a:r>
          </a:p>
          <a:p>
            <a:pPr algn="ctr"/>
            <a:r>
              <a:rPr lang="en-NZ" sz="2000" dirty="0" smtClean="0"/>
              <a:t>(volunteers)</a:t>
            </a:r>
          </a:p>
          <a:p>
            <a:pPr algn="ctr"/>
            <a:r>
              <a:rPr lang="en-NZ" sz="2000" b="1" dirty="0" smtClean="0"/>
              <a:t>Regular rabbit shoots and warren destruction – </a:t>
            </a:r>
            <a:r>
              <a:rPr lang="en-NZ" sz="2000" dirty="0" smtClean="0"/>
              <a:t>(professionals)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08" y="1043845"/>
            <a:ext cx="7014584" cy="294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Shape 23"/>
          <p:cNvSpPr txBox="1">
            <a:spLocks/>
          </p:cNvSpPr>
          <p:nvPr/>
        </p:nvSpPr>
        <p:spPr>
          <a:xfrm>
            <a:off x="770933" y="922490"/>
            <a:ext cx="6438900" cy="65983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" b="1" dirty="0" smtClean="0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Maintenance – Weeds &amp; Erosion</a:t>
            </a:r>
          </a:p>
        </p:txBody>
      </p:sp>
      <p:pic>
        <p:nvPicPr>
          <p:cNvPr id="4103" name="Picture 7" descr="Image result for knapsack spray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75" y="1081481"/>
            <a:ext cx="1700403" cy="15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:\Ops\Wastewater Operations\Southern Area\DTMAN_Mangere\03-AssetOperations\WWT-MAN-19-Environmental Management\03-Bird Roosts\Photos\Shabana's\Dooterel R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803"/>
            <a:ext cx="5508104" cy="29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28519"/>
            <a:ext cx="3639007" cy="23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Shape 23"/>
          <p:cNvSpPr txBox="1">
            <a:spLocks/>
          </p:cNvSpPr>
          <p:nvPr/>
        </p:nvSpPr>
        <p:spPr>
          <a:xfrm>
            <a:off x="770933" y="922490"/>
            <a:ext cx="6438900" cy="65983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" b="1" dirty="0" smtClean="0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Public Engagement</a:t>
            </a:r>
          </a:p>
        </p:txBody>
      </p:sp>
      <p:pic>
        <p:nvPicPr>
          <p:cNvPr id="9" name="Picture 2" descr="O:\Ops\Wastewater Operations\Southern Area\DTMAN_Mangere\03-AssetOperations\WWT-MAN-19-Environmental Management\03-Bird Roosts\Waterlea Primary School\chick shelter Project\photos\Simon Runting's photos\Waterlea School\group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6186"/>
            <a:ext cx="3999444" cy="24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033511"/>
            <a:ext cx="3691664" cy="213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94" y="966622"/>
            <a:ext cx="3222006" cy="2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23"/>
          <p:cNvSpPr txBox="1">
            <a:spLocks/>
          </p:cNvSpPr>
          <p:nvPr/>
        </p:nvSpPr>
        <p:spPr>
          <a:xfrm>
            <a:off x="3784476" y="1582324"/>
            <a:ext cx="2376264" cy="55737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2800" b="1" dirty="0" smtClean="0"/>
              <a:t>S</a:t>
            </a:r>
            <a:r>
              <a:rPr lang="en" sz="2800" b="1" dirty="0" smtClean="0"/>
              <a:t>chools</a:t>
            </a:r>
          </a:p>
        </p:txBody>
      </p:sp>
      <p:sp>
        <p:nvSpPr>
          <p:cNvPr id="6" name="Shape 23"/>
          <p:cNvSpPr txBox="1">
            <a:spLocks/>
          </p:cNvSpPr>
          <p:nvPr/>
        </p:nvSpPr>
        <p:spPr>
          <a:xfrm>
            <a:off x="-1" y="3657736"/>
            <a:ext cx="3059833" cy="15148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2800" b="1" dirty="0"/>
              <a:t>C</a:t>
            </a:r>
            <a:r>
              <a:rPr lang="en" sz="2800" b="1" dirty="0" smtClean="0"/>
              <a:t>hurch </a:t>
            </a:r>
            <a:r>
              <a:rPr lang="en" sz="2800" b="1" dirty="0"/>
              <a:t>&amp;</a:t>
            </a:r>
            <a:r>
              <a:rPr lang="en" sz="2800" b="1" dirty="0" smtClean="0"/>
              <a:t> Community </a:t>
            </a:r>
            <a:r>
              <a:rPr lang="en" sz="2800" b="1" dirty="0"/>
              <a:t>G</a:t>
            </a:r>
            <a:r>
              <a:rPr lang="en" sz="2800" b="1" dirty="0" smtClean="0"/>
              <a:t>roups</a:t>
            </a:r>
          </a:p>
          <a:p>
            <a:pPr marL="0" indent="0" algn="ctr">
              <a:buNone/>
            </a:pPr>
            <a:endParaRPr lang="en" sz="2800" b="1" dirty="0" smtClean="0"/>
          </a:p>
        </p:txBody>
      </p:sp>
      <p:sp>
        <p:nvSpPr>
          <p:cNvPr id="14" name="Shape 23"/>
          <p:cNvSpPr txBox="1">
            <a:spLocks/>
          </p:cNvSpPr>
          <p:nvPr/>
        </p:nvSpPr>
        <p:spPr>
          <a:xfrm>
            <a:off x="6725576" y="3958545"/>
            <a:ext cx="2376264" cy="55737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2800" b="1" dirty="0" smtClean="0"/>
              <a:t>Volunteers</a:t>
            </a:r>
          </a:p>
          <a:p>
            <a:pPr marL="0" indent="0" algn="ctr">
              <a:buNone/>
            </a:pPr>
            <a:endParaRPr lang="e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009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Success?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710333"/>
            <a:ext cx="3384377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NZ Dotterels - 2018</a:t>
            </a:r>
          </a:p>
          <a:p>
            <a:endParaRPr lang="en-NZ" sz="1100" b="1" dirty="0" smtClean="0"/>
          </a:p>
          <a:p>
            <a:r>
              <a:rPr lang="en-NZ" sz="2400" b="1" dirty="0" smtClean="0"/>
              <a:t>8 Breeding Pairs</a:t>
            </a:r>
          </a:p>
          <a:p>
            <a:r>
              <a:rPr lang="en-NZ" sz="2400" b="1" dirty="0" smtClean="0"/>
              <a:t>6 confirmed fledglings</a:t>
            </a:r>
          </a:p>
          <a:p>
            <a:r>
              <a:rPr lang="en-NZ" dirty="0" smtClean="0"/>
              <a:t>(national average = 0.5 per pair)</a:t>
            </a:r>
            <a:endParaRPr lang="en-NZ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294294"/>
            <a:ext cx="4515409" cy="354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72" y="317822"/>
            <a:ext cx="4507856" cy="45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Ops\Wastewater Operations\Southern Area\DTMAN_Mangere\03-AssetOperations\WWT-MAN-19-Environmental Management\03-Bird Roosts\Photos\Simon Runting\birds 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9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458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14929"/>
            <a:ext cx="2322225" cy="3239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798" y="1979026"/>
            <a:ext cx="7772400" cy="63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3364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en-NZ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Shape 23"/>
          <p:cNvSpPr txBox="1">
            <a:spLocks/>
          </p:cNvSpPr>
          <p:nvPr/>
        </p:nvSpPr>
        <p:spPr>
          <a:xfrm>
            <a:off x="0" y="4155926"/>
            <a:ext cx="9144000" cy="46805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000" b="1" dirty="0" smtClean="0">
                <a:solidFill>
                  <a:schemeClr val="bg1"/>
                </a:solidFill>
              </a:rPr>
              <a:t>Chris Garton </a:t>
            </a:r>
            <a:r>
              <a:rPr lang="en" sz="2400" b="1" dirty="0" smtClean="0">
                <a:solidFill>
                  <a:schemeClr val="bg1"/>
                </a:solidFill>
              </a:rPr>
              <a:t>- </a:t>
            </a:r>
            <a:r>
              <a:rPr lang="en" sz="2000" b="1" dirty="0" smtClean="0">
                <a:solidFill>
                  <a:schemeClr val="bg1"/>
                </a:solidFill>
              </a:rPr>
              <a:t>Environmental Scientist, chris.garton@water.co.nz, 021 </a:t>
            </a:r>
            <a:r>
              <a:rPr lang="en" sz="2000" b="1" dirty="0">
                <a:solidFill>
                  <a:schemeClr val="bg1"/>
                </a:solidFill>
              </a:rPr>
              <a:t>674 </a:t>
            </a:r>
            <a:r>
              <a:rPr lang="en" sz="2000" b="1" dirty="0" smtClean="0">
                <a:solidFill>
                  <a:schemeClr val="bg1"/>
                </a:solidFill>
              </a:rPr>
              <a:t>940</a:t>
            </a:r>
            <a:endParaRPr lang="e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In the next 20 minutes …</a:t>
            </a:r>
          </a:p>
        </p:txBody>
      </p:sp>
      <p:sp>
        <p:nvSpPr>
          <p:cNvPr id="5" name="Shape 23"/>
          <p:cNvSpPr txBox="1">
            <a:spLocks/>
          </p:cNvSpPr>
          <p:nvPr/>
        </p:nvSpPr>
        <p:spPr>
          <a:xfrm>
            <a:off x="685800" y="1005577"/>
            <a:ext cx="7772400" cy="345985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800" b="1" dirty="0" smtClean="0"/>
              <a:t>Conservation &amp; Utilities – Why it matters</a:t>
            </a:r>
          </a:p>
          <a:p>
            <a:pPr marL="0" indent="0">
              <a:buNone/>
            </a:pPr>
            <a:endParaRPr lang="en" sz="1100" b="1" dirty="0" smtClean="0"/>
          </a:p>
          <a:p>
            <a:pPr marL="0" indent="0">
              <a:buNone/>
            </a:pPr>
            <a:r>
              <a:rPr lang="en" sz="2800" b="1" dirty="0" smtClean="0"/>
              <a:t>The Manukau Harbour, Birds, People &amp; Watercare</a:t>
            </a:r>
          </a:p>
          <a:p>
            <a:pPr marL="0" indent="0">
              <a:buNone/>
            </a:pPr>
            <a:endParaRPr lang="en" sz="1600" b="1" dirty="0"/>
          </a:p>
          <a:p>
            <a:pPr marL="0" indent="0">
              <a:buNone/>
            </a:pPr>
            <a:r>
              <a:rPr lang="en" sz="2800" b="1" dirty="0" smtClean="0"/>
              <a:t>How we undertake </a:t>
            </a:r>
          </a:p>
          <a:p>
            <a:pPr marL="0" indent="0">
              <a:buNone/>
            </a:pPr>
            <a:r>
              <a:rPr lang="en-NZ" sz="2800" b="1" dirty="0"/>
              <a:t>b</a:t>
            </a:r>
            <a:r>
              <a:rPr lang="en" sz="2800" b="1" dirty="0" smtClean="0"/>
              <a:t>ird management</a:t>
            </a:r>
          </a:p>
          <a:p>
            <a:pPr marL="0" indent="0">
              <a:buNone/>
            </a:pPr>
            <a:endParaRPr lang="en" sz="1800" b="1" dirty="0"/>
          </a:p>
          <a:p>
            <a:pPr marL="0" indent="0">
              <a:buNone/>
            </a:pPr>
            <a:r>
              <a:rPr lang="en" sz="2800" b="1" dirty="0" smtClean="0"/>
              <a:t>Choices</a:t>
            </a:r>
          </a:p>
          <a:p>
            <a:pPr marL="0" indent="0">
              <a:buNone/>
            </a:pPr>
            <a:endParaRPr lang="en" sz="2800" b="1" dirty="0"/>
          </a:p>
          <a:p>
            <a:pPr marL="0" indent="0">
              <a:buNone/>
            </a:pPr>
            <a:endParaRPr lang="en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3" descr="O:\Ops\Wastewater Operations\Southern Area\DTMAN_Mangere\03-AssetOperations\WWT-MAN-19-Environmental Management\03-Bird Roosts\Photos\dotter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4666"/>
            <a:ext cx="3096344" cy="23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What is Conservation?</a:t>
            </a:r>
          </a:p>
        </p:txBody>
      </p:sp>
      <p:sp>
        <p:nvSpPr>
          <p:cNvPr id="5" name="Shape 23"/>
          <p:cNvSpPr txBox="1">
            <a:spLocks/>
          </p:cNvSpPr>
          <p:nvPr/>
        </p:nvSpPr>
        <p:spPr>
          <a:xfrm>
            <a:off x="1676028" y="842705"/>
            <a:ext cx="5758408" cy="8649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b="1" dirty="0" smtClean="0"/>
              <a:t>Conservation = Choices</a:t>
            </a:r>
          </a:p>
        </p:txBody>
      </p:sp>
      <p:sp>
        <p:nvSpPr>
          <p:cNvPr id="11" name="Shape 23"/>
          <p:cNvSpPr txBox="1">
            <a:spLocks/>
          </p:cNvSpPr>
          <p:nvPr/>
        </p:nvSpPr>
        <p:spPr>
          <a:xfrm>
            <a:off x="3979168" y="2704324"/>
            <a:ext cx="1152128" cy="8649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b="1" dirty="0" smtClean="0"/>
              <a:t>vs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19" y="1951456"/>
            <a:ext cx="3110259" cy="24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mage result for sto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4" y="1521033"/>
            <a:ext cx="2100679" cy="14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norwegian r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80" y="2577737"/>
            <a:ext cx="1724760" cy="12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wild cat, new zea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3" y="3363839"/>
            <a:ext cx="2432707" cy="16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Zealand, we couldn't forget about you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52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chemeClr val="bg1"/>
                </a:solidFill>
                <a:latin typeface="+mj-lt"/>
              </a:rPr>
              <a:t>Conservation &amp; Utilities?</a:t>
            </a:r>
          </a:p>
        </p:txBody>
      </p:sp>
      <p:sp>
        <p:nvSpPr>
          <p:cNvPr id="5" name="Shape 23"/>
          <p:cNvSpPr txBox="1">
            <a:spLocks/>
          </p:cNvSpPr>
          <p:nvPr/>
        </p:nvSpPr>
        <p:spPr>
          <a:xfrm>
            <a:off x="251520" y="951570"/>
            <a:ext cx="8712968" cy="124213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800" b="1" dirty="0" smtClean="0">
                <a:solidFill>
                  <a:schemeClr val="bg1"/>
                </a:solidFill>
              </a:rPr>
              <a:t>All Utilities are located in our Environment</a:t>
            </a:r>
          </a:p>
          <a:p>
            <a:pPr marL="0" indent="0">
              <a:buNone/>
            </a:pPr>
            <a:endParaRPr lang="en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" sz="2800" b="1" dirty="0" smtClean="0">
                <a:solidFill>
                  <a:schemeClr val="bg1"/>
                </a:solidFill>
              </a:rPr>
              <a:t>The world is changing</a:t>
            </a:r>
          </a:p>
          <a:p>
            <a:pPr marL="0" indent="0">
              <a:buNone/>
            </a:pPr>
            <a:endParaRPr lang="en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686" y="4461961"/>
            <a:ext cx="4994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200" b="1" dirty="0" smtClean="0">
                <a:solidFill>
                  <a:schemeClr val="bg1"/>
                </a:solidFill>
              </a:rPr>
              <a:t>We need </a:t>
            </a:r>
            <a:r>
              <a:rPr lang="en" sz="3200" b="1" dirty="0">
                <a:solidFill>
                  <a:schemeClr val="bg1"/>
                </a:solidFill>
              </a:rPr>
              <a:t>to </a:t>
            </a:r>
            <a:r>
              <a:rPr lang="en" sz="3200" b="1" dirty="0" smtClean="0">
                <a:solidFill>
                  <a:schemeClr val="bg1"/>
                </a:solidFill>
              </a:rPr>
              <a:t>think differently</a:t>
            </a:r>
            <a:endParaRPr lang="e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2" name="Picture 4" descr="Image result for blank bi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36" y="1322275"/>
            <a:ext cx="2361335" cy="142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ave, blank ou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7" y="1242759"/>
            <a:ext cx="3419475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The Characters in this Story</a:t>
            </a:r>
          </a:p>
        </p:txBody>
      </p:sp>
      <p:sp>
        <p:nvSpPr>
          <p:cNvPr id="7" name="Shape 23"/>
          <p:cNvSpPr txBox="1">
            <a:spLocks/>
          </p:cNvSpPr>
          <p:nvPr/>
        </p:nvSpPr>
        <p:spPr>
          <a:xfrm>
            <a:off x="1378443" y="2248480"/>
            <a:ext cx="2850097" cy="46593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2400" b="1" dirty="0" smtClean="0">
                <a:solidFill>
                  <a:schemeClr val="tx2"/>
                </a:solidFill>
              </a:rPr>
              <a:t>Manukau Harbour</a:t>
            </a:r>
          </a:p>
        </p:txBody>
      </p:sp>
      <p:sp>
        <p:nvSpPr>
          <p:cNvPr id="9" name="Shape 23"/>
          <p:cNvSpPr txBox="1">
            <a:spLocks/>
          </p:cNvSpPr>
          <p:nvPr/>
        </p:nvSpPr>
        <p:spPr>
          <a:xfrm>
            <a:off x="5012797" y="3077599"/>
            <a:ext cx="1332158" cy="45529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b="1" dirty="0" smtClean="0">
                <a:solidFill>
                  <a:schemeClr val="accent6"/>
                </a:solidFill>
              </a:rPr>
              <a:t>People</a:t>
            </a:r>
          </a:p>
        </p:txBody>
      </p:sp>
      <p:sp>
        <p:nvSpPr>
          <p:cNvPr id="10" name="Shape 23"/>
          <p:cNvSpPr txBox="1">
            <a:spLocks/>
          </p:cNvSpPr>
          <p:nvPr/>
        </p:nvSpPr>
        <p:spPr>
          <a:xfrm>
            <a:off x="5012797" y="2259118"/>
            <a:ext cx="1268898" cy="45529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Birds</a:t>
            </a:r>
          </a:p>
        </p:txBody>
      </p:sp>
      <p:sp>
        <p:nvSpPr>
          <p:cNvPr id="11" name="Shape 23"/>
          <p:cNvSpPr txBox="1">
            <a:spLocks/>
          </p:cNvSpPr>
          <p:nvPr/>
        </p:nvSpPr>
        <p:spPr>
          <a:xfrm>
            <a:off x="1636252" y="3042672"/>
            <a:ext cx="2592288" cy="5251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" sz="2400" b="1" dirty="0" smtClean="0">
                <a:solidFill>
                  <a:schemeClr val="bg2">
                    <a:lumMod val="50000"/>
                  </a:schemeClr>
                </a:solidFill>
              </a:rPr>
              <a:t>Mangere WWTP</a:t>
            </a:r>
          </a:p>
        </p:txBody>
      </p:sp>
      <p:pic>
        <p:nvPicPr>
          <p:cNvPr id="3080" name="Picture 8" descr="Image result for treatment plant, blank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25" y="3542546"/>
            <a:ext cx="1841241" cy="12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34" y="3038745"/>
            <a:ext cx="1327740" cy="17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The Manukau Harbour</a:t>
            </a:r>
          </a:p>
        </p:txBody>
      </p:sp>
      <p:sp>
        <p:nvSpPr>
          <p:cNvPr id="19" name="Shape 23"/>
          <p:cNvSpPr txBox="1">
            <a:spLocks/>
          </p:cNvSpPr>
          <p:nvPr/>
        </p:nvSpPr>
        <p:spPr>
          <a:xfrm>
            <a:off x="11359" y="1059582"/>
            <a:ext cx="5160842" cy="156617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2800" b="1" dirty="0" smtClean="0"/>
              <a:t>The most important harbour for wading bird species in NZ</a:t>
            </a:r>
          </a:p>
          <a:p>
            <a:pPr marL="0" indent="0" algn="ctr">
              <a:buNone/>
            </a:pPr>
            <a:r>
              <a:rPr lang="en" sz="2000" b="1" dirty="0" smtClean="0"/>
              <a:t>25% at any time</a:t>
            </a:r>
          </a:p>
          <a:p>
            <a:pPr marL="0" indent="0" algn="ctr">
              <a:buNone/>
            </a:pPr>
            <a:r>
              <a:rPr lang="en" sz="2000" b="1" dirty="0" smtClean="0"/>
              <a:t>60% pass through in their life</a:t>
            </a:r>
          </a:p>
        </p:txBody>
      </p:sp>
      <p:pic>
        <p:nvPicPr>
          <p:cNvPr id="7" name="Picture 2" descr="Image result for manukau harb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31" y="2844877"/>
            <a:ext cx="3237498" cy="22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e East AsianâAustralasian Fly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72218"/>
            <a:ext cx="3456384" cy="38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Wading Birds</a:t>
            </a:r>
          </a:p>
        </p:txBody>
      </p:sp>
      <p:sp>
        <p:nvSpPr>
          <p:cNvPr id="6" name="Shape 23"/>
          <p:cNvSpPr txBox="1">
            <a:spLocks/>
          </p:cNvSpPr>
          <p:nvPr/>
        </p:nvSpPr>
        <p:spPr>
          <a:xfrm>
            <a:off x="923801" y="808629"/>
            <a:ext cx="2664296" cy="5366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2800" b="1" dirty="0" smtClean="0"/>
              <a:t>Summer Shift</a:t>
            </a:r>
          </a:p>
        </p:txBody>
      </p:sp>
      <p:sp>
        <p:nvSpPr>
          <p:cNvPr id="10" name="Shape 23"/>
          <p:cNvSpPr txBox="1">
            <a:spLocks/>
          </p:cNvSpPr>
          <p:nvPr/>
        </p:nvSpPr>
        <p:spPr>
          <a:xfrm>
            <a:off x="5508104" y="808628"/>
            <a:ext cx="2664296" cy="5366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2800" b="1" dirty="0" smtClean="0"/>
              <a:t>Winter Shift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19" y="1661700"/>
            <a:ext cx="1836749" cy="152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" y="1661700"/>
            <a:ext cx="2149890" cy="16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http://nzbirdsonline.org.nz/sites/all/files/1200394Pahi%202%20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3352281"/>
            <a:ext cx="2124236" cy="15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90" y="3507854"/>
            <a:ext cx="2359527" cy="146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nzbirdsonline.org.nz/sites/all/files/1200413Wrybill-TW7_0484-1024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73871"/>
            <a:ext cx="1603248" cy="24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nzbirdsonline.org.nz/sites/all/files/1200392Pied%20Oystercatchers%206%20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19" y="1590141"/>
            <a:ext cx="2396548" cy="15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The Harbour and its People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20931" y="905161"/>
            <a:ext cx="3515524" cy="824560"/>
            <a:chOff x="2536066" y="1296820"/>
            <a:chExt cx="4586812" cy="589954"/>
          </a:xfrm>
        </p:grpSpPr>
        <p:sp>
          <p:nvSpPr>
            <p:cNvPr id="5" name="TextBox 4"/>
            <p:cNvSpPr txBox="1"/>
            <p:nvPr/>
          </p:nvSpPr>
          <p:spPr>
            <a:xfrm>
              <a:off x="2536066" y="1600504"/>
              <a:ext cx="4586812" cy="2862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000" b="1" dirty="0" smtClean="0"/>
                <a:t>Manu = ‘Bird’, </a:t>
              </a:r>
              <a:r>
                <a:rPr lang="en-NZ" sz="2000" b="1" dirty="0" err="1" smtClean="0"/>
                <a:t>Kau</a:t>
              </a:r>
              <a:r>
                <a:rPr lang="en-NZ" sz="2000" b="1" dirty="0" smtClean="0"/>
                <a:t> = ‘to wade’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0479" y="1296820"/>
              <a:ext cx="4453943" cy="330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b="1" dirty="0" smtClean="0"/>
                <a:t>Manukau = ‘wading bird’</a:t>
              </a:r>
            </a:p>
          </p:txBody>
        </p:sp>
      </p:grpSp>
      <p:pic>
        <p:nvPicPr>
          <p:cNvPr id="6" name="Picture 2" descr="Canoes Te Au-o-Tonga (left) and Te Aurere off the East Coast, 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" y="905161"/>
            <a:ext cx="5513198" cy="166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9762"/>
            <a:ext cx="1974857" cy="6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0216" y="3543857"/>
            <a:ext cx="34136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/>
              <a:t>Raw Wastewater Discharges into the Harbour</a:t>
            </a:r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644008" y="2679762"/>
            <a:ext cx="4502359" cy="2463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31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15966"/>
            <a:ext cx="9144000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hape 23"/>
          <p:cNvSpPr txBox="1">
            <a:spLocks/>
          </p:cNvSpPr>
          <p:nvPr/>
        </p:nvSpPr>
        <p:spPr>
          <a:xfrm>
            <a:off x="685800" y="249493"/>
            <a:ext cx="7772400" cy="588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4000" b="1" dirty="0" smtClean="0">
                <a:solidFill>
                  <a:srgbClr val="336491"/>
                </a:solidFill>
                <a:latin typeface="+mj-lt"/>
              </a:rPr>
              <a:t>The Mangere WWTP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16" y="1131590"/>
            <a:ext cx="5434368" cy="40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1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are Slide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Watercare Slide Template 2015</Template>
  <TotalTime>1517</TotalTime>
  <Words>236</Words>
  <Application>Microsoft Office PowerPoint</Application>
  <PresentationFormat>On-screen Show (16:9)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Watercare Slide Template 2015</vt:lpstr>
      <vt:lpstr>60 Years of Migratory Bird Management on the Manukau Harbour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Watercare Services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pcurd</dc:creator>
  <cp:lastModifiedBy>Rebecca Weeks</cp:lastModifiedBy>
  <cp:revision>205</cp:revision>
  <cp:lastPrinted>2015-07-29T20:59:16Z</cp:lastPrinted>
  <dcterms:created xsi:type="dcterms:W3CDTF">2016-09-26T00:22:47Z</dcterms:created>
  <dcterms:modified xsi:type="dcterms:W3CDTF">2018-09-13T06:22:30Z</dcterms:modified>
</cp:coreProperties>
</file>