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33"/>
  </p:notesMasterIdLst>
  <p:sldIdLst>
    <p:sldId id="259" r:id="rId6"/>
    <p:sldId id="278" r:id="rId7"/>
    <p:sldId id="261" r:id="rId8"/>
    <p:sldId id="263" r:id="rId9"/>
    <p:sldId id="267" r:id="rId10"/>
    <p:sldId id="294" r:id="rId11"/>
    <p:sldId id="264" r:id="rId12"/>
    <p:sldId id="268" r:id="rId13"/>
    <p:sldId id="265" r:id="rId14"/>
    <p:sldId id="6322" r:id="rId15"/>
    <p:sldId id="6323" r:id="rId16"/>
    <p:sldId id="6324" r:id="rId17"/>
    <p:sldId id="286" r:id="rId18"/>
    <p:sldId id="291" r:id="rId19"/>
    <p:sldId id="292" r:id="rId20"/>
    <p:sldId id="293" r:id="rId21"/>
    <p:sldId id="273" r:id="rId22"/>
    <p:sldId id="274" r:id="rId23"/>
    <p:sldId id="279" r:id="rId24"/>
    <p:sldId id="284" r:id="rId25"/>
    <p:sldId id="276" r:id="rId26"/>
    <p:sldId id="287" r:id="rId27"/>
    <p:sldId id="288" r:id="rId28"/>
    <p:sldId id="289" r:id="rId29"/>
    <p:sldId id="290" r:id="rId30"/>
    <p:sldId id="285" r:id="rId31"/>
    <p:sldId id="2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6384361-09BA-460E-B428-AE17988A64C0}">
          <p14:sldIdLst>
            <p14:sldId id="259"/>
            <p14:sldId id="278"/>
            <p14:sldId id="261"/>
            <p14:sldId id="263"/>
            <p14:sldId id="267"/>
            <p14:sldId id="294"/>
            <p14:sldId id="264"/>
            <p14:sldId id="268"/>
            <p14:sldId id="265"/>
            <p14:sldId id="6322"/>
            <p14:sldId id="6323"/>
            <p14:sldId id="6324"/>
            <p14:sldId id="286"/>
            <p14:sldId id="291"/>
            <p14:sldId id="292"/>
            <p14:sldId id="293"/>
            <p14:sldId id="273"/>
            <p14:sldId id="274"/>
            <p14:sldId id="279"/>
            <p14:sldId id="284"/>
            <p14:sldId id="276"/>
            <p14:sldId id="287"/>
            <p14:sldId id="288"/>
            <p14:sldId id="289"/>
            <p14:sldId id="290"/>
            <p14:sldId id="285"/>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7B559-527A-4EE7-BAE3-D01737E1D48B}" v="294" dt="2022-10-12T20:02:37.122"/>
    <p1510:client id="{11D740D8-276A-703E-DE27-6D9D0AB61013}" v="6" dt="2022-10-13T04:08:50.780"/>
    <p1510:client id="{1B598C4B-48C8-DB17-3BE9-0AF53B5F7ACF}" v="1" dt="2022-10-12T22:20:16.343"/>
    <p1510:client id="{224F502A-B987-4760-DF3F-E4A46B9DAADD}" v="166" dt="2022-10-13T23:57:21.280"/>
    <p1510:client id="{42009521-EFF7-6372-9E53-1090262A06CF}" v="352" dt="2022-10-12T19:58:51.428"/>
    <p1510:client id="{63BAB315-FFF6-B9C5-1E73-71541CA48D64}" v="496" dt="2022-10-12T20:39:12.215"/>
    <p1510:client id="{872880E9-315F-7F0C-9313-2CD6067F31F2}" v="37" dt="2022-10-14T04:09:06.145"/>
    <p1510:client id="{BA71161F-FD81-C7D5-05A9-5D26D7B5D522}" v="71" dt="2022-10-12T03:23:42.835"/>
    <p1510:client id="{BD269AB0-725A-7EA4-93FA-35D3A1F0C201}" v="239" dt="2022-10-15T20:01:20.868"/>
    <p1510:client id="{E820E63B-D21A-0340-10AB-86A54D189DFD}" v="837" dt="2022-10-12T20:02:19.441"/>
    <p1510:client id="{FD412B65-C551-7CE8-5AF2-DF31A12AD133}" v="18" dt="2022-10-12T22:23:27.729"/>
    <p1510:client id="{FE2B9BD7-5016-068A-E75E-A30534B11718}" v="10" dt="2022-10-12T22:24:19.8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D2D04-3D4F-40AE-8775-C161CC8DDDE3}" type="datetimeFigureOut">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74FCF-9B6F-4888-A81C-02616A6EF431}" type="slidenum">
              <a:t>‹#›</a:t>
            </a:fld>
            <a:endParaRPr lang="en-US"/>
          </a:p>
        </p:txBody>
      </p:sp>
    </p:spTree>
    <p:extLst>
      <p:ext uri="{BB962C8B-B14F-4D97-AF65-F5344CB8AC3E}">
        <p14:creationId xmlns:p14="http://schemas.microsoft.com/office/powerpoint/2010/main" val="419021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NZ" b="1"/>
              <a:t>"Ka </a:t>
            </a:r>
            <a:r>
              <a:rPr lang="en-NZ" b="1" err="1"/>
              <a:t>mua</a:t>
            </a:r>
            <a:r>
              <a:rPr lang="en-NZ" b="1"/>
              <a:t>, ka muri"</a:t>
            </a:r>
            <a:r>
              <a:rPr lang="en-NZ"/>
              <a:t>  "walking backwards into the future" </a:t>
            </a:r>
            <a:endParaRPr lang="en-US"/>
          </a:p>
          <a:p>
            <a:pPr>
              <a:lnSpc>
                <a:spcPct val="90000"/>
              </a:lnSpc>
              <a:spcBef>
                <a:spcPts val="1000"/>
              </a:spcBef>
            </a:pPr>
            <a:r>
              <a:rPr lang="en-NZ"/>
              <a:t>What information has been previously gathered</a:t>
            </a:r>
            <a:endParaRPr lang="en-US"/>
          </a:p>
          <a:p>
            <a:pPr marL="342900" indent="-342900">
              <a:lnSpc>
                <a:spcPct val="90000"/>
              </a:lnSpc>
              <a:spcBef>
                <a:spcPts val="1000"/>
              </a:spcBef>
              <a:buFont typeface="Arial,Sans-Serif"/>
              <a:buChar char="•"/>
            </a:pPr>
            <a:r>
              <a:rPr lang="en-NZ"/>
              <a:t>Overview of performance metrics</a:t>
            </a:r>
            <a:endParaRPr lang="en-US"/>
          </a:p>
          <a:p>
            <a:pPr marL="342900" indent="-342900">
              <a:lnSpc>
                <a:spcPct val="90000"/>
              </a:lnSpc>
              <a:spcBef>
                <a:spcPts val="1000"/>
              </a:spcBef>
              <a:buFont typeface="Arial,Sans-Serif"/>
              <a:buChar char="•"/>
            </a:pPr>
            <a:r>
              <a:rPr lang="en-NZ"/>
              <a:t>Fields collected</a:t>
            </a:r>
            <a:endParaRPr lang="en-US"/>
          </a:p>
          <a:p>
            <a:pPr>
              <a:lnSpc>
                <a:spcPct val="90000"/>
              </a:lnSpc>
              <a:spcBef>
                <a:spcPts val="1000"/>
              </a:spcBef>
            </a:pPr>
            <a:r>
              <a:rPr lang="en-NZ"/>
              <a:t>Data</a:t>
            </a:r>
            <a:endParaRPr lang="en-US"/>
          </a:p>
          <a:p>
            <a:pPr>
              <a:lnSpc>
                <a:spcPct val="90000"/>
              </a:lnSpc>
              <a:spcBef>
                <a:spcPts val="1000"/>
              </a:spcBef>
            </a:pPr>
            <a:r>
              <a:rPr lang="en-NZ"/>
              <a:t>Data confidence</a:t>
            </a:r>
            <a:endParaRPr lang="en-US"/>
          </a:p>
          <a:p>
            <a:pPr>
              <a:lnSpc>
                <a:spcPct val="90000"/>
              </a:lnSpc>
              <a:spcBef>
                <a:spcPts val="1000"/>
              </a:spcBef>
            </a:pPr>
            <a:r>
              <a:rPr lang="en-NZ"/>
              <a:t>Reporter</a:t>
            </a:r>
            <a:endParaRPr lang="en-US"/>
          </a:p>
          <a:p>
            <a:pPr>
              <a:lnSpc>
                <a:spcPct val="90000"/>
              </a:lnSpc>
              <a:spcBef>
                <a:spcPts val="1000"/>
              </a:spcBef>
            </a:pPr>
            <a:r>
              <a:rPr lang="en-NZ"/>
              <a:t>Data Source </a:t>
            </a:r>
            <a:endParaRPr lang="en-US"/>
          </a:p>
          <a:p>
            <a:pPr>
              <a:lnSpc>
                <a:spcPct val="90000"/>
              </a:lnSpc>
              <a:spcBef>
                <a:spcPts val="1000"/>
              </a:spcBef>
            </a:pPr>
            <a:r>
              <a:rPr lang="en-NZ"/>
              <a:t>Comments</a:t>
            </a:r>
            <a:endParaRPr lang="en-US"/>
          </a:p>
          <a:p>
            <a:pPr marL="342900" indent="-342900">
              <a:lnSpc>
                <a:spcPct val="90000"/>
              </a:lnSpc>
              <a:spcBef>
                <a:spcPts val="1000"/>
              </a:spcBef>
              <a:buFont typeface="Arial,Sans-Serif"/>
              <a:buChar char="•"/>
            </a:pPr>
            <a:r>
              <a:rPr lang="en-NZ"/>
              <a:t>Who has participated in the past</a:t>
            </a:r>
            <a:endParaRPr lang="en-NZ">
              <a:cs typeface="Calibri"/>
            </a:endParaRPr>
          </a:p>
          <a:p>
            <a:pPr>
              <a:lnSpc>
                <a:spcPct val="90000"/>
              </a:lnSpc>
              <a:spcBef>
                <a:spcPts val="1000"/>
              </a:spcBef>
            </a:pPr>
            <a:r>
              <a:rPr lang="en-NZ"/>
              <a:t>Limitations</a:t>
            </a:r>
            <a:endParaRPr lang="en-US"/>
          </a:p>
          <a:p>
            <a:pPr marL="342900" indent="-342900">
              <a:lnSpc>
                <a:spcPct val="90000"/>
              </a:lnSpc>
              <a:spcBef>
                <a:spcPts val="1000"/>
              </a:spcBef>
              <a:buFont typeface="Arial,Sans-Serif"/>
              <a:buChar char="•"/>
            </a:pPr>
            <a:r>
              <a:rPr lang="en-NZ"/>
              <a:t>Variation amongst council systems</a:t>
            </a:r>
            <a:endParaRPr lang="en-NZ">
              <a:cs typeface="Calibri"/>
            </a:endParaRPr>
          </a:p>
          <a:p>
            <a:pPr marL="342900" indent="-342900">
              <a:lnSpc>
                <a:spcPct val="90000"/>
              </a:lnSpc>
              <a:spcBef>
                <a:spcPts val="1000"/>
              </a:spcBef>
              <a:buFont typeface="Arial,Sans-Serif"/>
              <a:buChar char="•"/>
            </a:pPr>
            <a:r>
              <a:rPr lang="en-NZ"/>
              <a:t>Data availability</a:t>
            </a:r>
            <a:endParaRPr lang="en-US"/>
          </a:p>
          <a:p>
            <a:pPr marL="342900" indent="-342900">
              <a:lnSpc>
                <a:spcPct val="90000"/>
              </a:lnSpc>
              <a:spcBef>
                <a:spcPts val="1000"/>
              </a:spcBef>
              <a:buFont typeface="Arial,Sans-Serif"/>
              <a:buChar char="•"/>
            </a:pPr>
            <a:r>
              <a:rPr lang="en-NZ"/>
              <a:t>Audit reports</a:t>
            </a:r>
            <a:endParaRPr lang="en-US"/>
          </a:p>
          <a:p>
            <a:pPr>
              <a:lnSpc>
                <a:spcPct val="90000"/>
              </a:lnSpc>
              <a:spcBef>
                <a:spcPts val="1000"/>
              </a:spcBef>
            </a:pPr>
            <a:r>
              <a:rPr lang="en-NZ"/>
              <a:t>What can be useful going forward</a:t>
            </a:r>
            <a:endParaRPr lang="en-US"/>
          </a:p>
          <a:p>
            <a:pPr marL="342900" indent="-342900">
              <a:lnSpc>
                <a:spcPct val="90000"/>
              </a:lnSpc>
              <a:spcBef>
                <a:spcPts val="1000"/>
              </a:spcBef>
              <a:buFont typeface="Arial,Sans-Serif"/>
              <a:buChar char="•"/>
            </a:pPr>
            <a:r>
              <a:rPr lang="en-NZ"/>
              <a:t>Established definitions</a:t>
            </a:r>
            <a:endParaRPr lang="en-US"/>
          </a:p>
          <a:p>
            <a:pPr marL="342900" indent="-342900">
              <a:lnSpc>
                <a:spcPct val="90000"/>
              </a:lnSpc>
              <a:spcBef>
                <a:spcPts val="1000"/>
              </a:spcBef>
              <a:buFont typeface="Arial,Sans-Serif"/>
              <a:buChar char="•"/>
            </a:pPr>
            <a:r>
              <a:rPr lang="en-NZ"/>
              <a:t>Determining baselines</a:t>
            </a:r>
            <a:endParaRPr lang="en-US"/>
          </a:p>
          <a:p>
            <a:pPr marL="342900" indent="-342900">
              <a:lnSpc>
                <a:spcPct val="90000"/>
              </a:lnSpc>
              <a:spcBef>
                <a:spcPts val="1000"/>
              </a:spcBef>
              <a:buFont typeface="Arial,Sans-Serif"/>
              <a:buChar char="•"/>
            </a:pPr>
            <a:r>
              <a:rPr lang="en-NZ"/>
              <a:t>Lessons learned - adaptable nimble processes</a:t>
            </a:r>
            <a:endParaRPr lang="en-US"/>
          </a:p>
        </p:txBody>
      </p:sp>
      <p:sp>
        <p:nvSpPr>
          <p:cNvPr id="4" name="Slide Number Placeholder 3"/>
          <p:cNvSpPr>
            <a:spLocks noGrp="1"/>
          </p:cNvSpPr>
          <p:nvPr>
            <p:ph type="sldNum" sz="quarter" idx="5"/>
          </p:nvPr>
        </p:nvSpPr>
        <p:spPr/>
        <p:txBody>
          <a:bodyPr/>
          <a:lstStyle/>
          <a:p>
            <a:fld id="{C6074FCF-9B6F-4888-A81C-02616A6EF431}" type="slidenum">
              <a:rPr lang="en-US"/>
              <a:t>8</a:t>
            </a:fld>
            <a:endParaRPr lang="en-US"/>
          </a:p>
        </p:txBody>
      </p:sp>
    </p:spTree>
    <p:extLst>
      <p:ext uri="{BB962C8B-B14F-4D97-AF65-F5344CB8AC3E}">
        <p14:creationId xmlns:p14="http://schemas.microsoft.com/office/powerpoint/2010/main" val="326839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b="0" i="0" dirty="0">
                <a:solidFill>
                  <a:srgbClr val="07435C"/>
                </a:solidFill>
                <a:effectLst/>
                <a:latin typeface="+mn-lt"/>
              </a:rPr>
              <a:t>So how is this going to come together?</a:t>
            </a:r>
          </a:p>
          <a:p>
            <a:pPr marL="171450" indent="-171450">
              <a:buFont typeface="Arial" panose="020B0604020202020204" pitchFamily="34" charset="0"/>
              <a:buChar char="•"/>
            </a:pPr>
            <a:r>
              <a:rPr lang="en-US" sz="1400" b="0" i="0" dirty="0">
                <a:solidFill>
                  <a:srgbClr val="07435C"/>
                </a:solidFill>
                <a:effectLst/>
                <a:latin typeface="+mn-lt"/>
              </a:rPr>
              <a:t>I find it interesting to thing about out name </a:t>
            </a:r>
          </a:p>
          <a:p>
            <a:pPr marL="628650" lvl="1" indent="-171450">
              <a:buFont typeface="Arial" panose="020B0604020202020204" pitchFamily="34" charset="0"/>
              <a:buChar char="•"/>
            </a:pPr>
            <a:r>
              <a:rPr lang="en-US" sz="1400" b="0" i="0" dirty="0">
                <a:solidFill>
                  <a:srgbClr val="07435C"/>
                </a:solidFill>
                <a:effectLst/>
                <a:latin typeface="+mn-lt"/>
              </a:rPr>
              <a:t>Taumata is used to refer to a summit or gathering around an important area of focus</a:t>
            </a:r>
          </a:p>
          <a:p>
            <a:pPr marL="628650" lvl="1" indent="-171450">
              <a:buFont typeface="Arial" panose="020B0604020202020204" pitchFamily="34" charset="0"/>
              <a:buChar char="•"/>
            </a:pPr>
            <a:r>
              <a:rPr lang="en-US" sz="1400" b="0" i="0" dirty="0">
                <a:solidFill>
                  <a:srgbClr val="07435C"/>
                </a:solidFill>
                <a:effectLst/>
                <a:latin typeface="+mn-lt"/>
              </a:rPr>
              <a:t>Arowai gives that focus to water</a:t>
            </a:r>
          </a:p>
          <a:p>
            <a:pPr marL="171450" lvl="0" indent="-171450">
              <a:buFont typeface="Arial" panose="020B0604020202020204" pitchFamily="34" charset="0"/>
              <a:buChar char="•"/>
            </a:pPr>
            <a:r>
              <a:rPr lang="en-US" sz="1400" b="0" i="0" dirty="0">
                <a:solidFill>
                  <a:srgbClr val="07435C"/>
                </a:solidFill>
                <a:effectLst/>
                <a:latin typeface="+mn-lt"/>
              </a:rPr>
              <a:t>Just as high peaks collect rain, so to I hope that we can collect data, which will then flow across of the motu.</a:t>
            </a:r>
          </a:p>
          <a:p>
            <a:pPr marL="171450" lvl="0" indent="-171450">
              <a:buFont typeface="Arial" panose="020B0604020202020204" pitchFamily="34" charset="0"/>
              <a:buChar char="•"/>
            </a:pPr>
            <a:r>
              <a:rPr lang="en-US" sz="1400" b="0" i="0" dirty="0">
                <a:solidFill>
                  <a:srgbClr val="07435C"/>
                </a:solidFill>
                <a:effectLst/>
                <a:latin typeface="+mn-lt"/>
              </a:rPr>
              <a:t>Some of these flows will join mighty rivers, making a pathway for system wide change </a:t>
            </a:r>
            <a:r>
              <a:rPr lang="en-NZ" sz="1400" b="0" i="0" dirty="0">
                <a:solidFill>
                  <a:srgbClr val="07435C"/>
                </a:solidFill>
                <a:effectLst/>
                <a:latin typeface="+mn-lt"/>
              </a:rPr>
              <a:t>throughout Aotearoa.</a:t>
            </a:r>
          </a:p>
          <a:p>
            <a:pPr marL="171450" lvl="0" indent="-171450">
              <a:buFont typeface="Arial" panose="020B0604020202020204" pitchFamily="34" charset="0"/>
              <a:buChar char="•"/>
            </a:pPr>
            <a:r>
              <a:rPr lang="en-NZ" sz="1400" b="0" i="0" dirty="0">
                <a:solidFill>
                  <a:srgbClr val="07435C"/>
                </a:solidFill>
                <a:effectLst/>
                <a:latin typeface="+mn-lt"/>
              </a:rPr>
              <a:t>But these flows may also combine will smaller tributaries, carrying</a:t>
            </a:r>
            <a:r>
              <a:rPr lang="en-US" sz="1400" b="0" i="0" dirty="0">
                <a:solidFill>
                  <a:srgbClr val="07435C"/>
                </a:solidFill>
                <a:effectLst/>
                <a:latin typeface="+mn-lt"/>
              </a:rPr>
              <a:t> rich local knowledge that may sensitive, unique or sacred, but still valuable to a particular community. </a:t>
            </a:r>
          </a:p>
          <a:p>
            <a:pPr marL="171450" lvl="0" indent="-171450">
              <a:buFont typeface="Arial" panose="020B0604020202020204" pitchFamily="34" charset="0"/>
              <a:buChar char="•"/>
            </a:pPr>
            <a:endParaRPr lang="en-US" sz="1400" b="0" i="0" dirty="0">
              <a:solidFill>
                <a:srgbClr val="07435C"/>
              </a:solidFill>
              <a:effectLst/>
              <a:latin typeface="+mn-lt"/>
            </a:endParaRPr>
          </a:p>
          <a:p>
            <a:pPr marL="171450" lvl="0" indent="-171450">
              <a:buFont typeface="Arial" panose="020B0604020202020204" pitchFamily="34" charset="0"/>
              <a:buChar char="•"/>
            </a:pPr>
            <a:r>
              <a:rPr lang="en-US" sz="1400" b="0" i="0" dirty="0">
                <a:solidFill>
                  <a:srgbClr val="07435C"/>
                </a:solidFill>
                <a:effectLst/>
                <a:latin typeface="+mn-lt"/>
              </a:rPr>
              <a:t>We all have a roll to play - SWIG</a:t>
            </a:r>
          </a:p>
          <a:p>
            <a:pPr marL="171450" indent="-171450">
              <a:buFont typeface="Arial" panose="020B0604020202020204" pitchFamily="34" charset="0"/>
              <a:buChar char="•"/>
            </a:pPr>
            <a:endParaRPr lang="en-NZ" sz="14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rgbClr val="07435C"/>
                </a:solidFill>
                <a:effectLst/>
                <a:latin typeface="+mn-lt"/>
              </a:rPr>
              <a:t>So how is this going to come together?</a:t>
            </a:r>
          </a:p>
          <a:p>
            <a:pPr marL="628650" lvl="1" indent="-171450">
              <a:buFont typeface="Arial" panose="020B0604020202020204" pitchFamily="34" charset="0"/>
              <a:buChar char="•"/>
            </a:pPr>
            <a:r>
              <a:rPr lang="en-NZ" sz="1400" dirty="0">
                <a:latin typeface="+mn-lt"/>
              </a:rPr>
              <a:t>Collecting together a wide range of data…</a:t>
            </a:r>
          </a:p>
          <a:p>
            <a:pPr marL="628650" lvl="1" indent="-171450">
              <a:buFont typeface="Arial" panose="020B0604020202020204" pitchFamily="34" charset="0"/>
              <a:buChar char="•"/>
            </a:pPr>
            <a:r>
              <a:rPr lang="en-NZ" sz="1400" dirty="0">
                <a:latin typeface="+mn-lt"/>
              </a:rPr>
              <a:t>Including data you don’t even know about yet.</a:t>
            </a:r>
          </a:p>
          <a:p>
            <a:pPr marL="628650" lvl="1" indent="-171450">
              <a:buFont typeface="Arial" panose="020B0604020202020204" pitchFamily="34" charset="0"/>
              <a:buChar char="•"/>
            </a:pPr>
            <a:r>
              <a:rPr lang="en-NZ" sz="1400" dirty="0">
                <a:latin typeface="+mn-lt"/>
              </a:rPr>
              <a:t>As well as sharing some of it with us, so </a:t>
            </a:r>
          </a:p>
          <a:p>
            <a:pPr marL="628650" lvl="1" indent="-171450">
              <a:buFont typeface="Arial" panose="020B0604020202020204" pitchFamily="34" charset="0"/>
              <a:buChar char="•"/>
            </a:pPr>
            <a:r>
              <a:rPr lang="en-NZ" sz="1400" dirty="0">
                <a:latin typeface="+mn-lt"/>
              </a:rPr>
              <a:t>You will using this data to drive your own performance,</a:t>
            </a:r>
          </a:p>
          <a:p>
            <a:pPr marL="628650" lvl="1" indent="-171450">
              <a:buFont typeface="Arial" panose="020B0604020202020204" pitchFamily="34" charset="0"/>
              <a:buChar char="•"/>
            </a:pPr>
            <a:r>
              <a:rPr lang="en-NZ" sz="1400" dirty="0">
                <a:latin typeface="+mn-lt"/>
              </a:rPr>
              <a:t>And also to guide your conversations with others, where through which you will hopefully uncover stories to help you  </a:t>
            </a:r>
          </a:p>
        </p:txBody>
      </p:sp>
      <p:sp>
        <p:nvSpPr>
          <p:cNvPr id="4" name="Slide Number Placeholder 3"/>
          <p:cNvSpPr>
            <a:spLocks noGrp="1"/>
          </p:cNvSpPr>
          <p:nvPr>
            <p:ph type="sldNum" sz="quarter" idx="5"/>
          </p:nvPr>
        </p:nvSpPr>
        <p:spPr/>
        <p:txBody>
          <a:bodyPr/>
          <a:lstStyle/>
          <a:p>
            <a:fld id="{8C18E7B5-397D-E340-A3B7-DFDFBFBFBC6D}" type="slidenum">
              <a:rPr lang="en-US" smtClean="0"/>
              <a:t>10</a:t>
            </a:fld>
            <a:endParaRPr lang="en-US"/>
          </a:p>
        </p:txBody>
      </p:sp>
    </p:spTree>
    <p:extLst>
      <p:ext uri="{BB962C8B-B14F-4D97-AF65-F5344CB8AC3E}">
        <p14:creationId xmlns:p14="http://schemas.microsoft.com/office/powerpoint/2010/main" val="34020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dirty="0"/>
              <a:t>Where are our assets - standardising STC25 </a:t>
            </a:r>
          </a:p>
          <a:p>
            <a:pPr marL="0" indent="0">
              <a:buNone/>
            </a:pPr>
            <a:r>
              <a:rPr lang="en-NZ" dirty="0"/>
              <a:t>What state are they in – CCTV</a:t>
            </a:r>
          </a:p>
          <a:p>
            <a:pPr marL="0" indent="0">
              <a:buNone/>
            </a:pPr>
            <a:r>
              <a:rPr lang="en-NZ" dirty="0"/>
              <a:t>Performance Assessment – water (DG2, DG3) wastewater (DG5), modelling</a:t>
            </a:r>
          </a:p>
          <a:p>
            <a:endParaRPr lang="en-NZ" dirty="0"/>
          </a:p>
        </p:txBody>
      </p:sp>
      <p:sp>
        <p:nvSpPr>
          <p:cNvPr id="4" name="Slide Number Placeholder 3"/>
          <p:cNvSpPr>
            <a:spLocks noGrp="1"/>
          </p:cNvSpPr>
          <p:nvPr>
            <p:ph type="sldNum" sz="quarter" idx="5"/>
          </p:nvPr>
        </p:nvSpPr>
        <p:spPr/>
        <p:txBody>
          <a:bodyPr/>
          <a:lstStyle/>
          <a:p>
            <a:fld id="{C6074FCF-9B6F-4888-A81C-02616A6EF431}" type="slidenum">
              <a:rPr lang="en-NZ" smtClean="0"/>
              <a:t>15</a:t>
            </a:fld>
            <a:endParaRPr lang="en-NZ"/>
          </a:p>
        </p:txBody>
      </p:sp>
    </p:spTree>
    <p:extLst>
      <p:ext uri="{BB962C8B-B14F-4D97-AF65-F5344CB8AC3E}">
        <p14:creationId xmlns:p14="http://schemas.microsoft.com/office/powerpoint/2010/main" val="1208794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1" name="Picture 30" descr="Logo&#10;&#10;Description automatically generated">
            <a:extLst>
              <a:ext uri="{FF2B5EF4-FFF2-40B4-BE49-F238E27FC236}">
                <a16:creationId xmlns:a16="http://schemas.microsoft.com/office/drawing/2014/main" id="{F5EB1545-BB27-216B-1E9A-A68B4959F3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3132" y="5763030"/>
            <a:ext cx="2445918" cy="682174"/>
          </a:xfrm>
          <a:prstGeom prst="rect">
            <a:avLst/>
          </a:prstGeom>
        </p:spPr>
      </p:pic>
      <p:sp>
        <p:nvSpPr>
          <p:cNvPr id="18" name="Text Placeholder 17">
            <a:extLst>
              <a:ext uri="{FF2B5EF4-FFF2-40B4-BE49-F238E27FC236}">
                <a16:creationId xmlns:a16="http://schemas.microsoft.com/office/drawing/2014/main" id="{D9A65656-E3D7-2612-C6AD-4466958D3F5D}"/>
              </a:ext>
            </a:extLst>
          </p:cNvPr>
          <p:cNvSpPr>
            <a:spLocks noGrp="1"/>
          </p:cNvSpPr>
          <p:nvPr>
            <p:ph type="body" sz="quarter" idx="10" hasCustomPrompt="1"/>
          </p:nvPr>
        </p:nvSpPr>
        <p:spPr>
          <a:xfrm>
            <a:off x="801688" y="3627363"/>
            <a:ext cx="10801350" cy="1526876"/>
          </a:xfrm>
        </p:spPr>
        <p:txBody>
          <a:bodyPr>
            <a:normAutofit/>
          </a:bodyPr>
          <a:lstStyle>
            <a:lvl1pPr marL="0" indent="0">
              <a:buNone/>
              <a:defRPr sz="5000" b="1">
                <a:solidFill>
                  <a:schemeClr val="tx2"/>
                </a:solidFill>
              </a:defRPr>
            </a:lvl1pPr>
          </a:lstStyle>
          <a:p>
            <a:pPr lvl="0"/>
            <a:r>
              <a:rPr lang="en-US"/>
              <a:t>Click to edit presentation title</a:t>
            </a:r>
            <a:endParaRPr lang="en-NZ"/>
          </a:p>
        </p:txBody>
      </p:sp>
      <p:sp>
        <p:nvSpPr>
          <p:cNvPr id="22" name="Text Placeholder 21">
            <a:extLst>
              <a:ext uri="{FF2B5EF4-FFF2-40B4-BE49-F238E27FC236}">
                <a16:creationId xmlns:a16="http://schemas.microsoft.com/office/drawing/2014/main" id="{48E84F63-AC7F-BCA2-2E87-1D2557F42DAF}"/>
              </a:ext>
            </a:extLst>
          </p:cNvPr>
          <p:cNvSpPr>
            <a:spLocks noGrp="1"/>
          </p:cNvSpPr>
          <p:nvPr>
            <p:ph type="body" sz="quarter" idx="11" hasCustomPrompt="1"/>
          </p:nvPr>
        </p:nvSpPr>
        <p:spPr>
          <a:xfrm>
            <a:off x="801688" y="3114136"/>
            <a:ext cx="10801350" cy="405441"/>
          </a:xfrm>
        </p:spPr>
        <p:txBody>
          <a:bodyPr>
            <a:normAutofit/>
          </a:bodyPr>
          <a:lstStyle>
            <a:lvl1pPr marL="0" indent="0">
              <a:buNone/>
              <a:defRPr sz="2000" b="1">
                <a:solidFill>
                  <a:schemeClr val="bg2"/>
                </a:solidFill>
              </a:defRPr>
            </a:lvl1pPr>
          </a:lstStyle>
          <a:p>
            <a:pPr lvl="0"/>
            <a:r>
              <a:rPr lang="mi-NZ"/>
              <a:t>Click to add company name(s)</a:t>
            </a:r>
            <a:endParaRPr lang="en-NZ"/>
          </a:p>
        </p:txBody>
      </p:sp>
      <p:sp>
        <p:nvSpPr>
          <p:cNvPr id="23" name="Text Placeholder 21">
            <a:extLst>
              <a:ext uri="{FF2B5EF4-FFF2-40B4-BE49-F238E27FC236}">
                <a16:creationId xmlns:a16="http://schemas.microsoft.com/office/drawing/2014/main" id="{EDDD1C2B-F27A-037D-953A-4C2BA5C6B55F}"/>
              </a:ext>
            </a:extLst>
          </p:cNvPr>
          <p:cNvSpPr>
            <a:spLocks noGrp="1"/>
          </p:cNvSpPr>
          <p:nvPr>
            <p:ph type="body" sz="quarter" idx="12" hasCustomPrompt="1"/>
          </p:nvPr>
        </p:nvSpPr>
        <p:spPr>
          <a:xfrm>
            <a:off x="801688" y="5822742"/>
            <a:ext cx="5132387" cy="405441"/>
          </a:xfrm>
        </p:spPr>
        <p:txBody>
          <a:bodyPr>
            <a:normAutofit/>
          </a:bodyPr>
          <a:lstStyle>
            <a:lvl1pPr marL="0" indent="0">
              <a:buNone/>
              <a:defRPr sz="2000" b="0">
                <a:solidFill>
                  <a:schemeClr val="tx1">
                    <a:lumMod val="50000"/>
                    <a:lumOff val="50000"/>
                  </a:schemeClr>
                </a:solidFill>
              </a:defRPr>
            </a:lvl1pPr>
          </a:lstStyle>
          <a:p>
            <a:pPr lvl="0"/>
            <a:r>
              <a:rPr lang="mi-NZ"/>
              <a:t>Click to add presentor name(s)</a:t>
            </a:r>
            <a:endParaRPr lang="en-NZ"/>
          </a:p>
        </p:txBody>
      </p:sp>
      <p:cxnSp>
        <p:nvCxnSpPr>
          <p:cNvPr id="27" name="Straight Connector 26">
            <a:extLst>
              <a:ext uri="{FF2B5EF4-FFF2-40B4-BE49-F238E27FC236}">
                <a16:creationId xmlns:a16="http://schemas.microsoft.com/office/drawing/2014/main" id="{6C892C2C-CFDC-3579-CE70-17A9BFD0768E}"/>
              </a:ext>
            </a:extLst>
          </p:cNvPr>
          <p:cNvCxnSpPr/>
          <p:nvPr userDrawn="1"/>
        </p:nvCxnSpPr>
        <p:spPr>
          <a:xfrm>
            <a:off x="9655203" y="5763030"/>
            <a:ext cx="0" cy="749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invertebrate, coelenterate, jellyfish, hydrozoan&#10;&#10;Description automatically generated">
            <a:extLst>
              <a:ext uri="{FF2B5EF4-FFF2-40B4-BE49-F238E27FC236}">
                <a16:creationId xmlns:a16="http://schemas.microsoft.com/office/drawing/2014/main" id="{F8BF7A0A-C050-3625-D0BC-2C3B6F2F38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29" t="23925" r="2162" b="38646"/>
          <a:stretch/>
        </p:blipFill>
        <p:spPr>
          <a:xfrm>
            <a:off x="0" y="0"/>
            <a:ext cx="12192000" cy="2445633"/>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9ADC0481-CAE5-1291-F072-DEBD1907C0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48007" y="5382224"/>
            <a:ext cx="1782043" cy="1286475"/>
          </a:xfrm>
          <a:prstGeom prst="rect">
            <a:avLst/>
          </a:prstGeom>
        </p:spPr>
      </p:pic>
    </p:spTree>
    <p:extLst>
      <p:ext uri="{BB962C8B-B14F-4D97-AF65-F5344CB8AC3E}">
        <p14:creationId xmlns:p14="http://schemas.microsoft.com/office/powerpoint/2010/main" val="20558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EE0E78-65F0-F7BE-ABED-BE96981BB4EA}"/>
              </a:ext>
            </a:extLst>
          </p:cNvPr>
          <p:cNvSpPr>
            <a:spLocks noGrp="1"/>
          </p:cNvSpPr>
          <p:nvPr>
            <p:ph type="title" hasCustomPrompt="1"/>
          </p:nvPr>
        </p:nvSpPr>
        <p:spPr>
          <a:xfrm>
            <a:off x="838200" y="1929792"/>
            <a:ext cx="10515600" cy="787814"/>
          </a:xfrm>
        </p:spPr>
        <p:txBody>
          <a:bodyPr anchor="t">
            <a:normAutofit/>
          </a:bodyPr>
          <a:lstStyle>
            <a:lvl1pPr>
              <a:defRPr sz="5000" b="1"/>
            </a:lvl1pPr>
          </a:lstStyle>
          <a:p>
            <a:r>
              <a:rPr lang="en-US"/>
              <a:t>Click to edit title</a:t>
            </a:r>
            <a:endParaRPr lang="en-NZ"/>
          </a:p>
        </p:txBody>
      </p:sp>
      <p:sp>
        <p:nvSpPr>
          <p:cNvPr id="11" name="Text Placeholder 21">
            <a:extLst>
              <a:ext uri="{FF2B5EF4-FFF2-40B4-BE49-F238E27FC236}">
                <a16:creationId xmlns:a16="http://schemas.microsoft.com/office/drawing/2014/main" id="{41E2E4DB-B440-E5F2-F2D8-F49219F84E65}"/>
              </a:ext>
            </a:extLst>
          </p:cNvPr>
          <p:cNvSpPr>
            <a:spLocks noGrp="1"/>
          </p:cNvSpPr>
          <p:nvPr>
            <p:ph type="body" sz="quarter" idx="11" hasCustomPrompt="1"/>
          </p:nvPr>
        </p:nvSpPr>
        <p:spPr>
          <a:xfrm>
            <a:off x="838200" y="3023272"/>
            <a:ext cx="3869703" cy="910654"/>
          </a:xfrm>
        </p:spPr>
        <p:txBody>
          <a:bodyPr>
            <a:noAutofit/>
          </a:bodyPr>
          <a:lstStyle>
            <a:lvl1pPr marL="0" indent="0">
              <a:buNone/>
              <a:defRPr sz="2800" b="1">
                <a:solidFill>
                  <a:schemeClr val="tx2"/>
                </a:solidFill>
              </a:defRPr>
            </a:lvl1pPr>
          </a:lstStyle>
          <a:p>
            <a:pPr lvl="0"/>
            <a:r>
              <a:rPr lang="mi-NZ"/>
              <a:t>Click to add subtitle</a:t>
            </a:r>
          </a:p>
          <a:p>
            <a:pPr lvl="0"/>
            <a:r>
              <a:rPr lang="mi-NZ"/>
              <a:t>Here if you need it</a:t>
            </a:r>
            <a:endParaRPr lang="en-NZ"/>
          </a:p>
        </p:txBody>
      </p:sp>
      <p:pic>
        <p:nvPicPr>
          <p:cNvPr id="10" name="Picture 9" descr="Text, logo&#10;&#10;Description automatically generated">
            <a:extLst>
              <a:ext uri="{FF2B5EF4-FFF2-40B4-BE49-F238E27FC236}">
                <a16:creationId xmlns:a16="http://schemas.microsoft.com/office/drawing/2014/main" id="{72DBB007-A58B-3573-220B-065CA7A74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8547" y="5763030"/>
            <a:ext cx="2435088" cy="679019"/>
          </a:xfrm>
          <a:prstGeom prst="rect">
            <a:avLst/>
          </a:prstGeom>
        </p:spPr>
      </p:pic>
      <p:cxnSp>
        <p:nvCxnSpPr>
          <p:cNvPr id="12" name="Straight Connector 11">
            <a:extLst>
              <a:ext uri="{FF2B5EF4-FFF2-40B4-BE49-F238E27FC236}">
                <a16:creationId xmlns:a16="http://schemas.microsoft.com/office/drawing/2014/main" id="{A0268E9B-AE7E-FF3C-9573-F2757B3C036E}"/>
              </a:ext>
            </a:extLst>
          </p:cNvPr>
          <p:cNvCxnSpPr/>
          <p:nvPr userDrawn="1"/>
        </p:nvCxnSpPr>
        <p:spPr>
          <a:xfrm>
            <a:off x="9655203" y="5763030"/>
            <a:ext cx="0" cy="749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Logo&#10;&#10;Description automatically generated">
            <a:extLst>
              <a:ext uri="{FF2B5EF4-FFF2-40B4-BE49-F238E27FC236}">
                <a16:creationId xmlns:a16="http://schemas.microsoft.com/office/drawing/2014/main" id="{8579E281-AC55-93F4-89D5-756E053E32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8007" y="5381132"/>
            <a:ext cx="1783555" cy="1287567"/>
          </a:xfrm>
          <a:prstGeom prst="rect">
            <a:avLst/>
          </a:prstGeom>
        </p:spPr>
      </p:pic>
    </p:spTree>
    <p:extLst>
      <p:ext uri="{BB962C8B-B14F-4D97-AF65-F5344CB8AC3E}">
        <p14:creationId xmlns:p14="http://schemas.microsoft.com/office/powerpoint/2010/main" val="177845450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11" name="Text Placeholder 17">
            <a:extLst>
              <a:ext uri="{FF2B5EF4-FFF2-40B4-BE49-F238E27FC236}">
                <a16:creationId xmlns:a16="http://schemas.microsoft.com/office/drawing/2014/main" id="{BC3CAF26-245F-98F0-7C42-226DDB5899F7}"/>
              </a:ext>
            </a:extLst>
          </p:cNvPr>
          <p:cNvSpPr>
            <a:spLocks noGrp="1"/>
          </p:cNvSpPr>
          <p:nvPr>
            <p:ph type="body" sz="quarter" idx="10" hasCustomPrompt="1"/>
          </p:nvPr>
        </p:nvSpPr>
        <p:spPr>
          <a:xfrm>
            <a:off x="801688" y="556172"/>
            <a:ext cx="10801350" cy="894941"/>
          </a:xfrm>
        </p:spPr>
        <p:txBody>
          <a:bodyPr>
            <a:normAutofit/>
          </a:bodyPr>
          <a:lstStyle>
            <a:lvl1pPr marL="0" indent="0">
              <a:buNone/>
              <a:defRPr sz="5000" b="1">
                <a:solidFill>
                  <a:schemeClr val="tx2"/>
                </a:solidFill>
              </a:defRPr>
            </a:lvl1pPr>
          </a:lstStyle>
          <a:p>
            <a:pPr lvl="0"/>
            <a:r>
              <a:rPr lang="en-US"/>
              <a:t>Click to edit title</a:t>
            </a:r>
            <a:endParaRPr lang="en-NZ"/>
          </a:p>
        </p:txBody>
      </p:sp>
      <p:sp>
        <p:nvSpPr>
          <p:cNvPr id="13" name="Text Placeholder 21">
            <a:extLst>
              <a:ext uri="{FF2B5EF4-FFF2-40B4-BE49-F238E27FC236}">
                <a16:creationId xmlns:a16="http://schemas.microsoft.com/office/drawing/2014/main" id="{C3FE55A0-6591-2432-34F1-B11F89B09007}"/>
              </a:ext>
            </a:extLst>
          </p:cNvPr>
          <p:cNvSpPr>
            <a:spLocks noGrp="1"/>
          </p:cNvSpPr>
          <p:nvPr>
            <p:ph type="body" sz="quarter" idx="12" hasCustomPrompt="1"/>
          </p:nvPr>
        </p:nvSpPr>
        <p:spPr>
          <a:xfrm>
            <a:off x="801688" y="1798983"/>
            <a:ext cx="10801350" cy="3816626"/>
          </a:xfrm>
        </p:spPr>
        <p:txBody>
          <a:bodyPr>
            <a:normAutofit/>
          </a:bodyPr>
          <a:lstStyle>
            <a:lvl1pPr marL="0" indent="0">
              <a:buNone/>
              <a:defRPr sz="2000" b="0">
                <a:solidFill>
                  <a:schemeClr val="tx1">
                    <a:lumMod val="50000"/>
                    <a:lumOff val="50000"/>
                  </a:schemeClr>
                </a:solidFill>
              </a:defRPr>
            </a:lvl1pPr>
          </a:lstStyle>
          <a:p>
            <a:pPr lvl="0"/>
            <a:r>
              <a:rPr lang="mi-NZ"/>
              <a:t>Click to add content</a:t>
            </a:r>
            <a:endParaRPr lang="en-NZ"/>
          </a:p>
        </p:txBody>
      </p:sp>
      <p:pic>
        <p:nvPicPr>
          <p:cNvPr id="8" name="Picture 7" descr="Logo&#10;&#10;Description automatically generated">
            <a:extLst>
              <a:ext uri="{FF2B5EF4-FFF2-40B4-BE49-F238E27FC236}">
                <a16:creationId xmlns:a16="http://schemas.microsoft.com/office/drawing/2014/main" id="{4713A2B8-38DC-798F-9067-B1F91EE67C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3132" y="5763030"/>
            <a:ext cx="2445918" cy="682174"/>
          </a:xfrm>
          <a:prstGeom prst="rect">
            <a:avLst/>
          </a:prstGeom>
        </p:spPr>
      </p:pic>
      <p:cxnSp>
        <p:nvCxnSpPr>
          <p:cNvPr id="9" name="Straight Connector 8">
            <a:extLst>
              <a:ext uri="{FF2B5EF4-FFF2-40B4-BE49-F238E27FC236}">
                <a16:creationId xmlns:a16="http://schemas.microsoft.com/office/drawing/2014/main" id="{D27FD5DB-689A-F7F4-9ACE-3BF15CB54304}"/>
              </a:ext>
            </a:extLst>
          </p:cNvPr>
          <p:cNvCxnSpPr/>
          <p:nvPr userDrawn="1"/>
        </p:nvCxnSpPr>
        <p:spPr>
          <a:xfrm>
            <a:off x="9655203" y="5763030"/>
            <a:ext cx="0" cy="749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EC2E0B01-544C-7AAD-E94B-C3F66B09BF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8007" y="5382224"/>
            <a:ext cx="1782043" cy="1286475"/>
          </a:xfrm>
          <a:prstGeom prst="rect">
            <a:avLst/>
          </a:prstGeom>
        </p:spPr>
      </p:pic>
      <p:pic>
        <p:nvPicPr>
          <p:cNvPr id="12" name="Picture 11" descr="A picture containing invertebrate, coelenterate, jellyfish, hydrozoan&#10;&#10;Description automatically generated">
            <a:extLst>
              <a:ext uri="{FF2B5EF4-FFF2-40B4-BE49-F238E27FC236}">
                <a16:creationId xmlns:a16="http://schemas.microsoft.com/office/drawing/2014/main" id="{27A6C7AD-C6EA-49C0-DDCA-2D80B652393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6" t="91486" r="43660" b="-282"/>
          <a:stretch/>
        </p:blipFill>
        <p:spPr>
          <a:xfrm rot="16200000">
            <a:off x="-3141663" y="3141661"/>
            <a:ext cx="6858003" cy="574677"/>
          </a:xfrm>
          <a:prstGeom prst="rect">
            <a:avLst/>
          </a:prstGeom>
        </p:spPr>
      </p:pic>
    </p:spTree>
    <p:extLst>
      <p:ext uri="{BB962C8B-B14F-4D97-AF65-F5344CB8AC3E}">
        <p14:creationId xmlns:p14="http://schemas.microsoft.com/office/powerpoint/2010/main" val="87679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5" name="Text Box 1">
            <a:extLst>
              <a:ext uri="{FF2B5EF4-FFF2-40B4-BE49-F238E27FC236}">
                <a16:creationId xmlns:a16="http://schemas.microsoft.com/office/drawing/2014/main" id="{8BD4F383-4957-4921-84FC-9F8CB35F8551}"/>
              </a:ext>
            </a:extLst>
          </p:cNvPr>
          <p:cNvSpPr txBox="1"/>
          <p:nvPr userDrawn="1"/>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NZ" sz="1200">
                <a:solidFill>
                  <a:schemeClr val="bg1"/>
                </a:solidFill>
                <a:effectLst/>
                <a:latin typeface="+mj-lt"/>
                <a:ea typeface="Times New Roman" panose="02020603050405020304" pitchFamily="18" charset="0"/>
                <a:cs typeface="Times New Roman" panose="02020603050405020304" pitchFamily="18" charset="0"/>
              </a:rPr>
              <a:t>Unclassified</a:t>
            </a:r>
            <a:endParaRPr lang="en-NZ" sz="110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093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01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11" name="Text Placeholder 17">
            <a:extLst>
              <a:ext uri="{FF2B5EF4-FFF2-40B4-BE49-F238E27FC236}">
                <a16:creationId xmlns:a16="http://schemas.microsoft.com/office/drawing/2014/main" id="{BC3CAF26-245F-98F0-7C42-226DDB5899F7}"/>
              </a:ext>
            </a:extLst>
          </p:cNvPr>
          <p:cNvSpPr>
            <a:spLocks noGrp="1"/>
          </p:cNvSpPr>
          <p:nvPr>
            <p:ph type="body" sz="quarter" idx="10" hasCustomPrompt="1"/>
          </p:nvPr>
        </p:nvSpPr>
        <p:spPr>
          <a:xfrm>
            <a:off x="801688" y="556172"/>
            <a:ext cx="10801350" cy="894941"/>
          </a:xfrm>
        </p:spPr>
        <p:txBody>
          <a:bodyPr>
            <a:normAutofit/>
          </a:bodyPr>
          <a:lstStyle>
            <a:lvl1pPr marL="0" indent="0">
              <a:buNone/>
              <a:defRPr sz="5000" b="1">
                <a:solidFill>
                  <a:schemeClr val="tx2"/>
                </a:solidFill>
              </a:defRPr>
            </a:lvl1pPr>
          </a:lstStyle>
          <a:p>
            <a:pPr lvl="0"/>
            <a:r>
              <a:rPr lang="en-US"/>
              <a:t>Click to edit title</a:t>
            </a:r>
            <a:endParaRPr lang="en-NZ"/>
          </a:p>
        </p:txBody>
      </p:sp>
      <p:sp>
        <p:nvSpPr>
          <p:cNvPr id="13" name="Text Placeholder 21">
            <a:extLst>
              <a:ext uri="{FF2B5EF4-FFF2-40B4-BE49-F238E27FC236}">
                <a16:creationId xmlns:a16="http://schemas.microsoft.com/office/drawing/2014/main" id="{C3FE55A0-6591-2432-34F1-B11F89B09007}"/>
              </a:ext>
            </a:extLst>
          </p:cNvPr>
          <p:cNvSpPr>
            <a:spLocks noGrp="1"/>
          </p:cNvSpPr>
          <p:nvPr>
            <p:ph type="body" sz="quarter" idx="12" hasCustomPrompt="1"/>
          </p:nvPr>
        </p:nvSpPr>
        <p:spPr>
          <a:xfrm>
            <a:off x="801688" y="1798983"/>
            <a:ext cx="10801350" cy="3816626"/>
          </a:xfrm>
        </p:spPr>
        <p:txBody>
          <a:bodyPr>
            <a:normAutofit/>
          </a:bodyPr>
          <a:lstStyle>
            <a:lvl1pPr marL="0" indent="0">
              <a:buNone/>
              <a:defRPr sz="2000" b="0">
                <a:solidFill>
                  <a:schemeClr val="tx1">
                    <a:lumMod val="50000"/>
                    <a:lumOff val="50000"/>
                  </a:schemeClr>
                </a:solidFill>
              </a:defRPr>
            </a:lvl1pPr>
          </a:lstStyle>
          <a:p>
            <a:pPr lvl="0"/>
            <a:r>
              <a:rPr lang="mi-NZ"/>
              <a:t>Click to add content</a:t>
            </a:r>
            <a:endParaRPr lang="en-NZ"/>
          </a:p>
        </p:txBody>
      </p:sp>
      <p:pic>
        <p:nvPicPr>
          <p:cNvPr id="8" name="Picture 7" descr="Logo&#10;&#10;Description automatically generated">
            <a:extLst>
              <a:ext uri="{FF2B5EF4-FFF2-40B4-BE49-F238E27FC236}">
                <a16:creationId xmlns:a16="http://schemas.microsoft.com/office/drawing/2014/main" id="{4713A2B8-38DC-798F-9067-B1F91EE67C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3132" y="5763030"/>
            <a:ext cx="2445918" cy="682174"/>
          </a:xfrm>
          <a:prstGeom prst="rect">
            <a:avLst/>
          </a:prstGeom>
        </p:spPr>
      </p:pic>
      <p:cxnSp>
        <p:nvCxnSpPr>
          <p:cNvPr id="9" name="Straight Connector 8">
            <a:extLst>
              <a:ext uri="{FF2B5EF4-FFF2-40B4-BE49-F238E27FC236}">
                <a16:creationId xmlns:a16="http://schemas.microsoft.com/office/drawing/2014/main" id="{D27FD5DB-689A-F7F4-9ACE-3BF15CB54304}"/>
              </a:ext>
            </a:extLst>
          </p:cNvPr>
          <p:cNvCxnSpPr/>
          <p:nvPr userDrawn="1"/>
        </p:nvCxnSpPr>
        <p:spPr>
          <a:xfrm>
            <a:off x="9655203" y="5763030"/>
            <a:ext cx="0" cy="749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EC2E0B01-544C-7AAD-E94B-C3F66B09BF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8007" y="5382224"/>
            <a:ext cx="1782043" cy="1286475"/>
          </a:xfrm>
          <a:prstGeom prst="rect">
            <a:avLst/>
          </a:prstGeom>
        </p:spPr>
      </p:pic>
      <p:pic>
        <p:nvPicPr>
          <p:cNvPr id="12" name="Picture 11" descr="A picture containing invertebrate, coelenterate, jellyfish, hydrozoan&#10;&#10;Description automatically generated">
            <a:extLst>
              <a:ext uri="{FF2B5EF4-FFF2-40B4-BE49-F238E27FC236}">
                <a16:creationId xmlns:a16="http://schemas.microsoft.com/office/drawing/2014/main" id="{27A6C7AD-C6EA-49C0-DDCA-2D80B652393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6" t="91486" r="43660" b="-282"/>
          <a:stretch/>
        </p:blipFill>
        <p:spPr>
          <a:xfrm rot="16200000">
            <a:off x="-3141663" y="3141661"/>
            <a:ext cx="6858003" cy="574677"/>
          </a:xfrm>
          <a:prstGeom prst="rect">
            <a:avLst/>
          </a:prstGeom>
        </p:spPr>
      </p:pic>
    </p:spTree>
    <p:extLst>
      <p:ext uri="{BB962C8B-B14F-4D97-AF65-F5344CB8AC3E}">
        <p14:creationId xmlns:p14="http://schemas.microsoft.com/office/powerpoint/2010/main" val="321994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bg>
      <p:bgPr>
        <a:solidFill>
          <a:schemeClr val="tx2"/>
        </a:solidFill>
        <a:effectLst/>
      </p:bgPr>
    </p:bg>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CE416CDE-908A-05FD-31B6-83F3845D7A78}"/>
              </a:ext>
            </a:extLst>
          </p:cNvPr>
          <p:cNvSpPr>
            <a:spLocks noGrp="1"/>
          </p:cNvSpPr>
          <p:nvPr>
            <p:ph type="body" sz="quarter" idx="10" hasCustomPrompt="1"/>
          </p:nvPr>
        </p:nvSpPr>
        <p:spPr>
          <a:xfrm>
            <a:off x="801688" y="556172"/>
            <a:ext cx="10801350" cy="894941"/>
          </a:xfrm>
        </p:spPr>
        <p:txBody>
          <a:bodyPr>
            <a:normAutofit/>
          </a:bodyPr>
          <a:lstStyle>
            <a:lvl1pPr marL="0" indent="0">
              <a:buNone/>
              <a:defRPr sz="5000" b="1">
                <a:solidFill>
                  <a:schemeClr val="bg2"/>
                </a:solidFill>
              </a:defRPr>
            </a:lvl1pPr>
          </a:lstStyle>
          <a:p>
            <a:pPr lvl="0"/>
            <a:r>
              <a:rPr lang="en-US"/>
              <a:t>Click to edit title</a:t>
            </a:r>
            <a:endParaRPr lang="en-NZ"/>
          </a:p>
        </p:txBody>
      </p:sp>
      <p:sp>
        <p:nvSpPr>
          <p:cNvPr id="10" name="Text Placeholder 21">
            <a:extLst>
              <a:ext uri="{FF2B5EF4-FFF2-40B4-BE49-F238E27FC236}">
                <a16:creationId xmlns:a16="http://schemas.microsoft.com/office/drawing/2014/main" id="{ED009CA8-A76D-9243-7ED7-A566712C3733}"/>
              </a:ext>
            </a:extLst>
          </p:cNvPr>
          <p:cNvSpPr>
            <a:spLocks noGrp="1"/>
          </p:cNvSpPr>
          <p:nvPr>
            <p:ph type="body" sz="quarter" idx="12" hasCustomPrompt="1"/>
          </p:nvPr>
        </p:nvSpPr>
        <p:spPr>
          <a:xfrm>
            <a:off x="801688" y="1798983"/>
            <a:ext cx="10801350" cy="3816626"/>
          </a:xfrm>
        </p:spPr>
        <p:txBody>
          <a:bodyPr>
            <a:normAutofit/>
          </a:bodyPr>
          <a:lstStyle>
            <a:lvl1pPr marL="0" indent="0">
              <a:buNone/>
              <a:defRPr sz="2000" b="0">
                <a:solidFill>
                  <a:schemeClr val="bg1"/>
                </a:solidFill>
              </a:defRPr>
            </a:lvl1pPr>
          </a:lstStyle>
          <a:p>
            <a:pPr lvl="0"/>
            <a:r>
              <a:rPr lang="mi-NZ"/>
              <a:t>Click to add content</a:t>
            </a:r>
            <a:endParaRPr lang="en-NZ"/>
          </a:p>
        </p:txBody>
      </p:sp>
      <p:pic>
        <p:nvPicPr>
          <p:cNvPr id="7" name="Picture 6" descr="Text, logo&#10;&#10;Description automatically generated">
            <a:extLst>
              <a:ext uri="{FF2B5EF4-FFF2-40B4-BE49-F238E27FC236}">
                <a16:creationId xmlns:a16="http://schemas.microsoft.com/office/drawing/2014/main" id="{326FF911-47B8-41AB-68C4-8711D129D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8547" y="5763030"/>
            <a:ext cx="2435088" cy="679019"/>
          </a:xfrm>
          <a:prstGeom prst="rect">
            <a:avLst/>
          </a:prstGeom>
        </p:spPr>
      </p:pic>
      <p:cxnSp>
        <p:nvCxnSpPr>
          <p:cNvPr id="13" name="Straight Connector 12">
            <a:extLst>
              <a:ext uri="{FF2B5EF4-FFF2-40B4-BE49-F238E27FC236}">
                <a16:creationId xmlns:a16="http://schemas.microsoft.com/office/drawing/2014/main" id="{24C5B91A-A4B0-0FD8-4975-5DE4014921A6}"/>
              </a:ext>
            </a:extLst>
          </p:cNvPr>
          <p:cNvCxnSpPr/>
          <p:nvPr userDrawn="1"/>
        </p:nvCxnSpPr>
        <p:spPr>
          <a:xfrm>
            <a:off x="9655203" y="5763030"/>
            <a:ext cx="0" cy="7493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EAB1AE42-C98C-6A4A-B65F-325378F66D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8007" y="5381132"/>
            <a:ext cx="1783555" cy="1287567"/>
          </a:xfrm>
          <a:prstGeom prst="rect">
            <a:avLst/>
          </a:prstGeom>
        </p:spPr>
      </p:pic>
      <p:pic>
        <p:nvPicPr>
          <p:cNvPr id="16" name="Picture 15" descr="A picture containing invertebrate, coelenterate, jellyfish, hydrozoan&#10;&#10;Description automatically generated">
            <a:extLst>
              <a:ext uri="{FF2B5EF4-FFF2-40B4-BE49-F238E27FC236}">
                <a16:creationId xmlns:a16="http://schemas.microsoft.com/office/drawing/2014/main" id="{E4DD5A64-7429-377C-F8F1-4E1B6444B7D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6" t="91486" r="43660" b="-282"/>
          <a:stretch/>
        </p:blipFill>
        <p:spPr>
          <a:xfrm rot="16200000">
            <a:off x="-3141663" y="3141661"/>
            <a:ext cx="6858003" cy="574677"/>
          </a:xfrm>
          <a:prstGeom prst="rect">
            <a:avLst/>
          </a:prstGeom>
        </p:spPr>
      </p:pic>
    </p:spTree>
    <p:extLst>
      <p:ext uri="{BB962C8B-B14F-4D97-AF65-F5344CB8AC3E}">
        <p14:creationId xmlns:p14="http://schemas.microsoft.com/office/powerpoint/2010/main" val="30172606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A18A5E-D86E-873A-48A0-D4B1BF864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77A2191-ECCE-862D-E653-AED36CB2FB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70631BC-5996-64C2-0657-8979CF7AC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0BD6C-96E8-43CB-9D79-9C663A8654A2}" type="datetimeFigureOut">
              <a:rPr lang="en-NZ" smtClean="0"/>
              <a:t>19/10/2022</a:t>
            </a:fld>
            <a:endParaRPr lang="en-NZ"/>
          </a:p>
        </p:txBody>
      </p:sp>
      <p:sp>
        <p:nvSpPr>
          <p:cNvPr id="5" name="Footer Placeholder 4">
            <a:extLst>
              <a:ext uri="{FF2B5EF4-FFF2-40B4-BE49-F238E27FC236}">
                <a16:creationId xmlns:a16="http://schemas.microsoft.com/office/drawing/2014/main" id="{0B50B0B2-41C7-1871-81E1-EE12B54D01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58C8A606-87D5-1756-77A8-B51B918C88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D5751-DAA3-456B-834F-AA431278AD37}" type="slidenum">
              <a:rPr lang="en-NZ" smtClean="0"/>
              <a:t>‹#›</a:t>
            </a:fld>
            <a:endParaRPr lang="en-NZ"/>
          </a:p>
        </p:txBody>
      </p:sp>
    </p:spTree>
    <p:extLst>
      <p:ext uri="{BB962C8B-B14F-4D97-AF65-F5344CB8AC3E}">
        <p14:creationId xmlns:p14="http://schemas.microsoft.com/office/powerpoint/2010/main" val="115996909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47DC0-649D-E114-044B-A8D5C261CB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7E4CE76-1939-00C1-536C-98A864000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02ED00E-4898-6235-E67A-95561B461E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DE3AE-010B-4803-950B-65FA340740F5}" type="datetimeFigureOut">
              <a:rPr lang="en-NZ" smtClean="0"/>
              <a:t>19/10/2022</a:t>
            </a:fld>
            <a:endParaRPr lang="en-NZ"/>
          </a:p>
        </p:txBody>
      </p:sp>
      <p:sp>
        <p:nvSpPr>
          <p:cNvPr id="5" name="Footer Placeholder 4">
            <a:extLst>
              <a:ext uri="{FF2B5EF4-FFF2-40B4-BE49-F238E27FC236}">
                <a16:creationId xmlns:a16="http://schemas.microsoft.com/office/drawing/2014/main" id="{71D30CC7-01AF-8D1D-BD24-9FB1217FD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5897751E-055D-6BA5-8F5C-8084137D8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9BDA0-1A31-43F9-8F2C-2C4F2F718C3C}" type="slidenum">
              <a:rPr lang="en-NZ" smtClean="0"/>
              <a:t>‹#›</a:t>
            </a:fld>
            <a:endParaRPr lang="en-NZ"/>
          </a:p>
        </p:txBody>
      </p:sp>
    </p:spTree>
    <p:extLst>
      <p:ext uri="{BB962C8B-B14F-4D97-AF65-F5344CB8AC3E}">
        <p14:creationId xmlns:p14="http://schemas.microsoft.com/office/powerpoint/2010/main" val="4117563529"/>
      </p:ext>
    </p:extLst>
  </p:cSld>
  <p:clrMap bg1="lt1" tx1="dk1" bg2="lt2" tx2="dk2" accent1="accent1" accent2="accent2" accent3="accent3" accent4="accent4" accent5="accent5" accent6="accent6" hlink="hlink" folHlink="folHlink"/>
  <p:sldLayoutIdLst>
    <p:sldLayoutId id="2147483651"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4.svg"/><Relationship Id="rId26" Type="http://schemas.openxmlformats.org/officeDocument/2006/relationships/image" Target="../media/image32.svg"/><Relationship Id="rId39" Type="http://schemas.openxmlformats.org/officeDocument/2006/relationships/image" Target="../media/image45.svg"/><Relationship Id="rId3" Type="http://schemas.openxmlformats.org/officeDocument/2006/relationships/image" Target="../media/image10.png"/><Relationship Id="rId21" Type="http://schemas.openxmlformats.org/officeDocument/2006/relationships/image" Target="../media/image27.png"/><Relationship Id="rId34" Type="http://schemas.openxmlformats.org/officeDocument/2006/relationships/image" Target="../media/image40.sv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22.svg"/><Relationship Id="rId20" Type="http://schemas.openxmlformats.org/officeDocument/2006/relationships/image" Target="../media/image26.svg"/><Relationship Id="rId29"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0.svg"/><Relationship Id="rId32" Type="http://schemas.openxmlformats.org/officeDocument/2006/relationships/image" Target="../media/image38.svg"/><Relationship Id="rId37" Type="http://schemas.openxmlformats.org/officeDocument/2006/relationships/image" Target="../media/image43.png"/><Relationship Id="rId5" Type="http://schemas.openxmlformats.org/officeDocument/2006/relationships/image" Target="../media/image12.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svg"/><Relationship Id="rId36" Type="http://schemas.openxmlformats.org/officeDocument/2006/relationships/image" Target="../media/image42.png"/><Relationship Id="rId10" Type="http://schemas.openxmlformats.org/officeDocument/2006/relationships/image" Target="../media/image17.sv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1.png"/><Relationship Id="rId9" Type="http://schemas.openxmlformats.org/officeDocument/2006/relationships/image" Target="../media/image16.png"/><Relationship Id="rId14" Type="http://schemas.microsoft.com/office/2007/relationships/hdphoto" Target="../media/hdphoto1.wdp"/><Relationship Id="rId22" Type="http://schemas.openxmlformats.org/officeDocument/2006/relationships/image" Target="../media/image28.svg"/><Relationship Id="rId27" Type="http://schemas.openxmlformats.org/officeDocument/2006/relationships/image" Target="../media/image33.png"/><Relationship Id="rId30" Type="http://schemas.openxmlformats.org/officeDocument/2006/relationships/image" Target="../media/image36.svg"/><Relationship Id="rId35"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hyperlink" Target="mailto:katrina.guy@waternz.org.nz"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waternz.org.nz/NationalPerformanceRevie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0D7B322-A530-E967-271B-7C3DB700CC11}"/>
              </a:ext>
            </a:extLst>
          </p:cNvPr>
          <p:cNvSpPr>
            <a:spLocks noGrp="1"/>
          </p:cNvSpPr>
          <p:nvPr>
            <p:ph type="body" sz="quarter" idx="10"/>
          </p:nvPr>
        </p:nvSpPr>
        <p:spPr>
          <a:xfrm>
            <a:off x="558852" y="3032835"/>
            <a:ext cx="12844514" cy="1577117"/>
          </a:xfrm>
        </p:spPr>
        <p:txBody>
          <a:bodyPr vert="horz" lIns="91440" tIns="45720" rIns="91440" bIns="45720" rtlCol="0" anchor="t">
            <a:normAutofit/>
          </a:bodyPr>
          <a:lstStyle/>
          <a:p>
            <a:r>
              <a:rPr lang="en-NZ" sz="4000" dirty="0">
                <a:ea typeface="+mn-lt"/>
                <a:cs typeface="+mn-lt"/>
              </a:rPr>
              <a:t>The asset planning cycle. What might digital transformation look like?</a:t>
            </a:r>
            <a:endParaRPr lang="en-US" dirty="0"/>
          </a:p>
          <a:p>
            <a:endParaRPr lang="en-NZ" sz="4000" dirty="0"/>
          </a:p>
        </p:txBody>
      </p:sp>
      <p:pic>
        <p:nvPicPr>
          <p:cNvPr id="2" name="Picture 4" descr="Text&#10;&#10;Description automatically generated">
            <a:extLst>
              <a:ext uri="{FF2B5EF4-FFF2-40B4-BE49-F238E27FC236}">
                <a16:creationId xmlns:a16="http://schemas.microsoft.com/office/drawing/2014/main" id="{0BA26912-9A68-BF10-B513-7F9855E235B8}"/>
              </a:ext>
            </a:extLst>
          </p:cNvPr>
          <p:cNvPicPr>
            <a:picLocks noChangeAspect="1"/>
          </p:cNvPicPr>
          <p:nvPr/>
        </p:nvPicPr>
        <p:blipFill>
          <a:blip r:embed="rId2"/>
          <a:stretch>
            <a:fillRect/>
          </a:stretch>
        </p:blipFill>
        <p:spPr>
          <a:xfrm>
            <a:off x="554334" y="5254890"/>
            <a:ext cx="4166716" cy="1087693"/>
          </a:xfrm>
          <a:prstGeom prst="rect">
            <a:avLst/>
          </a:prstGeom>
        </p:spPr>
      </p:pic>
    </p:spTree>
    <p:extLst>
      <p:ext uri="{BB962C8B-B14F-4D97-AF65-F5344CB8AC3E}">
        <p14:creationId xmlns:p14="http://schemas.microsoft.com/office/powerpoint/2010/main" val="38894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FB5A00-E709-BF36-40BE-A8D723521B30}"/>
              </a:ext>
            </a:extLst>
          </p:cNvPr>
          <p:cNvSpPr/>
          <p:nvPr/>
        </p:nvSpPr>
        <p:spPr>
          <a:xfrm>
            <a:off x="11449050" y="3724646"/>
            <a:ext cx="750633" cy="95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a:extLst>
              <a:ext uri="{FF2B5EF4-FFF2-40B4-BE49-F238E27FC236}">
                <a16:creationId xmlns:a16="http://schemas.microsoft.com/office/drawing/2014/main" id="{17C96ECA-AB96-377F-8390-4EED50AF464E}"/>
              </a:ext>
            </a:extLst>
          </p:cNvPr>
          <p:cNvSpPr/>
          <p:nvPr/>
        </p:nvSpPr>
        <p:spPr>
          <a:xfrm>
            <a:off x="-5017" y="0"/>
            <a:ext cx="12204650" cy="4122000"/>
          </a:xfrm>
          <a:prstGeom prst="rect">
            <a:avLst/>
          </a:prstGeom>
          <a:solidFill>
            <a:srgbClr val="E7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6" name="Picture 35" descr="Icon&#10;&#10;Description automatically generated with low confidence">
            <a:extLst>
              <a:ext uri="{FF2B5EF4-FFF2-40B4-BE49-F238E27FC236}">
                <a16:creationId xmlns:a16="http://schemas.microsoft.com/office/drawing/2014/main" id="{C1D1F018-4964-22DE-7E61-3F6A3FF76360}"/>
              </a:ext>
            </a:extLst>
          </p:cNvPr>
          <p:cNvPicPr>
            <a:picLocks noChangeAspect="1"/>
          </p:cNvPicPr>
          <p:nvPr/>
        </p:nvPicPr>
        <p:blipFill rotWithShape="1">
          <a:blip r:embed="rId3">
            <a:extLst>
              <a:ext uri="{28A0092B-C50C-407E-A947-70E740481C1C}">
                <a14:useLocalDpi xmlns:a14="http://schemas.microsoft.com/office/drawing/2010/main" val="0"/>
              </a:ext>
            </a:extLst>
          </a:blip>
          <a:srcRect l="58164" t="22469" r="-1"/>
          <a:stretch/>
        </p:blipFill>
        <p:spPr>
          <a:xfrm>
            <a:off x="5782325" y="1902837"/>
            <a:ext cx="4174182" cy="2509806"/>
          </a:xfrm>
          <a:prstGeom prst="rect">
            <a:avLst/>
          </a:prstGeom>
        </p:spPr>
      </p:pic>
      <p:sp>
        <p:nvSpPr>
          <p:cNvPr id="2" name="Rectangle 1">
            <a:extLst>
              <a:ext uri="{FF2B5EF4-FFF2-40B4-BE49-F238E27FC236}">
                <a16:creationId xmlns:a16="http://schemas.microsoft.com/office/drawing/2014/main" id="{88285F39-AC57-48FD-7F0F-3A28567CC45B}"/>
              </a:ext>
            </a:extLst>
          </p:cNvPr>
          <p:cNvSpPr/>
          <p:nvPr/>
        </p:nvSpPr>
        <p:spPr>
          <a:xfrm>
            <a:off x="-4969" y="4211196"/>
            <a:ext cx="12204651" cy="2646805"/>
          </a:xfrm>
          <a:prstGeom prst="rect">
            <a:avLst/>
          </a:prstGeom>
          <a:solidFill>
            <a:srgbClr val="CC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0" name="Group 99">
            <a:extLst>
              <a:ext uri="{FF2B5EF4-FFF2-40B4-BE49-F238E27FC236}">
                <a16:creationId xmlns:a16="http://schemas.microsoft.com/office/drawing/2014/main" id="{052E3A56-35E1-D0B8-C00B-D0398043A9B4}"/>
              </a:ext>
            </a:extLst>
          </p:cNvPr>
          <p:cNvGrpSpPr/>
          <p:nvPr/>
        </p:nvGrpSpPr>
        <p:grpSpPr>
          <a:xfrm>
            <a:off x="9587345" y="2583642"/>
            <a:ext cx="3278186" cy="596039"/>
            <a:chOff x="8306227" y="2436705"/>
            <a:chExt cx="3278186" cy="596039"/>
          </a:xfrm>
        </p:grpSpPr>
        <p:grpSp>
          <p:nvGrpSpPr>
            <p:cNvPr id="84" name="Group 83">
              <a:extLst>
                <a:ext uri="{FF2B5EF4-FFF2-40B4-BE49-F238E27FC236}">
                  <a16:creationId xmlns:a16="http://schemas.microsoft.com/office/drawing/2014/main" id="{429CC90D-BAEF-0139-66D0-79357191AF82}"/>
                </a:ext>
              </a:extLst>
            </p:cNvPr>
            <p:cNvGrpSpPr/>
            <p:nvPr/>
          </p:nvGrpSpPr>
          <p:grpSpPr>
            <a:xfrm>
              <a:off x="8306227" y="2436705"/>
              <a:ext cx="3278186" cy="596039"/>
              <a:chOff x="1508033" y="1462542"/>
              <a:chExt cx="3278186" cy="596039"/>
            </a:xfrm>
          </p:grpSpPr>
          <p:pic>
            <p:nvPicPr>
              <p:cNvPr id="85" name="Picture 84">
                <a:extLst>
                  <a:ext uri="{FF2B5EF4-FFF2-40B4-BE49-F238E27FC236}">
                    <a16:creationId xmlns:a16="http://schemas.microsoft.com/office/drawing/2014/main" id="{E143FFD7-4977-09B4-3409-8893C4A1457B}"/>
                  </a:ext>
                </a:extLst>
              </p:cNvPr>
              <p:cNvPicPr>
                <a:picLocks noChangeAspect="1"/>
              </p:cNvPicPr>
              <p:nvPr/>
            </p:nvPicPr>
            <p:blipFill rotWithShape="1">
              <a:blip r:embed="rId4"/>
              <a:srcRect l="2639" t="10359" r="88019" b="15162"/>
              <a:stretch/>
            </p:blipFill>
            <p:spPr>
              <a:xfrm>
                <a:off x="1508033" y="1554821"/>
                <a:ext cx="304324" cy="411481"/>
              </a:xfrm>
              <a:prstGeom prst="rect">
                <a:avLst/>
              </a:prstGeom>
            </p:spPr>
          </p:pic>
          <p:sp>
            <p:nvSpPr>
              <p:cNvPr id="86" name="Rectangle 85">
                <a:extLst>
                  <a:ext uri="{FF2B5EF4-FFF2-40B4-BE49-F238E27FC236}">
                    <a16:creationId xmlns:a16="http://schemas.microsoft.com/office/drawing/2014/main" id="{B8E413E3-3D30-878A-03FF-5F627A4EED37}"/>
                  </a:ext>
                </a:extLst>
              </p:cNvPr>
              <p:cNvSpPr/>
              <p:nvPr/>
            </p:nvSpPr>
            <p:spPr>
              <a:xfrm>
                <a:off x="1856364" y="1462542"/>
                <a:ext cx="2929855"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a:solidFill>
                      <a:srgbClr val="005A81"/>
                    </a:solidFill>
                  </a:rPr>
                  <a:t>Notifications</a:t>
                </a:r>
              </a:p>
            </p:txBody>
          </p:sp>
        </p:grpSp>
        <p:pic>
          <p:nvPicPr>
            <p:cNvPr id="7" name="Graphic 6">
              <a:extLst>
                <a:ext uri="{FF2B5EF4-FFF2-40B4-BE49-F238E27FC236}">
                  <a16:creationId xmlns:a16="http://schemas.microsoft.com/office/drawing/2014/main" id="{8D4237BF-AF60-4541-5B4C-12DFA69B464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6069" y="2682403"/>
              <a:ext cx="162000" cy="144000"/>
            </a:xfrm>
            <a:prstGeom prst="rect">
              <a:avLst/>
            </a:prstGeom>
          </p:spPr>
        </p:pic>
      </p:grpSp>
      <p:grpSp>
        <p:nvGrpSpPr>
          <p:cNvPr id="99" name="Group 98">
            <a:extLst>
              <a:ext uri="{FF2B5EF4-FFF2-40B4-BE49-F238E27FC236}">
                <a16:creationId xmlns:a16="http://schemas.microsoft.com/office/drawing/2014/main" id="{7B9DD427-EA1D-0B58-A78F-2B44F61536A5}"/>
              </a:ext>
            </a:extLst>
          </p:cNvPr>
          <p:cNvGrpSpPr/>
          <p:nvPr/>
        </p:nvGrpSpPr>
        <p:grpSpPr>
          <a:xfrm>
            <a:off x="587275" y="653944"/>
            <a:ext cx="3586942" cy="596039"/>
            <a:chOff x="597175" y="526088"/>
            <a:chExt cx="3586942" cy="596039"/>
          </a:xfrm>
        </p:grpSpPr>
        <p:grpSp>
          <p:nvGrpSpPr>
            <p:cNvPr id="54" name="Group 53">
              <a:extLst>
                <a:ext uri="{FF2B5EF4-FFF2-40B4-BE49-F238E27FC236}">
                  <a16:creationId xmlns:a16="http://schemas.microsoft.com/office/drawing/2014/main" id="{38B30110-4072-D83D-6038-B209F4918752}"/>
                </a:ext>
              </a:extLst>
            </p:cNvPr>
            <p:cNvGrpSpPr/>
            <p:nvPr/>
          </p:nvGrpSpPr>
          <p:grpSpPr>
            <a:xfrm>
              <a:off x="597175" y="526088"/>
              <a:ext cx="3586942" cy="596039"/>
              <a:chOff x="1363958" y="1462542"/>
              <a:chExt cx="3586942" cy="596039"/>
            </a:xfrm>
          </p:grpSpPr>
          <p:pic>
            <p:nvPicPr>
              <p:cNvPr id="55" name="Picture 54">
                <a:extLst>
                  <a:ext uri="{FF2B5EF4-FFF2-40B4-BE49-F238E27FC236}">
                    <a16:creationId xmlns:a16="http://schemas.microsoft.com/office/drawing/2014/main" id="{2116FCF9-99BF-002D-A640-BA5CABEE9C8D}"/>
                  </a:ext>
                </a:extLst>
              </p:cNvPr>
              <p:cNvPicPr>
                <a:picLocks noChangeAspect="1"/>
              </p:cNvPicPr>
              <p:nvPr/>
            </p:nvPicPr>
            <p:blipFill rotWithShape="1">
              <a:blip r:embed="rId4"/>
              <a:srcRect l="2639" t="10359" r="88019" b="15162"/>
              <a:stretch/>
            </p:blipFill>
            <p:spPr>
              <a:xfrm>
                <a:off x="4646576" y="1554821"/>
                <a:ext cx="304324" cy="411481"/>
              </a:xfrm>
              <a:prstGeom prst="rect">
                <a:avLst/>
              </a:prstGeom>
            </p:spPr>
          </p:pic>
          <p:sp>
            <p:nvSpPr>
              <p:cNvPr id="56" name="Rectangle 55">
                <a:extLst>
                  <a:ext uri="{FF2B5EF4-FFF2-40B4-BE49-F238E27FC236}">
                    <a16:creationId xmlns:a16="http://schemas.microsoft.com/office/drawing/2014/main" id="{828329E3-4566-A35B-8FC0-83FB081E3E70}"/>
                  </a:ext>
                </a:extLst>
              </p:cNvPr>
              <p:cNvSpPr/>
              <p:nvPr/>
            </p:nvSpPr>
            <p:spPr>
              <a:xfrm>
                <a:off x="1363958" y="1462542"/>
                <a:ext cx="3282619"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NZ" b="1" dirty="0">
                    <a:solidFill>
                      <a:srgbClr val="005A81"/>
                    </a:solidFill>
                  </a:rPr>
                  <a:t>Drinking Water Safety Plans</a:t>
                </a:r>
              </a:p>
            </p:txBody>
          </p:sp>
        </p:grpSp>
        <p:pic>
          <p:nvPicPr>
            <p:cNvPr id="9" name="Graphic 8">
              <a:extLst>
                <a:ext uri="{FF2B5EF4-FFF2-40B4-BE49-F238E27FC236}">
                  <a16:creationId xmlns:a16="http://schemas.microsoft.com/office/drawing/2014/main" id="{60A47A6C-B8B7-93E3-9930-1FA6A8F3E8E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68955" y="777973"/>
              <a:ext cx="126000" cy="144000"/>
            </a:xfrm>
            <a:prstGeom prst="rect">
              <a:avLst/>
            </a:prstGeom>
          </p:spPr>
        </p:pic>
      </p:grpSp>
      <p:grpSp>
        <p:nvGrpSpPr>
          <p:cNvPr id="113" name="Group 112">
            <a:extLst>
              <a:ext uri="{FF2B5EF4-FFF2-40B4-BE49-F238E27FC236}">
                <a16:creationId xmlns:a16="http://schemas.microsoft.com/office/drawing/2014/main" id="{F7A0EBA3-C356-14A3-E227-9BB79F0BC20D}"/>
              </a:ext>
            </a:extLst>
          </p:cNvPr>
          <p:cNvGrpSpPr/>
          <p:nvPr/>
        </p:nvGrpSpPr>
        <p:grpSpPr>
          <a:xfrm>
            <a:off x="2437973" y="2755208"/>
            <a:ext cx="3586942" cy="596039"/>
            <a:chOff x="1167911" y="2322643"/>
            <a:chExt cx="3586942" cy="596039"/>
          </a:xfrm>
        </p:grpSpPr>
        <p:grpSp>
          <p:nvGrpSpPr>
            <p:cNvPr id="60" name="Group 59">
              <a:extLst>
                <a:ext uri="{FF2B5EF4-FFF2-40B4-BE49-F238E27FC236}">
                  <a16:creationId xmlns:a16="http://schemas.microsoft.com/office/drawing/2014/main" id="{9B9A3B1C-E756-5E88-A20F-D6FB96DF2C47}"/>
                </a:ext>
              </a:extLst>
            </p:cNvPr>
            <p:cNvGrpSpPr/>
            <p:nvPr/>
          </p:nvGrpSpPr>
          <p:grpSpPr>
            <a:xfrm>
              <a:off x="1167911" y="2322643"/>
              <a:ext cx="3586942" cy="596039"/>
              <a:chOff x="1363958" y="1462542"/>
              <a:chExt cx="3586942" cy="596039"/>
            </a:xfrm>
          </p:grpSpPr>
          <p:pic>
            <p:nvPicPr>
              <p:cNvPr id="61" name="Picture 60">
                <a:extLst>
                  <a:ext uri="{FF2B5EF4-FFF2-40B4-BE49-F238E27FC236}">
                    <a16:creationId xmlns:a16="http://schemas.microsoft.com/office/drawing/2014/main" id="{BF211C79-396E-86E0-3EDA-AD0223B8EEA2}"/>
                  </a:ext>
                </a:extLst>
              </p:cNvPr>
              <p:cNvPicPr>
                <a:picLocks noChangeAspect="1"/>
              </p:cNvPicPr>
              <p:nvPr/>
            </p:nvPicPr>
            <p:blipFill rotWithShape="1">
              <a:blip r:embed="rId4"/>
              <a:srcRect l="2639" t="10359" r="88019" b="15162"/>
              <a:stretch/>
            </p:blipFill>
            <p:spPr>
              <a:xfrm>
                <a:off x="4646576" y="1554821"/>
                <a:ext cx="304324" cy="411481"/>
              </a:xfrm>
              <a:prstGeom prst="rect">
                <a:avLst/>
              </a:prstGeom>
            </p:spPr>
          </p:pic>
          <p:sp>
            <p:nvSpPr>
              <p:cNvPr id="62" name="Rectangle 61">
                <a:extLst>
                  <a:ext uri="{FF2B5EF4-FFF2-40B4-BE49-F238E27FC236}">
                    <a16:creationId xmlns:a16="http://schemas.microsoft.com/office/drawing/2014/main" id="{E554A8B8-EA2D-B8B7-5EE9-D4EF350FBB0F}"/>
                  </a:ext>
                </a:extLst>
              </p:cNvPr>
              <p:cNvSpPr/>
              <p:nvPr/>
            </p:nvSpPr>
            <p:spPr>
              <a:xfrm>
                <a:off x="1363958" y="1462542"/>
                <a:ext cx="3282619"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NZ" b="1" dirty="0">
                    <a:solidFill>
                      <a:srgbClr val="005A81"/>
                    </a:solidFill>
                  </a:rPr>
                  <a:t>Monitoring</a:t>
                </a:r>
              </a:p>
            </p:txBody>
          </p:sp>
        </p:grpSp>
        <p:pic>
          <p:nvPicPr>
            <p:cNvPr id="13" name="Graphic 12">
              <a:extLst>
                <a:ext uri="{FF2B5EF4-FFF2-40B4-BE49-F238E27FC236}">
                  <a16:creationId xmlns:a16="http://schemas.microsoft.com/office/drawing/2014/main" id="{BE7F8923-D6DF-3B25-C1B6-F7D2AB66A83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22395" y="2581015"/>
              <a:ext cx="162000" cy="144000"/>
            </a:xfrm>
            <a:prstGeom prst="rect">
              <a:avLst/>
            </a:prstGeom>
          </p:spPr>
        </p:pic>
      </p:grpSp>
      <p:grpSp>
        <p:nvGrpSpPr>
          <p:cNvPr id="110" name="Group 109">
            <a:extLst>
              <a:ext uri="{FF2B5EF4-FFF2-40B4-BE49-F238E27FC236}">
                <a16:creationId xmlns:a16="http://schemas.microsoft.com/office/drawing/2014/main" id="{428207F8-CFC8-805E-3CAA-C4D151FB58E9}"/>
              </a:ext>
            </a:extLst>
          </p:cNvPr>
          <p:cNvGrpSpPr/>
          <p:nvPr/>
        </p:nvGrpSpPr>
        <p:grpSpPr>
          <a:xfrm>
            <a:off x="9131850" y="1481626"/>
            <a:ext cx="3278186" cy="596039"/>
            <a:chOff x="8669067" y="1748387"/>
            <a:chExt cx="3278186" cy="596039"/>
          </a:xfrm>
        </p:grpSpPr>
        <p:grpSp>
          <p:nvGrpSpPr>
            <p:cNvPr id="47" name="Group 46">
              <a:extLst>
                <a:ext uri="{FF2B5EF4-FFF2-40B4-BE49-F238E27FC236}">
                  <a16:creationId xmlns:a16="http://schemas.microsoft.com/office/drawing/2014/main" id="{90F790BA-814E-C2AF-C652-D0ADEF6388B4}"/>
                </a:ext>
              </a:extLst>
            </p:cNvPr>
            <p:cNvGrpSpPr/>
            <p:nvPr/>
          </p:nvGrpSpPr>
          <p:grpSpPr>
            <a:xfrm>
              <a:off x="8669067" y="1748387"/>
              <a:ext cx="3278186" cy="596039"/>
              <a:chOff x="1508033" y="1462542"/>
              <a:chExt cx="3278186" cy="596039"/>
            </a:xfrm>
          </p:grpSpPr>
          <p:pic>
            <p:nvPicPr>
              <p:cNvPr id="48" name="Picture 47">
                <a:extLst>
                  <a:ext uri="{FF2B5EF4-FFF2-40B4-BE49-F238E27FC236}">
                    <a16:creationId xmlns:a16="http://schemas.microsoft.com/office/drawing/2014/main" id="{D12D3EFA-155B-4022-8CDD-09512AC02318}"/>
                  </a:ext>
                </a:extLst>
              </p:cNvPr>
              <p:cNvPicPr>
                <a:picLocks noChangeAspect="1"/>
              </p:cNvPicPr>
              <p:nvPr/>
            </p:nvPicPr>
            <p:blipFill rotWithShape="1">
              <a:blip r:embed="rId4"/>
              <a:srcRect l="2639" t="10359" r="88019" b="15162"/>
              <a:stretch/>
            </p:blipFill>
            <p:spPr>
              <a:xfrm>
                <a:off x="1508033" y="1554821"/>
                <a:ext cx="304324" cy="411481"/>
              </a:xfrm>
              <a:prstGeom prst="rect">
                <a:avLst/>
              </a:prstGeom>
            </p:spPr>
          </p:pic>
          <p:sp>
            <p:nvSpPr>
              <p:cNvPr id="49" name="Rectangle 48">
                <a:extLst>
                  <a:ext uri="{FF2B5EF4-FFF2-40B4-BE49-F238E27FC236}">
                    <a16:creationId xmlns:a16="http://schemas.microsoft.com/office/drawing/2014/main" id="{56C33A86-9C4F-AB6F-57F3-FEB62574E884}"/>
                  </a:ext>
                </a:extLst>
              </p:cNvPr>
              <p:cNvSpPr/>
              <p:nvPr/>
            </p:nvSpPr>
            <p:spPr>
              <a:xfrm>
                <a:off x="1856364" y="1462542"/>
                <a:ext cx="2929855"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a:solidFill>
                      <a:srgbClr val="005A81"/>
                    </a:solidFill>
                  </a:rPr>
                  <a:t>Audits</a:t>
                </a:r>
              </a:p>
            </p:txBody>
          </p:sp>
        </p:grpSp>
        <p:pic>
          <p:nvPicPr>
            <p:cNvPr id="17" name="Graphic 16">
              <a:extLst>
                <a:ext uri="{FF2B5EF4-FFF2-40B4-BE49-F238E27FC236}">
                  <a16:creationId xmlns:a16="http://schemas.microsoft.com/office/drawing/2014/main" id="{35C6416D-725D-0C87-71B6-1CC802252E4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64968" y="2002471"/>
              <a:ext cx="126000" cy="144000"/>
            </a:xfrm>
            <a:prstGeom prst="rect">
              <a:avLst/>
            </a:prstGeom>
          </p:spPr>
        </p:pic>
      </p:grpSp>
      <p:grpSp>
        <p:nvGrpSpPr>
          <p:cNvPr id="16" name="Group 15">
            <a:extLst>
              <a:ext uri="{FF2B5EF4-FFF2-40B4-BE49-F238E27FC236}">
                <a16:creationId xmlns:a16="http://schemas.microsoft.com/office/drawing/2014/main" id="{8B807CDE-DAF6-4F94-BAF5-BF991933A13D}"/>
              </a:ext>
            </a:extLst>
          </p:cNvPr>
          <p:cNvGrpSpPr/>
          <p:nvPr/>
        </p:nvGrpSpPr>
        <p:grpSpPr>
          <a:xfrm>
            <a:off x="2424753" y="1028940"/>
            <a:ext cx="3557687" cy="596039"/>
            <a:chOff x="2424753" y="1028940"/>
            <a:chExt cx="3557687" cy="596039"/>
          </a:xfrm>
        </p:grpSpPr>
        <p:pic>
          <p:nvPicPr>
            <p:cNvPr id="12" name="Picture 11" descr="Shape&#10;&#10;Description automatically generated">
              <a:extLst>
                <a:ext uri="{FF2B5EF4-FFF2-40B4-BE49-F238E27FC236}">
                  <a16:creationId xmlns:a16="http://schemas.microsoft.com/office/drawing/2014/main" id="{A142CD27-DF66-6300-1114-22C780622DCF}"/>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30554" y="1146604"/>
              <a:ext cx="251886" cy="348134"/>
            </a:xfrm>
            <a:prstGeom prst="rect">
              <a:avLst/>
            </a:prstGeom>
          </p:spPr>
        </p:pic>
        <p:sp>
          <p:nvSpPr>
            <p:cNvPr id="95" name="Rectangle 94">
              <a:extLst>
                <a:ext uri="{FF2B5EF4-FFF2-40B4-BE49-F238E27FC236}">
                  <a16:creationId xmlns:a16="http://schemas.microsoft.com/office/drawing/2014/main" id="{F4B62F0B-A672-B808-3C0E-2029BA84770F}"/>
                </a:ext>
              </a:extLst>
            </p:cNvPr>
            <p:cNvSpPr/>
            <p:nvPr/>
          </p:nvSpPr>
          <p:spPr>
            <a:xfrm>
              <a:off x="2424753" y="1028940"/>
              <a:ext cx="3282619"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NZ" b="1" err="1">
                  <a:solidFill>
                    <a:srgbClr val="005A81"/>
                  </a:solidFill>
                </a:rPr>
                <a:t>Pūrakau</a:t>
              </a:r>
              <a:endParaRPr lang="en-NZ" b="1">
                <a:solidFill>
                  <a:srgbClr val="005A81"/>
                </a:solidFill>
              </a:endParaRPr>
            </a:p>
          </p:txBody>
        </p:sp>
      </p:grpSp>
      <p:grpSp>
        <p:nvGrpSpPr>
          <p:cNvPr id="105" name="Group 104">
            <a:extLst>
              <a:ext uri="{FF2B5EF4-FFF2-40B4-BE49-F238E27FC236}">
                <a16:creationId xmlns:a16="http://schemas.microsoft.com/office/drawing/2014/main" id="{67CAC411-00F4-0BBE-79F0-7348DBCFC270}"/>
              </a:ext>
            </a:extLst>
          </p:cNvPr>
          <p:cNvGrpSpPr/>
          <p:nvPr/>
        </p:nvGrpSpPr>
        <p:grpSpPr>
          <a:xfrm>
            <a:off x="1825577" y="3371478"/>
            <a:ext cx="3586942" cy="596039"/>
            <a:chOff x="409392" y="3125555"/>
            <a:chExt cx="3586942" cy="596039"/>
          </a:xfrm>
        </p:grpSpPr>
        <p:grpSp>
          <p:nvGrpSpPr>
            <p:cNvPr id="63" name="Group 62">
              <a:extLst>
                <a:ext uri="{FF2B5EF4-FFF2-40B4-BE49-F238E27FC236}">
                  <a16:creationId xmlns:a16="http://schemas.microsoft.com/office/drawing/2014/main" id="{766BA7E0-3649-F7B8-50D2-D14009F02AE1}"/>
                </a:ext>
              </a:extLst>
            </p:cNvPr>
            <p:cNvGrpSpPr/>
            <p:nvPr/>
          </p:nvGrpSpPr>
          <p:grpSpPr>
            <a:xfrm>
              <a:off x="409392" y="3125555"/>
              <a:ext cx="3586942" cy="596039"/>
              <a:chOff x="1363958" y="1462542"/>
              <a:chExt cx="3586942" cy="596039"/>
            </a:xfrm>
          </p:grpSpPr>
          <p:pic>
            <p:nvPicPr>
              <p:cNvPr id="64" name="Picture 63">
                <a:extLst>
                  <a:ext uri="{FF2B5EF4-FFF2-40B4-BE49-F238E27FC236}">
                    <a16:creationId xmlns:a16="http://schemas.microsoft.com/office/drawing/2014/main" id="{23BD44F9-2406-5D8A-FA5E-4EDE0C3A80E0}"/>
                  </a:ext>
                </a:extLst>
              </p:cNvPr>
              <p:cNvPicPr>
                <a:picLocks noChangeAspect="1"/>
              </p:cNvPicPr>
              <p:nvPr/>
            </p:nvPicPr>
            <p:blipFill rotWithShape="1">
              <a:blip r:embed="rId4"/>
              <a:srcRect l="2639" t="10359" r="88019" b="15162"/>
              <a:stretch/>
            </p:blipFill>
            <p:spPr>
              <a:xfrm>
                <a:off x="4646576" y="1554821"/>
                <a:ext cx="304324" cy="411481"/>
              </a:xfrm>
              <a:prstGeom prst="rect">
                <a:avLst/>
              </a:prstGeom>
            </p:spPr>
          </p:pic>
          <p:sp>
            <p:nvSpPr>
              <p:cNvPr id="65" name="Rectangle 64">
                <a:extLst>
                  <a:ext uri="{FF2B5EF4-FFF2-40B4-BE49-F238E27FC236}">
                    <a16:creationId xmlns:a16="http://schemas.microsoft.com/office/drawing/2014/main" id="{CE83C40B-42BA-DC22-A2B6-4973CEF2B693}"/>
                  </a:ext>
                </a:extLst>
              </p:cNvPr>
              <p:cNvSpPr/>
              <p:nvPr/>
            </p:nvSpPr>
            <p:spPr>
              <a:xfrm>
                <a:off x="1363958" y="1462542"/>
                <a:ext cx="3282619"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NZ" b="1" dirty="0">
                    <a:solidFill>
                      <a:srgbClr val="005A81"/>
                    </a:solidFill>
                  </a:rPr>
                  <a:t>Lessons from Incidents</a:t>
                </a:r>
              </a:p>
            </p:txBody>
          </p:sp>
        </p:grpSp>
        <p:pic>
          <p:nvPicPr>
            <p:cNvPr id="21" name="Graphic 20">
              <a:extLst>
                <a:ext uri="{FF2B5EF4-FFF2-40B4-BE49-F238E27FC236}">
                  <a16:creationId xmlns:a16="http://schemas.microsoft.com/office/drawing/2014/main" id="{AFCE3783-3BFD-91B6-E72E-444CCF3A350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763172" y="3376341"/>
              <a:ext cx="162000" cy="144000"/>
            </a:xfrm>
            <a:prstGeom prst="rect">
              <a:avLst/>
            </a:prstGeom>
          </p:spPr>
        </p:pic>
      </p:grpSp>
      <p:grpSp>
        <p:nvGrpSpPr>
          <p:cNvPr id="112" name="Group 111">
            <a:extLst>
              <a:ext uri="{FF2B5EF4-FFF2-40B4-BE49-F238E27FC236}">
                <a16:creationId xmlns:a16="http://schemas.microsoft.com/office/drawing/2014/main" id="{34CEA527-3907-D1A4-2BC9-111264D26763}"/>
              </a:ext>
            </a:extLst>
          </p:cNvPr>
          <p:cNvGrpSpPr/>
          <p:nvPr/>
        </p:nvGrpSpPr>
        <p:grpSpPr>
          <a:xfrm>
            <a:off x="7671334" y="1042073"/>
            <a:ext cx="3278186" cy="596039"/>
            <a:chOff x="10396541" y="2325563"/>
            <a:chExt cx="3278186" cy="596039"/>
          </a:xfrm>
        </p:grpSpPr>
        <p:grpSp>
          <p:nvGrpSpPr>
            <p:cNvPr id="81" name="Group 80">
              <a:extLst>
                <a:ext uri="{FF2B5EF4-FFF2-40B4-BE49-F238E27FC236}">
                  <a16:creationId xmlns:a16="http://schemas.microsoft.com/office/drawing/2014/main" id="{60CC907F-F22C-15C3-D730-AB2ACE42DCD7}"/>
                </a:ext>
              </a:extLst>
            </p:cNvPr>
            <p:cNvGrpSpPr/>
            <p:nvPr/>
          </p:nvGrpSpPr>
          <p:grpSpPr>
            <a:xfrm>
              <a:off x="10396541" y="2325563"/>
              <a:ext cx="3278186" cy="596039"/>
              <a:chOff x="1508033" y="1462542"/>
              <a:chExt cx="3278186" cy="596039"/>
            </a:xfrm>
          </p:grpSpPr>
          <p:pic>
            <p:nvPicPr>
              <p:cNvPr id="82" name="Picture 81">
                <a:extLst>
                  <a:ext uri="{FF2B5EF4-FFF2-40B4-BE49-F238E27FC236}">
                    <a16:creationId xmlns:a16="http://schemas.microsoft.com/office/drawing/2014/main" id="{2AC74525-2D69-B8C8-76DB-3AAB30FDB293}"/>
                  </a:ext>
                </a:extLst>
              </p:cNvPr>
              <p:cNvPicPr>
                <a:picLocks noChangeAspect="1"/>
              </p:cNvPicPr>
              <p:nvPr/>
            </p:nvPicPr>
            <p:blipFill rotWithShape="1">
              <a:blip r:embed="rId4"/>
              <a:srcRect l="2639" t="10359" r="88019" b="15162"/>
              <a:stretch/>
            </p:blipFill>
            <p:spPr>
              <a:xfrm>
                <a:off x="1508033" y="1554821"/>
                <a:ext cx="304324" cy="411481"/>
              </a:xfrm>
              <a:prstGeom prst="rect">
                <a:avLst/>
              </a:prstGeom>
            </p:spPr>
          </p:pic>
          <p:sp>
            <p:nvSpPr>
              <p:cNvPr id="83" name="Rectangle 82">
                <a:extLst>
                  <a:ext uri="{FF2B5EF4-FFF2-40B4-BE49-F238E27FC236}">
                    <a16:creationId xmlns:a16="http://schemas.microsoft.com/office/drawing/2014/main" id="{FCE5D3CE-19FC-D0AA-F8F4-9B817E618D4E}"/>
                  </a:ext>
                </a:extLst>
              </p:cNvPr>
              <p:cNvSpPr/>
              <p:nvPr/>
            </p:nvSpPr>
            <p:spPr>
              <a:xfrm>
                <a:off x="1856364" y="1462542"/>
                <a:ext cx="2929855"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a:solidFill>
                      <a:srgbClr val="005A81"/>
                    </a:solidFill>
                  </a:rPr>
                  <a:t>Research</a:t>
                </a:r>
              </a:p>
            </p:txBody>
          </p:sp>
        </p:grpSp>
        <p:pic>
          <p:nvPicPr>
            <p:cNvPr id="23" name="Graphic 22">
              <a:extLst>
                <a:ext uri="{FF2B5EF4-FFF2-40B4-BE49-F238E27FC236}">
                  <a16:creationId xmlns:a16="http://schemas.microsoft.com/office/drawing/2014/main" id="{CF22D315-49AC-5E64-0FD7-CE57D77B1F9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458703" y="2581015"/>
              <a:ext cx="180000" cy="144000"/>
            </a:xfrm>
            <a:prstGeom prst="rect">
              <a:avLst/>
            </a:prstGeom>
          </p:spPr>
        </p:pic>
      </p:grpSp>
      <p:grpSp>
        <p:nvGrpSpPr>
          <p:cNvPr id="104" name="Group 103">
            <a:extLst>
              <a:ext uri="{FF2B5EF4-FFF2-40B4-BE49-F238E27FC236}">
                <a16:creationId xmlns:a16="http://schemas.microsoft.com/office/drawing/2014/main" id="{484513AF-C09C-0B2D-7FF4-9B8F69D26049}"/>
              </a:ext>
            </a:extLst>
          </p:cNvPr>
          <p:cNvGrpSpPr/>
          <p:nvPr/>
        </p:nvGrpSpPr>
        <p:grpSpPr>
          <a:xfrm>
            <a:off x="260966" y="2531320"/>
            <a:ext cx="3586942" cy="596039"/>
            <a:chOff x="-872059" y="2514006"/>
            <a:chExt cx="3586942" cy="596039"/>
          </a:xfrm>
        </p:grpSpPr>
        <p:grpSp>
          <p:nvGrpSpPr>
            <p:cNvPr id="101" name="Group 100">
              <a:extLst>
                <a:ext uri="{FF2B5EF4-FFF2-40B4-BE49-F238E27FC236}">
                  <a16:creationId xmlns:a16="http://schemas.microsoft.com/office/drawing/2014/main" id="{41CEE396-87CA-7DBF-7A9A-88EAFB86208A}"/>
                </a:ext>
              </a:extLst>
            </p:cNvPr>
            <p:cNvGrpSpPr/>
            <p:nvPr/>
          </p:nvGrpSpPr>
          <p:grpSpPr>
            <a:xfrm>
              <a:off x="-872059" y="2514006"/>
              <a:ext cx="3586942" cy="596039"/>
              <a:chOff x="1363958" y="1462542"/>
              <a:chExt cx="3586942" cy="596039"/>
            </a:xfrm>
          </p:grpSpPr>
          <p:pic>
            <p:nvPicPr>
              <p:cNvPr id="102" name="Picture 101">
                <a:extLst>
                  <a:ext uri="{FF2B5EF4-FFF2-40B4-BE49-F238E27FC236}">
                    <a16:creationId xmlns:a16="http://schemas.microsoft.com/office/drawing/2014/main" id="{0948CC97-383E-4654-518F-B5C6861BBE94}"/>
                  </a:ext>
                </a:extLst>
              </p:cNvPr>
              <p:cNvPicPr>
                <a:picLocks noChangeAspect="1"/>
              </p:cNvPicPr>
              <p:nvPr/>
            </p:nvPicPr>
            <p:blipFill rotWithShape="1">
              <a:blip r:embed="rId4"/>
              <a:srcRect l="2639" t="10359" r="88019" b="15162"/>
              <a:stretch/>
            </p:blipFill>
            <p:spPr>
              <a:xfrm>
                <a:off x="4646576" y="1554821"/>
                <a:ext cx="304324" cy="411481"/>
              </a:xfrm>
              <a:prstGeom prst="rect">
                <a:avLst/>
              </a:prstGeom>
            </p:spPr>
          </p:pic>
          <p:sp>
            <p:nvSpPr>
              <p:cNvPr id="103" name="Rectangle 102">
                <a:extLst>
                  <a:ext uri="{FF2B5EF4-FFF2-40B4-BE49-F238E27FC236}">
                    <a16:creationId xmlns:a16="http://schemas.microsoft.com/office/drawing/2014/main" id="{F987940B-26B5-2377-E34D-AA73B6A94B32}"/>
                  </a:ext>
                </a:extLst>
              </p:cNvPr>
              <p:cNvSpPr/>
              <p:nvPr/>
            </p:nvSpPr>
            <p:spPr>
              <a:xfrm>
                <a:off x="1363958" y="1462542"/>
                <a:ext cx="3282619"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NZ" b="1" dirty="0">
                    <a:solidFill>
                      <a:srgbClr val="005A81"/>
                    </a:solidFill>
                  </a:rPr>
                  <a:t>Maturity Model</a:t>
                </a:r>
              </a:p>
            </p:txBody>
          </p:sp>
        </p:grpSp>
        <p:pic>
          <p:nvPicPr>
            <p:cNvPr id="15" name="Graphic 14">
              <a:extLst>
                <a:ext uri="{FF2B5EF4-FFF2-40B4-BE49-F238E27FC236}">
                  <a16:creationId xmlns:a16="http://schemas.microsoft.com/office/drawing/2014/main" id="{450AB8F6-5F9A-2B08-D2D3-3A18C2798EC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490402" y="2775439"/>
              <a:ext cx="144000" cy="144000"/>
            </a:xfrm>
            <a:prstGeom prst="rect">
              <a:avLst/>
            </a:prstGeom>
          </p:spPr>
        </p:pic>
      </p:grpSp>
      <p:grpSp>
        <p:nvGrpSpPr>
          <p:cNvPr id="111" name="Group 110">
            <a:extLst>
              <a:ext uri="{FF2B5EF4-FFF2-40B4-BE49-F238E27FC236}">
                <a16:creationId xmlns:a16="http://schemas.microsoft.com/office/drawing/2014/main" id="{B47FC7FA-13AC-E40A-F2A4-CDDA26EEC1CB}"/>
              </a:ext>
            </a:extLst>
          </p:cNvPr>
          <p:cNvGrpSpPr/>
          <p:nvPr/>
        </p:nvGrpSpPr>
        <p:grpSpPr>
          <a:xfrm>
            <a:off x="3585421" y="258201"/>
            <a:ext cx="3586942" cy="596039"/>
            <a:chOff x="2458754" y="266934"/>
            <a:chExt cx="3586942" cy="596039"/>
          </a:xfrm>
        </p:grpSpPr>
        <p:grpSp>
          <p:nvGrpSpPr>
            <p:cNvPr id="78" name="Group 77">
              <a:extLst>
                <a:ext uri="{FF2B5EF4-FFF2-40B4-BE49-F238E27FC236}">
                  <a16:creationId xmlns:a16="http://schemas.microsoft.com/office/drawing/2014/main" id="{C7BC3DA3-217A-FDB1-D720-FC402AB1B04A}"/>
                </a:ext>
              </a:extLst>
            </p:cNvPr>
            <p:cNvGrpSpPr/>
            <p:nvPr/>
          </p:nvGrpSpPr>
          <p:grpSpPr>
            <a:xfrm>
              <a:off x="2458754" y="266934"/>
              <a:ext cx="3586942" cy="596039"/>
              <a:chOff x="1363958" y="1462542"/>
              <a:chExt cx="3586942" cy="596039"/>
            </a:xfrm>
          </p:grpSpPr>
          <p:pic>
            <p:nvPicPr>
              <p:cNvPr id="79" name="Picture 78">
                <a:extLst>
                  <a:ext uri="{FF2B5EF4-FFF2-40B4-BE49-F238E27FC236}">
                    <a16:creationId xmlns:a16="http://schemas.microsoft.com/office/drawing/2014/main" id="{1315D1BE-8DB8-0EFE-B670-AEB1870B7F65}"/>
                  </a:ext>
                </a:extLst>
              </p:cNvPr>
              <p:cNvPicPr>
                <a:picLocks noChangeAspect="1"/>
              </p:cNvPicPr>
              <p:nvPr/>
            </p:nvPicPr>
            <p:blipFill rotWithShape="1">
              <a:blip r:embed="rId4"/>
              <a:srcRect l="2639" t="10359" r="88019" b="15162"/>
              <a:stretch/>
            </p:blipFill>
            <p:spPr>
              <a:xfrm>
                <a:off x="4646576" y="1554821"/>
                <a:ext cx="304324" cy="411481"/>
              </a:xfrm>
              <a:prstGeom prst="rect">
                <a:avLst/>
              </a:prstGeom>
            </p:spPr>
          </p:pic>
          <p:sp>
            <p:nvSpPr>
              <p:cNvPr id="80" name="Rectangle 79">
                <a:extLst>
                  <a:ext uri="{FF2B5EF4-FFF2-40B4-BE49-F238E27FC236}">
                    <a16:creationId xmlns:a16="http://schemas.microsoft.com/office/drawing/2014/main" id="{B2F9CDC1-72FC-EC1C-A2B9-29A28DAB6380}"/>
                  </a:ext>
                </a:extLst>
              </p:cNvPr>
              <p:cNvSpPr/>
              <p:nvPr/>
            </p:nvSpPr>
            <p:spPr>
              <a:xfrm>
                <a:off x="1363958" y="1462542"/>
                <a:ext cx="3282619"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NZ" b="1" dirty="0">
                    <a:solidFill>
                      <a:srgbClr val="005A81"/>
                    </a:solidFill>
                  </a:rPr>
                  <a:t>Surveys</a:t>
                </a:r>
              </a:p>
            </p:txBody>
          </p:sp>
        </p:grpSp>
        <p:pic>
          <p:nvPicPr>
            <p:cNvPr id="11" name="Graphic 10">
              <a:extLst>
                <a:ext uri="{FF2B5EF4-FFF2-40B4-BE49-F238E27FC236}">
                  <a16:creationId xmlns:a16="http://schemas.microsoft.com/office/drawing/2014/main" id="{0603816E-0148-E90F-DA7C-3D76732F238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797700" y="525202"/>
              <a:ext cx="180000" cy="144000"/>
            </a:xfrm>
            <a:prstGeom prst="rect">
              <a:avLst/>
            </a:prstGeom>
          </p:spPr>
        </p:pic>
      </p:grpSp>
      <p:grpSp>
        <p:nvGrpSpPr>
          <p:cNvPr id="108" name="Group 107">
            <a:extLst>
              <a:ext uri="{FF2B5EF4-FFF2-40B4-BE49-F238E27FC236}">
                <a16:creationId xmlns:a16="http://schemas.microsoft.com/office/drawing/2014/main" id="{DF803660-B3A3-E3D4-103F-9D05E871A235}"/>
              </a:ext>
            </a:extLst>
          </p:cNvPr>
          <p:cNvGrpSpPr/>
          <p:nvPr/>
        </p:nvGrpSpPr>
        <p:grpSpPr>
          <a:xfrm>
            <a:off x="8832699" y="506610"/>
            <a:ext cx="3278186" cy="596039"/>
            <a:chOff x="8414879" y="482496"/>
            <a:chExt cx="3278186" cy="596039"/>
          </a:xfrm>
        </p:grpSpPr>
        <p:grpSp>
          <p:nvGrpSpPr>
            <p:cNvPr id="32" name="Group 31">
              <a:extLst>
                <a:ext uri="{FF2B5EF4-FFF2-40B4-BE49-F238E27FC236}">
                  <a16:creationId xmlns:a16="http://schemas.microsoft.com/office/drawing/2014/main" id="{8ADD9B49-0568-3197-0855-FC937673D3C9}"/>
                </a:ext>
              </a:extLst>
            </p:cNvPr>
            <p:cNvGrpSpPr/>
            <p:nvPr/>
          </p:nvGrpSpPr>
          <p:grpSpPr>
            <a:xfrm>
              <a:off x="8414879" y="482496"/>
              <a:ext cx="3278186" cy="596039"/>
              <a:chOff x="1508033" y="1462542"/>
              <a:chExt cx="3278186" cy="596039"/>
            </a:xfrm>
          </p:grpSpPr>
          <p:pic>
            <p:nvPicPr>
              <p:cNvPr id="33" name="Picture 32">
                <a:extLst>
                  <a:ext uri="{FF2B5EF4-FFF2-40B4-BE49-F238E27FC236}">
                    <a16:creationId xmlns:a16="http://schemas.microsoft.com/office/drawing/2014/main" id="{AC0FE2DC-B3D6-DB84-BA40-39ACDA876EF4}"/>
                  </a:ext>
                </a:extLst>
              </p:cNvPr>
              <p:cNvPicPr>
                <a:picLocks noChangeAspect="1"/>
              </p:cNvPicPr>
              <p:nvPr/>
            </p:nvPicPr>
            <p:blipFill rotWithShape="1">
              <a:blip r:embed="rId4"/>
              <a:srcRect l="2639" t="10359" r="88019" b="15162"/>
              <a:stretch/>
            </p:blipFill>
            <p:spPr>
              <a:xfrm>
                <a:off x="1508033" y="1554821"/>
                <a:ext cx="304324" cy="411481"/>
              </a:xfrm>
              <a:prstGeom prst="rect">
                <a:avLst/>
              </a:prstGeom>
            </p:spPr>
          </p:pic>
          <p:sp>
            <p:nvSpPr>
              <p:cNvPr id="34" name="Rectangle 33">
                <a:extLst>
                  <a:ext uri="{FF2B5EF4-FFF2-40B4-BE49-F238E27FC236}">
                    <a16:creationId xmlns:a16="http://schemas.microsoft.com/office/drawing/2014/main" id="{BF25ADD5-EAD8-53F9-095A-75F1E6F52EEE}"/>
                  </a:ext>
                </a:extLst>
              </p:cNvPr>
              <p:cNvSpPr/>
              <p:nvPr/>
            </p:nvSpPr>
            <p:spPr>
              <a:xfrm>
                <a:off x="1856364" y="1462542"/>
                <a:ext cx="2929855"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a:solidFill>
                      <a:srgbClr val="005A81"/>
                    </a:solidFill>
                  </a:rPr>
                  <a:t>Network Environmental Performance Measures</a:t>
                </a:r>
              </a:p>
            </p:txBody>
          </p:sp>
        </p:grpSp>
        <p:pic>
          <p:nvPicPr>
            <p:cNvPr id="117" name="Graphic 116">
              <a:extLst>
                <a:ext uri="{FF2B5EF4-FFF2-40B4-BE49-F238E27FC236}">
                  <a16:creationId xmlns:a16="http://schemas.microsoft.com/office/drawing/2014/main" id="{0B2AA4C6-9D72-23FD-6C2C-4E28C13D7049}"/>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477666" y="735419"/>
              <a:ext cx="180000" cy="144000"/>
            </a:xfrm>
            <a:prstGeom prst="rect">
              <a:avLst/>
            </a:prstGeom>
          </p:spPr>
        </p:pic>
      </p:grpSp>
      <p:grpSp>
        <p:nvGrpSpPr>
          <p:cNvPr id="77" name="Group 76">
            <a:extLst>
              <a:ext uri="{FF2B5EF4-FFF2-40B4-BE49-F238E27FC236}">
                <a16:creationId xmlns:a16="http://schemas.microsoft.com/office/drawing/2014/main" id="{E84713ED-F7A5-1B78-1C71-2A7188B850B3}"/>
              </a:ext>
            </a:extLst>
          </p:cNvPr>
          <p:cNvGrpSpPr/>
          <p:nvPr/>
        </p:nvGrpSpPr>
        <p:grpSpPr>
          <a:xfrm>
            <a:off x="10485121" y="3280096"/>
            <a:ext cx="3254565" cy="596039"/>
            <a:chOff x="8834757" y="3169500"/>
            <a:chExt cx="3254565" cy="596039"/>
          </a:xfrm>
        </p:grpSpPr>
        <p:grpSp>
          <p:nvGrpSpPr>
            <p:cNvPr id="76" name="Group 75">
              <a:extLst>
                <a:ext uri="{FF2B5EF4-FFF2-40B4-BE49-F238E27FC236}">
                  <a16:creationId xmlns:a16="http://schemas.microsoft.com/office/drawing/2014/main" id="{535D3FD7-1AE8-2B9E-FC39-24167A8CBF28}"/>
                </a:ext>
              </a:extLst>
            </p:cNvPr>
            <p:cNvGrpSpPr/>
            <p:nvPr/>
          </p:nvGrpSpPr>
          <p:grpSpPr>
            <a:xfrm>
              <a:off x="8834757" y="3169500"/>
              <a:ext cx="3254565" cy="596039"/>
              <a:chOff x="8834757" y="3169500"/>
              <a:chExt cx="3254565" cy="596039"/>
            </a:xfrm>
          </p:grpSpPr>
          <p:pic>
            <p:nvPicPr>
              <p:cNvPr id="10" name="Picture 9" descr="Shape&#10;&#10;Description automatically generated">
                <a:extLst>
                  <a:ext uri="{FF2B5EF4-FFF2-40B4-BE49-F238E27FC236}">
                    <a16:creationId xmlns:a16="http://schemas.microsoft.com/office/drawing/2014/main" id="{5D7957AD-2D9A-CCBD-1A69-4104DC35894C}"/>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34757" y="3274274"/>
                <a:ext cx="251886" cy="348134"/>
              </a:xfrm>
              <a:prstGeom prst="rect">
                <a:avLst/>
              </a:prstGeom>
            </p:spPr>
          </p:pic>
          <p:sp>
            <p:nvSpPr>
              <p:cNvPr id="68" name="Rectangle 67">
                <a:extLst>
                  <a:ext uri="{FF2B5EF4-FFF2-40B4-BE49-F238E27FC236}">
                    <a16:creationId xmlns:a16="http://schemas.microsoft.com/office/drawing/2014/main" id="{FBC49EBA-64D8-9ACC-EEBB-89D493672387}"/>
                  </a:ext>
                </a:extLst>
              </p:cNvPr>
              <p:cNvSpPr/>
              <p:nvPr/>
            </p:nvSpPr>
            <p:spPr>
              <a:xfrm>
                <a:off x="9159467" y="3169500"/>
                <a:ext cx="2929855"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a:solidFill>
                      <a:srgbClr val="005A81"/>
                    </a:solidFill>
                  </a:rPr>
                  <a:t>Local data</a:t>
                </a:r>
              </a:p>
            </p:txBody>
          </p:sp>
        </p:grpSp>
        <p:pic>
          <p:nvPicPr>
            <p:cNvPr id="119" name="Graphic 118">
              <a:extLst>
                <a:ext uri="{FF2B5EF4-FFF2-40B4-BE49-F238E27FC236}">
                  <a16:creationId xmlns:a16="http://schemas.microsoft.com/office/drawing/2014/main" id="{81ED2BE9-23D4-68BE-5A5D-05D438F5DA7F}"/>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906700" y="3428682"/>
              <a:ext cx="108000" cy="144000"/>
            </a:xfrm>
            <a:prstGeom prst="rect">
              <a:avLst/>
            </a:prstGeom>
          </p:spPr>
        </p:pic>
      </p:grpSp>
      <p:grpSp>
        <p:nvGrpSpPr>
          <p:cNvPr id="96" name="Group 95">
            <a:extLst>
              <a:ext uri="{FF2B5EF4-FFF2-40B4-BE49-F238E27FC236}">
                <a16:creationId xmlns:a16="http://schemas.microsoft.com/office/drawing/2014/main" id="{C31A858B-AE45-C56E-DC6F-AA96A235FBF1}"/>
              </a:ext>
            </a:extLst>
          </p:cNvPr>
          <p:cNvGrpSpPr/>
          <p:nvPr/>
        </p:nvGrpSpPr>
        <p:grpSpPr>
          <a:xfrm>
            <a:off x="3057181" y="1858529"/>
            <a:ext cx="3586942" cy="596039"/>
            <a:chOff x="2971614" y="1770399"/>
            <a:chExt cx="3586942" cy="596039"/>
          </a:xfrm>
        </p:grpSpPr>
        <p:grpSp>
          <p:nvGrpSpPr>
            <p:cNvPr id="72" name="Group 71">
              <a:extLst>
                <a:ext uri="{FF2B5EF4-FFF2-40B4-BE49-F238E27FC236}">
                  <a16:creationId xmlns:a16="http://schemas.microsoft.com/office/drawing/2014/main" id="{27C8B896-E02E-6C41-34B4-DB4B1C461520}"/>
                </a:ext>
              </a:extLst>
            </p:cNvPr>
            <p:cNvGrpSpPr/>
            <p:nvPr/>
          </p:nvGrpSpPr>
          <p:grpSpPr>
            <a:xfrm>
              <a:off x="2971614" y="1770399"/>
              <a:ext cx="3586942" cy="596039"/>
              <a:chOff x="1363958" y="1462542"/>
              <a:chExt cx="3586942" cy="596039"/>
            </a:xfrm>
          </p:grpSpPr>
          <p:pic>
            <p:nvPicPr>
              <p:cNvPr id="73" name="Picture 72">
                <a:extLst>
                  <a:ext uri="{FF2B5EF4-FFF2-40B4-BE49-F238E27FC236}">
                    <a16:creationId xmlns:a16="http://schemas.microsoft.com/office/drawing/2014/main" id="{9FE689AE-21A8-421A-12BF-E722F15F96D7}"/>
                  </a:ext>
                </a:extLst>
              </p:cNvPr>
              <p:cNvPicPr>
                <a:picLocks noChangeAspect="1"/>
              </p:cNvPicPr>
              <p:nvPr/>
            </p:nvPicPr>
            <p:blipFill rotWithShape="1">
              <a:blip r:embed="rId4"/>
              <a:srcRect l="2639" t="10359" r="88019" b="15162"/>
              <a:stretch/>
            </p:blipFill>
            <p:spPr>
              <a:xfrm>
                <a:off x="4646576" y="1554821"/>
                <a:ext cx="304324" cy="411481"/>
              </a:xfrm>
              <a:prstGeom prst="rect">
                <a:avLst/>
              </a:prstGeom>
            </p:spPr>
          </p:pic>
          <p:sp>
            <p:nvSpPr>
              <p:cNvPr id="74" name="Rectangle 73">
                <a:extLst>
                  <a:ext uri="{FF2B5EF4-FFF2-40B4-BE49-F238E27FC236}">
                    <a16:creationId xmlns:a16="http://schemas.microsoft.com/office/drawing/2014/main" id="{59C6AC42-A6F6-7304-BC0D-6F73096006B1}"/>
                  </a:ext>
                </a:extLst>
              </p:cNvPr>
              <p:cNvSpPr/>
              <p:nvPr/>
            </p:nvSpPr>
            <p:spPr>
              <a:xfrm>
                <a:off x="1363958" y="1462542"/>
                <a:ext cx="3282619"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NZ" b="1" dirty="0">
                    <a:solidFill>
                      <a:srgbClr val="005A81"/>
                    </a:solidFill>
                  </a:rPr>
                  <a:t>Consumer concerns</a:t>
                </a:r>
              </a:p>
            </p:txBody>
          </p:sp>
        </p:grpSp>
        <p:pic>
          <p:nvPicPr>
            <p:cNvPr id="121" name="Graphic 120">
              <a:extLst>
                <a:ext uri="{FF2B5EF4-FFF2-40B4-BE49-F238E27FC236}">
                  <a16:creationId xmlns:a16="http://schemas.microsoft.com/office/drawing/2014/main" id="{D5C6E5ED-E0AE-6837-5E15-AA11C3CFA5B1}"/>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338158" y="2005665"/>
              <a:ext cx="126000" cy="144000"/>
            </a:xfrm>
            <a:prstGeom prst="rect">
              <a:avLst/>
            </a:prstGeom>
          </p:spPr>
        </p:pic>
      </p:grpSp>
      <p:sp>
        <p:nvSpPr>
          <p:cNvPr id="123" name="AutoShape 4" descr="Fern Koru Icon 694393">
            <a:extLst>
              <a:ext uri="{FF2B5EF4-FFF2-40B4-BE49-F238E27FC236}">
                <a16:creationId xmlns:a16="http://schemas.microsoft.com/office/drawing/2014/main" id="{8BC1026A-63F4-B2D1-7423-DF0895B7BDB6}"/>
              </a:ext>
            </a:extLst>
          </p:cNvPr>
          <p:cNvSpPr>
            <a:spLocks noChangeAspect="1" noChangeArrowheads="1"/>
          </p:cNvSpPr>
          <p:nvPr/>
        </p:nvSpPr>
        <p:spPr bwMode="auto">
          <a:xfrm>
            <a:off x="2932804" y="16174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15" name="Graphic 114">
            <a:extLst>
              <a:ext uri="{FF2B5EF4-FFF2-40B4-BE49-F238E27FC236}">
                <a16:creationId xmlns:a16="http://schemas.microsoft.com/office/drawing/2014/main" id="{4C55F4E6-958C-2BB4-2CBE-A1AD586E8C5D}"/>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795696" y="1287253"/>
            <a:ext cx="144000" cy="144000"/>
          </a:xfrm>
          <a:prstGeom prst="rect">
            <a:avLst/>
          </a:prstGeom>
        </p:spPr>
      </p:pic>
      <p:grpSp>
        <p:nvGrpSpPr>
          <p:cNvPr id="107" name="Group 106">
            <a:extLst>
              <a:ext uri="{FF2B5EF4-FFF2-40B4-BE49-F238E27FC236}">
                <a16:creationId xmlns:a16="http://schemas.microsoft.com/office/drawing/2014/main" id="{880A9988-BA1C-DEEA-9DFE-029E38604D99}"/>
              </a:ext>
            </a:extLst>
          </p:cNvPr>
          <p:cNvGrpSpPr/>
          <p:nvPr/>
        </p:nvGrpSpPr>
        <p:grpSpPr>
          <a:xfrm>
            <a:off x="260966" y="1555228"/>
            <a:ext cx="3579469" cy="596039"/>
            <a:chOff x="-302115" y="1460948"/>
            <a:chExt cx="3579469" cy="596039"/>
          </a:xfrm>
        </p:grpSpPr>
        <p:pic>
          <p:nvPicPr>
            <p:cNvPr id="5" name="Picture 4" descr="Shape&#10;&#10;Description automatically generated">
              <a:extLst>
                <a:ext uri="{FF2B5EF4-FFF2-40B4-BE49-F238E27FC236}">
                  <a16:creationId xmlns:a16="http://schemas.microsoft.com/office/drawing/2014/main" id="{A4727263-2F20-711A-0D80-F4AA4CFF55D1}"/>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97844" y="1597882"/>
              <a:ext cx="251886" cy="348134"/>
            </a:xfrm>
            <a:prstGeom prst="rect">
              <a:avLst/>
            </a:prstGeom>
          </p:spPr>
        </p:pic>
        <p:sp>
          <p:nvSpPr>
            <p:cNvPr id="89" name="Rectangle 88">
              <a:extLst>
                <a:ext uri="{FF2B5EF4-FFF2-40B4-BE49-F238E27FC236}">
                  <a16:creationId xmlns:a16="http://schemas.microsoft.com/office/drawing/2014/main" id="{0A08DDB9-9EB8-1CA7-387D-11A4A490A825}"/>
                </a:ext>
              </a:extLst>
            </p:cNvPr>
            <p:cNvSpPr/>
            <p:nvPr/>
          </p:nvSpPr>
          <p:spPr>
            <a:xfrm>
              <a:off x="-302115" y="1460948"/>
              <a:ext cx="3282619"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NZ" b="1" dirty="0" err="1">
                  <a:solidFill>
                    <a:srgbClr val="005A81"/>
                  </a:solidFill>
                </a:rPr>
                <a:t>Mātauranga</a:t>
              </a:r>
              <a:r>
                <a:rPr lang="en-NZ" b="1" dirty="0">
                  <a:solidFill>
                    <a:srgbClr val="005A81"/>
                  </a:solidFill>
                </a:rPr>
                <a:t> Māori</a:t>
              </a:r>
            </a:p>
          </p:txBody>
        </p:sp>
        <p:pic>
          <p:nvPicPr>
            <p:cNvPr id="127" name="Graphic 126">
              <a:extLst>
                <a:ext uri="{FF2B5EF4-FFF2-40B4-BE49-F238E27FC236}">
                  <a16:creationId xmlns:a16="http://schemas.microsoft.com/office/drawing/2014/main" id="{1D9C359D-2685-73B1-1774-F42E150D403D}"/>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989354" y="1646946"/>
              <a:ext cx="288000" cy="288000"/>
            </a:xfrm>
            <a:prstGeom prst="rect">
              <a:avLst/>
            </a:prstGeom>
          </p:spPr>
        </p:pic>
      </p:grpSp>
      <p:grpSp>
        <p:nvGrpSpPr>
          <p:cNvPr id="114" name="Group 113">
            <a:extLst>
              <a:ext uri="{FF2B5EF4-FFF2-40B4-BE49-F238E27FC236}">
                <a16:creationId xmlns:a16="http://schemas.microsoft.com/office/drawing/2014/main" id="{9A918627-AE86-BC0C-0EA2-B21BBD9FC3BB}"/>
              </a:ext>
            </a:extLst>
          </p:cNvPr>
          <p:cNvGrpSpPr/>
          <p:nvPr/>
        </p:nvGrpSpPr>
        <p:grpSpPr>
          <a:xfrm>
            <a:off x="10347465" y="1973173"/>
            <a:ext cx="3244392" cy="596039"/>
            <a:chOff x="7431401" y="1213934"/>
            <a:chExt cx="3244392" cy="596039"/>
          </a:xfrm>
        </p:grpSpPr>
        <p:grpSp>
          <p:nvGrpSpPr>
            <p:cNvPr id="20" name="Group 19">
              <a:extLst>
                <a:ext uri="{FF2B5EF4-FFF2-40B4-BE49-F238E27FC236}">
                  <a16:creationId xmlns:a16="http://schemas.microsoft.com/office/drawing/2014/main" id="{8EFC2453-1441-26B5-19E2-C6EE652B5B61}"/>
                </a:ext>
              </a:extLst>
            </p:cNvPr>
            <p:cNvGrpSpPr/>
            <p:nvPr/>
          </p:nvGrpSpPr>
          <p:grpSpPr>
            <a:xfrm>
              <a:off x="7431401" y="1213934"/>
              <a:ext cx="3244392" cy="596039"/>
              <a:chOff x="7431401" y="1213934"/>
              <a:chExt cx="3244392" cy="596039"/>
            </a:xfrm>
          </p:grpSpPr>
          <p:pic>
            <p:nvPicPr>
              <p:cNvPr id="18" name="Picture 17" descr="Shape&#10;&#10;Description automatically generated">
                <a:extLst>
                  <a:ext uri="{FF2B5EF4-FFF2-40B4-BE49-F238E27FC236}">
                    <a16:creationId xmlns:a16="http://schemas.microsoft.com/office/drawing/2014/main" id="{BD1B4C65-0DBA-2F98-37BC-BCD7725DE8CC}"/>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31401" y="1332550"/>
                <a:ext cx="251886" cy="348134"/>
              </a:xfrm>
              <a:prstGeom prst="rect">
                <a:avLst/>
              </a:prstGeom>
            </p:spPr>
          </p:pic>
          <p:sp>
            <p:nvSpPr>
              <p:cNvPr id="92" name="Rectangle 91">
                <a:extLst>
                  <a:ext uri="{FF2B5EF4-FFF2-40B4-BE49-F238E27FC236}">
                    <a16:creationId xmlns:a16="http://schemas.microsoft.com/office/drawing/2014/main" id="{8E4A9FBD-255F-80B0-77BF-8BB731254937}"/>
                  </a:ext>
                </a:extLst>
              </p:cNvPr>
              <p:cNvSpPr/>
              <p:nvPr/>
            </p:nvSpPr>
            <p:spPr>
              <a:xfrm>
                <a:off x="7745938" y="1213934"/>
                <a:ext cx="2929855"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a:solidFill>
                      <a:srgbClr val="005A81"/>
                    </a:solidFill>
                  </a:rPr>
                  <a:t>Whakapapa</a:t>
                </a:r>
              </a:p>
            </p:txBody>
          </p:sp>
        </p:grpSp>
        <p:pic>
          <p:nvPicPr>
            <p:cNvPr id="19" name="Graphic 18">
              <a:extLst>
                <a:ext uri="{FF2B5EF4-FFF2-40B4-BE49-F238E27FC236}">
                  <a16:creationId xmlns:a16="http://schemas.microsoft.com/office/drawing/2014/main" id="{CE037C25-8EE6-6DFF-9368-A1AD7F05E88A}"/>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7464106" y="1481626"/>
              <a:ext cx="180000" cy="144000"/>
            </a:xfrm>
            <a:prstGeom prst="rect">
              <a:avLst/>
            </a:prstGeom>
          </p:spPr>
        </p:pic>
      </p:grpSp>
      <p:pic>
        <p:nvPicPr>
          <p:cNvPr id="24" name="Picture 23" descr="Shape&#10;&#10;Description automatically generated">
            <a:extLst>
              <a:ext uri="{FF2B5EF4-FFF2-40B4-BE49-F238E27FC236}">
                <a16:creationId xmlns:a16="http://schemas.microsoft.com/office/drawing/2014/main" id="{266EAD97-3AC8-AE59-4553-6F982EFC37D0}"/>
              </a:ext>
            </a:extLst>
          </p:cNvPr>
          <p:cNvPicPr>
            <a:picLocks noChangeAspect="1"/>
          </p:cNvPicPr>
          <p:nvPr/>
        </p:nvPicPr>
        <p:blipFill rotWithShape="1">
          <a:blip r:embed="rId35">
            <a:extLst>
              <a:ext uri="{28A0092B-C50C-407E-A947-70E740481C1C}">
                <a14:useLocalDpi xmlns:a14="http://schemas.microsoft.com/office/drawing/2010/main" val="0"/>
              </a:ext>
            </a:extLst>
          </a:blip>
          <a:srcRect t="50708"/>
          <a:stretch/>
        </p:blipFill>
        <p:spPr>
          <a:xfrm>
            <a:off x="-58505" y="4221760"/>
            <a:ext cx="12284277" cy="2626504"/>
          </a:xfrm>
          <a:prstGeom prst="rect">
            <a:avLst/>
          </a:prstGeom>
        </p:spPr>
      </p:pic>
      <p:pic>
        <p:nvPicPr>
          <p:cNvPr id="25" name="Picture 24" descr="Logo&#10;&#10;Description automatically generated with medium confidence">
            <a:extLst>
              <a:ext uri="{FF2B5EF4-FFF2-40B4-BE49-F238E27FC236}">
                <a16:creationId xmlns:a16="http://schemas.microsoft.com/office/drawing/2014/main" id="{46ABCD87-3F51-1ABC-D474-50E4ADFBBE8B}"/>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5793052" y="4221760"/>
            <a:ext cx="6383050" cy="2636240"/>
          </a:xfrm>
          <a:prstGeom prst="rect">
            <a:avLst/>
          </a:prstGeom>
        </p:spPr>
      </p:pic>
      <p:pic>
        <p:nvPicPr>
          <p:cNvPr id="26" name="Picture 25" descr="Shape&#10;&#10;Description automatically generated">
            <a:extLst>
              <a:ext uri="{FF2B5EF4-FFF2-40B4-BE49-F238E27FC236}">
                <a16:creationId xmlns:a16="http://schemas.microsoft.com/office/drawing/2014/main" id="{1A6AB39C-F970-488F-5F98-2857930A8656}"/>
              </a:ext>
            </a:extLst>
          </p:cNvPr>
          <p:cNvPicPr>
            <a:picLocks noChangeAspect="1"/>
          </p:cNvPicPr>
          <p:nvPr/>
        </p:nvPicPr>
        <p:blipFill rotWithShape="1">
          <a:blip r:embed="rId37" cstate="print">
            <a:extLst>
              <a:ext uri="{28A0092B-C50C-407E-A947-70E740481C1C}">
                <a14:useLocalDpi xmlns:a14="http://schemas.microsoft.com/office/drawing/2010/main" val="0"/>
              </a:ext>
            </a:extLst>
          </a:blip>
          <a:srcRect l="91425" t="12859" r="6236" b="80668"/>
          <a:stretch/>
        </p:blipFill>
        <p:spPr>
          <a:xfrm>
            <a:off x="17938750" y="6038851"/>
            <a:ext cx="200025" cy="279400"/>
          </a:xfrm>
          <a:prstGeom prst="rect">
            <a:avLst/>
          </a:prstGeom>
        </p:spPr>
      </p:pic>
      <p:pic>
        <p:nvPicPr>
          <p:cNvPr id="27" name="Picture 26" descr="Shape&#10;&#10;Description automatically generated">
            <a:extLst>
              <a:ext uri="{FF2B5EF4-FFF2-40B4-BE49-F238E27FC236}">
                <a16:creationId xmlns:a16="http://schemas.microsoft.com/office/drawing/2014/main" id="{7129BEF7-E8FB-69A5-8A9A-5451E036D0E9}"/>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1875735" y="3522001"/>
            <a:ext cx="279867" cy="390925"/>
          </a:xfrm>
          <a:prstGeom prst="rect">
            <a:avLst/>
          </a:prstGeom>
        </p:spPr>
      </p:pic>
      <p:pic>
        <p:nvPicPr>
          <p:cNvPr id="28" name="Picture 27" descr="Shape&#10;&#10;Description automatically generated">
            <a:extLst>
              <a:ext uri="{FF2B5EF4-FFF2-40B4-BE49-F238E27FC236}">
                <a16:creationId xmlns:a16="http://schemas.microsoft.com/office/drawing/2014/main" id="{93A211B3-C600-8F0F-F3A4-0BC4320A8799}"/>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4862181" y="712109"/>
            <a:ext cx="279867" cy="390925"/>
          </a:xfrm>
          <a:prstGeom prst="rect">
            <a:avLst/>
          </a:prstGeom>
        </p:spPr>
      </p:pic>
      <p:pic>
        <p:nvPicPr>
          <p:cNvPr id="39" name="Picture 38" descr="Shape&#10;&#10;Description automatically generated">
            <a:extLst>
              <a:ext uri="{FF2B5EF4-FFF2-40B4-BE49-F238E27FC236}">
                <a16:creationId xmlns:a16="http://schemas.microsoft.com/office/drawing/2014/main" id="{F61EE63A-1C4B-A7CA-D47D-B719A3A55108}"/>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3937087" y="1279714"/>
            <a:ext cx="279867" cy="390925"/>
          </a:xfrm>
          <a:prstGeom prst="rect">
            <a:avLst/>
          </a:prstGeom>
        </p:spPr>
      </p:pic>
      <p:pic>
        <p:nvPicPr>
          <p:cNvPr id="40" name="Picture 39" descr="Shape&#10;&#10;Description automatically generated">
            <a:extLst>
              <a:ext uri="{FF2B5EF4-FFF2-40B4-BE49-F238E27FC236}">
                <a16:creationId xmlns:a16="http://schemas.microsoft.com/office/drawing/2014/main" id="{DBFC1193-C441-F734-0AEC-06B6BB8B3AAD}"/>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1419468" y="2079778"/>
            <a:ext cx="279867" cy="390925"/>
          </a:xfrm>
          <a:prstGeom prst="rect">
            <a:avLst/>
          </a:prstGeom>
        </p:spPr>
      </p:pic>
      <p:pic>
        <p:nvPicPr>
          <p:cNvPr id="42" name="Picture 41" descr="Shape&#10;&#10;Description automatically generated">
            <a:extLst>
              <a:ext uri="{FF2B5EF4-FFF2-40B4-BE49-F238E27FC236}">
                <a16:creationId xmlns:a16="http://schemas.microsoft.com/office/drawing/2014/main" id="{DB5198DF-6E2C-1A83-C67D-13C83964ABF8}"/>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1571432" y="1131608"/>
            <a:ext cx="279867" cy="390925"/>
          </a:xfrm>
          <a:prstGeom prst="rect">
            <a:avLst/>
          </a:prstGeom>
        </p:spPr>
      </p:pic>
      <p:pic>
        <p:nvPicPr>
          <p:cNvPr id="43" name="Picture 42" descr="Shape&#10;&#10;Description automatically generated">
            <a:extLst>
              <a:ext uri="{FF2B5EF4-FFF2-40B4-BE49-F238E27FC236}">
                <a16:creationId xmlns:a16="http://schemas.microsoft.com/office/drawing/2014/main" id="{5D3B3E3F-6CA8-67C7-365E-8D6B8DCED050}"/>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554116" y="228803"/>
            <a:ext cx="279867" cy="390925"/>
          </a:xfrm>
          <a:prstGeom prst="rect">
            <a:avLst/>
          </a:prstGeom>
        </p:spPr>
      </p:pic>
      <p:pic>
        <p:nvPicPr>
          <p:cNvPr id="44" name="Picture 43" descr="Shape&#10;&#10;Description automatically generated">
            <a:extLst>
              <a:ext uri="{FF2B5EF4-FFF2-40B4-BE49-F238E27FC236}">
                <a16:creationId xmlns:a16="http://schemas.microsoft.com/office/drawing/2014/main" id="{A37E4D81-BBC7-F120-79D0-9A5C29E44E35}"/>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10428541" y="1292218"/>
            <a:ext cx="279867" cy="390925"/>
          </a:xfrm>
          <a:prstGeom prst="rect">
            <a:avLst/>
          </a:prstGeom>
        </p:spPr>
      </p:pic>
      <p:pic>
        <p:nvPicPr>
          <p:cNvPr id="45" name="Picture 44" descr="Shape&#10;&#10;Description automatically generated">
            <a:extLst>
              <a:ext uri="{FF2B5EF4-FFF2-40B4-BE49-F238E27FC236}">
                <a16:creationId xmlns:a16="http://schemas.microsoft.com/office/drawing/2014/main" id="{68D71298-B2B4-FC9B-3A38-5C010567EC5F}"/>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7557712" y="2192717"/>
            <a:ext cx="279867" cy="390925"/>
          </a:xfrm>
          <a:prstGeom prst="rect">
            <a:avLst/>
          </a:prstGeom>
        </p:spPr>
      </p:pic>
      <p:pic>
        <p:nvPicPr>
          <p:cNvPr id="46" name="Picture 45" descr="Shape&#10;&#10;Description automatically generated">
            <a:extLst>
              <a:ext uri="{FF2B5EF4-FFF2-40B4-BE49-F238E27FC236}">
                <a16:creationId xmlns:a16="http://schemas.microsoft.com/office/drawing/2014/main" id="{A37B271B-5DE2-DBE2-CE97-BA4EFB0D84FE}"/>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1197434" y="3156126"/>
            <a:ext cx="279867" cy="390925"/>
          </a:xfrm>
          <a:prstGeom prst="rect">
            <a:avLst/>
          </a:prstGeom>
        </p:spPr>
      </p:pic>
      <p:pic>
        <p:nvPicPr>
          <p:cNvPr id="50" name="Picture 49" descr="Shape&#10;&#10;Description automatically generated">
            <a:extLst>
              <a:ext uri="{FF2B5EF4-FFF2-40B4-BE49-F238E27FC236}">
                <a16:creationId xmlns:a16="http://schemas.microsoft.com/office/drawing/2014/main" id="{35AFED7B-9AC5-6784-AF68-1EBCCEDC0930}"/>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6342097" y="1327070"/>
            <a:ext cx="279867" cy="390925"/>
          </a:xfrm>
          <a:prstGeom prst="rect">
            <a:avLst/>
          </a:prstGeom>
        </p:spPr>
      </p:pic>
      <p:pic>
        <p:nvPicPr>
          <p:cNvPr id="51" name="Picture 50" descr="Shape&#10;&#10;Description automatically generated">
            <a:extLst>
              <a:ext uri="{FF2B5EF4-FFF2-40B4-BE49-F238E27FC236}">
                <a16:creationId xmlns:a16="http://schemas.microsoft.com/office/drawing/2014/main" id="{ADE35428-8978-879B-59A4-4E675E7E93B5}"/>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6863013" y="985648"/>
            <a:ext cx="279867" cy="390925"/>
          </a:xfrm>
          <a:prstGeom prst="rect">
            <a:avLst/>
          </a:prstGeom>
        </p:spPr>
      </p:pic>
      <p:pic>
        <p:nvPicPr>
          <p:cNvPr id="52" name="Picture 51" descr="Shape&#10;&#10;Description automatically generated">
            <a:extLst>
              <a:ext uri="{FF2B5EF4-FFF2-40B4-BE49-F238E27FC236}">
                <a16:creationId xmlns:a16="http://schemas.microsoft.com/office/drawing/2014/main" id="{D6E5B930-223B-8744-2380-D574EBB347AE}"/>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11169183" y="21935"/>
            <a:ext cx="279867" cy="390925"/>
          </a:xfrm>
          <a:prstGeom prst="rect">
            <a:avLst/>
          </a:prstGeom>
        </p:spPr>
      </p:pic>
      <p:pic>
        <p:nvPicPr>
          <p:cNvPr id="53" name="Picture 52" descr="Shape&#10;&#10;Description automatically generated">
            <a:extLst>
              <a:ext uri="{FF2B5EF4-FFF2-40B4-BE49-F238E27FC236}">
                <a16:creationId xmlns:a16="http://schemas.microsoft.com/office/drawing/2014/main" id="{4C10824C-B684-C937-97D1-B1D45147B804}"/>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1826194" y="242275"/>
            <a:ext cx="279867" cy="390925"/>
          </a:xfrm>
          <a:prstGeom prst="rect">
            <a:avLst/>
          </a:prstGeom>
        </p:spPr>
      </p:pic>
      <p:pic>
        <p:nvPicPr>
          <p:cNvPr id="57" name="Picture 56" descr="Shape&#10;&#10;Description automatically generated">
            <a:extLst>
              <a:ext uri="{FF2B5EF4-FFF2-40B4-BE49-F238E27FC236}">
                <a16:creationId xmlns:a16="http://schemas.microsoft.com/office/drawing/2014/main" id="{75F723C6-F379-5A0C-5A37-B52C70D4D488}"/>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2669286" y="2125089"/>
            <a:ext cx="279867" cy="390925"/>
          </a:xfrm>
          <a:prstGeom prst="rect">
            <a:avLst/>
          </a:prstGeom>
        </p:spPr>
      </p:pic>
      <p:grpSp>
        <p:nvGrpSpPr>
          <p:cNvPr id="98" name="Group 97">
            <a:extLst>
              <a:ext uri="{FF2B5EF4-FFF2-40B4-BE49-F238E27FC236}">
                <a16:creationId xmlns:a16="http://schemas.microsoft.com/office/drawing/2014/main" id="{FCEAC808-2A0B-C5BC-AC6A-0611C5F43D98}"/>
              </a:ext>
            </a:extLst>
          </p:cNvPr>
          <p:cNvGrpSpPr/>
          <p:nvPr/>
        </p:nvGrpSpPr>
        <p:grpSpPr>
          <a:xfrm>
            <a:off x="1618136" y="56649"/>
            <a:ext cx="3586942" cy="596039"/>
            <a:chOff x="244482" y="83047"/>
            <a:chExt cx="3586942" cy="596039"/>
          </a:xfrm>
        </p:grpSpPr>
        <p:grpSp>
          <p:nvGrpSpPr>
            <p:cNvPr id="30" name="Group 29">
              <a:extLst>
                <a:ext uri="{FF2B5EF4-FFF2-40B4-BE49-F238E27FC236}">
                  <a16:creationId xmlns:a16="http://schemas.microsoft.com/office/drawing/2014/main" id="{4B26F301-67F3-0168-E404-69650DF22CC2}"/>
                </a:ext>
              </a:extLst>
            </p:cNvPr>
            <p:cNvGrpSpPr/>
            <p:nvPr/>
          </p:nvGrpSpPr>
          <p:grpSpPr>
            <a:xfrm>
              <a:off x="244482" y="83047"/>
              <a:ext cx="3586942" cy="596039"/>
              <a:chOff x="1363958" y="1462542"/>
              <a:chExt cx="3586942" cy="596039"/>
            </a:xfrm>
          </p:grpSpPr>
          <p:pic>
            <p:nvPicPr>
              <p:cNvPr id="35" name="Picture 34">
                <a:extLst>
                  <a:ext uri="{FF2B5EF4-FFF2-40B4-BE49-F238E27FC236}">
                    <a16:creationId xmlns:a16="http://schemas.microsoft.com/office/drawing/2014/main" id="{A4E4F4AE-F6EA-4616-3DE8-4EFB44259277}"/>
                  </a:ext>
                </a:extLst>
              </p:cNvPr>
              <p:cNvPicPr>
                <a:picLocks noChangeAspect="1"/>
              </p:cNvPicPr>
              <p:nvPr/>
            </p:nvPicPr>
            <p:blipFill rotWithShape="1">
              <a:blip r:embed="rId4"/>
              <a:srcRect l="2639" t="10359" r="88019" b="15162"/>
              <a:stretch/>
            </p:blipFill>
            <p:spPr>
              <a:xfrm>
                <a:off x="4646576" y="1554821"/>
                <a:ext cx="304324" cy="411481"/>
              </a:xfrm>
              <a:prstGeom prst="rect">
                <a:avLst/>
              </a:prstGeom>
            </p:spPr>
          </p:pic>
          <p:sp>
            <p:nvSpPr>
              <p:cNvPr id="38" name="Rectangle 37">
                <a:extLst>
                  <a:ext uri="{FF2B5EF4-FFF2-40B4-BE49-F238E27FC236}">
                    <a16:creationId xmlns:a16="http://schemas.microsoft.com/office/drawing/2014/main" id="{D79721C8-C756-30C1-ABD1-6EBE2746EBDC}"/>
                  </a:ext>
                </a:extLst>
              </p:cNvPr>
              <p:cNvSpPr/>
              <p:nvPr/>
            </p:nvSpPr>
            <p:spPr>
              <a:xfrm>
                <a:off x="1363958" y="1462542"/>
                <a:ext cx="3282619" cy="5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NZ" b="1" dirty="0">
                    <a:solidFill>
                      <a:srgbClr val="005A81"/>
                    </a:solidFill>
                  </a:rPr>
                  <a:t>Register</a:t>
                </a:r>
              </a:p>
            </p:txBody>
          </p:sp>
        </p:grpSp>
        <p:pic>
          <p:nvPicPr>
            <p:cNvPr id="70" name="Graphic 69">
              <a:extLst>
                <a:ext uri="{FF2B5EF4-FFF2-40B4-BE49-F238E27FC236}">
                  <a16:creationId xmlns:a16="http://schemas.microsoft.com/office/drawing/2014/main" id="{3BA4A9EA-3299-9D71-CE71-CC7E8742AAB6}"/>
                </a:ext>
              </a:extLst>
            </p:cNvPr>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3605586" y="348032"/>
              <a:ext cx="144000" cy="144000"/>
            </a:xfrm>
            <a:prstGeom prst="rect">
              <a:avLst/>
            </a:prstGeom>
          </p:spPr>
        </p:pic>
      </p:grpSp>
      <p:pic>
        <p:nvPicPr>
          <p:cNvPr id="97" name="Picture 96" descr="Shape&#10;&#10;Description automatically generated">
            <a:extLst>
              <a:ext uri="{FF2B5EF4-FFF2-40B4-BE49-F238E27FC236}">
                <a16:creationId xmlns:a16="http://schemas.microsoft.com/office/drawing/2014/main" id="{F3CA1FD3-64EF-9569-5448-870B6BA76ADB}"/>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7837579" y="448034"/>
            <a:ext cx="279867" cy="390925"/>
          </a:xfrm>
          <a:prstGeom prst="rect">
            <a:avLst/>
          </a:prstGeom>
        </p:spPr>
      </p:pic>
      <p:pic>
        <p:nvPicPr>
          <p:cNvPr id="109" name="Picture 108" descr="Shape&#10;&#10;Description automatically generated">
            <a:extLst>
              <a:ext uri="{FF2B5EF4-FFF2-40B4-BE49-F238E27FC236}">
                <a16:creationId xmlns:a16="http://schemas.microsoft.com/office/drawing/2014/main" id="{817F6880-C57D-CF4A-C5DA-ACE3C701DC84}"/>
              </a:ext>
            </a:extLst>
          </p:cNvPr>
          <p:cNvPicPr>
            <a:picLocks noChangeAspect="1"/>
          </p:cNvPicPr>
          <p:nvPr/>
        </p:nvPicPr>
        <p:blipFill rotWithShape="1">
          <a:blip r:embed="rId35">
            <a:extLst>
              <a:ext uri="{28A0092B-C50C-407E-A947-70E740481C1C}">
                <a14:useLocalDpi xmlns:a14="http://schemas.microsoft.com/office/drawing/2010/main" val="0"/>
              </a:ext>
            </a:extLst>
          </a:blip>
          <a:srcRect l="91425" t="12859" r="6236" b="80668"/>
          <a:stretch/>
        </p:blipFill>
        <p:spPr>
          <a:xfrm>
            <a:off x="6872916" y="1741403"/>
            <a:ext cx="279867" cy="390925"/>
          </a:xfrm>
          <a:prstGeom prst="rect">
            <a:avLst/>
          </a:prstGeom>
        </p:spPr>
      </p:pic>
    </p:spTree>
    <p:extLst>
      <p:ext uri="{BB962C8B-B14F-4D97-AF65-F5344CB8AC3E}">
        <p14:creationId xmlns:p14="http://schemas.microsoft.com/office/powerpoint/2010/main" val="47273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500"/>
                                        <p:tgtEl>
                                          <p:spTgt spid="10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fade">
                                      <p:cBhvr>
                                        <p:cTn id="19" dur="500"/>
                                        <p:tgtEl>
                                          <p:spTgt spid="1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fade">
                                      <p:cBhvr>
                                        <p:cTn id="27" dur="500"/>
                                        <p:tgtEl>
                                          <p:spTgt spid="1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500"/>
                                        <p:tgtEl>
                                          <p:spTgt spid="10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childTnLst>
                          </p:cTn>
                        </p:par>
                        <p:par>
                          <p:cTn id="40" fill="hold">
                            <p:stCondLst>
                              <p:cond delay="4500"/>
                            </p:stCondLst>
                            <p:childTnLst>
                              <p:par>
                                <p:cTn id="41" presetID="1" presetClass="entr" presetSubtype="0" fill="hold" nodeType="afterEffect">
                                  <p:stCondLst>
                                    <p:cond delay="0"/>
                                  </p:stCondLst>
                                  <p:childTnLst>
                                    <p:set>
                                      <p:cBhvr>
                                        <p:cTn id="42" dur="1" fill="hold">
                                          <p:stCondLst>
                                            <p:cond delay="0"/>
                                          </p:stCondLst>
                                        </p:cTn>
                                        <p:tgtEl>
                                          <p:spTgt spid="111"/>
                                        </p:tgtEl>
                                        <p:attrNameLst>
                                          <p:attrName>style.visibility</p:attrName>
                                        </p:attrNameLst>
                                      </p:cBhvr>
                                      <p:to>
                                        <p:strVal val="visible"/>
                                      </p:to>
                                    </p:se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fade">
                                      <p:cBhvr>
                                        <p:cTn id="46" dur="500"/>
                                        <p:tgtEl>
                                          <p:spTgt spid="96"/>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110"/>
                                        </p:tgtEl>
                                        <p:attrNameLst>
                                          <p:attrName>style.visibility</p:attrName>
                                        </p:attrNameLst>
                                      </p:cBhvr>
                                      <p:to>
                                        <p:strVal val="visible"/>
                                      </p:to>
                                    </p:set>
                                    <p:animEffect transition="in" filter="fade">
                                      <p:cBhvr>
                                        <p:cTn id="50" dur="500"/>
                                        <p:tgtEl>
                                          <p:spTgt spid="110"/>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fade">
                                      <p:cBhvr>
                                        <p:cTn id="54" dur="500"/>
                                        <p:tgtEl>
                                          <p:spTgt spid="10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fade">
                                      <p:cBhvr>
                                        <p:cTn id="58" dur="500"/>
                                        <p:tgtEl>
                                          <p:spTgt spid="104"/>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500"/>
                                        <p:tgtEl>
                                          <p:spTgt spid="114"/>
                                        </p:tgtEl>
                                      </p:cBhvr>
                                    </p:animEffect>
                                  </p:childTnLst>
                                </p:cTn>
                              </p:par>
                            </p:childTnLst>
                          </p:cTn>
                        </p:par>
                        <p:par>
                          <p:cTn id="63" fill="hold">
                            <p:stCondLst>
                              <p:cond delay="7000"/>
                            </p:stCondLst>
                            <p:childTnLst>
                              <p:par>
                                <p:cTn id="64" presetID="1" presetClass="entr" presetSubtype="0" fill="hold" nodeType="afterEffect">
                                  <p:stCondLst>
                                    <p:cond delay="500"/>
                                  </p:stCondLst>
                                  <p:childTnLst>
                                    <p:set>
                                      <p:cBhvr>
                                        <p:cTn id="65" dur="1" fill="hold">
                                          <p:stCondLst>
                                            <p:cond delay="0"/>
                                          </p:stCondLst>
                                        </p:cTn>
                                        <p:tgtEl>
                                          <p:spTgt spid="109"/>
                                        </p:tgtEl>
                                        <p:attrNameLst>
                                          <p:attrName>style.visibility</p:attrName>
                                        </p:attrNameLst>
                                      </p:cBhvr>
                                      <p:to>
                                        <p:strVal val="visible"/>
                                      </p:to>
                                    </p:set>
                                  </p:childTnLst>
                                </p:cTn>
                              </p:par>
                            </p:childTnLst>
                          </p:cTn>
                        </p:par>
                        <p:par>
                          <p:cTn id="66" fill="hold">
                            <p:stCondLst>
                              <p:cond delay="7500"/>
                            </p:stCondLst>
                            <p:childTnLst>
                              <p:par>
                                <p:cTn id="67" presetID="1" presetClass="entr" presetSubtype="0" fill="hold" nodeType="afterEffect">
                                  <p:stCondLst>
                                    <p:cond delay="500"/>
                                  </p:stCondLst>
                                  <p:childTnLst>
                                    <p:set>
                                      <p:cBhvr>
                                        <p:cTn id="68" dur="1" fill="hold">
                                          <p:stCondLst>
                                            <p:cond delay="0"/>
                                          </p:stCondLst>
                                        </p:cTn>
                                        <p:tgtEl>
                                          <p:spTgt spid="97"/>
                                        </p:tgtEl>
                                        <p:attrNameLst>
                                          <p:attrName>style.visibility</p:attrName>
                                        </p:attrNameLst>
                                      </p:cBhvr>
                                      <p:to>
                                        <p:strVal val="visible"/>
                                      </p:to>
                                    </p:set>
                                  </p:childTnLst>
                                </p:cTn>
                              </p:par>
                            </p:childTnLst>
                          </p:cTn>
                        </p:par>
                        <p:par>
                          <p:cTn id="69" fill="hold">
                            <p:stCondLst>
                              <p:cond delay="8000"/>
                            </p:stCondLst>
                            <p:childTnLst>
                              <p:par>
                                <p:cTn id="70" presetID="1" presetClass="entr" presetSubtype="0" fill="hold" nodeType="afterEffect">
                                  <p:stCondLst>
                                    <p:cond delay="500"/>
                                  </p:stCondLst>
                                  <p:childTnLst>
                                    <p:set>
                                      <p:cBhvr>
                                        <p:cTn id="71" dur="1" fill="hold">
                                          <p:stCondLst>
                                            <p:cond delay="0"/>
                                          </p:stCondLst>
                                        </p:cTn>
                                        <p:tgtEl>
                                          <p:spTgt spid="45"/>
                                        </p:tgtEl>
                                        <p:attrNameLst>
                                          <p:attrName>style.visibility</p:attrName>
                                        </p:attrNameLst>
                                      </p:cBhvr>
                                      <p:to>
                                        <p:strVal val="visible"/>
                                      </p:to>
                                    </p:set>
                                  </p:childTnLst>
                                </p:cTn>
                              </p:par>
                            </p:childTnLst>
                          </p:cTn>
                        </p:par>
                        <p:par>
                          <p:cTn id="72" fill="hold">
                            <p:stCondLst>
                              <p:cond delay="8500"/>
                            </p:stCondLst>
                            <p:childTnLst>
                              <p:par>
                                <p:cTn id="73" presetID="1" presetClass="entr" presetSubtype="0" fill="hold" nodeType="afterEffect">
                                  <p:stCondLst>
                                    <p:cond delay="500"/>
                                  </p:stCondLst>
                                  <p:childTnLst>
                                    <p:set>
                                      <p:cBhvr>
                                        <p:cTn id="74" dur="1" fill="hold">
                                          <p:stCondLst>
                                            <p:cond delay="0"/>
                                          </p:stCondLst>
                                        </p:cTn>
                                        <p:tgtEl>
                                          <p:spTgt spid="5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500"/>
                                  </p:stCondLst>
                                  <p:childTnLst>
                                    <p:set>
                                      <p:cBhvr>
                                        <p:cTn id="77" dur="1" fill="hold">
                                          <p:stCondLst>
                                            <p:cond delay="0"/>
                                          </p:stCondLst>
                                        </p:cTn>
                                        <p:tgtEl>
                                          <p:spTgt spid="44"/>
                                        </p:tgtEl>
                                        <p:attrNameLst>
                                          <p:attrName>style.visibility</p:attrName>
                                        </p:attrNameLst>
                                      </p:cBhvr>
                                      <p:to>
                                        <p:strVal val="visible"/>
                                      </p:to>
                                    </p:set>
                                  </p:childTnLst>
                                </p:cTn>
                              </p:par>
                            </p:childTnLst>
                          </p:cTn>
                        </p:par>
                        <p:par>
                          <p:cTn id="78" fill="hold">
                            <p:stCondLst>
                              <p:cond delay="9500"/>
                            </p:stCondLst>
                            <p:childTnLst>
                              <p:par>
                                <p:cTn id="79" presetID="1" presetClass="entr" presetSubtype="0" fill="hold" nodeType="afterEffect">
                                  <p:stCondLst>
                                    <p:cond delay="500"/>
                                  </p:stCondLst>
                                  <p:childTnLst>
                                    <p:set>
                                      <p:cBhvr>
                                        <p:cTn id="80" dur="1" fill="hold">
                                          <p:stCondLst>
                                            <p:cond delay="0"/>
                                          </p:stCondLst>
                                        </p:cTn>
                                        <p:tgtEl>
                                          <p:spTgt spid="39"/>
                                        </p:tgtEl>
                                        <p:attrNameLst>
                                          <p:attrName>style.visibility</p:attrName>
                                        </p:attrNameLst>
                                      </p:cBhvr>
                                      <p:to>
                                        <p:strVal val="visible"/>
                                      </p:to>
                                    </p:set>
                                  </p:childTnLst>
                                </p:cTn>
                              </p:par>
                            </p:childTnLst>
                          </p:cTn>
                        </p:par>
                        <p:par>
                          <p:cTn id="81" fill="hold">
                            <p:stCondLst>
                              <p:cond delay="10000"/>
                            </p:stCondLst>
                            <p:childTnLst>
                              <p:par>
                                <p:cTn id="82" presetID="1" presetClass="entr" presetSubtype="0" fill="hold" nodeType="afterEffect">
                                  <p:stCondLst>
                                    <p:cond delay="500"/>
                                  </p:stCondLst>
                                  <p:childTnLst>
                                    <p:set>
                                      <p:cBhvr>
                                        <p:cTn id="83" dur="1" fill="hold">
                                          <p:stCondLst>
                                            <p:cond delay="0"/>
                                          </p:stCondLst>
                                        </p:cTn>
                                        <p:tgtEl>
                                          <p:spTgt spid="28"/>
                                        </p:tgtEl>
                                        <p:attrNameLst>
                                          <p:attrName>style.visibility</p:attrName>
                                        </p:attrNameLst>
                                      </p:cBhvr>
                                      <p:to>
                                        <p:strVal val="visible"/>
                                      </p:to>
                                    </p:set>
                                  </p:childTnLst>
                                </p:cTn>
                              </p:par>
                            </p:childTnLst>
                          </p:cTn>
                        </p:par>
                        <p:par>
                          <p:cTn id="84" fill="hold">
                            <p:stCondLst>
                              <p:cond delay="10500"/>
                            </p:stCondLst>
                            <p:childTnLst>
                              <p:par>
                                <p:cTn id="85" presetID="1" presetClass="entr" presetSubtype="0" fill="hold" nodeType="afterEffect">
                                  <p:stCondLst>
                                    <p:cond delay="500"/>
                                  </p:stCondLst>
                                  <p:childTnLst>
                                    <p:set>
                                      <p:cBhvr>
                                        <p:cTn id="86" dur="1" fill="hold">
                                          <p:stCondLst>
                                            <p:cond delay="0"/>
                                          </p:stCondLst>
                                        </p:cTn>
                                        <p:tgtEl>
                                          <p:spTgt spid="27"/>
                                        </p:tgtEl>
                                        <p:attrNameLst>
                                          <p:attrName>style.visibility</p:attrName>
                                        </p:attrNameLst>
                                      </p:cBhvr>
                                      <p:to>
                                        <p:strVal val="visible"/>
                                      </p:to>
                                    </p:set>
                                  </p:childTnLst>
                                </p:cTn>
                              </p:par>
                            </p:childTnLst>
                          </p:cTn>
                        </p:par>
                        <p:par>
                          <p:cTn id="87" fill="hold">
                            <p:stCondLst>
                              <p:cond delay="11000"/>
                            </p:stCondLst>
                            <p:childTnLst>
                              <p:par>
                                <p:cTn id="88" presetID="1" presetClass="entr" presetSubtype="0" fill="hold" nodeType="afterEffect">
                                  <p:stCondLst>
                                    <p:cond delay="500"/>
                                  </p:stCondLst>
                                  <p:childTnLst>
                                    <p:set>
                                      <p:cBhvr>
                                        <p:cTn id="89" dur="1" fill="hold">
                                          <p:stCondLst>
                                            <p:cond delay="0"/>
                                          </p:stCondLst>
                                        </p:cTn>
                                        <p:tgtEl>
                                          <p:spTgt spid="52"/>
                                        </p:tgtEl>
                                        <p:attrNameLst>
                                          <p:attrName>style.visibility</p:attrName>
                                        </p:attrNameLst>
                                      </p:cBhvr>
                                      <p:to>
                                        <p:strVal val="visible"/>
                                      </p:to>
                                    </p:set>
                                  </p:childTnLst>
                                </p:cTn>
                              </p:par>
                            </p:childTnLst>
                          </p:cTn>
                        </p:par>
                        <p:par>
                          <p:cTn id="90" fill="hold">
                            <p:stCondLst>
                              <p:cond delay="11500"/>
                            </p:stCondLst>
                            <p:childTnLst>
                              <p:par>
                                <p:cTn id="91" presetID="1" presetClass="entr" presetSubtype="0" fill="hold" nodeType="afterEffect">
                                  <p:stCondLst>
                                    <p:cond delay="500"/>
                                  </p:stCondLst>
                                  <p:childTnLst>
                                    <p:set>
                                      <p:cBhvr>
                                        <p:cTn id="92" dur="1" fill="hold">
                                          <p:stCondLst>
                                            <p:cond delay="0"/>
                                          </p:stCondLst>
                                        </p:cTn>
                                        <p:tgtEl>
                                          <p:spTgt spid="57"/>
                                        </p:tgtEl>
                                        <p:attrNameLst>
                                          <p:attrName>style.visibility</p:attrName>
                                        </p:attrNameLst>
                                      </p:cBhvr>
                                      <p:to>
                                        <p:strVal val="visible"/>
                                      </p:to>
                                    </p:set>
                                  </p:childTnLst>
                                </p:cTn>
                              </p:par>
                            </p:childTnLst>
                          </p:cTn>
                        </p:par>
                        <p:par>
                          <p:cTn id="93" fill="hold">
                            <p:stCondLst>
                              <p:cond delay="12000"/>
                            </p:stCondLst>
                            <p:childTnLst>
                              <p:par>
                                <p:cTn id="94" presetID="1" presetClass="entr" presetSubtype="0" fill="hold" nodeType="afterEffect">
                                  <p:stCondLst>
                                    <p:cond delay="500"/>
                                  </p:stCondLst>
                                  <p:childTnLst>
                                    <p:set>
                                      <p:cBhvr>
                                        <p:cTn id="95" dur="1" fill="hold">
                                          <p:stCondLst>
                                            <p:cond delay="0"/>
                                          </p:stCondLst>
                                        </p:cTn>
                                        <p:tgtEl>
                                          <p:spTgt spid="40"/>
                                        </p:tgtEl>
                                        <p:attrNameLst>
                                          <p:attrName>style.visibility</p:attrName>
                                        </p:attrNameLst>
                                      </p:cBhvr>
                                      <p:to>
                                        <p:strVal val="visible"/>
                                      </p:to>
                                    </p:set>
                                  </p:childTnLst>
                                </p:cTn>
                              </p:par>
                            </p:childTnLst>
                          </p:cTn>
                        </p:par>
                        <p:par>
                          <p:cTn id="96" fill="hold">
                            <p:stCondLst>
                              <p:cond delay="12500"/>
                            </p:stCondLst>
                            <p:childTnLst>
                              <p:par>
                                <p:cTn id="97" presetID="1" presetClass="entr" presetSubtype="0" fill="hold" nodeType="afterEffect">
                                  <p:stCondLst>
                                    <p:cond delay="500"/>
                                  </p:stCondLst>
                                  <p:childTnLst>
                                    <p:set>
                                      <p:cBhvr>
                                        <p:cTn id="98" dur="1" fill="hold">
                                          <p:stCondLst>
                                            <p:cond delay="0"/>
                                          </p:stCondLst>
                                        </p:cTn>
                                        <p:tgtEl>
                                          <p:spTgt spid="42"/>
                                        </p:tgtEl>
                                        <p:attrNameLst>
                                          <p:attrName>style.visibility</p:attrName>
                                        </p:attrNameLst>
                                      </p:cBhvr>
                                      <p:to>
                                        <p:strVal val="visible"/>
                                      </p:to>
                                    </p:set>
                                  </p:childTnLst>
                                </p:cTn>
                              </p:par>
                            </p:childTnLst>
                          </p:cTn>
                        </p:par>
                        <p:par>
                          <p:cTn id="99" fill="hold">
                            <p:stCondLst>
                              <p:cond delay="13000"/>
                            </p:stCondLst>
                            <p:childTnLst>
                              <p:par>
                                <p:cTn id="100" presetID="10" presetClass="entr" presetSubtype="0" fill="hold"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childTnLst>
                          </p:cTn>
                        </p:par>
                        <p:par>
                          <p:cTn id="103" fill="hold">
                            <p:stCondLst>
                              <p:cond delay="14000"/>
                            </p:stCondLst>
                            <p:childTnLst>
                              <p:par>
                                <p:cTn id="104" presetID="10" presetClass="entr" presetSubtype="0" fill="hold" nodeType="afterEffect">
                                  <p:stCondLst>
                                    <p:cond delay="50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childTnLst>
                          </p:cTn>
                        </p:par>
                        <p:par>
                          <p:cTn id="107" fill="hold">
                            <p:stCondLst>
                              <p:cond delay="15000"/>
                            </p:stCondLst>
                            <p:childTnLst>
                              <p:par>
                                <p:cTn id="108" presetID="1" presetClass="entr" presetSubtype="0" fill="hold" nodeType="afterEffect">
                                  <p:stCondLst>
                                    <p:cond delay="500"/>
                                  </p:stCondLst>
                                  <p:childTnLst>
                                    <p:set>
                                      <p:cBhvr>
                                        <p:cTn id="109" dur="1" fill="hold">
                                          <p:stCondLst>
                                            <p:cond delay="0"/>
                                          </p:stCondLst>
                                        </p:cTn>
                                        <p:tgtEl>
                                          <p:spTgt spid="53"/>
                                        </p:tgtEl>
                                        <p:attrNameLst>
                                          <p:attrName>style.visibility</p:attrName>
                                        </p:attrNameLst>
                                      </p:cBhvr>
                                      <p:to>
                                        <p:strVal val="visible"/>
                                      </p:to>
                                    </p:set>
                                  </p:childTnLst>
                                </p:cTn>
                              </p:par>
                            </p:childTnLst>
                          </p:cTn>
                        </p:par>
                        <p:par>
                          <p:cTn id="110" fill="hold">
                            <p:stCondLst>
                              <p:cond delay="15500"/>
                            </p:stCondLst>
                            <p:childTnLst>
                              <p:par>
                                <p:cTn id="111" presetID="1" presetClass="entr" presetSubtype="0" fill="hold" nodeType="afterEffect">
                                  <p:stCondLst>
                                    <p:cond delay="500"/>
                                  </p:stCondLst>
                                  <p:childTnLst>
                                    <p:set>
                                      <p:cBhvr>
                                        <p:cTn id="112" dur="1" fill="hold">
                                          <p:stCondLst>
                                            <p:cond delay="0"/>
                                          </p:stCondLst>
                                        </p:cTn>
                                        <p:tgtEl>
                                          <p:spTgt spid="43"/>
                                        </p:tgtEl>
                                        <p:attrNameLst>
                                          <p:attrName>style.visibility</p:attrName>
                                        </p:attrNameLst>
                                      </p:cBhvr>
                                      <p:to>
                                        <p:strVal val="visible"/>
                                      </p:to>
                                    </p:set>
                                  </p:childTnLst>
                                </p:cTn>
                              </p:par>
                            </p:childTnLst>
                          </p:cTn>
                        </p:par>
                        <p:par>
                          <p:cTn id="113" fill="hold">
                            <p:stCondLst>
                              <p:cond delay="16000"/>
                            </p:stCondLst>
                            <p:childTnLst>
                              <p:par>
                                <p:cTn id="114" presetID="10" presetClass="entr" presetSubtype="0" fill="hold" nodeType="after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37DD42-9B58-7793-FA46-E7698835F321}"/>
              </a:ext>
            </a:extLst>
          </p:cNvPr>
          <p:cNvSpPr>
            <a:spLocks noGrp="1"/>
          </p:cNvSpPr>
          <p:nvPr>
            <p:ph type="body" sz="quarter" idx="10"/>
          </p:nvPr>
        </p:nvSpPr>
        <p:spPr>
          <a:xfrm>
            <a:off x="801688" y="213272"/>
            <a:ext cx="10801350" cy="894941"/>
          </a:xfrm>
        </p:spPr>
        <p:txBody>
          <a:bodyPr vert="horz" lIns="91440" tIns="45720" rIns="91440" bIns="45720" rtlCol="0" anchor="t">
            <a:normAutofit/>
          </a:bodyPr>
          <a:lstStyle/>
          <a:p>
            <a:r>
              <a:rPr lang="en-NZ" dirty="0"/>
              <a:t>Regulatory Data Reporting </a:t>
            </a:r>
          </a:p>
        </p:txBody>
      </p:sp>
      <p:pic>
        <p:nvPicPr>
          <p:cNvPr id="6" name="Picture 5" descr="Text&#10;&#10;Description automatically generated">
            <a:extLst>
              <a:ext uri="{FF2B5EF4-FFF2-40B4-BE49-F238E27FC236}">
                <a16:creationId xmlns:a16="http://schemas.microsoft.com/office/drawing/2014/main" id="{77E7BDE7-3872-E539-A2AF-9B44CAFDD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272" y="5689780"/>
            <a:ext cx="4097880" cy="1079254"/>
          </a:xfrm>
          <a:prstGeom prst="rect">
            <a:avLst/>
          </a:prstGeom>
        </p:spPr>
      </p:pic>
      <p:graphicFrame>
        <p:nvGraphicFramePr>
          <p:cNvPr id="8" name="Table 7">
            <a:extLst>
              <a:ext uri="{FF2B5EF4-FFF2-40B4-BE49-F238E27FC236}">
                <a16:creationId xmlns:a16="http://schemas.microsoft.com/office/drawing/2014/main" id="{D2DC47CF-BD63-A199-62A8-502881968B5A}"/>
              </a:ext>
            </a:extLst>
          </p:cNvPr>
          <p:cNvGraphicFramePr>
            <a:graphicFrameLocks noGrp="1"/>
          </p:cNvGraphicFramePr>
          <p:nvPr/>
        </p:nvGraphicFramePr>
        <p:xfrm>
          <a:off x="-6928700" y="7297335"/>
          <a:ext cx="8391749" cy="2958084"/>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590525580"/>
                    </a:ext>
                  </a:extLst>
                </a:gridCol>
                <a:gridCol w="2944660">
                  <a:extLst>
                    <a:ext uri="{9D8B030D-6E8A-4147-A177-3AD203B41FA5}">
                      <a16:colId xmlns:a16="http://schemas.microsoft.com/office/drawing/2014/main" val="962890566"/>
                    </a:ext>
                  </a:extLst>
                </a:gridCol>
                <a:gridCol w="2944660">
                  <a:extLst>
                    <a:ext uri="{9D8B030D-6E8A-4147-A177-3AD203B41FA5}">
                      <a16:colId xmlns:a16="http://schemas.microsoft.com/office/drawing/2014/main" val="1628306411"/>
                    </a:ext>
                  </a:extLst>
                </a:gridCol>
                <a:gridCol w="1340198">
                  <a:extLst>
                    <a:ext uri="{9D8B030D-6E8A-4147-A177-3AD203B41FA5}">
                      <a16:colId xmlns:a16="http://schemas.microsoft.com/office/drawing/2014/main" val="1573824923"/>
                    </a:ext>
                  </a:extLst>
                </a:gridCol>
                <a:gridCol w="802231">
                  <a:extLst>
                    <a:ext uri="{9D8B030D-6E8A-4147-A177-3AD203B41FA5}">
                      <a16:colId xmlns:a16="http://schemas.microsoft.com/office/drawing/2014/main" val="3118377561"/>
                    </a:ext>
                  </a:extLst>
                </a:gridCol>
              </a:tblGrid>
              <a:tr h="336550">
                <a:tc>
                  <a:txBody>
                    <a:bodyPr/>
                    <a:lstStyle/>
                    <a:p>
                      <a:pPr marL="0">
                        <a:spcBef>
                          <a:spcPts val="0"/>
                        </a:spcBef>
                        <a:spcAft>
                          <a:spcPts val="0"/>
                        </a:spcAft>
                      </a:pPr>
                      <a:endParaRPr lang="en-NZ">
                        <a:effectLst/>
                      </a:endParaRPr>
                    </a:p>
                  </a:txBody>
                  <a:tcPr marL="0" marR="0" marT="0" marB="0" anchor="ctr"/>
                </a:tc>
                <a:tc>
                  <a:txBody>
                    <a:bodyPr/>
                    <a:lstStyle/>
                    <a:p>
                      <a:pPr marL="0">
                        <a:spcBef>
                          <a:spcPts val="0"/>
                        </a:spcBef>
                        <a:spcAft>
                          <a:spcPts val="0"/>
                        </a:spcAft>
                      </a:pPr>
                      <a:r>
                        <a:rPr lang="en-NZ" dirty="0">
                          <a:effectLst/>
                        </a:rPr>
                        <a:t>Who</a:t>
                      </a:r>
                    </a:p>
                  </a:txBody>
                  <a:tcPr marL="0" marR="0" marT="0" marB="0" anchor="ctr"/>
                </a:tc>
                <a:tc>
                  <a:txBody>
                    <a:bodyPr/>
                    <a:lstStyle/>
                    <a:p>
                      <a:pPr marL="0">
                        <a:spcBef>
                          <a:spcPts val="0"/>
                        </a:spcBef>
                        <a:spcAft>
                          <a:spcPts val="0"/>
                        </a:spcAft>
                      </a:pPr>
                      <a:r>
                        <a:rPr lang="en-NZ" dirty="0">
                          <a:effectLst/>
                        </a:rPr>
                        <a:t>What</a:t>
                      </a:r>
                    </a:p>
                  </a:txBody>
                  <a:tcPr marL="0" marR="0" marT="0" marB="0" anchor="ctr"/>
                </a:tc>
                <a:tc>
                  <a:txBody>
                    <a:bodyPr/>
                    <a:lstStyle/>
                    <a:p>
                      <a:pPr marL="0">
                        <a:spcBef>
                          <a:spcPts val="0"/>
                        </a:spcBef>
                        <a:spcAft>
                          <a:spcPts val="0"/>
                        </a:spcAft>
                      </a:pPr>
                      <a:r>
                        <a:rPr lang="en-NZ" dirty="0">
                          <a:effectLst/>
                        </a:rPr>
                        <a:t>Legislation</a:t>
                      </a:r>
                    </a:p>
                  </a:txBody>
                  <a:tcPr marL="0" marR="0" marT="0" marB="0" anchor="ctr"/>
                </a:tc>
                <a:tc>
                  <a:txBody>
                    <a:bodyPr/>
                    <a:lstStyle/>
                    <a:p>
                      <a:pPr marL="0">
                        <a:spcBef>
                          <a:spcPts val="0"/>
                        </a:spcBef>
                        <a:spcAft>
                          <a:spcPts val="0"/>
                        </a:spcAft>
                      </a:pPr>
                      <a:r>
                        <a:rPr lang="en-NZ" dirty="0">
                          <a:effectLst/>
                        </a:rPr>
                        <a:t>When</a:t>
                      </a:r>
                    </a:p>
                  </a:txBody>
                  <a:tcPr marL="0" marR="0" marT="0" marB="0" anchor="ctr"/>
                </a:tc>
                <a:extLst>
                  <a:ext uri="{0D108BD9-81ED-4DB2-BD59-A6C34878D82A}">
                    <a16:rowId xmlns:a16="http://schemas.microsoft.com/office/drawing/2014/main" val="2357648981"/>
                  </a:ext>
                </a:extLst>
              </a:tr>
              <a:tr h="270002">
                <a:tc rowSpan="9">
                  <a:txBody>
                    <a:bodyPr/>
                    <a:lstStyle/>
                    <a:p>
                      <a:pPr marL="0" algn="ctr">
                        <a:spcBef>
                          <a:spcPts val="0"/>
                        </a:spcBef>
                        <a:spcAft>
                          <a:spcPts val="0"/>
                        </a:spcAft>
                      </a:pPr>
                      <a:r>
                        <a:rPr lang="en-NZ" sz="1400" dirty="0">
                          <a:effectLst/>
                        </a:rPr>
                        <a:t>Provides Data To</a:t>
                      </a:r>
                      <a:endParaRPr lang="en-NZ" dirty="0">
                        <a:effectLst/>
                      </a:endParaRPr>
                    </a:p>
                  </a:txBody>
                  <a:tcPr marL="0" marR="0" marT="0" marB="0" vert="vert270" anchor="ct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a:spcBef>
                          <a:spcPts val="0"/>
                        </a:spcBef>
                        <a:spcAft>
                          <a:spcPts val="0"/>
                        </a:spcAft>
                      </a:pPr>
                      <a:r>
                        <a:rPr lang="en-NZ" sz="1200">
                          <a:effectLst/>
                        </a:rPr>
                        <a:t>Public register of drinking water supplies</a:t>
                      </a:r>
                      <a:endParaRPr lang="en-NZ">
                        <a:effectLst/>
                      </a:endParaRPr>
                    </a:p>
                  </a:txBody>
                  <a:tcPr marL="0" marR="0" marT="0" marB="0" anchor="ctr"/>
                </a:tc>
                <a:tc>
                  <a:txBody>
                    <a:bodyPr/>
                    <a:lstStyle/>
                    <a:p>
                      <a:pPr marL="0">
                        <a:spcBef>
                          <a:spcPts val="0"/>
                        </a:spcBef>
                        <a:spcAft>
                          <a:spcPts val="0"/>
                        </a:spcAft>
                      </a:pPr>
                      <a:r>
                        <a:rPr lang="en-NZ" sz="1200">
                          <a:effectLst/>
                        </a:rPr>
                        <a:t>WSA s55(4)</a:t>
                      </a:r>
                      <a:endParaRPr lang="en-NZ">
                        <a:effectLst/>
                      </a:endParaRPr>
                    </a:p>
                  </a:txBody>
                  <a:tcPr marL="0" marR="0" marT="0" marB="0" anchor="ctr"/>
                </a:tc>
                <a:tc>
                  <a:txBody>
                    <a:bodyPr/>
                    <a:lstStyle/>
                    <a:p>
                      <a:pPr marL="0">
                        <a:spcBef>
                          <a:spcPts val="0"/>
                        </a:spcBef>
                        <a:spcAft>
                          <a:spcPts val="0"/>
                        </a:spcAft>
                      </a:pPr>
                      <a:r>
                        <a:rPr lang="en-NZ" sz="1200">
                          <a:effectLst/>
                        </a:rPr>
                        <a:t>April 2022</a:t>
                      </a:r>
                      <a:endParaRPr lang="en-NZ">
                        <a:effectLst/>
                      </a:endParaRPr>
                    </a:p>
                  </a:txBody>
                  <a:tcPr marL="0" marR="0" marT="0" marB="0" anchor="ctr"/>
                </a:tc>
                <a:extLst>
                  <a:ext uri="{0D108BD9-81ED-4DB2-BD59-A6C34878D82A}">
                    <a16:rowId xmlns:a16="http://schemas.microsoft.com/office/drawing/2014/main" val="391545411"/>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Public register of wastewater networks</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WSA s144(4)</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dirty="0">
                          <a:effectLst/>
                        </a:rPr>
                        <a:t>Future</a:t>
                      </a:r>
                      <a:endParaRPr lang="en-NZ" dirty="0">
                        <a:effectLst/>
                      </a:endParaRPr>
                    </a:p>
                  </a:txBody>
                  <a:tcPr marL="0" marR="0" marT="0" marB="0" anchor="ctr"/>
                </a:tc>
                <a:extLst>
                  <a:ext uri="{0D108BD9-81ED-4DB2-BD59-A6C34878D82A}">
                    <a16:rowId xmlns:a16="http://schemas.microsoft.com/office/drawing/2014/main" val="4066193468"/>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Public register of stormwater networks</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WSA s144(4)</a:t>
                      </a:r>
                      <a:endParaRPr lang="en-NZ">
                        <a:effectLst/>
                      </a:endParaRPr>
                    </a:p>
                  </a:txBody>
                  <a:tcPr marL="0" marR="0" marT="0" marB="0" anchor="ctr"/>
                </a:tc>
                <a:tc>
                  <a:txBody>
                    <a:bodyPr/>
                    <a:lstStyle/>
                    <a:p>
                      <a:pPr marL="0">
                        <a:spcBef>
                          <a:spcPts val="0"/>
                        </a:spcBef>
                        <a:spcAft>
                          <a:spcPts val="0"/>
                        </a:spcAft>
                      </a:pPr>
                      <a:r>
                        <a:rPr lang="en-NZ" sz="1200">
                          <a:effectLst/>
                        </a:rPr>
                        <a:t>Future</a:t>
                      </a:r>
                      <a:endParaRPr lang="en-NZ">
                        <a:effectLst/>
                      </a:endParaRPr>
                    </a:p>
                  </a:txBody>
                  <a:tcPr marL="0" marR="0" marT="0" marB="0" anchor="ctr"/>
                </a:tc>
                <a:extLst>
                  <a:ext uri="{0D108BD9-81ED-4DB2-BD59-A6C34878D82A}">
                    <a16:rowId xmlns:a16="http://schemas.microsoft.com/office/drawing/2014/main" val="950120693"/>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a:spcBef>
                          <a:spcPts val="0"/>
                        </a:spcBef>
                        <a:spcAft>
                          <a:spcPts val="0"/>
                        </a:spcAft>
                      </a:pPr>
                      <a:r>
                        <a:rPr lang="en-NZ" sz="1200">
                          <a:effectLst/>
                        </a:rPr>
                        <a:t>Annual drinking water regulation report </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WSA s137</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1 July 2022</a:t>
                      </a:r>
                      <a:endParaRPr lang="en-NZ">
                        <a:effectLst/>
                      </a:endParaRPr>
                    </a:p>
                  </a:txBody>
                  <a:tcPr marL="0" marR="0" marT="0" marB="0" anchor="ctr"/>
                </a:tc>
                <a:extLst>
                  <a:ext uri="{0D108BD9-81ED-4DB2-BD59-A6C34878D82A}">
                    <a16:rowId xmlns:a16="http://schemas.microsoft.com/office/drawing/2014/main" val="806320375"/>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a:spcBef>
                          <a:spcPts val="0"/>
                        </a:spcBef>
                        <a:spcAft>
                          <a:spcPts val="0"/>
                        </a:spcAft>
                      </a:pPr>
                      <a:r>
                        <a:rPr lang="en-NZ" sz="1200">
                          <a:effectLst/>
                        </a:rPr>
                        <a:t>Annual reporting on DW networks’ env. performance </a:t>
                      </a:r>
                      <a:endParaRPr lang="en-NZ">
                        <a:effectLst/>
                      </a:endParaRPr>
                    </a:p>
                  </a:txBody>
                  <a:tcPr marL="0" marR="0" marT="0" marB="0" anchor="ctr"/>
                </a:tc>
                <a:tc>
                  <a:txBody>
                    <a:bodyPr/>
                    <a:lstStyle/>
                    <a:p>
                      <a:pPr marL="0">
                        <a:spcBef>
                          <a:spcPts val="0"/>
                        </a:spcBef>
                        <a:spcAft>
                          <a:spcPts val="0"/>
                        </a:spcAft>
                      </a:pPr>
                      <a:r>
                        <a:rPr lang="en-NZ" sz="1200">
                          <a:effectLst/>
                        </a:rPr>
                        <a:t>WSA s147</a:t>
                      </a:r>
                      <a:endParaRPr lang="en-NZ">
                        <a:effectLst/>
                      </a:endParaRPr>
                    </a:p>
                  </a:txBody>
                  <a:tcPr marL="0" marR="0" marT="0" marB="0" anchor="ctr"/>
                </a:tc>
                <a:tc>
                  <a:txBody>
                    <a:bodyPr/>
                    <a:lstStyle/>
                    <a:p>
                      <a:pPr marL="0">
                        <a:spcBef>
                          <a:spcPts val="0"/>
                        </a:spcBef>
                        <a:spcAft>
                          <a:spcPts val="0"/>
                        </a:spcAft>
                      </a:pPr>
                      <a:r>
                        <a:rPr lang="en-NZ" sz="1200">
                          <a:effectLst/>
                        </a:rPr>
                        <a:t>31 Dec 2023</a:t>
                      </a:r>
                      <a:endParaRPr lang="en-NZ">
                        <a:effectLst/>
                      </a:endParaRPr>
                    </a:p>
                  </a:txBody>
                  <a:tcPr marL="0" marR="0" marT="0" marB="0" anchor="ctr"/>
                </a:tc>
                <a:extLst>
                  <a:ext uri="{0D108BD9-81ED-4DB2-BD59-A6C34878D82A}">
                    <a16:rowId xmlns:a16="http://schemas.microsoft.com/office/drawing/2014/main" val="1372473771"/>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Annual reporting on WW/SW networks’ env. performance </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WSA s147</a:t>
                      </a:r>
                      <a:endParaRPr lang="en-NZ">
                        <a:effectLst/>
                      </a:endParaRPr>
                    </a:p>
                  </a:txBody>
                  <a:tcPr marL="0" marR="0" marT="0" marB="0" anchor="ctr"/>
                </a:tc>
                <a:tc>
                  <a:txBody>
                    <a:bodyPr/>
                    <a:lstStyle/>
                    <a:p>
                      <a:pPr marL="0">
                        <a:spcBef>
                          <a:spcPts val="0"/>
                        </a:spcBef>
                        <a:spcAft>
                          <a:spcPts val="0"/>
                        </a:spcAft>
                      </a:pPr>
                      <a:r>
                        <a:rPr lang="en-NZ" sz="1200">
                          <a:effectLst/>
                        </a:rPr>
                        <a:t>Future</a:t>
                      </a:r>
                      <a:endParaRPr lang="en-NZ">
                        <a:effectLst/>
                      </a:endParaRPr>
                    </a:p>
                  </a:txBody>
                  <a:tcPr marL="0" marR="0" marT="0" marB="0" anchor="ctr"/>
                </a:tc>
                <a:extLst>
                  <a:ext uri="{0D108BD9-81ED-4DB2-BD59-A6C34878D82A}">
                    <a16:rowId xmlns:a16="http://schemas.microsoft.com/office/drawing/2014/main" val="3984687445"/>
                  </a:ext>
                </a:extLst>
              </a:tr>
              <a:tr h="270002">
                <a:tc vMerge="1">
                  <a:txBody>
                    <a:bodyPr/>
                    <a:lstStyle/>
                    <a:p>
                      <a:endParaRPr lang="en-US"/>
                    </a:p>
                  </a:txBody>
                  <a:tcPr/>
                </a:tc>
                <a:tc>
                  <a:txBody>
                    <a:bodyPr/>
                    <a:lstStyle/>
                    <a:p>
                      <a:pPr marL="0">
                        <a:spcBef>
                          <a:spcPts val="0"/>
                        </a:spcBef>
                        <a:spcAft>
                          <a:spcPts val="0"/>
                        </a:spcAft>
                      </a:pPr>
                      <a:r>
                        <a:rPr lang="en-NZ" sz="1200">
                          <a:effectLst/>
                        </a:rPr>
                        <a:t>Regional Councils + Territorial Authorities</a:t>
                      </a:r>
                      <a:endParaRPr lang="en-NZ">
                        <a:effectLst/>
                      </a:endParaRPr>
                    </a:p>
                  </a:txBody>
                  <a:tcPr marL="0" marR="0" marT="0" marB="0" anchor="ctr"/>
                </a:tc>
                <a:tc>
                  <a:txBody>
                    <a:bodyPr/>
                    <a:lstStyle/>
                    <a:p>
                      <a:pPr marL="0">
                        <a:spcBef>
                          <a:spcPts val="0"/>
                        </a:spcBef>
                        <a:spcAft>
                          <a:spcPts val="0"/>
                        </a:spcAft>
                      </a:pPr>
                      <a:r>
                        <a:rPr lang="en-NZ" sz="1200">
                          <a:effectLst/>
                        </a:rPr>
                        <a:t>Drinking Water Abstraction Points</a:t>
                      </a:r>
                      <a:endParaRPr lang="en-NZ">
                        <a:effectLst/>
                      </a:endParaRPr>
                    </a:p>
                  </a:txBody>
                  <a:tcPr marL="0" marR="0" marT="0" marB="0" anchor="ctr"/>
                </a:tc>
                <a:tc>
                  <a:txBody>
                    <a:bodyPr/>
                    <a:lstStyle/>
                    <a:p>
                      <a:pPr marL="0">
                        <a:spcBef>
                          <a:spcPts val="0"/>
                        </a:spcBef>
                        <a:spcAft>
                          <a:spcPts val="0"/>
                        </a:spcAft>
                      </a:pPr>
                      <a:r>
                        <a:rPr lang="en-NZ" sz="1200">
                          <a:effectLst/>
                        </a:rPr>
                        <a:t>WSA s45(1)</a:t>
                      </a:r>
                      <a:endParaRPr lang="en-NZ">
                        <a:effectLst/>
                      </a:endParaRPr>
                    </a:p>
                  </a:txBody>
                  <a:tcPr marL="0" marR="0" marT="0" marB="0" anchor="ctr"/>
                </a:tc>
                <a:tc>
                  <a:txBody>
                    <a:bodyPr/>
                    <a:lstStyle/>
                    <a:p>
                      <a:pPr marL="0">
                        <a:spcBef>
                          <a:spcPts val="0"/>
                        </a:spcBef>
                        <a:spcAft>
                          <a:spcPts val="0"/>
                        </a:spcAft>
                      </a:pPr>
                      <a:r>
                        <a:rPr lang="en-NZ" sz="1200">
                          <a:effectLst/>
                        </a:rPr>
                        <a:t>Future</a:t>
                      </a:r>
                      <a:endParaRPr lang="en-NZ">
                        <a:effectLst/>
                      </a:endParaRPr>
                    </a:p>
                  </a:txBody>
                  <a:tcPr marL="0" marR="0" marT="0" marB="0" anchor="ctr"/>
                </a:tc>
                <a:extLst>
                  <a:ext uri="{0D108BD9-81ED-4DB2-BD59-A6C34878D82A}">
                    <a16:rowId xmlns:a16="http://schemas.microsoft.com/office/drawing/2014/main" val="1490967924"/>
                  </a:ext>
                </a:extLst>
              </a:tr>
              <a:tr h="270002">
                <a:tc vMerge="1">
                  <a:txBody>
                    <a:bodyPr/>
                    <a:lstStyle/>
                    <a:p>
                      <a:endParaRPr lang="en-US"/>
                    </a:p>
                  </a:txBody>
                  <a:tcPr/>
                </a:tc>
                <a:tc>
                  <a:txBody>
                    <a:bodyPr/>
                    <a:lstStyle/>
                    <a:p>
                      <a:pPr marL="0" marR="0" indent="0" eaLnBrk="1" fontAlgn="auto" latinLnBrk="0" hangingPunct="1">
                        <a:spcBef>
                          <a:spcPts val="0"/>
                        </a:spcBef>
                        <a:spcAft>
                          <a:spcPts val="0"/>
                        </a:spcAft>
                      </a:pPr>
                      <a:r>
                        <a:rPr lang="en-NZ" sz="1200">
                          <a:effectLst/>
                        </a:rPr>
                        <a:t>Regional Councils</a:t>
                      </a:r>
                      <a:endParaRPr lang="en-NZ">
                        <a:effectLst/>
                      </a:endParaRPr>
                    </a:p>
                  </a:txBody>
                  <a:tcPr marL="0" marR="0" marT="0" marB="0" anchor="ctr"/>
                </a:tc>
                <a:tc>
                  <a:txBody>
                    <a:bodyPr/>
                    <a:lstStyle/>
                    <a:p>
                      <a:pPr marL="0">
                        <a:spcBef>
                          <a:spcPts val="0"/>
                        </a:spcBef>
                        <a:spcAft>
                          <a:spcPts val="0"/>
                        </a:spcAft>
                      </a:pPr>
                      <a:r>
                        <a:rPr lang="en-NZ" sz="1200">
                          <a:effectLst/>
                        </a:rPr>
                        <a:t>Source Water Quality </a:t>
                      </a:r>
                      <a:endParaRPr lang="en-NZ">
                        <a:effectLst/>
                      </a:endParaRPr>
                    </a:p>
                  </a:txBody>
                  <a:tcPr marL="0" marR="0" marT="0" marB="0" anchor="ctr"/>
                </a:tc>
                <a:tc>
                  <a:txBody>
                    <a:bodyPr/>
                    <a:lstStyle/>
                    <a:p>
                      <a:pPr marL="0">
                        <a:spcBef>
                          <a:spcPts val="0"/>
                        </a:spcBef>
                        <a:spcAft>
                          <a:spcPts val="0"/>
                        </a:spcAft>
                      </a:pPr>
                      <a:r>
                        <a:rPr lang="en-NZ" sz="1200">
                          <a:effectLst/>
                        </a:rPr>
                        <a:t>WSA s44(3)</a:t>
                      </a:r>
                      <a:endParaRPr lang="en-NZ">
                        <a:effectLst/>
                      </a:endParaRPr>
                    </a:p>
                  </a:txBody>
                  <a:tcPr marL="0" marR="0" marT="0" marB="0" anchor="ctr"/>
                </a:tc>
                <a:tc>
                  <a:txBody>
                    <a:bodyPr/>
                    <a:lstStyle/>
                    <a:p>
                      <a:pPr marL="0">
                        <a:spcBef>
                          <a:spcPts val="0"/>
                        </a:spcBef>
                        <a:spcAft>
                          <a:spcPts val="0"/>
                        </a:spcAft>
                      </a:pPr>
                      <a:r>
                        <a:rPr lang="en-NZ" sz="1200">
                          <a:effectLst/>
                        </a:rPr>
                        <a:t>Future</a:t>
                      </a:r>
                      <a:endParaRPr lang="en-NZ">
                        <a:effectLst/>
                      </a:endParaRPr>
                    </a:p>
                  </a:txBody>
                  <a:tcPr marL="0" marR="0" marT="0" marB="0" anchor="ctr"/>
                </a:tc>
                <a:extLst>
                  <a:ext uri="{0D108BD9-81ED-4DB2-BD59-A6C34878D82A}">
                    <a16:rowId xmlns:a16="http://schemas.microsoft.com/office/drawing/2014/main" val="2274474202"/>
                  </a:ext>
                </a:extLst>
              </a:tr>
              <a:tr h="270002">
                <a:tc vMerge="1">
                  <a:txBody>
                    <a:bodyPr/>
                    <a:lstStyle/>
                    <a:p>
                      <a:endParaRPr lang="en-US"/>
                    </a:p>
                  </a:txBody>
                  <a:tcPr/>
                </a:tc>
                <a:tc>
                  <a:txBody>
                    <a:bodyPr/>
                    <a:lstStyle/>
                    <a:p>
                      <a:pPr marL="0">
                        <a:spcBef>
                          <a:spcPts val="0"/>
                        </a:spcBef>
                        <a:spcAft>
                          <a:spcPts val="0"/>
                        </a:spcAft>
                      </a:pPr>
                      <a:r>
                        <a:rPr lang="en-NZ" sz="1200">
                          <a:effectLst/>
                        </a:rPr>
                        <a:t>Drinking Water Suppliers </a:t>
                      </a:r>
                      <a:endParaRPr lang="en-NZ">
                        <a:effectLst/>
                      </a:endParaRPr>
                    </a:p>
                  </a:txBody>
                  <a:tcPr marL="0" marR="0" marT="0" marB="0" anchor="ctr"/>
                </a:tc>
                <a:tc>
                  <a:txBody>
                    <a:bodyPr/>
                    <a:lstStyle/>
                    <a:p>
                      <a:pPr marL="0">
                        <a:spcBef>
                          <a:spcPts val="0"/>
                        </a:spcBef>
                        <a:spcAft>
                          <a:spcPts val="0"/>
                        </a:spcAft>
                      </a:pPr>
                      <a:r>
                        <a:rPr lang="en-NZ" sz="1200">
                          <a:effectLst/>
                        </a:rPr>
                        <a:t>Risks &amp; Hazards </a:t>
                      </a:r>
                      <a:endParaRPr lang="en-NZ">
                        <a:effectLst/>
                      </a:endParaRPr>
                    </a:p>
                  </a:txBody>
                  <a:tcPr marL="0" marR="0" marT="0" marB="0" anchor="ctr"/>
                </a:tc>
                <a:tc>
                  <a:txBody>
                    <a:bodyPr/>
                    <a:lstStyle/>
                    <a:p>
                      <a:pPr marL="0">
                        <a:spcBef>
                          <a:spcPts val="0"/>
                        </a:spcBef>
                        <a:spcAft>
                          <a:spcPts val="0"/>
                        </a:spcAft>
                      </a:pPr>
                      <a:r>
                        <a:rPr lang="en-NZ" sz="1200">
                          <a:effectLst/>
                        </a:rPr>
                        <a:t>WSA s45(4)</a:t>
                      </a:r>
                      <a:endParaRPr lang="en-NZ">
                        <a:effectLst/>
                      </a:endParaRPr>
                    </a:p>
                  </a:txBody>
                  <a:tcPr marL="0" marR="0" marT="0" marB="0" anchor="ctr"/>
                </a:tc>
                <a:tc>
                  <a:txBody>
                    <a:bodyPr/>
                    <a:lstStyle/>
                    <a:p>
                      <a:pPr marL="0">
                        <a:spcBef>
                          <a:spcPts val="0"/>
                        </a:spcBef>
                        <a:spcAft>
                          <a:spcPts val="0"/>
                        </a:spcAft>
                      </a:pPr>
                      <a:r>
                        <a:rPr lang="en-NZ" sz="1200" dirty="0">
                          <a:effectLst/>
                        </a:rPr>
                        <a:t>Future</a:t>
                      </a:r>
                      <a:endParaRPr lang="en-NZ" dirty="0">
                        <a:effectLst/>
                      </a:endParaRPr>
                    </a:p>
                  </a:txBody>
                  <a:tcPr marL="0" marR="0" marT="0" marB="0" anchor="ctr"/>
                </a:tc>
                <a:extLst>
                  <a:ext uri="{0D108BD9-81ED-4DB2-BD59-A6C34878D82A}">
                    <a16:rowId xmlns:a16="http://schemas.microsoft.com/office/drawing/2014/main" val="1065740204"/>
                  </a:ext>
                </a:extLst>
              </a:tr>
            </a:tbl>
          </a:graphicData>
        </a:graphic>
      </p:graphicFrame>
      <p:graphicFrame>
        <p:nvGraphicFramePr>
          <p:cNvPr id="14" name="Table 13">
            <a:extLst>
              <a:ext uri="{FF2B5EF4-FFF2-40B4-BE49-F238E27FC236}">
                <a16:creationId xmlns:a16="http://schemas.microsoft.com/office/drawing/2014/main" id="{FCDCB618-6354-1C96-C0BA-EAA1C8B6E1EE}"/>
              </a:ext>
            </a:extLst>
          </p:cNvPr>
          <p:cNvGraphicFramePr>
            <a:graphicFrameLocks noGrp="1"/>
          </p:cNvGraphicFramePr>
          <p:nvPr/>
        </p:nvGraphicFramePr>
        <p:xfrm>
          <a:off x="933651" y="1159013"/>
          <a:ext cx="10930849" cy="4125600"/>
        </p:xfrm>
        <a:graphic>
          <a:graphicData uri="http://schemas.openxmlformats.org/drawingml/2006/table">
            <a:tbl>
              <a:tblPr firstRow="1" bandRow="1">
                <a:tableStyleId>{5C22544A-7EE6-4342-B048-85BDC9FD1C3A}</a:tableStyleId>
              </a:tblPr>
              <a:tblGrid>
                <a:gridCol w="4464206">
                  <a:extLst>
                    <a:ext uri="{9D8B030D-6E8A-4147-A177-3AD203B41FA5}">
                      <a16:colId xmlns:a16="http://schemas.microsoft.com/office/drawing/2014/main" val="220586540"/>
                    </a:ext>
                  </a:extLst>
                </a:gridCol>
                <a:gridCol w="2996843">
                  <a:extLst>
                    <a:ext uri="{9D8B030D-6E8A-4147-A177-3AD203B41FA5}">
                      <a16:colId xmlns:a16="http://schemas.microsoft.com/office/drawing/2014/main" val="187963241"/>
                    </a:ext>
                  </a:extLst>
                </a:gridCol>
                <a:gridCol w="2209800">
                  <a:extLst>
                    <a:ext uri="{9D8B030D-6E8A-4147-A177-3AD203B41FA5}">
                      <a16:colId xmlns:a16="http://schemas.microsoft.com/office/drawing/2014/main" val="4204237491"/>
                    </a:ext>
                  </a:extLst>
                </a:gridCol>
                <a:gridCol w="1260000">
                  <a:extLst>
                    <a:ext uri="{9D8B030D-6E8A-4147-A177-3AD203B41FA5}">
                      <a16:colId xmlns:a16="http://schemas.microsoft.com/office/drawing/2014/main" val="2335476668"/>
                    </a:ext>
                  </a:extLst>
                </a:gridCol>
              </a:tblGrid>
              <a:tr h="270002">
                <a:tc>
                  <a:txBody>
                    <a:bodyPr/>
                    <a:lstStyle/>
                    <a:p>
                      <a:pPr marL="0">
                        <a:spcBef>
                          <a:spcPts val="0"/>
                        </a:spcBef>
                        <a:spcAft>
                          <a:spcPts val="0"/>
                        </a:spcAft>
                      </a:pPr>
                      <a:r>
                        <a:rPr lang="en-NZ" sz="1600" dirty="0">
                          <a:effectLst/>
                          <a:latin typeface="Calibri" panose="020F0502020204030204" pitchFamily="34" charset="0"/>
                          <a:cs typeface="Calibri" panose="020F0502020204030204" pitchFamily="34" charset="0"/>
                        </a:rPr>
                        <a:t>Who</a:t>
                      </a:r>
                    </a:p>
                  </a:txBody>
                  <a:tcPr marL="45720" marR="45720" marT="18000" marB="18000" anchor="ctr"/>
                </a:tc>
                <a:tc>
                  <a:txBody>
                    <a:bodyPr/>
                    <a:lstStyle/>
                    <a:p>
                      <a:pPr marL="0">
                        <a:spcBef>
                          <a:spcPts val="0"/>
                        </a:spcBef>
                        <a:spcAft>
                          <a:spcPts val="0"/>
                        </a:spcAft>
                      </a:pPr>
                      <a:r>
                        <a:rPr lang="en-NZ" sz="1600" dirty="0">
                          <a:effectLst/>
                          <a:latin typeface="Calibri" panose="020F0502020204030204" pitchFamily="34" charset="0"/>
                          <a:cs typeface="Calibri" panose="020F0502020204030204" pitchFamily="34" charset="0"/>
                        </a:rPr>
                        <a:t>What</a:t>
                      </a:r>
                    </a:p>
                  </a:txBody>
                  <a:tcPr marL="45720" marR="45720" marT="18000" marB="18000" anchor="ctr"/>
                </a:tc>
                <a:tc>
                  <a:txBody>
                    <a:bodyPr/>
                    <a:lstStyle/>
                    <a:p>
                      <a:pPr marL="0">
                        <a:spcBef>
                          <a:spcPts val="0"/>
                        </a:spcBef>
                        <a:spcAft>
                          <a:spcPts val="0"/>
                        </a:spcAft>
                      </a:pPr>
                      <a:r>
                        <a:rPr lang="en-NZ" sz="1600" dirty="0">
                          <a:effectLst/>
                          <a:latin typeface="Calibri" panose="020F0502020204030204" pitchFamily="34" charset="0"/>
                          <a:cs typeface="Calibri" panose="020F0502020204030204" pitchFamily="34" charset="0"/>
                        </a:rPr>
                        <a:t>Legislation</a:t>
                      </a:r>
                    </a:p>
                  </a:txBody>
                  <a:tcPr marL="45720" marR="45720" marT="18000" marB="18000" anchor="ctr"/>
                </a:tc>
                <a:tc>
                  <a:txBody>
                    <a:bodyPr/>
                    <a:lstStyle/>
                    <a:p>
                      <a:pPr marL="0">
                        <a:spcBef>
                          <a:spcPts val="0"/>
                        </a:spcBef>
                        <a:spcAft>
                          <a:spcPts val="0"/>
                        </a:spcAft>
                      </a:pPr>
                      <a:r>
                        <a:rPr lang="en-NZ" sz="1600" dirty="0">
                          <a:effectLst/>
                          <a:latin typeface="Calibri" panose="020F0502020204030204" pitchFamily="34" charset="0"/>
                          <a:cs typeface="Calibri" panose="020F0502020204030204" pitchFamily="34" charset="0"/>
                        </a:rPr>
                        <a:t>When</a:t>
                      </a:r>
                    </a:p>
                  </a:txBody>
                  <a:tcPr marL="45720" marR="45720" marT="18000" marB="18000" anchor="ctr"/>
                </a:tc>
                <a:extLst>
                  <a:ext uri="{0D108BD9-81ED-4DB2-BD59-A6C34878D82A}">
                    <a16:rowId xmlns:a16="http://schemas.microsoft.com/office/drawing/2014/main" val="3211452578"/>
                  </a:ext>
                </a:extLst>
              </a:tr>
              <a:tr h="270002">
                <a:tc>
                  <a:txBody>
                    <a:bodyPr/>
                    <a:lstStyle/>
                    <a:p>
                      <a:pPr marL="0">
                        <a:spcBef>
                          <a:spcPts val="0"/>
                        </a:spcBef>
                        <a:spcAft>
                          <a:spcPts val="0"/>
                        </a:spcAft>
                      </a:pPr>
                      <a:r>
                        <a:rPr lang="en-NZ" sz="1600" dirty="0">
                          <a:effectLst/>
                          <a:latin typeface="Calibri" panose="020F0502020204030204" pitchFamily="34" charset="0"/>
                          <a:cs typeface="Calibri" panose="020F0502020204030204" pitchFamily="34" charset="0"/>
                        </a:rPr>
                        <a:t>Supply Registration</a:t>
                      </a:r>
                    </a:p>
                  </a:txBody>
                  <a:tcPr marL="45720" marR="45720" marT="18000" marB="18000" anchor="ctr"/>
                </a:tc>
                <a:tc>
                  <a:txBody>
                    <a:bodyPr/>
                    <a:lstStyle/>
                    <a:p>
                      <a:pPr marL="0">
                        <a:spcBef>
                          <a:spcPts val="0"/>
                        </a:spcBef>
                        <a:spcAft>
                          <a:spcPts val="0"/>
                        </a:spcAft>
                      </a:pPr>
                      <a:r>
                        <a:rPr lang="en-NZ" sz="1600">
                          <a:effectLst/>
                          <a:latin typeface="Calibri" panose="020F0502020204030204" pitchFamily="34" charset="0"/>
                          <a:cs typeface="Calibri" panose="020F0502020204030204" pitchFamily="34" charset="0"/>
                        </a:rPr>
                        <a:t>Drinking Water Suppliers</a:t>
                      </a:r>
                    </a:p>
                  </a:txBody>
                  <a:tcPr marL="45720" marR="45720" marT="18000" marB="18000" anchor="ctr"/>
                </a:tc>
                <a:tc>
                  <a:txBody>
                    <a:bodyPr/>
                    <a:lstStyle/>
                    <a:p>
                      <a:pPr marL="0">
                        <a:spcBef>
                          <a:spcPts val="0"/>
                        </a:spcBef>
                        <a:spcAft>
                          <a:spcPts val="0"/>
                        </a:spcAft>
                      </a:pPr>
                      <a:r>
                        <a:rPr lang="en-NZ" sz="1600">
                          <a:effectLst/>
                          <a:latin typeface="Calibri" panose="020F0502020204030204" pitchFamily="34" charset="0"/>
                          <a:cs typeface="Calibri" panose="020F0502020204030204" pitchFamily="34" charset="0"/>
                        </a:rPr>
                        <a:t>WSA s54(2) + (3)</a:t>
                      </a:r>
                    </a:p>
                  </a:txBody>
                  <a:tcPr marL="45720" marR="45720" marT="18000" marB="18000" anchor="ctr"/>
                </a:tc>
                <a:tc>
                  <a:txBody>
                    <a:bodyPr/>
                    <a:lstStyle/>
                    <a:p>
                      <a:pPr marL="0">
                        <a:spcBef>
                          <a:spcPts val="0"/>
                        </a:spcBef>
                        <a:spcAft>
                          <a:spcPts val="0"/>
                        </a:spcAft>
                      </a:pPr>
                      <a:r>
                        <a:rPr lang="en-NZ" sz="1600" dirty="0">
                          <a:effectLst/>
                          <a:latin typeface="Calibri" panose="020F0502020204030204" pitchFamily="34" charset="0"/>
                          <a:cs typeface="Calibri" panose="020F0502020204030204" pitchFamily="34" charset="0"/>
                        </a:rPr>
                        <a:t>15 Nov 2021</a:t>
                      </a:r>
                    </a:p>
                  </a:txBody>
                  <a:tcPr marL="45720" marR="45720" marT="18000" marB="18000" anchor="ctr"/>
                </a:tc>
                <a:extLst>
                  <a:ext uri="{0D108BD9-81ED-4DB2-BD59-A6C34878D82A}">
                    <a16:rowId xmlns:a16="http://schemas.microsoft.com/office/drawing/2014/main" val="1211083916"/>
                  </a:ext>
                </a:extLst>
              </a:tr>
              <a:tr h="270002">
                <a:tc>
                  <a:txBody>
                    <a:bodyPr/>
                    <a:lstStyle/>
                    <a:p>
                      <a:pPr marL="0">
                        <a:spcBef>
                          <a:spcPts val="0"/>
                        </a:spcBef>
                        <a:spcAft>
                          <a:spcPts val="0"/>
                        </a:spcAft>
                      </a:pPr>
                      <a:r>
                        <a:rPr lang="en-NZ" sz="1600" dirty="0">
                          <a:effectLst/>
                          <a:latin typeface="Calibri" panose="020F0502020204030204" pitchFamily="34" charset="0"/>
                          <a:cs typeface="Calibri" panose="020F0502020204030204" pitchFamily="34" charset="0"/>
                        </a:rPr>
                        <a:t>Notifications</a:t>
                      </a:r>
                    </a:p>
                  </a:txBody>
                  <a:tcPr marL="45720" marR="45720" marT="18000" marB="18000" anchor="ctr"/>
                </a:tc>
                <a:tc>
                  <a:txBody>
                    <a:bodyPr/>
                    <a:lstStyle/>
                    <a:p>
                      <a:pPr marL="0" marR="0" indent="0" eaLnBrk="1" fontAlgn="auto" latinLnBrk="0" hangingPunct="1">
                        <a:spcBef>
                          <a:spcPts val="0"/>
                        </a:spcBef>
                        <a:spcAft>
                          <a:spcPts val="0"/>
                        </a:spcAft>
                      </a:pPr>
                      <a:r>
                        <a:rPr lang="en-NZ" sz="1600" kern="1200" dirty="0">
                          <a:solidFill>
                            <a:schemeClr val="dk1"/>
                          </a:solidFill>
                          <a:effectLst/>
                          <a:latin typeface="Calibri" panose="020F0502020204030204" pitchFamily="34" charset="0"/>
                          <a:ea typeface="+mn-ea"/>
                          <a:cs typeface="Calibri" panose="020F0502020204030204" pitchFamily="34" charset="0"/>
                        </a:rPr>
                        <a:t>Drinking Water Suppliers</a:t>
                      </a:r>
                    </a:p>
                  </a:txBody>
                  <a:tcPr marL="45720" marR="45720" marT="18000" marB="18000" anchor="ctr"/>
                </a:tc>
                <a:tc>
                  <a:txBody>
                    <a:bodyPr/>
                    <a:lstStyle/>
                    <a:p>
                      <a:pPr marL="0" marR="0" indent="0" eaLnBrk="1" fontAlgn="auto" latinLnBrk="0" hangingPunct="1">
                        <a:spcBef>
                          <a:spcPts val="0"/>
                        </a:spcBef>
                        <a:spcAft>
                          <a:spcPts val="0"/>
                        </a:spcAft>
                      </a:pPr>
                      <a:r>
                        <a:rPr lang="en-NZ" sz="1600">
                          <a:effectLst/>
                          <a:latin typeface="Calibri" panose="020F0502020204030204" pitchFamily="34" charset="0"/>
                          <a:cs typeface="Calibri" panose="020F0502020204030204" pitchFamily="34" charset="0"/>
                        </a:rPr>
                        <a:t>WSA s21(2)(b) + s22(2)(b)</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15 Nov 2021</a:t>
                      </a:r>
                    </a:p>
                  </a:txBody>
                  <a:tcPr marL="45720" marR="45720" marT="18000" marB="18000" anchor="ctr"/>
                </a:tc>
                <a:extLst>
                  <a:ext uri="{0D108BD9-81ED-4DB2-BD59-A6C34878D82A}">
                    <a16:rowId xmlns:a16="http://schemas.microsoft.com/office/drawing/2014/main" val="4241246399"/>
                  </a:ext>
                </a:extLst>
              </a:tr>
              <a:tr h="270002">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Notifications</a:t>
                      </a:r>
                    </a:p>
                  </a:txBody>
                  <a:tcPr marL="45720" marR="45720" marT="18000" marB="18000" anchor="ctr"/>
                </a:tc>
                <a:tc>
                  <a:txBody>
                    <a:bodyPr/>
                    <a:lstStyle/>
                    <a:p>
                      <a:pPr marL="0" marR="0" indent="0" eaLnBrk="1" fontAlgn="auto" latinLnBrk="0" hangingPunct="1">
                        <a:spcBef>
                          <a:spcPts val="0"/>
                        </a:spcBef>
                        <a:spcAft>
                          <a:spcPts val="0"/>
                        </a:spcAft>
                      </a:pPr>
                      <a:r>
                        <a:rPr lang="en-NZ" sz="1600" kern="1200" dirty="0">
                          <a:solidFill>
                            <a:schemeClr val="dk1"/>
                          </a:solidFill>
                          <a:effectLst/>
                          <a:latin typeface="Calibri" panose="020F0502020204030204" pitchFamily="34" charset="0"/>
                          <a:ea typeface="+mn-ea"/>
                          <a:cs typeface="Calibri" panose="020F0502020204030204" pitchFamily="34" charset="0"/>
                        </a:rPr>
                        <a:t>Laboratories</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WSA s73(2) + 75(1)(g)</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15 Nov 2021</a:t>
                      </a:r>
                    </a:p>
                  </a:txBody>
                  <a:tcPr marL="45720" marR="45720" marT="18000" marB="18000" anchor="ctr"/>
                </a:tc>
                <a:extLst>
                  <a:ext uri="{0D108BD9-81ED-4DB2-BD59-A6C34878D82A}">
                    <a16:rowId xmlns:a16="http://schemas.microsoft.com/office/drawing/2014/main" val="3572916103"/>
                  </a:ext>
                </a:extLst>
              </a:tr>
              <a:tr h="270002">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Drinking Water Safety Plans</a:t>
                      </a:r>
                    </a:p>
                  </a:txBody>
                  <a:tcPr marL="45720" marR="45720" marT="18000" marB="18000" anchor="ctr"/>
                </a:tc>
                <a:tc>
                  <a:txBody>
                    <a:bodyPr/>
                    <a:lstStyle/>
                    <a:p>
                      <a:pPr marL="0" marR="0" indent="0" eaLnBrk="1" fontAlgn="auto" latinLnBrk="0" hangingPunct="1">
                        <a:spcBef>
                          <a:spcPts val="0"/>
                        </a:spcBef>
                        <a:spcAft>
                          <a:spcPts val="0"/>
                        </a:spcAft>
                      </a:pPr>
                      <a:r>
                        <a:rPr lang="en-NZ" sz="1600" kern="1200" dirty="0">
                          <a:solidFill>
                            <a:schemeClr val="dk1"/>
                          </a:solidFill>
                          <a:effectLst/>
                          <a:latin typeface="Calibri" panose="020F0502020204030204" pitchFamily="34" charset="0"/>
                          <a:ea typeface="+mn-ea"/>
                          <a:cs typeface="Calibri" panose="020F0502020204030204" pitchFamily="34" charset="0"/>
                        </a:rPr>
                        <a:t>Drinking Water Suppliers</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WSA s31</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15 Nov 2022</a:t>
                      </a:r>
                    </a:p>
                  </a:txBody>
                  <a:tcPr marL="45720" marR="45720" marT="18000" marB="18000" anchor="ctr"/>
                </a:tc>
                <a:extLst>
                  <a:ext uri="{0D108BD9-81ED-4DB2-BD59-A6C34878D82A}">
                    <a16:rowId xmlns:a16="http://schemas.microsoft.com/office/drawing/2014/main" val="4173958324"/>
                  </a:ext>
                </a:extLst>
              </a:tr>
              <a:tr h="270002">
                <a:tc>
                  <a:txBody>
                    <a:bodyPr/>
                    <a:lstStyle/>
                    <a:p>
                      <a:pPr marL="0">
                        <a:spcBef>
                          <a:spcPts val="0"/>
                        </a:spcBef>
                        <a:spcAft>
                          <a:spcPts val="0"/>
                        </a:spcAft>
                      </a:pPr>
                      <a:r>
                        <a:rPr lang="en-NZ" sz="1600" dirty="0">
                          <a:effectLst/>
                          <a:latin typeface="Calibri" panose="020F0502020204030204" pitchFamily="34" charset="0"/>
                          <a:cs typeface="Calibri" panose="020F0502020204030204" pitchFamily="34" charset="0"/>
                        </a:rPr>
                        <a:t>Monitoring</a:t>
                      </a:r>
                    </a:p>
                  </a:txBody>
                  <a:tcPr marL="45720" marR="45720" marT="18000" marB="18000" anchor="ctr"/>
                </a:tc>
                <a:tc>
                  <a:txBody>
                    <a:bodyPr/>
                    <a:lstStyle/>
                    <a:p>
                      <a:pPr marL="0">
                        <a:spcBef>
                          <a:spcPts val="0"/>
                        </a:spcBef>
                        <a:spcAft>
                          <a:spcPts val="0"/>
                        </a:spcAft>
                      </a:pPr>
                      <a:r>
                        <a:rPr lang="en-NZ" sz="1600" kern="1200" dirty="0">
                          <a:solidFill>
                            <a:schemeClr val="dk1"/>
                          </a:solidFill>
                          <a:effectLst/>
                          <a:latin typeface="Calibri" panose="020F0502020204030204" pitchFamily="34" charset="0"/>
                          <a:ea typeface="+mn-ea"/>
                          <a:cs typeface="Calibri" panose="020F0502020204030204" pitchFamily="34" charset="0"/>
                        </a:rPr>
                        <a:t>Drinking Water Suppliers</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WSA ss37 + 44(3)</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1 Jan 2023</a:t>
                      </a:r>
                    </a:p>
                  </a:txBody>
                  <a:tcPr marL="45720" marR="45720" marT="18000" marB="18000" anchor="ctr"/>
                </a:tc>
                <a:extLst>
                  <a:ext uri="{0D108BD9-81ED-4DB2-BD59-A6C34878D82A}">
                    <a16:rowId xmlns:a16="http://schemas.microsoft.com/office/drawing/2014/main" val="1630189118"/>
                  </a:ext>
                </a:extLst>
              </a:tr>
              <a:tr h="270002">
                <a:tc>
                  <a:txBody>
                    <a:bodyPr/>
                    <a:lstStyle/>
                    <a:p>
                      <a:pPr marL="0">
                        <a:spcBef>
                          <a:spcPts val="0"/>
                        </a:spcBef>
                        <a:spcAft>
                          <a:spcPts val="0"/>
                        </a:spcAft>
                      </a:pPr>
                      <a:r>
                        <a:rPr lang="en-NZ" sz="1600" dirty="0">
                          <a:effectLst/>
                          <a:latin typeface="Calibri" panose="020F0502020204030204" pitchFamily="34" charset="0"/>
                          <a:cs typeface="Calibri" panose="020F0502020204030204" pitchFamily="34" charset="0"/>
                        </a:rPr>
                        <a:t>DW Network Environmental Performance Measures</a:t>
                      </a:r>
                    </a:p>
                  </a:txBody>
                  <a:tcPr marL="45720" marR="45720" marT="18000" marB="18000" anchor="ctr"/>
                </a:tc>
                <a:tc>
                  <a:txBody>
                    <a:bodyPr/>
                    <a:lstStyle/>
                    <a:p>
                      <a:pPr marL="0">
                        <a:spcBef>
                          <a:spcPts val="0"/>
                        </a:spcBef>
                        <a:spcAft>
                          <a:spcPts val="0"/>
                        </a:spcAft>
                      </a:pPr>
                      <a:r>
                        <a:rPr lang="en-NZ" sz="1600" dirty="0">
                          <a:effectLst/>
                          <a:latin typeface="Calibri" panose="020F0502020204030204" pitchFamily="34" charset="0"/>
                          <a:cs typeface="Calibri" panose="020F0502020204030204" pitchFamily="34" charset="0"/>
                        </a:rPr>
                        <a:t>Drinking Water Network Operators</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WSA s146(2)</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1 July 2022</a:t>
                      </a:r>
                    </a:p>
                  </a:txBody>
                  <a:tcPr marL="45720" marR="45720" marT="18000" marB="18000" anchor="ctr"/>
                </a:tc>
                <a:extLst>
                  <a:ext uri="{0D108BD9-81ED-4DB2-BD59-A6C34878D82A}">
                    <a16:rowId xmlns:a16="http://schemas.microsoft.com/office/drawing/2014/main" val="964210930"/>
                  </a:ext>
                </a:extLst>
              </a:tr>
              <a:tr h="270002">
                <a:tc>
                  <a:txBody>
                    <a:bodyPr/>
                    <a:lstStyle/>
                    <a:p>
                      <a:pPr marL="0">
                        <a:spcBef>
                          <a:spcPts val="0"/>
                        </a:spcBef>
                        <a:spcAft>
                          <a:spcPts val="0"/>
                        </a:spcAft>
                      </a:pPr>
                      <a:r>
                        <a:rPr lang="en-NZ" sz="1600" dirty="0">
                          <a:effectLst/>
                          <a:latin typeface="Calibri" panose="020F0502020204030204" pitchFamily="34" charset="0"/>
                          <a:cs typeface="Calibri" panose="020F0502020204030204" pitchFamily="34" charset="0"/>
                        </a:rPr>
                        <a:t>Wastewater Network Registration</a:t>
                      </a:r>
                    </a:p>
                  </a:txBody>
                  <a:tcPr marL="45720" marR="45720" marT="18000" marB="18000" anchor="ctr"/>
                </a:tc>
                <a:tc>
                  <a:txBody>
                    <a:bodyPr/>
                    <a:lstStyle/>
                    <a:p>
                      <a:pPr marL="0">
                        <a:spcBef>
                          <a:spcPts val="0"/>
                        </a:spcBef>
                        <a:spcAft>
                          <a:spcPts val="0"/>
                        </a:spcAft>
                      </a:pPr>
                      <a:r>
                        <a:rPr lang="en-NZ" sz="1600" kern="1200" dirty="0">
                          <a:solidFill>
                            <a:schemeClr val="dk1"/>
                          </a:solidFill>
                          <a:effectLst/>
                          <a:latin typeface="Calibri" panose="020F0502020204030204" pitchFamily="34" charset="0"/>
                          <a:ea typeface="+mn-ea"/>
                          <a:cs typeface="Calibri" panose="020F0502020204030204" pitchFamily="34" charset="0"/>
                        </a:rPr>
                        <a:t>Wastewater Network Operators</a:t>
                      </a:r>
                    </a:p>
                  </a:txBody>
                  <a:tcPr marL="45720" marR="45720" marT="18000" marB="18000" anchor="ctr"/>
                </a:tc>
                <a:tc>
                  <a:txBody>
                    <a:bodyPr/>
                    <a:lstStyle/>
                    <a:p>
                      <a:pPr marL="0">
                        <a:spcBef>
                          <a:spcPts val="0"/>
                        </a:spcBef>
                        <a:spcAft>
                          <a:spcPts val="0"/>
                        </a:spcAft>
                      </a:pPr>
                      <a:r>
                        <a:rPr lang="en-NZ" sz="1600">
                          <a:effectLst/>
                          <a:latin typeface="Calibri" panose="020F0502020204030204" pitchFamily="34" charset="0"/>
                          <a:cs typeface="Calibri" panose="020F0502020204030204" pitchFamily="34" charset="0"/>
                        </a:rPr>
                        <a:t>WSA s144(1)(a)</a:t>
                      </a:r>
                    </a:p>
                  </a:txBody>
                  <a:tcPr marL="45720" marR="45720" marT="18000" marB="18000" anchor="ctr"/>
                </a:tc>
                <a:tc>
                  <a:txBody>
                    <a:bodyPr/>
                    <a:lstStyle/>
                    <a:p>
                      <a:pPr marL="0">
                        <a:spcBef>
                          <a:spcPts val="0"/>
                        </a:spcBef>
                        <a:spcAft>
                          <a:spcPts val="0"/>
                        </a:spcAft>
                      </a:pPr>
                      <a:r>
                        <a:rPr lang="en-NZ" sz="1600" dirty="0">
                          <a:effectLst/>
                          <a:latin typeface="Calibri" panose="020F0502020204030204" pitchFamily="34" charset="0"/>
                          <a:cs typeface="Calibri" panose="020F0502020204030204" pitchFamily="34" charset="0"/>
                        </a:rPr>
                        <a:t>Future</a:t>
                      </a:r>
                    </a:p>
                  </a:txBody>
                  <a:tcPr marL="45720" marR="45720" marT="18000" marB="18000" anchor="ctr"/>
                </a:tc>
                <a:extLst>
                  <a:ext uri="{0D108BD9-81ED-4DB2-BD59-A6C34878D82A}">
                    <a16:rowId xmlns:a16="http://schemas.microsoft.com/office/drawing/2014/main" val="3815082241"/>
                  </a:ext>
                </a:extLst>
              </a:tr>
              <a:tr h="270002">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Stormwater Network Registration</a:t>
                      </a:r>
                    </a:p>
                  </a:txBody>
                  <a:tcPr marL="45720" marR="45720" marT="18000" marB="18000" anchor="ctr"/>
                </a:tc>
                <a:tc>
                  <a:txBody>
                    <a:bodyPr/>
                    <a:lstStyle/>
                    <a:p>
                      <a:pPr marL="0">
                        <a:spcBef>
                          <a:spcPts val="0"/>
                        </a:spcBef>
                        <a:spcAft>
                          <a:spcPts val="0"/>
                        </a:spcAft>
                      </a:pPr>
                      <a:r>
                        <a:rPr lang="en-NZ" sz="1600" kern="1200" dirty="0">
                          <a:solidFill>
                            <a:schemeClr val="dk1"/>
                          </a:solidFill>
                          <a:effectLst/>
                          <a:latin typeface="Calibri" panose="020F0502020204030204" pitchFamily="34" charset="0"/>
                          <a:ea typeface="+mn-ea"/>
                          <a:cs typeface="Calibri" panose="020F0502020204030204" pitchFamily="34" charset="0"/>
                        </a:rPr>
                        <a:t>Stormwater Network Operators</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WSA s144(1)(b)</a:t>
                      </a:r>
                    </a:p>
                  </a:txBody>
                  <a:tcPr marL="45720" marR="45720" marT="18000" marB="18000" anchor="ctr"/>
                </a:tc>
                <a:tc>
                  <a:txBody>
                    <a:bodyPr/>
                    <a:lstStyle/>
                    <a:p>
                      <a:pPr marL="0">
                        <a:spcBef>
                          <a:spcPts val="0"/>
                        </a:spcBef>
                        <a:spcAft>
                          <a:spcPts val="0"/>
                        </a:spcAft>
                      </a:pPr>
                      <a:r>
                        <a:rPr lang="en-NZ" sz="1600" dirty="0">
                          <a:effectLst/>
                          <a:latin typeface="Calibri" panose="020F0502020204030204" pitchFamily="34" charset="0"/>
                          <a:cs typeface="Calibri" panose="020F0502020204030204" pitchFamily="34" charset="0"/>
                        </a:rPr>
                        <a:t>Future</a:t>
                      </a:r>
                    </a:p>
                  </a:txBody>
                  <a:tcPr marL="45720" marR="45720" marT="18000" marB="18000" anchor="ctr"/>
                </a:tc>
                <a:extLst>
                  <a:ext uri="{0D108BD9-81ED-4DB2-BD59-A6C34878D82A}">
                    <a16:rowId xmlns:a16="http://schemas.microsoft.com/office/drawing/2014/main" val="3664876179"/>
                  </a:ext>
                </a:extLst>
              </a:tr>
              <a:tr h="270002">
                <a:tc>
                  <a:txBody>
                    <a:bodyPr/>
                    <a:lstStyle/>
                    <a:p>
                      <a:pPr marL="0">
                        <a:spcBef>
                          <a:spcPts val="0"/>
                        </a:spcBef>
                        <a:spcAft>
                          <a:spcPts val="0"/>
                        </a:spcAft>
                      </a:pPr>
                      <a:r>
                        <a:rPr lang="en-NZ" sz="1600" dirty="0">
                          <a:effectLst/>
                          <a:latin typeface="Calibri" panose="020F0502020204030204" pitchFamily="34" charset="0"/>
                          <a:cs typeface="Calibri" panose="020F0502020204030204" pitchFamily="34" charset="0"/>
                        </a:rPr>
                        <a:t>Consumer Complaints</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Drinking Water Suppliers</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WSA s38(1)(c)</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Future</a:t>
                      </a:r>
                    </a:p>
                  </a:txBody>
                  <a:tcPr marL="45720" marR="45720" marT="18000" marB="18000" anchor="ctr"/>
                </a:tc>
                <a:extLst>
                  <a:ext uri="{0D108BD9-81ED-4DB2-BD59-A6C34878D82A}">
                    <a16:rowId xmlns:a16="http://schemas.microsoft.com/office/drawing/2014/main" val="2698073353"/>
                  </a:ext>
                </a:extLst>
              </a:tr>
              <a:tr h="270002">
                <a:tc>
                  <a:txBody>
                    <a:bodyPr/>
                    <a:lstStyle/>
                    <a:p>
                      <a:pPr marL="0">
                        <a:spcBef>
                          <a:spcPts val="0"/>
                        </a:spcBef>
                        <a:spcAft>
                          <a:spcPts val="0"/>
                        </a:spcAft>
                      </a:pPr>
                      <a:r>
                        <a:rPr lang="en-NZ" sz="1600">
                          <a:effectLst/>
                          <a:latin typeface="Calibri" panose="020F0502020204030204" pitchFamily="34" charset="0"/>
                          <a:cs typeface="Calibri" panose="020F0502020204030204" pitchFamily="34" charset="0"/>
                        </a:rPr>
                        <a:t>Drinking Water Abstraction Points</a:t>
                      </a:r>
                    </a:p>
                  </a:txBody>
                  <a:tcPr marL="45720" marR="45720" marT="18000" marB="18000" anchor="ctr"/>
                </a:tc>
                <a:tc>
                  <a:txBody>
                    <a:bodyPr/>
                    <a:lstStyle/>
                    <a:p>
                      <a:pPr marL="0" marR="0" indent="0" eaLnBrk="1" fontAlgn="auto" latinLnBrk="0" hangingPunct="1">
                        <a:spcBef>
                          <a:spcPts val="0"/>
                        </a:spcBef>
                        <a:spcAft>
                          <a:spcPts val="0"/>
                        </a:spcAft>
                      </a:pPr>
                      <a:r>
                        <a:rPr lang="en-NZ" sz="1600">
                          <a:effectLst/>
                          <a:latin typeface="Calibri" panose="020F0502020204030204" pitchFamily="34" charset="0"/>
                          <a:cs typeface="Calibri" panose="020F0502020204030204" pitchFamily="34" charset="0"/>
                        </a:rPr>
                        <a:t>Regional Councils + Territorial Authorities</a:t>
                      </a:r>
                    </a:p>
                  </a:txBody>
                  <a:tcPr marL="45720" marR="45720" marT="18000" marB="18000" anchor="ctr"/>
                </a:tc>
                <a:tc>
                  <a:txBody>
                    <a:bodyPr/>
                    <a:lstStyle/>
                    <a:p>
                      <a:pPr marL="0">
                        <a:spcBef>
                          <a:spcPts val="0"/>
                        </a:spcBef>
                        <a:spcAft>
                          <a:spcPts val="0"/>
                        </a:spcAft>
                      </a:pPr>
                      <a:r>
                        <a:rPr lang="en-NZ" sz="1600">
                          <a:effectLst/>
                          <a:latin typeface="Calibri" panose="020F0502020204030204" pitchFamily="34" charset="0"/>
                          <a:cs typeface="Calibri" panose="020F0502020204030204" pitchFamily="34" charset="0"/>
                        </a:rPr>
                        <a:t>WSA s45(2)</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Future</a:t>
                      </a:r>
                    </a:p>
                  </a:txBody>
                  <a:tcPr marL="45720" marR="45720" marT="18000" marB="18000" anchor="ctr"/>
                </a:tc>
                <a:extLst>
                  <a:ext uri="{0D108BD9-81ED-4DB2-BD59-A6C34878D82A}">
                    <a16:rowId xmlns:a16="http://schemas.microsoft.com/office/drawing/2014/main" val="287945442"/>
                  </a:ext>
                </a:extLst>
              </a:tr>
              <a:tr h="270002">
                <a:tc>
                  <a:txBody>
                    <a:bodyPr/>
                    <a:lstStyle/>
                    <a:p>
                      <a:pPr marL="0" marR="0" indent="0" eaLnBrk="1" fontAlgn="auto" latinLnBrk="0" hangingPunct="1">
                        <a:spcBef>
                          <a:spcPts val="0"/>
                        </a:spcBef>
                        <a:spcAft>
                          <a:spcPts val="0"/>
                        </a:spcAft>
                      </a:pPr>
                      <a:r>
                        <a:rPr lang="en-NZ" sz="1600">
                          <a:effectLst/>
                          <a:latin typeface="Calibri" panose="020F0502020204030204" pitchFamily="34" charset="0"/>
                          <a:cs typeface="Calibri" panose="020F0502020204030204" pitchFamily="34" charset="0"/>
                        </a:rPr>
                        <a:t>Source Water Quality + Quantity</a:t>
                      </a:r>
                    </a:p>
                  </a:txBody>
                  <a:tcPr marL="45720" marR="45720" marT="18000" marB="18000" anchor="ctr"/>
                </a:tc>
                <a:tc>
                  <a:txBody>
                    <a:bodyPr/>
                    <a:lstStyle/>
                    <a:p>
                      <a:pPr marL="0" marR="0" indent="0" eaLnBrk="1" fontAlgn="auto" latinLnBrk="0" hangingPunct="1">
                        <a:spcBef>
                          <a:spcPts val="0"/>
                        </a:spcBef>
                        <a:spcAft>
                          <a:spcPts val="0"/>
                        </a:spcAft>
                      </a:pPr>
                      <a:r>
                        <a:rPr lang="en-NZ" sz="1600">
                          <a:effectLst/>
                          <a:latin typeface="Calibri" panose="020F0502020204030204" pitchFamily="34" charset="0"/>
                          <a:cs typeface="Calibri" panose="020F0502020204030204" pitchFamily="34" charset="0"/>
                        </a:rPr>
                        <a:t>Regional Councils</a:t>
                      </a:r>
                    </a:p>
                  </a:txBody>
                  <a:tcPr marL="45720" marR="45720" marT="18000" marB="18000" anchor="ctr"/>
                </a:tc>
                <a:tc>
                  <a:txBody>
                    <a:bodyPr/>
                    <a:lstStyle/>
                    <a:p>
                      <a:pPr marL="0">
                        <a:spcBef>
                          <a:spcPts val="0"/>
                        </a:spcBef>
                        <a:spcAft>
                          <a:spcPts val="0"/>
                        </a:spcAft>
                      </a:pPr>
                      <a:r>
                        <a:rPr lang="en-NZ" sz="1600">
                          <a:effectLst/>
                          <a:latin typeface="Calibri" panose="020F0502020204030204" pitchFamily="34" charset="0"/>
                          <a:cs typeface="Calibri" panose="020F0502020204030204" pitchFamily="34" charset="0"/>
                        </a:rPr>
                        <a:t>WSA s46 </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Future</a:t>
                      </a:r>
                    </a:p>
                  </a:txBody>
                  <a:tcPr marL="45720" marR="45720" marT="18000" marB="18000" anchor="ctr"/>
                </a:tc>
                <a:extLst>
                  <a:ext uri="{0D108BD9-81ED-4DB2-BD59-A6C34878D82A}">
                    <a16:rowId xmlns:a16="http://schemas.microsoft.com/office/drawing/2014/main" val="2101198447"/>
                  </a:ext>
                </a:extLst>
              </a:tr>
              <a:tr h="270002">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WW/SW Network Environmental Performance Measures</a:t>
                      </a:r>
                    </a:p>
                  </a:txBody>
                  <a:tcPr marL="45720" marR="45720" marT="18000" marB="18000" anchor="ctr"/>
                </a:tc>
                <a:tc>
                  <a:txBody>
                    <a:bodyPr/>
                    <a:lstStyle/>
                    <a:p>
                      <a:pPr marL="0">
                        <a:spcBef>
                          <a:spcPts val="0"/>
                        </a:spcBef>
                        <a:spcAft>
                          <a:spcPts val="0"/>
                        </a:spcAft>
                      </a:pPr>
                      <a:r>
                        <a:rPr lang="en-NZ" sz="1600">
                          <a:effectLst/>
                          <a:latin typeface="Calibri" panose="020F0502020204030204" pitchFamily="34" charset="0"/>
                          <a:cs typeface="Calibri" panose="020F0502020204030204" pitchFamily="34" charset="0"/>
                        </a:rPr>
                        <a:t>Waste / Storm Water Network Operators</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WSA s146(2)</a:t>
                      </a:r>
                    </a:p>
                  </a:txBody>
                  <a:tcPr marL="45720" marR="45720" marT="18000" marB="18000" anchor="ctr"/>
                </a:tc>
                <a:tc>
                  <a:txBody>
                    <a:bodyPr/>
                    <a:lstStyle/>
                    <a:p>
                      <a:pPr marL="0" marR="0" indent="0" eaLnBrk="1" fontAlgn="auto" latinLnBrk="0" hangingPunct="1">
                        <a:spcBef>
                          <a:spcPts val="0"/>
                        </a:spcBef>
                        <a:spcAft>
                          <a:spcPts val="0"/>
                        </a:spcAft>
                      </a:pPr>
                      <a:r>
                        <a:rPr lang="en-NZ" sz="1600" dirty="0">
                          <a:effectLst/>
                          <a:latin typeface="Calibri" panose="020F0502020204030204" pitchFamily="34" charset="0"/>
                          <a:cs typeface="Calibri" panose="020F0502020204030204" pitchFamily="34" charset="0"/>
                        </a:rPr>
                        <a:t>Future</a:t>
                      </a:r>
                    </a:p>
                  </a:txBody>
                  <a:tcPr marL="45720" marR="45720" marT="18000" marB="18000" anchor="ctr"/>
                </a:tc>
                <a:extLst>
                  <a:ext uri="{0D108BD9-81ED-4DB2-BD59-A6C34878D82A}">
                    <a16:rowId xmlns:a16="http://schemas.microsoft.com/office/drawing/2014/main" val="1561446240"/>
                  </a:ext>
                </a:extLst>
              </a:tr>
            </a:tbl>
          </a:graphicData>
        </a:graphic>
      </p:graphicFrame>
    </p:spTree>
    <p:extLst>
      <p:ext uri="{BB962C8B-B14F-4D97-AF65-F5344CB8AC3E}">
        <p14:creationId xmlns:p14="http://schemas.microsoft.com/office/powerpoint/2010/main" val="828357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37DD42-9B58-7793-FA46-E7698835F321}"/>
              </a:ext>
            </a:extLst>
          </p:cNvPr>
          <p:cNvSpPr>
            <a:spLocks noGrp="1"/>
          </p:cNvSpPr>
          <p:nvPr>
            <p:ph type="body" sz="quarter" idx="10"/>
          </p:nvPr>
        </p:nvSpPr>
        <p:spPr>
          <a:xfrm>
            <a:off x="801688" y="124372"/>
            <a:ext cx="10801350" cy="894941"/>
          </a:xfrm>
        </p:spPr>
        <p:txBody>
          <a:bodyPr vert="horz" lIns="91440" tIns="45720" rIns="91440" bIns="45720" rtlCol="0" anchor="t">
            <a:normAutofit/>
          </a:bodyPr>
          <a:lstStyle/>
          <a:p>
            <a:r>
              <a:rPr lang="en-NZ" dirty="0"/>
              <a:t>Water Data Ecosystem</a:t>
            </a:r>
          </a:p>
        </p:txBody>
      </p:sp>
      <p:graphicFrame>
        <p:nvGraphicFramePr>
          <p:cNvPr id="8" name="Table 7">
            <a:extLst>
              <a:ext uri="{FF2B5EF4-FFF2-40B4-BE49-F238E27FC236}">
                <a16:creationId xmlns:a16="http://schemas.microsoft.com/office/drawing/2014/main" id="{D2DC47CF-BD63-A199-62A8-502881968B5A}"/>
              </a:ext>
            </a:extLst>
          </p:cNvPr>
          <p:cNvGraphicFramePr>
            <a:graphicFrameLocks noGrp="1"/>
          </p:cNvGraphicFramePr>
          <p:nvPr/>
        </p:nvGraphicFramePr>
        <p:xfrm>
          <a:off x="-6928700" y="7297335"/>
          <a:ext cx="8391749" cy="2958084"/>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590525580"/>
                    </a:ext>
                  </a:extLst>
                </a:gridCol>
                <a:gridCol w="2944660">
                  <a:extLst>
                    <a:ext uri="{9D8B030D-6E8A-4147-A177-3AD203B41FA5}">
                      <a16:colId xmlns:a16="http://schemas.microsoft.com/office/drawing/2014/main" val="962890566"/>
                    </a:ext>
                  </a:extLst>
                </a:gridCol>
                <a:gridCol w="2944660">
                  <a:extLst>
                    <a:ext uri="{9D8B030D-6E8A-4147-A177-3AD203B41FA5}">
                      <a16:colId xmlns:a16="http://schemas.microsoft.com/office/drawing/2014/main" val="1628306411"/>
                    </a:ext>
                  </a:extLst>
                </a:gridCol>
                <a:gridCol w="1340198">
                  <a:extLst>
                    <a:ext uri="{9D8B030D-6E8A-4147-A177-3AD203B41FA5}">
                      <a16:colId xmlns:a16="http://schemas.microsoft.com/office/drawing/2014/main" val="1573824923"/>
                    </a:ext>
                  </a:extLst>
                </a:gridCol>
                <a:gridCol w="802231">
                  <a:extLst>
                    <a:ext uri="{9D8B030D-6E8A-4147-A177-3AD203B41FA5}">
                      <a16:colId xmlns:a16="http://schemas.microsoft.com/office/drawing/2014/main" val="3118377561"/>
                    </a:ext>
                  </a:extLst>
                </a:gridCol>
              </a:tblGrid>
              <a:tr h="336550">
                <a:tc>
                  <a:txBody>
                    <a:bodyPr/>
                    <a:lstStyle/>
                    <a:p>
                      <a:pPr marL="0">
                        <a:spcBef>
                          <a:spcPts val="0"/>
                        </a:spcBef>
                        <a:spcAft>
                          <a:spcPts val="0"/>
                        </a:spcAft>
                      </a:pPr>
                      <a:endParaRPr lang="en-NZ">
                        <a:effectLst/>
                      </a:endParaRPr>
                    </a:p>
                  </a:txBody>
                  <a:tcPr marL="0" marR="0" marT="0" marB="0" anchor="ctr"/>
                </a:tc>
                <a:tc>
                  <a:txBody>
                    <a:bodyPr/>
                    <a:lstStyle/>
                    <a:p>
                      <a:pPr marL="0">
                        <a:spcBef>
                          <a:spcPts val="0"/>
                        </a:spcBef>
                        <a:spcAft>
                          <a:spcPts val="0"/>
                        </a:spcAft>
                      </a:pPr>
                      <a:r>
                        <a:rPr lang="en-NZ" dirty="0">
                          <a:effectLst/>
                        </a:rPr>
                        <a:t>Who</a:t>
                      </a:r>
                    </a:p>
                  </a:txBody>
                  <a:tcPr marL="0" marR="0" marT="0" marB="0" anchor="ctr"/>
                </a:tc>
                <a:tc>
                  <a:txBody>
                    <a:bodyPr/>
                    <a:lstStyle/>
                    <a:p>
                      <a:pPr marL="0">
                        <a:spcBef>
                          <a:spcPts val="0"/>
                        </a:spcBef>
                        <a:spcAft>
                          <a:spcPts val="0"/>
                        </a:spcAft>
                      </a:pPr>
                      <a:r>
                        <a:rPr lang="en-NZ" dirty="0">
                          <a:effectLst/>
                        </a:rPr>
                        <a:t>What</a:t>
                      </a:r>
                    </a:p>
                  </a:txBody>
                  <a:tcPr marL="0" marR="0" marT="0" marB="0" anchor="ctr"/>
                </a:tc>
                <a:tc>
                  <a:txBody>
                    <a:bodyPr/>
                    <a:lstStyle/>
                    <a:p>
                      <a:pPr marL="0">
                        <a:spcBef>
                          <a:spcPts val="0"/>
                        </a:spcBef>
                        <a:spcAft>
                          <a:spcPts val="0"/>
                        </a:spcAft>
                      </a:pPr>
                      <a:r>
                        <a:rPr lang="en-NZ" dirty="0">
                          <a:effectLst/>
                        </a:rPr>
                        <a:t>Legislation</a:t>
                      </a:r>
                    </a:p>
                  </a:txBody>
                  <a:tcPr marL="0" marR="0" marT="0" marB="0" anchor="ctr"/>
                </a:tc>
                <a:tc>
                  <a:txBody>
                    <a:bodyPr/>
                    <a:lstStyle/>
                    <a:p>
                      <a:pPr marL="0">
                        <a:spcBef>
                          <a:spcPts val="0"/>
                        </a:spcBef>
                        <a:spcAft>
                          <a:spcPts val="0"/>
                        </a:spcAft>
                      </a:pPr>
                      <a:r>
                        <a:rPr lang="en-NZ" dirty="0">
                          <a:effectLst/>
                        </a:rPr>
                        <a:t>When</a:t>
                      </a:r>
                    </a:p>
                  </a:txBody>
                  <a:tcPr marL="0" marR="0" marT="0" marB="0" anchor="ctr"/>
                </a:tc>
                <a:extLst>
                  <a:ext uri="{0D108BD9-81ED-4DB2-BD59-A6C34878D82A}">
                    <a16:rowId xmlns:a16="http://schemas.microsoft.com/office/drawing/2014/main" val="2357648981"/>
                  </a:ext>
                </a:extLst>
              </a:tr>
              <a:tr h="270002">
                <a:tc rowSpan="9">
                  <a:txBody>
                    <a:bodyPr/>
                    <a:lstStyle/>
                    <a:p>
                      <a:pPr marL="0" algn="ctr">
                        <a:spcBef>
                          <a:spcPts val="0"/>
                        </a:spcBef>
                        <a:spcAft>
                          <a:spcPts val="0"/>
                        </a:spcAft>
                      </a:pPr>
                      <a:r>
                        <a:rPr lang="en-NZ" sz="1400" dirty="0">
                          <a:effectLst/>
                        </a:rPr>
                        <a:t>Provides Data To</a:t>
                      </a:r>
                      <a:endParaRPr lang="en-NZ" dirty="0">
                        <a:effectLst/>
                      </a:endParaRPr>
                    </a:p>
                  </a:txBody>
                  <a:tcPr marL="0" marR="0" marT="0" marB="0" vert="vert270" anchor="ct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a:spcBef>
                          <a:spcPts val="0"/>
                        </a:spcBef>
                        <a:spcAft>
                          <a:spcPts val="0"/>
                        </a:spcAft>
                      </a:pPr>
                      <a:r>
                        <a:rPr lang="en-NZ" sz="1200">
                          <a:effectLst/>
                        </a:rPr>
                        <a:t>Public register of drinking water supplies</a:t>
                      </a:r>
                      <a:endParaRPr lang="en-NZ">
                        <a:effectLst/>
                      </a:endParaRPr>
                    </a:p>
                  </a:txBody>
                  <a:tcPr marL="0" marR="0" marT="0" marB="0" anchor="ctr"/>
                </a:tc>
                <a:tc>
                  <a:txBody>
                    <a:bodyPr/>
                    <a:lstStyle/>
                    <a:p>
                      <a:pPr marL="0">
                        <a:spcBef>
                          <a:spcPts val="0"/>
                        </a:spcBef>
                        <a:spcAft>
                          <a:spcPts val="0"/>
                        </a:spcAft>
                      </a:pPr>
                      <a:r>
                        <a:rPr lang="en-NZ" sz="1200">
                          <a:effectLst/>
                        </a:rPr>
                        <a:t>WSA s55(4)</a:t>
                      </a:r>
                      <a:endParaRPr lang="en-NZ">
                        <a:effectLst/>
                      </a:endParaRPr>
                    </a:p>
                  </a:txBody>
                  <a:tcPr marL="0" marR="0" marT="0" marB="0" anchor="ctr"/>
                </a:tc>
                <a:tc>
                  <a:txBody>
                    <a:bodyPr/>
                    <a:lstStyle/>
                    <a:p>
                      <a:pPr marL="0">
                        <a:spcBef>
                          <a:spcPts val="0"/>
                        </a:spcBef>
                        <a:spcAft>
                          <a:spcPts val="0"/>
                        </a:spcAft>
                      </a:pPr>
                      <a:r>
                        <a:rPr lang="en-NZ" sz="1200">
                          <a:effectLst/>
                        </a:rPr>
                        <a:t>April 2022</a:t>
                      </a:r>
                      <a:endParaRPr lang="en-NZ">
                        <a:effectLst/>
                      </a:endParaRPr>
                    </a:p>
                  </a:txBody>
                  <a:tcPr marL="0" marR="0" marT="0" marB="0" anchor="ctr"/>
                </a:tc>
                <a:extLst>
                  <a:ext uri="{0D108BD9-81ED-4DB2-BD59-A6C34878D82A}">
                    <a16:rowId xmlns:a16="http://schemas.microsoft.com/office/drawing/2014/main" val="391545411"/>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Public register of wastewater networks</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WSA s144(4)</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dirty="0">
                          <a:effectLst/>
                        </a:rPr>
                        <a:t>Future</a:t>
                      </a:r>
                      <a:endParaRPr lang="en-NZ" dirty="0">
                        <a:effectLst/>
                      </a:endParaRPr>
                    </a:p>
                  </a:txBody>
                  <a:tcPr marL="0" marR="0" marT="0" marB="0" anchor="ctr"/>
                </a:tc>
                <a:extLst>
                  <a:ext uri="{0D108BD9-81ED-4DB2-BD59-A6C34878D82A}">
                    <a16:rowId xmlns:a16="http://schemas.microsoft.com/office/drawing/2014/main" val="4066193468"/>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Public register of stormwater networks</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WSA s144(4)</a:t>
                      </a:r>
                      <a:endParaRPr lang="en-NZ">
                        <a:effectLst/>
                      </a:endParaRPr>
                    </a:p>
                  </a:txBody>
                  <a:tcPr marL="0" marR="0" marT="0" marB="0" anchor="ctr"/>
                </a:tc>
                <a:tc>
                  <a:txBody>
                    <a:bodyPr/>
                    <a:lstStyle/>
                    <a:p>
                      <a:pPr marL="0">
                        <a:spcBef>
                          <a:spcPts val="0"/>
                        </a:spcBef>
                        <a:spcAft>
                          <a:spcPts val="0"/>
                        </a:spcAft>
                      </a:pPr>
                      <a:r>
                        <a:rPr lang="en-NZ" sz="1200">
                          <a:effectLst/>
                        </a:rPr>
                        <a:t>Future</a:t>
                      </a:r>
                      <a:endParaRPr lang="en-NZ">
                        <a:effectLst/>
                      </a:endParaRPr>
                    </a:p>
                  </a:txBody>
                  <a:tcPr marL="0" marR="0" marT="0" marB="0" anchor="ctr"/>
                </a:tc>
                <a:extLst>
                  <a:ext uri="{0D108BD9-81ED-4DB2-BD59-A6C34878D82A}">
                    <a16:rowId xmlns:a16="http://schemas.microsoft.com/office/drawing/2014/main" val="950120693"/>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a:spcBef>
                          <a:spcPts val="0"/>
                        </a:spcBef>
                        <a:spcAft>
                          <a:spcPts val="0"/>
                        </a:spcAft>
                      </a:pPr>
                      <a:r>
                        <a:rPr lang="en-NZ" sz="1200">
                          <a:effectLst/>
                        </a:rPr>
                        <a:t>Annual drinking water regulation report </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WSA s137</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1 July 2022</a:t>
                      </a:r>
                      <a:endParaRPr lang="en-NZ">
                        <a:effectLst/>
                      </a:endParaRPr>
                    </a:p>
                  </a:txBody>
                  <a:tcPr marL="0" marR="0" marT="0" marB="0" anchor="ctr"/>
                </a:tc>
                <a:extLst>
                  <a:ext uri="{0D108BD9-81ED-4DB2-BD59-A6C34878D82A}">
                    <a16:rowId xmlns:a16="http://schemas.microsoft.com/office/drawing/2014/main" val="806320375"/>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a:spcBef>
                          <a:spcPts val="0"/>
                        </a:spcBef>
                        <a:spcAft>
                          <a:spcPts val="0"/>
                        </a:spcAft>
                      </a:pPr>
                      <a:r>
                        <a:rPr lang="en-NZ" sz="1200">
                          <a:effectLst/>
                        </a:rPr>
                        <a:t>Annual reporting on DW networks’ env. performance </a:t>
                      </a:r>
                      <a:endParaRPr lang="en-NZ">
                        <a:effectLst/>
                      </a:endParaRPr>
                    </a:p>
                  </a:txBody>
                  <a:tcPr marL="0" marR="0" marT="0" marB="0" anchor="ctr"/>
                </a:tc>
                <a:tc>
                  <a:txBody>
                    <a:bodyPr/>
                    <a:lstStyle/>
                    <a:p>
                      <a:pPr marL="0">
                        <a:spcBef>
                          <a:spcPts val="0"/>
                        </a:spcBef>
                        <a:spcAft>
                          <a:spcPts val="0"/>
                        </a:spcAft>
                      </a:pPr>
                      <a:r>
                        <a:rPr lang="en-NZ" sz="1200">
                          <a:effectLst/>
                        </a:rPr>
                        <a:t>WSA s147</a:t>
                      </a:r>
                      <a:endParaRPr lang="en-NZ">
                        <a:effectLst/>
                      </a:endParaRPr>
                    </a:p>
                  </a:txBody>
                  <a:tcPr marL="0" marR="0" marT="0" marB="0" anchor="ctr"/>
                </a:tc>
                <a:tc>
                  <a:txBody>
                    <a:bodyPr/>
                    <a:lstStyle/>
                    <a:p>
                      <a:pPr marL="0">
                        <a:spcBef>
                          <a:spcPts val="0"/>
                        </a:spcBef>
                        <a:spcAft>
                          <a:spcPts val="0"/>
                        </a:spcAft>
                      </a:pPr>
                      <a:r>
                        <a:rPr lang="en-NZ" sz="1200">
                          <a:effectLst/>
                        </a:rPr>
                        <a:t>31 Dec 2023</a:t>
                      </a:r>
                      <a:endParaRPr lang="en-NZ">
                        <a:effectLst/>
                      </a:endParaRPr>
                    </a:p>
                  </a:txBody>
                  <a:tcPr marL="0" marR="0" marT="0" marB="0" anchor="ctr"/>
                </a:tc>
                <a:extLst>
                  <a:ext uri="{0D108BD9-81ED-4DB2-BD59-A6C34878D82A}">
                    <a16:rowId xmlns:a16="http://schemas.microsoft.com/office/drawing/2014/main" val="1372473771"/>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Annual reporting on WW/SW networks’ env. performance </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WSA s147</a:t>
                      </a:r>
                      <a:endParaRPr lang="en-NZ">
                        <a:effectLst/>
                      </a:endParaRPr>
                    </a:p>
                  </a:txBody>
                  <a:tcPr marL="0" marR="0" marT="0" marB="0" anchor="ctr"/>
                </a:tc>
                <a:tc>
                  <a:txBody>
                    <a:bodyPr/>
                    <a:lstStyle/>
                    <a:p>
                      <a:pPr marL="0">
                        <a:spcBef>
                          <a:spcPts val="0"/>
                        </a:spcBef>
                        <a:spcAft>
                          <a:spcPts val="0"/>
                        </a:spcAft>
                      </a:pPr>
                      <a:r>
                        <a:rPr lang="en-NZ" sz="1200">
                          <a:effectLst/>
                        </a:rPr>
                        <a:t>Future</a:t>
                      </a:r>
                      <a:endParaRPr lang="en-NZ">
                        <a:effectLst/>
                      </a:endParaRPr>
                    </a:p>
                  </a:txBody>
                  <a:tcPr marL="0" marR="0" marT="0" marB="0" anchor="ctr"/>
                </a:tc>
                <a:extLst>
                  <a:ext uri="{0D108BD9-81ED-4DB2-BD59-A6C34878D82A}">
                    <a16:rowId xmlns:a16="http://schemas.microsoft.com/office/drawing/2014/main" val="3984687445"/>
                  </a:ext>
                </a:extLst>
              </a:tr>
              <a:tr h="270002">
                <a:tc vMerge="1">
                  <a:txBody>
                    <a:bodyPr/>
                    <a:lstStyle/>
                    <a:p>
                      <a:endParaRPr lang="en-US"/>
                    </a:p>
                  </a:txBody>
                  <a:tcPr/>
                </a:tc>
                <a:tc>
                  <a:txBody>
                    <a:bodyPr/>
                    <a:lstStyle/>
                    <a:p>
                      <a:pPr marL="0">
                        <a:spcBef>
                          <a:spcPts val="0"/>
                        </a:spcBef>
                        <a:spcAft>
                          <a:spcPts val="0"/>
                        </a:spcAft>
                      </a:pPr>
                      <a:r>
                        <a:rPr lang="en-NZ" sz="1200">
                          <a:effectLst/>
                        </a:rPr>
                        <a:t>Regional Councils + Territorial Authorities</a:t>
                      </a:r>
                      <a:endParaRPr lang="en-NZ">
                        <a:effectLst/>
                      </a:endParaRPr>
                    </a:p>
                  </a:txBody>
                  <a:tcPr marL="0" marR="0" marT="0" marB="0" anchor="ctr"/>
                </a:tc>
                <a:tc>
                  <a:txBody>
                    <a:bodyPr/>
                    <a:lstStyle/>
                    <a:p>
                      <a:pPr marL="0">
                        <a:spcBef>
                          <a:spcPts val="0"/>
                        </a:spcBef>
                        <a:spcAft>
                          <a:spcPts val="0"/>
                        </a:spcAft>
                      </a:pPr>
                      <a:r>
                        <a:rPr lang="en-NZ" sz="1200">
                          <a:effectLst/>
                        </a:rPr>
                        <a:t>Drinking Water Abstraction Points</a:t>
                      </a:r>
                      <a:endParaRPr lang="en-NZ">
                        <a:effectLst/>
                      </a:endParaRPr>
                    </a:p>
                  </a:txBody>
                  <a:tcPr marL="0" marR="0" marT="0" marB="0" anchor="ctr"/>
                </a:tc>
                <a:tc>
                  <a:txBody>
                    <a:bodyPr/>
                    <a:lstStyle/>
                    <a:p>
                      <a:pPr marL="0">
                        <a:spcBef>
                          <a:spcPts val="0"/>
                        </a:spcBef>
                        <a:spcAft>
                          <a:spcPts val="0"/>
                        </a:spcAft>
                      </a:pPr>
                      <a:r>
                        <a:rPr lang="en-NZ" sz="1200">
                          <a:effectLst/>
                        </a:rPr>
                        <a:t>WSA s45(1)</a:t>
                      </a:r>
                      <a:endParaRPr lang="en-NZ">
                        <a:effectLst/>
                      </a:endParaRPr>
                    </a:p>
                  </a:txBody>
                  <a:tcPr marL="0" marR="0" marT="0" marB="0" anchor="ctr"/>
                </a:tc>
                <a:tc>
                  <a:txBody>
                    <a:bodyPr/>
                    <a:lstStyle/>
                    <a:p>
                      <a:pPr marL="0">
                        <a:spcBef>
                          <a:spcPts val="0"/>
                        </a:spcBef>
                        <a:spcAft>
                          <a:spcPts val="0"/>
                        </a:spcAft>
                      </a:pPr>
                      <a:r>
                        <a:rPr lang="en-NZ" sz="1200">
                          <a:effectLst/>
                        </a:rPr>
                        <a:t>Future</a:t>
                      </a:r>
                      <a:endParaRPr lang="en-NZ">
                        <a:effectLst/>
                      </a:endParaRPr>
                    </a:p>
                  </a:txBody>
                  <a:tcPr marL="0" marR="0" marT="0" marB="0" anchor="ctr"/>
                </a:tc>
                <a:extLst>
                  <a:ext uri="{0D108BD9-81ED-4DB2-BD59-A6C34878D82A}">
                    <a16:rowId xmlns:a16="http://schemas.microsoft.com/office/drawing/2014/main" val="1490967924"/>
                  </a:ext>
                </a:extLst>
              </a:tr>
              <a:tr h="270002">
                <a:tc vMerge="1">
                  <a:txBody>
                    <a:bodyPr/>
                    <a:lstStyle/>
                    <a:p>
                      <a:endParaRPr lang="en-US"/>
                    </a:p>
                  </a:txBody>
                  <a:tcPr/>
                </a:tc>
                <a:tc>
                  <a:txBody>
                    <a:bodyPr/>
                    <a:lstStyle/>
                    <a:p>
                      <a:pPr marL="0" marR="0" indent="0" eaLnBrk="1" fontAlgn="auto" latinLnBrk="0" hangingPunct="1">
                        <a:spcBef>
                          <a:spcPts val="0"/>
                        </a:spcBef>
                        <a:spcAft>
                          <a:spcPts val="0"/>
                        </a:spcAft>
                      </a:pPr>
                      <a:r>
                        <a:rPr lang="en-NZ" sz="1200">
                          <a:effectLst/>
                        </a:rPr>
                        <a:t>Regional Councils</a:t>
                      </a:r>
                      <a:endParaRPr lang="en-NZ">
                        <a:effectLst/>
                      </a:endParaRPr>
                    </a:p>
                  </a:txBody>
                  <a:tcPr marL="0" marR="0" marT="0" marB="0" anchor="ctr"/>
                </a:tc>
                <a:tc>
                  <a:txBody>
                    <a:bodyPr/>
                    <a:lstStyle/>
                    <a:p>
                      <a:pPr marL="0">
                        <a:spcBef>
                          <a:spcPts val="0"/>
                        </a:spcBef>
                        <a:spcAft>
                          <a:spcPts val="0"/>
                        </a:spcAft>
                      </a:pPr>
                      <a:r>
                        <a:rPr lang="en-NZ" sz="1200">
                          <a:effectLst/>
                        </a:rPr>
                        <a:t>Source Water Quality </a:t>
                      </a:r>
                      <a:endParaRPr lang="en-NZ">
                        <a:effectLst/>
                      </a:endParaRPr>
                    </a:p>
                  </a:txBody>
                  <a:tcPr marL="0" marR="0" marT="0" marB="0" anchor="ctr"/>
                </a:tc>
                <a:tc>
                  <a:txBody>
                    <a:bodyPr/>
                    <a:lstStyle/>
                    <a:p>
                      <a:pPr marL="0">
                        <a:spcBef>
                          <a:spcPts val="0"/>
                        </a:spcBef>
                        <a:spcAft>
                          <a:spcPts val="0"/>
                        </a:spcAft>
                      </a:pPr>
                      <a:r>
                        <a:rPr lang="en-NZ" sz="1200">
                          <a:effectLst/>
                        </a:rPr>
                        <a:t>WSA s44(3)</a:t>
                      </a:r>
                      <a:endParaRPr lang="en-NZ">
                        <a:effectLst/>
                      </a:endParaRPr>
                    </a:p>
                  </a:txBody>
                  <a:tcPr marL="0" marR="0" marT="0" marB="0" anchor="ctr"/>
                </a:tc>
                <a:tc>
                  <a:txBody>
                    <a:bodyPr/>
                    <a:lstStyle/>
                    <a:p>
                      <a:pPr marL="0">
                        <a:spcBef>
                          <a:spcPts val="0"/>
                        </a:spcBef>
                        <a:spcAft>
                          <a:spcPts val="0"/>
                        </a:spcAft>
                      </a:pPr>
                      <a:r>
                        <a:rPr lang="en-NZ" sz="1200">
                          <a:effectLst/>
                        </a:rPr>
                        <a:t>Future</a:t>
                      </a:r>
                      <a:endParaRPr lang="en-NZ">
                        <a:effectLst/>
                      </a:endParaRPr>
                    </a:p>
                  </a:txBody>
                  <a:tcPr marL="0" marR="0" marT="0" marB="0" anchor="ctr"/>
                </a:tc>
                <a:extLst>
                  <a:ext uri="{0D108BD9-81ED-4DB2-BD59-A6C34878D82A}">
                    <a16:rowId xmlns:a16="http://schemas.microsoft.com/office/drawing/2014/main" val="2274474202"/>
                  </a:ext>
                </a:extLst>
              </a:tr>
              <a:tr h="270002">
                <a:tc vMerge="1">
                  <a:txBody>
                    <a:bodyPr/>
                    <a:lstStyle/>
                    <a:p>
                      <a:endParaRPr lang="en-US"/>
                    </a:p>
                  </a:txBody>
                  <a:tcPr/>
                </a:tc>
                <a:tc>
                  <a:txBody>
                    <a:bodyPr/>
                    <a:lstStyle/>
                    <a:p>
                      <a:pPr marL="0">
                        <a:spcBef>
                          <a:spcPts val="0"/>
                        </a:spcBef>
                        <a:spcAft>
                          <a:spcPts val="0"/>
                        </a:spcAft>
                      </a:pPr>
                      <a:r>
                        <a:rPr lang="en-NZ" sz="1200">
                          <a:effectLst/>
                        </a:rPr>
                        <a:t>Drinking Water Suppliers </a:t>
                      </a:r>
                      <a:endParaRPr lang="en-NZ">
                        <a:effectLst/>
                      </a:endParaRPr>
                    </a:p>
                  </a:txBody>
                  <a:tcPr marL="0" marR="0" marT="0" marB="0" anchor="ctr"/>
                </a:tc>
                <a:tc>
                  <a:txBody>
                    <a:bodyPr/>
                    <a:lstStyle/>
                    <a:p>
                      <a:pPr marL="0">
                        <a:spcBef>
                          <a:spcPts val="0"/>
                        </a:spcBef>
                        <a:spcAft>
                          <a:spcPts val="0"/>
                        </a:spcAft>
                      </a:pPr>
                      <a:r>
                        <a:rPr lang="en-NZ" sz="1200">
                          <a:effectLst/>
                        </a:rPr>
                        <a:t>Risks &amp; Hazards </a:t>
                      </a:r>
                      <a:endParaRPr lang="en-NZ">
                        <a:effectLst/>
                      </a:endParaRPr>
                    </a:p>
                  </a:txBody>
                  <a:tcPr marL="0" marR="0" marT="0" marB="0" anchor="ctr"/>
                </a:tc>
                <a:tc>
                  <a:txBody>
                    <a:bodyPr/>
                    <a:lstStyle/>
                    <a:p>
                      <a:pPr marL="0">
                        <a:spcBef>
                          <a:spcPts val="0"/>
                        </a:spcBef>
                        <a:spcAft>
                          <a:spcPts val="0"/>
                        </a:spcAft>
                      </a:pPr>
                      <a:r>
                        <a:rPr lang="en-NZ" sz="1200">
                          <a:effectLst/>
                        </a:rPr>
                        <a:t>WSA s45(4)</a:t>
                      </a:r>
                      <a:endParaRPr lang="en-NZ">
                        <a:effectLst/>
                      </a:endParaRPr>
                    </a:p>
                  </a:txBody>
                  <a:tcPr marL="0" marR="0" marT="0" marB="0" anchor="ctr"/>
                </a:tc>
                <a:tc>
                  <a:txBody>
                    <a:bodyPr/>
                    <a:lstStyle/>
                    <a:p>
                      <a:pPr marL="0">
                        <a:spcBef>
                          <a:spcPts val="0"/>
                        </a:spcBef>
                        <a:spcAft>
                          <a:spcPts val="0"/>
                        </a:spcAft>
                      </a:pPr>
                      <a:r>
                        <a:rPr lang="en-NZ" sz="1200" dirty="0">
                          <a:effectLst/>
                        </a:rPr>
                        <a:t>Future</a:t>
                      </a:r>
                      <a:endParaRPr lang="en-NZ" dirty="0">
                        <a:effectLst/>
                      </a:endParaRPr>
                    </a:p>
                  </a:txBody>
                  <a:tcPr marL="0" marR="0" marT="0" marB="0" anchor="ctr"/>
                </a:tc>
                <a:extLst>
                  <a:ext uri="{0D108BD9-81ED-4DB2-BD59-A6C34878D82A}">
                    <a16:rowId xmlns:a16="http://schemas.microsoft.com/office/drawing/2014/main" val="1065740204"/>
                  </a:ext>
                </a:extLst>
              </a:tr>
            </a:tbl>
          </a:graphicData>
        </a:graphic>
      </p:graphicFrame>
      <p:sp>
        <p:nvSpPr>
          <p:cNvPr id="3" name="Rectangle 2">
            <a:extLst>
              <a:ext uri="{FF2B5EF4-FFF2-40B4-BE49-F238E27FC236}">
                <a16:creationId xmlns:a16="http://schemas.microsoft.com/office/drawing/2014/main" id="{5A99581F-C6BB-C6AD-873F-669CF0A6E96A}"/>
              </a:ext>
            </a:extLst>
          </p:cNvPr>
          <p:cNvSpPr/>
          <p:nvPr/>
        </p:nvSpPr>
        <p:spPr>
          <a:xfrm>
            <a:off x="6350000" y="5207000"/>
            <a:ext cx="5854700" cy="168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a:extLst>
              <a:ext uri="{FF2B5EF4-FFF2-40B4-BE49-F238E27FC236}">
                <a16:creationId xmlns:a16="http://schemas.microsoft.com/office/drawing/2014/main" id="{C7686865-201E-3A77-96F5-F0D99A2168FD}"/>
              </a:ext>
            </a:extLst>
          </p:cNvPr>
          <p:cNvSpPr/>
          <p:nvPr/>
        </p:nvSpPr>
        <p:spPr>
          <a:xfrm>
            <a:off x="5713315" y="1699198"/>
            <a:ext cx="1080000"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dirty="0">
                <a:ln>
                  <a:noFill/>
                </a:ln>
                <a:solidFill>
                  <a:prstClr val="black"/>
                </a:solidFill>
                <a:effectLst/>
                <a:uLnTx/>
                <a:uFillTx/>
                <a:latin typeface="Arial"/>
                <a:ea typeface="+mn-ea"/>
                <a:cs typeface="+mn-cs"/>
              </a:rPr>
              <a:t>Taumata Arowai</a:t>
            </a:r>
          </a:p>
        </p:txBody>
      </p:sp>
      <p:sp>
        <p:nvSpPr>
          <p:cNvPr id="7" name="Rectangle 6">
            <a:extLst>
              <a:ext uri="{FF2B5EF4-FFF2-40B4-BE49-F238E27FC236}">
                <a16:creationId xmlns:a16="http://schemas.microsoft.com/office/drawing/2014/main" id="{F0C2F96B-3EB8-BBC3-C711-F5D11C6B887A}"/>
              </a:ext>
            </a:extLst>
          </p:cNvPr>
          <p:cNvSpPr/>
          <p:nvPr/>
        </p:nvSpPr>
        <p:spPr>
          <a:xfrm>
            <a:off x="4934445" y="4420994"/>
            <a:ext cx="3442753" cy="96671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Water Services Entities</a:t>
            </a:r>
          </a:p>
        </p:txBody>
      </p:sp>
      <p:sp>
        <p:nvSpPr>
          <p:cNvPr id="9" name="Rectangle 8">
            <a:extLst>
              <a:ext uri="{FF2B5EF4-FFF2-40B4-BE49-F238E27FC236}">
                <a16:creationId xmlns:a16="http://schemas.microsoft.com/office/drawing/2014/main" id="{683E824B-442B-9351-4679-836953D72FB5}"/>
              </a:ext>
            </a:extLst>
          </p:cNvPr>
          <p:cNvSpPr/>
          <p:nvPr/>
        </p:nvSpPr>
        <p:spPr>
          <a:xfrm>
            <a:off x="4574464" y="3052422"/>
            <a:ext cx="1260000"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dirty="0">
                <a:ln>
                  <a:noFill/>
                </a:ln>
                <a:solidFill>
                  <a:prstClr val="black"/>
                </a:solidFill>
                <a:effectLst/>
                <a:uLnTx/>
                <a:uFillTx/>
                <a:latin typeface="Arial"/>
                <a:ea typeface="+mn-ea"/>
                <a:cs typeface="+mn-cs"/>
              </a:rPr>
              <a:t>Regional Councils</a:t>
            </a:r>
          </a:p>
        </p:txBody>
      </p:sp>
      <p:sp>
        <p:nvSpPr>
          <p:cNvPr id="11" name="Rectangle 10">
            <a:extLst>
              <a:ext uri="{FF2B5EF4-FFF2-40B4-BE49-F238E27FC236}">
                <a16:creationId xmlns:a16="http://schemas.microsoft.com/office/drawing/2014/main" id="{2319AD55-9706-A9B1-8DA6-8D9219A3DFA3}"/>
              </a:ext>
            </a:extLst>
          </p:cNvPr>
          <p:cNvSpPr/>
          <p:nvPr/>
        </p:nvSpPr>
        <p:spPr>
          <a:xfrm>
            <a:off x="10025178" y="1699197"/>
            <a:ext cx="1741715"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Mana Whenua</a:t>
            </a:r>
          </a:p>
        </p:txBody>
      </p:sp>
      <p:sp>
        <p:nvSpPr>
          <p:cNvPr id="13" name="Rectangle 12">
            <a:extLst>
              <a:ext uri="{FF2B5EF4-FFF2-40B4-BE49-F238E27FC236}">
                <a16:creationId xmlns:a16="http://schemas.microsoft.com/office/drawing/2014/main" id="{2AADC667-92A0-22A7-E066-46788252BAA1}"/>
              </a:ext>
            </a:extLst>
          </p:cNvPr>
          <p:cNvSpPr/>
          <p:nvPr/>
        </p:nvSpPr>
        <p:spPr>
          <a:xfrm>
            <a:off x="5355016" y="6129830"/>
            <a:ext cx="2474417" cy="5067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Public</a:t>
            </a:r>
          </a:p>
        </p:txBody>
      </p:sp>
      <p:cxnSp>
        <p:nvCxnSpPr>
          <p:cNvPr id="16" name="Connector: Elbow 15">
            <a:extLst>
              <a:ext uri="{FF2B5EF4-FFF2-40B4-BE49-F238E27FC236}">
                <a16:creationId xmlns:a16="http://schemas.microsoft.com/office/drawing/2014/main" id="{23A7B27D-B437-C496-4F32-31B9A9CB4CE3}"/>
              </a:ext>
            </a:extLst>
          </p:cNvPr>
          <p:cNvCxnSpPr>
            <a:cxnSpLocks/>
          </p:cNvCxnSpPr>
          <p:nvPr/>
        </p:nvCxnSpPr>
        <p:spPr>
          <a:xfrm rot="5400000" flipH="1" flipV="1">
            <a:off x="5494279" y="5698994"/>
            <a:ext cx="829654" cy="61"/>
          </a:xfrm>
          <a:prstGeom prst="bentConnector3">
            <a:avLst>
              <a:gd name="adj1" fmla="val 50000"/>
            </a:avLst>
          </a:prstGeom>
          <a:ln w="152400">
            <a:solidFill>
              <a:schemeClr val="accent5"/>
            </a:solidFill>
            <a:headEnd type="triangle" w="sm" len="sm"/>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F4804BC-98F6-A5A0-1BAA-771F56B7201E}"/>
              </a:ext>
            </a:extLst>
          </p:cNvPr>
          <p:cNvSpPr/>
          <p:nvPr/>
        </p:nvSpPr>
        <p:spPr>
          <a:xfrm>
            <a:off x="5369763" y="4793459"/>
            <a:ext cx="1078625" cy="5067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Drinking</a:t>
            </a:r>
          </a:p>
        </p:txBody>
      </p:sp>
      <p:sp>
        <p:nvSpPr>
          <p:cNvPr id="26" name="Rectangle 25">
            <a:extLst>
              <a:ext uri="{FF2B5EF4-FFF2-40B4-BE49-F238E27FC236}">
                <a16:creationId xmlns:a16="http://schemas.microsoft.com/office/drawing/2014/main" id="{2E1377E6-9EEC-F9F8-41BF-0767C06E05E3}"/>
              </a:ext>
            </a:extLst>
          </p:cNvPr>
          <p:cNvSpPr/>
          <p:nvPr/>
        </p:nvSpPr>
        <p:spPr>
          <a:xfrm>
            <a:off x="6805519" y="4793460"/>
            <a:ext cx="1194920" cy="5067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Waste + Storm</a:t>
            </a:r>
          </a:p>
        </p:txBody>
      </p:sp>
      <p:cxnSp>
        <p:nvCxnSpPr>
          <p:cNvPr id="29" name="Connector: Elbow 28">
            <a:extLst>
              <a:ext uri="{FF2B5EF4-FFF2-40B4-BE49-F238E27FC236}">
                <a16:creationId xmlns:a16="http://schemas.microsoft.com/office/drawing/2014/main" id="{AC8B2E23-2065-D7F6-67F4-8741E43CE6FB}"/>
              </a:ext>
            </a:extLst>
          </p:cNvPr>
          <p:cNvCxnSpPr>
            <a:cxnSpLocks/>
          </p:cNvCxnSpPr>
          <p:nvPr/>
        </p:nvCxnSpPr>
        <p:spPr>
          <a:xfrm rot="5400000" flipH="1" flipV="1">
            <a:off x="5495691" y="2654304"/>
            <a:ext cx="920854" cy="226329"/>
          </a:xfrm>
          <a:prstGeom prst="bentConnector3">
            <a:avLst>
              <a:gd name="adj1" fmla="val 832"/>
            </a:avLst>
          </a:prstGeom>
          <a:ln w="38100">
            <a:solidFill>
              <a:srgbClr val="F15A2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56E87CD9-0A4C-1F59-414E-1CDDF1034E80}"/>
              </a:ext>
            </a:extLst>
          </p:cNvPr>
          <p:cNvCxnSpPr>
            <a:cxnSpLocks/>
          </p:cNvCxnSpPr>
          <p:nvPr/>
        </p:nvCxnSpPr>
        <p:spPr>
          <a:xfrm rot="16200000" flipH="1">
            <a:off x="5308123" y="3363802"/>
            <a:ext cx="2143984" cy="1"/>
          </a:xfrm>
          <a:prstGeom prst="bentConnector3">
            <a:avLst>
              <a:gd name="adj1" fmla="val 50000"/>
            </a:avLst>
          </a:prstGeom>
          <a:ln w="38100">
            <a:solidFill>
              <a:srgbClr val="F15A2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EAD4373E-3853-B000-3795-94CD5B824707}"/>
              </a:ext>
            </a:extLst>
          </p:cNvPr>
          <p:cNvCxnSpPr>
            <a:cxnSpLocks/>
          </p:cNvCxnSpPr>
          <p:nvPr/>
        </p:nvCxnSpPr>
        <p:spPr>
          <a:xfrm rot="5400000">
            <a:off x="5671185" y="2422141"/>
            <a:ext cx="252000" cy="0"/>
          </a:xfrm>
          <a:prstGeom prst="bentConnector3">
            <a:avLst>
              <a:gd name="adj1" fmla="val 50000"/>
            </a:avLst>
          </a:prstGeom>
          <a:ln w="38100">
            <a:solidFill>
              <a:srgbClr val="F15A2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9C992DFE-C889-7A0F-AABC-BE27D06E057B}"/>
              </a:ext>
            </a:extLst>
          </p:cNvPr>
          <p:cNvCxnSpPr>
            <a:cxnSpLocks/>
            <a:stCxn id="26" idx="2"/>
          </p:cNvCxnSpPr>
          <p:nvPr/>
        </p:nvCxnSpPr>
        <p:spPr>
          <a:xfrm rot="16200000" flipH="1">
            <a:off x="6988153" y="5715003"/>
            <a:ext cx="829653" cy="0"/>
          </a:xfrm>
          <a:prstGeom prst="bentConnector3">
            <a:avLst>
              <a:gd name="adj1" fmla="val 50000"/>
            </a:avLst>
          </a:prstGeom>
          <a:ln w="152400">
            <a:solidFill>
              <a:schemeClr val="accent5"/>
            </a:solidFill>
            <a:headEnd type="triangle" w="sm" len="sm"/>
            <a:tailEnd type="none" w="med" len="me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515FB93-F572-9C3D-F0E1-6205A9874ECB}"/>
              </a:ext>
            </a:extLst>
          </p:cNvPr>
          <p:cNvSpPr/>
          <p:nvPr/>
        </p:nvSpPr>
        <p:spPr>
          <a:xfrm>
            <a:off x="1103824" y="4710261"/>
            <a:ext cx="1260000"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Private Suppliers</a:t>
            </a:r>
          </a:p>
        </p:txBody>
      </p:sp>
      <p:cxnSp>
        <p:nvCxnSpPr>
          <p:cNvPr id="35" name="Connector: Elbow 34">
            <a:extLst>
              <a:ext uri="{FF2B5EF4-FFF2-40B4-BE49-F238E27FC236}">
                <a16:creationId xmlns:a16="http://schemas.microsoft.com/office/drawing/2014/main" id="{8923D573-000C-DBFD-55CA-327F64064E5D}"/>
              </a:ext>
            </a:extLst>
          </p:cNvPr>
          <p:cNvCxnSpPr>
            <a:cxnSpLocks/>
          </p:cNvCxnSpPr>
          <p:nvPr/>
        </p:nvCxnSpPr>
        <p:spPr>
          <a:xfrm flipV="1">
            <a:off x="1734836" y="2530415"/>
            <a:ext cx="4070263" cy="2171048"/>
          </a:xfrm>
          <a:prstGeom prst="bentConnector3">
            <a:avLst>
              <a:gd name="adj1" fmla="val 506"/>
            </a:avLst>
          </a:prstGeom>
          <a:ln w="38100">
            <a:solidFill>
              <a:srgbClr val="F15A2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Arrow: Right 36">
            <a:extLst>
              <a:ext uri="{FF2B5EF4-FFF2-40B4-BE49-F238E27FC236}">
                <a16:creationId xmlns:a16="http://schemas.microsoft.com/office/drawing/2014/main" id="{99D9DF47-6948-7B1A-B40A-8B12E5015262}"/>
              </a:ext>
            </a:extLst>
          </p:cNvPr>
          <p:cNvSpPr/>
          <p:nvPr/>
        </p:nvSpPr>
        <p:spPr>
          <a:xfrm>
            <a:off x="2363825" y="5059135"/>
            <a:ext cx="2680828" cy="179780"/>
          </a:xfrm>
          <a:prstGeom prst="rightArrow">
            <a:avLst>
              <a:gd name="adj1" fmla="val 100000"/>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lIns="36000" rIns="36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white"/>
                </a:solidFill>
                <a:effectLst/>
                <a:uLnTx/>
                <a:uFillTx/>
                <a:latin typeface="Arial"/>
                <a:ea typeface="+mn-ea"/>
                <a:cs typeface="+mn-cs"/>
              </a:rPr>
              <a:t>Operate?</a:t>
            </a:r>
          </a:p>
        </p:txBody>
      </p:sp>
      <p:sp>
        <p:nvSpPr>
          <p:cNvPr id="38" name="Rectangle 37">
            <a:extLst>
              <a:ext uri="{FF2B5EF4-FFF2-40B4-BE49-F238E27FC236}">
                <a16:creationId xmlns:a16="http://schemas.microsoft.com/office/drawing/2014/main" id="{0AAE1015-554F-CBF5-3294-41329325AFD2}"/>
              </a:ext>
            </a:extLst>
          </p:cNvPr>
          <p:cNvSpPr/>
          <p:nvPr/>
        </p:nvSpPr>
        <p:spPr>
          <a:xfrm>
            <a:off x="2902979" y="3703515"/>
            <a:ext cx="1343116" cy="1684193"/>
          </a:xfrm>
          <a:prstGeom prst="rect">
            <a:avLst/>
          </a:prstGeom>
        </p:spPr>
        <p:style>
          <a:lnRef idx="2">
            <a:schemeClr val="dk1"/>
          </a:lnRef>
          <a:fillRef idx="1">
            <a:schemeClr val="lt1"/>
          </a:fillRef>
          <a:effectRef idx="0">
            <a:schemeClr val="dk1"/>
          </a:effectRef>
          <a:fontRef idx="minor">
            <a:schemeClr val="dk1"/>
          </a:fontRef>
        </p:style>
        <p:txBody>
          <a:bodyPr rIns="270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dirty="0">
                <a:ln>
                  <a:noFill/>
                </a:ln>
                <a:solidFill>
                  <a:prstClr val="black"/>
                </a:solidFill>
                <a:effectLst/>
                <a:uLnTx/>
                <a:uFillTx/>
                <a:latin typeface="Arial"/>
                <a:ea typeface="+mn-ea"/>
                <a:cs typeface="+mn-cs"/>
              </a:rPr>
              <a:t>Local Councils</a:t>
            </a:r>
          </a:p>
        </p:txBody>
      </p:sp>
      <p:sp>
        <p:nvSpPr>
          <p:cNvPr id="39" name="Rectangle 38">
            <a:extLst>
              <a:ext uri="{FF2B5EF4-FFF2-40B4-BE49-F238E27FC236}">
                <a16:creationId xmlns:a16="http://schemas.microsoft.com/office/drawing/2014/main" id="{915A929A-ADF3-6F26-8BB6-DBEEAEA65594}"/>
              </a:ext>
            </a:extLst>
          </p:cNvPr>
          <p:cNvSpPr/>
          <p:nvPr/>
        </p:nvSpPr>
        <p:spPr>
          <a:xfrm>
            <a:off x="2985538" y="4721103"/>
            <a:ext cx="1159625"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Council Suppliers</a:t>
            </a:r>
          </a:p>
        </p:txBody>
      </p:sp>
      <p:sp>
        <p:nvSpPr>
          <p:cNvPr id="40" name="Arrow: Right 39">
            <a:extLst>
              <a:ext uri="{FF2B5EF4-FFF2-40B4-BE49-F238E27FC236}">
                <a16:creationId xmlns:a16="http://schemas.microsoft.com/office/drawing/2014/main" id="{C985A768-1696-B241-3B6E-3C0BCC2E1CAF}"/>
              </a:ext>
            </a:extLst>
          </p:cNvPr>
          <p:cNvSpPr/>
          <p:nvPr/>
        </p:nvSpPr>
        <p:spPr>
          <a:xfrm>
            <a:off x="4145912" y="4770176"/>
            <a:ext cx="900000" cy="179780"/>
          </a:xfrm>
          <a:prstGeom prst="rightArrow">
            <a:avLst>
              <a:gd name="adj1" fmla="val 100000"/>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white"/>
                </a:solidFill>
                <a:effectLst/>
                <a:uLnTx/>
                <a:uFillTx/>
                <a:latin typeface="Arial"/>
                <a:ea typeface="+mn-ea"/>
                <a:cs typeface="+mn-cs"/>
              </a:rPr>
              <a:t>Transition</a:t>
            </a:r>
          </a:p>
        </p:txBody>
      </p:sp>
      <p:cxnSp>
        <p:nvCxnSpPr>
          <p:cNvPr id="41" name="Connector: Elbow 40">
            <a:extLst>
              <a:ext uri="{FF2B5EF4-FFF2-40B4-BE49-F238E27FC236}">
                <a16:creationId xmlns:a16="http://schemas.microsoft.com/office/drawing/2014/main" id="{B016A22D-20BC-862C-21DD-057B050BFA7B}"/>
              </a:ext>
            </a:extLst>
          </p:cNvPr>
          <p:cNvCxnSpPr>
            <a:cxnSpLocks/>
          </p:cNvCxnSpPr>
          <p:nvPr/>
        </p:nvCxnSpPr>
        <p:spPr>
          <a:xfrm rot="5400000" flipH="1" flipV="1">
            <a:off x="2979132" y="3613459"/>
            <a:ext cx="2203778" cy="0"/>
          </a:xfrm>
          <a:prstGeom prst="bentConnector3">
            <a:avLst>
              <a:gd name="adj1" fmla="val 50000"/>
            </a:avLst>
          </a:prstGeom>
          <a:ln w="38100">
            <a:solidFill>
              <a:srgbClr val="F15A2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F4B89142-7B79-A013-D642-1A90F554BDEC}"/>
              </a:ext>
            </a:extLst>
          </p:cNvPr>
          <p:cNvCxnSpPr>
            <a:cxnSpLocks/>
          </p:cNvCxnSpPr>
          <p:nvPr/>
        </p:nvCxnSpPr>
        <p:spPr>
          <a:xfrm flipH="1" flipV="1">
            <a:off x="6707495" y="2307041"/>
            <a:ext cx="1121938" cy="4076148"/>
          </a:xfrm>
          <a:prstGeom prst="bentConnector4">
            <a:avLst>
              <a:gd name="adj1" fmla="val -315819"/>
              <a:gd name="adj2" fmla="val 85137"/>
            </a:avLst>
          </a:prstGeom>
          <a:ln w="38100">
            <a:solidFill>
              <a:srgbClr val="F15A2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49007EF-0AAC-B7B3-C1AD-A69A32830A1E}"/>
              </a:ext>
            </a:extLst>
          </p:cNvPr>
          <p:cNvCxnSpPr>
            <a:cxnSpLocks/>
          </p:cNvCxnSpPr>
          <p:nvPr/>
        </p:nvCxnSpPr>
        <p:spPr>
          <a:xfrm>
            <a:off x="11360575" y="2310216"/>
            <a:ext cx="0" cy="1013747"/>
          </a:xfrm>
          <a:prstGeom prst="line">
            <a:avLst/>
          </a:prstGeom>
          <a:ln w="38100">
            <a:solidFill>
              <a:srgbClr val="F15A2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54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par>
                                <p:cTn id="70" presetID="10" presetClass="entr" presetSubtype="0" fill="hold"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25" grpId="0" animBg="1"/>
      <p:bldP spid="26" grpId="0" animBg="1"/>
      <p:bldP spid="34"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37DD42-9B58-7793-FA46-E7698835F321}"/>
              </a:ext>
            </a:extLst>
          </p:cNvPr>
          <p:cNvSpPr>
            <a:spLocks noGrp="1"/>
          </p:cNvSpPr>
          <p:nvPr>
            <p:ph type="body" sz="quarter" idx="10"/>
          </p:nvPr>
        </p:nvSpPr>
        <p:spPr>
          <a:xfrm>
            <a:off x="801688" y="124372"/>
            <a:ext cx="10801350" cy="894941"/>
          </a:xfrm>
        </p:spPr>
        <p:txBody>
          <a:bodyPr vert="horz" lIns="91440" tIns="45720" rIns="91440" bIns="45720" rtlCol="0" anchor="t">
            <a:normAutofit/>
          </a:bodyPr>
          <a:lstStyle/>
          <a:p>
            <a:r>
              <a:rPr lang="en-NZ" dirty="0"/>
              <a:t>Water Data Ecosystem</a:t>
            </a:r>
          </a:p>
        </p:txBody>
      </p:sp>
      <p:graphicFrame>
        <p:nvGraphicFramePr>
          <p:cNvPr id="8" name="Table 7">
            <a:extLst>
              <a:ext uri="{FF2B5EF4-FFF2-40B4-BE49-F238E27FC236}">
                <a16:creationId xmlns:a16="http://schemas.microsoft.com/office/drawing/2014/main" id="{D2DC47CF-BD63-A199-62A8-502881968B5A}"/>
              </a:ext>
            </a:extLst>
          </p:cNvPr>
          <p:cNvGraphicFramePr>
            <a:graphicFrameLocks noGrp="1"/>
          </p:cNvGraphicFramePr>
          <p:nvPr/>
        </p:nvGraphicFramePr>
        <p:xfrm>
          <a:off x="-6928700" y="7297335"/>
          <a:ext cx="8391749" cy="2958084"/>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590525580"/>
                    </a:ext>
                  </a:extLst>
                </a:gridCol>
                <a:gridCol w="2944660">
                  <a:extLst>
                    <a:ext uri="{9D8B030D-6E8A-4147-A177-3AD203B41FA5}">
                      <a16:colId xmlns:a16="http://schemas.microsoft.com/office/drawing/2014/main" val="962890566"/>
                    </a:ext>
                  </a:extLst>
                </a:gridCol>
                <a:gridCol w="2944660">
                  <a:extLst>
                    <a:ext uri="{9D8B030D-6E8A-4147-A177-3AD203B41FA5}">
                      <a16:colId xmlns:a16="http://schemas.microsoft.com/office/drawing/2014/main" val="1628306411"/>
                    </a:ext>
                  </a:extLst>
                </a:gridCol>
                <a:gridCol w="1340198">
                  <a:extLst>
                    <a:ext uri="{9D8B030D-6E8A-4147-A177-3AD203B41FA5}">
                      <a16:colId xmlns:a16="http://schemas.microsoft.com/office/drawing/2014/main" val="1573824923"/>
                    </a:ext>
                  </a:extLst>
                </a:gridCol>
                <a:gridCol w="802231">
                  <a:extLst>
                    <a:ext uri="{9D8B030D-6E8A-4147-A177-3AD203B41FA5}">
                      <a16:colId xmlns:a16="http://schemas.microsoft.com/office/drawing/2014/main" val="3118377561"/>
                    </a:ext>
                  </a:extLst>
                </a:gridCol>
              </a:tblGrid>
              <a:tr h="336550">
                <a:tc>
                  <a:txBody>
                    <a:bodyPr/>
                    <a:lstStyle/>
                    <a:p>
                      <a:pPr marL="0">
                        <a:spcBef>
                          <a:spcPts val="0"/>
                        </a:spcBef>
                        <a:spcAft>
                          <a:spcPts val="0"/>
                        </a:spcAft>
                      </a:pPr>
                      <a:endParaRPr lang="en-NZ">
                        <a:effectLst/>
                      </a:endParaRPr>
                    </a:p>
                  </a:txBody>
                  <a:tcPr marL="0" marR="0" marT="0" marB="0" anchor="ctr"/>
                </a:tc>
                <a:tc>
                  <a:txBody>
                    <a:bodyPr/>
                    <a:lstStyle/>
                    <a:p>
                      <a:pPr marL="0">
                        <a:spcBef>
                          <a:spcPts val="0"/>
                        </a:spcBef>
                        <a:spcAft>
                          <a:spcPts val="0"/>
                        </a:spcAft>
                      </a:pPr>
                      <a:r>
                        <a:rPr lang="en-NZ" dirty="0">
                          <a:effectLst/>
                        </a:rPr>
                        <a:t>Who</a:t>
                      </a:r>
                    </a:p>
                  </a:txBody>
                  <a:tcPr marL="0" marR="0" marT="0" marB="0" anchor="ctr"/>
                </a:tc>
                <a:tc>
                  <a:txBody>
                    <a:bodyPr/>
                    <a:lstStyle/>
                    <a:p>
                      <a:pPr marL="0">
                        <a:spcBef>
                          <a:spcPts val="0"/>
                        </a:spcBef>
                        <a:spcAft>
                          <a:spcPts val="0"/>
                        </a:spcAft>
                      </a:pPr>
                      <a:r>
                        <a:rPr lang="en-NZ" dirty="0">
                          <a:effectLst/>
                        </a:rPr>
                        <a:t>What</a:t>
                      </a:r>
                    </a:p>
                  </a:txBody>
                  <a:tcPr marL="0" marR="0" marT="0" marB="0" anchor="ctr"/>
                </a:tc>
                <a:tc>
                  <a:txBody>
                    <a:bodyPr/>
                    <a:lstStyle/>
                    <a:p>
                      <a:pPr marL="0">
                        <a:spcBef>
                          <a:spcPts val="0"/>
                        </a:spcBef>
                        <a:spcAft>
                          <a:spcPts val="0"/>
                        </a:spcAft>
                      </a:pPr>
                      <a:r>
                        <a:rPr lang="en-NZ" dirty="0">
                          <a:effectLst/>
                        </a:rPr>
                        <a:t>Legislation</a:t>
                      </a:r>
                    </a:p>
                  </a:txBody>
                  <a:tcPr marL="0" marR="0" marT="0" marB="0" anchor="ctr"/>
                </a:tc>
                <a:tc>
                  <a:txBody>
                    <a:bodyPr/>
                    <a:lstStyle/>
                    <a:p>
                      <a:pPr marL="0">
                        <a:spcBef>
                          <a:spcPts val="0"/>
                        </a:spcBef>
                        <a:spcAft>
                          <a:spcPts val="0"/>
                        </a:spcAft>
                      </a:pPr>
                      <a:r>
                        <a:rPr lang="en-NZ" dirty="0">
                          <a:effectLst/>
                        </a:rPr>
                        <a:t>When</a:t>
                      </a:r>
                    </a:p>
                  </a:txBody>
                  <a:tcPr marL="0" marR="0" marT="0" marB="0" anchor="ctr"/>
                </a:tc>
                <a:extLst>
                  <a:ext uri="{0D108BD9-81ED-4DB2-BD59-A6C34878D82A}">
                    <a16:rowId xmlns:a16="http://schemas.microsoft.com/office/drawing/2014/main" val="2357648981"/>
                  </a:ext>
                </a:extLst>
              </a:tr>
              <a:tr h="270002">
                <a:tc rowSpan="9">
                  <a:txBody>
                    <a:bodyPr/>
                    <a:lstStyle/>
                    <a:p>
                      <a:pPr marL="0" algn="ctr">
                        <a:spcBef>
                          <a:spcPts val="0"/>
                        </a:spcBef>
                        <a:spcAft>
                          <a:spcPts val="0"/>
                        </a:spcAft>
                      </a:pPr>
                      <a:r>
                        <a:rPr lang="en-NZ" sz="1400" dirty="0">
                          <a:effectLst/>
                        </a:rPr>
                        <a:t>Provides Data To</a:t>
                      </a:r>
                      <a:endParaRPr lang="en-NZ" dirty="0">
                        <a:effectLst/>
                      </a:endParaRPr>
                    </a:p>
                  </a:txBody>
                  <a:tcPr marL="0" marR="0" marT="0" marB="0" vert="vert270" anchor="ct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a:spcBef>
                          <a:spcPts val="0"/>
                        </a:spcBef>
                        <a:spcAft>
                          <a:spcPts val="0"/>
                        </a:spcAft>
                      </a:pPr>
                      <a:r>
                        <a:rPr lang="en-NZ" sz="1200">
                          <a:effectLst/>
                        </a:rPr>
                        <a:t>Public register of drinking water supplies</a:t>
                      </a:r>
                      <a:endParaRPr lang="en-NZ">
                        <a:effectLst/>
                      </a:endParaRPr>
                    </a:p>
                  </a:txBody>
                  <a:tcPr marL="0" marR="0" marT="0" marB="0" anchor="ctr"/>
                </a:tc>
                <a:tc>
                  <a:txBody>
                    <a:bodyPr/>
                    <a:lstStyle/>
                    <a:p>
                      <a:pPr marL="0">
                        <a:spcBef>
                          <a:spcPts val="0"/>
                        </a:spcBef>
                        <a:spcAft>
                          <a:spcPts val="0"/>
                        </a:spcAft>
                      </a:pPr>
                      <a:r>
                        <a:rPr lang="en-NZ" sz="1200">
                          <a:effectLst/>
                        </a:rPr>
                        <a:t>WSA s55(4)</a:t>
                      </a:r>
                      <a:endParaRPr lang="en-NZ">
                        <a:effectLst/>
                      </a:endParaRPr>
                    </a:p>
                  </a:txBody>
                  <a:tcPr marL="0" marR="0" marT="0" marB="0" anchor="ctr"/>
                </a:tc>
                <a:tc>
                  <a:txBody>
                    <a:bodyPr/>
                    <a:lstStyle/>
                    <a:p>
                      <a:pPr marL="0">
                        <a:spcBef>
                          <a:spcPts val="0"/>
                        </a:spcBef>
                        <a:spcAft>
                          <a:spcPts val="0"/>
                        </a:spcAft>
                      </a:pPr>
                      <a:r>
                        <a:rPr lang="en-NZ" sz="1200">
                          <a:effectLst/>
                        </a:rPr>
                        <a:t>April 2022</a:t>
                      </a:r>
                      <a:endParaRPr lang="en-NZ">
                        <a:effectLst/>
                      </a:endParaRPr>
                    </a:p>
                  </a:txBody>
                  <a:tcPr marL="0" marR="0" marT="0" marB="0" anchor="ctr"/>
                </a:tc>
                <a:extLst>
                  <a:ext uri="{0D108BD9-81ED-4DB2-BD59-A6C34878D82A}">
                    <a16:rowId xmlns:a16="http://schemas.microsoft.com/office/drawing/2014/main" val="391545411"/>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Public register of wastewater networks</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WSA s144(4)</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dirty="0">
                          <a:effectLst/>
                        </a:rPr>
                        <a:t>Future</a:t>
                      </a:r>
                      <a:endParaRPr lang="en-NZ" dirty="0">
                        <a:effectLst/>
                      </a:endParaRPr>
                    </a:p>
                  </a:txBody>
                  <a:tcPr marL="0" marR="0" marT="0" marB="0" anchor="ctr"/>
                </a:tc>
                <a:extLst>
                  <a:ext uri="{0D108BD9-81ED-4DB2-BD59-A6C34878D82A}">
                    <a16:rowId xmlns:a16="http://schemas.microsoft.com/office/drawing/2014/main" val="4066193468"/>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Public register of stormwater networks</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WSA s144(4)</a:t>
                      </a:r>
                      <a:endParaRPr lang="en-NZ">
                        <a:effectLst/>
                      </a:endParaRPr>
                    </a:p>
                  </a:txBody>
                  <a:tcPr marL="0" marR="0" marT="0" marB="0" anchor="ctr"/>
                </a:tc>
                <a:tc>
                  <a:txBody>
                    <a:bodyPr/>
                    <a:lstStyle/>
                    <a:p>
                      <a:pPr marL="0">
                        <a:spcBef>
                          <a:spcPts val="0"/>
                        </a:spcBef>
                        <a:spcAft>
                          <a:spcPts val="0"/>
                        </a:spcAft>
                      </a:pPr>
                      <a:r>
                        <a:rPr lang="en-NZ" sz="1200">
                          <a:effectLst/>
                        </a:rPr>
                        <a:t>Future</a:t>
                      </a:r>
                      <a:endParaRPr lang="en-NZ">
                        <a:effectLst/>
                      </a:endParaRPr>
                    </a:p>
                  </a:txBody>
                  <a:tcPr marL="0" marR="0" marT="0" marB="0" anchor="ctr"/>
                </a:tc>
                <a:extLst>
                  <a:ext uri="{0D108BD9-81ED-4DB2-BD59-A6C34878D82A}">
                    <a16:rowId xmlns:a16="http://schemas.microsoft.com/office/drawing/2014/main" val="950120693"/>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a:spcBef>
                          <a:spcPts val="0"/>
                        </a:spcBef>
                        <a:spcAft>
                          <a:spcPts val="0"/>
                        </a:spcAft>
                      </a:pPr>
                      <a:r>
                        <a:rPr lang="en-NZ" sz="1200">
                          <a:effectLst/>
                        </a:rPr>
                        <a:t>Annual drinking water regulation report </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WSA s137</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1 July 2022</a:t>
                      </a:r>
                      <a:endParaRPr lang="en-NZ">
                        <a:effectLst/>
                      </a:endParaRPr>
                    </a:p>
                  </a:txBody>
                  <a:tcPr marL="0" marR="0" marT="0" marB="0" anchor="ctr"/>
                </a:tc>
                <a:extLst>
                  <a:ext uri="{0D108BD9-81ED-4DB2-BD59-A6C34878D82A}">
                    <a16:rowId xmlns:a16="http://schemas.microsoft.com/office/drawing/2014/main" val="806320375"/>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a:spcBef>
                          <a:spcPts val="0"/>
                        </a:spcBef>
                        <a:spcAft>
                          <a:spcPts val="0"/>
                        </a:spcAft>
                      </a:pPr>
                      <a:r>
                        <a:rPr lang="en-NZ" sz="1200">
                          <a:effectLst/>
                        </a:rPr>
                        <a:t>Annual reporting on DW networks’ env. performance </a:t>
                      </a:r>
                      <a:endParaRPr lang="en-NZ">
                        <a:effectLst/>
                      </a:endParaRPr>
                    </a:p>
                  </a:txBody>
                  <a:tcPr marL="0" marR="0" marT="0" marB="0" anchor="ctr"/>
                </a:tc>
                <a:tc>
                  <a:txBody>
                    <a:bodyPr/>
                    <a:lstStyle/>
                    <a:p>
                      <a:pPr marL="0">
                        <a:spcBef>
                          <a:spcPts val="0"/>
                        </a:spcBef>
                        <a:spcAft>
                          <a:spcPts val="0"/>
                        </a:spcAft>
                      </a:pPr>
                      <a:r>
                        <a:rPr lang="en-NZ" sz="1200">
                          <a:effectLst/>
                        </a:rPr>
                        <a:t>WSA s147</a:t>
                      </a:r>
                      <a:endParaRPr lang="en-NZ">
                        <a:effectLst/>
                      </a:endParaRPr>
                    </a:p>
                  </a:txBody>
                  <a:tcPr marL="0" marR="0" marT="0" marB="0" anchor="ctr"/>
                </a:tc>
                <a:tc>
                  <a:txBody>
                    <a:bodyPr/>
                    <a:lstStyle/>
                    <a:p>
                      <a:pPr marL="0">
                        <a:spcBef>
                          <a:spcPts val="0"/>
                        </a:spcBef>
                        <a:spcAft>
                          <a:spcPts val="0"/>
                        </a:spcAft>
                      </a:pPr>
                      <a:r>
                        <a:rPr lang="en-NZ" sz="1200">
                          <a:effectLst/>
                        </a:rPr>
                        <a:t>31 Dec 2023</a:t>
                      </a:r>
                      <a:endParaRPr lang="en-NZ">
                        <a:effectLst/>
                      </a:endParaRPr>
                    </a:p>
                  </a:txBody>
                  <a:tcPr marL="0" marR="0" marT="0" marB="0" anchor="ctr"/>
                </a:tc>
                <a:extLst>
                  <a:ext uri="{0D108BD9-81ED-4DB2-BD59-A6C34878D82A}">
                    <a16:rowId xmlns:a16="http://schemas.microsoft.com/office/drawing/2014/main" val="1372473771"/>
                  </a:ext>
                </a:extLst>
              </a:tr>
              <a:tr h="270002">
                <a:tc vMerge="1">
                  <a:txBody>
                    <a:bodyPr/>
                    <a:lstStyle/>
                    <a:p>
                      <a:endParaRPr lang="en-US"/>
                    </a:p>
                  </a:txBody>
                  <a:tcPr/>
                </a:tc>
                <a:tc>
                  <a:txBody>
                    <a:bodyPr/>
                    <a:lstStyle/>
                    <a:p>
                      <a:pPr marL="0">
                        <a:spcBef>
                          <a:spcPts val="0"/>
                        </a:spcBef>
                        <a:spcAft>
                          <a:spcPts val="0"/>
                        </a:spcAft>
                      </a:pPr>
                      <a:r>
                        <a:rPr lang="en-NZ" sz="1200">
                          <a:effectLst/>
                        </a:rPr>
                        <a:t>Public</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Annual reporting on WW/SW networks’ env. performance </a:t>
                      </a:r>
                      <a:endParaRPr lang="en-NZ">
                        <a:effectLst/>
                      </a:endParaRPr>
                    </a:p>
                  </a:txBody>
                  <a:tcPr marL="0" marR="0" marT="0" marB="0" anchor="ctr"/>
                </a:tc>
                <a:tc>
                  <a:txBody>
                    <a:bodyPr/>
                    <a:lstStyle/>
                    <a:p>
                      <a:pPr marL="0" marR="0" indent="0" eaLnBrk="1" fontAlgn="auto" latinLnBrk="0" hangingPunct="1">
                        <a:spcBef>
                          <a:spcPts val="0"/>
                        </a:spcBef>
                        <a:spcAft>
                          <a:spcPts val="0"/>
                        </a:spcAft>
                      </a:pPr>
                      <a:r>
                        <a:rPr lang="en-NZ" sz="1200">
                          <a:effectLst/>
                        </a:rPr>
                        <a:t>WSA s147</a:t>
                      </a:r>
                      <a:endParaRPr lang="en-NZ">
                        <a:effectLst/>
                      </a:endParaRPr>
                    </a:p>
                  </a:txBody>
                  <a:tcPr marL="0" marR="0" marT="0" marB="0" anchor="ctr"/>
                </a:tc>
                <a:tc>
                  <a:txBody>
                    <a:bodyPr/>
                    <a:lstStyle/>
                    <a:p>
                      <a:pPr marL="0">
                        <a:spcBef>
                          <a:spcPts val="0"/>
                        </a:spcBef>
                        <a:spcAft>
                          <a:spcPts val="0"/>
                        </a:spcAft>
                      </a:pPr>
                      <a:r>
                        <a:rPr lang="en-NZ" sz="1200">
                          <a:effectLst/>
                        </a:rPr>
                        <a:t>Future</a:t>
                      </a:r>
                      <a:endParaRPr lang="en-NZ">
                        <a:effectLst/>
                      </a:endParaRPr>
                    </a:p>
                  </a:txBody>
                  <a:tcPr marL="0" marR="0" marT="0" marB="0" anchor="ctr"/>
                </a:tc>
                <a:extLst>
                  <a:ext uri="{0D108BD9-81ED-4DB2-BD59-A6C34878D82A}">
                    <a16:rowId xmlns:a16="http://schemas.microsoft.com/office/drawing/2014/main" val="3984687445"/>
                  </a:ext>
                </a:extLst>
              </a:tr>
              <a:tr h="270002">
                <a:tc vMerge="1">
                  <a:txBody>
                    <a:bodyPr/>
                    <a:lstStyle/>
                    <a:p>
                      <a:endParaRPr lang="en-US"/>
                    </a:p>
                  </a:txBody>
                  <a:tcPr/>
                </a:tc>
                <a:tc>
                  <a:txBody>
                    <a:bodyPr/>
                    <a:lstStyle/>
                    <a:p>
                      <a:pPr marL="0">
                        <a:spcBef>
                          <a:spcPts val="0"/>
                        </a:spcBef>
                        <a:spcAft>
                          <a:spcPts val="0"/>
                        </a:spcAft>
                      </a:pPr>
                      <a:r>
                        <a:rPr lang="en-NZ" sz="1200">
                          <a:effectLst/>
                        </a:rPr>
                        <a:t>Regional Councils + Territorial Authorities</a:t>
                      </a:r>
                      <a:endParaRPr lang="en-NZ">
                        <a:effectLst/>
                      </a:endParaRPr>
                    </a:p>
                  </a:txBody>
                  <a:tcPr marL="0" marR="0" marT="0" marB="0" anchor="ctr"/>
                </a:tc>
                <a:tc>
                  <a:txBody>
                    <a:bodyPr/>
                    <a:lstStyle/>
                    <a:p>
                      <a:pPr marL="0">
                        <a:spcBef>
                          <a:spcPts val="0"/>
                        </a:spcBef>
                        <a:spcAft>
                          <a:spcPts val="0"/>
                        </a:spcAft>
                      </a:pPr>
                      <a:r>
                        <a:rPr lang="en-NZ" sz="1200">
                          <a:effectLst/>
                        </a:rPr>
                        <a:t>Drinking Water Abstraction Points</a:t>
                      </a:r>
                      <a:endParaRPr lang="en-NZ">
                        <a:effectLst/>
                      </a:endParaRPr>
                    </a:p>
                  </a:txBody>
                  <a:tcPr marL="0" marR="0" marT="0" marB="0" anchor="ctr"/>
                </a:tc>
                <a:tc>
                  <a:txBody>
                    <a:bodyPr/>
                    <a:lstStyle/>
                    <a:p>
                      <a:pPr marL="0">
                        <a:spcBef>
                          <a:spcPts val="0"/>
                        </a:spcBef>
                        <a:spcAft>
                          <a:spcPts val="0"/>
                        </a:spcAft>
                      </a:pPr>
                      <a:r>
                        <a:rPr lang="en-NZ" sz="1200">
                          <a:effectLst/>
                        </a:rPr>
                        <a:t>WSA s45(1)</a:t>
                      </a:r>
                      <a:endParaRPr lang="en-NZ">
                        <a:effectLst/>
                      </a:endParaRPr>
                    </a:p>
                  </a:txBody>
                  <a:tcPr marL="0" marR="0" marT="0" marB="0" anchor="ctr"/>
                </a:tc>
                <a:tc>
                  <a:txBody>
                    <a:bodyPr/>
                    <a:lstStyle/>
                    <a:p>
                      <a:pPr marL="0">
                        <a:spcBef>
                          <a:spcPts val="0"/>
                        </a:spcBef>
                        <a:spcAft>
                          <a:spcPts val="0"/>
                        </a:spcAft>
                      </a:pPr>
                      <a:r>
                        <a:rPr lang="en-NZ" sz="1200">
                          <a:effectLst/>
                        </a:rPr>
                        <a:t>Future</a:t>
                      </a:r>
                      <a:endParaRPr lang="en-NZ">
                        <a:effectLst/>
                      </a:endParaRPr>
                    </a:p>
                  </a:txBody>
                  <a:tcPr marL="0" marR="0" marT="0" marB="0" anchor="ctr"/>
                </a:tc>
                <a:extLst>
                  <a:ext uri="{0D108BD9-81ED-4DB2-BD59-A6C34878D82A}">
                    <a16:rowId xmlns:a16="http://schemas.microsoft.com/office/drawing/2014/main" val="1490967924"/>
                  </a:ext>
                </a:extLst>
              </a:tr>
              <a:tr h="270002">
                <a:tc vMerge="1">
                  <a:txBody>
                    <a:bodyPr/>
                    <a:lstStyle/>
                    <a:p>
                      <a:endParaRPr lang="en-US"/>
                    </a:p>
                  </a:txBody>
                  <a:tcPr/>
                </a:tc>
                <a:tc>
                  <a:txBody>
                    <a:bodyPr/>
                    <a:lstStyle/>
                    <a:p>
                      <a:pPr marL="0" marR="0" indent="0" eaLnBrk="1" fontAlgn="auto" latinLnBrk="0" hangingPunct="1">
                        <a:spcBef>
                          <a:spcPts val="0"/>
                        </a:spcBef>
                        <a:spcAft>
                          <a:spcPts val="0"/>
                        </a:spcAft>
                      </a:pPr>
                      <a:r>
                        <a:rPr lang="en-NZ" sz="1200">
                          <a:effectLst/>
                        </a:rPr>
                        <a:t>Regional Councils</a:t>
                      </a:r>
                      <a:endParaRPr lang="en-NZ">
                        <a:effectLst/>
                      </a:endParaRPr>
                    </a:p>
                  </a:txBody>
                  <a:tcPr marL="0" marR="0" marT="0" marB="0" anchor="ctr"/>
                </a:tc>
                <a:tc>
                  <a:txBody>
                    <a:bodyPr/>
                    <a:lstStyle/>
                    <a:p>
                      <a:pPr marL="0">
                        <a:spcBef>
                          <a:spcPts val="0"/>
                        </a:spcBef>
                        <a:spcAft>
                          <a:spcPts val="0"/>
                        </a:spcAft>
                      </a:pPr>
                      <a:r>
                        <a:rPr lang="en-NZ" sz="1200">
                          <a:effectLst/>
                        </a:rPr>
                        <a:t>Source Water Quality </a:t>
                      </a:r>
                      <a:endParaRPr lang="en-NZ">
                        <a:effectLst/>
                      </a:endParaRPr>
                    </a:p>
                  </a:txBody>
                  <a:tcPr marL="0" marR="0" marT="0" marB="0" anchor="ctr"/>
                </a:tc>
                <a:tc>
                  <a:txBody>
                    <a:bodyPr/>
                    <a:lstStyle/>
                    <a:p>
                      <a:pPr marL="0">
                        <a:spcBef>
                          <a:spcPts val="0"/>
                        </a:spcBef>
                        <a:spcAft>
                          <a:spcPts val="0"/>
                        </a:spcAft>
                      </a:pPr>
                      <a:r>
                        <a:rPr lang="en-NZ" sz="1200">
                          <a:effectLst/>
                        </a:rPr>
                        <a:t>WSA s44(3)</a:t>
                      </a:r>
                      <a:endParaRPr lang="en-NZ">
                        <a:effectLst/>
                      </a:endParaRPr>
                    </a:p>
                  </a:txBody>
                  <a:tcPr marL="0" marR="0" marT="0" marB="0" anchor="ctr"/>
                </a:tc>
                <a:tc>
                  <a:txBody>
                    <a:bodyPr/>
                    <a:lstStyle/>
                    <a:p>
                      <a:pPr marL="0">
                        <a:spcBef>
                          <a:spcPts val="0"/>
                        </a:spcBef>
                        <a:spcAft>
                          <a:spcPts val="0"/>
                        </a:spcAft>
                      </a:pPr>
                      <a:r>
                        <a:rPr lang="en-NZ" sz="1200">
                          <a:effectLst/>
                        </a:rPr>
                        <a:t>Future</a:t>
                      </a:r>
                      <a:endParaRPr lang="en-NZ">
                        <a:effectLst/>
                      </a:endParaRPr>
                    </a:p>
                  </a:txBody>
                  <a:tcPr marL="0" marR="0" marT="0" marB="0" anchor="ctr"/>
                </a:tc>
                <a:extLst>
                  <a:ext uri="{0D108BD9-81ED-4DB2-BD59-A6C34878D82A}">
                    <a16:rowId xmlns:a16="http://schemas.microsoft.com/office/drawing/2014/main" val="2274474202"/>
                  </a:ext>
                </a:extLst>
              </a:tr>
              <a:tr h="270002">
                <a:tc vMerge="1">
                  <a:txBody>
                    <a:bodyPr/>
                    <a:lstStyle/>
                    <a:p>
                      <a:endParaRPr lang="en-US"/>
                    </a:p>
                  </a:txBody>
                  <a:tcPr/>
                </a:tc>
                <a:tc>
                  <a:txBody>
                    <a:bodyPr/>
                    <a:lstStyle/>
                    <a:p>
                      <a:pPr marL="0">
                        <a:spcBef>
                          <a:spcPts val="0"/>
                        </a:spcBef>
                        <a:spcAft>
                          <a:spcPts val="0"/>
                        </a:spcAft>
                      </a:pPr>
                      <a:r>
                        <a:rPr lang="en-NZ" sz="1200">
                          <a:effectLst/>
                        </a:rPr>
                        <a:t>Drinking Water Suppliers </a:t>
                      </a:r>
                      <a:endParaRPr lang="en-NZ">
                        <a:effectLst/>
                      </a:endParaRPr>
                    </a:p>
                  </a:txBody>
                  <a:tcPr marL="0" marR="0" marT="0" marB="0" anchor="ctr"/>
                </a:tc>
                <a:tc>
                  <a:txBody>
                    <a:bodyPr/>
                    <a:lstStyle/>
                    <a:p>
                      <a:pPr marL="0">
                        <a:spcBef>
                          <a:spcPts val="0"/>
                        </a:spcBef>
                        <a:spcAft>
                          <a:spcPts val="0"/>
                        </a:spcAft>
                      </a:pPr>
                      <a:r>
                        <a:rPr lang="en-NZ" sz="1200">
                          <a:effectLst/>
                        </a:rPr>
                        <a:t>Risks &amp; Hazards </a:t>
                      </a:r>
                      <a:endParaRPr lang="en-NZ">
                        <a:effectLst/>
                      </a:endParaRPr>
                    </a:p>
                  </a:txBody>
                  <a:tcPr marL="0" marR="0" marT="0" marB="0" anchor="ctr"/>
                </a:tc>
                <a:tc>
                  <a:txBody>
                    <a:bodyPr/>
                    <a:lstStyle/>
                    <a:p>
                      <a:pPr marL="0">
                        <a:spcBef>
                          <a:spcPts val="0"/>
                        </a:spcBef>
                        <a:spcAft>
                          <a:spcPts val="0"/>
                        </a:spcAft>
                      </a:pPr>
                      <a:r>
                        <a:rPr lang="en-NZ" sz="1200">
                          <a:effectLst/>
                        </a:rPr>
                        <a:t>WSA s45(4)</a:t>
                      </a:r>
                      <a:endParaRPr lang="en-NZ">
                        <a:effectLst/>
                      </a:endParaRPr>
                    </a:p>
                  </a:txBody>
                  <a:tcPr marL="0" marR="0" marT="0" marB="0" anchor="ctr"/>
                </a:tc>
                <a:tc>
                  <a:txBody>
                    <a:bodyPr/>
                    <a:lstStyle/>
                    <a:p>
                      <a:pPr marL="0">
                        <a:spcBef>
                          <a:spcPts val="0"/>
                        </a:spcBef>
                        <a:spcAft>
                          <a:spcPts val="0"/>
                        </a:spcAft>
                      </a:pPr>
                      <a:r>
                        <a:rPr lang="en-NZ" sz="1200" dirty="0">
                          <a:effectLst/>
                        </a:rPr>
                        <a:t>Future</a:t>
                      </a:r>
                      <a:endParaRPr lang="en-NZ" dirty="0">
                        <a:effectLst/>
                      </a:endParaRPr>
                    </a:p>
                  </a:txBody>
                  <a:tcPr marL="0" marR="0" marT="0" marB="0" anchor="ctr"/>
                </a:tc>
                <a:extLst>
                  <a:ext uri="{0D108BD9-81ED-4DB2-BD59-A6C34878D82A}">
                    <a16:rowId xmlns:a16="http://schemas.microsoft.com/office/drawing/2014/main" val="1065740204"/>
                  </a:ext>
                </a:extLst>
              </a:tr>
            </a:tbl>
          </a:graphicData>
        </a:graphic>
      </p:graphicFrame>
      <p:sp>
        <p:nvSpPr>
          <p:cNvPr id="3" name="Rectangle 2">
            <a:extLst>
              <a:ext uri="{FF2B5EF4-FFF2-40B4-BE49-F238E27FC236}">
                <a16:creationId xmlns:a16="http://schemas.microsoft.com/office/drawing/2014/main" id="{5A99581F-C6BB-C6AD-873F-669CF0A6E96A}"/>
              </a:ext>
            </a:extLst>
          </p:cNvPr>
          <p:cNvSpPr/>
          <p:nvPr/>
        </p:nvSpPr>
        <p:spPr>
          <a:xfrm>
            <a:off x="6350000" y="5207000"/>
            <a:ext cx="5854700" cy="168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a:extLst>
              <a:ext uri="{FF2B5EF4-FFF2-40B4-BE49-F238E27FC236}">
                <a16:creationId xmlns:a16="http://schemas.microsoft.com/office/drawing/2014/main" id="{744998AF-38FF-984B-0B2D-E4C197733C64}"/>
              </a:ext>
            </a:extLst>
          </p:cNvPr>
          <p:cNvSpPr/>
          <p:nvPr/>
        </p:nvSpPr>
        <p:spPr>
          <a:xfrm>
            <a:off x="1219832" y="1107250"/>
            <a:ext cx="8504015" cy="133987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Central Government</a:t>
            </a:r>
          </a:p>
        </p:txBody>
      </p:sp>
      <p:sp>
        <p:nvSpPr>
          <p:cNvPr id="5" name="Rectangle 4">
            <a:extLst>
              <a:ext uri="{FF2B5EF4-FFF2-40B4-BE49-F238E27FC236}">
                <a16:creationId xmlns:a16="http://schemas.microsoft.com/office/drawing/2014/main" id="{C7686865-201E-3A77-96F5-F0D99A2168FD}"/>
              </a:ext>
            </a:extLst>
          </p:cNvPr>
          <p:cNvSpPr/>
          <p:nvPr/>
        </p:nvSpPr>
        <p:spPr>
          <a:xfrm>
            <a:off x="5713315" y="1699198"/>
            <a:ext cx="1080000"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Taumata Arowai</a:t>
            </a:r>
          </a:p>
        </p:txBody>
      </p:sp>
      <p:sp>
        <p:nvSpPr>
          <p:cNvPr id="7" name="Rectangle 6">
            <a:extLst>
              <a:ext uri="{FF2B5EF4-FFF2-40B4-BE49-F238E27FC236}">
                <a16:creationId xmlns:a16="http://schemas.microsoft.com/office/drawing/2014/main" id="{F0C2F96B-3EB8-BBC3-C711-F5D11C6B887A}"/>
              </a:ext>
            </a:extLst>
          </p:cNvPr>
          <p:cNvSpPr/>
          <p:nvPr/>
        </p:nvSpPr>
        <p:spPr>
          <a:xfrm>
            <a:off x="4934445" y="4420994"/>
            <a:ext cx="3442753" cy="96671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Water Services Entities</a:t>
            </a:r>
          </a:p>
        </p:txBody>
      </p:sp>
      <p:sp>
        <p:nvSpPr>
          <p:cNvPr id="9" name="Rectangle 8">
            <a:extLst>
              <a:ext uri="{FF2B5EF4-FFF2-40B4-BE49-F238E27FC236}">
                <a16:creationId xmlns:a16="http://schemas.microsoft.com/office/drawing/2014/main" id="{683E824B-442B-9351-4679-836953D72FB5}"/>
              </a:ext>
            </a:extLst>
          </p:cNvPr>
          <p:cNvSpPr/>
          <p:nvPr/>
        </p:nvSpPr>
        <p:spPr>
          <a:xfrm>
            <a:off x="4574464" y="3052422"/>
            <a:ext cx="1260000"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Regional Councils</a:t>
            </a:r>
          </a:p>
        </p:txBody>
      </p:sp>
      <p:sp>
        <p:nvSpPr>
          <p:cNvPr id="10" name="Rectangle 9">
            <a:extLst>
              <a:ext uri="{FF2B5EF4-FFF2-40B4-BE49-F238E27FC236}">
                <a16:creationId xmlns:a16="http://schemas.microsoft.com/office/drawing/2014/main" id="{582859D6-7646-3A20-95FA-5897586BA0FF}"/>
              </a:ext>
            </a:extLst>
          </p:cNvPr>
          <p:cNvSpPr/>
          <p:nvPr/>
        </p:nvSpPr>
        <p:spPr>
          <a:xfrm>
            <a:off x="6937199" y="1688751"/>
            <a:ext cx="1440000"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dirty="0">
                <a:ln>
                  <a:noFill/>
                </a:ln>
                <a:solidFill>
                  <a:prstClr val="black"/>
                </a:solidFill>
                <a:effectLst/>
                <a:uLnTx/>
                <a:uFillTx/>
                <a:latin typeface="Arial"/>
                <a:ea typeface="+mn-ea"/>
                <a:cs typeface="+mn-cs"/>
              </a:rPr>
              <a:t>Economic Regulator</a:t>
            </a:r>
          </a:p>
        </p:txBody>
      </p:sp>
      <p:sp>
        <p:nvSpPr>
          <p:cNvPr id="11" name="Rectangle 10">
            <a:extLst>
              <a:ext uri="{FF2B5EF4-FFF2-40B4-BE49-F238E27FC236}">
                <a16:creationId xmlns:a16="http://schemas.microsoft.com/office/drawing/2014/main" id="{2319AD55-9706-A9B1-8DA6-8D9219A3DFA3}"/>
              </a:ext>
            </a:extLst>
          </p:cNvPr>
          <p:cNvSpPr/>
          <p:nvPr/>
        </p:nvSpPr>
        <p:spPr>
          <a:xfrm>
            <a:off x="10025178" y="1699197"/>
            <a:ext cx="1741715"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Mana Whenua</a:t>
            </a:r>
          </a:p>
        </p:txBody>
      </p:sp>
      <p:sp>
        <p:nvSpPr>
          <p:cNvPr id="12" name="Rectangle 11">
            <a:extLst>
              <a:ext uri="{FF2B5EF4-FFF2-40B4-BE49-F238E27FC236}">
                <a16:creationId xmlns:a16="http://schemas.microsoft.com/office/drawing/2014/main" id="{E8BC4ACE-E34C-3564-BE18-2C053DAAFEDB}"/>
              </a:ext>
            </a:extLst>
          </p:cNvPr>
          <p:cNvSpPr/>
          <p:nvPr/>
        </p:nvSpPr>
        <p:spPr>
          <a:xfrm>
            <a:off x="4843133" y="1699198"/>
            <a:ext cx="720000"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err="1">
                <a:ln>
                  <a:noFill/>
                </a:ln>
                <a:solidFill>
                  <a:prstClr val="black"/>
                </a:solidFill>
                <a:effectLst/>
                <a:uLnTx/>
                <a:uFillTx/>
                <a:latin typeface="Arial"/>
                <a:ea typeface="+mn-ea"/>
                <a:cs typeface="+mn-cs"/>
              </a:rPr>
              <a:t>MfE</a:t>
            </a:r>
            <a:endParaRPr kumimoji="0" lang="en-NZ" b="0" i="0" u="none" strike="noStrike" kern="1200" cap="none" spc="0" normalizeH="0" baseline="0" noProof="0">
              <a:ln>
                <a:noFill/>
              </a:ln>
              <a:solidFill>
                <a:prstClr val="black"/>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2AADC667-92A0-22A7-E066-46788252BAA1}"/>
              </a:ext>
            </a:extLst>
          </p:cNvPr>
          <p:cNvSpPr/>
          <p:nvPr/>
        </p:nvSpPr>
        <p:spPr>
          <a:xfrm>
            <a:off x="5355016" y="6129830"/>
            <a:ext cx="2474417" cy="5067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Public</a:t>
            </a:r>
          </a:p>
        </p:txBody>
      </p:sp>
      <p:sp>
        <p:nvSpPr>
          <p:cNvPr id="15" name="Rectangle 14">
            <a:extLst>
              <a:ext uri="{FF2B5EF4-FFF2-40B4-BE49-F238E27FC236}">
                <a16:creationId xmlns:a16="http://schemas.microsoft.com/office/drawing/2014/main" id="{66A90408-17C8-71AB-7E71-463C68D33E6D}"/>
              </a:ext>
            </a:extLst>
          </p:cNvPr>
          <p:cNvSpPr/>
          <p:nvPr/>
        </p:nvSpPr>
        <p:spPr>
          <a:xfrm>
            <a:off x="8524232" y="1688751"/>
            <a:ext cx="1080000"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Treasury</a:t>
            </a:r>
          </a:p>
        </p:txBody>
      </p:sp>
      <p:cxnSp>
        <p:nvCxnSpPr>
          <p:cNvPr id="16" name="Connector: Elbow 15">
            <a:extLst>
              <a:ext uri="{FF2B5EF4-FFF2-40B4-BE49-F238E27FC236}">
                <a16:creationId xmlns:a16="http://schemas.microsoft.com/office/drawing/2014/main" id="{23A7B27D-B437-C496-4F32-31B9A9CB4CE3}"/>
              </a:ext>
            </a:extLst>
          </p:cNvPr>
          <p:cNvCxnSpPr>
            <a:cxnSpLocks/>
          </p:cNvCxnSpPr>
          <p:nvPr/>
        </p:nvCxnSpPr>
        <p:spPr>
          <a:xfrm rot="5400000" flipH="1" flipV="1">
            <a:off x="5494279" y="5698994"/>
            <a:ext cx="829654" cy="61"/>
          </a:xfrm>
          <a:prstGeom prst="bentConnector3">
            <a:avLst>
              <a:gd name="adj1" fmla="val 50000"/>
            </a:avLst>
          </a:prstGeom>
          <a:ln w="152400">
            <a:solidFill>
              <a:schemeClr val="accent5"/>
            </a:solidFill>
            <a:headEnd type="triangle"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02A48DFA-B3CC-8BE9-4804-B46BBC1EB6C1}"/>
              </a:ext>
            </a:extLst>
          </p:cNvPr>
          <p:cNvCxnSpPr>
            <a:cxnSpLocks/>
            <a:stCxn id="9" idx="3"/>
          </p:cNvCxnSpPr>
          <p:nvPr/>
        </p:nvCxnSpPr>
        <p:spPr>
          <a:xfrm>
            <a:off x="5834464" y="3351779"/>
            <a:ext cx="234819" cy="1079663"/>
          </a:xfrm>
          <a:prstGeom prst="bentConnector2">
            <a:avLst/>
          </a:prstGeom>
          <a:ln w="38100">
            <a:solidFill>
              <a:srgbClr val="F15A2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957B90B2-50B7-E432-A4F3-8BC2B48926DF}"/>
              </a:ext>
            </a:extLst>
          </p:cNvPr>
          <p:cNvCxnSpPr>
            <a:cxnSpLocks/>
          </p:cNvCxnSpPr>
          <p:nvPr/>
        </p:nvCxnSpPr>
        <p:spPr>
          <a:xfrm rot="16200000" flipH="1">
            <a:off x="6912677" y="3359452"/>
            <a:ext cx="2143984" cy="1"/>
          </a:xfrm>
          <a:prstGeom prst="bentConnector3">
            <a:avLst>
              <a:gd name="adj1" fmla="val 50000"/>
            </a:avLst>
          </a:prstGeom>
          <a:ln w="38100">
            <a:solidFill>
              <a:srgbClr val="F15A2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4002CA1-55F8-1D8D-1365-CDE8BA7080BD}"/>
              </a:ext>
            </a:extLst>
          </p:cNvPr>
          <p:cNvSpPr/>
          <p:nvPr/>
        </p:nvSpPr>
        <p:spPr>
          <a:xfrm>
            <a:off x="9321191" y="5558145"/>
            <a:ext cx="1440000" cy="359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dirty="0">
                <a:ln>
                  <a:noFill/>
                </a:ln>
                <a:solidFill>
                  <a:prstClr val="black"/>
                </a:solidFill>
                <a:effectLst/>
                <a:uLnTx/>
                <a:uFillTx/>
                <a:latin typeface="Arial"/>
                <a:ea typeface="+mn-ea"/>
                <a:cs typeface="+mn-cs"/>
              </a:rPr>
              <a:t>Contractors</a:t>
            </a:r>
          </a:p>
        </p:txBody>
      </p:sp>
      <p:sp>
        <p:nvSpPr>
          <p:cNvPr id="20" name="Rectangle 19">
            <a:extLst>
              <a:ext uri="{FF2B5EF4-FFF2-40B4-BE49-F238E27FC236}">
                <a16:creationId xmlns:a16="http://schemas.microsoft.com/office/drawing/2014/main" id="{647C37F8-D6EA-FE55-AB2B-E93DB6E6274D}"/>
              </a:ext>
            </a:extLst>
          </p:cNvPr>
          <p:cNvSpPr/>
          <p:nvPr/>
        </p:nvSpPr>
        <p:spPr>
          <a:xfrm>
            <a:off x="9406428" y="4633101"/>
            <a:ext cx="1440000" cy="359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dirty="0">
                <a:ln>
                  <a:noFill/>
                </a:ln>
                <a:solidFill>
                  <a:prstClr val="black"/>
                </a:solidFill>
                <a:effectLst/>
                <a:uLnTx/>
                <a:uFillTx/>
                <a:latin typeface="Arial"/>
                <a:ea typeface="+mn-ea"/>
                <a:cs typeface="+mn-cs"/>
              </a:rPr>
              <a:t>Consultants</a:t>
            </a:r>
          </a:p>
        </p:txBody>
      </p:sp>
      <p:cxnSp>
        <p:nvCxnSpPr>
          <p:cNvPr id="21" name="Connector: Elbow 20">
            <a:extLst>
              <a:ext uri="{FF2B5EF4-FFF2-40B4-BE49-F238E27FC236}">
                <a16:creationId xmlns:a16="http://schemas.microsoft.com/office/drawing/2014/main" id="{AE4B2B3C-2B73-6A74-5A39-BEE49827BAFD}"/>
              </a:ext>
            </a:extLst>
          </p:cNvPr>
          <p:cNvCxnSpPr>
            <a:cxnSpLocks/>
            <a:endCxn id="19" idx="1"/>
          </p:cNvCxnSpPr>
          <p:nvPr/>
        </p:nvCxnSpPr>
        <p:spPr>
          <a:xfrm>
            <a:off x="8377198" y="5288872"/>
            <a:ext cx="943993" cy="448788"/>
          </a:xfrm>
          <a:prstGeom prst="bentConnector3">
            <a:avLst>
              <a:gd name="adj1" fmla="val 19730"/>
            </a:avLst>
          </a:prstGeom>
          <a:ln w="38100">
            <a:solidFill>
              <a:srgbClr val="F15A2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9864103F-DCBC-BE3B-E7CE-80789BE8FEC6}"/>
              </a:ext>
            </a:extLst>
          </p:cNvPr>
          <p:cNvCxnSpPr>
            <a:cxnSpLocks/>
            <a:endCxn id="20" idx="1"/>
          </p:cNvCxnSpPr>
          <p:nvPr/>
        </p:nvCxnSpPr>
        <p:spPr>
          <a:xfrm>
            <a:off x="8377198" y="4809441"/>
            <a:ext cx="1029230" cy="3175"/>
          </a:xfrm>
          <a:prstGeom prst="bentConnector3">
            <a:avLst>
              <a:gd name="adj1" fmla="val 50000"/>
            </a:avLst>
          </a:prstGeom>
          <a:ln w="38100">
            <a:solidFill>
              <a:srgbClr val="F15A2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B482819-637A-5388-DB90-7BBCA9B3971B}"/>
              </a:ext>
            </a:extLst>
          </p:cNvPr>
          <p:cNvSpPr/>
          <p:nvPr/>
        </p:nvSpPr>
        <p:spPr>
          <a:xfrm>
            <a:off x="2927466" y="1699198"/>
            <a:ext cx="720000"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DIA</a:t>
            </a:r>
          </a:p>
        </p:txBody>
      </p:sp>
      <p:sp>
        <p:nvSpPr>
          <p:cNvPr id="24" name="Rectangle 23">
            <a:extLst>
              <a:ext uri="{FF2B5EF4-FFF2-40B4-BE49-F238E27FC236}">
                <a16:creationId xmlns:a16="http://schemas.microsoft.com/office/drawing/2014/main" id="{973D3055-B9F5-A45F-6297-E407593750CC}"/>
              </a:ext>
            </a:extLst>
          </p:cNvPr>
          <p:cNvSpPr/>
          <p:nvPr/>
        </p:nvSpPr>
        <p:spPr>
          <a:xfrm>
            <a:off x="3794499" y="1699197"/>
            <a:ext cx="901601"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MBIE</a:t>
            </a:r>
          </a:p>
        </p:txBody>
      </p:sp>
      <p:sp>
        <p:nvSpPr>
          <p:cNvPr id="25" name="Rectangle 24">
            <a:extLst>
              <a:ext uri="{FF2B5EF4-FFF2-40B4-BE49-F238E27FC236}">
                <a16:creationId xmlns:a16="http://schemas.microsoft.com/office/drawing/2014/main" id="{1F4804BC-98F6-A5A0-1BAA-771F56B7201E}"/>
              </a:ext>
            </a:extLst>
          </p:cNvPr>
          <p:cNvSpPr/>
          <p:nvPr/>
        </p:nvSpPr>
        <p:spPr>
          <a:xfrm>
            <a:off x="5369763" y="4793459"/>
            <a:ext cx="1078625" cy="5067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Drinking</a:t>
            </a:r>
          </a:p>
        </p:txBody>
      </p:sp>
      <p:sp>
        <p:nvSpPr>
          <p:cNvPr id="26" name="Rectangle 25">
            <a:extLst>
              <a:ext uri="{FF2B5EF4-FFF2-40B4-BE49-F238E27FC236}">
                <a16:creationId xmlns:a16="http://schemas.microsoft.com/office/drawing/2014/main" id="{2E1377E6-9EEC-F9F8-41BF-0767C06E05E3}"/>
              </a:ext>
            </a:extLst>
          </p:cNvPr>
          <p:cNvSpPr/>
          <p:nvPr/>
        </p:nvSpPr>
        <p:spPr>
          <a:xfrm>
            <a:off x="6805519" y="4793460"/>
            <a:ext cx="1194920" cy="5067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Waste + Storm</a:t>
            </a:r>
          </a:p>
        </p:txBody>
      </p:sp>
      <p:cxnSp>
        <p:nvCxnSpPr>
          <p:cNvPr id="27" name="Connector: Elbow 26">
            <a:extLst>
              <a:ext uri="{FF2B5EF4-FFF2-40B4-BE49-F238E27FC236}">
                <a16:creationId xmlns:a16="http://schemas.microsoft.com/office/drawing/2014/main" id="{FA7BBD05-058B-AC0B-6C3F-EB5084FD27C1}"/>
              </a:ext>
            </a:extLst>
          </p:cNvPr>
          <p:cNvCxnSpPr>
            <a:cxnSpLocks/>
          </p:cNvCxnSpPr>
          <p:nvPr/>
        </p:nvCxnSpPr>
        <p:spPr>
          <a:xfrm rot="16200000" flipV="1">
            <a:off x="9752965" y="5275041"/>
            <a:ext cx="566928" cy="1"/>
          </a:xfrm>
          <a:prstGeom prst="bentConnector3">
            <a:avLst>
              <a:gd name="adj1" fmla="val 50000"/>
            </a:avLst>
          </a:prstGeom>
          <a:ln w="38100">
            <a:solidFill>
              <a:srgbClr val="F15A2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CF5C7F31-2BCE-D94F-95EE-BE7C68FFC41C}"/>
              </a:ext>
            </a:extLst>
          </p:cNvPr>
          <p:cNvCxnSpPr>
            <a:cxnSpLocks/>
            <a:stCxn id="13" idx="3"/>
          </p:cNvCxnSpPr>
          <p:nvPr/>
        </p:nvCxnSpPr>
        <p:spPr>
          <a:xfrm flipH="1" flipV="1">
            <a:off x="6707495" y="2307041"/>
            <a:ext cx="1121938" cy="4076148"/>
          </a:xfrm>
          <a:prstGeom prst="bentConnector4">
            <a:avLst>
              <a:gd name="adj1" fmla="val -315819"/>
              <a:gd name="adj2" fmla="val 85137"/>
            </a:avLst>
          </a:prstGeom>
          <a:ln w="38100">
            <a:solidFill>
              <a:srgbClr val="F15A2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AC8B2E23-2065-D7F6-67F4-8741E43CE6FB}"/>
              </a:ext>
            </a:extLst>
          </p:cNvPr>
          <p:cNvCxnSpPr>
            <a:cxnSpLocks/>
          </p:cNvCxnSpPr>
          <p:nvPr/>
        </p:nvCxnSpPr>
        <p:spPr>
          <a:xfrm rot="5400000" flipH="1" flipV="1">
            <a:off x="5495691" y="2654304"/>
            <a:ext cx="920854" cy="226329"/>
          </a:xfrm>
          <a:prstGeom prst="bentConnector3">
            <a:avLst>
              <a:gd name="adj1" fmla="val 832"/>
            </a:avLst>
          </a:prstGeom>
          <a:ln w="38100">
            <a:solidFill>
              <a:srgbClr val="F15A2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56E87CD9-0A4C-1F59-414E-1CDDF1034E80}"/>
              </a:ext>
            </a:extLst>
          </p:cNvPr>
          <p:cNvCxnSpPr>
            <a:cxnSpLocks/>
          </p:cNvCxnSpPr>
          <p:nvPr/>
        </p:nvCxnSpPr>
        <p:spPr>
          <a:xfrm rot="16200000" flipH="1">
            <a:off x="5308123" y="3363802"/>
            <a:ext cx="2143984" cy="1"/>
          </a:xfrm>
          <a:prstGeom prst="bentConnector3">
            <a:avLst>
              <a:gd name="adj1" fmla="val 50000"/>
            </a:avLst>
          </a:prstGeom>
          <a:ln w="38100">
            <a:solidFill>
              <a:srgbClr val="F15A2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1356120B-6E12-3851-2025-7C976A6C6B4D}"/>
              </a:ext>
            </a:extLst>
          </p:cNvPr>
          <p:cNvCxnSpPr>
            <a:cxnSpLocks/>
          </p:cNvCxnSpPr>
          <p:nvPr/>
        </p:nvCxnSpPr>
        <p:spPr>
          <a:xfrm rot="5400000">
            <a:off x="4670375" y="2670925"/>
            <a:ext cx="754511" cy="3436"/>
          </a:xfrm>
          <a:prstGeom prst="bentConnector3">
            <a:avLst>
              <a:gd name="adj1" fmla="val 50000"/>
            </a:avLst>
          </a:prstGeom>
          <a:ln w="38100">
            <a:solidFill>
              <a:srgbClr val="F15A2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EAD4373E-3853-B000-3795-94CD5B824707}"/>
              </a:ext>
            </a:extLst>
          </p:cNvPr>
          <p:cNvCxnSpPr>
            <a:cxnSpLocks/>
          </p:cNvCxnSpPr>
          <p:nvPr/>
        </p:nvCxnSpPr>
        <p:spPr>
          <a:xfrm rot="5400000">
            <a:off x="5671185" y="2422141"/>
            <a:ext cx="252000" cy="0"/>
          </a:xfrm>
          <a:prstGeom prst="bentConnector3">
            <a:avLst>
              <a:gd name="adj1" fmla="val 50000"/>
            </a:avLst>
          </a:prstGeom>
          <a:ln w="38100">
            <a:solidFill>
              <a:srgbClr val="F15A2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9C992DFE-C889-7A0F-AABC-BE27D06E057B}"/>
              </a:ext>
            </a:extLst>
          </p:cNvPr>
          <p:cNvCxnSpPr>
            <a:cxnSpLocks/>
            <a:stCxn id="26" idx="2"/>
          </p:cNvCxnSpPr>
          <p:nvPr/>
        </p:nvCxnSpPr>
        <p:spPr>
          <a:xfrm rot="16200000" flipH="1">
            <a:off x="6988153" y="5715003"/>
            <a:ext cx="829653" cy="0"/>
          </a:xfrm>
          <a:prstGeom prst="bentConnector3">
            <a:avLst>
              <a:gd name="adj1" fmla="val 50000"/>
            </a:avLst>
          </a:prstGeom>
          <a:ln w="152400">
            <a:solidFill>
              <a:schemeClr val="accent5"/>
            </a:solidFill>
            <a:headEnd type="triangle" w="sm" len="sm"/>
            <a:tailEnd type="none" w="med" len="me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515FB93-F572-9C3D-F0E1-6205A9874ECB}"/>
              </a:ext>
            </a:extLst>
          </p:cNvPr>
          <p:cNvSpPr/>
          <p:nvPr/>
        </p:nvSpPr>
        <p:spPr>
          <a:xfrm>
            <a:off x="1103824" y="4710261"/>
            <a:ext cx="1260000"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Private Suppliers</a:t>
            </a:r>
          </a:p>
        </p:txBody>
      </p:sp>
      <p:cxnSp>
        <p:nvCxnSpPr>
          <p:cNvPr id="35" name="Connector: Elbow 34">
            <a:extLst>
              <a:ext uri="{FF2B5EF4-FFF2-40B4-BE49-F238E27FC236}">
                <a16:creationId xmlns:a16="http://schemas.microsoft.com/office/drawing/2014/main" id="{8923D573-000C-DBFD-55CA-327F64064E5D}"/>
              </a:ext>
            </a:extLst>
          </p:cNvPr>
          <p:cNvCxnSpPr>
            <a:cxnSpLocks/>
          </p:cNvCxnSpPr>
          <p:nvPr/>
        </p:nvCxnSpPr>
        <p:spPr>
          <a:xfrm flipV="1">
            <a:off x="1734836" y="2530415"/>
            <a:ext cx="4070263" cy="2171048"/>
          </a:xfrm>
          <a:prstGeom prst="bentConnector3">
            <a:avLst>
              <a:gd name="adj1" fmla="val 506"/>
            </a:avLst>
          </a:prstGeom>
          <a:ln w="38100">
            <a:solidFill>
              <a:srgbClr val="F15A2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4168DB55-778F-3482-0B40-FB613CD5FD80}"/>
              </a:ext>
            </a:extLst>
          </p:cNvPr>
          <p:cNvCxnSpPr>
            <a:cxnSpLocks/>
          </p:cNvCxnSpPr>
          <p:nvPr/>
        </p:nvCxnSpPr>
        <p:spPr>
          <a:xfrm>
            <a:off x="2354320" y="4916611"/>
            <a:ext cx="548659" cy="0"/>
          </a:xfrm>
          <a:prstGeom prst="bentConnector3">
            <a:avLst>
              <a:gd name="adj1" fmla="val 50000"/>
            </a:avLst>
          </a:prstGeom>
          <a:ln w="38100">
            <a:solidFill>
              <a:srgbClr val="F15A2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Arrow: Right 36">
            <a:extLst>
              <a:ext uri="{FF2B5EF4-FFF2-40B4-BE49-F238E27FC236}">
                <a16:creationId xmlns:a16="http://schemas.microsoft.com/office/drawing/2014/main" id="{99D9DF47-6948-7B1A-B40A-8B12E5015262}"/>
              </a:ext>
            </a:extLst>
          </p:cNvPr>
          <p:cNvSpPr/>
          <p:nvPr/>
        </p:nvSpPr>
        <p:spPr>
          <a:xfrm>
            <a:off x="2363825" y="5059135"/>
            <a:ext cx="2680828" cy="179780"/>
          </a:xfrm>
          <a:prstGeom prst="rightArrow">
            <a:avLst>
              <a:gd name="adj1" fmla="val 100000"/>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lIns="36000" rIns="36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white"/>
                </a:solidFill>
                <a:effectLst/>
                <a:uLnTx/>
                <a:uFillTx/>
                <a:latin typeface="Arial"/>
                <a:ea typeface="+mn-ea"/>
                <a:cs typeface="+mn-cs"/>
              </a:rPr>
              <a:t>Operate?</a:t>
            </a:r>
          </a:p>
        </p:txBody>
      </p:sp>
      <p:sp>
        <p:nvSpPr>
          <p:cNvPr id="38" name="Rectangle 37">
            <a:extLst>
              <a:ext uri="{FF2B5EF4-FFF2-40B4-BE49-F238E27FC236}">
                <a16:creationId xmlns:a16="http://schemas.microsoft.com/office/drawing/2014/main" id="{0AAE1015-554F-CBF5-3294-41329325AFD2}"/>
              </a:ext>
            </a:extLst>
          </p:cNvPr>
          <p:cNvSpPr/>
          <p:nvPr/>
        </p:nvSpPr>
        <p:spPr>
          <a:xfrm>
            <a:off x="2902979" y="3703515"/>
            <a:ext cx="1343116" cy="1684193"/>
          </a:xfrm>
          <a:prstGeom prst="rect">
            <a:avLst/>
          </a:prstGeom>
        </p:spPr>
        <p:style>
          <a:lnRef idx="2">
            <a:schemeClr val="dk1"/>
          </a:lnRef>
          <a:fillRef idx="1">
            <a:schemeClr val="lt1"/>
          </a:fillRef>
          <a:effectRef idx="0">
            <a:schemeClr val="dk1"/>
          </a:effectRef>
          <a:fontRef idx="minor">
            <a:schemeClr val="dk1"/>
          </a:fontRef>
        </p:style>
        <p:txBody>
          <a:bodyPr rIns="270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dirty="0">
                <a:ln>
                  <a:noFill/>
                </a:ln>
                <a:solidFill>
                  <a:prstClr val="black"/>
                </a:solidFill>
                <a:effectLst/>
                <a:uLnTx/>
                <a:uFillTx/>
                <a:latin typeface="Arial"/>
                <a:ea typeface="+mn-ea"/>
                <a:cs typeface="+mn-cs"/>
              </a:rPr>
              <a:t>Local Councils</a:t>
            </a:r>
          </a:p>
        </p:txBody>
      </p:sp>
      <p:sp>
        <p:nvSpPr>
          <p:cNvPr id="39" name="Rectangle 38">
            <a:extLst>
              <a:ext uri="{FF2B5EF4-FFF2-40B4-BE49-F238E27FC236}">
                <a16:creationId xmlns:a16="http://schemas.microsoft.com/office/drawing/2014/main" id="{915A929A-ADF3-6F26-8BB6-DBEEAEA65594}"/>
              </a:ext>
            </a:extLst>
          </p:cNvPr>
          <p:cNvSpPr/>
          <p:nvPr/>
        </p:nvSpPr>
        <p:spPr>
          <a:xfrm>
            <a:off x="2985538" y="4721103"/>
            <a:ext cx="1159625"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prstClr val="black"/>
                </a:solidFill>
                <a:effectLst/>
                <a:uLnTx/>
                <a:uFillTx/>
                <a:latin typeface="Arial"/>
                <a:ea typeface="+mn-ea"/>
                <a:cs typeface="+mn-cs"/>
              </a:rPr>
              <a:t>Council Suppliers</a:t>
            </a:r>
          </a:p>
        </p:txBody>
      </p:sp>
      <p:sp>
        <p:nvSpPr>
          <p:cNvPr id="40" name="Arrow: Right 39">
            <a:extLst>
              <a:ext uri="{FF2B5EF4-FFF2-40B4-BE49-F238E27FC236}">
                <a16:creationId xmlns:a16="http://schemas.microsoft.com/office/drawing/2014/main" id="{C985A768-1696-B241-3B6E-3C0BCC2E1CAF}"/>
              </a:ext>
            </a:extLst>
          </p:cNvPr>
          <p:cNvSpPr/>
          <p:nvPr/>
        </p:nvSpPr>
        <p:spPr>
          <a:xfrm>
            <a:off x="4145912" y="4770176"/>
            <a:ext cx="900000" cy="179780"/>
          </a:xfrm>
          <a:prstGeom prst="rightArrow">
            <a:avLst>
              <a:gd name="adj1" fmla="val 100000"/>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prstClr val="white"/>
                </a:solidFill>
                <a:effectLst/>
                <a:uLnTx/>
                <a:uFillTx/>
                <a:latin typeface="Arial"/>
                <a:ea typeface="+mn-ea"/>
                <a:cs typeface="+mn-cs"/>
              </a:rPr>
              <a:t>Transition</a:t>
            </a:r>
          </a:p>
        </p:txBody>
      </p:sp>
      <p:cxnSp>
        <p:nvCxnSpPr>
          <p:cNvPr id="41" name="Connector: Elbow 40">
            <a:extLst>
              <a:ext uri="{FF2B5EF4-FFF2-40B4-BE49-F238E27FC236}">
                <a16:creationId xmlns:a16="http://schemas.microsoft.com/office/drawing/2014/main" id="{B016A22D-20BC-862C-21DD-057B050BFA7B}"/>
              </a:ext>
            </a:extLst>
          </p:cNvPr>
          <p:cNvCxnSpPr>
            <a:cxnSpLocks/>
          </p:cNvCxnSpPr>
          <p:nvPr/>
        </p:nvCxnSpPr>
        <p:spPr>
          <a:xfrm rot="5400000" flipH="1" flipV="1">
            <a:off x="2979132" y="3613459"/>
            <a:ext cx="2203778" cy="0"/>
          </a:xfrm>
          <a:prstGeom prst="bentConnector3">
            <a:avLst>
              <a:gd name="adj1" fmla="val 50000"/>
            </a:avLst>
          </a:prstGeom>
          <a:ln w="38100">
            <a:solidFill>
              <a:srgbClr val="F15A2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F53E5CFE-5787-BBE4-9A4E-C64456C60D88}"/>
              </a:ext>
            </a:extLst>
          </p:cNvPr>
          <p:cNvCxnSpPr>
            <a:cxnSpLocks/>
          </p:cNvCxnSpPr>
          <p:nvPr/>
        </p:nvCxnSpPr>
        <p:spPr>
          <a:xfrm rot="5400000">
            <a:off x="6211876" y="5759256"/>
            <a:ext cx="754511" cy="3436"/>
          </a:xfrm>
          <a:prstGeom prst="bentConnector3">
            <a:avLst>
              <a:gd name="adj1" fmla="val 50000"/>
            </a:avLst>
          </a:prstGeom>
          <a:ln w="38100">
            <a:solidFill>
              <a:srgbClr val="F15A2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ACD79BA-B70B-782E-FD57-CBADE9ADD78A}"/>
              </a:ext>
            </a:extLst>
          </p:cNvPr>
          <p:cNvSpPr/>
          <p:nvPr/>
        </p:nvSpPr>
        <p:spPr>
          <a:xfrm>
            <a:off x="1292499" y="1194106"/>
            <a:ext cx="1260000"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a:ln>
                  <a:noFill/>
                </a:ln>
                <a:solidFill>
                  <a:prstClr val="black"/>
                </a:solidFill>
                <a:effectLst/>
                <a:uLnTx/>
                <a:uFillTx/>
                <a:latin typeface="Arial"/>
                <a:ea typeface="+mn-ea"/>
                <a:cs typeface="+mn-cs"/>
              </a:rPr>
              <a:t>Central Govt. Supplies</a:t>
            </a:r>
          </a:p>
        </p:txBody>
      </p:sp>
      <p:sp>
        <p:nvSpPr>
          <p:cNvPr id="44" name="Rectangle 43">
            <a:extLst>
              <a:ext uri="{FF2B5EF4-FFF2-40B4-BE49-F238E27FC236}">
                <a16:creationId xmlns:a16="http://schemas.microsoft.com/office/drawing/2014/main" id="{5315A2A4-6DAA-6FBD-F212-5B47BC435979}"/>
              </a:ext>
            </a:extLst>
          </p:cNvPr>
          <p:cNvSpPr/>
          <p:nvPr/>
        </p:nvSpPr>
        <p:spPr>
          <a:xfrm>
            <a:off x="1574987" y="1722551"/>
            <a:ext cx="1268745" cy="598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Arial"/>
                <a:ea typeface="+mn-ea"/>
                <a:cs typeface="+mn-cs"/>
              </a:rPr>
              <a:t>Climate Chg. Comm</a:t>
            </a:r>
            <a:r>
              <a:rPr kumimoji="0" lang="en-NZ" b="0" i="0" u="none" strike="noStrike" kern="1200" cap="none" spc="0" normalizeH="0" baseline="0" noProof="0" dirty="0">
                <a:ln>
                  <a:noFill/>
                </a:ln>
                <a:solidFill>
                  <a:prstClr val="black"/>
                </a:solidFill>
                <a:effectLst/>
                <a:uLnTx/>
                <a:uFillTx/>
                <a:latin typeface="Arial"/>
                <a:ea typeface="+mn-ea"/>
                <a:cs typeface="+mn-cs"/>
              </a:rPr>
              <a:t>.</a:t>
            </a:r>
          </a:p>
        </p:txBody>
      </p:sp>
      <p:sp>
        <p:nvSpPr>
          <p:cNvPr id="45" name="Rectangle 44">
            <a:extLst>
              <a:ext uri="{FF2B5EF4-FFF2-40B4-BE49-F238E27FC236}">
                <a16:creationId xmlns:a16="http://schemas.microsoft.com/office/drawing/2014/main" id="{8E8CD92F-15CF-0625-D924-39C093396734}"/>
              </a:ext>
            </a:extLst>
          </p:cNvPr>
          <p:cNvSpPr/>
          <p:nvPr/>
        </p:nvSpPr>
        <p:spPr>
          <a:xfrm>
            <a:off x="2008831" y="2703400"/>
            <a:ext cx="1260000" cy="359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NZ" dirty="0"/>
              <a:t>Water NZ</a:t>
            </a:r>
          </a:p>
        </p:txBody>
      </p:sp>
      <p:cxnSp>
        <p:nvCxnSpPr>
          <p:cNvPr id="46" name="Connector: Elbow 45">
            <a:extLst>
              <a:ext uri="{FF2B5EF4-FFF2-40B4-BE49-F238E27FC236}">
                <a16:creationId xmlns:a16="http://schemas.microsoft.com/office/drawing/2014/main" id="{ABD3B7F3-4948-FA0B-2A96-44921F57EF3A}"/>
              </a:ext>
            </a:extLst>
          </p:cNvPr>
          <p:cNvCxnSpPr>
            <a:cxnSpLocks/>
          </p:cNvCxnSpPr>
          <p:nvPr/>
        </p:nvCxnSpPr>
        <p:spPr>
          <a:xfrm rot="16200000" flipH="1">
            <a:off x="2174882" y="3891451"/>
            <a:ext cx="1684372" cy="0"/>
          </a:xfrm>
          <a:prstGeom prst="bentConnector3">
            <a:avLst>
              <a:gd name="adj1" fmla="val 50000"/>
            </a:avLst>
          </a:prstGeom>
          <a:ln w="38100">
            <a:solidFill>
              <a:srgbClr val="F15A2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33B10E6-A994-F695-B7F6-86B7D7B07AAB}"/>
              </a:ext>
            </a:extLst>
          </p:cNvPr>
          <p:cNvCxnSpPr>
            <a:cxnSpLocks/>
          </p:cNvCxnSpPr>
          <p:nvPr/>
        </p:nvCxnSpPr>
        <p:spPr>
          <a:xfrm>
            <a:off x="10420775" y="2294755"/>
            <a:ext cx="0" cy="1013747"/>
          </a:xfrm>
          <a:prstGeom prst="line">
            <a:avLst/>
          </a:prstGeom>
          <a:ln w="38100">
            <a:solidFill>
              <a:srgbClr val="F15A2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EC45774-A494-EE01-67A4-F32AD52AF401}"/>
              </a:ext>
            </a:extLst>
          </p:cNvPr>
          <p:cNvCxnSpPr>
            <a:cxnSpLocks/>
          </p:cNvCxnSpPr>
          <p:nvPr/>
        </p:nvCxnSpPr>
        <p:spPr>
          <a:xfrm>
            <a:off x="7353198" y="3294935"/>
            <a:ext cx="3081526" cy="6241"/>
          </a:xfrm>
          <a:prstGeom prst="line">
            <a:avLst/>
          </a:prstGeom>
          <a:ln w="38100">
            <a:solidFill>
              <a:srgbClr val="F15A2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F87132-FD33-7C76-3C4D-48504980DCBD}"/>
              </a:ext>
            </a:extLst>
          </p:cNvPr>
          <p:cNvCxnSpPr>
            <a:cxnSpLocks/>
          </p:cNvCxnSpPr>
          <p:nvPr/>
        </p:nvCxnSpPr>
        <p:spPr>
          <a:xfrm flipH="1">
            <a:off x="7365563" y="3283843"/>
            <a:ext cx="5200" cy="1137150"/>
          </a:xfrm>
          <a:prstGeom prst="line">
            <a:avLst/>
          </a:prstGeom>
          <a:ln w="38100">
            <a:solidFill>
              <a:srgbClr val="F15A2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A9A15A0-891B-7EDD-EA9A-748F7A30DD3A}"/>
              </a:ext>
            </a:extLst>
          </p:cNvPr>
          <p:cNvCxnSpPr>
            <a:cxnSpLocks/>
          </p:cNvCxnSpPr>
          <p:nvPr/>
        </p:nvCxnSpPr>
        <p:spPr>
          <a:xfrm>
            <a:off x="11360575" y="2310216"/>
            <a:ext cx="0" cy="1013747"/>
          </a:xfrm>
          <a:prstGeom prst="line">
            <a:avLst/>
          </a:prstGeom>
          <a:ln w="38100">
            <a:solidFill>
              <a:srgbClr val="F15A2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32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childTnLst>
                          </p:cTn>
                        </p:par>
                        <p:par>
                          <p:cTn id="84" fill="hold">
                            <p:stCondLst>
                              <p:cond delay="1500"/>
                            </p:stCondLst>
                            <p:childTnLst>
                              <p:par>
                                <p:cTn id="85" presetID="1" presetClass="entr" presetSubtype="0" fill="hold" nodeType="after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par>
                          <p:cTn id="87" fill="hold">
                            <p:stCondLst>
                              <p:cond delay="1500"/>
                            </p:stCondLst>
                            <p:childTnLst>
                              <p:par>
                                <p:cTn id="88" presetID="1" presetClass="entr" presetSubtype="0"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48"/>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5" grpId="0" animBg="1"/>
      <p:bldP spid="19" grpId="0" animBg="1"/>
      <p:bldP spid="20" grpId="0" animBg="1"/>
      <p:bldP spid="23" grpId="0" animBg="1"/>
      <p:bldP spid="24"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680B-7E4F-8843-67EB-DA66D6B09CBD}"/>
              </a:ext>
            </a:extLst>
          </p:cNvPr>
          <p:cNvSpPr>
            <a:spLocks noGrp="1"/>
          </p:cNvSpPr>
          <p:nvPr>
            <p:ph type="title"/>
          </p:nvPr>
        </p:nvSpPr>
        <p:spPr>
          <a:xfrm>
            <a:off x="514905" y="1929792"/>
            <a:ext cx="11336784" cy="787814"/>
          </a:xfrm>
        </p:spPr>
        <p:txBody>
          <a:bodyPr>
            <a:normAutofit fontScale="90000"/>
          </a:bodyPr>
          <a:lstStyle/>
          <a:p>
            <a:r>
              <a:rPr lang="en-NZ" dirty="0"/>
              <a:t>30+ years of AMP’s in the UK in 4 mins</a:t>
            </a:r>
            <a:endParaRPr lang="en-NZ" b="1" dirty="0"/>
          </a:p>
        </p:txBody>
      </p:sp>
      <p:sp>
        <p:nvSpPr>
          <p:cNvPr id="3" name="Text Placeholder 2">
            <a:extLst>
              <a:ext uri="{FF2B5EF4-FFF2-40B4-BE49-F238E27FC236}">
                <a16:creationId xmlns:a16="http://schemas.microsoft.com/office/drawing/2014/main" id="{4A35E60F-C50D-D4D7-20F3-5D335462C430}"/>
              </a:ext>
            </a:extLst>
          </p:cNvPr>
          <p:cNvSpPr>
            <a:spLocks noGrp="1"/>
          </p:cNvSpPr>
          <p:nvPr>
            <p:ph type="body" sz="quarter" idx="11"/>
          </p:nvPr>
        </p:nvSpPr>
        <p:spPr>
          <a:xfrm>
            <a:off x="838200" y="3429000"/>
            <a:ext cx="3869703" cy="910654"/>
          </a:xfrm>
        </p:spPr>
        <p:txBody>
          <a:bodyPr/>
          <a:lstStyle/>
          <a:p>
            <a:r>
              <a:rPr lang="en-NZ"/>
              <a:t>David Wyllie</a:t>
            </a:r>
          </a:p>
        </p:txBody>
      </p:sp>
      <p:pic>
        <p:nvPicPr>
          <p:cNvPr id="6" name="Picture 5" descr="Text&#10;&#10;Description automatically generated with medium confidence">
            <a:extLst>
              <a:ext uri="{FF2B5EF4-FFF2-40B4-BE49-F238E27FC236}">
                <a16:creationId xmlns:a16="http://schemas.microsoft.com/office/drawing/2014/main" id="{22282795-512A-D599-497E-BE4B09AD8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81" y="5416637"/>
            <a:ext cx="4301412" cy="1375230"/>
          </a:xfrm>
          <a:prstGeom prst="rect">
            <a:avLst/>
          </a:prstGeom>
        </p:spPr>
      </p:pic>
    </p:spTree>
    <p:extLst>
      <p:ext uri="{BB962C8B-B14F-4D97-AF65-F5344CB8AC3E}">
        <p14:creationId xmlns:p14="http://schemas.microsoft.com/office/powerpoint/2010/main" val="95999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37DD42-9B58-7793-FA46-E7698835F321}"/>
              </a:ext>
            </a:extLst>
          </p:cNvPr>
          <p:cNvSpPr>
            <a:spLocks noGrp="1"/>
          </p:cNvSpPr>
          <p:nvPr>
            <p:ph type="body" sz="quarter" idx="10"/>
          </p:nvPr>
        </p:nvSpPr>
        <p:spPr/>
        <p:txBody>
          <a:bodyPr>
            <a:normAutofit fontScale="92500"/>
          </a:bodyPr>
          <a:lstStyle/>
          <a:p>
            <a:r>
              <a:rPr lang="en-NZ" dirty="0"/>
              <a:t>Change of focus through the AMPs</a:t>
            </a:r>
          </a:p>
        </p:txBody>
      </p:sp>
      <p:sp>
        <p:nvSpPr>
          <p:cNvPr id="3" name="Text Placeholder 2">
            <a:extLst>
              <a:ext uri="{FF2B5EF4-FFF2-40B4-BE49-F238E27FC236}">
                <a16:creationId xmlns:a16="http://schemas.microsoft.com/office/drawing/2014/main" id="{870ED2CC-63B3-4991-6C6F-633F9A11A365}"/>
              </a:ext>
            </a:extLst>
          </p:cNvPr>
          <p:cNvSpPr>
            <a:spLocks noGrp="1"/>
          </p:cNvSpPr>
          <p:nvPr>
            <p:ph type="body" sz="quarter" idx="12"/>
          </p:nvPr>
        </p:nvSpPr>
        <p:spPr>
          <a:xfrm>
            <a:off x="801688" y="1798983"/>
            <a:ext cx="10801350" cy="4131300"/>
          </a:xfrm>
        </p:spPr>
        <p:txBody>
          <a:bodyPr>
            <a:normAutofit/>
          </a:bodyPr>
          <a:lstStyle/>
          <a:p>
            <a:endParaRPr lang="en-NZ" dirty="0"/>
          </a:p>
        </p:txBody>
      </p:sp>
      <p:pic>
        <p:nvPicPr>
          <p:cNvPr id="6" name="Picture 5" descr="Text&#10;&#10;Description automatically generated">
            <a:extLst>
              <a:ext uri="{FF2B5EF4-FFF2-40B4-BE49-F238E27FC236}">
                <a16:creationId xmlns:a16="http://schemas.microsoft.com/office/drawing/2014/main" id="{77E7BDE7-3872-E539-A2AF-9B44CAFDD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72" y="5689780"/>
            <a:ext cx="4097880" cy="1079254"/>
          </a:xfrm>
          <a:prstGeom prst="rect">
            <a:avLst/>
          </a:prstGeom>
        </p:spPr>
      </p:pic>
      <p:sp>
        <p:nvSpPr>
          <p:cNvPr id="4" name="Right Triangle 3">
            <a:extLst>
              <a:ext uri="{FF2B5EF4-FFF2-40B4-BE49-F238E27FC236}">
                <a16:creationId xmlns:a16="http://schemas.microsoft.com/office/drawing/2014/main" id="{C01AB72B-A436-02EB-2866-39D5AB14C07D}"/>
              </a:ext>
            </a:extLst>
          </p:cNvPr>
          <p:cNvSpPr/>
          <p:nvPr/>
        </p:nvSpPr>
        <p:spPr>
          <a:xfrm>
            <a:off x="851379" y="2231556"/>
            <a:ext cx="7140253" cy="304807"/>
          </a:xfrm>
          <a:prstGeom prst="r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a:extLst>
              <a:ext uri="{FF2B5EF4-FFF2-40B4-BE49-F238E27FC236}">
                <a16:creationId xmlns:a16="http://schemas.microsoft.com/office/drawing/2014/main" id="{F6C48D38-9F35-1D55-C53D-EA2B9B63DEA3}"/>
              </a:ext>
            </a:extLst>
          </p:cNvPr>
          <p:cNvSpPr/>
          <p:nvPr/>
        </p:nvSpPr>
        <p:spPr>
          <a:xfrm>
            <a:off x="838199" y="1837189"/>
            <a:ext cx="1785063" cy="327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AMP 1</a:t>
            </a:r>
          </a:p>
        </p:txBody>
      </p:sp>
      <p:sp>
        <p:nvSpPr>
          <p:cNvPr id="7" name="Rectangle 6">
            <a:extLst>
              <a:ext uri="{FF2B5EF4-FFF2-40B4-BE49-F238E27FC236}">
                <a16:creationId xmlns:a16="http://schemas.microsoft.com/office/drawing/2014/main" id="{AB544F70-AF4F-BB4D-E565-5309194E8C55}"/>
              </a:ext>
            </a:extLst>
          </p:cNvPr>
          <p:cNvSpPr/>
          <p:nvPr/>
        </p:nvSpPr>
        <p:spPr>
          <a:xfrm>
            <a:off x="2197915" y="1837189"/>
            <a:ext cx="1785063" cy="327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AMP 2</a:t>
            </a:r>
          </a:p>
        </p:txBody>
      </p:sp>
      <p:sp>
        <p:nvSpPr>
          <p:cNvPr id="8" name="Rectangle 7">
            <a:extLst>
              <a:ext uri="{FF2B5EF4-FFF2-40B4-BE49-F238E27FC236}">
                <a16:creationId xmlns:a16="http://schemas.microsoft.com/office/drawing/2014/main" id="{7810DD93-4C21-BD0D-76DA-61D374600A14}"/>
              </a:ext>
            </a:extLst>
          </p:cNvPr>
          <p:cNvSpPr/>
          <p:nvPr/>
        </p:nvSpPr>
        <p:spPr>
          <a:xfrm>
            <a:off x="3557631" y="1837188"/>
            <a:ext cx="1785063" cy="327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AMP 3</a:t>
            </a:r>
          </a:p>
        </p:txBody>
      </p:sp>
      <p:sp>
        <p:nvSpPr>
          <p:cNvPr id="9" name="Rectangle 8">
            <a:extLst>
              <a:ext uri="{FF2B5EF4-FFF2-40B4-BE49-F238E27FC236}">
                <a16:creationId xmlns:a16="http://schemas.microsoft.com/office/drawing/2014/main" id="{5D960B1B-DF65-6E65-6FB6-B2C50A5B0B25}"/>
              </a:ext>
            </a:extLst>
          </p:cNvPr>
          <p:cNvSpPr/>
          <p:nvPr/>
        </p:nvSpPr>
        <p:spPr>
          <a:xfrm>
            <a:off x="4917347" y="1839286"/>
            <a:ext cx="1785063" cy="325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AMP 4</a:t>
            </a:r>
          </a:p>
        </p:txBody>
      </p:sp>
      <p:sp>
        <p:nvSpPr>
          <p:cNvPr id="10" name="Rectangle 9">
            <a:extLst>
              <a:ext uri="{FF2B5EF4-FFF2-40B4-BE49-F238E27FC236}">
                <a16:creationId xmlns:a16="http://schemas.microsoft.com/office/drawing/2014/main" id="{21B62A1E-D8AC-6419-1D38-8BCAFBE4D93F}"/>
              </a:ext>
            </a:extLst>
          </p:cNvPr>
          <p:cNvSpPr/>
          <p:nvPr/>
        </p:nvSpPr>
        <p:spPr>
          <a:xfrm>
            <a:off x="6277063" y="1837187"/>
            <a:ext cx="1785063" cy="327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AMP 5</a:t>
            </a:r>
          </a:p>
        </p:txBody>
      </p:sp>
      <p:sp>
        <p:nvSpPr>
          <p:cNvPr id="11" name="Rectangle 10">
            <a:extLst>
              <a:ext uri="{FF2B5EF4-FFF2-40B4-BE49-F238E27FC236}">
                <a16:creationId xmlns:a16="http://schemas.microsoft.com/office/drawing/2014/main" id="{4EC24831-C40F-05C7-3DE0-CC74EDD5B424}"/>
              </a:ext>
            </a:extLst>
          </p:cNvPr>
          <p:cNvSpPr/>
          <p:nvPr/>
        </p:nvSpPr>
        <p:spPr>
          <a:xfrm>
            <a:off x="7636780" y="1837187"/>
            <a:ext cx="1359716" cy="327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AMP 6</a:t>
            </a:r>
          </a:p>
        </p:txBody>
      </p:sp>
      <p:sp>
        <p:nvSpPr>
          <p:cNvPr id="12" name="Rectangle 11">
            <a:extLst>
              <a:ext uri="{FF2B5EF4-FFF2-40B4-BE49-F238E27FC236}">
                <a16:creationId xmlns:a16="http://schemas.microsoft.com/office/drawing/2014/main" id="{869D22A3-8647-0E26-1D94-D37FF68F6083}"/>
              </a:ext>
            </a:extLst>
          </p:cNvPr>
          <p:cNvSpPr/>
          <p:nvPr/>
        </p:nvSpPr>
        <p:spPr>
          <a:xfrm>
            <a:off x="9019202" y="1835773"/>
            <a:ext cx="1502394" cy="327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AMP 7</a:t>
            </a:r>
          </a:p>
        </p:txBody>
      </p:sp>
      <p:sp>
        <p:nvSpPr>
          <p:cNvPr id="13" name="TextBox 12">
            <a:extLst>
              <a:ext uri="{FF2B5EF4-FFF2-40B4-BE49-F238E27FC236}">
                <a16:creationId xmlns:a16="http://schemas.microsoft.com/office/drawing/2014/main" id="{4C04A963-F025-5295-7C7E-17B152CF9F0C}"/>
              </a:ext>
            </a:extLst>
          </p:cNvPr>
          <p:cNvSpPr txBox="1"/>
          <p:nvPr/>
        </p:nvSpPr>
        <p:spPr>
          <a:xfrm>
            <a:off x="838199" y="2231142"/>
            <a:ext cx="2642439" cy="307777"/>
          </a:xfrm>
          <a:prstGeom prst="rect">
            <a:avLst/>
          </a:prstGeom>
          <a:noFill/>
        </p:spPr>
        <p:txBody>
          <a:bodyPr wrap="square" rtlCol="0">
            <a:spAutoFit/>
          </a:bodyPr>
          <a:lstStyle/>
          <a:p>
            <a:r>
              <a:rPr lang="en-NZ" sz="1400" dirty="0"/>
              <a:t>Short term thinking</a:t>
            </a:r>
          </a:p>
        </p:txBody>
      </p:sp>
      <p:sp>
        <p:nvSpPr>
          <p:cNvPr id="14" name="Right Triangle 13">
            <a:extLst>
              <a:ext uri="{FF2B5EF4-FFF2-40B4-BE49-F238E27FC236}">
                <a16:creationId xmlns:a16="http://schemas.microsoft.com/office/drawing/2014/main" id="{E1F6B50B-9203-115F-342A-5C01F359DE01}"/>
              </a:ext>
            </a:extLst>
          </p:cNvPr>
          <p:cNvSpPr/>
          <p:nvPr/>
        </p:nvSpPr>
        <p:spPr>
          <a:xfrm flipH="1" flipV="1">
            <a:off x="3493818" y="2239356"/>
            <a:ext cx="7248819" cy="304808"/>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TextBox 14">
            <a:extLst>
              <a:ext uri="{FF2B5EF4-FFF2-40B4-BE49-F238E27FC236}">
                <a16:creationId xmlns:a16="http://schemas.microsoft.com/office/drawing/2014/main" id="{AC30E2E0-963B-CCD2-2F80-48079899AE40}"/>
              </a:ext>
            </a:extLst>
          </p:cNvPr>
          <p:cNvSpPr txBox="1"/>
          <p:nvPr/>
        </p:nvSpPr>
        <p:spPr>
          <a:xfrm>
            <a:off x="8489367" y="2172091"/>
            <a:ext cx="2823000" cy="307777"/>
          </a:xfrm>
          <a:prstGeom prst="rect">
            <a:avLst/>
          </a:prstGeom>
          <a:noFill/>
        </p:spPr>
        <p:txBody>
          <a:bodyPr wrap="square" rtlCol="0">
            <a:spAutoFit/>
          </a:bodyPr>
          <a:lstStyle/>
          <a:p>
            <a:r>
              <a:rPr lang="en-NZ" sz="1400" dirty="0"/>
              <a:t>Longer term thinking</a:t>
            </a:r>
          </a:p>
        </p:txBody>
      </p:sp>
      <p:sp>
        <p:nvSpPr>
          <p:cNvPr id="16" name="TextBox 15">
            <a:extLst>
              <a:ext uri="{FF2B5EF4-FFF2-40B4-BE49-F238E27FC236}">
                <a16:creationId xmlns:a16="http://schemas.microsoft.com/office/drawing/2014/main" id="{9BF3B14E-68D6-ECDC-5A94-D68225CC51F3}"/>
              </a:ext>
            </a:extLst>
          </p:cNvPr>
          <p:cNvSpPr txBox="1"/>
          <p:nvPr/>
        </p:nvSpPr>
        <p:spPr>
          <a:xfrm>
            <a:off x="502594" y="1228995"/>
            <a:ext cx="881177" cy="369332"/>
          </a:xfrm>
          <a:prstGeom prst="rect">
            <a:avLst/>
          </a:prstGeom>
          <a:noFill/>
        </p:spPr>
        <p:txBody>
          <a:bodyPr wrap="square" rtlCol="0">
            <a:spAutoFit/>
          </a:bodyPr>
          <a:lstStyle/>
          <a:p>
            <a:r>
              <a:rPr lang="en-NZ" dirty="0"/>
              <a:t>1990</a:t>
            </a:r>
          </a:p>
        </p:txBody>
      </p:sp>
      <p:sp>
        <p:nvSpPr>
          <p:cNvPr id="17" name="TextBox 16">
            <a:extLst>
              <a:ext uri="{FF2B5EF4-FFF2-40B4-BE49-F238E27FC236}">
                <a16:creationId xmlns:a16="http://schemas.microsoft.com/office/drawing/2014/main" id="{253EB3B2-1036-C58C-722E-E72AEAA0226F}"/>
              </a:ext>
            </a:extLst>
          </p:cNvPr>
          <p:cNvSpPr txBox="1"/>
          <p:nvPr/>
        </p:nvSpPr>
        <p:spPr>
          <a:xfrm>
            <a:off x="10215911" y="1260713"/>
            <a:ext cx="881177" cy="369332"/>
          </a:xfrm>
          <a:prstGeom prst="rect">
            <a:avLst/>
          </a:prstGeom>
          <a:noFill/>
        </p:spPr>
        <p:txBody>
          <a:bodyPr wrap="square" rtlCol="0">
            <a:spAutoFit/>
          </a:bodyPr>
          <a:lstStyle/>
          <a:p>
            <a:r>
              <a:rPr lang="en-NZ" dirty="0"/>
              <a:t>2025</a:t>
            </a:r>
          </a:p>
        </p:txBody>
      </p:sp>
      <p:sp>
        <p:nvSpPr>
          <p:cNvPr id="18" name="Arrow: Pentagon 17">
            <a:extLst>
              <a:ext uri="{FF2B5EF4-FFF2-40B4-BE49-F238E27FC236}">
                <a16:creationId xmlns:a16="http://schemas.microsoft.com/office/drawing/2014/main" id="{4AC3B4FF-3422-9C7B-2C7D-788702E88C0A}"/>
              </a:ext>
            </a:extLst>
          </p:cNvPr>
          <p:cNvSpPr/>
          <p:nvPr/>
        </p:nvSpPr>
        <p:spPr>
          <a:xfrm>
            <a:off x="863273" y="2595437"/>
            <a:ext cx="2475384" cy="230665"/>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t>Asset Location</a:t>
            </a:r>
          </a:p>
        </p:txBody>
      </p:sp>
      <p:sp>
        <p:nvSpPr>
          <p:cNvPr id="19" name="Arrow: Pentagon 18">
            <a:extLst>
              <a:ext uri="{FF2B5EF4-FFF2-40B4-BE49-F238E27FC236}">
                <a16:creationId xmlns:a16="http://schemas.microsoft.com/office/drawing/2014/main" id="{94C70067-FE8F-5F3B-C84F-F3F6234F6AF1}"/>
              </a:ext>
            </a:extLst>
          </p:cNvPr>
          <p:cNvSpPr/>
          <p:nvPr/>
        </p:nvSpPr>
        <p:spPr>
          <a:xfrm>
            <a:off x="1153858" y="2863554"/>
            <a:ext cx="3151812" cy="239693"/>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t>Asset Condition</a:t>
            </a:r>
          </a:p>
        </p:txBody>
      </p:sp>
      <p:sp>
        <p:nvSpPr>
          <p:cNvPr id="20" name="Arrow: Pentagon 19">
            <a:extLst>
              <a:ext uri="{FF2B5EF4-FFF2-40B4-BE49-F238E27FC236}">
                <a16:creationId xmlns:a16="http://schemas.microsoft.com/office/drawing/2014/main" id="{5D39E4BC-7AFC-54A9-F6A9-5F753D18D8E6}"/>
              </a:ext>
            </a:extLst>
          </p:cNvPr>
          <p:cNvSpPr/>
          <p:nvPr/>
        </p:nvSpPr>
        <p:spPr>
          <a:xfrm>
            <a:off x="1153857" y="3144487"/>
            <a:ext cx="3959681" cy="246783"/>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t>Performance Assessment</a:t>
            </a:r>
          </a:p>
        </p:txBody>
      </p:sp>
      <p:sp>
        <p:nvSpPr>
          <p:cNvPr id="21" name="Arrow: Pentagon 20">
            <a:extLst>
              <a:ext uri="{FF2B5EF4-FFF2-40B4-BE49-F238E27FC236}">
                <a16:creationId xmlns:a16="http://schemas.microsoft.com/office/drawing/2014/main" id="{8AFBF7DF-7D90-55E4-AEBF-E51759D8D4F8}"/>
              </a:ext>
            </a:extLst>
          </p:cNvPr>
          <p:cNvSpPr/>
          <p:nvPr/>
        </p:nvSpPr>
        <p:spPr>
          <a:xfrm>
            <a:off x="1383772" y="3436705"/>
            <a:ext cx="4608656" cy="251327"/>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t>What do we need to do NOW</a:t>
            </a:r>
          </a:p>
        </p:txBody>
      </p:sp>
      <p:sp>
        <p:nvSpPr>
          <p:cNvPr id="22" name="Arrow: Pentagon 21">
            <a:extLst>
              <a:ext uri="{FF2B5EF4-FFF2-40B4-BE49-F238E27FC236}">
                <a16:creationId xmlns:a16="http://schemas.microsoft.com/office/drawing/2014/main" id="{861E7092-7BC9-5D88-C30E-9BE68C30E627}"/>
              </a:ext>
            </a:extLst>
          </p:cNvPr>
          <p:cNvSpPr/>
          <p:nvPr/>
        </p:nvSpPr>
        <p:spPr>
          <a:xfrm>
            <a:off x="3790765" y="3729921"/>
            <a:ext cx="7003238" cy="251327"/>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t>Value for Money/ Affordability</a:t>
            </a:r>
          </a:p>
        </p:txBody>
      </p:sp>
      <p:sp>
        <p:nvSpPr>
          <p:cNvPr id="23" name="Rectangle 22">
            <a:extLst>
              <a:ext uri="{FF2B5EF4-FFF2-40B4-BE49-F238E27FC236}">
                <a16:creationId xmlns:a16="http://schemas.microsoft.com/office/drawing/2014/main" id="{D2053477-13CC-ADE4-F42B-474EAF8F7825}"/>
              </a:ext>
            </a:extLst>
          </p:cNvPr>
          <p:cNvSpPr/>
          <p:nvPr/>
        </p:nvSpPr>
        <p:spPr>
          <a:xfrm>
            <a:off x="726858" y="1657401"/>
            <a:ext cx="2136961" cy="1347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a:extLst>
              <a:ext uri="{FF2B5EF4-FFF2-40B4-BE49-F238E27FC236}">
                <a16:creationId xmlns:a16="http://schemas.microsoft.com/office/drawing/2014/main" id="{855D79A6-CBA0-6695-171C-473A72172C89}"/>
              </a:ext>
            </a:extLst>
          </p:cNvPr>
          <p:cNvSpPr/>
          <p:nvPr/>
        </p:nvSpPr>
        <p:spPr>
          <a:xfrm>
            <a:off x="4036146" y="1657400"/>
            <a:ext cx="2174730" cy="1347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a:extLst>
              <a:ext uri="{FF2B5EF4-FFF2-40B4-BE49-F238E27FC236}">
                <a16:creationId xmlns:a16="http://schemas.microsoft.com/office/drawing/2014/main" id="{4FD62E47-E545-7158-420B-96875F645F41}"/>
              </a:ext>
            </a:extLst>
          </p:cNvPr>
          <p:cNvSpPr/>
          <p:nvPr/>
        </p:nvSpPr>
        <p:spPr>
          <a:xfrm>
            <a:off x="8338480" y="1651492"/>
            <a:ext cx="316416" cy="1387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Arrow: Pentagon 25">
            <a:extLst>
              <a:ext uri="{FF2B5EF4-FFF2-40B4-BE49-F238E27FC236}">
                <a16:creationId xmlns:a16="http://schemas.microsoft.com/office/drawing/2014/main" id="{54F05AAF-D81D-AA47-8B2F-AC292608CF42}"/>
              </a:ext>
            </a:extLst>
          </p:cNvPr>
          <p:cNvSpPr/>
          <p:nvPr/>
        </p:nvSpPr>
        <p:spPr>
          <a:xfrm>
            <a:off x="9109992" y="5451696"/>
            <a:ext cx="1684011" cy="251327"/>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t>Society</a:t>
            </a:r>
          </a:p>
        </p:txBody>
      </p:sp>
      <p:sp>
        <p:nvSpPr>
          <p:cNvPr id="27" name="Arrow: Pentagon 26">
            <a:extLst>
              <a:ext uri="{FF2B5EF4-FFF2-40B4-BE49-F238E27FC236}">
                <a16:creationId xmlns:a16="http://schemas.microsoft.com/office/drawing/2014/main" id="{EEB2B68F-8547-F9F3-23E2-006DC4145750}"/>
              </a:ext>
            </a:extLst>
          </p:cNvPr>
          <p:cNvSpPr/>
          <p:nvPr/>
        </p:nvSpPr>
        <p:spPr>
          <a:xfrm>
            <a:off x="5637438" y="4305792"/>
            <a:ext cx="5144117" cy="251327"/>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t>Optimization, TOTEX</a:t>
            </a:r>
          </a:p>
        </p:txBody>
      </p:sp>
      <p:sp>
        <p:nvSpPr>
          <p:cNvPr id="28" name="Arrow: Pentagon 27">
            <a:extLst>
              <a:ext uri="{FF2B5EF4-FFF2-40B4-BE49-F238E27FC236}">
                <a16:creationId xmlns:a16="http://schemas.microsoft.com/office/drawing/2014/main" id="{730EB83B-27F3-7DF0-FDF3-AC6266D4E7AD}"/>
              </a:ext>
            </a:extLst>
          </p:cNvPr>
          <p:cNvSpPr/>
          <p:nvPr/>
        </p:nvSpPr>
        <p:spPr>
          <a:xfrm>
            <a:off x="4731798" y="4023137"/>
            <a:ext cx="6062324" cy="251327"/>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t>Innovation/ Data Driven Approach</a:t>
            </a:r>
          </a:p>
        </p:txBody>
      </p:sp>
      <p:sp>
        <p:nvSpPr>
          <p:cNvPr id="29" name="Arrow: Pentagon 28">
            <a:extLst>
              <a:ext uri="{FF2B5EF4-FFF2-40B4-BE49-F238E27FC236}">
                <a16:creationId xmlns:a16="http://schemas.microsoft.com/office/drawing/2014/main" id="{EACAFA44-2DB9-9D21-F8F0-8E165431D3C0}"/>
              </a:ext>
            </a:extLst>
          </p:cNvPr>
          <p:cNvSpPr/>
          <p:nvPr/>
        </p:nvSpPr>
        <p:spPr>
          <a:xfrm>
            <a:off x="7269298" y="4869951"/>
            <a:ext cx="3524705" cy="251327"/>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t>Resiliency</a:t>
            </a:r>
          </a:p>
        </p:txBody>
      </p:sp>
      <p:sp>
        <p:nvSpPr>
          <p:cNvPr id="30" name="Arrow: Pentagon 29">
            <a:extLst>
              <a:ext uri="{FF2B5EF4-FFF2-40B4-BE49-F238E27FC236}">
                <a16:creationId xmlns:a16="http://schemas.microsoft.com/office/drawing/2014/main" id="{57182230-A176-EB9E-DE82-FD4BB6195EF3}"/>
              </a:ext>
            </a:extLst>
          </p:cNvPr>
          <p:cNvSpPr/>
          <p:nvPr/>
        </p:nvSpPr>
        <p:spPr>
          <a:xfrm>
            <a:off x="7269298" y="5163663"/>
            <a:ext cx="3524705" cy="251327"/>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t>Environment</a:t>
            </a:r>
          </a:p>
        </p:txBody>
      </p:sp>
      <p:sp>
        <p:nvSpPr>
          <p:cNvPr id="31" name="Arrow: Pentagon 30">
            <a:extLst>
              <a:ext uri="{FF2B5EF4-FFF2-40B4-BE49-F238E27FC236}">
                <a16:creationId xmlns:a16="http://schemas.microsoft.com/office/drawing/2014/main" id="{8985029A-1620-5659-8F7C-17DB8456CE86}"/>
              </a:ext>
            </a:extLst>
          </p:cNvPr>
          <p:cNvSpPr/>
          <p:nvPr/>
        </p:nvSpPr>
        <p:spPr>
          <a:xfrm>
            <a:off x="6738600" y="4588447"/>
            <a:ext cx="4055403" cy="251327"/>
          </a:xfrm>
          <a:prstGeom prst="homePlat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t>Customers</a:t>
            </a:r>
          </a:p>
        </p:txBody>
      </p:sp>
      <p:sp>
        <p:nvSpPr>
          <p:cNvPr id="32" name="Rectangle 31">
            <a:extLst>
              <a:ext uri="{FF2B5EF4-FFF2-40B4-BE49-F238E27FC236}">
                <a16:creationId xmlns:a16="http://schemas.microsoft.com/office/drawing/2014/main" id="{6B4951A6-3C18-9064-C90C-60C99B92C6FF}"/>
              </a:ext>
            </a:extLst>
          </p:cNvPr>
          <p:cNvSpPr/>
          <p:nvPr/>
        </p:nvSpPr>
        <p:spPr>
          <a:xfrm>
            <a:off x="2354621" y="1657401"/>
            <a:ext cx="1681525" cy="13477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a:extLst>
              <a:ext uri="{FF2B5EF4-FFF2-40B4-BE49-F238E27FC236}">
                <a16:creationId xmlns:a16="http://schemas.microsoft.com/office/drawing/2014/main" id="{DCAF68DC-C98A-7A82-3EFB-35C3DFED1A17}"/>
              </a:ext>
            </a:extLst>
          </p:cNvPr>
          <p:cNvSpPr/>
          <p:nvPr/>
        </p:nvSpPr>
        <p:spPr>
          <a:xfrm>
            <a:off x="7555945" y="1649598"/>
            <a:ext cx="1027328" cy="14029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810366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4D494-B881-ADDB-AA72-0040DFBAD15B}"/>
              </a:ext>
            </a:extLst>
          </p:cNvPr>
          <p:cNvSpPr>
            <a:spLocks noGrp="1"/>
          </p:cNvSpPr>
          <p:nvPr>
            <p:ph type="body" sz="quarter" idx="10"/>
          </p:nvPr>
        </p:nvSpPr>
        <p:spPr/>
        <p:txBody>
          <a:bodyPr/>
          <a:lstStyle/>
          <a:p>
            <a:r>
              <a:rPr lang="en-NZ" dirty="0"/>
              <a:t>Observation</a:t>
            </a:r>
          </a:p>
        </p:txBody>
      </p:sp>
      <p:sp>
        <p:nvSpPr>
          <p:cNvPr id="3" name="Text Placeholder 2">
            <a:extLst>
              <a:ext uri="{FF2B5EF4-FFF2-40B4-BE49-F238E27FC236}">
                <a16:creationId xmlns:a16="http://schemas.microsoft.com/office/drawing/2014/main" id="{8ADFF580-7E12-CE6D-5F62-70C38B0EA4A4}"/>
              </a:ext>
            </a:extLst>
          </p:cNvPr>
          <p:cNvSpPr>
            <a:spLocks noGrp="1"/>
          </p:cNvSpPr>
          <p:nvPr>
            <p:ph type="body" sz="quarter" idx="12"/>
          </p:nvPr>
        </p:nvSpPr>
        <p:spPr/>
        <p:txBody>
          <a:bodyPr vert="horz" lIns="91440" tIns="45720" rIns="91440" bIns="45720" rtlCol="0" anchor="t">
            <a:normAutofit/>
          </a:bodyPr>
          <a:lstStyle/>
          <a:p>
            <a:r>
              <a:rPr lang="en-NZ" sz="2400" dirty="0">
                <a:solidFill>
                  <a:schemeClr val="tx1"/>
                </a:solidFill>
              </a:rPr>
              <a:t>Over the last 30 years the UK moved from buses falling into holes in the road caused by sewer collapses to fatbergs blocking sewers.   </a:t>
            </a:r>
          </a:p>
          <a:p>
            <a:pPr marL="0" indent="0">
              <a:buNone/>
            </a:pPr>
            <a:endParaRPr lang="en-NZ" dirty="0">
              <a:solidFill>
                <a:schemeClr val="tx1"/>
              </a:solidFill>
            </a:endParaRPr>
          </a:p>
          <a:p>
            <a:pPr marL="0" indent="0">
              <a:buNone/>
            </a:pPr>
            <a:r>
              <a:rPr lang="en-NZ" sz="2400" dirty="0">
                <a:solidFill>
                  <a:schemeClr val="tx1"/>
                </a:solidFill>
              </a:rPr>
              <a:t>Structural to Serviceability</a:t>
            </a:r>
          </a:p>
          <a:p>
            <a:endParaRPr lang="en-NZ" dirty="0"/>
          </a:p>
        </p:txBody>
      </p:sp>
    </p:spTree>
    <p:extLst>
      <p:ext uri="{BB962C8B-B14F-4D97-AF65-F5344CB8AC3E}">
        <p14:creationId xmlns:p14="http://schemas.microsoft.com/office/powerpoint/2010/main" val="3024762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680B-7E4F-8843-67EB-DA66D6B09CBD}"/>
              </a:ext>
            </a:extLst>
          </p:cNvPr>
          <p:cNvSpPr>
            <a:spLocks noGrp="1"/>
          </p:cNvSpPr>
          <p:nvPr>
            <p:ph type="title"/>
          </p:nvPr>
        </p:nvSpPr>
        <p:spPr>
          <a:xfrm>
            <a:off x="838200" y="1280360"/>
            <a:ext cx="10515600" cy="787814"/>
          </a:xfrm>
        </p:spPr>
        <p:txBody>
          <a:bodyPr>
            <a:normAutofit fontScale="90000"/>
          </a:bodyPr>
          <a:lstStyle/>
          <a:p>
            <a:r>
              <a:rPr lang="en-NZ">
                <a:ea typeface="+mj-lt"/>
                <a:cs typeface="+mj-lt"/>
              </a:rPr>
              <a:t>Our aspirations for </a:t>
            </a:r>
            <a:br>
              <a:rPr lang="en-NZ">
                <a:ea typeface="+mj-lt"/>
                <a:cs typeface="+mj-lt"/>
              </a:rPr>
            </a:br>
            <a:r>
              <a:rPr lang="en-NZ">
                <a:ea typeface="+mj-lt"/>
                <a:cs typeface="+mj-lt"/>
              </a:rPr>
              <a:t>digital transformation of </a:t>
            </a:r>
            <a:br>
              <a:rPr lang="en-NZ">
                <a:ea typeface="+mj-lt"/>
                <a:cs typeface="+mj-lt"/>
              </a:rPr>
            </a:br>
            <a:r>
              <a:rPr lang="en-NZ">
                <a:ea typeface="+mj-lt"/>
                <a:cs typeface="+mj-lt"/>
              </a:rPr>
              <a:t>asset management planning</a:t>
            </a:r>
            <a:endParaRPr lang="en-NZ"/>
          </a:p>
        </p:txBody>
      </p:sp>
      <p:sp>
        <p:nvSpPr>
          <p:cNvPr id="3" name="Text Placeholder 2">
            <a:extLst>
              <a:ext uri="{FF2B5EF4-FFF2-40B4-BE49-F238E27FC236}">
                <a16:creationId xmlns:a16="http://schemas.microsoft.com/office/drawing/2014/main" id="{4A35E60F-C50D-D4D7-20F3-5D335462C430}"/>
              </a:ext>
            </a:extLst>
          </p:cNvPr>
          <p:cNvSpPr>
            <a:spLocks noGrp="1"/>
          </p:cNvSpPr>
          <p:nvPr>
            <p:ph type="body" sz="quarter" idx="11"/>
          </p:nvPr>
        </p:nvSpPr>
        <p:spPr>
          <a:xfrm>
            <a:off x="838200" y="3723409"/>
            <a:ext cx="6430818" cy="910654"/>
          </a:xfrm>
        </p:spPr>
        <p:txBody>
          <a:bodyPr vert="horz" lIns="91440" tIns="45720" rIns="91440" bIns="45720" rtlCol="0" anchor="t">
            <a:noAutofit/>
          </a:bodyPr>
          <a:lstStyle/>
          <a:p>
            <a:r>
              <a:rPr lang="en-NZ"/>
              <a:t>Exercise 1 – 20 minutes</a:t>
            </a:r>
          </a:p>
          <a:p>
            <a:endParaRPr lang="en-NZ"/>
          </a:p>
        </p:txBody>
      </p:sp>
      <p:pic>
        <p:nvPicPr>
          <p:cNvPr id="6" name="Picture 5" descr="Text&#10;&#10;Description automatically generated with medium confidence">
            <a:extLst>
              <a:ext uri="{FF2B5EF4-FFF2-40B4-BE49-F238E27FC236}">
                <a16:creationId xmlns:a16="http://schemas.microsoft.com/office/drawing/2014/main" id="{22282795-512A-D599-497E-BE4B09AD8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81" y="5416637"/>
            <a:ext cx="4301412" cy="1375230"/>
          </a:xfrm>
          <a:prstGeom prst="rect">
            <a:avLst/>
          </a:prstGeom>
        </p:spPr>
      </p:pic>
    </p:spTree>
    <p:extLst>
      <p:ext uri="{BB962C8B-B14F-4D97-AF65-F5344CB8AC3E}">
        <p14:creationId xmlns:p14="http://schemas.microsoft.com/office/powerpoint/2010/main" val="2379056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0ED2CC-63B3-4991-6C6F-633F9A11A365}"/>
              </a:ext>
            </a:extLst>
          </p:cNvPr>
          <p:cNvSpPr>
            <a:spLocks noGrp="1"/>
          </p:cNvSpPr>
          <p:nvPr>
            <p:ph type="body" sz="quarter" idx="12"/>
          </p:nvPr>
        </p:nvSpPr>
        <p:spPr/>
        <p:txBody>
          <a:bodyPr vert="horz" lIns="91440" tIns="45720" rIns="91440" bIns="45720" rtlCol="0" anchor="t">
            <a:normAutofit/>
          </a:bodyPr>
          <a:lstStyle/>
          <a:p>
            <a:pPr>
              <a:lnSpc>
                <a:spcPct val="150000"/>
              </a:lnSpc>
            </a:pPr>
            <a:r>
              <a:rPr lang="en-NZ" sz="2600" b="1" dirty="0">
                <a:solidFill>
                  <a:schemeClr val="tx1"/>
                </a:solidFill>
              </a:rPr>
              <a:t>In groups of</a:t>
            </a:r>
            <a:r>
              <a:rPr lang="en-US" sz="2600" b="1" dirty="0">
                <a:solidFill>
                  <a:schemeClr val="tx1"/>
                </a:solidFill>
                <a:ea typeface="+mn-lt"/>
                <a:cs typeface="+mn-lt"/>
              </a:rPr>
              <a:t> 4-6 people, over 10 min to discuss and record: </a:t>
            </a:r>
            <a:endParaRPr lang="en-NZ" sz="2600" dirty="0">
              <a:solidFill>
                <a:schemeClr val="tx1"/>
              </a:solidFill>
              <a:ea typeface="+mn-lt"/>
              <a:cs typeface="+mn-lt"/>
            </a:endParaRPr>
          </a:p>
          <a:p>
            <a:pPr>
              <a:lnSpc>
                <a:spcPct val="150000"/>
              </a:lnSpc>
            </a:pPr>
            <a:r>
              <a:rPr lang="en-NZ" sz="3900" b="1" dirty="0">
                <a:solidFill>
                  <a:schemeClr val="tx1"/>
                </a:solidFill>
              </a:rPr>
              <a:t>What is your vision for the future?</a:t>
            </a:r>
            <a:endParaRPr lang="en-US" sz="3900" dirty="0">
              <a:solidFill>
                <a:schemeClr val="tx1"/>
              </a:solidFill>
            </a:endParaRPr>
          </a:p>
          <a:p>
            <a:pPr>
              <a:lnSpc>
                <a:spcPct val="150000"/>
              </a:lnSpc>
            </a:pPr>
            <a:endParaRPr lang="en-US" sz="2600" b="1" dirty="0"/>
          </a:p>
          <a:p>
            <a:pPr>
              <a:lnSpc>
                <a:spcPct val="150000"/>
              </a:lnSpc>
            </a:pPr>
            <a:endParaRPr lang="en-NZ" sz="4000" b="1" dirty="0"/>
          </a:p>
          <a:p>
            <a:endParaRPr lang="en-NZ" dirty="0"/>
          </a:p>
        </p:txBody>
      </p:sp>
      <p:pic>
        <p:nvPicPr>
          <p:cNvPr id="6" name="Picture 5" descr="Text&#10;&#10;Description automatically generated">
            <a:extLst>
              <a:ext uri="{FF2B5EF4-FFF2-40B4-BE49-F238E27FC236}">
                <a16:creationId xmlns:a16="http://schemas.microsoft.com/office/drawing/2014/main" id="{77E7BDE7-3872-E539-A2AF-9B44CAFDD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272" y="5689780"/>
            <a:ext cx="4097880" cy="1079254"/>
          </a:xfrm>
          <a:prstGeom prst="rect">
            <a:avLst/>
          </a:prstGeom>
        </p:spPr>
      </p:pic>
      <p:sp>
        <p:nvSpPr>
          <p:cNvPr id="5" name="Text Placeholder 4">
            <a:extLst>
              <a:ext uri="{FF2B5EF4-FFF2-40B4-BE49-F238E27FC236}">
                <a16:creationId xmlns:a16="http://schemas.microsoft.com/office/drawing/2014/main" id="{2F76FB45-A3A2-A462-4500-F9E91C67E73D}"/>
              </a:ext>
            </a:extLst>
          </p:cNvPr>
          <p:cNvSpPr>
            <a:spLocks noGrp="1"/>
          </p:cNvSpPr>
          <p:nvPr>
            <p:ph type="body" sz="quarter" idx="10"/>
          </p:nvPr>
        </p:nvSpPr>
        <p:spPr/>
        <p:txBody>
          <a:bodyPr vert="horz" lIns="91440" tIns="45720" rIns="91440" bIns="45720" rtlCol="0" anchor="t">
            <a:normAutofit/>
          </a:bodyPr>
          <a:lstStyle/>
          <a:p>
            <a:r>
              <a:rPr lang="en-US"/>
              <a:t>Exercise 1</a:t>
            </a:r>
          </a:p>
        </p:txBody>
      </p:sp>
    </p:spTree>
    <p:extLst>
      <p:ext uri="{BB962C8B-B14F-4D97-AF65-F5344CB8AC3E}">
        <p14:creationId xmlns:p14="http://schemas.microsoft.com/office/powerpoint/2010/main" val="4063543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680B-7E4F-8843-67EB-DA66D6B09CBD}"/>
              </a:ext>
            </a:extLst>
          </p:cNvPr>
          <p:cNvSpPr>
            <a:spLocks noGrp="1"/>
          </p:cNvSpPr>
          <p:nvPr>
            <p:ph type="title"/>
          </p:nvPr>
        </p:nvSpPr>
        <p:spPr>
          <a:xfrm>
            <a:off x="838200" y="1280360"/>
            <a:ext cx="10515600" cy="787814"/>
          </a:xfrm>
        </p:spPr>
        <p:txBody>
          <a:bodyPr>
            <a:normAutofit fontScale="90000"/>
          </a:bodyPr>
          <a:lstStyle/>
          <a:p>
            <a:r>
              <a:rPr lang="en-NZ" dirty="0">
                <a:ea typeface="+mj-lt"/>
                <a:cs typeface="+mj-lt"/>
              </a:rPr>
              <a:t>Describing our future vision for </a:t>
            </a:r>
            <a:br>
              <a:rPr lang="en-NZ" dirty="0">
                <a:ea typeface="+mj-lt"/>
                <a:cs typeface="+mj-lt"/>
              </a:rPr>
            </a:br>
            <a:r>
              <a:rPr lang="en-NZ" dirty="0">
                <a:ea typeface="+mj-lt"/>
                <a:cs typeface="+mj-lt"/>
              </a:rPr>
              <a:t>digital transformation of </a:t>
            </a:r>
            <a:br>
              <a:rPr lang="en-NZ" dirty="0">
                <a:ea typeface="+mj-lt"/>
                <a:cs typeface="+mj-lt"/>
              </a:rPr>
            </a:br>
            <a:r>
              <a:rPr lang="en-NZ" dirty="0">
                <a:ea typeface="+mj-lt"/>
                <a:cs typeface="+mj-lt"/>
              </a:rPr>
              <a:t>asset management planning</a:t>
            </a:r>
            <a:endParaRPr lang="en-NZ" dirty="0"/>
          </a:p>
        </p:txBody>
      </p:sp>
      <p:sp>
        <p:nvSpPr>
          <p:cNvPr id="3" name="Text Placeholder 2">
            <a:extLst>
              <a:ext uri="{FF2B5EF4-FFF2-40B4-BE49-F238E27FC236}">
                <a16:creationId xmlns:a16="http://schemas.microsoft.com/office/drawing/2014/main" id="{4A35E60F-C50D-D4D7-20F3-5D335462C430}"/>
              </a:ext>
            </a:extLst>
          </p:cNvPr>
          <p:cNvSpPr>
            <a:spLocks noGrp="1"/>
          </p:cNvSpPr>
          <p:nvPr>
            <p:ph type="body" sz="quarter" idx="11"/>
          </p:nvPr>
        </p:nvSpPr>
        <p:spPr>
          <a:xfrm>
            <a:off x="838200" y="3723409"/>
            <a:ext cx="6430818" cy="910654"/>
          </a:xfrm>
        </p:spPr>
        <p:txBody>
          <a:bodyPr vert="horz" lIns="91440" tIns="45720" rIns="91440" bIns="45720" rtlCol="0" anchor="t">
            <a:noAutofit/>
          </a:bodyPr>
          <a:lstStyle/>
          <a:p>
            <a:r>
              <a:rPr lang="en-NZ"/>
              <a:t>Exercise 2 – 40 minutes</a:t>
            </a:r>
          </a:p>
          <a:p>
            <a:endParaRPr lang="en-NZ"/>
          </a:p>
        </p:txBody>
      </p:sp>
      <p:pic>
        <p:nvPicPr>
          <p:cNvPr id="6" name="Picture 5" descr="Text&#10;&#10;Description automatically generated with medium confidence">
            <a:extLst>
              <a:ext uri="{FF2B5EF4-FFF2-40B4-BE49-F238E27FC236}">
                <a16:creationId xmlns:a16="http://schemas.microsoft.com/office/drawing/2014/main" id="{22282795-512A-D599-497E-BE4B09AD8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81" y="5416637"/>
            <a:ext cx="4301412" cy="1375230"/>
          </a:xfrm>
          <a:prstGeom prst="rect">
            <a:avLst/>
          </a:prstGeom>
        </p:spPr>
      </p:pic>
    </p:spTree>
    <p:extLst>
      <p:ext uri="{BB962C8B-B14F-4D97-AF65-F5344CB8AC3E}">
        <p14:creationId xmlns:p14="http://schemas.microsoft.com/office/powerpoint/2010/main" val="148122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37DD42-9B58-7793-FA46-E7698835F321}"/>
              </a:ext>
            </a:extLst>
          </p:cNvPr>
          <p:cNvSpPr>
            <a:spLocks noGrp="1"/>
          </p:cNvSpPr>
          <p:nvPr>
            <p:ph type="body" sz="quarter" idx="10"/>
          </p:nvPr>
        </p:nvSpPr>
        <p:spPr/>
        <p:txBody>
          <a:bodyPr vert="horz" lIns="91440" tIns="45720" rIns="91440" bIns="45720" rtlCol="0" anchor="t">
            <a:normAutofit/>
          </a:bodyPr>
          <a:lstStyle/>
          <a:p>
            <a:r>
              <a:rPr lang="en-NZ"/>
              <a:t>Karakia </a:t>
            </a:r>
            <a:r>
              <a:rPr lang="en-NZ" err="1"/>
              <a:t>Timatanga</a:t>
            </a:r>
            <a:endParaRPr lang="en-US" err="1">
              <a:ea typeface="+mn-lt"/>
              <a:cs typeface="+mn-lt"/>
            </a:endParaRPr>
          </a:p>
        </p:txBody>
      </p:sp>
      <p:pic>
        <p:nvPicPr>
          <p:cNvPr id="6" name="Picture 5" descr="Text&#10;&#10;Description automatically generated">
            <a:extLst>
              <a:ext uri="{FF2B5EF4-FFF2-40B4-BE49-F238E27FC236}">
                <a16:creationId xmlns:a16="http://schemas.microsoft.com/office/drawing/2014/main" id="{77E7BDE7-3872-E539-A2AF-9B44CAFDD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272" y="5689780"/>
            <a:ext cx="4097880" cy="1079254"/>
          </a:xfrm>
          <a:prstGeom prst="rect">
            <a:avLst/>
          </a:prstGeom>
        </p:spPr>
      </p:pic>
      <p:graphicFrame>
        <p:nvGraphicFramePr>
          <p:cNvPr id="5" name="Table 4">
            <a:extLst>
              <a:ext uri="{FF2B5EF4-FFF2-40B4-BE49-F238E27FC236}">
                <a16:creationId xmlns:a16="http://schemas.microsoft.com/office/drawing/2014/main" id="{F083C24F-7B03-3BB9-9B29-252A9BD6AA76}"/>
              </a:ext>
            </a:extLst>
          </p:cNvPr>
          <p:cNvGraphicFramePr>
            <a:graphicFrameLocks noGrp="1"/>
          </p:cNvGraphicFramePr>
          <p:nvPr>
            <p:extLst>
              <p:ext uri="{D42A27DB-BD31-4B8C-83A1-F6EECF244321}">
                <p14:modId xmlns:p14="http://schemas.microsoft.com/office/powerpoint/2010/main" val="402234218"/>
              </p:ext>
            </p:extLst>
          </p:nvPr>
        </p:nvGraphicFramePr>
        <p:xfrm>
          <a:off x="883227" y="1593273"/>
          <a:ext cx="10428313" cy="3758954"/>
        </p:xfrm>
        <a:graphic>
          <a:graphicData uri="http://schemas.openxmlformats.org/drawingml/2006/table">
            <a:tbl>
              <a:tblPr firstRow="1" bandRow="1">
                <a:tableStyleId>{2D5ABB26-0587-4C30-8999-92F81FD0307C}</a:tableStyleId>
              </a:tblPr>
              <a:tblGrid>
                <a:gridCol w="4597977">
                  <a:extLst>
                    <a:ext uri="{9D8B030D-6E8A-4147-A177-3AD203B41FA5}">
                      <a16:colId xmlns:a16="http://schemas.microsoft.com/office/drawing/2014/main" val="337336120"/>
                    </a:ext>
                  </a:extLst>
                </a:gridCol>
                <a:gridCol w="5830336">
                  <a:extLst>
                    <a:ext uri="{9D8B030D-6E8A-4147-A177-3AD203B41FA5}">
                      <a16:colId xmlns:a16="http://schemas.microsoft.com/office/drawing/2014/main" val="149495764"/>
                    </a:ext>
                  </a:extLst>
                </a:gridCol>
              </a:tblGrid>
              <a:tr h="3758954">
                <a:tc>
                  <a:txBody>
                    <a:bodyPr/>
                    <a:lstStyle/>
                    <a:p>
                      <a:pPr marL="0" marR="0" fontAlgn="t">
                        <a:spcBef>
                          <a:spcPts val="0"/>
                        </a:spcBef>
                        <a:spcAft>
                          <a:spcPts val="600"/>
                        </a:spcAft>
                      </a:pPr>
                      <a:r>
                        <a:rPr lang="en-US" sz="2400" err="1">
                          <a:effectLst/>
                        </a:rPr>
                        <a:t>Whakataka</a:t>
                      </a:r>
                      <a:r>
                        <a:rPr lang="en-US" sz="2400">
                          <a:effectLst/>
                        </a:rPr>
                        <a:t> </a:t>
                      </a:r>
                      <a:r>
                        <a:rPr lang="en-US" sz="2400" err="1">
                          <a:effectLst/>
                        </a:rPr>
                        <a:t>te</a:t>
                      </a:r>
                      <a:r>
                        <a:rPr lang="en-US" sz="2400">
                          <a:effectLst/>
                        </a:rPr>
                        <a:t> </a:t>
                      </a:r>
                      <a:r>
                        <a:rPr lang="en-US" sz="2400" err="1">
                          <a:effectLst/>
                        </a:rPr>
                        <a:t>hau</a:t>
                      </a:r>
                      <a:r>
                        <a:rPr lang="en-US" sz="2400">
                          <a:effectLst/>
                        </a:rPr>
                        <a:t> ki </a:t>
                      </a:r>
                      <a:r>
                        <a:rPr lang="en-US" sz="2400" err="1">
                          <a:effectLst/>
                        </a:rPr>
                        <a:t>te</a:t>
                      </a:r>
                      <a:r>
                        <a:rPr lang="en-US" sz="2400">
                          <a:effectLst/>
                        </a:rPr>
                        <a:t> </a:t>
                      </a:r>
                      <a:r>
                        <a:rPr lang="en-US" sz="2400" err="1">
                          <a:effectLst/>
                        </a:rPr>
                        <a:t>uru</a:t>
                      </a:r>
                      <a:endParaRPr lang="en-US" err="1"/>
                    </a:p>
                    <a:p>
                      <a:pPr marL="0" marR="0" lvl="0">
                        <a:spcBef>
                          <a:spcPts val="0"/>
                        </a:spcBef>
                        <a:spcAft>
                          <a:spcPts val="600"/>
                        </a:spcAft>
                        <a:buNone/>
                      </a:pPr>
                      <a:r>
                        <a:rPr lang="en-US" sz="2400" err="1">
                          <a:effectLst/>
                        </a:rPr>
                        <a:t>Whakataka</a:t>
                      </a:r>
                      <a:r>
                        <a:rPr lang="en-US" sz="2400">
                          <a:effectLst/>
                        </a:rPr>
                        <a:t> </a:t>
                      </a:r>
                      <a:r>
                        <a:rPr lang="en-US" sz="2400" err="1">
                          <a:effectLst/>
                        </a:rPr>
                        <a:t>te</a:t>
                      </a:r>
                      <a:r>
                        <a:rPr lang="en-US" sz="2400">
                          <a:effectLst/>
                        </a:rPr>
                        <a:t> </a:t>
                      </a:r>
                      <a:r>
                        <a:rPr lang="en-US" sz="2400" err="1">
                          <a:effectLst/>
                        </a:rPr>
                        <a:t>hau</a:t>
                      </a:r>
                      <a:r>
                        <a:rPr lang="en-US" sz="2400">
                          <a:effectLst/>
                        </a:rPr>
                        <a:t> ki </a:t>
                      </a:r>
                      <a:r>
                        <a:rPr lang="en-US" sz="2400" err="1">
                          <a:effectLst/>
                        </a:rPr>
                        <a:t>te</a:t>
                      </a:r>
                      <a:r>
                        <a:rPr lang="en-US" sz="2400">
                          <a:effectLst/>
                        </a:rPr>
                        <a:t> </a:t>
                      </a:r>
                      <a:r>
                        <a:rPr lang="en-US" sz="2400" err="1">
                          <a:effectLst/>
                        </a:rPr>
                        <a:t>tonga</a:t>
                      </a:r>
                      <a:endParaRPr lang="en-US" err="1"/>
                    </a:p>
                    <a:p>
                      <a:pPr marL="0" marR="0" lvl="0">
                        <a:spcBef>
                          <a:spcPts val="0"/>
                        </a:spcBef>
                        <a:spcAft>
                          <a:spcPts val="600"/>
                        </a:spcAft>
                        <a:buNone/>
                      </a:pPr>
                      <a:r>
                        <a:rPr lang="en-US" sz="2400">
                          <a:effectLst/>
                        </a:rPr>
                        <a:t>Kia </a:t>
                      </a:r>
                      <a:r>
                        <a:rPr lang="en-US" sz="2400" err="1">
                          <a:effectLst/>
                        </a:rPr>
                        <a:t>mākinakina</a:t>
                      </a:r>
                      <a:r>
                        <a:rPr lang="en-US" sz="2400">
                          <a:effectLst/>
                        </a:rPr>
                        <a:t> ki uta</a:t>
                      </a:r>
                      <a:endParaRPr lang="en-US"/>
                    </a:p>
                    <a:p>
                      <a:pPr marL="0" marR="0" lvl="0">
                        <a:spcBef>
                          <a:spcPts val="0"/>
                        </a:spcBef>
                        <a:spcAft>
                          <a:spcPts val="600"/>
                        </a:spcAft>
                        <a:buNone/>
                      </a:pPr>
                      <a:r>
                        <a:rPr lang="en-US" sz="2400">
                          <a:effectLst/>
                        </a:rPr>
                        <a:t>Kia </a:t>
                      </a:r>
                      <a:r>
                        <a:rPr lang="en-US" sz="2400" err="1">
                          <a:effectLst/>
                        </a:rPr>
                        <a:t>mātaratara</a:t>
                      </a:r>
                      <a:r>
                        <a:rPr lang="en-US" sz="2400">
                          <a:effectLst/>
                        </a:rPr>
                        <a:t> ki tai </a:t>
                      </a:r>
                      <a:endParaRPr lang="en-US"/>
                    </a:p>
                    <a:p>
                      <a:pPr marL="0" marR="0" lvl="0">
                        <a:spcBef>
                          <a:spcPts val="0"/>
                        </a:spcBef>
                        <a:spcAft>
                          <a:spcPts val="600"/>
                        </a:spcAft>
                        <a:buNone/>
                      </a:pPr>
                      <a:r>
                        <a:rPr lang="en-US" sz="2400">
                          <a:effectLst/>
                        </a:rPr>
                        <a:t>E </a:t>
                      </a:r>
                      <a:r>
                        <a:rPr lang="en-US" sz="2400" err="1">
                          <a:effectLst/>
                        </a:rPr>
                        <a:t>hī</a:t>
                      </a:r>
                      <a:r>
                        <a:rPr lang="en-US" sz="2400">
                          <a:effectLst/>
                        </a:rPr>
                        <a:t> </a:t>
                      </a:r>
                      <a:r>
                        <a:rPr lang="en-US" sz="2400" err="1">
                          <a:effectLst/>
                        </a:rPr>
                        <a:t>ake</a:t>
                      </a:r>
                      <a:r>
                        <a:rPr lang="en-US" sz="2400">
                          <a:effectLst/>
                        </a:rPr>
                        <a:t> ana </a:t>
                      </a:r>
                      <a:r>
                        <a:rPr lang="en-US" sz="2400" err="1">
                          <a:effectLst/>
                        </a:rPr>
                        <a:t>te</a:t>
                      </a:r>
                      <a:r>
                        <a:rPr lang="en-US" sz="2400">
                          <a:effectLst/>
                        </a:rPr>
                        <a:t> </a:t>
                      </a:r>
                      <a:r>
                        <a:rPr lang="en-US" sz="2400" err="1">
                          <a:effectLst/>
                        </a:rPr>
                        <a:t>atākura</a:t>
                      </a:r>
                      <a:endParaRPr lang="en-US" err="1"/>
                    </a:p>
                    <a:p>
                      <a:pPr marL="0" marR="0" lvl="0">
                        <a:spcBef>
                          <a:spcPts val="0"/>
                        </a:spcBef>
                        <a:spcAft>
                          <a:spcPts val="600"/>
                        </a:spcAft>
                        <a:buNone/>
                      </a:pPr>
                      <a:r>
                        <a:rPr lang="en-US" sz="2400">
                          <a:effectLst/>
                        </a:rPr>
                        <a:t>he </a:t>
                      </a:r>
                      <a:r>
                        <a:rPr lang="en-US" sz="2400" err="1">
                          <a:effectLst/>
                        </a:rPr>
                        <a:t>tio</a:t>
                      </a:r>
                      <a:r>
                        <a:rPr lang="en-US" sz="2400">
                          <a:effectLst/>
                        </a:rPr>
                        <a:t>, he </a:t>
                      </a:r>
                      <a:r>
                        <a:rPr lang="en-US" sz="2400" err="1">
                          <a:effectLst/>
                        </a:rPr>
                        <a:t>huka</a:t>
                      </a:r>
                      <a:r>
                        <a:rPr lang="en-US" sz="2400">
                          <a:effectLst/>
                        </a:rPr>
                        <a:t>, he </a:t>
                      </a:r>
                      <a:r>
                        <a:rPr lang="en-US" sz="2400" err="1">
                          <a:effectLst/>
                        </a:rPr>
                        <a:t>hau</a:t>
                      </a:r>
                      <a:r>
                        <a:rPr lang="en-US" sz="2400">
                          <a:effectLst/>
                        </a:rPr>
                        <a:t> </a:t>
                      </a:r>
                      <a:r>
                        <a:rPr lang="en-US" sz="2400" err="1">
                          <a:effectLst/>
                        </a:rPr>
                        <a:t>hū</a:t>
                      </a:r>
                      <a:endParaRPr lang="en-US" err="1"/>
                    </a:p>
                    <a:p>
                      <a:pPr marL="0" marR="0" lvl="0">
                        <a:spcBef>
                          <a:spcPts val="0"/>
                        </a:spcBef>
                        <a:spcAft>
                          <a:spcPts val="600"/>
                        </a:spcAft>
                        <a:buNone/>
                      </a:pPr>
                      <a:r>
                        <a:rPr lang="en-US" sz="2400" err="1">
                          <a:effectLst/>
                        </a:rPr>
                        <a:t>Tihei</a:t>
                      </a:r>
                      <a:r>
                        <a:rPr lang="en-US" sz="2400">
                          <a:effectLst/>
                        </a:rPr>
                        <a:t> Mauri Ora! </a:t>
                      </a:r>
                      <a:br>
                        <a:rPr lang="en-US" sz="2400">
                          <a:effectLst/>
                        </a:rPr>
                      </a:br>
                      <a:r>
                        <a:rPr lang="en-US" sz="2400">
                          <a:effectLst/>
                        </a:rPr>
                        <a:t> </a:t>
                      </a:r>
                      <a:endParaRPr lang="en-US"/>
                    </a:p>
                  </a:txBody>
                  <a:tcPr marL="50800" marR="50800" marT="50800" marB="50800"/>
                </a:tc>
                <a:tc>
                  <a:txBody>
                    <a:bodyPr/>
                    <a:lstStyle/>
                    <a:p>
                      <a:pPr marL="0" marR="0" fontAlgn="t">
                        <a:spcBef>
                          <a:spcPts val="0"/>
                        </a:spcBef>
                        <a:spcAft>
                          <a:spcPts val="600"/>
                        </a:spcAft>
                      </a:pPr>
                      <a:r>
                        <a:rPr lang="en-US" sz="2400">
                          <a:effectLst/>
                        </a:rPr>
                        <a:t>Cease the winds from the West  </a:t>
                      </a:r>
                      <a:endParaRPr lang="en-US"/>
                    </a:p>
                    <a:p>
                      <a:pPr marL="0" marR="0" lvl="0">
                        <a:spcBef>
                          <a:spcPts val="0"/>
                        </a:spcBef>
                        <a:spcAft>
                          <a:spcPts val="600"/>
                        </a:spcAft>
                        <a:buNone/>
                      </a:pPr>
                      <a:r>
                        <a:rPr lang="en-US" sz="2400">
                          <a:effectLst/>
                        </a:rPr>
                        <a:t>Cease the winds from the south  </a:t>
                      </a:r>
                    </a:p>
                    <a:p>
                      <a:pPr marL="0" marR="0" lvl="0">
                        <a:spcBef>
                          <a:spcPts val="0"/>
                        </a:spcBef>
                        <a:spcAft>
                          <a:spcPts val="600"/>
                        </a:spcAft>
                        <a:buNone/>
                      </a:pPr>
                      <a:r>
                        <a:rPr lang="en-US" sz="2400">
                          <a:effectLst/>
                        </a:rPr>
                        <a:t>Let the breezes blow over the land  </a:t>
                      </a:r>
                      <a:endParaRPr lang="en-US"/>
                    </a:p>
                    <a:p>
                      <a:pPr marL="0" marR="0" lvl="0">
                        <a:spcBef>
                          <a:spcPts val="0"/>
                        </a:spcBef>
                        <a:spcAft>
                          <a:spcPts val="600"/>
                        </a:spcAft>
                        <a:buNone/>
                      </a:pPr>
                      <a:r>
                        <a:rPr lang="en-US" sz="2400">
                          <a:effectLst/>
                        </a:rPr>
                        <a:t>Let the breeze flow over the ocean  </a:t>
                      </a:r>
                      <a:endParaRPr lang="en-US"/>
                    </a:p>
                    <a:p>
                      <a:pPr marL="0" marR="0" lvl="0">
                        <a:spcBef>
                          <a:spcPts val="0"/>
                        </a:spcBef>
                        <a:spcAft>
                          <a:spcPts val="600"/>
                        </a:spcAft>
                        <a:buNone/>
                      </a:pPr>
                      <a:r>
                        <a:rPr lang="en-US" sz="2400">
                          <a:effectLst/>
                        </a:rPr>
                        <a:t>Let the red tipped dawn come with a sharpened air  </a:t>
                      </a:r>
                      <a:endParaRPr lang="en-US"/>
                    </a:p>
                    <a:p>
                      <a:pPr marL="0" marR="0" lvl="0">
                        <a:spcBef>
                          <a:spcPts val="0"/>
                        </a:spcBef>
                        <a:spcAft>
                          <a:spcPts val="600"/>
                        </a:spcAft>
                        <a:buNone/>
                      </a:pPr>
                      <a:r>
                        <a:rPr lang="en-US" sz="2400">
                          <a:effectLst/>
                        </a:rPr>
                        <a:t>A touch of frost, a promise of a day!  </a:t>
                      </a:r>
                      <a:endParaRPr lang="en-US"/>
                    </a:p>
                    <a:p>
                      <a:pPr marL="0" marR="0" lvl="0">
                        <a:spcBef>
                          <a:spcPts val="0"/>
                        </a:spcBef>
                        <a:spcAft>
                          <a:spcPts val="600"/>
                        </a:spcAft>
                        <a:buNone/>
                      </a:pPr>
                      <a:r>
                        <a:rPr lang="en-US" sz="2400">
                          <a:effectLst/>
                        </a:rPr>
                        <a:t>Sneeze, the breath of life! </a:t>
                      </a:r>
                      <a:endParaRPr lang="en-US"/>
                    </a:p>
                  </a:txBody>
                  <a:tcPr marL="50800" marR="50800" marT="50800" marB="50800"/>
                </a:tc>
                <a:extLst>
                  <a:ext uri="{0D108BD9-81ED-4DB2-BD59-A6C34878D82A}">
                    <a16:rowId xmlns:a16="http://schemas.microsoft.com/office/drawing/2014/main" val="3286168257"/>
                  </a:ext>
                </a:extLst>
              </a:tr>
            </a:tbl>
          </a:graphicData>
        </a:graphic>
      </p:graphicFrame>
      <p:sp>
        <p:nvSpPr>
          <p:cNvPr id="7" name="TextBox 6">
            <a:extLst>
              <a:ext uri="{FF2B5EF4-FFF2-40B4-BE49-F238E27FC236}">
                <a16:creationId xmlns:a16="http://schemas.microsoft.com/office/drawing/2014/main" id="{BDA23C0D-C5B4-B7F5-7011-A7430965066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772594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0ED2CC-63B3-4991-6C6F-633F9A11A365}"/>
              </a:ext>
            </a:extLst>
          </p:cNvPr>
          <p:cNvSpPr>
            <a:spLocks noGrp="1"/>
          </p:cNvSpPr>
          <p:nvPr>
            <p:ph type="body" sz="quarter" idx="12"/>
          </p:nvPr>
        </p:nvSpPr>
        <p:spPr>
          <a:xfrm>
            <a:off x="801688" y="1452620"/>
            <a:ext cx="6324600" cy="4353489"/>
          </a:xfrm>
        </p:spPr>
        <p:txBody>
          <a:bodyPr vert="horz" lIns="91440" tIns="45720" rIns="91440" bIns="45720" rtlCol="0" anchor="t">
            <a:normAutofit fontScale="92500"/>
          </a:bodyPr>
          <a:lstStyle/>
          <a:p>
            <a:pPr>
              <a:lnSpc>
                <a:spcPct val="120000"/>
              </a:lnSpc>
              <a:spcBef>
                <a:spcPts val="0"/>
              </a:spcBef>
            </a:pPr>
            <a:r>
              <a:rPr lang="en-NZ" sz="1800" b="1" dirty="0">
                <a:solidFill>
                  <a:schemeClr val="tx1"/>
                </a:solidFill>
              </a:rPr>
              <a:t>For</a:t>
            </a:r>
            <a:r>
              <a:rPr lang="en-NZ" sz="1800" b="1" dirty="0">
                <a:solidFill>
                  <a:schemeClr val="tx1"/>
                </a:solidFill>
                <a:ea typeface="+mn-lt"/>
                <a:cs typeface="+mn-lt"/>
              </a:rPr>
              <a:t> </a:t>
            </a:r>
            <a:r>
              <a:rPr lang="en-US" sz="1800" b="1" dirty="0">
                <a:solidFill>
                  <a:schemeClr val="tx1"/>
                </a:solidFill>
                <a:ea typeface="+mn-lt"/>
                <a:cs typeface="+mn-lt"/>
              </a:rPr>
              <a:t>another 20 min, develop your future vision further. </a:t>
            </a:r>
            <a:endParaRPr lang="en-NZ" sz="1800" dirty="0">
              <a:solidFill>
                <a:schemeClr val="tx1"/>
              </a:solidFill>
              <a:ea typeface="+mn-lt"/>
              <a:cs typeface="+mn-lt"/>
            </a:endParaRPr>
          </a:p>
          <a:p>
            <a:pPr>
              <a:lnSpc>
                <a:spcPct val="120000"/>
              </a:lnSpc>
              <a:spcBef>
                <a:spcPts val="0"/>
              </a:spcBef>
            </a:pPr>
            <a:r>
              <a:rPr lang="en-US" sz="1800" b="1" dirty="0">
                <a:solidFill>
                  <a:schemeClr val="tx1"/>
                </a:solidFill>
                <a:ea typeface="+mn-lt"/>
                <a:cs typeface="+mn-lt"/>
              </a:rPr>
              <a:t>Try to answer: </a:t>
            </a:r>
            <a:endParaRPr lang="en-NZ" sz="1800" dirty="0">
              <a:solidFill>
                <a:schemeClr val="tx1"/>
              </a:solidFill>
              <a:ea typeface="+mn-lt"/>
              <a:cs typeface="+mn-lt"/>
            </a:endParaRPr>
          </a:p>
          <a:p>
            <a:pPr marL="285750" indent="-285750">
              <a:lnSpc>
                <a:spcPct val="100000"/>
              </a:lnSpc>
              <a:spcBef>
                <a:spcPts val="600"/>
              </a:spcBef>
              <a:spcAft>
                <a:spcPts val="600"/>
              </a:spcAft>
              <a:buFont typeface="Arial"/>
              <a:buChar char="•"/>
            </a:pPr>
            <a:r>
              <a:rPr lang="en-US" sz="2400" dirty="0">
                <a:solidFill>
                  <a:schemeClr val="tx1"/>
                </a:solidFill>
                <a:ea typeface="+mn-lt"/>
                <a:cs typeface="+mn-lt"/>
              </a:rPr>
              <a:t>What </a:t>
            </a:r>
            <a:r>
              <a:rPr lang="en-US" sz="2400" b="1" dirty="0">
                <a:solidFill>
                  <a:schemeClr val="tx1"/>
                </a:solidFill>
                <a:ea typeface="+mn-lt"/>
                <a:cs typeface="+mn-lt"/>
              </a:rPr>
              <a:t>actions </a:t>
            </a:r>
            <a:r>
              <a:rPr lang="en-US" sz="2400" dirty="0">
                <a:solidFill>
                  <a:schemeClr val="tx1"/>
                </a:solidFill>
                <a:ea typeface="+mn-lt"/>
                <a:cs typeface="+mn-lt"/>
              </a:rPr>
              <a:t>we must take? </a:t>
            </a:r>
          </a:p>
          <a:p>
            <a:pPr marL="285750" indent="-285750">
              <a:lnSpc>
                <a:spcPct val="100000"/>
              </a:lnSpc>
              <a:spcBef>
                <a:spcPts val="0"/>
              </a:spcBef>
              <a:spcAft>
                <a:spcPts val="600"/>
              </a:spcAft>
              <a:buFont typeface="Arial"/>
              <a:buChar char="•"/>
            </a:pPr>
            <a:r>
              <a:rPr lang="en-US" sz="2400" dirty="0">
                <a:solidFill>
                  <a:schemeClr val="tx1"/>
                </a:solidFill>
                <a:ea typeface="+mn-lt"/>
                <a:cs typeface="+mn-lt"/>
              </a:rPr>
              <a:t>What </a:t>
            </a:r>
            <a:r>
              <a:rPr lang="en-US" sz="2400" b="1" dirty="0">
                <a:solidFill>
                  <a:schemeClr val="tx1"/>
                </a:solidFill>
                <a:ea typeface="+mn-lt"/>
                <a:cs typeface="+mn-lt"/>
              </a:rPr>
              <a:t>challenges </a:t>
            </a:r>
            <a:r>
              <a:rPr lang="en-US" sz="2400" dirty="0">
                <a:solidFill>
                  <a:schemeClr val="tx1"/>
                </a:solidFill>
                <a:ea typeface="+mn-lt"/>
                <a:cs typeface="+mn-lt"/>
              </a:rPr>
              <a:t>will we overcome? </a:t>
            </a:r>
          </a:p>
          <a:p>
            <a:pPr marL="285750" indent="-285750">
              <a:lnSpc>
                <a:spcPct val="100000"/>
              </a:lnSpc>
              <a:spcBef>
                <a:spcPts val="0"/>
              </a:spcBef>
              <a:spcAft>
                <a:spcPts val="600"/>
              </a:spcAft>
              <a:buFont typeface="Arial"/>
              <a:buChar char="•"/>
            </a:pPr>
            <a:r>
              <a:rPr lang="en-US" sz="2400" dirty="0">
                <a:solidFill>
                  <a:schemeClr val="tx1"/>
                </a:solidFill>
                <a:ea typeface="+mn-lt"/>
                <a:cs typeface="+mn-lt"/>
              </a:rPr>
              <a:t>What roles will </a:t>
            </a:r>
            <a:r>
              <a:rPr lang="en-US" sz="2400" b="1" dirty="0">
                <a:solidFill>
                  <a:schemeClr val="tx1"/>
                </a:solidFill>
                <a:ea typeface="+mn-lt"/>
                <a:cs typeface="+mn-lt"/>
              </a:rPr>
              <a:t>Mana Whenua</a:t>
            </a:r>
            <a:r>
              <a:rPr lang="en-US" sz="2400" dirty="0">
                <a:solidFill>
                  <a:schemeClr val="tx1"/>
                </a:solidFill>
                <a:ea typeface="+mn-lt"/>
                <a:cs typeface="+mn-lt"/>
              </a:rPr>
              <a:t> have?</a:t>
            </a:r>
          </a:p>
          <a:p>
            <a:pPr marL="285750" indent="-285750">
              <a:lnSpc>
                <a:spcPct val="100000"/>
              </a:lnSpc>
              <a:spcBef>
                <a:spcPts val="0"/>
              </a:spcBef>
              <a:spcAft>
                <a:spcPts val="600"/>
              </a:spcAft>
              <a:buFont typeface="Arial"/>
              <a:buChar char="•"/>
            </a:pPr>
            <a:r>
              <a:rPr lang="en-US" sz="2400" b="1" dirty="0">
                <a:solidFill>
                  <a:schemeClr val="tx1"/>
                </a:solidFill>
                <a:ea typeface="+mn-lt"/>
                <a:cs typeface="+mn-lt"/>
              </a:rPr>
              <a:t>Who </a:t>
            </a:r>
            <a:r>
              <a:rPr lang="en-US" sz="2400" dirty="0">
                <a:solidFill>
                  <a:schemeClr val="tx1"/>
                </a:solidFill>
                <a:ea typeface="+mn-lt"/>
                <a:cs typeface="+mn-lt"/>
              </a:rPr>
              <a:t>will contribute?  </a:t>
            </a:r>
          </a:p>
          <a:p>
            <a:pPr marL="285750" indent="-285750">
              <a:lnSpc>
                <a:spcPct val="100000"/>
              </a:lnSpc>
              <a:spcBef>
                <a:spcPts val="0"/>
              </a:spcBef>
              <a:spcAft>
                <a:spcPts val="600"/>
              </a:spcAft>
              <a:buFont typeface="Arial,Sans-Serif"/>
              <a:buChar char="•"/>
            </a:pPr>
            <a:r>
              <a:rPr lang="en-US" sz="2400" dirty="0">
                <a:solidFill>
                  <a:schemeClr val="tx1"/>
                </a:solidFill>
                <a:ea typeface="+mn-lt"/>
                <a:cs typeface="+mn-lt"/>
              </a:rPr>
              <a:t>What are we </a:t>
            </a:r>
            <a:r>
              <a:rPr lang="en-US" sz="2400" b="1" dirty="0">
                <a:solidFill>
                  <a:schemeClr val="tx1"/>
                </a:solidFill>
                <a:ea typeface="+mn-lt"/>
                <a:cs typeface="+mn-lt"/>
              </a:rPr>
              <a:t>missing </a:t>
            </a:r>
            <a:r>
              <a:rPr lang="en-US" sz="2400" dirty="0">
                <a:solidFill>
                  <a:schemeClr val="tx1"/>
                </a:solidFill>
                <a:ea typeface="+mn-lt"/>
                <a:cs typeface="+mn-lt"/>
              </a:rPr>
              <a:t>now?  </a:t>
            </a:r>
          </a:p>
          <a:p>
            <a:pPr marL="285750" indent="-285750">
              <a:lnSpc>
                <a:spcPct val="100000"/>
              </a:lnSpc>
              <a:spcBef>
                <a:spcPts val="0"/>
              </a:spcBef>
              <a:spcAft>
                <a:spcPts val="600"/>
              </a:spcAft>
              <a:buFont typeface="Arial,Sans-Serif"/>
              <a:buChar char="•"/>
            </a:pPr>
            <a:r>
              <a:rPr lang="en-US" sz="2400" dirty="0">
                <a:solidFill>
                  <a:schemeClr val="tx1"/>
                </a:solidFill>
                <a:ea typeface="+mn-lt"/>
                <a:cs typeface="+mn-lt"/>
              </a:rPr>
              <a:t>What do we need to </a:t>
            </a:r>
            <a:r>
              <a:rPr lang="en-US" sz="2400" b="1" dirty="0">
                <a:solidFill>
                  <a:schemeClr val="tx1"/>
                </a:solidFill>
                <a:ea typeface="+mn-lt"/>
                <a:cs typeface="+mn-lt"/>
              </a:rPr>
              <a:t>get rid of</a:t>
            </a:r>
            <a:r>
              <a:rPr lang="en-US" sz="2400" dirty="0">
                <a:solidFill>
                  <a:schemeClr val="tx1"/>
                </a:solidFill>
                <a:ea typeface="+mn-lt"/>
                <a:cs typeface="+mn-lt"/>
              </a:rPr>
              <a:t>? </a:t>
            </a:r>
          </a:p>
          <a:p>
            <a:pPr marL="285750" indent="-285750">
              <a:lnSpc>
                <a:spcPct val="100000"/>
              </a:lnSpc>
              <a:spcBef>
                <a:spcPts val="0"/>
              </a:spcBef>
              <a:spcAft>
                <a:spcPts val="600"/>
              </a:spcAft>
              <a:buFont typeface="Arial,Sans-Serif"/>
              <a:buChar char="•"/>
            </a:pPr>
            <a:r>
              <a:rPr lang="en-US" sz="2400" dirty="0">
                <a:solidFill>
                  <a:schemeClr val="tx1"/>
                </a:solidFill>
                <a:ea typeface="+mn-lt"/>
                <a:cs typeface="+mn-lt"/>
              </a:rPr>
              <a:t>What don't we </a:t>
            </a:r>
            <a:r>
              <a:rPr lang="en-US" sz="2400" b="1" dirty="0">
                <a:solidFill>
                  <a:schemeClr val="tx1"/>
                </a:solidFill>
                <a:ea typeface="+mn-lt"/>
                <a:cs typeface="+mn-lt"/>
              </a:rPr>
              <a:t>know</a:t>
            </a:r>
            <a:r>
              <a:rPr lang="en-US" sz="2400" dirty="0">
                <a:solidFill>
                  <a:schemeClr val="tx1"/>
                </a:solidFill>
                <a:ea typeface="+mn-lt"/>
                <a:cs typeface="+mn-lt"/>
              </a:rPr>
              <a:t>? </a:t>
            </a:r>
            <a:endParaRPr lang="en-US" dirty="0">
              <a:solidFill>
                <a:schemeClr val="tx1"/>
              </a:solidFill>
            </a:endParaRPr>
          </a:p>
          <a:p>
            <a:pPr>
              <a:lnSpc>
                <a:spcPct val="120000"/>
              </a:lnSpc>
              <a:spcBef>
                <a:spcPts val="0"/>
              </a:spcBef>
            </a:pPr>
            <a:endParaRPr lang="en-US" sz="1800" b="1" dirty="0">
              <a:solidFill>
                <a:schemeClr val="tx1"/>
              </a:solidFill>
              <a:ea typeface="+mn-lt"/>
              <a:cs typeface="+mn-lt"/>
            </a:endParaRPr>
          </a:p>
          <a:p>
            <a:pPr>
              <a:lnSpc>
                <a:spcPct val="120000"/>
              </a:lnSpc>
              <a:spcBef>
                <a:spcPts val="0"/>
              </a:spcBef>
            </a:pPr>
            <a:r>
              <a:rPr lang="en-US" sz="1800" b="1" dirty="0">
                <a:solidFill>
                  <a:schemeClr val="tx1"/>
                </a:solidFill>
                <a:ea typeface="+mn-lt"/>
                <a:cs typeface="+mn-lt"/>
              </a:rPr>
              <a:t>You will have 2 min to report back </a:t>
            </a:r>
            <a:endParaRPr lang="en-NZ" sz="1800" dirty="0">
              <a:solidFill>
                <a:schemeClr val="tx1"/>
              </a:solidFill>
            </a:endParaRPr>
          </a:p>
        </p:txBody>
      </p:sp>
      <p:pic>
        <p:nvPicPr>
          <p:cNvPr id="6" name="Picture 5" descr="Text&#10;&#10;Description automatically generated">
            <a:extLst>
              <a:ext uri="{FF2B5EF4-FFF2-40B4-BE49-F238E27FC236}">
                <a16:creationId xmlns:a16="http://schemas.microsoft.com/office/drawing/2014/main" id="{77E7BDE7-3872-E539-A2AF-9B44CAFDD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272" y="5689780"/>
            <a:ext cx="4097880" cy="1079254"/>
          </a:xfrm>
          <a:prstGeom prst="rect">
            <a:avLst/>
          </a:prstGeom>
        </p:spPr>
      </p:pic>
      <p:sp>
        <p:nvSpPr>
          <p:cNvPr id="5" name="Text Placeholder 4">
            <a:extLst>
              <a:ext uri="{FF2B5EF4-FFF2-40B4-BE49-F238E27FC236}">
                <a16:creationId xmlns:a16="http://schemas.microsoft.com/office/drawing/2014/main" id="{2F76FB45-A3A2-A462-4500-F9E91C67E73D}"/>
              </a:ext>
            </a:extLst>
          </p:cNvPr>
          <p:cNvSpPr>
            <a:spLocks noGrp="1"/>
          </p:cNvSpPr>
          <p:nvPr>
            <p:ph type="body" sz="quarter" idx="10"/>
          </p:nvPr>
        </p:nvSpPr>
        <p:spPr/>
        <p:txBody>
          <a:bodyPr vert="horz" lIns="91440" tIns="45720" rIns="91440" bIns="45720" rtlCol="0" anchor="t">
            <a:normAutofit/>
          </a:bodyPr>
          <a:lstStyle/>
          <a:p>
            <a:r>
              <a:rPr lang="en-US"/>
              <a:t>Exercise 2</a:t>
            </a:r>
          </a:p>
        </p:txBody>
      </p:sp>
      <p:sp>
        <p:nvSpPr>
          <p:cNvPr id="4" name="TextBox 3">
            <a:extLst>
              <a:ext uri="{FF2B5EF4-FFF2-40B4-BE49-F238E27FC236}">
                <a16:creationId xmlns:a16="http://schemas.microsoft.com/office/drawing/2014/main" id="{676E19F1-DBD5-571B-F483-AC513C85FCAA}"/>
              </a:ext>
            </a:extLst>
          </p:cNvPr>
          <p:cNvSpPr txBox="1"/>
          <p:nvPr/>
        </p:nvSpPr>
        <p:spPr>
          <a:xfrm>
            <a:off x="7252854" y="1745673"/>
            <a:ext cx="2743200" cy="3801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b="1" dirty="0">
                <a:cs typeface="Arial"/>
              </a:rPr>
              <a:t>Consider</a:t>
            </a:r>
          </a:p>
          <a:p>
            <a:pPr marL="640080" lvl="1">
              <a:spcAft>
                <a:spcPts val="1000"/>
              </a:spcAft>
            </a:pPr>
            <a:r>
              <a:rPr lang="en-US" sz="2400" err="1">
                <a:cs typeface="Arial"/>
              </a:rPr>
              <a:t>Organisations</a:t>
            </a:r>
            <a:r>
              <a:rPr lang="en-US" sz="2400" dirty="0">
                <a:cs typeface="Arial"/>
              </a:rPr>
              <a:t>​</a:t>
            </a:r>
            <a:endParaRPr lang="en-US" dirty="0"/>
          </a:p>
          <a:p>
            <a:pPr marL="640080" lvl="1">
              <a:spcAft>
                <a:spcPts val="1000"/>
              </a:spcAft>
            </a:pPr>
            <a:r>
              <a:rPr lang="en-US" sz="2400" dirty="0">
                <a:cs typeface="Arial"/>
              </a:rPr>
              <a:t>People</a:t>
            </a:r>
          </a:p>
          <a:p>
            <a:pPr marL="640080" lvl="1">
              <a:spcAft>
                <a:spcPts val="1000"/>
              </a:spcAft>
            </a:pPr>
            <a:r>
              <a:rPr lang="en-US" sz="2400" dirty="0">
                <a:cs typeface="Arial"/>
              </a:rPr>
              <a:t>Practices​</a:t>
            </a:r>
          </a:p>
          <a:p>
            <a:pPr marL="640080" lvl="1">
              <a:spcAft>
                <a:spcPts val="1000"/>
              </a:spcAft>
            </a:pPr>
            <a:r>
              <a:rPr lang="en-US" sz="2400" dirty="0">
                <a:cs typeface="Arial"/>
              </a:rPr>
              <a:t>Skills​</a:t>
            </a:r>
          </a:p>
          <a:p>
            <a:pPr marL="640080" lvl="1">
              <a:spcAft>
                <a:spcPts val="1000"/>
              </a:spcAft>
            </a:pPr>
            <a:r>
              <a:rPr lang="en-US" sz="2400" dirty="0">
                <a:cs typeface="Arial"/>
              </a:rPr>
              <a:t>Technology ​</a:t>
            </a:r>
          </a:p>
          <a:p>
            <a:pPr marL="640080" lvl="1">
              <a:spcAft>
                <a:spcPts val="1000"/>
              </a:spcAft>
            </a:pPr>
            <a:r>
              <a:rPr lang="en-US" sz="2400" dirty="0">
                <a:cs typeface="Arial"/>
              </a:rPr>
              <a:t>Data</a:t>
            </a:r>
          </a:p>
          <a:p>
            <a:pPr marL="640080" lvl="1">
              <a:spcAft>
                <a:spcPts val="1000"/>
              </a:spcAft>
            </a:pPr>
            <a:r>
              <a:rPr lang="en-US" sz="2400" dirty="0">
                <a:cs typeface="Arial"/>
              </a:rPr>
              <a:t>Collaboration</a:t>
            </a:r>
          </a:p>
        </p:txBody>
      </p:sp>
      <p:pic>
        <p:nvPicPr>
          <p:cNvPr id="11" name="Picture 11" descr="A picture containing icon&#10;&#10;Description automatically generated">
            <a:extLst>
              <a:ext uri="{FF2B5EF4-FFF2-40B4-BE49-F238E27FC236}">
                <a16:creationId xmlns:a16="http://schemas.microsoft.com/office/drawing/2014/main" id="{44F6A6A1-0774-78EA-28B1-5EC82DC9CD09}"/>
              </a:ext>
            </a:extLst>
          </p:cNvPr>
          <p:cNvPicPr>
            <a:picLocks noChangeAspect="1"/>
          </p:cNvPicPr>
          <p:nvPr/>
        </p:nvPicPr>
        <p:blipFill>
          <a:blip r:embed="rId3"/>
          <a:stretch>
            <a:fillRect/>
          </a:stretch>
        </p:blipFill>
        <p:spPr>
          <a:xfrm>
            <a:off x="7375396" y="2154918"/>
            <a:ext cx="452513" cy="3298016"/>
          </a:xfrm>
          <a:prstGeom prst="rect">
            <a:avLst/>
          </a:prstGeom>
        </p:spPr>
      </p:pic>
    </p:spTree>
    <p:extLst>
      <p:ext uri="{BB962C8B-B14F-4D97-AF65-F5344CB8AC3E}">
        <p14:creationId xmlns:p14="http://schemas.microsoft.com/office/powerpoint/2010/main" val="103698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37DD42-9B58-7793-FA46-E7698835F321}"/>
              </a:ext>
            </a:extLst>
          </p:cNvPr>
          <p:cNvSpPr>
            <a:spLocks noGrp="1"/>
          </p:cNvSpPr>
          <p:nvPr>
            <p:ph type="body" sz="quarter" idx="10"/>
          </p:nvPr>
        </p:nvSpPr>
        <p:spPr/>
        <p:txBody>
          <a:bodyPr>
            <a:normAutofit/>
          </a:bodyPr>
          <a:lstStyle/>
          <a:p>
            <a:r>
              <a:rPr lang="en-NZ"/>
              <a:t>Rich Picture</a:t>
            </a:r>
          </a:p>
        </p:txBody>
      </p:sp>
      <p:sp>
        <p:nvSpPr>
          <p:cNvPr id="3" name="Text Placeholder 2">
            <a:extLst>
              <a:ext uri="{FF2B5EF4-FFF2-40B4-BE49-F238E27FC236}">
                <a16:creationId xmlns:a16="http://schemas.microsoft.com/office/drawing/2014/main" id="{870ED2CC-63B3-4991-6C6F-633F9A11A365}"/>
              </a:ext>
            </a:extLst>
          </p:cNvPr>
          <p:cNvSpPr>
            <a:spLocks noGrp="1"/>
          </p:cNvSpPr>
          <p:nvPr>
            <p:ph type="body" sz="quarter" idx="12"/>
          </p:nvPr>
        </p:nvSpPr>
        <p:spPr>
          <a:xfrm>
            <a:off x="801689" y="1798983"/>
            <a:ext cx="5977802" cy="3816626"/>
          </a:xfrm>
        </p:spPr>
        <p:txBody>
          <a:bodyPr>
            <a:normAutofit/>
          </a:bodyPr>
          <a:lstStyle/>
          <a:p>
            <a:r>
              <a:rPr lang="en-NZ" sz="3200" b="1"/>
              <a:t>Collectively groups draw (on flipcharts with markers) what the broader regulatory reporting / asset management planning might look like, including the organisations, people, data, assets, systems.</a:t>
            </a:r>
          </a:p>
        </p:txBody>
      </p:sp>
      <p:pic>
        <p:nvPicPr>
          <p:cNvPr id="6" name="Picture 5" descr="Text&#10;&#10;Description automatically generated">
            <a:extLst>
              <a:ext uri="{FF2B5EF4-FFF2-40B4-BE49-F238E27FC236}">
                <a16:creationId xmlns:a16="http://schemas.microsoft.com/office/drawing/2014/main" id="{77E7BDE7-3872-E539-A2AF-9B44CAFDD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272" y="5689780"/>
            <a:ext cx="4097880" cy="1079254"/>
          </a:xfrm>
          <a:prstGeom prst="rect">
            <a:avLst/>
          </a:prstGeom>
        </p:spPr>
      </p:pic>
      <p:pic>
        <p:nvPicPr>
          <p:cNvPr id="1026" name="Picture 2" descr="Rich Picture Presenting the Situation of the Problem. | Download Scientific  Diagram">
            <a:extLst>
              <a:ext uri="{FF2B5EF4-FFF2-40B4-BE49-F238E27FC236}">
                <a16:creationId xmlns:a16="http://schemas.microsoft.com/office/drawing/2014/main" id="{8A0E0CF8-4B03-4D8C-89FB-C1E7FA2AC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291" y="870210"/>
            <a:ext cx="4887054" cy="2565399"/>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8" name="Picture 4" descr="Business Diagrams: Rich pictures guidelines for Business diagrams">
            <a:extLst>
              <a:ext uri="{FF2B5EF4-FFF2-40B4-BE49-F238E27FC236}">
                <a16:creationId xmlns:a16="http://schemas.microsoft.com/office/drawing/2014/main" id="{D83FE551-18D0-469D-B419-828C4A372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8145" y="3168218"/>
            <a:ext cx="2743200" cy="1666875"/>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0" name="Picture 6" descr="How People Use Rich Pictures to Help Them Think and Act | SpringerLink">
            <a:extLst>
              <a:ext uri="{FF2B5EF4-FFF2-40B4-BE49-F238E27FC236}">
                <a16:creationId xmlns:a16="http://schemas.microsoft.com/office/drawing/2014/main" id="{3F3F3033-BD0E-4FAF-845E-F43A110031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6304" y="3029818"/>
            <a:ext cx="2395793" cy="1943677"/>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835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680B-7E4F-8843-67EB-DA66D6B09CBD}"/>
              </a:ext>
            </a:extLst>
          </p:cNvPr>
          <p:cNvSpPr>
            <a:spLocks noGrp="1"/>
          </p:cNvSpPr>
          <p:nvPr>
            <p:ph type="title"/>
          </p:nvPr>
        </p:nvSpPr>
        <p:spPr/>
        <p:txBody>
          <a:bodyPr/>
          <a:lstStyle/>
          <a:p>
            <a:r>
              <a:rPr lang="en-NZ"/>
              <a:t>Workshop Closing Ideas</a:t>
            </a:r>
          </a:p>
        </p:txBody>
      </p:sp>
      <p:sp>
        <p:nvSpPr>
          <p:cNvPr id="3" name="Text Placeholder 2">
            <a:extLst>
              <a:ext uri="{FF2B5EF4-FFF2-40B4-BE49-F238E27FC236}">
                <a16:creationId xmlns:a16="http://schemas.microsoft.com/office/drawing/2014/main" id="{4A35E60F-C50D-D4D7-20F3-5D335462C430}"/>
              </a:ext>
            </a:extLst>
          </p:cNvPr>
          <p:cNvSpPr>
            <a:spLocks noGrp="1"/>
          </p:cNvSpPr>
          <p:nvPr>
            <p:ph type="body" sz="quarter" idx="11"/>
          </p:nvPr>
        </p:nvSpPr>
        <p:spPr/>
        <p:txBody>
          <a:bodyPr/>
          <a:lstStyle/>
          <a:p>
            <a:r>
              <a:rPr lang="en-NZ"/>
              <a:t>Michael Howden</a:t>
            </a:r>
          </a:p>
        </p:txBody>
      </p:sp>
      <p:pic>
        <p:nvPicPr>
          <p:cNvPr id="6" name="Picture 5" descr="Text&#10;&#10;Description automatically generated with medium confidence">
            <a:extLst>
              <a:ext uri="{FF2B5EF4-FFF2-40B4-BE49-F238E27FC236}">
                <a16:creationId xmlns:a16="http://schemas.microsoft.com/office/drawing/2014/main" id="{22282795-512A-D599-497E-BE4B09AD8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81" y="5416637"/>
            <a:ext cx="4301412" cy="1375230"/>
          </a:xfrm>
          <a:prstGeom prst="rect">
            <a:avLst/>
          </a:prstGeom>
        </p:spPr>
      </p:pic>
    </p:spTree>
    <p:extLst>
      <p:ext uri="{BB962C8B-B14F-4D97-AF65-F5344CB8AC3E}">
        <p14:creationId xmlns:p14="http://schemas.microsoft.com/office/powerpoint/2010/main" val="106619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0ED2CC-63B3-4991-6C6F-633F9A11A365}"/>
              </a:ext>
            </a:extLst>
          </p:cNvPr>
          <p:cNvSpPr>
            <a:spLocks noGrp="1"/>
          </p:cNvSpPr>
          <p:nvPr>
            <p:ph type="body" sz="quarter" idx="12"/>
          </p:nvPr>
        </p:nvSpPr>
        <p:spPr/>
        <p:txBody>
          <a:bodyPr vert="horz" lIns="91440" tIns="45720" rIns="91440" bIns="45720" rtlCol="0" anchor="t">
            <a:normAutofit/>
          </a:bodyPr>
          <a:lstStyle/>
          <a:p>
            <a:pPr>
              <a:lnSpc>
                <a:spcPct val="150000"/>
              </a:lnSpc>
            </a:pPr>
            <a:endParaRPr lang="en-NZ" sz="4000" b="1"/>
          </a:p>
          <a:p>
            <a:endParaRPr lang="en-NZ"/>
          </a:p>
        </p:txBody>
      </p:sp>
      <p:pic>
        <p:nvPicPr>
          <p:cNvPr id="6" name="Picture 5" descr="Text&#10;&#10;Description automatically generated">
            <a:extLst>
              <a:ext uri="{FF2B5EF4-FFF2-40B4-BE49-F238E27FC236}">
                <a16:creationId xmlns:a16="http://schemas.microsoft.com/office/drawing/2014/main" id="{77E7BDE7-3872-E539-A2AF-9B44CAFDD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272" y="5689780"/>
            <a:ext cx="4097880" cy="1079254"/>
          </a:xfrm>
          <a:prstGeom prst="rect">
            <a:avLst/>
          </a:prstGeom>
        </p:spPr>
      </p:pic>
      <p:sp>
        <p:nvSpPr>
          <p:cNvPr id="5" name="Text Placeholder 4">
            <a:extLst>
              <a:ext uri="{FF2B5EF4-FFF2-40B4-BE49-F238E27FC236}">
                <a16:creationId xmlns:a16="http://schemas.microsoft.com/office/drawing/2014/main" id="{2F76FB45-A3A2-A462-4500-F9E91C67E73D}"/>
              </a:ext>
            </a:extLst>
          </p:cNvPr>
          <p:cNvSpPr>
            <a:spLocks noGrp="1"/>
          </p:cNvSpPr>
          <p:nvPr>
            <p:ph type="body" sz="quarter" idx="10"/>
          </p:nvPr>
        </p:nvSpPr>
        <p:spPr/>
        <p:txBody>
          <a:bodyPr vert="horz" lIns="91440" tIns="45720" rIns="91440" bIns="45720" rtlCol="0" anchor="t">
            <a:normAutofit/>
          </a:bodyPr>
          <a:lstStyle/>
          <a:p>
            <a:r>
              <a:rPr lang="en-US"/>
              <a:t>Closing Ideas</a:t>
            </a:r>
          </a:p>
        </p:txBody>
      </p:sp>
    </p:spTree>
    <p:extLst>
      <p:ext uri="{BB962C8B-B14F-4D97-AF65-F5344CB8AC3E}">
        <p14:creationId xmlns:p14="http://schemas.microsoft.com/office/powerpoint/2010/main" val="1475462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680B-7E4F-8843-67EB-DA66D6B09CBD}"/>
              </a:ext>
            </a:extLst>
          </p:cNvPr>
          <p:cNvSpPr>
            <a:spLocks noGrp="1"/>
          </p:cNvSpPr>
          <p:nvPr>
            <p:ph type="title"/>
          </p:nvPr>
        </p:nvSpPr>
        <p:spPr/>
        <p:txBody>
          <a:bodyPr/>
          <a:lstStyle/>
          <a:p>
            <a:r>
              <a:rPr lang="en-NZ"/>
              <a:t>SWIG get involved!</a:t>
            </a:r>
          </a:p>
        </p:txBody>
      </p:sp>
      <p:sp>
        <p:nvSpPr>
          <p:cNvPr id="3" name="Text Placeholder 2">
            <a:extLst>
              <a:ext uri="{FF2B5EF4-FFF2-40B4-BE49-F238E27FC236}">
                <a16:creationId xmlns:a16="http://schemas.microsoft.com/office/drawing/2014/main" id="{4A35E60F-C50D-D4D7-20F3-5D335462C430}"/>
              </a:ext>
            </a:extLst>
          </p:cNvPr>
          <p:cNvSpPr>
            <a:spLocks noGrp="1"/>
          </p:cNvSpPr>
          <p:nvPr>
            <p:ph type="body" sz="quarter" idx="11"/>
          </p:nvPr>
        </p:nvSpPr>
        <p:spPr/>
        <p:txBody>
          <a:bodyPr/>
          <a:lstStyle/>
          <a:p>
            <a:r>
              <a:rPr lang="en-NZ"/>
              <a:t>Rachael Casey</a:t>
            </a:r>
          </a:p>
        </p:txBody>
      </p:sp>
      <p:pic>
        <p:nvPicPr>
          <p:cNvPr id="6" name="Picture 5" descr="Text&#10;&#10;Description automatically generated with medium confidence">
            <a:extLst>
              <a:ext uri="{FF2B5EF4-FFF2-40B4-BE49-F238E27FC236}">
                <a16:creationId xmlns:a16="http://schemas.microsoft.com/office/drawing/2014/main" id="{22282795-512A-D599-497E-BE4B09AD8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81" y="5416637"/>
            <a:ext cx="4301412" cy="1375230"/>
          </a:xfrm>
          <a:prstGeom prst="rect">
            <a:avLst/>
          </a:prstGeom>
        </p:spPr>
      </p:pic>
    </p:spTree>
    <p:extLst>
      <p:ext uri="{BB962C8B-B14F-4D97-AF65-F5344CB8AC3E}">
        <p14:creationId xmlns:p14="http://schemas.microsoft.com/office/powerpoint/2010/main" val="154290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77E7BDE7-3872-E539-A2AF-9B44CAFDD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272" y="5689780"/>
            <a:ext cx="4097880" cy="1079254"/>
          </a:xfrm>
          <a:prstGeom prst="rect">
            <a:avLst/>
          </a:prstGeom>
        </p:spPr>
      </p:pic>
      <p:sp>
        <p:nvSpPr>
          <p:cNvPr id="5" name="Text Placeholder 4">
            <a:extLst>
              <a:ext uri="{FF2B5EF4-FFF2-40B4-BE49-F238E27FC236}">
                <a16:creationId xmlns:a16="http://schemas.microsoft.com/office/drawing/2014/main" id="{2F76FB45-A3A2-A462-4500-F9E91C67E73D}"/>
              </a:ext>
            </a:extLst>
          </p:cNvPr>
          <p:cNvSpPr>
            <a:spLocks noGrp="1"/>
          </p:cNvSpPr>
          <p:nvPr>
            <p:ph type="body" sz="quarter" idx="10"/>
          </p:nvPr>
        </p:nvSpPr>
        <p:spPr/>
        <p:txBody>
          <a:bodyPr vert="horz" lIns="91440" tIns="45720" rIns="91440" bIns="45720" rtlCol="0" anchor="t">
            <a:normAutofit/>
          </a:bodyPr>
          <a:lstStyle/>
          <a:p>
            <a:r>
              <a:rPr lang="en-US"/>
              <a:t>SWIG get involved!</a:t>
            </a:r>
          </a:p>
        </p:txBody>
      </p:sp>
      <p:pic>
        <p:nvPicPr>
          <p:cNvPr id="2" name="Picture 3" descr="Qr code&#10;&#10;Description automatically generated">
            <a:extLst>
              <a:ext uri="{FF2B5EF4-FFF2-40B4-BE49-F238E27FC236}">
                <a16:creationId xmlns:a16="http://schemas.microsoft.com/office/drawing/2014/main" id="{B928EF71-F78D-7CED-6317-FCDE78AC0C7A}"/>
              </a:ext>
            </a:extLst>
          </p:cNvPr>
          <p:cNvPicPr>
            <a:picLocks noChangeAspect="1"/>
          </p:cNvPicPr>
          <p:nvPr/>
        </p:nvPicPr>
        <p:blipFill>
          <a:blip r:embed="rId3"/>
          <a:stretch>
            <a:fillRect/>
          </a:stretch>
        </p:blipFill>
        <p:spPr>
          <a:xfrm>
            <a:off x="4629150" y="2378869"/>
            <a:ext cx="2743200" cy="2743200"/>
          </a:xfrm>
          <a:prstGeom prst="rect">
            <a:avLst/>
          </a:prstGeom>
        </p:spPr>
      </p:pic>
      <p:sp>
        <p:nvSpPr>
          <p:cNvPr id="4" name="TextBox 3">
            <a:extLst>
              <a:ext uri="{FF2B5EF4-FFF2-40B4-BE49-F238E27FC236}">
                <a16:creationId xmlns:a16="http://schemas.microsoft.com/office/drawing/2014/main" id="{AC9E648A-7DF1-BD7E-5248-306EBE4F6AC1}"/>
              </a:ext>
            </a:extLst>
          </p:cNvPr>
          <p:cNvSpPr txBox="1"/>
          <p:nvPr/>
        </p:nvSpPr>
        <p:spPr>
          <a:xfrm>
            <a:off x="4605338" y="1545431"/>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2400" dirty="0"/>
              <a:t>Join the SWIG LinkedIn Group</a:t>
            </a:r>
          </a:p>
        </p:txBody>
      </p:sp>
      <p:sp>
        <p:nvSpPr>
          <p:cNvPr id="7" name="TextBox 6">
            <a:extLst>
              <a:ext uri="{FF2B5EF4-FFF2-40B4-BE49-F238E27FC236}">
                <a16:creationId xmlns:a16="http://schemas.microsoft.com/office/drawing/2014/main" id="{0880AD7E-AD19-CA1A-194B-0C104F255F4E}"/>
              </a:ext>
            </a:extLst>
          </p:cNvPr>
          <p:cNvSpPr txBox="1"/>
          <p:nvPr/>
        </p:nvSpPr>
        <p:spPr>
          <a:xfrm>
            <a:off x="795337" y="1581149"/>
            <a:ext cx="442198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2400" dirty="0"/>
              <a:t>Join the SWIG</a:t>
            </a:r>
            <a:endParaRPr lang="en-US" dirty="0"/>
          </a:p>
          <a:p>
            <a:r>
              <a:rPr lang="en-NZ" sz="2400" dirty="0"/>
              <a:t>Committee</a:t>
            </a:r>
            <a:endParaRPr lang="en-NZ" dirty="0"/>
          </a:p>
          <a:p>
            <a:r>
              <a:rPr lang="en-NZ" dirty="0"/>
              <a:t>(</a:t>
            </a:r>
            <a:r>
              <a:rPr lang="en-NZ" dirty="0">
                <a:hlinkClick r:id="rId4"/>
              </a:rPr>
              <a:t>katrina.guy@waternz.org.nz</a:t>
            </a:r>
            <a:r>
              <a:rPr lang="en-NZ" dirty="0"/>
              <a:t>)</a:t>
            </a:r>
            <a:r>
              <a:rPr lang="en-NZ" sz="2400" dirty="0"/>
              <a:t> </a:t>
            </a:r>
          </a:p>
        </p:txBody>
      </p:sp>
      <p:sp>
        <p:nvSpPr>
          <p:cNvPr id="8" name="TextBox 7">
            <a:extLst>
              <a:ext uri="{FF2B5EF4-FFF2-40B4-BE49-F238E27FC236}">
                <a16:creationId xmlns:a16="http://schemas.microsoft.com/office/drawing/2014/main" id="{EF233BF4-A7D3-3FA9-7217-D3C22B335B41}"/>
              </a:ext>
            </a:extLst>
          </p:cNvPr>
          <p:cNvSpPr txBox="1"/>
          <p:nvPr/>
        </p:nvSpPr>
        <p:spPr>
          <a:xfrm>
            <a:off x="7772400" y="1545430"/>
            <a:ext cx="44219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2400" dirty="0"/>
              <a:t>Join us for lunch!</a:t>
            </a:r>
            <a:endParaRPr lang="en-US" dirty="0"/>
          </a:p>
        </p:txBody>
      </p:sp>
    </p:spTree>
    <p:extLst>
      <p:ext uri="{BB962C8B-B14F-4D97-AF65-F5344CB8AC3E}">
        <p14:creationId xmlns:p14="http://schemas.microsoft.com/office/powerpoint/2010/main" val="4021868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37DD42-9B58-7793-FA46-E7698835F321}"/>
              </a:ext>
            </a:extLst>
          </p:cNvPr>
          <p:cNvSpPr>
            <a:spLocks noGrp="1"/>
          </p:cNvSpPr>
          <p:nvPr>
            <p:ph type="body" sz="quarter" idx="10"/>
          </p:nvPr>
        </p:nvSpPr>
        <p:spPr/>
        <p:txBody>
          <a:bodyPr vert="horz" lIns="91440" tIns="45720" rIns="91440" bIns="45720" rtlCol="0" anchor="t">
            <a:normAutofit/>
          </a:bodyPr>
          <a:lstStyle/>
          <a:p>
            <a:r>
              <a:rPr lang="en-NZ"/>
              <a:t>Karakia </a:t>
            </a:r>
            <a:r>
              <a:rPr lang="en-NZ" err="1"/>
              <a:t>Whakamutunga</a:t>
            </a:r>
            <a:r>
              <a:rPr lang="en-NZ"/>
              <a:t> </a:t>
            </a:r>
          </a:p>
        </p:txBody>
      </p:sp>
      <p:pic>
        <p:nvPicPr>
          <p:cNvPr id="6" name="Picture 5" descr="Text&#10;&#10;Description automatically generated">
            <a:extLst>
              <a:ext uri="{FF2B5EF4-FFF2-40B4-BE49-F238E27FC236}">
                <a16:creationId xmlns:a16="http://schemas.microsoft.com/office/drawing/2014/main" id="{77E7BDE7-3872-E539-A2AF-9B44CAFDD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272" y="5689780"/>
            <a:ext cx="4097880" cy="1079254"/>
          </a:xfrm>
          <a:prstGeom prst="rect">
            <a:avLst/>
          </a:prstGeom>
        </p:spPr>
      </p:pic>
      <p:graphicFrame>
        <p:nvGraphicFramePr>
          <p:cNvPr id="5" name="Table 4">
            <a:extLst>
              <a:ext uri="{FF2B5EF4-FFF2-40B4-BE49-F238E27FC236}">
                <a16:creationId xmlns:a16="http://schemas.microsoft.com/office/drawing/2014/main" id="{F083C24F-7B03-3BB9-9B29-252A9BD6AA76}"/>
              </a:ext>
            </a:extLst>
          </p:cNvPr>
          <p:cNvGraphicFramePr>
            <a:graphicFrameLocks noGrp="1"/>
          </p:cNvGraphicFramePr>
          <p:nvPr>
            <p:extLst>
              <p:ext uri="{D42A27DB-BD31-4B8C-83A1-F6EECF244321}">
                <p14:modId xmlns:p14="http://schemas.microsoft.com/office/powerpoint/2010/main" val="3473563265"/>
              </p:ext>
            </p:extLst>
          </p:nvPr>
        </p:nvGraphicFramePr>
        <p:xfrm>
          <a:off x="909204" y="1702594"/>
          <a:ext cx="11211203" cy="4475480"/>
        </p:xfrm>
        <a:graphic>
          <a:graphicData uri="http://schemas.openxmlformats.org/drawingml/2006/table">
            <a:tbl>
              <a:tblPr firstRow="1" bandRow="1">
                <a:tableStyleId>{2D5ABB26-0587-4C30-8999-92F81FD0307C}</a:tableStyleId>
              </a:tblPr>
              <a:tblGrid>
                <a:gridCol w="5430227">
                  <a:extLst>
                    <a:ext uri="{9D8B030D-6E8A-4147-A177-3AD203B41FA5}">
                      <a16:colId xmlns:a16="http://schemas.microsoft.com/office/drawing/2014/main" val="337336120"/>
                    </a:ext>
                  </a:extLst>
                </a:gridCol>
                <a:gridCol w="5780976">
                  <a:extLst>
                    <a:ext uri="{9D8B030D-6E8A-4147-A177-3AD203B41FA5}">
                      <a16:colId xmlns:a16="http://schemas.microsoft.com/office/drawing/2014/main" val="149495764"/>
                    </a:ext>
                  </a:extLst>
                </a:gridCol>
              </a:tblGrid>
              <a:tr h="3758954">
                <a:tc>
                  <a:txBody>
                    <a:bodyPr/>
                    <a:lstStyle/>
                    <a:p>
                      <a:pPr marL="0" lvl="0" indent="0" algn="l">
                        <a:lnSpc>
                          <a:spcPct val="100000"/>
                        </a:lnSpc>
                        <a:spcAft>
                          <a:spcPts val="600"/>
                        </a:spcAft>
                        <a:buNone/>
                      </a:pPr>
                      <a:r>
                        <a:rPr lang="en-US" sz="2200" b="0" i="0" u="none" strike="noStrike" baseline="0" noProof="0" dirty="0" err="1">
                          <a:solidFill>
                            <a:srgbClr val="000000"/>
                          </a:solidFill>
                          <a:effectLst/>
                          <a:latin typeface="Proxima Nova"/>
                        </a:rPr>
                        <a:t>Te</a:t>
                      </a:r>
                      <a:r>
                        <a:rPr lang="en-US" sz="2200" b="0" i="0" u="none" strike="noStrike" baseline="0" noProof="0" dirty="0">
                          <a:solidFill>
                            <a:srgbClr val="000000"/>
                          </a:solidFill>
                          <a:effectLst/>
                          <a:latin typeface="Proxima Nova"/>
                        </a:rPr>
                        <a:t> </a:t>
                      </a:r>
                      <a:r>
                        <a:rPr lang="en-US" sz="2200" b="0" i="0" u="none" strike="noStrike" baseline="0" noProof="0" dirty="0" err="1">
                          <a:solidFill>
                            <a:srgbClr val="000000"/>
                          </a:solidFill>
                          <a:effectLst/>
                          <a:latin typeface="Proxima Nova"/>
                        </a:rPr>
                        <a:t>whakaaetanga</a:t>
                      </a:r>
                      <a:r>
                        <a:rPr lang="en-US" sz="2200" b="0" i="0" u="none" strike="noStrike" baseline="0" noProof="0" dirty="0">
                          <a:solidFill>
                            <a:srgbClr val="000000"/>
                          </a:solidFill>
                          <a:effectLst/>
                          <a:latin typeface="Proxima Nova"/>
                        </a:rPr>
                        <a:t> e</a:t>
                      </a:r>
                      <a:endParaRPr lang="en-US" sz="2200"/>
                    </a:p>
                    <a:p>
                      <a:pPr marL="0" lvl="0" indent="0" algn="l">
                        <a:lnSpc>
                          <a:spcPct val="100000"/>
                        </a:lnSpc>
                        <a:spcAft>
                          <a:spcPts val="600"/>
                        </a:spcAft>
                        <a:buNone/>
                      </a:pPr>
                      <a:r>
                        <a:rPr lang="en-US" sz="2200" b="0" i="0" u="none" strike="noStrike" baseline="0" noProof="0" dirty="0" err="1">
                          <a:solidFill>
                            <a:srgbClr val="000000"/>
                          </a:solidFill>
                          <a:effectLst/>
                          <a:latin typeface="Proxima Nova"/>
                        </a:rPr>
                        <a:t>Te</a:t>
                      </a:r>
                      <a:r>
                        <a:rPr lang="en-US" sz="2200" b="0" i="0" u="none" strike="noStrike" baseline="0" noProof="0" dirty="0">
                          <a:solidFill>
                            <a:srgbClr val="000000"/>
                          </a:solidFill>
                          <a:effectLst/>
                          <a:latin typeface="Proxima Nova"/>
                        </a:rPr>
                        <a:t> </a:t>
                      </a:r>
                      <a:r>
                        <a:rPr lang="en-US" sz="2200" b="0" i="0" u="none" strike="noStrike" baseline="0" noProof="0" dirty="0" err="1">
                          <a:solidFill>
                            <a:srgbClr val="000000"/>
                          </a:solidFill>
                          <a:effectLst/>
                          <a:latin typeface="Proxima Nova"/>
                        </a:rPr>
                        <a:t>whakaaetanga</a:t>
                      </a:r>
                      <a:r>
                        <a:rPr lang="en-US" sz="2200" b="0" i="0" u="none" strike="noStrike" baseline="0" noProof="0" dirty="0">
                          <a:solidFill>
                            <a:srgbClr val="000000"/>
                          </a:solidFill>
                          <a:effectLst/>
                          <a:latin typeface="Proxima Nova"/>
                        </a:rPr>
                        <a:t> e </a:t>
                      </a:r>
                      <a:endParaRPr lang="en-US" sz="2200"/>
                    </a:p>
                    <a:p>
                      <a:pPr marL="0" lvl="0" indent="0" algn="l">
                        <a:lnSpc>
                          <a:spcPct val="100000"/>
                        </a:lnSpc>
                        <a:spcAft>
                          <a:spcPts val="600"/>
                        </a:spcAft>
                        <a:buNone/>
                      </a:pPr>
                      <a:r>
                        <a:rPr lang="en-US" sz="2200" b="0" i="0" u="none" strike="noStrike" baseline="0" noProof="0" dirty="0" err="1">
                          <a:solidFill>
                            <a:srgbClr val="000000"/>
                          </a:solidFill>
                          <a:effectLst/>
                          <a:latin typeface="Proxima Nova"/>
                        </a:rPr>
                        <a:t>Tēnei</a:t>
                      </a:r>
                      <a:r>
                        <a:rPr lang="en-US" sz="2200" b="0" i="0" u="none" strike="noStrike" baseline="0" noProof="0" dirty="0">
                          <a:solidFill>
                            <a:srgbClr val="000000"/>
                          </a:solidFill>
                          <a:effectLst/>
                          <a:latin typeface="Proxima Nova"/>
                        </a:rPr>
                        <a:t> </a:t>
                      </a:r>
                      <a:r>
                        <a:rPr lang="en-US" sz="2200" b="0" i="0" u="none" strike="noStrike" baseline="0" noProof="0" dirty="0" err="1">
                          <a:solidFill>
                            <a:srgbClr val="000000"/>
                          </a:solidFill>
                          <a:effectLst/>
                          <a:latin typeface="Proxima Nova"/>
                        </a:rPr>
                        <a:t>te</a:t>
                      </a:r>
                      <a:r>
                        <a:rPr lang="en-US" sz="2200" b="0" i="0" u="none" strike="noStrike" baseline="0" noProof="0" dirty="0">
                          <a:solidFill>
                            <a:srgbClr val="000000"/>
                          </a:solidFill>
                          <a:effectLst/>
                          <a:latin typeface="Proxima Nova"/>
                        </a:rPr>
                        <a:t> </a:t>
                      </a:r>
                      <a:r>
                        <a:rPr lang="en-US" sz="2200" b="0" i="0" u="none" strike="noStrike" baseline="0" noProof="0" dirty="0" err="1">
                          <a:solidFill>
                            <a:srgbClr val="000000"/>
                          </a:solidFill>
                          <a:effectLst/>
                          <a:latin typeface="Proxima Nova"/>
                        </a:rPr>
                        <a:t>kaupapa</a:t>
                      </a:r>
                      <a:r>
                        <a:rPr lang="en-US" sz="2200" b="0" i="0" u="none" strike="noStrike" baseline="0" noProof="0" dirty="0">
                          <a:solidFill>
                            <a:srgbClr val="000000"/>
                          </a:solidFill>
                          <a:effectLst/>
                          <a:latin typeface="Proxima Nova"/>
                        </a:rPr>
                        <a:t> ka </a:t>
                      </a:r>
                      <a:r>
                        <a:rPr lang="en-US" sz="2200" b="0" i="0" u="none" strike="noStrike" baseline="0" noProof="0" dirty="0" err="1">
                          <a:solidFill>
                            <a:srgbClr val="000000"/>
                          </a:solidFill>
                          <a:effectLst/>
                          <a:latin typeface="Proxima Nova"/>
                        </a:rPr>
                        <a:t>ea</a:t>
                      </a:r>
                      <a:endParaRPr lang="en-US" sz="2200"/>
                    </a:p>
                    <a:p>
                      <a:pPr marL="0" lvl="0" indent="0" algn="l">
                        <a:lnSpc>
                          <a:spcPct val="100000"/>
                        </a:lnSpc>
                        <a:spcAft>
                          <a:spcPts val="600"/>
                        </a:spcAft>
                        <a:buNone/>
                      </a:pPr>
                      <a:r>
                        <a:rPr lang="en-US" sz="2200" b="0" i="0" u="none" strike="noStrike" baseline="0" noProof="0" dirty="0" err="1">
                          <a:solidFill>
                            <a:srgbClr val="000000"/>
                          </a:solidFill>
                          <a:effectLst/>
                          <a:latin typeface="Proxima Nova"/>
                        </a:rPr>
                        <a:t>Tēnei</a:t>
                      </a:r>
                      <a:r>
                        <a:rPr lang="en-US" sz="2200" b="0" i="0" u="none" strike="noStrike" baseline="0" noProof="0" dirty="0">
                          <a:solidFill>
                            <a:srgbClr val="000000"/>
                          </a:solidFill>
                          <a:effectLst/>
                          <a:latin typeface="Proxima Nova"/>
                        </a:rPr>
                        <a:t> </a:t>
                      </a:r>
                      <a:r>
                        <a:rPr lang="en-US" sz="2200" b="0" i="0" u="none" strike="noStrike" baseline="0" noProof="0" dirty="0" err="1">
                          <a:solidFill>
                            <a:srgbClr val="000000"/>
                          </a:solidFill>
                          <a:effectLst/>
                          <a:latin typeface="Proxima Nova"/>
                        </a:rPr>
                        <a:t>te</a:t>
                      </a:r>
                      <a:r>
                        <a:rPr lang="en-US" sz="2200" b="0" i="0" u="none" strike="noStrike" baseline="0" noProof="0" dirty="0">
                          <a:solidFill>
                            <a:srgbClr val="000000"/>
                          </a:solidFill>
                          <a:effectLst/>
                          <a:latin typeface="Proxima Nova"/>
                        </a:rPr>
                        <a:t> wānanga ka </a:t>
                      </a:r>
                      <a:r>
                        <a:rPr lang="en-US" sz="2200" b="0" i="0" u="none" strike="noStrike" baseline="0" noProof="0" dirty="0" err="1">
                          <a:solidFill>
                            <a:srgbClr val="000000"/>
                          </a:solidFill>
                          <a:effectLst/>
                          <a:latin typeface="Proxima Nova"/>
                        </a:rPr>
                        <a:t>ea</a:t>
                      </a:r>
                      <a:endParaRPr lang="en-US" sz="2200"/>
                    </a:p>
                    <a:p>
                      <a:pPr marL="0" lvl="0" indent="0" algn="l">
                        <a:lnSpc>
                          <a:spcPct val="100000"/>
                        </a:lnSpc>
                        <a:spcAft>
                          <a:spcPts val="600"/>
                        </a:spcAft>
                        <a:buNone/>
                      </a:pPr>
                      <a:r>
                        <a:rPr lang="en-US" sz="2200" b="0" i="0" u="none" strike="noStrike" baseline="0" noProof="0" dirty="0" err="1">
                          <a:solidFill>
                            <a:srgbClr val="000000"/>
                          </a:solidFill>
                          <a:effectLst/>
                          <a:latin typeface="Proxima Nova"/>
                        </a:rPr>
                        <a:t>Te</a:t>
                      </a:r>
                      <a:r>
                        <a:rPr lang="en-US" sz="2200" b="0" i="0" u="none" strike="noStrike" baseline="0" noProof="0" dirty="0">
                          <a:solidFill>
                            <a:srgbClr val="000000"/>
                          </a:solidFill>
                          <a:effectLst/>
                          <a:latin typeface="Proxima Nova"/>
                        </a:rPr>
                        <a:t> mauri o </a:t>
                      </a:r>
                      <a:r>
                        <a:rPr lang="en-US" sz="2200" b="0" i="0" u="none" strike="noStrike" baseline="0" noProof="0" dirty="0" err="1">
                          <a:solidFill>
                            <a:srgbClr val="000000"/>
                          </a:solidFill>
                          <a:effectLst/>
                          <a:latin typeface="Proxima Nova"/>
                        </a:rPr>
                        <a:t>te</a:t>
                      </a:r>
                      <a:r>
                        <a:rPr lang="en-US" sz="2200" b="0" i="0" u="none" strike="noStrike" baseline="0" noProof="0" dirty="0">
                          <a:solidFill>
                            <a:srgbClr val="000000"/>
                          </a:solidFill>
                          <a:effectLst/>
                          <a:latin typeface="Proxima Nova"/>
                        </a:rPr>
                        <a:t> </a:t>
                      </a:r>
                      <a:r>
                        <a:rPr lang="en-US" sz="2200" b="0" i="0" u="none" strike="noStrike" baseline="0" noProof="0" dirty="0" err="1">
                          <a:solidFill>
                            <a:srgbClr val="000000"/>
                          </a:solidFill>
                          <a:effectLst/>
                          <a:latin typeface="Proxima Nova"/>
                        </a:rPr>
                        <a:t>kaupapa</a:t>
                      </a:r>
                      <a:r>
                        <a:rPr lang="en-US" sz="2200" b="0" i="0" u="none" strike="noStrike" baseline="0" noProof="0" dirty="0">
                          <a:solidFill>
                            <a:srgbClr val="000000"/>
                          </a:solidFill>
                          <a:effectLst/>
                          <a:latin typeface="Proxima Nova"/>
                        </a:rPr>
                        <a:t> ka </a:t>
                      </a:r>
                      <a:r>
                        <a:rPr lang="en-US" sz="2200" b="0" i="0" u="none" strike="noStrike" baseline="0" noProof="0" dirty="0" err="1">
                          <a:solidFill>
                            <a:srgbClr val="000000"/>
                          </a:solidFill>
                          <a:effectLst/>
                          <a:latin typeface="Proxima Nova"/>
                        </a:rPr>
                        <a:t>whakamoea</a:t>
                      </a:r>
                      <a:endParaRPr lang="en-US" sz="2200"/>
                    </a:p>
                    <a:p>
                      <a:pPr marL="0" lvl="0" indent="0" algn="l">
                        <a:lnSpc>
                          <a:spcPct val="100000"/>
                        </a:lnSpc>
                        <a:spcAft>
                          <a:spcPts val="600"/>
                        </a:spcAft>
                        <a:buNone/>
                      </a:pPr>
                      <a:r>
                        <a:rPr lang="en-US" sz="2200" b="0" i="0" u="none" strike="noStrike" baseline="0" noProof="0" dirty="0" err="1">
                          <a:solidFill>
                            <a:srgbClr val="000000"/>
                          </a:solidFill>
                          <a:effectLst/>
                          <a:latin typeface="Proxima Nova"/>
                        </a:rPr>
                        <a:t>Te</a:t>
                      </a:r>
                      <a:r>
                        <a:rPr lang="en-US" sz="2200" b="0" i="0" u="none" strike="noStrike" baseline="0" noProof="0" dirty="0">
                          <a:solidFill>
                            <a:srgbClr val="000000"/>
                          </a:solidFill>
                          <a:effectLst/>
                          <a:latin typeface="Proxima Nova"/>
                        </a:rPr>
                        <a:t> mauri o </a:t>
                      </a:r>
                      <a:r>
                        <a:rPr lang="en-US" sz="2200" b="0" i="0" u="none" strike="noStrike" baseline="0" noProof="0" dirty="0" err="1">
                          <a:solidFill>
                            <a:srgbClr val="000000"/>
                          </a:solidFill>
                          <a:effectLst/>
                          <a:latin typeface="Proxima Nova"/>
                        </a:rPr>
                        <a:t>te</a:t>
                      </a:r>
                      <a:r>
                        <a:rPr lang="en-US" sz="2200" b="0" i="0" u="none" strike="noStrike" baseline="0" noProof="0" dirty="0">
                          <a:solidFill>
                            <a:srgbClr val="000000"/>
                          </a:solidFill>
                          <a:effectLst/>
                          <a:latin typeface="Proxima Nova"/>
                        </a:rPr>
                        <a:t> wānanga ka </a:t>
                      </a:r>
                      <a:r>
                        <a:rPr lang="en-US" sz="2200" b="0" i="0" u="none" strike="noStrike" baseline="0" noProof="0" dirty="0" err="1">
                          <a:solidFill>
                            <a:srgbClr val="000000"/>
                          </a:solidFill>
                          <a:effectLst/>
                          <a:latin typeface="Proxima Nova"/>
                        </a:rPr>
                        <a:t>whakamoea</a:t>
                      </a:r>
                      <a:endParaRPr lang="en-US" sz="2200"/>
                    </a:p>
                    <a:p>
                      <a:pPr marL="0" lvl="0" indent="0" algn="l">
                        <a:lnSpc>
                          <a:spcPct val="100000"/>
                        </a:lnSpc>
                        <a:spcAft>
                          <a:spcPts val="600"/>
                        </a:spcAft>
                        <a:buNone/>
                      </a:pPr>
                      <a:r>
                        <a:rPr lang="en-US" sz="2200" b="0" i="0" u="none" strike="noStrike" baseline="0" noProof="0" dirty="0">
                          <a:solidFill>
                            <a:srgbClr val="000000"/>
                          </a:solidFill>
                          <a:effectLst/>
                          <a:latin typeface="Proxima Nova"/>
                        </a:rPr>
                        <a:t>Koa ki </a:t>
                      </a:r>
                      <a:r>
                        <a:rPr lang="en-US" sz="2200" b="0" i="0" u="none" strike="noStrike" baseline="0" noProof="0" dirty="0" err="1">
                          <a:solidFill>
                            <a:srgbClr val="000000"/>
                          </a:solidFill>
                          <a:effectLst/>
                          <a:latin typeface="Proxima Nova"/>
                        </a:rPr>
                        <a:t>runga</a:t>
                      </a:r>
                      <a:r>
                        <a:rPr lang="en-US" sz="2200" b="0" i="0" u="none" strike="noStrike" baseline="0" noProof="0" dirty="0">
                          <a:solidFill>
                            <a:srgbClr val="000000"/>
                          </a:solidFill>
                          <a:effectLst/>
                          <a:latin typeface="Proxima Nova"/>
                        </a:rPr>
                        <a:t>, </a:t>
                      </a:r>
                      <a:r>
                        <a:rPr lang="en-US" sz="2200" b="0" i="0" u="none" strike="noStrike" baseline="0" noProof="0" dirty="0" err="1">
                          <a:solidFill>
                            <a:srgbClr val="000000"/>
                          </a:solidFill>
                          <a:effectLst/>
                          <a:latin typeface="Proxima Nova"/>
                        </a:rPr>
                        <a:t>koa</a:t>
                      </a:r>
                      <a:r>
                        <a:rPr lang="en-US" sz="2200" b="0" i="0" u="none" strike="noStrike" baseline="0" noProof="0" dirty="0">
                          <a:solidFill>
                            <a:srgbClr val="000000"/>
                          </a:solidFill>
                          <a:effectLst/>
                          <a:latin typeface="Proxima Nova"/>
                        </a:rPr>
                        <a:t> ki </a:t>
                      </a:r>
                      <a:r>
                        <a:rPr lang="en-US" sz="2200" b="0" i="0" u="none" strike="noStrike" baseline="0" noProof="0" dirty="0" err="1">
                          <a:solidFill>
                            <a:srgbClr val="000000"/>
                          </a:solidFill>
                          <a:effectLst/>
                          <a:latin typeface="Proxima Nova"/>
                        </a:rPr>
                        <a:t>raro</a:t>
                      </a:r>
                      <a:endParaRPr lang="en-US" sz="2200"/>
                    </a:p>
                    <a:p>
                      <a:pPr marL="0" lvl="0" indent="0" algn="l">
                        <a:lnSpc>
                          <a:spcPct val="100000"/>
                        </a:lnSpc>
                        <a:spcAft>
                          <a:spcPts val="600"/>
                        </a:spcAft>
                        <a:buNone/>
                      </a:pPr>
                      <a:r>
                        <a:rPr lang="en-US" sz="2200" b="0" i="0" u="none" strike="noStrike" baseline="0" noProof="0" dirty="0">
                          <a:solidFill>
                            <a:srgbClr val="000000"/>
                          </a:solidFill>
                          <a:effectLst/>
                          <a:latin typeface="Proxima Nova"/>
                        </a:rPr>
                        <a:t>Haumi e, hui e, </a:t>
                      </a:r>
                      <a:r>
                        <a:rPr lang="en-US" sz="2200" b="0" i="0" u="none" strike="noStrike" baseline="0" noProof="0" dirty="0" err="1">
                          <a:solidFill>
                            <a:srgbClr val="000000"/>
                          </a:solidFill>
                          <a:effectLst/>
                          <a:latin typeface="Proxima Nova"/>
                        </a:rPr>
                        <a:t>tāiki</a:t>
                      </a:r>
                      <a:r>
                        <a:rPr lang="en-US" sz="2200" b="0" i="0" u="none" strike="noStrike" baseline="0" noProof="0" dirty="0">
                          <a:solidFill>
                            <a:srgbClr val="000000"/>
                          </a:solidFill>
                          <a:effectLst/>
                          <a:latin typeface="Proxima Nova"/>
                        </a:rPr>
                        <a:t> e!</a:t>
                      </a:r>
                      <a:endParaRPr lang="en-US" sz="2200" baseline="0">
                        <a:solidFill>
                          <a:srgbClr val="000000"/>
                        </a:solidFill>
                      </a:endParaRPr>
                    </a:p>
                    <a:p>
                      <a:pPr lvl="0" algn="l">
                        <a:lnSpc>
                          <a:spcPct val="100000"/>
                        </a:lnSpc>
                        <a:spcBef>
                          <a:spcPts val="0"/>
                        </a:spcBef>
                        <a:spcAft>
                          <a:spcPts val="600"/>
                        </a:spcAft>
                        <a:buNone/>
                      </a:pPr>
                      <a:endParaRPr lang="en-US" sz="2200" b="0" i="0" u="none" strike="noStrike" noProof="0" dirty="0">
                        <a:effectLst/>
                        <a:latin typeface="Proxima Nova"/>
                      </a:endParaRPr>
                    </a:p>
                    <a:p>
                      <a:pPr marL="0" marR="0" lvl="0">
                        <a:spcBef>
                          <a:spcPts val="0"/>
                        </a:spcBef>
                        <a:spcAft>
                          <a:spcPts val="600"/>
                        </a:spcAft>
                        <a:buNone/>
                      </a:pPr>
                      <a:r>
                        <a:rPr lang="en-US" sz="2200" dirty="0">
                          <a:effectLst/>
                        </a:rPr>
                        <a:t> </a:t>
                      </a:r>
                      <a:br>
                        <a:rPr lang="en-US" sz="2200" dirty="0">
                          <a:effectLst/>
                        </a:rPr>
                      </a:br>
                      <a:r>
                        <a:rPr lang="en-US" sz="2200" dirty="0">
                          <a:effectLst/>
                        </a:rPr>
                        <a:t> </a:t>
                      </a:r>
                      <a:endParaRPr lang="en-US" sz="2200"/>
                    </a:p>
                  </a:txBody>
                  <a:tcPr marL="50800" marR="50800" marT="50800" marB="50800"/>
                </a:tc>
                <a:tc>
                  <a:txBody>
                    <a:bodyPr/>
                    <a:lstStyle/>
                    <a:p>
                      <a:pPr marL="0" lvl="0" indent="0" algn="l">
                        <a:lnSpc>
                          <a:spcPct val="100000"/>
                        </a:lnSpc>
                        <a:spcAft>
                          <a:spcPts val="600"/>
                        </a:spcAft>
                        <a:buNone/>
                      </a:pPr>
                      <a:r>
                        <a:rPr lang="en-US" sz="2200" b="0" i="0" u="none" strike="noStrike" baseline="0" noProof="0" dirty="0">
                          <a:solidFill>
                            <a:srgbClr val="000000"/>
                          </a:solidFill>
                          <a:effectLst/>
                          <a:latin typeface="Proxima Nova"/>
                        </a:rPr>
                        <a:t>It is completed, </a:t>
                      </a:r>
                      <a:endParaRPr lang="en-US" sz="2200"/>
                    </a:p>
                    <a:p>
                      <a:pPr marL="0" lvl="0" indent="0" algn="l">
                        <a:lnSpc>
                          <a:spcPct val="100000"/>
                        </a:lnSpc>
                        <a:spcAft>
                          <a:spcPts val="600"/>
                        </a:spcAft>
                        <a:buNone/>
                      </a:pPr>
                      <a:r>
                        <a:rPr lang="en-US" sz="2200" b="0" i="0" u="none" strike="noStrike" baseline="0" noProof="0" dirty="0">
                          <a:solidFill>
                            <a:srgbClr val="000000"/>
                          </a:solidFill>
                          <a:effectLst/>
                          <a:latin typeface="Proxima Nova"/>
                        </a:rPr>
                        <a:t>it is done</a:t>
                      </a:r>
                      <a:endParaRPr lang="en-US" sz="2200"/>
                    </a:p>
                    <a:p>
                      <a:pPr marL="0" lvl="0" indent="0" algn="l">
                        <a:lnSpc>
                          <a:spcPct val="100000"/>
                        </a:lnSpc>
                        <a:spcAft>
                          <a:spcPts val="600"/>
                        </a:spcAft>
                        <a:buNone/>
                      </a:pPr>
                      <a:r>
                        <a:rPr lang="en-US" sz="2200" b="0" i="0" u="none" strike="noStrike" baseline="0" noProof="0" dirty="0">
                          <a:solidFill>
                            <a:srgbClr val="000000"/>
                          </a:solidFill>
                          <a:effectLst/>
                          <a:latin typeface="Proxima Nova"/>
                        </a:rPr>
                        <a:t>We have achieved our purpose</a:t>
                      </a:r>
                      <a:endParaRPr lang="en-US" sz="2200"/>
                    </a:p>
                    <a:p>
                      <a:pPr marL="0" lvl="0" indent="0" algn="l">
                        <a:lnSpc>
                          <a:spcPct val="100000"/>
                        </a:lnSpc>
                        <a:spcAft>
                          <a:spcPts val="600"/>
                        </a:spcAft>
                        <a:buNone/>
                      </a:pPr>
                      <a:r>
                        <a:rPr lang="en-US" sz="2200" b="0" i="0" u="none" strike="noStrike" baseline="0" noProof="0" dirty="0">
                          <a:solidFill>
                            <a:srgbClr val="000000"/>
                          </a:solidFill>
                          <a:effectLst/>
                          <a:latin typeface="Proxima Nova"/>
                        </a:rPr>
                        <a:t>And completed our forum</a:t>
                      </a:r>
                      <a:endParaRPr lang="en-US" sz="2200"/>
                    </a:p>
                    <a:p>
                      <a:pPr marL="0" lvl="0" indent="0" algn="l">
                        <a:lnSpc>
                          <a:spcPct val="100000"/>
                        </a:lnSpc>
                        <a:spcAft>
                          <a:spcPts val="600"/>
                        </a:spcAft>
                        <a:buNone/>
                      </a:pPr>
                      <a:r>
                        <a:rPr lang="en-US" sz="2200" b="0" i="0" u="none" strike="noStrike" baseline="0" noProof="0" dirty="0">
                          <a:solidFill>
                            <a:srgbClr val="000000"/>
                          </a:solidFill>
                          <a:effectLst/>
                          <a:latin typeface="Proxima Nova"/>
                        </a:rPr>
                        <a:t>Let the purpose of our gathering rest for now </a:t>
                      </a:r>
                      <a:endParaRPr lang="en-US" sz="2200"/>
                    </a:p>
                    <a:p>
                      <a:pPr marL="0" lvl="0" indent="0" algn="l">
                        <a:lnSpc>
                          <a:spcPct val="100000"/>
                        </a:lnSpc>
                        <a:spcAft>
                          <a:spcPts val="600"/>
                        </a:spcAft>
                        <a:buNone/>
                      </a:pPr>
                      <a:r>
                        <a:rPr lang="en-US" sz="2200" b="0" i="0" u="none" strike="noStrike" baseline="0" noProof="0" dirty="0">
                          <a:solidFill>
                            <a:srgbClr val="000000"/>
                          </a:solidFill>
                          <a:effectLst/>
                          <a:latin typeface="Proxima Nova"/>
                        </a:rPr>
                        <a:t>Let the vitality of our discussions replenish</a:t>
                      </a:r>
                      <a:endParaRPr lang="en-US" sz="2200"/>
                    </a:p>
                    <a:p>
                      <a:pPr marL="0" lvl="0" indent="0" algn="l">
                        <a:lnSpc>
                          <a:spcPct val="100000"/>
                        </a:lnSpc>
                        <a:spcAft>
                          <a:spcPts val="600"/>
                        </a:spcAft>
                        <a:buNone/>
                      </a:pPr>
                      <a:r>
                        <a:rPr lang="en-US" sz="2200" b="0" i="0" u="none" strike="noStrike" baseline="0" noProof="0" dirty="0">
                          <a:solidFill>
                            <a:srgbClr val="000000"/>
                          </a:solidFill>
                          <a:effectLst/>
                          <a:latin typeface="Proxima Nova"/>
                        </a:rPr>
                        <a:t>We depart with fulfilled hearts and minds</a:t>
                      </a:r>
                      <a:endParaRPr lang="en-US" sz="2200"/>
                    </a:p>
                    <a:p>
                      <a:pPr marL="0" lvl="0" indent="0" algn="l">
                        <a:lnSpc>
                          <a:spcPct val="100000"/>
                        </a:lnSpc>
                        <a:spcAft>
                          <a:spcPts val="600"/>
                        </a:spcAft>
                        <a:buNone/>
                      </a:pPr>
                      <a:r>
                        <a:rPr lang="en-US" sz="2200" b="0" i="0" u="none" strike="noStrike" baseline="0" noProof="0" dirty="0">
                          <a:solidFill>
                            <a:srgbClr val="000000"/>
                          </a:solidFill>
                          <a:effectLst/>
                          <a:latin typeface="Proxima Nova"/>
                        </a:rPr>
                        <a:t>Bonded in our common goal and unity!</a:t>
                      </a:r>
                      <a:endParaRPr lang="en-US" sz="2200" baseline="0">
                        <a:solidFill>
                          <a:srgbClr val="000000"/>
                        </a:solidFill>
                      </a:endParaRPr>
                    </a:p>
                    <a:p>
                      <a:pPr lvl="0" algn="l">
                        <a:lnSpc>
                          <a:spcPct val="100000"/>
                        </a:lnSpc>
                        <a:spcBef>
                          <a:spcPts val="0"/>
                        </a:spcBef>
                        <a:spcAft>
                          <a:spcPts val="600"/>
                        </a:spcAft>
                        <a:buNone/>
                      </a:pPr>
                      <a:endParaRPr lang="en-US" sz="2200" b="0" i="0" u="none" strike="noStrike" noProof="0" dirty="0">
                        <a:effectLst/>
                        <a:latin typeface="Proxima Nova"/>
                      </a:endParaRPr>
                    </a:p>
                    <a:p>
                      <a:pPr marL="0" marR="0" lvl="0">
                        <a:spcBef>
                          <a:spcPts val="0"/>
                        </a:spcBef>
                        <a:spcAft>
                          <a:spcPts val="600"/>
                        </a:spcAft>
                        <a:buNone/>
                      </a:pPr>
                      <a:endParaRPr lang="en-US" sz="2200" dirty="0">
                        <a:effectLst/>
                      </a:endParaRPr>
                    </a:p>
                  </a:txBody>
                  <a:tcPr marL="50800" marR="50800" marT="50800" marB="50800"/>
                </a:tc>
                <a:extLst>
                  <a:ext uri="{0D108BD9-81ED-4DB2-BD59-A6C34878D82A}">
                    <a16:rowId xmlns:a16="http://schemas.microsoft.com/office/drawing/2014/main" val="3286168257"/>
                  </a:ext>
                </a:extLst>
              </a:tr>
            </a:tbl>
          </a:graphicData>
        </a:graphic>
      </p:graphicFrame>
    </p:spTree>
    <p:extLst>
      <p:ext uri="{BB962C8B-B14F-4D97-AF65-F5344CB8AC3E}">
        <p14:creationId xmlns:p14="http://schemas.microsoft.com/office/powerpoint/2010/main" val="3590947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680B-7E4F-8843-67EB-DA66D6B09CBD}"/>
              </a:ext>
            </a:extLst>
          </p:cNvPr>
          <p:cNvSpPr>
            <a:spLocks noGrp="1"/>
          </p:cNvSpPr>
          <p:nvPr>
            <p:ph type="title"/>
          </p:nvPr>
        </p:nvSpPr>
        <p:spPr/>
        <p:txBody>
          <a:bodyPr/>
          <a:lstStyle/>
          <a:p>
            <a:r>
              <a:rPr lang="en-NZ"/>
              <a:t>Thank you</a:t>
            </a:r>
          </a:p>
        </p:txBody>
      </p:sp>
      <p:sp>
        <p:nvSpPr>
          <p:cNvPr id="3" name="Text Placeholder 2">
            <a:extLst>
              <a:ext uri="{FF2B5EF4-FFF2-40B4-BE49-F238E27FC236}">
                <a16:creationId xmlns:a16="http://schemas.microsoft.com/office/drawing/2014/main" id="{4A35E60F-C50D-D4D7-20F3-5D335462C430}"/>
              </a:ext>
            </a:extLst>
          </p:cNvPr>
          <p:cNvSpPr>
            <a:spLocks noGrp="1"/>
          </p:cNvSpPr>
          <p:nvPr>
            <p:ph type="body" sz="quarter" idx="11"/>
          </p:nvPr>
        </p:nvSpPr>
        <p:spPr/>
        <p:txBody>
          <a:bodyPr/>
          <a:lstStyle/>
          <a:p>
            <a:endParaRPr lang="en-NZ"/>
          </a:p>
        </p:txBody>
      </p:sp>
      <p:pic>
        <p:nvPicPr>
          <p:cNvPr id="6" name="Picture 5" descr="Text&#10;&#10;Description automatically generated with medium confidence">
            <a:extLst>
              <a:ext uri="{FF2B5EF4-FFF2-40B4-BE49-F238E27FC236}">
                <a16:creationId xmlns:a16="http://schemas.microsoft.com/office/drawing/2014/main" id="{22282795-512A-D599-497E-BE4B09AD8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81" y="5416637"/>
            <a:ext cx="4301412" cy="1375230"/>
          </a:xfrm>
          <a:prstGeom prst="rect">
            <a:avLst/>
          </a:prstGeom>
        </p:spPr>
      </p:pic>
    </p:spTree>
    <p:extLst>
      <p:ext uri="{BB962C8B-B14F-4D97-AF65-F5344CB8AC3E}">
        <p14:creationId xmlns:p14="http://schemas.microsoft.com/office/powerpoint/2010/main" val="1074253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37DD42-9B58-7793-FA46-E7698835F321}"/>
              </a:ext>
            </a:extLst>
          </p:cNvPr>
          <p:cNvSpPr>
            <a:spLocks noGrp="1"/>
          </p:cNvSpPr>
          <p:nvPr>
            <p:ph type="body" sz="quarter" idx="10"/>
          </p:nvPr>
        </p:nvSpPr>
        <p:spPr/>
        <p:txBody>
          <a:bodyPr/>
          <a:lstStyle/>
          <a:p>
            <a:r>
              <a:rPr lang="en-NZ"/>
              <a:t>Agenda</a:t>
            </a:r>
          </a:p>
        </p:txBody>
      </p:sp>
      <p:sp>
        <p:nvSpPr>
          <p:cNvPr id="3" name="Text Placeholder 2">
            <a:extLst>
              <a:ext uri="{FF2B5EF4-FFF2-40B4-BE49-F238E27FC236}">
                <a16:creationId xmlns:a16="http://schemas.microsoft.com/office/drawing/2014/main" id="{870ED2CC-63B3-4991-6C6F-633F9A11A365}"/>
              </a:ext>
            </a:extLst>
          </p:cNvPr>
          <p:cNvSpPr>
            <a:spLocks noGrp="1"/>
          </p:cNvSpPr>
          <p:nvPr>
            <p:ph type="body" sz="quarter" idx="12"/>
          </p:nvPr>
        </p:nvSpPr>
        <p:spPr/>
        <p:txBody>
          <a:bodyPr vert="horz" lIns="91440" tIns="45720" rIns="91440" bIns="45720" rtlCol="0" anchor="t">
            <a:normAutofit/>
          </a:bodyPr>
          <a:lstStyle/>
          <a:p>
            <a:r>
              <a:rPr lang="en-NZ" b="1" dirty="0">
                <a:solidFill>
                  <a:schemeClr val="tx1"/>
                </a:solidFill>
              </a:rPr>
              <a:t>Introduction (Rachael Casey)</a:t>
            </a:r>
          </a:p>
          <a:p>
            <a:pPr>
              <a:lnSpc>
                <a:spcPct val="150000"/>
              </a:lnSpc>
            </a:pPr>
            <a:r>
              <a:rPr lang="en-NZ" b="1" dirty="0">
                <a:solidFill>
                  <a:schemeClr val="tx1"/>
                </a:solidFill>
              </a:rPr>
              <a:t>Setting the Scene</a:t>
            </a:r>
          </a:p>
          <a:p>
            <a:pPr marL="342900" indent="-342900">
              <a:buFont typeface="Arial" panose="020B0604020202020204" pitchFamily="34" charset="0"/>
              <a:buChar char="•"/>
            </a:pPr>
            <a:r>
              <a:rPr lang="en-NZ" dirty="0">
                <a:solidFill>
                  <a:schemeClr val="tx1"/>
                </a:solidFill>
              </a:rPr>
              <a:t>National Performance Review (Lesley Smith)</a:t>
            </a:r>
          </a:p>
          <a:p>
            <a:pPr marL="342900" indent="-342900">
              <a:buFont typeface="Arial" panose="020B0604020202020204" pitchFamily="34" charset="0"/>
              <a:buChar char="•"/>
            </a:pPr>
            <a:r>
              <a:rPr lang="en-NZ" dirty="0" err="1">
                <a:solidFill>
                  <a:schemeClr val="tx1"/>
                </a:solidFill>
              </a:rPr>
              <a:t>Taumata</a:t>
            </a:r>
            <a:r>
              <a:rPr lang="en-NZ" dirty="0">
                <a:solidFill>
                  <a:schemeClr val="tx1"/>
                </a:solidFill>
              </a:rPr>
              <a:t> </a:t>
            </a:r>
            <a:r>
              <a:rPr lang="en-NZ" dirty="0" err="1">
                <a:solidFill>
                  <a:schemeClr val="tx1"/>
                </a:solidFill>
              </a:rPr>
              <a:t>Arowai’s</a:t>
            </a:r>
            <a:r>
              <a:rPr lang="en-NZ" dirty="0">
                <a:solidFill>
                  <a:schemeClr val="tx1"/>
                </a:solidFill>
              </a:rPr>
              <a:t> Regulatory Reporting Approach (Michael Howden)</a:t>
            </a:r>
          </a:p>
          <a:p>
            <a:pPr marL="342900" indent="-342900">
              <a:buFont typeface="Arial" panose="020B0604020202020204" pitchFamily="34" charset="0"/>
              <a:buChar char="•"/>
            </a:pPr>
            <a:r>
              <a:rPr lang="en-NZ" dirty="0">
                <a:solidFill>
                  <a:schemeClr val="tx1"/>
                </a:solidFill>
              </a:rPr>
              <a:t>WSE Asset Management Planning (David Wyllie)</a:t>
            </a:r>
          </a:p>
          <a:p>
            <a:pPr>
              <a:lnSpc>
                <a:spcPct val="150000"/>
              </a:lnSpc>
            </a:pPr>
            <a:r>
              <a:rPr lang="en-NZ" b="1" dirty="0">
                <a:solidFill>
                  <a:schemeClr val="tx1"/>
                </a:solidFill>
              </a:rPr>
              <a:t>Exercises</a:t>
            </a:r>
          </a:p>
          <a:p>
            <a:pPr marL="342900" indent="-342900">
              <a:buFont typeface="Arial" panose="020B0604020202020204" pitchFamily="34" charset="0"/>
              <a:buChar char="•"/>
            </a:pPr>
            <a:r>
              <a:rPr lang="en-NZ" dirty="0">
                <a:solidFill>
                  <a:schemeClr val="tx1"/>
                </a:solidFill>
              </a:rPr>
              <a:t>Exercise 1 - 30min: What is our vision for the future? </a:t>
            </a:r>
          </a:p>
          <a:p>
            <a:pPr marL="342900" indent="-342900">
              <a:buFont typeface="Arial" panose="020B0604020202020204" pitchFamily="34" charset="0"/>
              <a:buChar char="•"/>
            </a:pPr>
            <a:r>
              <a:rPr lang="en-NZ" dirty="0">
                <a:solidFill>
                  <a:schemeClr val="tx1"/>
                </a:solidFill>
              </a:rPr>
              <a:t>Exercise 2 - 30min: How can we share this vision? </a:t>
            </a:r>
          </a:p>
        </p:txBody>
      </p:sp>
      <p:pic>
        <p:nvPicPr>
          <p:cNvPr id="6" name="Picture 5" descr="Text&#10;&#10;Description automatically generated">
            <a:extLst>
              <a:ext uri="{FF2B5EF4-FFF2-40B4-BE49-F238E27FC236}">
                <a16:creationId xmlns:a16="http://schemas.microsoft.com/office/drawing/2014/main" id="{77E7BDE7-3872-E539-A2AF-9B44CAFDD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272" y="5689780"/>
            <a:ext cx="4097880" cy="1079254"/>
          </a:xfrm>
          <a:prstGeom prst="rect">
            <a:avLst/>
          </a:prstGeom>
        </p:spPr>
      </p:pic>
    </p:spTree>
    <p:extLst>
      <p:ext uri="{BB962C8B-B14F-4D97-AF65-F5344CB8AC3E}">
        <p14:creationId xmlns:p14="http://schemas.microsoft.com/office/powerpoint/2010/main" val="416121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680B-7E4F-8843-67EB-DA66D6B09CBD}"/>
              </a:ext>
            </a:extLst>
          </p:cNvPr>
          <p:cNvSpPr>
            <a:spLocks noGrp="1"/>
          </p:cNvSpPr>
          <p:nvPr>
            <p:ph type="title"/>
          </p:nvPr>
        </p:nvSpPr>
        <p:spPr/>
        <p:txBody>
          <a:bodyPr/>
          <a:lstStyle/>
          <a:p>
            <a:r>
              <a:rPr lang="en-NZ" b="1"/>
              <a:t>Introduction </a:t>
            </a:r>
          </a:p>
        </p:txBody>
      </p:sp>
      <p:sp>
        <p:nvSpPr>
          <p:cNvPr id="3" name="Text Placeholder 2">
            <a:extLst>
              <a:ext uri="{FF2B5EF4-FFF2-40B4-BE49-F238E27FC236}">
                <a16:creationId xmlns:a16="http://schemas.microsoft.com/office/drawing/2014/main" id="{4A35E60F-C50D-D4D7-20F3-5D335462C430}"/>
              </a:ext>
            </a:extLst>
          </p:cNvPr>
          <p:cNvSpPr>
            <a:spLocks noGrp="1"/>
          </p:cNvSpPr>
          <p:nvPr>
            <p:ph type="body" sz="quarter" idx="11"/>
          </p:nvPr>
        </p:nvSpPr>
        <p:spPr/>
        <p:txBody>
          <a:bodyPr/>
          <a:lstStyle/>
          <a:p>
            <a:r>
              <a:rPr lang="en-NZ"/>
              <a:t>Rachael Casey</a:t>
            </a:r>
          </a:p>
        </p:txBody>
      </p:sp>
      <p:pic>
        <p:nvPicPr>
          <p:cNvPr id="6" name="Picture 5" descr="Text&#10;&#10;Description automatically generated with medium confidence">
            <a:extLst>
              <a:ext uri="{FF2B5EF4-FFF2-40B4-BE49-F238E27FC236}">
                <a16:creationId xmlns:a16="http://schemas.microsoft.com/office/drawing/2014/main" id="{22282795-512A-D599-497E-BE4B09AD8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81" y="5416637"/>
            <a:ext cx="4301412" cy="1375230"/>
          </a:xfrm>
          <a:prstGeom prst="rect">
            <a:avLst/>
          </a:prstGeom>
        </p:spPr>
      </p:pic>
    </p:spTree>
    <p:extLst>
      <p:ext uri="{BB962C8B-B14F-4D97-AF65-F5344CB8AC3E}">
        <p14:creationId xmlns:p14="http://schemas.microsoft.com/office/powerpoint/2010/main" val="3201663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37DD42-9B58-7793-FA46-E7698835F321}"/>
              </a:ext>
            </a:extLst>
          </p:cNvPr>
          <p:cNvSpPr>
            <a:spLocks noGrp="1"/>
          </p:cNvSpPr>
          <p:nvPr>
            <p:ph type="body" sz="quarter" idx="10"/>
          </p:nvPr>
        </p:nvSpPr>
        <p:spPr/>
        <p:txBody>
          <a:bodyPr/>
          <a:lstStyle/>
          <a:p>
            <a:r>
              <a:rPr lang="en-NZ"/>
              <a:t>Introduction</a:t>
            </a:r>
          </a:p>
        </p:txBody>
      </p:sp>
      <p:sp>
        <p:nvSpPr>
          <p:cNvPr id="3" name="Text Placeholder 2">
            <a:extLst>
              <a:ext uri="{FF2B5EF4-FFF2-40B4-BE49-F238E27FC236}">
                <a16:creationId xmlns:a16="http://schemas.microsoft.com/office/drawing/2014/main" id="{870ED2CC-63B3-4991-6C6F-633F9A11A365}"/>
              </a:ext>
            </a:extLst>
          </p:cNvPr>
          <p:cNvSpPr>
            <a:spLocks noGrp="1"/>
          </p:cNvSpPr>
          <p:nvPr>
            <p:ph type="body" sz="quarter" idx="12"/>
          </p:nvPr>
        </p:nvSpPr>
        <p:spPr>
          <a:xfrm>
            <a:off x="801688" y="1924488"/>
            <a:ext cx="10801350" cy="3816626"/>
          </a:xfrm>
        </p:spPr>
        <p:txBody>
          <a:bodyPr vert="horz" lIns="91440" tIns="45720" rIns="91440" bIns="45720" rtlCol="0" anchor="t">
            <a:normAutofit/>
          </a:bodyPr>
          <a:lstStyle/>
          <a:p>
            <a:r>
              <a:rPr lang="en-NZ" b="1" dirty="0">
                <a:solidFill>
                  <a:schemeClr val="tx1"/>
                </a:solidFill>
              </a:rPr>
              <a:t>Who are SWIG?</a:t>
            </a:r>
          </a:p>
          <a:p>
            <a:pPr marL="342900" indent="-342900">
              <a:buChar char="•"/>
            </a:pPr>
            <a:r>
              <a:rPr lang="en-NZ" dirty="0">
                <a:solidFill>
                  <a:schemeClr val="tx1"/>
                </a:solidFill>
              </a:rPr>
              <a:t>Bring people together to increase the capacity of the water sector to </a:t>
            </a:r>
            <a:r>
              <a:rPr lang="en-NZ" dirty="0">
                <a:solidFill>
                  <a:schemeClr val="tx1"/>
                </a:solidFill>
                <a:ea typeface="+mn-lt"/>
                <a:cs typeface="+mn-lt"/>
              </a:rPr>
              <a:t>adopt digital and smart water initiatives and solutions.</a:t>
            </a:r>
          </a:p>
          <a:p>
            <a:pPr marL="342900" indent="-342900">
              <a:buChar char="•"/>
            </a:pPr>
            <a:r>
              <a:rPr lang="en-NZ" dirty="0">
                <a:solidFill>
                  <a:schemeClr val="tx1"/>
                </a:solidFill>
                <a:ea typeface="+mn-lt"/>
                <a:cs typeface="+mn-lt"/>
              </a:rPr>
              <a:t>Digital and Smart Water initiatives and solutions use data to improve water service delivery. </a:t>
            </a:r>
            <a:endParaRPr lang="en-NZ" dirty="0">
              <a:solidFill>
                <a:schemeClr val="tx1"/>
              </a:solidFill>
            </a:endParaRPr>
          </a:p>
          <a:p>
            <a:pPr marL="342900" indent="-342900">
              <a:buChar char="•"/>
            </a:pPr>
            <a:r>
              <a:rPr lang="en-NZ" dirty="0">
                <a:solidFill>
                  <a:schemeClr val="tx1"/>
                </a:solidFill>
              </a:rPr>
              <a:t>Share collective knowledge and experience, collaborate on work towards standards and consistent approaches</a:t>
            </a:r>
          </a:p>
          <a:p>
            <a:pPr marL="342900" indent="-342900">
              <a:buChar char="•"/>
            </a:pPr>
            <a:endParaRPr lang="en-NZ" dirty="0"/>
          </a:p>
          <a:p>
            <a:endParaRPr lang="en-NZ" b="1" dirty="0"/>
          </a:p>
        </p:txBody>
      </p:sp>
      <p:pic>
        <p:nvPicPr>
          <p:cNvPr id="6" name="Picture 5" descr="Text&#10;&#10;Description automatically generated">
            <a:extLst>
              <a:ext uri="{FF2B5EF4-FFF2-40B4-BE49-F238E27FC236}">
                <a16:creationId xmlns:a16="http://schemas.microsoft.com/office/drawing/2014/main" id="{77E7BDE7-3872-E539-A2AF-9B44CAFDD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272" y="5689780"/>
            <a:ext cx="4097880" cy="1079254"/>
          </a:xfrm>
          <a:prstGeom prst="rect">
            <a:avLst/>
          </a:prstGeom>
        </p:spPr>
      </p:pic>
    </p:spTree>
    <p:extLst>
      <p:ext uri="{BB962C8B-B14F-4D97-AF65-F5344CB8AC3E}">
        <p14:creationId xmlns:p14="http://schemas.microsoft.com/office/powerpoint/2010/main" val="179601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37DD42-9B58-7793-FA46-E7698835F321}"/>
              </a:ext>
            </a:extLst>
          </p:cNvPr>
          <p:cNvSpPr>
            <a:spLocks noGrp="1"/>
          </p:cNvSpPr>
          <p:nvPr>
            <p:ph type="body" sz="quarter" idx="10"/>
          </p:nvPr>
        </p:nvSpPr>
        <p:spPr/>
        <p:txBody>
          <a:bodyPr/>
          <a:lstStyle/>
          <a:p>
            <a:r>
              <a:rPr lang="en-NZ"/>
              <a:t>Introduction</a:t>
            </a:r>
          </a:p>
        </p:txBody>
      </p:sp>
      <p:sp>
        <p:nvSpPr>
          <p:cNvPr id="3" name="Text Placeholder 2">
            <a:extLst>
              <a:ext uri="{FF2B5EF4-FFF2-40B4-BE49-F238E27FC236}">
                <a16:creationId xmlns:a16="http://schemas.microsoft.com/office/drawing/2014/main" id="{870ED2CC-63B3-4991-6C6F-633F9A11A365}"/>
              </a:ext>
            </a:extLst>
          </p:cNvPr>
          <p:cNvSpPr>
            <a:spLocks noGrp="1"/>
          </p:cNvSpPr>
          <p:nvPr>
            <p:ph type="body" sz="quarter" idx="12"/>
          </p:nvPr>
        </p:nvSpPr>
        <p:spPr>
          <a:xfrm>
            <a:off x="882370" y="1718300"/>
            <a:ext cx="10801350" cy="3816626"/>
          </a:xfrm>
        </p:spPr>
        <p:txBody>
          <a:bodyPr vert="horz" lIns="91440" tIns="45720" rIns="91440" bIns="45720" rtlCol="0" anchor="t">
            <a:normAutofit fontScale="92500" lnSpcReduction="10000"/>
          </a:bodyPr>
          <a:lstStyle/>
          <a:p>
            <a:r>
              <a:rPr lang="en-NZ" b="1" dirty="0"/>
              <a:t>Today's Workshop</a:t>
            </a:r>
          </a:p>
          <a:p>
            <a:pPr marL="342900" indent="-342900">
              <a:buChar char="•"/>
            </a:pPr>
            <a:r>
              <a:rPr lang="en-NZ" dirty="0">
                <a:solidFill>
                  <a:srgbClr val="7F7F7F"/>
                </a:solidFill>
                <a:ea typeface="+mn-lt"/>
                <a:cs typeface="+mn-lt"/>
              </a:rPr>
              <a:t>The design of new regulators and new water services entities provides an opportunity to leverage our data and digital technologies, to transform our asset planning cycle, make better investment decisions, and drive efficiencies throughout the supply chain.  </a:t>
            </a:r>
            <a:endParaRPr lang="en-NZ" dirty="0"/>
          </a:p>
          <a:p>
            <a:pPr marL="342900" indent="-342900">
              <a:buChar char="•"/>
            </a:pPr>
            <a:r>
              <a:rPr lang="en-NZ" dirty="0">
                <a:solidFill>
                  <a:srgbClr val="7F7F7F"/>
                </a:solidFill>
                <a:ea typeface="+mn-lt"/>
                <a:cs typeface="+mn-lt"/>
              </a:rPr>
              <a:t>Through digital transformation comes </a:t>
            </a:r>
            <a:r>
              <a:rPr lang="en-NZ" u="sng" dirty="0">
                <a:solidFill>
                  <a:srgbClr val="7F7F7F"/>
                </a:solidFill>
                <a:ea typeface="+mn-lt"/>
                <a:cs typeface="+mn-lt"/>
              </a:rPr>
              <a:t>better outcomes for water, people, and our communities.</a:t>
            </a:r>
            <a:endParaRPr lang="en-NZ" u="sng" dirty="0">
              <a:solidFill>
                <a:srgbClr val="7F7F7F"/>
              </a:solidFill>
            </a:endParaRPr>
          </a:p>
          <a:p>
            <a:pPr marL="342900" indent="-342900">
              <a:buChar char="•"/>
            </a:pPr>
            <a:r>
              <a:rPr lang="en-NZ" dirty="0">
                <a:ea typeface="+mn-lt"/>
                <a:cs typeface="+mn-lt"/>
              </a:rPr>
              <a:t>The Water NZ SWIG is inviting conference attendees to co-design a picture of what the future of the asset planning cycle might look like.</a:t>
            </a:r>
            <a:endParaRPr lang="en-NZ" dirty="0"/>
          </a:p>
          <a:p>
            <a:pPr marL="342900" indent="-342900">
              <a:buChar char="•"/>
            </a:pPr>
            <a:endParaRPr lang="en-NZ" dirty="0"/>
          </a:p>
          <a:p>
            <a:r>
              <a:rPr lang="en-NZ" b="1" dirty="0"/>
              <a:t>Today's objectives</a:t>
            </a:r>
          </a:p>
          <a:p>
            <a:pPr marL="342900" indent="-342900">
              <a:buChar char="•"/>
            </a:pPr>
            <a:r>
              <a:rPr lang="en-NZ" dirty="0">
                <a:ea typeface="+mn-lt"/>
                <a:cs typeface="+mn-lt"/>
              </a:rPr>
              <a:t> Co-design a shared vision</a:t>
            </a:r>
          </a:p>
          <a:p>
            <a:pPr marL="342900" indent="-342900">
              <a:buChar char="•"/>
            </a:pPr>
            <a:r>
              <a:rPr lang="en-NZ" dirty="0">
                <a:ea typeface="+mn-lt"/>
                <a:cs typeface="+mn-lt"/>
              </a:rPr>
              <a:t> Grow our community of practice in this area</a:t>
            </a:r>
            <a:endParaRPr lang="en-NZ" dirty="0"/>
          </a:p>
        </p:txBody>
      </p:sp>
      <p:pic>
        <p:nvPicPr>
          <p:cNvPr id="6" name="Picture 5" descr="Text&#10;&#10;Description automatically generated">
            <a:extLst>
              <a:ext uri="{FF2B5EF4-FFF2-40B4-BE49-F238E27FC236}">
                <a16:creationId xmlns:a16="http://schemas.microsoft.com/office/drawing/2014/main" id="{77E7BDE7-3872-E539-A2AF-9B44CAFDD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272" y="5689780"/>
            <a:ext cx="4097880" cy="1079254"/>
          </a:xfrm>
          <a:prstGeom prst="rect">
            <a:avLst/>
          </a:prstGeom>
        </p:spPr>
      </p:pic>
    </p:spTree>
    <p:extLst>
      <p:ext uri="{BB962C8B-B14F-4D97-AF65-F5344CB8AC3E}">
        <p14:creationId xmlns:p14="http://schemas.microsoft.com/office/powerpoint/2010/main" val="244618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680B-7E4F-8843-67EB-DA66D6B09CBD}"/>
              </a:ext>
            </a:extLst>
          </p:cNvPr>
          <p:cNvSpPr>
            <a:spLocks noGrp="1"/>
          </p:cNvSpPr>
          <p:nvPr>
            <p:ph type="title"/>
          </p:nvPr>
        </p:nvSpPr>
        <p:spPr/>
        <p:txBody>
          <a:bodyPr/>
          <a:lstStyle/>
          <a:p>
            <a:r>
              <a:rPr lang="en-NZ" b="1"/>
              <a:t>National Performance Review  </a:t>
            </a:r>
          </a:p>
        </p:txBody>
      </p:sp>
      <p:sp>
        <p:nvSpPr>
          <p:cNvPr id="3" name="Text Placeholder 2">
            <a:extLst>
              <a:ext uri="{FF2B5EF4-FFF2-40B4-BE49-F238E27FC236}">
                <a16:creationId xmlns:a16="http://schemas.microsoft.com/office/drawing/2014/main" id="{4A35E60F-C50D-D4D7-20F3-5D335462C430}"/>
              </a:ext>
            </a:extLst>
          </p:cNvPr>
          <p:cNvSpPr>
            <a:spLocks noGrp="1"/>
          </p:cNvSpPr>
          <p:nvPr>
            <p:ph type="body" sz="quarter" idx="11"/>
          </p:nvPr>
        </p:nvSpPr>
        <p:spPr/>
        <p:txBody>
          <a:bodyPr/>
          <a:lstStyle/>
          <a:p>
            <a:r>
              <a:rPr lang="en-NZ"/>
              <a:t>Lesley Smith</a:t>
            </a:r>
          </a:p>
        </p:txBody>
      </p:sp>
      <p:pic>
        <p:nvPicPr>
          <p:cNvPr id="6" name="Picture 5" descr="Text&#10;&#10;Description automatically generated with medium confidence">
            <a:extLst>
              <a:ext uri="{FF2B5EF4-FFF2-40B4-BE49-F238E27FC236}">
                <a16:creationId xmlns:a16="http://schemas.microsoft.com/office/drawing/2014/main" id="{22282795-512A-D599-497E-BE4B09AD8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81" y="5416637"/>
            <a:ext cx="4301412" cy="1375230"/>
          </a:xfrm>
          <a:prstGeom prst="rect">
            <a:avLst/>
          </a:prstGeom>
        </p:spPr>
      </p:pic>
    </p:spTree>
    <p:extLst>
      <p:ext uri="{BB962C8B-B14F-4D97-AF65-F5344CB8AC3E}">
        <p14:creationId xmlns:p14="http://schemas.microsoft.com/office/powerpoint/2010/main" val="3472056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37DD42-9B58-7793-FA46-E7698835F321}"/>
              </a:ext>
            </a:extLst>
          </p:cNvPr>
          <p:cNvSpPr>
            <a:spLocks noGrp="1"/>
          </p:cNvSpPr>
          <p:nvPr>
            <p:ph type="body" sz="quarter" idx="10"/>
          </p:nvPr>
        </p:nvSpPr>
        <p:spPr>
          <a:xfrm>
            <a:off x="910546" y="330084"/>
            <a:ext cx="10801350" cy="894941"/>
          </a:xfrm>
        </p:spPr>
        <p:txBody>
          <a:bodyPr vert="horz" lIns="91440" tIns="45720" rIns="91440" bIns="45720" rtlCol="0" anchor="t">
            <a:normAutofit fontScale="25000" lnSpcReduction="20000"/>
          </a:bodyPr>
          <a:lstStyle/>
          <a:p>
            <a:r>
              <a:rPr lang="en-NZ" sz="9600"/>
              <a:t>National Performance Review </a:t>
            </a:r>
            <a:endParaRPr lang="en-US" sz="9600"/>
          </a:p>
          <a:p>
            <a:r>
              <a:rPr lang="en-NZ">
                <a:ea typeface="+mn-lt"/>
                <a:cs typeface="+mn-lt"/>
              </a:rPr>
              <a:t>"Ka </a:t>
            </a:r>
            <a:r>
              <a:rPr lang="en-NZ" err="1">
                <a:ea typeface="+mn-lt"/>
                <a:cs typeface="+mn-lt"/>
              </a:rPr>
              <a:t>mua</a:t>
            </a:r>
            <a:r>
              <a:rPr lang="en-NZ">
                <a:ea typeface="+mn-lt"/>
                <a:cs typeface="+mn-lt"/>
              </a:rPr>
              <a:t>, ka muri"</a:t>
            </a:r>
            <a:r>
              <a:rPr lang="en-NZ" b="0">
                <a:ea typeface="+mn-lt"/>
                <a:cs typeface="+mn-lt"/>
              </a:rPr>
              <a:t>  </a:t>
            </a:r>
            <a:endParaRPr lang="en-NZ">
              <a:ea typeface="+mn-lt"/>
              <a:cs typeface="+mn-lt"/>
            </a:endParaRPr>
          </a:p>
          <a:p>
            <a:r>
              <a:rPr lang="en-NZ" b="0">
                <a:ea typeface="+mn-lt"/>
                <a:cs typeface="+mn-lt"/>
              </a:rPr>
              <a:t>"walking backwards into the future" </a:t>
            </a:r>
            <a:endParaRPr lang="en-NZ"/>
          </a:p>
        </p:txBody>
      </p:sp>
      <p:pic>
        <p:nvPicPr>
          <p:cNvPr id="7" name="Picture 7" descr="Graphical user interface, application, Word&#10;&#10;Description automatically generated">
            <a:extLst>
              <a:ext uri="{FF2B5EF4-FFF2-40B4-BE49-F238E27FC236}">
                <a16:creationId xmlns:a16="http://schemas.microsoft.com/office/drawing/2014/main" id="{3AA69F0B-8BF4-604A-821E-999A4F564BE6}"/>
              </a:ext>
            </a:extLst>
          </p:cNvPr>
          <p:cNvPicPr>
            <a:picLocks noChangeAspect="1"/>
          </p:cNvPicPr>
          <p:nvPr/>
        </p:nvPicPr>
        <p:blipFill rotWithShape="1">
          <a:blip r:embed="rId3"/>
          <a:srcRect l="6346" t="15327" r="62612" b="8224"/>
          <a:stretch/>
        </p:blipFill>
        <p:spPr>
          <a:xfrm>
            <a:off x="4121501" y="1226161"/>
            <a:ext cx="7763929" cy="5410247"/>
          </a:xfrm>
          <a:prstGeom prst="rect">
            <a:avLst/>
          </a:prstGeom>
        </p:spPr>
      </p:pic>
      <p:sp>
        <p:nvSpPr>
          <p:cNvPr id="8" name="Oval 7">
            <a:extLst>
              <a:ext uri="{FF2B5EF4-FFF2-40B4-BE49-F238E27FC236}">
                <a16:creationId xmlns:a16="http://schemas.microsoft.com/office/drawing/2014/main" id="{BD7AB20B-887A-14D4-7DA0-B3B48A09D81B}"/>
              </a:ext>
            </a:extLst>
          </p:cNvPr>
          <p:cNvSpPr/>
          <p:nvPr/>
        </p:nvSpPr>
        <p:spPr>
          <a:xfrm>
            <a:off x="1728315" y="4922852"/>
            <a:ext cx="1632858" cy="15909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r>
              <a:rPr lang="en-NZ" sz="1050">
                <a:ea typeface="+mn-lt"/>
                <a:cs typeface="+mn-lt"/>
              </a:rPr>
              <a:t>Data</a:t>
            </a:r>
            <a:endParaRPr lang="en-US" sz="1050">
              <a:ea typeface="+mn-lt"/>
              <a:cs typeface="+mn-lt"/>
            </a:endParaRPr>
          </a:p>
          <a:p>
            <a:pPr algn="ctr">
              <a:lnSpc>
                <a:spcPct val="90000"/>
              </a:lnSpc>
              <a:spcBef>
                <a:spcPts val="1000"/>
              </a:spcBef>
            </a:pPr>
            <a:r>
              <a:rPr lang="en-NZ" sz="1050">
                <a:ea typeface="+mn-lt"/>
                <a:cs typeface="+mn-lt"/>
              </a:rPr>
              <a:t>Data confidence</a:t>
            </a:r>
            <a:endParaRPr lang="en-US" sz="1050">
              <a:ea typeface="+mn-lt"/>
              <a:cs typeface="+mn-lt"/>
            </a:endParaRPr>
          </a:p>
          <a:p>
            <a:pPr algn="ctr">
              <a:lnSpc>
                <a:spcPct val="90000"/>
              </a:lnSpc>
              <a:spcBef>
                <a:spcPts val="1000"/>
              </a:spcBef>
            </a:pPr>
            <a:r>
              <a:rPr lang="en-NZ" sz="1050">
                <a:ea typeface="+mn-lt"/>
                <a:cs typeface="+mn-lt"/>
              </a:rPr>
              <a:t>Reporter</a:t>
            </a:r>
            <a:endParaRPr lang="en-US" sz="1050">
              <a:ea typeface="+mn-lt"/>
              <a:cs typeface="+mn-lt"/>
            </a:endParaRPr>
          </a:p>
          <a:p>
            <a:pPr algn="ctr">
              <a:lnSpc>
                <a:spcPct val="90000"/>
              </a:lnSpc>
              <a:spcBef>
                <a:spcPts val="1000"/>
              </a:spcBef>
            </a:pPr>
            <a:r>
              <a:rPr lang="en-NZ" sz="1050">
                <a:ea typeface="+mn-lt"/>
                <a:cs typeface="+mn-lt"/>
              </a:rPr>
              <a:t>Data Source </a:t>
            </a:r>
            <a:endParaRPr lang="en-US" sz="1050">
              <a:ea typeface="+mn-lt"/>
              <a:cs typeface="+mn-lt"/>
            </a:endParaRPr>
          </a:p>
          <a:p>
            <a:pPr algn="ctr">
              <a:lnSpc>
                <a:spcPct val="90000"/>
              </a:lnSpc>
              <a:spcBef>
                <a:spcPts val="1000"/>
              </a:spcBef>
            </a:pPr>
            <a:r>
              <a:rPr lang="en-NZ" sz="1050">
                <a:ea typeface="+mn-lt"/>
                <a:cs typeface="+mn-lt"/>
              </a:rPr>
              <a:t>Comments</a:t>
            </a:r>
            <a:endParaRPr lang="en-US" sz="1050"/>
          </a:p>
        </p:txBody>
      </p:sp>
      <p:sp>
        <p:nvSpPr>
          <p:cNvPr id="10" name="Oval 9">
            <a:extLst>
              <a:ext uri="{FF2B5EF4-FFF2-40B4-BE49-F238E27FC236}">
                <a16:creationId xmlns:a16="http://schemas.microsoft.com/office/drawing/2014/main" id="{4C688B1C-E2D8-A13D-413F-DB8C1DE8074F}"/>
              </a:ext>
            </a:extLst>
          </p:cNvPr>
          <p:cNvSpPr/>
          <p:nvPr/>
        </p:nvSpPr>
        <p:spPr>
          <a:xfrm>
            <a:off x="1728315" y="2980169"/>
            <a:ext cx="1632858" cy="1674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endParaRPr lang="en-NZ" sz="1200">
              <a:ea typeface="+mn-lt"/>
              <a:cs typeface="+mn-lt"/>
            </a:endParaRPr>
          </a:p>
          <a:p>
            <a:pPr algn="ctr">
              <a:lnSpc>
                <a:spcPct val="90000"/>
              </a:lnSpc>
              <a:spcBef>
                <a:spcPts val="1000"/>
              </a:spcBef>
            </a:pPr>
            <a:r>
              <a:rPr lang="en-NZ" sz="2000">
                <a:ea typeface="+mn-lt"/>
                <a:cs typeface="+mn-lt"/>
              </a:rPr>
              <a:t>58/64</a:t>
            </a:r>
            <a:endParaRPr lang="en-NZ" sz="2000"/>
          </a:p>
          <a:p>
            <a:pPr algn="ctr">
              <a:lnSpc>
                <a:spcPct val="90000"/>
              </a:lnSpc>
              <a:spcBef>
                <a:spcPts val="1000"/>
              </a:spcBef>
            </a:pPr>
            <a:r>
              <a:rPr lang="en-NZ" sz="1600"/>
              <a:t>Water Service Providers</a:t>
            </a:r>
          </a:p>
          <a:p>
            <a:pPr algn="ctr">
              <a:lnSpc>
                <a:spcPct val="90000"/>
              </a:lnSpc>
              <a:spcBef>
                <a:spcPts val="1000"/>
              </a:spcBef>
            </a:pPr>
            <a:endParaRPr lang="en-NZ" sz="1200"/>
          </a:p>
        </p:txBody>
      </p:sp>
      <p:sp>
        <p:nvSpPr>
          <p:cNvPr id="11" name="Oval 10">
            <a:extLst>
              <a:ext uri="{FF2B5EF4-FFF2-40B4-BE49-F238E27FC236}">
                <a16:creationId xmlns:a16="http://schemas.microsoft.com/office/drawing/2014/main" id="{DE45C706-8F99-DDE8-C133-AA5365B5076F}"/>
              </a:ext>
            </a:extLst>
          </p:cNvPr>
          <p:cNvSpPr/>
          <p:nvPr/>
        </p:nvSpPr>
        <p:spPr>
          <a:xfrm>
            <a:off x="1728313" y="1280325"/>
            <a:ext cx="1565869" cy="1549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endParaRPr lang="en-NZ" sz="1600">
              <a:ea typeface="+mn-lt"/>
              <a:cs typeface="+mn-lt"/>
            </a:endParaRPr>
          </a:p>
          <a:p>
            <a:pPr algn="ctr">
              <a:lnSpc>
                <a:spcPct val="90000"/>
              </a:lnSpc>
              <a:spcBef>
                <a:spcPts val="1000"/>
              </a:spcBef>
            </a:pPr>
            <a:r>
              <a:rPr lang="en-NZ">
                <a:ea typeface="+mn-lt"/>
                <a:cs typeface="+mn-lt"/>
              </a:rPr>
              <a:t>2008/09</a:t>
            </a:r>
            <a:endParaRPr lang="en-NZ"/>
          </a:p>
          <a:p>
            <a:pPr algn="ctr">
              <a:lnSpc>
                <a:spcPct val="90000"/>
              </a:lnSpc>
              <a:spcBef>
                <a:spcPts val="1000"/>
              </a:spcBef>
            </a:pPr>
            <a:r>
              <a:rPr lang="en-NZ"/>
              <a:t>2021/22</a:t>
            </a:r>
          </a:p>
          <a:p>
            <a:pPr algn="ctr">
              <a:lnSpc>
                <a:spcPct val="90000"/>
              </a:lnSpc>
              <a:spcBef>
                <a:spcPts val="1000"/>
              </a:spcBef>
            </a:pPr>
            <a:endParaRPr lang="en-NZ" sz="1200"/>
          </a:p>
        </p:txBody>
      </p:sp>
      <p:sp>
        <p:nvSpPr>
          <p:cNvPr id="12" name="TextBox 11">
            <a:extLst>
              <a:ext uri="{FF2B5EF4-FFF2-40B4-BE49-F238E27FC236}">
                <a16:creationId xmlns:a16="http://schemas.microsoft.com/office/drawing/2014/main" id="{FC73C304-EC32-DF33-D8D3-7BE356DE1D96}"/>
              </a:ext>
            </a:extLst>
          </p:cNvPr>
          <p:cNvSpPr txBox="1"/>
          <p:nvPr/>
        </p:nvSpPr>
        <p:spPr>
          <a:xfrm>
            <a:off x="5695741" y="303125"/>
            <a:ext cx="62350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https://www.waternz.org.nz/NationalPerformanceReview</a:t>
            </a:r>
            <a:endParaRPr lang="en-US"/>
          </a:p>
        </p:txBody>
      </p:sp>
      <p:sp>
        <p:nvSpPr>
          <p:cNvPr id="14" name="TextBox 13">
            <a:extLst>
              <a:ext uri="{FF2B5EF4-FFF2-40B4-BE49-F238E27FC236}">
                <a16:creationId xmlns:a16="http://schemas.microsoft.com/office/drawing/2014/main" id="{64F63B24-4BA2-6EC3-C690-431759B1C0FF}"/>
              </a:ext>
            </a:extLst>
          </p:cNvPr>
          <p:cNvSpPr txBox="1"/>
          <p:nvPr/>
        </p:nvSpPr>
        <p:spPr>
          <a:xfrm>
            <a:off x="4121499" y="1257717"/>
            <a:ext cx="7892980" cy="255454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3200" b="1">
                <a:solidFill>
                  <a:srgbClr val="FF0000"/>
                </a:solidFill>
                <a:latin typeface="Proxima Nova"/>
                <a:ea typeface="Arial"/>
                <a:cs typeface="Arial"/>
              </a:rPr>
              <a:t>Limitations</a:t>
            </a:r>
            <a:endParaRPr lang="en-US" sz="3200" b="1">
              <a:solidFill>
                <a:srgbClr val="FF0000"/>
              </a:solidFill>
              <a:latin typeface="Proxima Nova"/>
              <a:ea typeface="Arial"/>
              <a:cs typeface="Arial"/>
            </a:endParaRPr>
          </a:p>
          <a:p>
            <a:endParaRPr lang="en-NZ" sz="3200" b="1">
              <a:solidFill>
                <a:srgbClr val="FF0000"/>
              </a:solidFill>
              <a:latin typeface="Proxima Nova"/>
              <a:ea typeface="Arial"/>
              <a:cs typeface="Arial"/>
            </a:endParaRPr>
          </a:p>
          <a:p>
            <a:endParaRPr lang="en-US" sz="3200" b="1">
              <a:solidFill>
                <a:srgbClr val="FF0000"/>
              </a:solidFill>
              <a:latin typeface="Proxima Nova"/>
              <a:ea typeface="Arial"/>
              <a:cs typeface="Arial"/>
            </a:endParaRPr>
          </a:p>
          <a:p>
            <a:endParaRPr lang="en-US" sz="3200" b="1">
              <a:solidFill>
                <a:srgbClr val="FF0000"/>
              </a:solidFill>
              <a:latin typeface="Proxima Nova"/>
              <a:ea typeface="Arial"/>
              <a:cs typeface="Arial"/>
            </a:endParaRPr>
          </a:p>
          <a:p>
            <a:r>
              <a:rPr lang="en-US" sz="3200" b="1">
                <a:solidFill>
                  <a:srgbClr val="FF0000"/>
                </a:solidFill>
                <a:latin typeface="Proxima Nova"/>
                <a:ea typeface="Arial"/>
                <a:cs typeface="Arial"/>
              </a:rPr>
              <a:t>​</a:t>
            </a:r>
            <a:endParaRPr lang="en-US" sz="3200" b="1">
              <a:solidFill>
                <a:srgbClr val="000000"/>
              </a:solidFill>
              <a:cs typeface="Arial"/>
            </a:endParaRPr>
          </a:p>
        </p:txBody>
      </p:sp>
      <p:sp>
        <p:nvSpPr>
          <p:cNvPr id="15" name="TextBox 14">
            <a:extLst>
              <a:ext uri="{FF2B5EF4-FFF2-40B4-BE49-F238E27FC236}">
                <a16:creationId xmlns:a16="http://schemas.microsoft.com/office/drawing/2014/main" id="{0DD2C351-7357-4515-1EEF-FCA8A5B9B3F4}"/>
              </a:ext>
            </a:extLst>
          </p:cNvPr>
          <p:cNvSpPr txBox="1"/>
          <p:nvPr/>
        </p:nvSpPr>
        <p:spPr>
          <a:xfrm>
            <a:off x="6717322" y="213694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a:solidFill>
                  <a:srgbClr val="FF0000"/>
                </a:solidFill>
                <a:latin typeface="Proxima Nova"/>
                <a:ea typeface="Arial"/>
                <a:cs typeface="Arial"/>
              </a:rPr>
              <a:t>Data confidence </a:t>
            </a:r>
            <a:endParaRPr lang="en-US">
              <a:solidFill>
                <a:srgbClr val="FF0000"/>
              </a:solidFill>
              <a:cs typeface="Arial"/>
            </a:endParaRPr>
          </a:p>
        </p:txBody>
      </p:sp>
      <p:sp>
        <p:nvSpPr>
          <p:cNvPr id="16" name="TextBox 15">
            <a:extLst>
              <a:ext uri="{FF2B5EF4-FFF2-40B4-BE49-F238E27FC236}">
                <a16:creationId xmlns:a16="http://schemas.microsoft.com/office/drawing/2014/main" id="{49467CBE-89BF-AD4E-E523-8A6D1A83A4FD}"/>
              </a:ext>
            </a:extLst>
          </p:cNvPr>
          <p:cNvSpPr txBox="1"/>
          <p:nvPr/>
        </p:nvSpPr>
        <p:spPr>
          <a:xfrm>
            <a:off x="7604927" y="213694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endParaRPr lang="en-US">
              <a:solidFill>
                <a:srgbClr val="000000"/>
              </a:solidFill>
              <a:latin typeface="Proxima Nova"/>
              <a:ea typeface="Arial"/>
              <a:cs typeface="Arial"/>
            </a:endParaRPr>
          </a:p>
          <a:p>
            <a:r>
              <a:rPr lang="en-NZ">
                <a:solidFill>
                  <a:srgbClr val="FF0000"/>
                </a:solidFill>
                <a:latin typeface="Proxima Nova"/>
                <a:ea typeface="Arial"/>
                <a:cs typeface="Arial"/>
              </a:rPr>
              <a:t>Data availability</a:t>
            </a:r>
            <a:r>
              <a:rPr lang="en-US">
                <a:solidFill>
                  <a:srgbClr val="FF0000"/>
                </a:solidFill>
                <a:latin typeface="Proxima Nova"/>
                <a:ea typeface="Arial"/>
                <a:cs typeface="Arial"/>
              </a:rPr>
              <a:t>​</a:t>
            </a:r>
            <a:endParaRPr lang="en-US">
              <a:solidFill>
                <a:srgbClr val="FF0000"/>
              </a:solidFill>
            </a:endParaRPr>
          </a:p>
          <a:p>
            <a:pPr>
              <a:buChar char="•"/>
            </a:pPr>
            <a:endParaRPr lang="en-US">
              <a:cs typeface="Arial"/>
            </a:endParaRPr>
          </a:p>
        </p:txBody>
      </p:sp>
      <p:sp>
        <p:nvSpPr>
          <p:cNvPr id="17" name="TextBox 16">
            <a:extLst>
              <a:ext uri="{FF2B5EF4-FFF2-40B4-BE49-F238E27FC236}">
                <a16:creationId xmlns:a16="http://schemas.microsoft.com/office/drawing/2014/main" id="{3D5DE7CE-BF48-CE8A-3799-D3684E51EBB1}"/>
              </a:ext>
            </a:extLst>
          </p:cNvPr>
          <p:cNvSpPr txBox="1"/>
          <p:nvPr/>
        </p:nvSpPr>
        <p:spPr>
          <a:xfrm>
            <a:off x="9463871" y="172664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endParaRPr lang="en-US">
              <a:solidFill>
                <a:srgbClr val="FF0000"/>
              </a:solidFill>
              <a:cs typeface="Arial"/>
            </a:endParaRPr>
          </a:p>
          <a:p>
            <a:r>
              <a:rPr lang="en-NZ">
                <a:solidFill>
                  <a:srgbClr val="FF0000"/>
                </a:solidFill>
                <a:latin typeface="Proxima Nova"/>
                <a:ea typeface="Arial"/>
                <a:cs typeface="Arial"/>
              </a:rPr>
              <a:t>(Audit reports</a:t>
            </a:r>
            <a:r>
              <a:rPr lang="en-US">
                <a:solidFill>
                  <a:srgbClr val="FF0000"/>
                </a:solidFill>
                <a:latin typeface="Proxima Nova"/>
                <a:ea typeface="Arial"/>
                <a:cs typeface="Arial"/>
              </a:rPr>
              <a:t>​ available)</a:t>
            </a:r>
            <a:endParaRPr lang="en-US">
              <a:solidFill>
                <a:srgbClr val="FF0000"/>
              </a:solidFill>
              <a:cs typeface="Arial"/>
            </a:endParaRPr>
          </a:p>
        </p:txBody>
      </p:sp>
      <p:sp>
        <p:nvSpPr>
          <p:cNvPr id="18" name="TextBox 17">
            <a:extLst>
              <a:ext uri="{FF2B5EF4-FFF2-40B4-BE49-F238E27FC236}">
                <a16:creationId xmlns:a16="http://schemas.microsoft.com/office/drawing/2014/main" id="{6BE1A5BD-D782-3572-873B-61EC7D907009}"/>
              </a:ext>
            </a:extLst>
          </p:cNvPr>
          <p:cNvSpPr txBox="1"/>
          <p:nvPr/>
        </p:nvSpPr>
        <p:spPr>
          <a:xfrm>
            <a:off x="4255476" y="1868992"/>
            <a:ext cx="45937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a:solidFill>
                  <a:srgbClr val="FF0000"/>
                </a:solidFill>
                <a:latin typeface="Proxima Nova"/>
                <a:ea typeface="Arial"/>
                <a:cs typeface="Arial"/>
              </a:rPr>
              <a:t>Variation amongst service providers</a:t>
            </a:r>
            <a:endParaRPr lang="en-US">
              <a:solidFill>
                <a:srgbClr val="FF0000"/>
              </a:solidFill>
              <a:cs typeface="Arial"/>
            </a:endParaRPr>
          </a:p>
        </p:txBody>
      </p:sp>
      <p:sp>
        <p:nvSpPr>
          <p:cNvPr id="22" name="Text Placeholder 2">
            <a:extLst>
              <a:ext uri="{FF2B5EF4-FFF2-40B4-BE49-F238E27FC236}">
                <a16:creationId xmlns:a16="http://schemas.microsoft.com/office/drawing/2014/main" id="{45BE24E4-AB20-9D74-CE04-318827E3D037}"/>
              </a:ext>
            </a:extLst>
          </p:cNvPr>
          <p:cNvSpPr txBox="1">
            <a:spLocks/>
          </p:cNvSpPr>
          <p:nvPr/>
        </p:nvSpPr>
        <p:spPr>
          <a:xfrm>
            <a:off x="4123996" y="3730795"/>
            <a:ext cx="8029679" cy="2887153"/>
          </a:xfrm>
          <a:prstGeom prst="rect">
            <a:avLst/>
          </a:prstGeom>
          <a:solidFill>
            <a:schemeClr val="bg1"/>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a:p>
          <a:p>
            <a:r>
              <a:rPr lang="en-NZ" sz="3000" b="1">
                <a:solidFill>
                  <a:srgbClr val="00B050"/>
                </a:solidFill>
              </a:rPr>
              <a:t>What will be useful going forward</a:t>
            </a:r>
          </a:p>
          <a:p>
            <a:r>
              <a:rPr lang="en-NZ">
                <a:solidFill>
                  <a:srgbClr val="00B050"/>
                </a:solidFill>
              </a:rPr>
              <a:t>Established definitions</a:t>
            </a:r>
          </a:p>
          <a:p>
            <a:pPr marL="342900" indent="-342900">
              <a:buFont typeface="Arial" panose="020B0604020202020204" pitchFamily="34" charset="0"/>
              <a:buChar char="•"/>
            </a:pPr>
            <a:endParaRPr lang="en-NZ">
              <a:solidFill>
                <a:srgbClr val="00B050"/>
              </a:solidFill>
            </a:endParaRPr>
          </a:p>
        </p:txBody>
      </p:sp>
      <p:sp>
        <p:nvSpPr>
          <p:cNvPr id="24" name="Text Placeholder 2">
            <a:extLst>
              <a:ext uri="{FF2B5EF4-FFF2-40B4-BE49-F238E27FC236}">
                <a16:creationId xmlns:a16="http://schemas.microsoft.com/office/drawing/2014/main" id="{F037B67E-F943-A335-03EE-43629E878214}"/>
              </a:ext>
            </a:extLst>
          </p:cNvPr>
          <p:cNvSpPr txBox="1">
            <a:spLocks/>
          </p:cNvSpPr>
          <p:nvPr/>
        </p:nvSpPr>
        <p:spPr>
          <a:xfrm>
            <a:off x="6738242" y="4829415"/>
            <a:ext cx="6271218" cy="215864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a:p>
          <a:p>
            <a:pPr marL="342900" indent="-342900">
              <a:buChar char="•"/>
            </a:pPr>
            <a:endParaRPr lang="en-NZ">
              <a:solidFill>
                <a:srgbClr val="00B050"/>
              </a:solidFill>
            </a:endParaRPr>
          </a:p>
          <a:p>
            <a:r>
              <a:rPr lang="en-NZ">
                <a:solidFill>
                  <a:srgbClr val="00B050"/>
                </a:solidFill>
              </a:rPr>
              <a:t>Lessons learned - adaptable nimble processes</a:t>
            </a:r>
          </a:p>
          <a:p>
            <a:endParaRPr lang="en-NZ">
              <a:solidFill>
                <a:srgbClr val="00B050"/>
              </a:solidFill>
            </a:endParaRPr>
          </a:p>
        </p:txBody>
      </p:sp>
      <p:sp>
        <p:nvSpPr>
          <p:cNvPr id="3" name="Text Placeholder 2">
            <a:extLst>
              <a:ext uri="{FF2B5EF4-FFF2-40B4-BE49-F238E27FC236}">
                <a16:creationId xmlns:a16="http://schemas.microsoft.com/office/drawing/2014/main" id="{870ED2CC-63B3-4991-6C6F-633F9A11A365}"/>
              </a:ext>
            </a:extLst>
          </p:cNvPr>
          <p:cNvSpPr>
            <a:spLocks noGrp="1"/>
          </p:cNvSpPr>
          <p:nvPr>
            <p:ph type="body" sz="quarter" idx="12"/>
          </p:nvPr>
        </p:nvSpPr>
        <p:spPr>
          <a:xfrm>
            <a:off x="5954469" y="5360301"/>
            <a:ext cx="3373944" cy="860737"/>
          </a:xfrm>
        </p:spPr>
        <p:txBody>
          <a:bodyPr vert="horz" lIns="91440" tIns="45720" rIns="91440" bIns="45720" rtlCol="0" anchor="ctr">
            <a:normAutofit/>
          </a:bodyPr>
          <a:lstStyle/>
          <a:p>
            <a:endParaRPr lang="en-NZ"/>
          </a:p>
          <a:p>
            <a:r>
              <a:rPr lang="en-NZ">
                <a:solidFill>
                  <a:srgbClr val="00B050"/>
                </a:solidFill>
              </a:rPr>
              <a:t>Determining baselines</a:t>
            </a:r>
          </a:p>
          <a:p>
            <a:endParaRPr lang="en-NZ">
              <a:solidFill>
                <a:srgbClr val="00B050"/>
              </a:solidFill>
            </a:endParaRPr>
          </a:p>
        </p:txBody>
      </p:sp>
    </p:spTree>
    <p:extLst>
      <p:ext uri="{BB962C8B-B14F-4D97-AF65-F5344CB8AC3E}">
        <p14:creationId xmlns:p14="http://schemas.microsoft.com/office/powerpoint/2010/main" val="153689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22" grpId="0" animBg="1"/>
      <p:bldP spid="2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680B-7E4F-8843-67EB-DA66D6B09CBD}"/>
              </a:ext>
            </a:extLst>
          </p:cNvPr>
          <p:cNvSpPr>
            <a:spLocks noGrp="1"/>
          </p:cNvSpPr>
          <p:nvPr>
            <p:ph type="title"/>
          </p:nvPr>
        </p:nvSpPr>
        <p:spPr/>
        <p:txBody>
          <a:bodyPr>
            <a:normAutofit fontScale="90000"/>
          </a:bodyPr>
          <a:lstStyle/>
          <a:p>
            <a:r>
              <a:rPr lang="en-NZ" b="1" err="1"/>
              <a:t>Taumata</a:t>
            </a:r>
            <a:r>
              <a:rPr lang="en-NZ" b="1"/>
              <a:t> </a:t>
            </a:r>
            <a:r>
              <a:rPr lang="en-NZ" b="1" err="1"/>
              <a:t>Arowai’s</a:t>
            </a:r>
            <a:r>
              <a:rPr lang="en-NZ" b="1"/>
              <a:t> Regulatory Reporting Approach</a:t>
            </a:r>
          </a:p>
        </p:txBody>
      </p:sp>
      <p:sp>
        <p:nvSpPr>
          <p:cNvPr id="3" name="Text Placeholder 2">
            <a:extLst>
              <a:ext uri="{FF2B5EF4-FFF2-40B4-BE49-F238E27FC236}">
                <a16:creationId xmlns:a16="http://schemas.microsoft.com/office/drawing/2014/main" id="{4A35E60F-C50D-D4D7-20F3-5D335462C430}"/>
              </a:ext>
            </a:extLst>
          </p:cNvPr>
          <p:cNvSpPr>
            <a:spLocks noGrp="1"/>
          </p:cNvSpPr>
          <p:nvPr>
            <p:ph type="body" sz="quarter" idx="11"/>
          </p:nvPr>
        </p:nvSpPr>
        <p:spPr>
          <a:xfrm>
            <a:off x="838200" y="3429000"/>
            <a:ext cx="3869703" cy="910654"/>
          </a:xfrm>
        </p:spPr>
        <p:txBody>
          <a:bodyPr/>
          <a:lstStyle/>
          <a:p>
            <a:r>
              <a:rPr lang="en-NZ"/>
              <a:t>Michael Howden</a:t>
            </a:r>
          </a:p>
        </p:txBody>
      </p:sp>
      <p:pic>
        <p:nvPicPr>
          <p:cNvPr id="6" name="Picture 5" descr="Text&#10;&#10;Description automatically generated with medium confidence">
            <a:extLst>
              <a:ext uri="{FF2B5EF4-FFF2-40B4-BE49-F238E27FC236}">
                <a16:creationId xmlns:a16="http://schemas.microsoft.com/office/drawing/2014/main" id="{22282795-512A-D599-497E-BE4B09AD8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81" y="5416637"/>
            <a:ext cx="4301412" cy="1375230"/>
          </a:xfrm>
          <a:prstGeom prst="rect">
            <a:avLst/>
          </a:prstGeom>
        </p:spPr>
      </p:pic>
    </p:spTree>
    <p:extLst>
      <p:ext uri="{BB962C8B-B14F-4D97-AF65-F5344CB8AC3E}">
        <p14:creationId xmlns:p14="http://schemas.microsoft.com/office/powerpoint/2010/main" val="3255860915"/>
      </p:ext>
    </p:extLst>
  </p:cSld>
  <p:clrMapOvr>
    <a:masterClrMapping/>
  </p:clrMapOvr>
</p:sld>
</file>

<file path=ppt/theme/theme1.xml><?xml version="1.0" encoding="utf-8"?>
<a:theme xmlns:a="http://schemas.openxmlformats.org/drawingml/2006/main" name="Title Slide">
  <a:themeElements>
    <a:clrScheme name="Custom 2">
      <a:dk1>
        <a:sysClr val="windowText" lastClr="000000"/>
      </a:dk1>
      <a:lt1>
        <a:sysClr val="window" lastClr="FFFFFF"/>
      </a:lt1>
      <a:dk2>
        <a:srgbClr val="074169"/>
      </a:dk2>
      <a:lt2>
        <a:srgbClr val="218DE7"/>
      </a:lt2>
      <a:accent1>
        <a:srgbClr val="1178B7"/>
      </a:accent1>
      <a:accent2>
        <a:srgbClr val="67B2D7"/>
      </a:accent2>
      <a:accent3>
        <a:srgbClr val="A5A5A5"/>
      </a:accent3>
      <a:accent4>
        <a:srgbClr val="9FC7EB"/>
      </a:accent4>
      <a:accent5>
        <a:srgbClr val="197EB8"/>
      </a:accent5>
      <a:accent6>
        <a:srgbClr val="024962"/>
      </a:accent6>
      <a:hlink>
        <a:srgbClr val="0563C1"/>
      </a:hlink>
      <a:folHlink>
        <a:srgbClr val="002786"/>
      </a:folHlink>
    </a:clrScheme>
    <a:fontScheme name="Custom 1">
      <a:majorFont>
        <a:latin typeface="Proxima Nova"/>
        <a:ea typeface=""/>
        <a:cs typeface=""/>
      </a:majorFont>
      <a:minorFont>
        <a:latin typeface="Proxima Nova"/>
        <a:ea typeface=""/>
        <a:cs typeface=""/>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Custom 2">
      <a:dk1>
        <a:sysClr val="windowText" lastClr="000000"/>
      </a:dk1>
      <a:lt1>
        <a:sysClr val="window" lastClr="FFFFFF"/>
      </a:lt1>
      <a:dk2>
        <a:srgbClr val="074169"/>
      </a:dk2>
      <a:lt2>
        <a:srgbClr val="218DE7"/>
      </a:lt2>
      <a:accent1>
        <a:srgbClr val="1178B7"/>
      </a:accent1>
      <a:accent2>
        <a:srgbClr val="67B2D7"/>
      </a:accent2>
      <a:accent3>
        <a:srgbClr val="A5A5A5"/>
      </a:accent3>
      <a:accent4>
        <a:srgbClr val="9FC7EB"/>
      </a:accent4>
      <a:accent5>
        <a:srgbClr val="197EB8"/>
      </a:accent5>
      <a:accent6>
        <a:srgbClr val="024962"/>
      </a:accent6>
      <a:hlink>
        <a:srgbClr val="0563C1"/>
      </a:hlink>
      <a:folHlink>
        <a:srgbClr val="002786"/>
      </a:folHlink>
    </a:clrScheme>
    <a:fontScheme name="Custom 1">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5f1ed6a-0804-4bb0-8511-8ab360119447">
      <UserInfo>
        <DisplayName>Katrina Guy</DisplayName>
        <AccountId>19</AccountId>
        <AccountType/>
      </UserInfo>
      <UserInfo>
        <DisplayName>Gillian Blythe</DisplayName>
        <AccountId>145</AccountId>
        <AccountType/>
      </UserInfo>
      <UserInfo>
        <DisplayName>Amy Samuelu</DisplayName>
        <AccountId>16</AccountId>
        <AccountType/>
      </UserInfo>
      <UserInfo>
        <DisplayName>Paris Elwood</DisplayName>
        <AccountId>456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D9A4C77187584085F7DABD39798C06" ma:contentTypeVersion="8" ma:contentTypeDescription="Create a new document." ma:contentTypeScope="" ma:versionID="0b53e77b5d5d327c4d7103bc210a2069">
  <xsd:schema xmlns:xsd="http://www.w3.org/2001/XMLSchema" xmlns:xs="http://www.w3.org/2001/XMLSchema" xmlns:p="http://schemas.microsoft.com/office/2006/metadata/properties" xmlns:ns2="85f1ed6a-0804-4bb0-8511-8ab360119447" xmlns:ns3="c452cf91-15f1-41d0-a14b-27ef01a8f4a2" targetNamespace="http://schemas.microsoft.com/office/2006/metadata/properties" ma:root="true" ma:fieldsID="0b6ec012a15e2fc2c9d7eee9141da76a" ns2:_="" ns3:_="">
    <xsd:import namespace="85f1ed6a-0804-4bb0-8511-8ab360119447"/>
    <xsd:import namespace="c452cf91-15f1-41d0-a14b-27ef01a8f4a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f1ed6a-0804-4bb0-8511-8ab36011944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52cf91-15f1-41d0-a14b-27ef01a8f4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68C8F2-30F3-448A-B03E-9A940E33D1FE}">
  <ds:schemaRefs>
    <ds:schemaRef ds:uri="http://schemas.microsoft.com/sharepoint/v3/contenttype/forms"/>
  </ds:schemaRefs>
</ds:datastoreItem>
</file>

<file path=customXml/itemProps2.xml><?xml version="1.0" encoding="utf-8"?>
<ds:datastoreItem xmlns:ds="http://schemas.openxmlformats.org/officeDocument/2006/customXml" ds:itemID="{82B8B422-5282-451E-8EED-F88E351792B4}">
  <ds:schemaRefs>
    <ds:schemaRef ds:uri="85f1ed6a-0804-4bb0-8511-8ab360119447"/>
    <ds:schemaRef ds:uri="c452cf91-15f1-41d0-a14b-27ef01a8f4a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D6FEBAC-CB83-4970-907D-ABC4F9273075}">
  <ds:schemaRefs>
    <ds:schemaRef ds:uri="85f1ed6a-0804-4bb0-8511-8ab360119447"/>
    <ds:schemaRef ds:uri="c452cf91-15f1-41d0-a14b-27ef01a8f4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64</TotalTime>
  <Words>1707</Words>
  <Application>Microsoft Office PowerPoint</Application>
  <PresentationFormat>Widescreen</PresentationFormat>
  <Paragraphs>437</Paragraphs>
  <Slides>27</Slides>
  <Notes>3</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Arial,Sans-Serif</vt:lpstr>
      <vt:lpstr>Calibri</vt:lpstr>
      <vt:lpstr>Proxima Nova</vt:lpstr>
      <vt:lpstr>Title Slide</vt:lpstr>
      <vt:lpstr>Content Slides</vt:lpstr>
      <vt:lpstr>PowerPoint Presentation</vt:lpstr>
      <vt:lpstr>PowerPoint Presentation</vt:lpstr>
      <vt:lpstr>PowerPoint Presentation</vt:lpstr>
      <vt:lpstr>Introduction </vt:lpstr>
      <vt:lpstr>PowerPoint Presentation</vt:lpstr>
      <vt:lpstr>PowerPoint Presentation</vt:lpstr>
      <vt:lpstr>National Performance Review  </vt:lpstr>
      <vt:lpstr>PowerPoint Presentation</vt:lpstr>
      <vt:lpstr>Taumata Arowai’s Regulatory Reporting Approach</vt:lpstr>
      <vt:lpstr>PowerPoint Presentation</vt:lpstr>
      <vt:lpstr>PowerPoint Presentation</vt:lpstr>
      <vt:lpstr>PowerPoint Presentation</vt:lpstr>
      <vt:lpstr>PowerPoint Presentation</vt:lpstr>
      <vt:lpstr>30+ years of AMP’s in the UK in 4 mins</vt:lpstr>
      <vt:lpstr>PowerPoint Presentation</vt:lpstr>
      <vt:lpstr>PowerPoint Presentation</vt:lpstr>
      <vt:lpstr>Our aspirations for  digital transformation of  asset management planning</vt:lpstr>
      <vt:lpstr>PowerPoint Presentation</vt:lpstr>
      <vt:lpstr>Describing our future vision for  digital transformation of  asset management planning</vt:lpstr>
      <vt:lpstr>PowerPoint Presentation</vt:lpstr>
      <vt:lpstr>PowerPoint Presentation</vt:lpstr>
      <vt:lpstr>Workshop Closing Ideas</vt:lpstr>
      <vt:lpstr>PowerPoint Presentation</vt:lpstr>
      <vt:lpstr>SWIG get involved!</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Paris Elwood</dc:creator>
  <cp:lastModifiedBy>LT08</cp:lastModifiedBy>
  <cp:revision>155</cp:revision>
  <dcterms:created xsi:type="dcterms:W3CDTF">2022-05-04T02:33:18Z</dcterms:created>
  <dcterms:modified xsi:type="dcterms:W3CDTF">2022-10-18T22:10:22Z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0x010100F4D9A4C77187584085F7DABD39798C06</vt:lpwstr>
  </property>
  <property fmtid="{D5CDD505-2E9C-101B-9397-08002B2CF9AE}" pid="3" name="MediaServiceImageTags">
    <vt:lpwstr/>
  </property>
  <property fmtid="{D5CDD505-2E9C-101B-9397-08002B2CF9AE}" pid="4" name="SavedOnce">
    <vt:lpwstr>true</vt:lpwstr>
  </property>
  <property fmtid="{D5CDD505-2E9C-101B-9397-08002B2CF9AE}" pid="5" name="MSIP_Label_c34c5bb1-72b7-4e17-a9b6-e671780ca3ee_Enabled">
    <vt:lpwstr>true</vt:lpwstr>
  </property>
  <property fmtid="{D5CDD505-2E9C-101B-9397-08002B2CF9AE}" pid="6" name="MSIP_Label_c34c5bb1-72b7-4e17-a9b6-e671780ca3ee_SetDate">
    <vt:lpwstr>2022-10-17T22:58:33Z</vt:lpwstr>
  </property>
  <property fmtid="{D5CDD505-2E9C-101B-9397-08002B2CF9AE}" pid="7" name="MSIP_Label_c34c5bb1-72b7-4e17-a9b6-e671780ca3ee_Method">
    <vt:lpwstr>Standard</vt:lpwstr>
  </property>
  <property fmtid="{D5CDD505-2E9C-101B-9397-08002B2CF9AE}" pid="8" name="MSIP_Label_c34c5bb1-72b7-4e17-a9b6-e671780ca3ee_Name">
    <vt:lpwstr>Unclassified</vt:lpwstr>
  </property>
  <property fmtid="{D5CDD505-2E9C-101B-9397-08002B2CF9AE}" pid="9" name="MSIP_Label_c34c5bb1-72b7-4e17-a9b6-e671780ca3ee_SiteId">
    <vt:lpwstr>75c87bf0-6130-4555-b9fa-e4cf3539f058</vt:lpwstr>
  </property>
  <property fmtid="{D5CDD505-2E9C-101B-9397-08002B2CF9AE}" pid="10" name="MSIP_Label_c34c5bb1-72b7-4e17-a9b6-e671780ca3ee_ActionId">
    <vt:lpwstr>a1bfbd77-8de2-4dd5-b46a-1aeb5784656e</vt:lpwstr>
  </property>
  <property fmtid="{D5CDD505-2E9C-101B-9397-08002B2CF9AE}" pid="11" name="MSIP_Label_c34c5bb1-72b7-4e17-a9b6-e671780ca3ee_ContentBits">
    <vt:lpwstr>0</vt:lpwstr>
  </property>
</Properties>
</file>