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4" r:id="rId2"/>
    <p:sldId id="274" r:id="rId3"/>
    <p:sldId id="290" r:id="rId4"/>
    <p:sldId id="1710" r:id="rId5"/>
    <p:sldId id="291" r:id="rId6"/>
    <p:sldId id="292" r:id="rId7"/>
    <p:sldId id="1716" r:id="rId8"/>
    <p:sldId id="1717" r:id="rId9"/>
    <p:sldId id="1719" r:id="rId10"/>
    <p:sldId id="1707" r:id="rId11"/>
    <p:sldId id="1718" r:id="rId12"/>
    <p:sldId id="295" r:id="rId13"/>
    <p:sldId id="269" r:id="rId14"/>
    <p:sldId id="298" r:id="rId15"/>
    <p:sldId id="299"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ne Miller" initials="AM" lastIdx="1" clrIdx="0">
    <p:extLst>
      <p:ext uri="{19B8F6BF-5375-455C-9EA6-DF929625EA0E}">
        <p15:presenceInfo xmlns:p15="http://schemas.microsoft.com/office/powerpoint/2012/main" userId="S::amiller@isca.org.au::4c5045d9-8604-4e80-9d60-cd4741a3d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0" autoAdjust="0"/>
    <p:restoredTop sz="90095" autoAdjust="0"/>
  </p:normalViewPr>
  <p:slideViewPr>
    <p:cSldViewPr snapToGrid="0">
      <p:cViewPr>
        <p:scale>
          <a:sx n="43" d="100"/>
          <a:sy n="43" d="100"/>
        </p:scale>
        <p:origin x="896" y="244"/>
      </p:cViewPr>
      <p:guideLst/>
    </p:cSldViewPr>
  </p:slideViewPr>
  <p:outlineViewPr>
    <p:cViewPr>
      <p:scale>
        <a:sx n="33" d="100"/>
        <a:sy n="33" d="100"/>
      </p:scale>
      <p:origin x="0" y="-28"/>
    </p:cViewPr>
  </p:outlineViewPr>
  <p:notesTextViewPr>
    <p:cViewPr>
      <p:scale>
        <a:sx n="1" d="1"/>
        <a:sy n="1" d="1"/>
      </p:scale>
      <p:origin x="0" y="0"/>
    </p:cViewPr>
  </p:notesTextViewPr>
  <p:sorterViewPr>
    <p:cViewPr>
      <p:scale>
        <a:sx n="100" d="100"/>
        <a:sy n="100" d="100"/>
      </p:scale>
      <p:origin x="0" y="-8860"/>
    </p:cViewPr>
  </p:sorterViewPr>
  <p:notesViewPr>
    <p:cSldViewPr snapToGrid="0">
      <p:cViewPr>
        <p:scale>
          <a:sx n="42" d="100"/>
          <a:sy n="42" d="100"/>
        </p:scale>
        <p:origin x="1792" y="2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306AC-040C-4FF2-87F4-76ED5E6C1354}" type="datetimeFigureOut">
              <a:rPr lang="en-AU" smtClean="0"/>
              <a:t>4/10/2022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1123C-DF58-48A7-8398-33EAA948F73A}" type="slidenum">
              <a:rPr lang="en-AU" smtClean="0"/>
              <a:t>‹#›</a:t>
            </a:fld>
            <a:endParaRPr lang="en-AU"/>
          </a:p>
        </p:txBody>
      </p:sp>
    </p:spTree>
    <p:extLst>
      <p:ext uri="{BB962C8B-B14F-4D97-AF65-F5344CB8AC3E}">
        <p14:creationId xmlns:p14="http://schemas.microsoft.com/office/powerpoint/2010/main" val="298477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F1123C-DF58-48A7-8398-33EAA948F73A}" type="slidenum">
              <a:rPr lang="en-AU" smtClean="0"/>
              <a:t>1</a:t>
            </a:fld>
            <a:endParaRPr lang="en-AU"/>
          </a:p>
        </p:txBody>
      </p:sp>
    </p:spTree>
    <p:extLst>
      <p:ext uri="{BB962C8B-B14F-4D97-AF65-F5344CB8AC3E}">
        <p14:creationId xmlns:p14="http://schemas.microsoft.com/office/powerpoint/2010/main" val="309874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F1123C-DF58-48A7-8398-33EAA948F73A}" type="slidenum">
              <a:rPr lang="en-AU" smtClean="0"/>
              <a:t>11</a:t>
            </a:fld>
            <a:endParaRPr lang="en-AU"/>
          </a:p>
        </p:txBody>
      </p:sp>
    </p:spTree>
    <p:extLst>
      <p:ext uri="{BB962C8B-B14F-4D97-AF65-F5344CB8AC3E}">
        <p14:creationId xmlns:p14="http://schemas.microsoft.com/office/powerpoint/2010/main" val="255969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173038"/>
            <a:ext cx="2995613" cy="1684337"/>
          </a:xfrm>
        </p:spPr>
      </p:sp>
      <p:sp>
        <p:nvSpPr>
          <p:cNvPr id="3" name="Notes Placeholder 2"/>
          <p:cNvSpPr>
            <a:spLocks noGrp="1"/>
          </p:cNvSpPr>
          <p:nvPr>
            <p:ph type="body" idx="1"/>
          </p:nvPr>
        </p:nvSpPr>
        <p:spPr>
          <a:xfrm>
            <a:off x="254000" y="2013217"/>
            <a:ext cx="5770709" cy="3728772"/>
          </a:xfrm>
        </p:spPr>
        <p:txBody>
          <a:bodyPr/>
          <a:lstStyle/>
          <a:p>
            <a:r>
              <a:rPr lang="en-AU" sz="1800" dirty="0"/>
              <a:t>We’ve seen how stakeholder considerations can impact Brand &amp; reputation</a:t>
            </a:r>
            <a:br>
              <a:rPr lang="en-AU" sz="1800" dirty="0"/>
            </a:br>
            <a:r>
              <a:rPr lang="en-AU" sz="1800" dirty="0"/>
              <a:t> impacting perceptions of both customers and staff. </a:t>
            </a:r>
            <a:br>
              <a:rPr lang="en-AU" sz="1800" dirty="0"/>
            </a:br>
            <a:r>
              <a:rPr lang="en-AU" sz="1800" dirty="0"/>
              <a:t>And also the focus of the public sector.</a:t>
            </a:r>
            <a:br>
              <a:rPr lang="en-AU" sz="1800" dirty="0"/>
            </a:br>
            <a:endParaRPr lang="en-AU" sz="1800" dirty="0"/>
          </a:p>
          <a:p>
            <a:r>
              <a:rPr lang="en-AU" sz="1800" dirty="0"/>
              <a:t>Unattended, these risks,</a:t>
            </a:r>
            <a:br>
              <a:rPr lang="en-AU" sz="1800" dirty="0"/>
            </a:br>
            <a:r>
              <a:rPr lang="en-AU" sz="1800" dirty="0"/>
              <a:t> have the potential to migrate</a:t>
            </a:r>
            <a:br>
              <a:rPr lang="en-AU" sz="1800" dirty="0"/>
            </a:br>
            <a:r>
              <a:rPr lang="en-AU" sz="1800" dirty="0"/>
              <a:t> onto balance sheets and</a:t>
            </a:r>
            <a:br>
              <a:rPr lang="en-AU" sz="1800" dirty="0"/>
            </a:br>
            <a:r>
              <a:rPr lang="en-AU" sz="1800" dirty="0"/>
              <a:t> manifest as  </a:t>
            </a:r>
          </a:p>
          <a:p>
            <a:pPr marL="285750" indent="-285750">
              <a:buFont typeface="Arial" panose="020B0604020202020204" pitchFamily="34" charset="0"/>
              <a:buChar char="•"/>
            </a:pPr>
            <a:r>
              <a:rPr lang="en-AU" sz="1800" b="1" dirty="0"/>
              <a:t>less custom/patronage/work won,</a:t>
            </a:r>
            <a:r>
              <a:rPr lang="en-AU" sz="1800" dirty="0"/>
              <a:t> </a:t>
            </a:r>
          </a:p>
          <a:p>
            <a:pPr marL="285750" indent="-285750">
              <a:buFont typeface="Arial" panose="020B0604020202020204" pitchFamily="34" charset="0"/>
              <a:buChar char="•"/>
            </a:pPr>
            <a:r>
              <a:rPr lang="en-AU" sz="1800" dirty="0"/>
              <a:t>Impact on a</a:t>
            </a:r>
            <a:r>
              <a:rPr lang="en-AU" sz="1800" b="1" dirty="0"/>
              <a:t>pproval</a:t>
            </a:r>
            <a:r>
              <a:rPr lang="en-AU" sz="1800" dirty="0"/>
              <a:t>s, </a:t>
            </a:r>
          </a:p>
          <a:p>
            <a:pPr marL="285750" indent="-285750">
              <a:buFont typeface="Arial" panose="020B0604020202020204" pitchFamily="34" charset="0"/>
              <a:buChar char="•"/>
            </a:pPr>
            <a:r>
              <a:rPr lang="en-AU" sz="1800" dirty="0"/>
              <a:t>Other regulatory blockages/exemptions, </a:t>
            </a:r>
          </a:p>
          <a:p>
            <a:pPr marL="285750" indent="-285750">
              <a:buFont typeface="Arial" panose="020B0604020202020204" pitchFamily="34" charset="0"/>
              <a:buChar char="•"/>
            </a:pPr>
            <a:r>
              <a:rPr lang="en-AU" sz="1800" dirty="0"/>
              <a:t>and in an extreme case, in </a:t>
            </a:r>
            <a:r>
              <a:rPr lang="en-AU" sz="1800" b="1" dirty="0"/>
              <a:t>loss of social licence</a:t>
            </a:r>
            <a:r>
              <a:rPr lang="en-AU" sz="1800" dirty="0"/>
              <a:t>)</a:t>
            </a:r>
          </a:p>
          <a:p>
            <a:endParaRPr lang="en-AU" sz="1800" dirty="0"/>
          </a:p>
          <a:p>
            <a:r>
              <a:rPr lang="en-AU" sz="1800" dirty="0"/>
              <a:t>Although we have a degree of </a:t>
            </a:r>
            <a:r>
              <a:rPr lang="en-AU" sz="1800" b="1" dirty="0"/>
              <a:t>conceptual remov</a:t>
            </a:r>
            <a:r>
              <a:rPr lang="en-AU" sz="1800" dirty="0"/>
              <a:t>al between the individuals managing a company and the corporate entity itself there is also increasingly the </a:t>
            </a:r>
            <a:r>
              <a:rPr lang="en-AU" sz="1800" b="1" dirty="0"/>
              <a:t>potential for personal taint.</a:t>
            </a:r>
          </a:p>
          <a:p>
            <a:endParaRPr lang="en-AU" sz="1800" b="1" dirty="0"/>
          </a:p>
          <a:p>
            <a:r>
              <a:rPr lang="en-AU" sz="1800" b="1" dirty="0">
                <a:effectLst/>
                <a:latin typeface="Calibri" panose="020F0502020204030204" pitchFamily="34" charset="0"/>
                <a:ea typeface="Calibri" panose="020F0502020204030204" pitchFamily="34" charset="0"/>
                <a:cs typeface="Times New Roman" panose="02020603050405020304" pitchFamily="18" charset="0"/>
              </a:rPr>
              <a:t>In essence its about </a:t>
            </a:r>
            <a:r>
              <a:rPr lang="en-AU" sz="1800" dirty="0">
                <a:latin typeface="Calibri" panose="020F0502020204030204" pitchFamily="34" charset="0"/>
                <a:cs typeface="Times New Roman" panose="02020603050405020304" pitchFamily="18" charset="0"/>
              </a:rPr>
              <a:t>Companies doing </a:t>
            </a:r>
            <a:r>
              <a:rPr lang="en-AU" sz="1800" b="1" dirty="0">
                <a:latin typeface="Calibri" panose="020F0502020204030204" pitchFamily="34" charset="0"/>
                <a:cs typeface="Times New Roman" panose="02020603050405020304" pitchFamily="18" charset="0"/>
              </a:rPr>
              <a:t>what stakeholders expect them to d</a:t>
            </a:r>
            <a:r>
              <a:rPr lang="en-AU" sz="1800" dirty="0">
                <a:latin typeface="Calibri" panose="020F0502020204030204" pitchFamily="34" charset="0"/>
                <a:cs typeface="Times New Roman" panose="02020603050405020304" pitchFamily="18" charset="0"/>
              </a:rPr>
              <a:t>o and </a:t>
            </a:r>
            <a:r>
              <a:rPr lang="en-AU" sz="1800" b="1" dirty="0">
                <a:latin typeface="Calibri" panose="020F0502020204030204" pitchFamily="34" charset="0"/>
                <a:cs typeface="Times New Roman" panose="02020603050405020304" pitchFamily="18" charset="0"/>
              </a:rPr>
              <a:t>stopping doi</a:t>
            </a:r>
            <a:r>
              <a:rPr lang="en-AU" sz="1800" dirty="0">
                <a:latin typeface="Calibri" panose="020F0502020204030204" pitchFamily="34" charset="0"/>
                <a:cs typeface="Times New Roman" panose="02020603050405020304" pitchFamily="18" charset="0"/>
              </a:rPr>
              <a:t>ng , or</a:t>
            </a:r>
            <a:br>
              <a:rPr lang="en-AU" sz="1800" dirty="0">
                <a:latin typeface="Calibri" panose="020F0502020204030204" pitchFamily="34" charset="0"/>
                <a:cs typeface="Times New Roman" panose="02020603050405020304" pitchFamily="18" charset="0"/>
              </a:rPr>
            </a:br>
            <a:r>
              <a:rPr lang="en-AU" sz="1800" b="1" dirty="0">
                <a:latin typeface="Calibri" panose="020F0502020204030204" pitchFamily="34" charset="0"/>
                <a:cs typeface="Times New Roman" panose="02020603050405020304" pitchFamily="18" charset="0"/>
              </a:rPr>
              <a:t>taking responsibility</a:t>
            </a:r>
            <a:r>
              <a:rPr lang="en-AU" sz="1800" dirty="0">
                <a:latin typeface="Calibri" panose="020F0502020204030204" pitchFamily="34" charset="0"/>
                <a:cs typeface="Times New Roman" panose="02020603050405020304" pitchFamily="18" charset="0"/>
              </a:rPr>
              <a:t> for, the impacts of their activity.</a:t>
            </a:r>
          </a:p>
          <a:p>
            <a:endParaRPr lang="en-AU" sz="1800" dirty="0">
              <a:latin typeface="Calibri" panose="020F0502020204030204" pitchFamily="34" charset="0"/>
              <a:cs typeface="Times New Roman" panose="02020603050405020304" pitchFamily="18" charset="0"/>
            </a:endParaRPr>
          </a:p>
          <a:p>
            <a:r>
              <a:rPr lang="en-AU" sz="1800" dirty="0">
                <a:latin typeface="Calibri" panose="020F0502020204030204" pitchFamily="34" charset="0"/>
                <a:cs typeface="Times New Roman" panose="02020603050405020304" pitchFamily="18" charset="0"/>
              </a:rPr>
              <a:t>T</a:t>
            </a:r>
            <a:r>
              <a:rPr lang="en-AU" sz="1800" dirty="0"/>
              <a:t>hese stakeholder concerns are ignored by companies and their directors  at their peril.</a:t>
            </a:r>
          </a:p>
          <a:p>
            <a:endParaRPr lang="en-AU" sz="1800" dirty="0"/>
          </a:p>
          <a:p>
            <a:endParaRPr lang="en-AU" sz="1800" dirty="0"/>
          </a:p>
          <a:p>
            <a:r>
              <a:rPr lang="en-AU" sz="1800" dirty="0"/>
              <a:t> </a:t>
            </a:r>
          </a:p>
        </p:txBody>
      </p:sp>
    </p:spTree>
    <p:extLst>
      <p:ext uri="{BB962C8B-B14F-4D97-AF65-F5344CB8AC3E}">
        <p14:creationId xmlns:p14="http://schemas.microsoft.com/office/powerpoint/2010/main" val="153610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141288"/>
            <a:ext cx="3178175" cy="1787525"/>
          </a:xfrm>
        </p:spPr>
      </p:sp>
      <p:sp>
        <p:nvSpPr>
          <p:cNvPr id="3" name="Notes Placeholder 2"/>
          <p:cNvSpPr>
            <a:spLocks noGrp="1"/>
          </p:cNvSpPr>
          <p:nvPr>
            <p:ph type="body" idx="1"/>
          </p:nvPr>
        </p:nvSpPr>
        <p:spPr>
          <a:xfrm>
            <a:off x="79374" y="1617422"/>
            <a:ext cx="6778625" cy="5057384"/>
          </a:xfrm>
        </p:spPr>
        <p:txBody>
          <a:bodyPr/>
          <a:lstStyle/>
          <a:p>
            <a:endParaRPr lang="en-AU" sz="1800" dirty="0">
              <a:latin typeface="Calibri" panose="020F0502020204030204" pitchFamily="34" charset="0"/>
              <a:ea typeface="Calibri" panose="020F0502020204030204" pitchFamily="34" charset="0"/>
              <a:cs typeface="Times New Roman" panose="02020603050405020304" pitchFamily="18" charset="0"/>
            </a:endParaRPr>
          </a:p>
          <a:p>
            <a:r>
              <a:rPr lang="en-AU" sz="1800" dirty="0">
                <a:latin typeface="Calibri" panose="020F0502020204030204" pitchFamily="34" charset="0"/>
                <a:ea typeface="Calibri" panose="020F0502020204030204" pitchFamily="34" charset="0"/>
                <a:cs typeface="Times New Roman" panose="02020603050405020304" pitchFamily="18" charset="0"/>
              </a:rPr>
              <a:t>In many cases the upgrades to the</a:t>
            </a:r>
            <a:br>
              <a:rPr lang="en-AU" sz="1800" dirty="0">
                <a:latin typeface="Calibri" panose="020F0502020204030204" pitchFamily="34" charset="0"/>
                <a:ea typeface="Calibri" panose="020F0502020204030204" pitchFamily="34" charset="0"/>
                <a:cs typeface="Times New Roman" panose="02020603050405020304" pitchFamily="18" charset="0"/>
              </a:rPr>
            </a:br>
            <a:r>
              <a:rPr lang="en-AU" sz="1800" dirty="0">
                <a:latin typeface="Calibri" panose="020F0502020204030204" pitchFamily="34" charset="0"/>
                <a:ea typeface="Calibri" panose="020F0502020204030204" pitchFamily="34" charset="0"/>
                <a:cs typeface="Times New Roman" panose="02020603050405020304" pitchFamily="18" charset="0"/>
              </a:rPr>
              <a:t> infrastructure were in year 10 of the AMP.</a:t>
            </a:r>
            <a:br>
              <a:rPr lang="en-AU" sz="1800" dirty="0">
                <a:latin typeface="Calibri" panose="020F0502020204030204" pitchFamily="34" charset="0"/>
                <a:ea typeface="Calibri" panose="020F0502020204030204" pitchFamily="34" charset="0"/>
                <a:cs typeface="Times New Roman" panose="02020603050405020304" pitchFamily="18" charset="0"/>
              </a:rPr>
            </a:br>
            <a:br>
              <a:rPr lang="en-AU" sz="1800" dirty="0">
                <a:latin typeface="Calibri" panose="020F0502020204030204" pitchFamily="34" charset="0"/>
                <a:ea typeface="Calibri" panose="020F0502020204030204" pitchFamily="34" charset="0"/>
                <a:cs typeface="Times New Roman" panose="02020603050405020304" pitchFamily="18" charset="0"/>
              </a:rPr>
            </a:br>
            <a:r>
              <a:rPr lang="en-AU" sz="1800" dirty="0">
                <a:latin typeface="Calibri" panose="020F0502020204030204" pitchFamily="34" charset="0"/>
                <a:ea typeface="Calibri" panose="020F0502020204030204" pitchFamily="34" charset="0"/>
                <a:cs typeface="Times New Roman" panose="02020603050405020304" pitchFamily="18" charset="0"/>
              </a:rPr>
              <a:t> Its just we never seem to get to year 10</a:t>
            </a:r>
            <a:br>
              <a:rPr lang="en-AU" sz="1800" dirty="0">
                <a:latin typeface="Calibri" panose="020F0502020204030204" pitchFamily="34" charset="0"/>
                <a:ea typeface="Calibri" panose="020F0502020204030204" pitchFamily="34" charset="0"/>
                <a:cs typeface="Times New Roman" panose="02020603050405020304" pitchFamily="18" charset="0"/>
              </a:rPr>
            </a:br>
            <a:br>
              <a:rPr lang="en-AU" sz="1800" dirty="0">
                <a:latin typeface="Calibri" panose="020F0502020204030204" pitchFamily="34" charset="0"/>
                <a:ea typeface="Calibri" panose="020F0502020204030204" pitchFamily="34" charset="0"/>
                <a:cs typeface="Times New Roman" panose="02020603050405020304" pitchFamily="18" charset="0"/>
              </a:rPr>
            </a:br>
            <a:endParaRPr lang="en-AU" sz="1800" dirty="0">
              <a:latin typeface="Calibri" panose="020F0502020204030204" pitchFamily="34" charset="0"/>
              <a:ea typeface="Calibri" panose="020F0502020204030204" pitchFamily="34" charset="0"/>
              <a:cs typeface="Times New Roman" panose="02020603050405020304" pitchFamily="18" charset="0"/>
            </a:endParaRPr>
          </a:p>
          <a:p>
            <a:r>
              <a:rPr lang="en-AU" sz="1800" dirty="0">
                <a:latin typeface="Calibri" panose="020F0502020204030204" pitchFamily="34" charset="0"/>
                <a:ea typeface="Calibri" panose="020F0502020204030204" pitchFamily="34" charset="0"/>
                <a:cs typeface="Times New Roman" panose="02020603050405020304" pitchFamily="18" charset="0"/>
              </a:rPr>
              <a:t>Id posit that the reasons is we </a:t>
            </a:r>
            <a:br>
              <a:rPr lang="en-AU" sz="1800" dirty="0">
                <a:latin typeface="Calibri" panose="020F0502020204030204" pitchFamily="34" charset="0"/>
                <a:ea typeface="Calibri" panose="020F0502020204030204" pitchFamily="34" charset="0"/>
                <a:cs typeface="Times New Roman" panose="02020603050405020304" pitchFamily="18" charset="0"/>
              </a:rPr>
            </a:br>
            <a:r>
              <a:rPr lang="en-AU" sz="1800" dirty="0">
                <a:latin typeface="Calibri" panose="020F0502020204030204" pitchFamily="34" charset="0"/>
                <a:ea typeface="Calibri" panose="020F0502020204030204" pitchFamily="34" charset="0"/>
                <a:cs typeface="Times New Roman" panose="02020603050405020304" pitchFamily="18" charset="0"/>
              </a:rPr>
              <a:t>have adopted approaches which</a:t>
            </a:r>
            <a:br>
              <a:rPr lang="en-AU" sz="1800" dirty="0">
                <a:latin typeface="Calibri" panose="020F0502020204030204" pitchFamily="34" charset="0"/>
                <a:ea typeface="Calibri" panose="020F0502020204030204" pitchFamily="34" charset="0"/>
                <a:cs typeface="Times New Roman" panose="02020603050405020304" pitchFamily="18" charset="0"/>
              </a:rPr>
            </a:br>
            <a:r>
              <a:rPr lang="en-AU" sz="1800" dirty="0">
                <a:latin typeface="Calibri" panose="020F0502020204030204" pitchFamily="34" charset="0"/>
                <a:ea typeface="Calibri" panose="020F0502020204030204" pitchFamily="34" charset="0"/>
                <a:cs typeface="Times New Roman" panose="02020603050405020304" pitchFamily="18" charset="0"/>
              </a:rPr>
              <a:t> Mark Carney calls the</a:t>
            </a:r>
            <a:br>
              <a:rPr lang="en-AU" sz="1800" dirty="0">
                <a:latin typeface="Calibri" panose="020F0502020204030204" pitchFamily="34" charset="0"/>
                <a:ea typeface="Calibri" panose="020F0502020204030204" pitchFamily="34" charset="0"/>
                <a:cs typeface="Times New Roman" panose="02020603050405020304" pitchFamily="18" charset="0"/>
              </a:rPr>
            </a:br>
            <a:r>
              <a:rPr lang="en-AU" sz="1800" dirty="0">
                <a:latin typeface="Calibri" panose="020F0502020204030204" pitchFamily="34" charset="0"/>
                <a:ea typeface="Calibri" panose="020F0502020204030204" pitchFamily="34" charset="0"/>
                <a:cs typeface="Times New Roman" panose="02020603050405020304" pitchFamily="18" charset="0"/>
              </a:rPr>
              <a:t> tragedies of the commons and </a:t>
            </a:r>
            <a:br>
              <a:rPr lang="en-AU" sz="1800" dirty="0">
                <a:latin typeface="Calibri" panose="020F0502020204030204" pitchFamily="34" charset="0"/>
                <a:ea typeface="Calibri" panose="020F0502020204030204" pitchFamily="34" charset="0"/>
                <a:cs typeface="Times New Roman" panose="02020603050405020304" pitchFamily="18" charset="0"/>
              </a:rPr>
            </a:br>
            <a:r>
              <a:rPr lang="en-AU" sz="1800" dirty="0">
                <a:latin typeface="Calibri" panose="020F0502020204030204" pitchFamily="34" charset="0"/>
                <a:ea typeface="Calibri" panose="020F0502020204030204" pitchFamily="34" charset="0"/>
                <a:cs typeface="Times New Roman" panose="02020603050405020304" pitchFamily="18" charset="0"/>
              </a:rPr>
              <a:t>the tragedies of the horizons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dirty="0"/>
          </a:p>
        </p:txBody>
      </p:sp>
    </p:spTree>
    <p:extLst>
      <p:ext uri="{BB962C8B-B14F-4D97-AF65-F5344CB8AC3E}">
        <p14:creationId xmlns:p14="http://schemas.microsoft.com/office/powerpoint/2010/main" val="2800964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58738"/>
            <a:ext cx="2027237" cy="1139825"/>
          </a:xfrm>
        </p:spPr>
      </p:sp>
      <p:sp>
        <p:nvSpPr>
          <p:cNvPr id="3" name="Notes Placeholder 2"/>
          <p:cNvSpPr>
            <a:spLocks noGrp="1"/>
          </p:cNvSpPr>
          <p:nvPr>
            <p:ph type="body" idx="1"/>
          </p:nvPr>
        </p:nvSpPr>
        <p:spPr>
          <a:xfrm>
            <a:off x="685799" y="4229100"/>
            <a:ext cx="5394191" cy="3702744"/>
          </a:xfrm>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E1F1123C-DF58-48A7-8398-33EAA948F73A}" type="slidenum">
              <a:rPr lang="en-AU" smtClean="0"/>
              <a:t>14</a:t>
            </a:fld>
            <a:endParaRPr lang="en-AU"/>
          </a:p>
        </p:txBody>
      </p:sp>
      <p:sp>
        <p:nvSpPr>
          <p:cNvPr id="6" name="TextBox 5">
            <a:extLst>
              <a:ext uri="{FF2B5EF4-FFF2-40B4-BE49-F238E27FC236}">
                <a16:creationId xmlns:a16="http://schemas.microsoft.com/office/drawing/2014/main" id="{03ABEB37-857A-4525-ACC8-C53B22D27EC6}"/>
              </a:ext>
            </a:extLst>
          </p:cNvPr>
          <p:cNvSpPr txBox="1"/>
          <p:nvPr/>
        </p:nvSpPr>
        <p:spPr>
          <a:xfrm>
            <a:off x="134467" y="1212156"/>
            <a:ext cx="5945523" cy="8956298"/>
          </a:xfrm>
          <a:prstGeom prst="rect">
            <a:avLst/>
          </a:prstGeom>
          <a:noFill/>
        </p:spPr>
        <p:txBody>
          <a:bodyPr wrap="square">
            <a:spAutoFit/>
          </a:bodyPr>
          <a:lstStyle/>
          <a:p>
            <a:r>
              <a:rPr lang="en-AU" dirty="0"/>
              <a:t>Who is this </a:t>
            </a:r>
            <a:r>
              <a:rPr lang="en-AU" sz="1800" dirty="0"/>
              <a:t>Mark Carney? </a:t>
            </a:r>
            <a:r>
              <a:rPr lang="en-AU" sz="1800" dirty="0" err="1"/>
              <a:t>Hes</a:t>
            </a:r>
            <a:r>
              <a:rPr lang="en-AU" sz="1800" dirty="0"/>
              <a:t> a Canadian economist and banker and former Governor of the Bank of England  that founded the </a:t>
            </a:r>
            <a:r>
              <a:rPr lang="en-AU" sz="1800" b="1" dirty="0"/>
              <a:t>Task Force against Climate Related Financial Disclosur</a:t>
            </a:r>
            <a:r>
              <a:rPr lang="en-AU" sz="1800" dirty="0"/>
              <a:t>e (TCFD). He is renowned for his explanations around the way climate change could </a:t>
            </a:r>
            <a:r>
              <a:rPr lang="en-AU" sz="1800" b="1" dirty="0"/>
              <a:t>put at risk the stability of our financial systems  </a:t>
            </a:r>
            <a:r>
              <a:rPr lang="en-AU" sz="1800" dirty="0"/>
              <a:t>and his proposals on how we might address that. He has explained very clearly why we have historically been slow to move on these issues despite their magnitude</a:t>
            </a:r>
            <a:endParaRPr lang="en-AU" sz="1800" b="1" dirty="0"/>
          </a:p>
          <a:p>
            <a:endParaRPr lang="en-AU" sz="1800" dirty="0"/>
          </a:p>
          <a:p>
            <a:r>
              <a:rPr lang="en-AU" dirty="0"/>
              <a:t>One of concepts he talks about is the </a:t>
            </a:r>
            <a:br>
              <a:rPr lang="en-AU" dirty="0"/>
            </a:br>
            <a:r>
              <a:rPr lang="en-AU" sz="1800" b="1" dirty="0">
                <a:solidFill>
                  <a:srgbClr val="FF0000"/>
                </a:solidFill>
              </a:rPr>
              <a:t>tragedy of the commons </a:t>
            </a:r>
            <a:r>
              <a:rPr lang="en-AU" dirty="0"/>
              <a:t>the fact that</a:t>
            </a:r>
            <a:br>
              <a:rPr lang="en-AU" dirty="0"/>
            </a:br>
            <a:r>
              <a:rPr lang="en-AU" dirty="0"/>
              <a:t>we tend not to value the </a:t>
            </a:r>
            <a:r>
              <a:rPr lang="en-AU" b="1" dirty="0"/>
              <a:t>negative impacts </a:t>
            </a:r>
            <a:br>
              <a:rPr lang="en-AU" b="1" dirty="0"/>
            </a:br>
            <a:r>
              <a:rPr lang="en-AU" dirty="0"/>
              <a:t>or </a:t>
            </a:r>
            <a:r>
              <a:rPr lang="en-AU" b="1" dirty="0"/>
              <a:t>externalities (</a:t>
            </a:r>
            <a:r>
              <a:rPr lang="en-AU" dirty="0"/>
              <a:t>even the name suggests they are someone else’s problem!) companies because </a:t>
            </a:r>
            <a:r>
              <a:rPr lang="en-AU" b="1" dirty="0"/>
              <a:t>because they largely fall into a space </a:t>
            </a:r>
            <a:r>
              <a:rPr lang="en-AU" dirty="0"/>
              <a:t>we think of as the </a:t>
            </a:r>
            <a:r>
              <a:rPr lang="en-AU" b="1" dirty="0"/>
              <a:t>public domain</a:t>
            </a:r>
            <a:r>
              <a:rPr lang="en-AU" dirty="0"/>
              <a:t>. </a:t>
            </a:r>
          </a:p>
          <a:p>
            <a:endParaRPr lang="en-AU" b="1" dirty="0"/>
          </a:p>
          <a:p>
            <a:r>
              <a:rPr lang="en-AU" b="1" dirty="0"/>
              <a:t>.</a:t>
            </a:r>
            <a:br>
              <a:rPr lang="en-AU" dirty="0"/>
            </a:br>
            <a:r>
              <a:rPr lang="en-AU" dirty="0"/>
              <a:t>All </a:t>
            </a:r>
            <a:r>
              <a:rPr lang="en-AU" b="1" dirty="0"/>
              <a:t>of us collectively bear </a:t>
            </a:r>
            <a:r>
              <a:rPr lang="en-AU" dirty="0"/>
              <a:t>the effects of negative impacts and the cost of rectifying them rather than those costs being priced in to the P&amp;L of the corporates causing them (a netting off being required because very often the cost of these externalities exceed the profits being generated)</a:t>
            </a:r>
          </a:p>
          <a:p>
            <a:endParaRPr lang="en-AU" dirty="0"/>
          </a:p>
          <a:p>
            <a:r>
              <a:rPr lang="en-AU" dirty="0"/>
              <a:t>Conversely he says we </a:t>
            </a:r>
            <a:r>
              <a:rPr lang="en-AU" b="1" dirty="0"/>
              <a:t>fail to place a value on a positive outcomes </a:t>
            </a:r>
            <a:r>
              <a:rPr lang="en-AU" dirty="0"/>
              <a:t>like the existence of native forest until it is consumed in business enterprise</a:t>
            </a:r>
          </a:p>
          <a:p>
            <a:endParaRPr lang="en-AU" dirty="0"/>
          </a:p>
          <a:p>
            <a:pPr marL="171450" indent="-171450">
              <a:buFont typeface="Arial" panose="020B0604020202020204" pitchFamily="34" charset="0"/>
              <a:buChar char="•"/>
            </a:pPr>
            <a:endParaRPr lang="en-AU" sz="1800" b="1" dirty="0"/>
          </a:p>
          <a:p>
            <a:endParaRPr lang="en-AU" sz="1800" b="1" dirty="0"/>
          </a:p>
          <a:p>
            <a:pPr marL="171450" indent="-171450">
              <a:buFont typeface="Arial" panose="020B0604020202020204" pitchFamily="34" charset="0"/>
              <a:buChar char="•"/>
            </a:pPr>
            <a:endParaRPr lang="en-AU" b="1" dirty="0"/>
          </a:p>
          <a:p>
            <a:r>
              <a:rPr lang="en-AU" sz="1800" dirty="0"/>
              <a:t>  </a:t>
            </a:r>
          </a:p>
        </p:txBody>
      </p:sp>
    </p:spTree>
    <p:extLst>
      <p:ext uri="{BB962C8B-B14F-4D97-AF65-F5344CB8AC3E}">
        <p14:creationId xmlns:p14="http://schemas.microsoft.com/office/powerpoint/2010/main" val="260611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20650"/>
            <a:ext cx="2027238" cy="1139825"/>
          </a:xfrm>
        </p:spPr>
      </p:sp>
      <p:sp>
        <p:nvSpPr>
          <p:cNvPr id="3" name="Notes Placeholder 2"/>
          <p:cNvSpPr>
            <a:spLocks noGrp="1"/>
          </p:cNvSpPr>
          <p:nvPr>
            <p:ph type="body" idx="1"/>
          </p:nvPr>
        </p:nvSpPr>
        <p:spPr>
          <a:xfrm>
            <a:off x="685799" y="4229100"/>
            <a:ext cx="5394191" cy="3702744"/>
          </a:xfrm>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E1F1123C-DF58-48A7-8398-33EAA948F73A}" type="slidenum">
              <a:rPr lang="en-AU" smtClean="0"/>
              <a:t>15</a:t>
            </a:fld>
            <a:endParaRPr lang="en-AU"/>
          </a:p>
        </p:txBody>
      </p:sp>
      <p:sp>
        <p:nvSpPr>
          <p:cNvPr id="6" name="TextBox 5">
            <a:extLst>
              <a:ext uri="{FF2B5EF4-FFF2-40B4-BE49-F238E27FC236}">
                <a16:creationId xmlns:a16="http://schemas.microsoft.com/office/drawing/2014/main" id="{03ABEB37-857A-4525-ACC8-C53B22D27EC6}"/>
              </a:ext>
            </a:extLst>
          </p:cNvPr>
          <p:cNvSpPr txBox="1"/>
          <p:nvPr/>
        </p:nvSpPr>
        <p:spPr>
          <a:xfrm>
            <a:off x="199699" y="1260475"/>
            <a:ext cx="5945523" cy="6463308"/>
          </a:xfrm>
          <a:prstGeom prst="rect">
            <a:avLst/>
          </a:prstGeom>
          <a:noFill/>
        </p:spPr>
        <p:txBody>
          <a:bodyPr wrap="square">
            <a:spAutoFit/>
          </a:bodyPr>
          <a:lstStyle/>
          <a:p>
            <a:r>
              <a:rPr lang="en-AU" sz="1800" dirty="0"/>
              <a:t>The </a:t>
            </a:r>
            <a:r>
              <a:rPr lang="en-AU" sz="1800" b="1" dirty="0"/>
              <a:t>tragedy of the horizons, </a:t>
            </a:r>
            <a:r>
              <a:rPr lang="en-AU" sz="1800" dirty="0"/>
              <a:t>another of his theories ,explains corporate and systemic </a:t>
            </a:r>
            <a:r>
              <a:rPr lang="en-AU" dirty="0"/>
              <a:t>inaction on a known risk in this cases the risks posed by climate change adaptation and mitigation</a:t>
            </a:r>
          </a:p>
          <a:p>
            <a:endParaRPr lang="en-AU" dirty="0"/>
          </a:p>
          <a:p>
            <a:r>
              <a:rPr lang="en-AU" dirty="0"/>
              <a:t>He observes that</a:t>
            </a:r>
            <a:br>
              <a:rPr lang="en-AU" dirty="0"/>
            </a:br>
            <a:r>
              <a:rPr lang="en-AU" dirty="0"/>
              <a:t>because of the </a:t>
            </a:r>
            <a:r>
              <a:rPr lang="en-AU" b="1" dirty="0"/>
              <a:t>short term </a:t>
            </a:r>
            <a:r>
              <a:rPr lang="en-AU" dirty="0"/>
              <a:t>way we view business risk </a:t>
            </a:r>
            <a:br>
              <a:rPr lang="en-AU" dirty="0"/>
            </a:br>
            <a:r>
              <a:rPr lang="en-AU" dirty="0"/>
              <a:t>and the </a:t>
            </a:r>
            <a:r>
              <a:rPr lang="en-AU" b="1" dirty="0"/>
              <a:t>horizons that app</a:t>
            </a:r>
            <a:r>
              <a:rPr lang="en-AU" dirty="0"/>
              <a:t>ly</a:t>
            </a:r>
            <a:br>
              <a:rPr lang="en-AU" dirty="0"/>
            </a:br>
            <a:r>
              <a:rPr lang="en-AU" dirty="0"/>
              <a:t> (which are usually only two to three years out on any financial or insurance cycle</a:t>
            </a:r>
            <a:br>
              <a:rPr lang="en-AU" dirty="0"/>
            </a:br>
            <a:r>
              <a:rPr lang="en-AU" sz="1800" b="1" dirty="0"/>
              <a:t>even when we can clearly see an upcoming risk </a:t>
            </a:r>
            <a:r>
              <a:rPr lang="en-AU" sz="1800" dirty="0"/>
              <a:t>and</a:t>
            </a:r>
            <a:br>
              <a:rPr lang="en-AU" sz="1800" dirty="0"/>
            </a:br>
            <a:r>
              <a:rPr lang="en-AU" sz="1800" dirty="0"/>
              <a:t>know that the </a:t>
            </a:r>
            <a:r>
              <a:rPr lang="en-AU" sz="1800" b="1" dirty="0"/>
              <a:t>cost of remedying that risk </a:t>
            </a:r>
            <a:br>
              <a:rPr lang="en-AU" sz="1800" dirty="0"/>
            </a:br>
            <a:r>
              <a:rPr lang="en-AU" sz="1800" dirty="0"/>
              <a:t>i</a:t>
            </a:r>
            <a:r>
              <a:rPr lang="en-AU" sz="1800" b="1" dirty="0"/>
              <a:t>ncreases </a:t>
            </a:r>
            <a:r>
              <a:rPr lang="en-AU" sz="1800" dirty="0"/>
              <a:t>the </a:t>
            </a:r>
            <a:r>
              <a:rPr lang="en-AU" sz="1800" b="1" dirty="0"/>
              <a:t>closer </a:t>
            </a:r>
            <a:r>
              <a:rPr lang="en-AU" sz="1800" dirty="0"/>
              <a:t>we get to it</a:t>
            </a:r>
            <a:br>
              <a:rPr lang="en-AU" sz="1800" dirty="0"/>
            </a:br>
            <a:r>
              <a:rPr lang="en-AU" sz="1800" dirty="0"/>
              <a:t>we have </a:t>
            </a:r>
            <a:r>
              <a:rPr lang="en-AU" sz="1800" b="1" dirty="0"/>
              <a:t>no motivation </a:t>
            </a:r>
            <a:r>
              <a:rPr lang="en-AU" sz="1800" dirty="0"/>
              <a:t>to</a:t>
            </a:r>
            <a:br>
              <a:rPr lang="en-AU" sz="1800" dirty="0"/>
            </a:br>
            <a:r>
              <a:rPr lang="en-AU" sz="1800" dirty="0"/>
              <a:t>address the risk now </a:t>
            </a:r>
          </a:p>
          <a:p>
            <a:br>
              <a:rPr lang="en-AU" sz="1800" dirty="0"/>
            </a:br>
            <a:r>
              <a:rPr lang="en-AU" sz="1800" dirty="0"/>
              <a:t>because we </a:t>
            </a:r>
            <a:r>
              <a:rPr lang="en-AU" sz="1800" b="1" dirty="0"/>
              <a:t>personally/organisationally </a:t>
            </a:r>
            <a:br>
              <a:rPr lang="en-AU" sz="1800" dirty="0"/>
            </a:br>
            <a:r>
              <a:rPr lang="en-AU" sz="1800" dirty="0"/>
              <a:t>are only responsible </a:t>
            </a:r>
            <a:br>
              <a:rPr lang="en-AU" sz="1800" dirty="0"/>
            </a:br>
            <a:r>
              <a:rPr lang="en-AU" sz="1800" dirty="0"/>
              <a:t>for the next </a:t>
            </a:r>
            <a:r>
              <a:rPr lang="en-AU" sz="1800" b="1" dirty="0"/>
              <a:t>X financial</a:t>
            </a:r>
            <a:r>
              <a:rPr lang="en-AU" sz="1800" dirty="0"/>
              <a:t> </a:t>
            </a:r>
            <a:r>
              <a:rPr lang="en-AU" sz="1800" b="1" dirty="0"/>
              <a:t>cycle(s).</a:t>
            </a:r>
          </a:p>
          <a:p>
            <a:endParaRPr lang="en-AU" dirty="0"/>
          </a:p>
          <a:p>
            <a:endParaRPr lang="en-AU" sz="1800" dirty="0"/>
          </a:p>
          <a:p>
            <a:endParaRPr lang="en-AU" sz="1800" b="1" dirty="0"/>
          </a:p>
          <a:p>
            <a:pPr marL="171450" indent="-171450">
              <a:buFont typeface="Arial" panose="020B0604020202020204" pitchFamily="34" charset="0"/>
              <a:buChar char="•"/>
            </a:pPr>
            <a:endParaRPr lang="en-AU" b="1" dirty="0"/>
          </a:p>
          <a:p>
            <a:r>
              <a:rPr lang="en-AU" sz="1800" dirty="0"/>
              <a:t>  </a:t>
            </a:r>
          </a:p>
        </p:txBody>
      </p:sp>
    </p:spTree>
    <p:extLst>
      <p:ext uri="{BB962C8B-B14F-4D97-AF65-F5344CB8AC3E}">
        <p14:creationId xmlns:p14="http://schemas.microsoft.com/office/powerpoint/2010/main" val="881583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384175"/>
            <a:ext cx="3640137" cy="2047875"/>
          </a:xfrm>
        </p:spPr>
      </p:sp>
      <p:sp>
        <p:nvSpPr>
          <p:cNvPr id="4" name="Slide Number Placeholder 3"/>
          <p:cNvSpPr>
            <a:spLocks noGrp="1"/>
          </p:cNvSpPr>
          <p:nvPr>
            <p:ph type="sldNum" sz="quarter" idx="5"/>
          </p:nvPr>
        </p:nvSpPr>
        <p:spPr/>
        <p:txBody>
          <a:bodyPr/>
          <a:lstStyle/>
          <a:p>
            <a:fld id="{E1F1123C-DF58-48A7-8398-33EAA948F73A}" type="slidenum">
              <a:rPr lang="en-AU" smtClean="0"/>
              <a:t>16</a:t>
            </a:fld>
            <a:endParaRPr lang="en-AU" dirty="0"/>
          </a:p>
        </p:txBody>
      </p:sp>
      <p:sp>
        <p:nvSpPr>
          <p:cNvPr id="6" name="TextBox 5">
            <a:extLst>
              <a:ext uri="{FF2B5EF4-FFF2-40B4-BE49-F238E27FC236}">
                <a16:creationId xmlns:a16="http://schemas.microsoft.com/office/drawing/2014/main" id="{9D55DD08-A22E-4F8B-98A1-FD733FEC8556}"/>
              </a:ext>
            </a:extLst>
          </p:cNvPr>
          <p:cNvSpPr txBox="1"/>
          <p:nvPr/>
        </p:nvSpPr>
        <p:spPr>
          <a:xfrm>
            <a:off x="4147399" y="530949"/>
            <a:ext cx="1613646" cy="1754326"/>
          </a:xfrm>
          <a:prstGeom prst="rect">
            <a:avLst/>
          </a:prstGeom>
          <a:noFill/>
        </p:spPr>
        <p:txBody>
          <a:bodyPr wrap="square" rtlCol="0">
            <a:spAutoFit/>
          </a:bodyPr>
          <a:lstStyle/>
          <a:p>
            <a:r>
              <a:rPr lang="en-AU" dirty="0"/>
              <a:t>Tena koutou </a:t>
            </a:r>
            <a:r>
              <a:rPr lang="en-AU" dirty="0" err="1"/>
              <a:t>katoa</a:t>
            </a:r>
            <a:endParaRPr lang="en-AU" dirty="0"/>
          </a:p>
          <a:p>
            <a:endParaRPr lang="en-AU" dirty="0"/>
          </a:p>
          <a:p>
            <a:r>
              <a:rPr lang="en-AU" dirty="0"/>
              <a:t>Adrienne Miller </a:t>
            </a:r>
            <a:r>
              <a:rPr lang="en-AU" dirty="0" err="1"/>
              <a:t>toku</a:t>
            </a:r>
            <a:r>
              <a:rPr lang="en-AU" dirty="0"/>
              <a:t> </a:t>
            </a:r>
            <a:r>
              <a:rPr lang="en-AU" dirty="0" err="1"/>
              <a:t>ingoa</a:t>
            </a:r>
            <a:endParaRPr lang="en-AU" dirty="0"/>
          </a:p>
        </p:txBody>
      </p:sp>
      <p:sp>
        <p:nvSpPr>
          <p:cNvPr id="7" name="Notes Placeholder 6">
            <a:extLst>
              <a:ext uri="{FF2B5EF4-FFF2-40B4-BE49-F238E27FC236}">
                <a16:creationId xmlns:a16="http://schemas.microsoft.com/office/drawing/2014/main" id="{D26AF93A-364B-4392-97CE-268BCE1C5584}"/>
              </a:ext>
            </a:extLst>
          </p:cNvPr>
          <p:cNvSpPr>
            <a:spLocks noGrp="1"/>
          </p:cNvSpPr>
          <p:nvPr>
            <p:ph type="body" sz="quarter" idx="3"/>
          </p:nvPr>
        </p:nvSpPr>
        <p:spPr/>
        <p:txBody>
          <a:bodyPr/>
          <a:lstStyle/>
          <a:p>
            <a:endParaRPr lang="en-NZ"/>
          </a:p>
        </p:txBody>
      </p:sp>
    </p:spTree>
    <p:extLst>
      <p:ext uri="{BB962C8B-B14F-4D97-AF65-F5344CB8AC3E}">
        <p14:creationId xmlns:p14="http://schemas.microsoft.com/office/powerpoint/2010/main" val="138182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239713"/>
            <a:ext cx="2236787" cy="1258887"/>
          </a:xfrm>
        </p:spPr>
      </p:sp>
      <p:sp>
        <p:nvSpPr>
          <p:cNvPr id="3" name="Notes Placeholder 2"/>
          <p:cNvSpPr>
            <a:spLocks noGrp="1"/>
          </p:cNvSpPr>
          <p:nvPr>
            <p:ph type="body" idx="1"/>
          </p:nvPr>
        </p:nvSpPr>
        <p:spPr>
          <a:xfrm>
            <a:off x="0" y="1498600"/>
            <a:ext cx="6768730" cy="4092879"/>
          </a:xfrm>
        </p:spPr>
        <p:txBody>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I’ll start </a:t>
            </a:r>
            <a:r>
              <a:rPr lang="en-AU"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LOOKING OUT</a:t>
            </a:r>
            <a:r>
              <a:rPr lang="en-AU" sz="1800" dirty="0">
                <a:effectLst/>
                <a:latin typeface="Calibri" panose="020F0502020204030204" pitchFamily="34" charset="0"/>
                <a:ea typeface="Calibri" panose="020F0502020204030204" pitchFamily="34" charset="0"/>
                <a:cs typeface="Times New Roman" panose="02020603050405020304" pitchFamily="18" charset="0"/>
              </a:rPr>
              <a:t>. We’ll take stock of where we are at</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 see that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historical underinvestment is even more visible                                    </a:t>
            </a:r>
          </a:p>
          <a:p>
            <a:endParaRPr lang="en-AU" sz="1800" b="1" dirty="0">
              <a:latin typeface="Calibri" panose="020F0502020204030204" pitchFamily="34" charset="0"/>
              <a:ea typeface="Calibri" panose="020F0502020204030204" pitchFamily="34" charset="0"/>
              <a:cs typeface="Times New Roman" panose="02020603050405020304" pitchFamily="18" charset="0"/>
            </a:endParaRPr>
          </a:p>
          <a:p>
            <a:r>
              <a:rPr lang="en-AU" sz="1800" b="1" dirty="0">
                <a:latin typeface="Calibri" panose="020F0502020204030204" pitchFamily="34" charset="0"/>
                <a:ea typeface="Calibri" panose="020F0502020204030204" pitchFamily="34" charset="0"/>
                <a:cs typeface="Times New Roman" panose="02020603050405020304" pitchFamily="18" charset="0"/>
              </a:rPr>
              <a:t>with </a:t>
            </a:r>
            <a:r>
              <a:rPr lang="en-AU" sz="1800" dirty="0">
                <a:effectLst/>
                <a:latin typeface="Calibri" panose="020F0502020204030204" pitchFamily="34" charset="0"/>
                <a:ea typeface="Calibri" panose="020F0502020204030204" pitchFamily="34" charset="0"/>
                <a:cs typeface="Times New Roman" panose="02020603050405020304" pitchFamily="18" charset="0"/>
              </a:rPr>
              <a:t>considerations</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 for those</a:t>
            </a:r>
            <a:r>
              <a:rPr lang="en-AU" sz="1800" b="1" dirty="0">
                <a:effectLst/>
                <a:latin typeface="Calibri" panose="020F0502020204030204" pitchFamily="34" charset="0"/>
                <a:ea typeface="Calibri" panose="020F0502020204030204" pitchFamily="34" charset="0"/>
                <a:cs typeface="Times New Roman" panose="02020603050405020304" pitchFamily="18" charset="0"/>
              </a:rPr>
              <a:t> running organisations having changed</a:t>
            </a:r>
            <a:br>
              <a:rPr lang="en-AU" sz="1800" b="1"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organisations need to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serve our changing societal needs</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bear the consequences of their actions </a:t>
            </a:r>
          </a:p>
          <a:p>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b="1" dirty="0">
                <a:effectLst/>
                <a:latin typeface="Calibri" panose="020F0502020204030204" pitchFamily="34" charset="0"/>
                <a:ea typeface="Calibri" panose="020F0502020204030204" pitchFamily="34" charset="0"/>
                <a:cs typeface="Times New Roman" panose="02020603050405020304" pitchFamily="18" charset="0"/>
              </a:rPr>
              <a:t>Social licence </a:t>
            </a:r>
            <a:r>
              <a:rPr lang="en-AU" sz="1800" dirty="0">
                <a:effectLst/>
                <a:latin typeface="Calibri" panose="020F0502020204030204" pitchFamily="34" charset="0"/>
                <a:ea typeface="Calibri" panose="020F0502020204030204" pitchFamily="34" charset="0"/>
                <a:cs typeface="Times New Roman" panose="02020603050405020304" pitchFamily="18" charset="0"/>
              </a:rPr>
              <a:t>becomes an issue where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latin typeface="Calibri" panose="020F0502020204030204" pitchFamily="34" charset="0"/>
                <a:ea typeface="Calibri" panose="020F0502020204030204" pitchFamily="34" charset="0"/>
                <a:cs typeface="Times New Roman" panose="02020603050405020304" pitchFamily="18" charset="0"/>
              </a:rPr>
              <a:t>behaviour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diverges too far from</a:t>
            </a:r>
            <a:br>
              <a:rPr lang="en-AU" sz="1800" b="1" dirty="0">
                <a:effectLst/>
                <a:latin typeface="Calibri" panose="020F0502020204030204" pitchFamily="34" charset="0"/>
                <a:ea typeface="Calibri" panose="020F0502020204030204" pitchFamily="34" charset="0"/>
                <a:cs typeface="Times New Roman" panose="02020603050405020304" pitchFamily="18" charset="0"/>
              </a:rPr>
            </a:br>
            <a:r>
              <a:rPr lang="en-AU" sz="1800" b="1" dirty="0">
                <a:effectLst/>
                <a:latin typeface="Calibri" panose="020F0502020204030204" pitchFamily="34" charset="0"/>
                <a:ea typeface="Calibri" panose="020F0502020204030204" pitchFamily="34" charset="0"/>
                <a:cs typeface="Times New Roman" panose="02020603050405020304" pitchFamily="18" charset="0"/>
              </a:rPr>
              <a:t> stakeholder expectations </a:t>
            </a:r>
            <a:r>
              <a:rPr lang="en-AU" sz="1800" dirty="0">
                <a:latin typeface="Calibri" panose="020F0502020204030204" pitchFamily="34" charset="0"/>
                <a:cs typeface="Times New Roman" panose="02020603050405020304" pitchFamily="18" charset="0"/>
              </a:rPr>
              <a:t>or </a:t>
            </a:r>
            <a:br>
              <a:rPr lang="en-AU" sz="1800" dirty="0">
                <a:latin typeface="Calibri" panose="020F0502020204030204" pitchFamily="34" charset="0"/>
                <a:cs typeface="Times New Roman" panose="02020603050405020304" pitchFamily="18" charset="0"/>
              </a:rPr>
            </a:br>
            <a:r>
              <a:rPr lang="en-AU" sz="1800" dirty="0">
                <a:latin typeface="Calibri" panose="020F0502020204030204" pitchFamily="34" charset="0"/>
                <a:cs typeface="Times New Roman" panose="02020603050405020304" pitchFamily="18" charset="0"/>
              </a:rPr>
              <a:t>They </a:t>
            </a:r>
            <a:r>
              <a:rPr lang="en-AU" sz="1800" b="1" dirty="0">
                <a:latin typeface="Calibri" panose="020F0502020204030204" pitchFamily="34" charset="0"/>
                <a:cs typeface="Times New Roman" panose="02020603050405020304" pitchFamily="18" charset="0"/>
              </a:rPr>
              <a:t>don’t take accountability for impacts</a:t>
            </a:r>
            <a:br>
              <a:rPr lang="en-AU" sz="1800" b="1" dirty="0">
                <a:latin typeface="Calibri" panose="020F0502020204030204" pitchFamily="34" charset="0"/>
                <a:cs typeface="Times New Roman" panose="02020603050405020304" pitchFamily="18" charset="0"/>
              </a:rPr>
            </a:b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LOOK FORWA</a:t>
            </a:r>
            <a:r>
              <a:rPr lang="en-AU" sz="1800" b="1" dirty="0">
                <a:effectLst/>
                <a:latin typeface="Calibri" panose="020F0502020204030204" pitchFamily="34" charset="0"/>
                <a:ea typeface="Calibri" panose="020F0502020204030204" pitchFamily="34" charset="0"/>
                <a:cs typeface="Times New Roman" panose="02020603050405020304" pitchFamily="18" charset="0"/>
              </a:rPr>
              <a:t>RD </a:t>
            </a:r>
            <a:r>
              <a:rPr lang="en-AU" sz="1800" dirty="0">
                <a:effectLst/>
                <a:latin typeface="Calibri" panose="020F0502020204030204" pitchFamily="34" charset="0"/>
                <a:ea typeface="Calibri" panose="020F0502020204030204" pitchFamily="34" charset="0"/>
                <a:cs typeface="Times New Roman" panose="02020603050405020304" pitchFamily="18" charset="0"/>
              </a:rPr>
              <a:t>and look at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whats</a:t>
            </a:r>
            <a:r>
              <a:rPr lang="en-AU" sz="1800" dirty="0">
                <a:effectLst/>
                <a:latin typeface="Calibri" panose="020F0502020204030204" pitchFamily="34" charset="0"/>
                <a:ea typeface="Calibri" panose="020F0502020204030204" pitchFamily="34" charset="0"/>
                <a:cs typeface="Times New Roman" panose="02020603050405020304" pitchFamily="18" charset="0"/>
              </a:rPr>
              <a:t> in front of us with </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the need for climate change impacts </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the need for asset resilience in the context of much greater stakeholder scrutiny</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sz="1800" dirty="0">
              <a:latin typeface="Calibri" panose="020F0502020204030204" pitchFamily="34" charset="0"/>
              <a:ea typeface="Calibri" panose="020F0502020204030204" pitchFamily="34" charset="0"/>
              <a:cs typeface="Times New Roman" panose="02020603050405020304" pitchFamily="18"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 Last well </a:t>
            </a:r>
            <a:r>
              <a:rPr lang="en-AU"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LOOK BACK </a:t>
            </a:r>
            <a:r>
              <a:rPr lang="en-AU" sz="1800" dirty="0">
                <a:effectLst/>
                <a:latin typeface="Calibri" panose="020F0502020204030204" pitchFamily="34" charset="0"/>
                <a:ea typeface="Calibri" panose="020F0502020204030204" pitchFamily="34" charset="0"/>
                <a:cs typeface="Times New Roman" panose="02020603050405020304" pitchFamily="18" charset="0"/>
              </a:rPr>
              <a:t>taking a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bit of a flyover back </a:t>
            </a:r>
            <a:r>
              <a:rPr lang="en-AU" sz="1800" dirty="0">
                <a:effectLst/>
                <a:latin typeface="Calibri" panose="020F0502020204030204" pitchFamily="34" charset="0"/>
                <a:ea typeface="Calibri" panose="020F0502020204030204" pitchFamily="34" charset="0"/>
                <a:cs typeface="Times New Roman" panose="02020603050405020304" pitchFamily="18" charset="0"/>
              </a:rPr>
              <a:t>across the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territory</a:t>
            </a:r>
            <a:r>
              <a:rPr lang="en-AU" sz="1800" dirty="0">
                <a:effectLst/>
                <a:latin typeface="Calibri" panose="020F0502020204030204" pitchFamily="34" charset="0"/>
                <a:ea typeface="Calibri" panose="020F0502020204030204" pitchFamily="34" charset="0"/>
                <a:cs typeface="Times New Roman" panose="02020603050405020304" pitchFamily="18" charset="0"/>
              </a:rPr>
              <a:t> we’ve travelled to get to this point and</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 how we might’ve got to here. It’s a case of having been a little</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err="1">
                <a:effectLst/>
                <a:latin typeface="Calibri" panose="020F0502020204030204" pitchFamily="34" charset="0"/>
                <a:ea typeface="Calibri" panose="020F0502020204030204" pitchFamily="34" charset="0"/>
                <a:cs typeface="Times New Roman" panose="02020603050405020304" pitchFamily="18" charset="0"/>
              </a:rPr>
              <a:t>Shortsighted</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t>When I say </a:t>
            </a:r>
            <a:r>
              <a:rPr lang="en-AU" sz="1800" b="1" dirty="0"/>
              <a:t>short sighted </a:t>
            </a:r>
            <a:r>
              <a:rPr lang="en-AU" sz="1800" dirty="0"/>
              <a:t>I mean in both </a:t>
            </a:r>
            <a:r>
              <a:rPr lang="en-AU" sz="1800" b="1" dirty="0"/>
              <a:t>terms of distance</a:t>
            </a:r>
          </a:p>
          <a:p>
            <a:pPr marL="171450" indent="-171450">
              <a:buFont typeface="Arial" panose="020B0604020202020204" pitchFamily="34" charset="0"/>
              <a:buChar char="•"/>
            </a:pPr>
            <a:r>
              <a:rPr lang="en-AU" sz="1800" dirty="0"/>
              <a:t> from what has (traditionally at least) been regarded as its </a:t>
            </a:r>
            <a:r>
              <a:rPr lang="en-AU" sz="1800" b="1" dirty="0"/>
              <a:t>core responsibility </a:t>
            </a:r>
            <a:r>
              <a:rPr lang="en-AU" sz="1800" dirty="0"/>
              <a:t>(and what has instead been regarded as falling into the public domain)</a:t>
            </a:r>
          </a:p>
          <a:p>
            <a:pPr marL="171450" indent="-171450">
              <a:buFont typeface="Arial" panose="020B0604020202020204" pitchFamily="34" charset="0"/>
              <a:buChar char="•"/>
            </a:pPr>
            <a:r>
              <a:rPr lang="en-AU" sz="1800" dirty="0"/>
              <a:t>from </a:t>
            </a:r>
            <a:r>
              <a:rPr lang="en-AU" sz="1800" b="1" dirty="0"/>
              <a:t>today </a:t>
            </a:r>
            <a:r>
              <a:rPr lang="en-AU" sz="1800" dirty="0"/>
              <a:t>in terms of </a:t>
            </a:r>
            <a:r>
              <a:rPr lang="en-AU" sz="1800" b="1" dirty="0"/>
              <a:t>time horizons</a:t>
            </a:r>
            <a:r>
              <a:rPr lang="en-AU" sz="1800" dirty="0"/>
              <a:t>.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1F1123C-DF58-48A7-8398-33EAA948F73A}" type="slidenum">
              <a:rPr lang="en-AU" smtClean="0"/>
              <a:t>2</a:t>
            </a:fld>
            <a:endParaRPr lang="en-AU" dirty="0"/>
          </a:p>
        </p:txBody>
      </p:sp>
      <p:sp>
        <p:nvSpPr>
          <p:cNvPr id="6" name="TextBox 5">
            <a:extLst>
              <a:ext uri="{FF2B5EF4-FFF2-40B4-BE49-F238E27FC236}">
                <a16:creationId xmlns:a16="http://schemas.microsoft.com/office/drawing/2014/main" id="{412CA80D-5864-42AA-8046-AA384C745585}"/>
              </a:ext>
            </a:extLst>
          </p:cNvPr>
          <p:cNvSpPr txBox="1"/>
          <p:nvPr/>
        </p:nvSpPr>
        <p:spPr>
          <a:xfrm>
            <a:off x="8558646" y="1066304"/>
            <a:ext cx="3456708" cy="5355312"/>
          </a:xfrm>
          <a:prstGeom prst="rect">
            <a:avLst/>
          </a:prstGeom>
          <a:noFill/>
        </p:spPr>
        <p:txBody>
          <a:bodyPr wrap="square">
            <a:spAutoFit/>
          </a:bodyPr>
          <a:lstStyle/>
          <a:p>
            <a:endParaRPr lang="en-AU" sz="1800" dirty="0"/>
          </a:p>
          <a:p>
            <a:r>
              <a:rPr lang="en-AU" sz="1800" dirty="0"/>
              <a:t>The concept of </a:t>
            </a:r>
            <a:r>
              <a:rPr lang="en-AU" sz="1800" b="1" dirty="0"/>
              <a:t>shareholder primary </a:t>
            </a:r>
            <a:r>
              <a:rPr lang="en-AU" sz="1800" dirty="0"/>
              <a:t>and a </a:t>
            </a:r>
            <a:br>
              <a:rPr lang="en-AU" sz="1800" dirty="0"/>
            </a:br>
            <a:r>
              <a:rPr lang="en-AU" sz="1800" dirty="0"/>
              <a:t>solely </a:t>
            </a:r>
            <a:r>
              <a:rPr lang="en-AU" sz="1800" b="1" dirty="0"/>
              <a:t>profit focussed purpose</a:t>
            </a:r>
            <a:r>
              <a:rPr lang="en-AU" sz="1800" dirty="0"/>
              <a:t> </a:t>
            </a:r>
            <a:br>
              <a:rPr lang="en-AU" sz="1800" dirty="0"/>
            </a:br>
            <a:r>
              <a:rPr lang="en-AU" sz="1800" dirty="0"/>
              <a:t>can only be </a:t>
            </a:r>
            <a:r>
              <a:rPr lang="en-AU" sz="1800" b="1" dirty="0"/>
              <a:t>sustained </a:t>
            </a:r>
            <a:r>
              <a:rPr lang="en-AU" sz="1800" dirty="0"/>
              <a:t>when we take a</a:t>
            </a:r>
            <a:br>
              <a:rPr lang="en-AU" sz="1800" dirty="0"/>
            </a:br>
            <a:r>
              <a:rPr lang="en-AU" sz="1800" b="1" dirty="0"/>
              <a:t>fairly </a:t>
            </a:r>
            <a:r>
              <a:rPr lang="en-AU" sz="1800" b="1" dirty="0" err="1"/>
              <a:t>shortsighted</a:t>
            </a:r>
            <a:r>
              <a:rPr lang="en-AU" sz="1800" b="1" dirty="0"/>
              <a:t> </a:t>
            </a:r>
            <a:r>
              <a:rPr lang="en-AU" sz="1800" dirty="0"/>
              <a:t>view of the</a:t>
            </a:r>
            <a:br>
              <a:rPr lang="en-AU" sz="1800" dirty="0"/>
            </a:br>
            <a:r>
              <a:rPr lang="en-AU" sz="1800" b="1" dirty="0"/>
              <a:t>ambit of a company’s activitie</a:t>
            </a:r>
            <a:r>
              <a:rPr lang="en-AU" sz="1800" dirty="0"/>
              <a:t>s </a:t>
            </a:r>
            <a:br>
              <a:rPr lang="en-AU" sz="1800" dirty="0"/>
            </a:br>
            <a:r>
              <a:rPr lang="en-AU" sz="1800" dirty="0"/>
              <a:t>and what </a:t>
            </a:r>
            <a:r>
              <a:rPr lang="en-AU" sz="1800" b="1" dirty="0"/>
              <a:t>it is</a:t>
            </a:r>
            <a:r>
              <a:rPr lang="en-AU" sz="1800" dirty="0"/>
              <a:t> and s</a:t>
            </a:r>
            <a:r>
              <a:rPr lang="en-AU" sz="1800" b="1" dirty="0"/>
              <a:t>hould be</a:t>
            </a:r>
            <a:r>
              <a:rPr lang="en-AU" sz="1800" dirty="0"/>
              <a:t> responsible for.</a:t>
            </a:r>
          </a:p>
          <a:p>
            <a:endParaRPr lang="en-AU" sz="1800" dirty="0"/>
          </a:p>
          <a:p>
            <a:pPr marL="171450" indent="-171450">
              <a:buFont typeface="Arial" panose="020B0604020202020204" pitchFamily="34" charset="0"/>
              <a:buChar char="•"/>
            </a:pPr>
            <a:endParaRPr lang="en-AU" sz="1800" dirty="0"/>
          </a:p>
          <a:p>
            <a:r>
              <a:rPr lang="en-AU" sz="1800" dirty="0"/>
              <a:t>Mark Carney, who I’ll </a:t>
            </a:r>
            <a:r>
              <a:rPr lang="en-AU" sz="1800" b="1" dirty="0"/>
              <a:t>mention a bit more later,</a:t>
            </a:r>
            <a:br>
              <a:rPr lang="en-AU" sz="1800" b="1" dirty="0"/>
            </a:br>
            <a:r>
              <a:rPr lang="en-AU" sz="1800" dirty="0"/>
              <a:t> in when I apply all this to</a:t>
            </a:r>
            <a:br>
              <a:rPr lang="en-AU" sz="1800" b="1" dirty="0"/>
            </a:br>
            <a:r>
              <a:rPr lang="en-AU" sz="1800" b="1" dirty="0"/>
              <a:t>Climate change responsiveness, </a:t>
            </a:r>
            <a:r>
              <a:rPr lang="en-AU" sz="1800" dirty="0"/>
              <a:t>calls these </a:t>
            </a:r>
          </a:p>
          <a:p>
            <a:pPr marL="171450" indent="-171450">
              <a:buFont typeface="Arial" panose="020B0604020202020204" pitchFamily="34" charset="0"/>
              <a:buChar char="•"/>
            </a:pPr>
            <a:r>
              <a:rPr lang="en-AU" sz="1800" b="1" dirty="0"/>
              <a:t>the tragedy </a:t>
            </a:r>
            <a:r>
              <a:rPr lang="en-AU" sz="1800" dirty="0"/>
              <a:t>of the commons and</a:t>
            </a:r>
          </a:p>
          <a:p>
            <a:pPr marL="171450" indent="-171450">
              <a:buFont typeface="Arial" panose="020B0604020202020204" pitchFamily="34" charset="0"/>
              <a:buChar char="•"/>
            </a:pPr>
            <a:r>
              <a:rPr lang="en-AU" sz="1800" dirty="0"/>
              <a:t> the </a:t>
            </a:r>
            <a:r>
              <a:rPr lang="en-AU" sz="1800" b="1" dirty="0"/>
              <a:t>tragedy of the horizon</a:t>
            </a:r>
            <a:r>
              <a:rPr lang="en-AU" sz="1800" dirty="0"/>
              <a:t> </a:t>
            </a:r>
          </a:p>
        </p:txBody>
      </p:sp>
    </p:spTree>
    <p:extLst>
      <p:ext uri="{BB962C8B-B14F-4D97-AF65-F5344CB8AC3E}">
        <p14:creationId xmlns:p14="http://schemas.microsoft.com/office/powerpoint/2010/main" val="334310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0"/>
            <a:ext cx="2132013" cy="1200150"/>
          </a:xfrm>
        </p:spPr>
      </p:sp>
      <p:sp>
        <p:nvSpPr>
          <p:cNvPr id="3" name="Notes Placeholder 2"/>
          <p:cNvSpPr>
            <a:spLocks noGrp="1"/>
          </p:cNvSpPr>
          <p:nvPr>
            <p:ph type="body" idx="1"/>
          </p:nvPr>
        </p:nvSpPr>
        <p:spPr>
          <a:xfrm>
            <a:off x="184150" y="1247001"/>
            <a:ext cx="5883875" cy="3979862"/>
          </a:xfrm>
        </p:spPr>
        <p:txBody>
          <a:bodyPr/>
          <a:lstStyle/>
          <a:p>
            <a:r>
              <a:rPr lang="en-AU" sz="1800" dirty="0"/>
              <a:t>In this next section we’re </a:t>
            </a:r>
            <a:br>
              <a:rPr lang="en-AU" sz="1800" dirty="0"/>
            </a:br>
            <a:r>
              <a:rPr lang="en-AU" sz="1800" dirty="0">
                <a:solidFill>
                  <a:srgbClr val="FF0000"/>
                </a:solidFill>
              </a:rPr>
              <a:t>looking out to what is happening in society</a:t>
            </a:r>
            <a:br>
              <a:rPr lang="en-AU" sz="1800" dirty="0">
                <a:solidFill>
                  <a:srgbClr val="FF0000"/>
                </a:solidFill>
              </a:rPr>
            </a:br>
            <a:br>
              <a:rPr lang="en-AU" sz="1800" dirty="0">
                <a:solidFill>
                  <a:srgbClr val="FF0000"/>
                </a:solidFill>
              </a:rPr>
            </a:br>
            <a:r>
              <a:rPr lang="en-AU" sz="1800" dirty="0">
                <a:solidFill>
                  <a:srgbClr val="FF0000"/>
                </a:solidFill>
              </a:rPr>
              <a:t> </a:t>
            </a:r>
            <a:r>
              <a:rPr lang="en-AU" sz="1800" dirty="0"/>
              <a:t>In this section well look at mainly at how</a:t>
            </a:r>
            <a:br>
              <a:rPr lang="en-AU" sz="1800" dirty="0"/>
            </a:br>
            <a:r>
              <a:rPr lang="en-AU" sz="1800" dirty="0"/>
              <a:t>perceptions from stakeholders around </a:t>
            </a:r>
            <a:br>
              <a:rPr lang="en-AU" sz="1800" dirty="0"/>
            </a:br>
            <a:r>
              <a:rPr lang="en-AU" sz="1800" dirty="0"/>
              <a:t>what any enterprise (including Asset owners)) </a:t>
            </a:r>
            <a:br>
              <a:rPr lang="en-AU" sz="1800" dirty="0"/>
            </a:br>
            <a:r>
              <a:rPr lang="en-AU" sz="1800" b="1" dirty="0"/>
              <a:t>should b</a:t>
            </a:r>
            <a:r>
              <a:rPr lang="en-AU" sz="1800" dirty="0"/>
              <a:t>e responsible for is </a:t>
            </a:r>
            <a:br>
              <a:rPr lang="en-AU" sz="1800" dirty="0"/>
            </a:br>
            <a:r>
              <a:rPr lang="en-AU" sz="1800" dirty="0"/>
              <a:t>changing the landscape</a:t>
            </a:r>
            <a:br>
              <a:rPr lang="en-AU" sz="1800" dirty="0"/>
            </a:br>
            <a:r>
              <a:rPr lang="en-AU" sz="1800" dirty="0"/>
              <a:t> for those organisations and </a:t>
            </a:r>
            <a:r>
              <a:rPr lang="en-AU" sz="1800" b="1" dirty="0">
                <a:solidFill>
                  <a:schemeClr val="accent1">
                    <a:lumMod val="40000"/>
                    <a:lumOff val="60000"/>
                  </a:schemeClr>
                </a:solidFill>
              </a:rPr>
              <a:t>’</a:t>
            </a:r>
            <a:endParaRPr lang="en-AU" sz="1800" dirty="0"/>
          </a:p>
          <a:p>
            <a:r>
              <a:rPr lang="en-AU" sz="1800" b="1" dirty="0"/>
              <a:t>those that run them </a:t>
            </a:r>
            <a:r>
              <a:rPr lang="en-AU" sz="1800" b="1" dirty="0">
                <a:highlight>
                  <a:srgbClr val="FF0000"/>
                </a:highlight>
              </a:rPr>
              <a:t>(</a:t>
            </a:r>
          </a:p>
          <a:p>
            <a:endParaRPr lang="en-AU" sz="1800" b="1" dirty="0">
              <a:highlight>
                <a:srgbClr val="FF0000"/>
              </a:highlight>
            </a:endParaRPr>
          </a:p>
          <a:p>
            <a:r>
              <a:rPr lang="en-AU" sz="1800" b="1" dirty="0">
                <a:highlight>
                  <a:srgbClr val="FF0000"/>
                </a:highlight>
              </a:rPr>
              <a:t>The key message is </a:t>
            </a:r>
            <a:br>
              <a:rPr lang="en-AU" sz="1800" b="1" dirty="0">
                <a:highlight>
                  <a:srgbClr val="FF0000"/>
                </a:highlight>
              </a:rPr>
            </a:br>
            <a:r>
              <a:rPr lang="en-AU" sz="1800" b="1" dirty="0">
                <a:highlight>
                  <a:srgbClr val="FF0000"/>
                </a:highlight>
              </a:rPr>
              <a:t>its no longer just about</a:t>
            </a:r>
            <a:br>
              <a:rPr lang="en-AU" sz="1800" b="1" dirty="0">
                <a:highlight>
                  <a:srgbClr val="FF0000"/>
                </a:highlight>
              </a:rPr>
            </a:br>
            <a:r>
              <a:rPr lang="en-AU" sz="1800" b="1" dirty="0">
                <a:highlight>
                  <a:srgbClr val="FF0000"/>
                </a:highlight>
              </a:rPr>
              <a:t> </a:t>
            </a:r>
            <a:r>
              <a:rPr lang="en-AU" sz="1800" b="1" dirty="0" err="1">
                <a:highlight>
                  <a:srgbClr val="FF0000"/>
                </a:highlight>
              </a:rPr>
              <a:t>complaince</a:t>
            </a:r>
            <a:endParaRPr lang="en-AU" sz="1800" dirty="0">
              <a:highlight>
                <a:srgbClr val="FFFF00"/>
              </a:highlight>
            </a:endParaRPr>
          </a:p>
          <a:p>
            <a:br>
              <a:rPr lang="en-AU" sz="1800" dirty="0"/>
            </a:br>
            <a:endParaRPr lang="en-AU" sz="1800" dirty="0"/>
          </a:p>
          <a:p>
            <a:r>
              <a:rPr lang="en-AU" sz="1800" dirty="0"/>
              <a:t>.</a:t>
            </a:r>
          </a:p>
          <a:p>
            <a:endParaRPr lang="en-AU" sz="1800" dirty="0"/>
          </a:p>
          <a:p>
            <a:endParaRPr lang="en-AU" sz="1800" dirty="0">
              <a:highlight>
                <a:srgbClr val="FFFF00"/>
              </a:highlight>
            </a:endParaRPr>
          </a:p>
          <a:p>
            <a:endParaRPr lang="en-AU" dirty="0"/>
          </a:p>
          <a:p>
            <a:endParaRPr lang="en-AU" dirty="0"/>
          </a:p>
        </p:txBody>
      </p:sp>
      <p:sp>
        <p:nvSpPr>
          <p:cNvPr id="4" name="Slide Number Placeholder 3"/>
          <p:cNvSpPr>
            <a:spLocks noGrp="1"/>
          </p:cNvSpPr>
          <p:nvPr>
            <p:ph type="sldNum" sz="quarter" idx="5"/>
          </p:nvPr>
        </p:nvSpPr>
        <p:spPr/>
        <p:txBody>
          <a:bodyPr/>
          <a:lstStyle/>
          <a:p>
            <a:fld id="{E1F1123C-DF58-48A7-8398-33EAA948F73A}" type="slidenum">
              <a:rPr lang="en-AU" smtClean="0"/>
              <a:t>3</a:t>
            </a:fld>
            <a:endParaRPr lang="en-AU" dirty="0"/>
          </a:p>
        </p:txBody>
      </p:sp>
      <p:sp>
        <p:nvSpPr>
          <p:cNvPr id="5" name="TextBox 4">
            <a:extLst>
              <a:ext uri="{FF2B5EF4-FFF2-40B4-BE49-F238E27FC236}">
                <a16:creationId xmlns:a16="http://schemas.microsoft.com/office/drawing/2014/main" id="{D2F10DAB-DD9C-45B4-B0E4-524086AA3F2F}"/>
              </a:ext>
            </a:extLst>
          </p:cNvPr>
          <p:cNvSpPr txBox="1"/>
          <p:nvPr/>
        </p:nvSpPr>
        <p:spPr>
          <a:xfrm>
            <a:off x="3193664" y="3264303"/>
            <a:ext cx="2022764" cy="1754326"/>
          </a:xfrm>
          <a:prstGeom prst="rect">
            <a:avLst/>
          </a:prstGeom>
          <a:noFill/>
        </p:spPr>
        <p:txBody>
          <a:bodyPr wrap="square" rtlCol="0">
            <a:spAutoFit/>
          </a:bodyPr>
          <a:lstStyle/>
          <a:p>
            <a:r>
              <a:rPr lang="en-AU" sz="1800" i="1" dirty="0"/>
              <a:t>It takes many good deeds to build a good reputation, and only one bad one to lose it. ~ </a:t>
            </a:r>
            <a:r>
              <a:rPr lang="en-AU" sz="1800" b="1" dirty="0"/>
              <a:t>Benjamin Franklin</a:t>
            </a:r>
            <a:endParaRPr lang="en-AU" b="1" dirty="0"/>
          </a:p>
        </p:txBody>
      </p:sp>
      <p:sp>
        <p:nvSpPr>
          <p:cNvPr id="7" name="TextBox 6">
            <a:extLst>
              <a:ext uri="{FF2B5EF4-FFF2-40B4-BE49-F238E27FC236}">
                <a16:creationId xmlns:a16="http://schemas.microsoft.com/office/drawing/2014/main" id="{97E9A1E6-CE8D-4C40-86E6-F65DD1F7D974}"/>
              </a:ext>
            </a:extLst>
          </p:cNvPr>
          <p:cNvSpPr txBox="1"/>
          <p:nvPr/>
        </p:nvSpPr>
        <p:spPr>
          <a:xfrm>
            <a:off x="184150" y="5273714"/>
            <a:ext cx="4054230" cy="2031325"/>
          </a:xfrm>
          <a:prstGeom prst="rect">
            <a:avLst/>
          </a:prstGeom>
          <a:noFill/>
          <a:ln>
            <a:solidFill>
              <a:srgbClr val="FF0000"/>
            </a:solidFill>
          </a:ln>
        </p:spPr>
        <p:txBody>
          <a:bodyPr wrap="square" rtlCol="0">
            <a:spAutoFit/>
          </a:bodyPr>
          <a:lstStyle/>
          <a:p>
            <a:r>
              <a:rPr lang="en-AU" dirty="0">
                <a:solidFill>
                  <a:srgbClr val="FF0000"/>
                </a:solidFill>
              </a:rPr>
              <a:t>Where executives and  </a:t>
            </a:r>
            <a:r>
              <a:rPr lang="en-AU" u="sng" dirty="0">
                <a:solidFill>
                  <a:srgbClr val="FF0000"/>
                </a:solidFill>
              </a:rPr>
              <a:t>do not</a:t>
            </a:r>
            <a:r>
              <a:rPr lang="en-AU" dirty="0">
                <a:solidFill>
                  <a:srgbClr val="FF0000"/>
                </a:solidFill>
              </a:rPr>
              <a:t> manage</a:t>
            </a:r>
            <a:br>
              <a:rPr lang="en-AU" dirty="0">
                <a:solidFill>
                  <a:srgbClr val="FF0000"/>
                </a:solidFill>
              </a:rPr>
            </a:br>
            <a:br>
              <a:rPr lang="en-AU" dirty="0">
                <a:solidFill>
                  <a:srgbClr val="FF0000"/>
                </a:solidFill>
              </a:rPr>
            </a:br>
            <a:r>
              <a:rPr lang="en-AU" dirty="0">
                <a:solidFill>
                  <a:srgbClr val="FF0000"/>
                </a:solidFill>
              </a:rPr>
              <a:t> </a:t>
            </a:r>
            <a:br>
              <a:rPr lang="en-AU" dirty="0">
                <a:solidFill>
                  <a:srgbClr val="FF0000"/>
                </a:solidFill>
              </a:rPr>
            </a:br>
            <a:r>
              <a:rPr lang="en-AU" dirty="0">
                <a:solidFill>
                  <a:srgbClr val="FF0000"/>
                </a:solidFill>
              </a:rPr>
              <a:t>these risks, they have the potential to migrate onto balance sheets and manifest as  (less custom, approvals, regulatory blockages, loss social licence</a:t>
            </a:r>
            <a:r>
              <a:rPr lang="en-AU" dirty="0"/>
              <a:t>)</a:t>
            </a:r>
          </a:p>
        </p:txBody>
      </p:sp>
    </p:spTree>
    <p:extLst>
      <p:ext uri="{BB962C8B-B14F-4D97-AF65-F5344CB8AC3E}">
        <p14:creationId xmlns:p14="http://schemas.microsoft.com/office/powerpoint/2010/main" val="1063603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0"/>
            <a:ext cx="2049462" cy="1152525"/>
          </a:xfrm>
        </p:spPr>
      </p:sp>
      <p:sp>
        <p:nvSpPr>
          <p:cNvPr id="3" name="Notes Placeholder 2"/>
          <p:cNvSpPr>
            <a:spLocks noGrp="1"/>
          </p:cNvSpPr>
          <p:nvPr>
            <p:ph type="body" idx="1"/>
          </p:nvPr>
        </p:nvSpPr>
        <p:spPr>
          <a:xfrm>
            <a:off x="153681" y="1008612"/>
            <a:ext cx="7147664" cy="5472754"/>
          </a:xfrm>
        </p:spPr>
        <p:txBody>
          <a:bodyPr/>
          <a:lstStyle/>
          <a:p>
            <a:endParaRPr lang="en-AU" sz="1400" dirty="0"/>
          </a:p>
          <a:p>
            <a:r>
              <a:rPr lang="en-AU" sz="1600" dirty="0"/>
              <a:t>Many of you will have heard me previously speak on this</a:t>
            </a:r>
          </a:p>
          <a:p>
            <a:r>
              <a:rPr lang="en-AU" sz="1600" b="1" dirty="0">
                <a:solidFill>
                  <a:srgbClr val="FF0000"/>
                </a:solidFill>
              </a:rPr>
              <a:t>Customers</a:t>
            </a:r>
            <a:r>
              <a:rPr lang="en-AU" sz="1600" dirty="0"/>
              <a:t> are increasingly not just the </a:t>
            </a:r>
            <a:br>
              <a:rPr lang="en-AU" sz="1600" dirty="0"/>
            </a:br>
            <a:r>
              <a:rPr lang="en-AU" sz="1600" b="1" dirty="0"/>
              <a:t>passive recipients </a:t>
            </a:r>
            <a:r>
              <a:rPr lang="en-AU" sz="1600" dirty="0"/>
              <a:t>of goods and services</a:t>
            </a:r>
          </a:p>
          <a:p>
            <a:r>
              <a:rPr lang="en-AU" sz="1600" dirty="0"/>
              <a:t>they are re </a:t>
            </a:r>
            <a:r>
              <a:rPr lang="en-AU" sz="1600" b="1" dirty="0"/>
              <a:t>discerning “consumers” </a:t>
            </a:r>
            <a:r>
              <a:rPr lang="en-AU" sz="1600" dirty="0"/>
              <a:t>with </a:t>
            </a:r>
            <a:br>
              <a:rPr lang="en-AU" sz="1600" dirty="0"/>
            </a:br>
            <a:r>
              <a:rPr lang="en-AU" sz="1600" dirty="0"/>
              <a:t>expectations </a:t>
            </a:r>
            <a:r>
              <a:rPr lang="en-AU" sz="1600" b="1" dirty="0"/>
              <a:t>not only of the goods and services </a:t>
            </a:r>
            <a:r>
              <a:rPr lang="en-AU" sz="1600" dirty="0"/>
              <a:t>they buy, </a:t>
            </a:r>
            <a:br>
              <a:rPr lang="en-AU" sz="1600" dirty="0"/>
            </a:br>
            <a:r>
              <a:rPr lang="en-AU" sz="1600" b="1" dirty="0"/>
              <a:t>but the companies </a:t>
            </a:r>
            <a:r>
              <a:rPr lang="en-AU" sz="1600" dirty="0"/>
              <a:t>that produce them</a:t>
            </a:r>
          </a:p>
          <a:p>
            <a:endParaRPr lang="en-AU" sz="1600" dirty="0"/>
          </a:p>
          <a:p>
            <a:r>
              <a:rPr lang="en-AU" sz="1600" b="1" dirty="0">
                <a:solidFill>
                  <a:srgbClr val="FF0000"/>
                </a:solidFill>
              </a:rPr>
              <a:t>Staff</a:t>
            </a:r>
            <a:r>
              <a:rPr lang="en-AU" sz="1600" dirty="0">
                <a:solidFill>
                  <a:srgbClr val="FF0000"/>
                </a:solidFill>
              </a:rPr>
              <a:t> </a:t>
            </a:r>
            <a:r>
              <a:rPr lang="en-AU" sz="1600" dirty="0"/>
              <a:t>too have expectations of their </a:t>
            </a:r>
            <a:r>
              <a:rPr lang="en-AU" sz="1600" b="1" dirty="0"/>
              <a:t>employers</a:t>
            </a:r>
          </a:p>
          <a:p>
            <a:r>
              <a:rPr lang="en-AU" sz="1600" dirty="0"/>
              <a:t>They want their companies to </a:t>
            </a:r>
            <a:r>
              <a:rPr lang="en-AU" sz="1600" b="1" dirty="0"/>
              <a:t>do more than </a:t>
            </a:r>
            <a:br>
              <a:rPr lang="en-AU" sz="1600" b="1" dirty="0"/>
            </a:br>
            <a:r>
              <a:rPr lang="en-AU" sz="1600" b="1" dirty="0"/>
              <a:t>provide a </a:t>
            </a:r>
            <a:r>
              <a:rPr lang="en-AU" sz="1600" b="1" dirty="0" err="1"/>
              <a:t>paycheck</a:t>
            </a:r>
            <a:r>
              <a:rPr lang="en-AU" sz="1600" b="1" dirty="0"/>
              <a:t>. They</a:t>
            </a:r>
            <a:r>
              <a:rPr lang="en-AU" sz="1600" dirty="0"/>
              <a:t> want them to </a:t>
            </a:r>
            <a:r>
              <a:rPr lang="en-AU" sz="1600" b="1" dirty="0"/>
              <a:t>do good</a:t>
            </a:r>
            <a:br>
              <a:rPr lang="en-AU" sz="1600" b="1" dirty="0"/>
            </a:br>
            <a:r>
              <a:rPr lang="en-AU" sz="1600" dirty="0"/>
              <a:t> &amp; act </a:t>
            </a:r>
            <a:r>
              <a:rPr lang="en-AU" sz="1600" b="1" dirty="0"/>
              <a:t>with purpose </a:t>
            </a:r>
            <a:r>
              <a:rPr lang="en-AU" sz="1600" dirty="0"/>
              <a:t>(especially </a:t>
            </a:r>
            <a:r>
              <a:rPr lang="en-AU" sz="1600" b="1" dirty="0"/>
              <a:t>millennials &amp; younger</a:t>
            </a:r>
            <a:r>
              <a:rPr lang="en-AU" sz="1600" dirty="0"/>
              <a:t>)</a:t>
            </a:r>
          </a:p>
          <a:p>
            <a:endParaRPr lang="en-AU" sz="1600" b="1" dirty="0">
              <a:solidFill>
                <a:srgbClr val="FF0000"/>
              </a:solidFill>
            </a:endParaRPr>
          </a:p>
          <a:p>
            <a:r>
              <a:rPr lang="en-AU" sz="1600" b="1" dirty="0">
                <a:solidFill>
                  <a:srgbClr val="FF0000"/>
                </a:solidFill>
              </a:rPr>
              <a:t>Stakeholders </a:t>
            </a:r>
            <a:r>
              <a:rPr lang="en-AU" sz="1600" dirty="0"/>
              <a:t>are people too and they’ve</a:t>
            </a:r>
            <a:br>
              <a:rPr lang="en-AU" sz="1600" dirty="0"/>
            </a:br>
            <a:r>
              <a:rPr lang="en-AU" sz="1600" dirty="0"/>
              <a:t> started to </a:t>
            </a:r>
            <a:r>
              <a:rPr lang="en-AU" sz="1600" b="1" dirty="0"/>
              <a:t>develop a conscience</a:t>
            </a:r>
            <a:endParaRPr lang="en-AU" sz="1600" dirty="0"/>
          </a:p>
          <a:p>
            <a:endParaRPr lang="en-AU" sz="1600" i="1" dirty="0"/>
          </a:p>
          <a:p>
            <a:r>
              <a:rPr lang="en-AU" sz="1600" i="1" dirty="0">
                <a:solidFill>
                  <a:srgbClr val="005DA2"/>
                </a:solidFill>
              </a:rPr>
              <a:t>All this </a:t>
            </a:r>
            <a:r>
              <a:rPr lang="en-AU" sz="1600" b="1" i="1" dirty="0">
                <a:solidFill>
                  <a:srgbClr val="005DA2"/>
                </a:solidFill>
              </a:rPr>
              <a:t>expectation is amplified by </a:t>
            </a:r>
            <a:r>
              <a:rPr lang="en-AU" sz="1600" i="1" dirty="0">
                <a:solidFill>
                  <a:srgbClr val="005DA2"/>
                </a:solidFill>
              </a:rPr>
              <a:t>SOCIAL MEDIA-</a:t>
            </a:r>
            <a:br>
              <a:rPr lang="en-AU" sz="1600" b="1" i="1" dirty="0">
                <a:solidFill>
                  <a:srgbClr val="005DA2"/>
                </a:solidFill>
              </a:rPr>
            </a:br>
            <a:r>
              <a:rPr lang="en-AU" sz="1600" b="1" i="1" dirty="0">
                <a:solidFill>
                  <a:srgbClr val="005DA2"/>
                </a:solidFill>
              </a:rPr>
              <a:t>a democratised &amp; easy access platform </a:t>
            </a:r>
            <a:r>
              <a:rPr lang="en-AU" sz="1600" i="1" dirty="0">
                <a:solidFill>
                  <a:srgbClr val="005DA2"/>
                </a:solidFill>
              </a:rPr>
              <a:t>for </a:t>
            </a:r>
          </a:p>
          <a:p>
            <a:r>
              <a:rPr lang="en-AU" sz="1600" i="1" dirty="0">
                <a:solidFill>
                  <a:srgbClr val="005DA2"/>
                </a:solidFill>
              </a:rPr>
              <a:t>good and bad, </a:t>
            </a:r>
            <a:r>
              <a:rPr lang="en-AU" sz="1600" b="1" i="1" dirty="0">
                <a:solidFill>
                  <a:srgbClr val="005DA2"/>
                </a:solidFill>
              </a:rPr>
              <a:t>skewing views </a:t>
            </a:r>
            <a:r>
              <a:rPr lang="en-AU" sz="1600" i="1" dirty="0">
                <a:solidFill>
                  <a:srgbClr val="005DA2"/>
                </a:solidFill>
              </a:rPr>
              <a:t>inside </a:t>
            </a:r>
            <a:r>
              <a:rPr lang="en-AU" sz="1600" b="1" i="1" dirty="0">
                <a:solidFill>
                  <a:srgbClr val="005DA2"/>
                </a:solidFill>
              </a:rPr>
              <a:t>echo chambe</a:t>
            </a:r>
            <a:r>
              <a:rPr lang="en-AU" sz="1600" i="1" dirty="0">
                <a:solidFill>
                  <a:srgbClr val="005DA2"/>
                </a:solidFill>
              </a:rPr>
              <a:t>rs</a:t>
            </a:r>
          </a:p>
          <a:p>
            <a:r>
              <a:rPr lang="en-AU" sz="1600" i="1" dirty="0">
                <a:solidFill>
                  <a:srgbClr val="005DA2"/>
                </a:solidFill>
              </a:rPr>
              <a:t>that makes it hard to distinguish between fact and fiction</a:t>
            </a:r>
          </a:p>
          <a:p>
            <a:r>
              <a:rPr lang="en-AU" sz="1600" i="1" dirty="0">
                <a:solidFill>
                  <a:srgbClr val="005DA2"/>
                </a:solidFill>
              </a:rPr>
              <a:t>(The IRL scenario becomes hard to discern</a:t>
            </a:r>
            <a:r>
              <a:rPr lang="en-AU" sz="1600" dirty="0">
                <a:solidFill>
                  <a:srgbClr val="005DA2"/>
                </a:solidFill>
              </a:rPr>
              <a:t>)</a:t>
            </a:r>
          </a:p>
          <a:p>
            <a:endParaRPr lang="en-AU" sz="1600" dirty="0"/>
          </a:p>
          <a:p>
            <a:endParaRPr lang="en-AU" sz="1600" b="1" dirty="0"/>
          </a:p>
          <a:p>
            <a:r>
              <a:rPr lang="en-AU" sz="1600" b="1" dirty="0"/>
              <a:t> </a:t>
            </a:r>
          </a:p>
        </p:txBody>
      </p:sp>
      <p:sp>
        <p:nvSpPr>
          <p:cNvPr id="4" name="Slide Number Placeholder 3"/>
          <p:cNvSpPr>
            <a:spLocks noGrp="1"/>
          </p:cNvSpPr>
          <p:nvPr>
            <p:ph type="sldNum" sz="quarter" idx="5"/>
          </p:nvPr>
        </p:nvSpPr>
        <p:spPr>
          <a:xfrm>
            <a:off x="4059382" y="7673788"/>
            <a:ext cx="1901564" cy="1470212"/>
          </a:xfrm>
        </p:spPr>
        <p:txBody>
          <a:bodyPr/>
          <a:lstStyle/>
          <a:p>
            <a:fld id="{E1F1123C-DF58-48A7-8398-33EAA948F73A}" type="slidenum">
              <a:rPr lang="en-AU" smtClean="0"/>
              <a:t>4</a:t>
            </a:fld>
            <a:endParaRPr lang="en-AU" dirty="0"/>
          </a:p>
        </p:txBody>
      </p:sp>
      <p:sp>
        <p:nvSpPr>
          <p:cNvPr id="6" name="TextBox 5">
            <a:extLst>
              <a:ext uri="{FF2B5EF4-FFF2-40B4-BE49-F238E27FC236}">
                <a16:creationId xmlns:a16="http://schemas.microsoft.com/office/drawing/2014/main" id="{56001AA3-BCC7-4304-869B-E3BC2D0B3261}"/>
              </a:ext>
            </a:extLst>
          </p:cNvPr>
          <p:cNvSpPr txBox="1"/>
          <p:nvPr/>
        </p:nvSpPr>
        <p:spPr>
          <a:xfrm>
            <a:off x="2908407" y="-212388"/>
            <a:ext cx="3977301" cy="646331"/>
          </a:xfrm>
          <a:prstGeom prst="rect">
            <a:avLst/>
          </a:prstGeom>
          <a:noFill/>
        </p:spPr>
        <p:txBody>
          <a:bodyPr wrap="square" rtlCol="0">
            <a:spAutoFit/>
          </a:bodyPr>
          <a:lstStyle/>
          <a:p>
            <a:r>
              <a:rPr lang="en-AU" sz="1800" b="1" dirty="0"/>
              <a:t>. </a:t>
            </a:r>
          </a:p>
          <a:p>
            <a:endParaRPr lang="en-AU" dirty="0"/>
          </a:p>
        </p:txBody>
      </p:sp>
      <p:sp>
        <p:nvSpPr>
          <p:cNvPr id="8" name="TextBox 7">
            <a:extLst>
              <a:ext uri="{FF2B5EF4-FFF2-40B4-BE49-F238E27FC236}">
                <a16:creationId xmlns:a16="http://schemas.microsoft.com/office/drawing/2014/main" id="{2563E9B7-44A8-4408-94EB-6CC5ECBCD10E}"/>
              </a:ext>
            </a:extLst>
          </p:cNvPr>
          <p:cNvSpPr txBox="1"/>
          <p:nvPr/>
        </p:nvSpPr>
        <p:spPr>
          <a:xfrm>
            <a:off x="3629250" y="85282"/>
            <a:ext cx="2382982" cy="923330"/>
          </a:xfrm>
          <a:prstGeom prst="rect">
            <a:avLst/>
          </a:prstGeom>
          <a:noFill/>
        </p:spPr>
        <p:txBody>
          <a:bodyPr wrap="square" rtlCol="0">
            <a:spAutoFit/>
          </a:bodyPr>
          <a:lstStyle/>
          <a:p>
            <a:r>
              <a:rPr lang="en-AU" sz="1800" b="1" i="1" dirty="0"/>
              <a:t>Customer centricity </a:t>
            </a:r>
            <a:r>
              <a:rPr lang="en-AU" sz="1800" i="1" dirty="0"/>
              <a:t>is a buzzword for good reason</a:t>
            </a:r>
            <a:endParaRPr lang="en-AU" i="1" dirty="0"/>
          </a:p>
        </p:txBody>
      </p:sp>
      <p:sp>
        <p:nvSpPr>
          <p:cNvPr id="10" name="TextBox 9">
            <a:extLst>
              <a:ext uri="{FF2B5EF4-FFF2-40B4-BE49-F238E27FC236}">
                <a16:creationId xmlns:a16="http://schemas.microsoft.com/office/drawing/2014/main" id="{64E6D919-0ACB-422D-A3F4-8158A3CC58D3}"/>
              </a:ext>
            </a:extLst>
          </p:cNvPr>
          <p:cNvSpPr txBox="1"/>
          <p:nvPr/>
        </p:nvSpPr>
        <p:spPr>
          <a:xfrm>
            <a:off x="5010163" y="3059401"/>
            <a:ext cx="1694155" cy="4247317"/>
          </a:xfrm>
          <a:prstGeom prst="rect">
            <a:avLst/>
          </a:prstGeom>
          <a:noFill/>
        </p:spPr>
        <p:txBody>
          <a:bodyPr wrap="square" rtlCol="0">
            <a:spAutoFit/>
          </a:bodyPr>
          <a:lstStyle/>
          <a:p>
            <a:r>
              <a:rPr lang="en-AU" b="1" i="1" dirty="0">
                <a:solidFill>
                  <a:srgbClr val="005DA2"/>
                </a:solidFill>
              </a:rPr>
              <a:t>Consumer experience of </a:t>
            </a:r>
            <a:r>
              <a:rPr lang="en-AU" sz="1800" b="1" i="1" dirty="0">
                <a:solidFill>
                  <a:srgbClr val="005DA2"/>
                </a:solidFill>
              </a:rPr>
              <a:t>TECH </a:t>
            </a:r>
            <a:r>
              <a:rPr lang="en-AU" sz="1800" i="1" dirty="0">
                <a:solidFill>
                  <a:srgbClr val="005DA2"/>
                </a:solidFill>
              </a:rPr>
              <a:t>has both </a:t>
            </a:r>
            <a:r>
              <a:rPr lang="en-AU" sz="1800" b="1" i="1" dirty="0">
                <a:solidFill>
                  <a:srgbClr val="005DA2"/>
                </a:solidFill>
              </a:rPr>
              <a:t>enabled more</a:t>
            </a:r>
            <a:br>
              <a:rPr lang="en-AU" sz="1800" i="1" dirty="0">
                <a:solidFill>
                  <a:srgbClr val="005DA2"/>
                </a:solidFill>
              </a:rPr>
            </a:br>
            <a:r>
              <a:rPr lang="en-AU" sz="1800" i="1" dirty="0">
                <a:solidFill>
                  <a:srgbClr val="005DA2"/>
                </a:solidFill>
              </a:rPr>
              <a:t>and </a:t>
            </a:r>
            <a:r>
              <a:rPr lang="en-AU" sz="1800" b="1" i="1" dirty="0">
                <a:solidFill>
                  <a:srgbClr val="005DA2"/>
                </a:solidFill>
              </a:rPr>
              <a:t>raised the </a:t>
            </a:r>
            <a:r>
              <a:rPr lang="en-AU" sz="1800" i="1" dirty="0">
                <a:solidFill>
                  <a:srgbClr val="005DA2"/>
                </a:solidFill>
              </a:rPr>
              <a:t>bar  on expectations on </a:t>
            </a:r>
            <a:r>
              <a:rPr lang="en-AU" sz="1800" b="1" i="1" dirty="0">
                <a:solidFill>
                  <a:srgbClr val="005DA2"/>
                </a:solidFill>
              </a:rPr>
              <a:t>what</a:t>
            </a:r>
            <a:r>
              <a:rPr lang="en-AU" sz="1800" i="1" dirty="0">
                <a:solidFill>
                  <a:srgbClr val="005DA2"/>
                </a:solidFill>
              </a:rPr>
              <a:t> can be done and </a:t>
            </a:r>
            <a:r>
              <a:rPr lang="en-AU" sz="1800" b="1" i="1" dirty="0">
                <a:solidFill>
                  <a:srgbClr val="005DA2"/>
                </a:solidFill>
              </a:rPr>
              <a:t>by </a:t>
            </a:r>
            <a:r>
              <a:rPr lang="en-AU" b="1" i="1" dirty="0">
                <a:solidFill>
                  <a:srgbClr val="005DA2"/>
                </a:solidFill>
              </a:rPr>
              <a:t>when</a:t>
            </a:r>
            <a:br>
              <a:rPr lang="en-AU" b="1" i="1" dirty="0">
                <a:solidFill>
                  <a:srgbClr val="005DA2"/>
                </a:solidFill>
              </a:rPr>
            </a:br>
            <a:br>
              <a:rPr lang="en-AU" b="1" i="1" dirty="0">
                <a:solidFill>
                  <a:srgbClr val="005DA2"/>
                </a:solidFill>
              </a:rPr>
            </a:br>
            <a:r>
              <a:rPr lang="en-AU" sz="1800" b="1" dirty="0">
                <a:solidFill>
                  <a:srgbClr val="005DA2"/>
                </a:solidFill>
              </a:rPr>
              <a:t>Its 24/7 immediacy &amp; responsiveness</a:t>
            </a:r>
            <a:r>
              <a:rPr lang="en-AU" sz="1800" b="1" dirty="0"/>
              <a:t>.</a:t>
            </a:r>
          </a:p>
          <a:p>
            <a:endParaRPr lang="en-AU" sz="1800" b="1" i="1" dirty="0"/>
          </a:p>
        </p:txBody>
      </p:sp>
    </p:spTree>
    <p:extLst>
      <p:ext uri="{BB962C8B-B14F-4D97-AF65-F5344CB8AC3E}">
        <p14:creationId xmlns:p14="http://schemas.microsoft.com/office/powerpoint/2010/main" val="73525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304800"/>
            <a:ext cx="2886075" cy="1624013"/>
          </a:xfrm>
        </p:spPr>
      </p:sp>
      <p:sp>
        <p:nvSpPr>
          <p:cNvPr id="3" name="Notes Placeholder 2"/>
          <p:cNvSpPr>
            <a:spLocks noGrp="1"/>
          </p:cNvSpPr>
          <p:nvPr>
            <p:ph type="body" idx="1"/>
          </p:nvPr>
        </p:nvSpPr>
        <p:spPr>
          <a:xfrm>
            <a:off x="284069" y="1766370"/>
            <a:ext cx="5672738" cy="3651837"/>
          </a:xfrm>
        </p:spPr>
        <p:txBody>
          <a:bodyPr/>
          <a:lstStyle/>
          <a:p>
            <a:endParaRPr lang="en-AU" sz="1800" dirty="0"/>
          </a:p>
          <a:p>
            <a:r>
              <a:rPr lang="en-AU" sz="1800" dirty="0"/>
              <a:t>What do they care about, these stakeholders? </a:t>
            </a:r>
          </a:p>
          <a:p>
            <a:br>
              <a:rPr lang="en-AU" sz="1800" dirty="0"/>
            </a:br>
            <a:r>
              <a:rPr lang="en-AU" sz="1800" dirty="0"/>
              <a:t>The immediate and  far flung reaches of an organisation’s supply chain and that’s not just source of goods and services </a:t>
            </a:r>
            <a:br>
              <a:rPr lang="en-AU" sz="1800" dirty="0"/>
            </a:br>
            <a:endParaRPr lang="en-AU" sz="1800" dirty="0"/>
          </a:p>
          <a:p>
            <a:r>
              <a:rPr lang="en-AU" sz="1800" dirty="0"/>
              <a:t>It’s </a:t>
            </a:r>
            <a:r>
              <a:rPr lang="en-AU" sz="1800" b="1" dirty="0"/>
              <a:t>labour force pr</a:t>
            </a:r>
            <a:r>
              <a:rPr lang="en-AU" sz="1800" dirty="0"/>
              <a:t>actices,  </a:t>
            </a:r>
          </a:p>
          <a:p>
            <a:r>
              <a:rPr lang="en-AU" sz="1800" dirty="0"/>
              <a:t>the </a:t>
            </a:r>
            <a:r>
              <a:rPr lang="en-AU" sz="1800" b="1" dirty="0"/>
              <a:t>impact every single linkage </a:t>
            </a:r>
            <a:r>
              <a:rPr lang="en-AU" sz="1800" dirty="0"/>
              <a:t>in the supply chain</a:t>
            </a:r>
          </a:p>
          <a:p>
            <a:r>
              <a:rPr lang="en-AU" sz="1800" dirty="0"/>
              <a:t>Has </a:t>
            </a:r>
            <a:r>
              <a:rPr lang="en-AU" sz="1800" b="1" dirty="0"/>
              <a:t>on environment, carbon emissions</a:t>
            </a:r>
            <a:r>
              <a:rPr lang="en-AU" sz="1800" dirty="0"/>
              <a:t>, </a:t>
            </a:r>
            <a:br>
              <a:rPr lang="en-AU" sz="1800" dirty="0"/>
            </a:br>
            <a:r>
              <a:rPr lang="en-AU" sz="1800" dirty="0"/>
              <a:t>the way they treat the c</a:t>
            </a:r>
            <a:r>
              <a:rPr lang="en-AU" sz="1800" b="1" dirty="0"/>
              <a:t>ommunities</a:t>
            </a:r>
            <a:r>
              <a:rPr lang="en-AU" sz="1800" dirty="0"/>
              <a:t> in which they work and </a:t>
            </a:r>
            <a:r>
              <a:rPr lang="en-AU" sz="1800" b="1" dirty="0"/>
              <a:t>cultures</a:t>
            </a:r>
            <a:r>
              <a:rPr lang="en-AU" sz="1800" dirty="0"/>
              <a:t> they  encounter along the way;</a:t>
            </a:r>
          </a:p>
          <a:p>
            <a:r>
              <a:rPr lang="en-AU" sz="1800" dirty="0"/>
              <a:t>their involvement in </a:t>
            </a:r>
            <a:br>
              <a:rPr lang="en-AU" sz="1800" dirty="0"/>
            </a:br>
            <a:r>
              <a:rPr lang="en-AU" sz="1800" b="1" dirty="0"/>
              <a:t>less well regarded </a:t>
            </a:r>
            <a:r>
              <a:rPr lang="en-AU" sz="1800" b="1" dirty="0" err="1"/>
              <a:t>activites</a:t>
            </a:r>
            <a:r>
              <a:rPr lang="en-AU" sz="1800" b="1" dirty="0"/>
              <a:t> (itself a moving target…</a:t>
            </a:r>
            <a:br>
              <a:rPr lang="en-AU" sz="1800" b="1" dirty="0"/>
            </a:br>
            <a:r>
              <a:rPr lang="en-AU" sz="1800" b="1" dirty="0"/>
              <a:t>. </a:t>
            </a:r>
            <a:r>
              <a:rPr lang="en-AU" sz="1800" b="1" dirty="0">
                <a:highlight>
                  <a:srgbClr val="FFFF00"/>
                </a:highlight>
              </a:rPr>
              <a:t>the list goes on</a:t>
            </a:r>
          </a:p>
          <a:p>
            <a:r>
              <a:rPr lang="en-AU" sz="1800" b="1" dirty="0">
                <a:highlight>
                  <a:srgbClr val="FF0000"/>
                </a:highlight>
              </a:rPr>
              <a:t>Its mostly about applying an ethical human centric </a:t>
            </a:r>
            <a:r>
              <a:rPr lang="en-AU" sz="1800" b="1" dirty="0" err="1">
                <a:highlight>
                  <a:srgbClr val="FF0000"/>
                </a:highlight>
              </a:rPr>
              <a:t>lense</a:t>
            </a:r>
            <a:r>
              <a:rPr lang="en-AU" sz="1800" b="1" dirty="0">
                <a:highlight>
                  <a:srgbClr val="FF0000"/>
                </a:highlight>
              </a:rPr>
              <a:t>. Who is most impacted and how can that be ameliorated</a:t>
            </a:r>
          </a:p>
          <a:p>
            <a:endParaRPr lang="en-AU" sz="1800" dirty="0">
              <a:highlight>
                <a:srgbClr val="FFFF00"/>
              </a:highlight>
            </a:endParaRPr>
          </a:p>
          <a:p>
            <a:r>
              <a:rPr lang="en-AU" sz="1800" dirty="0"/>
              <a:t>And here </a:t>
            </a:r>
            <a:r>
              <a:rPr lang="en-AU" sz="1800" b="1" dirty="0"/>
              <a:t>in NZ </a:t>
            </a:r>
            <a:r>
              <a:rPr lang="en-AU" sz="1800" dirty="0"/>
              <a:t>how they deal with issues around </a:t>
            </a:r>
            <a:br>
              <a:rPr lang="en-AU" sz="1800" dirty="0"/>
            </a:br>
            <a:r>
              <a:rPr lang="en-AU" sz="1800" dirty="0"/>
              <a:t> </a:t>
            </a:r>
            <a:r>
              <a:rPr lang="en-AU" sz="1800" b="1" dirty="0">
                <a:highlight>
                  <a:srgbClr val="FFFF00"/>
                </a:highlight>
              </a:rPr>
              <a:t>Te </a:t>
            </a:r>
            <a:r>
              <a:rPr lang="en-AU" sz="1800" b="1" dirty="0" err="1">
                <a:highlight>
                  <a:srgbClr val="FFFF00"/>
                </a:highlight>
              </a:rPr>
              <a:t>Tiriti</a:t>
            </a:r>
            <a:r>
              <a:rPr lang="en-AU" sz="1800" b="1" dirty="0">
                <a:highlight>
                  <a:srgbClr val="FFFF00"/>
                </a:highlight>
              </a:rPr>
              <a:t> </a:t>
            </a:r>
            <a:r>
              <a:rPr lang="en-AU" sz="1800" b="1" dirty="0"/>
              <a:t>Waitangi</a:t>
            </a:r>
            <a:r>
              <a:rPr lang="en-AU" sz="1800" dirty="0"/>
              <a:t>, matters </a:t>
            </a:r>
            <a:r>
              <a:rPr lang="en-AU" sz="1800" dirty="0">
                <a:highlight>
                  <a:srgbClr val="FFFF00"/>
                </a:highlight>
              </a:rPr>
              <a:t>that impinge on </a:t>
            </a:r>
            <a:r>
              <a:rPr lang="en-AU" sz="1800" b="1" dirty="0">
                <a:highlight>
                  <a:srgbClr val="FFFF00"/>
                </a:highlight>
              </a:rPr>
              <a:t>Te </a:t>
            </a:r>
            <a:r>
              <a:rPr lang="en-AU" sz="1800" b="1" dirty="0" err="1">
                <a:highlight>
                  <a:srgbClr val="FFFF00"/>
                </a:highlight>
              </a:rPr>
              <a:t>Ao</a:t>
            </a:r>
            <a:r>
              <a:rPr lang="en-AU" sz="1800" b="1" dirty="0">
                <a:highlight>
                  <a:srgbClr val="FFFF00"/>
                </a:highlight>
              </a:rPr>
              <a:t> Maori</a:t>
            </a:r>
            <a:br>
              <a:rPr lang="en-AU" sz="1800" dirty="0">
                <a:highlight>
                  <a:srgbClr val="FFFF00"/>
                </a:highlight>
              </a:rPr>
            </a:br>
            <a:r>
              <a:rPr lang="en-AU" sz="1800" dirty="0"/>
              <a:t>….respect for </a:t>
            </a:r>
            <a:r>
              <a:rPr lang="en-AU" sz="1800" b="1" dirty="0"/>
              <a:t>Maori and other cultures </a:t>
            </a:r>
            <a:r>
              <a:rPr lang="en-AU" sz="1800" dirty="0"/>
              <a:t>and </a:t>
            </a:r>
            <a:br>
              <a:rPr lang="en-AU" sz="1800" dirty="0"/>
            </a:br>
            <a:r>
              <a:rPr lang="en-AU" sz="1800" dirty="0" err="1"/>
              <a:t>Matauranga</a:t>
            </a:r>
            <a:r>
              <a:rPr lang="en-AU" sz="1800" dirty="0"/>
              <a:t> Maori</a:t>
            </a:r>
          </a:p>
        </p:txBody>
      </p:sp>
      <p:sp>
        <p:nvSpPr>
          <p:cNvPr id="4" name="Slide Number Placeholder 3"/>
          <p:cNvSpPr>
            <a:spLocks noGrp="1"/>
          </p:cNvSpPr>
          <p:nvPr>
            <p:ph type="sldNum" sz="quarter" idx="5"/>
          </p:nvPr>
        </p:nvSpPr>
        <p:spPr/>
        <p:txBody>
          <a:bodyPr/>
          <a:lstStyle/>
          <a:p>
            <a:fld id="{E1F1123C-DF58-48A7-8398-33EAA948F73A}" type="slidenum">
              <a:rPr lang="en-AU" smtClean="0"/>
              <a:t>5</a:t>
            </a:fld>
            <a:endParaRPr lang="en-AU" dirty="0"/>
          </a:p>
        </p:txBody>
      </p:sp>
    </p:spTree>
    <p:extLst>
      <p:ext uri="{BB962C8B-B14F-4D97-AF65-F5344CB8AC3E}">
        <p14:creationId xmlns:p14="http://schemas.microsoft.com/office/powerpoint/2010/main" val="332638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220663"/>
            <a:ext cx="2079625" cy="1169988"/>
          </a:xfrm>
        </p:spPr>
      </p:sp>
      <p:sp>
        <p:nvSpPr>
          <p:cNvPr id="3" name="Notes Placeholder 2"/>
          <p:cNvSpPr>
            <a:spLocks noGrp="1"/>
          </p:cNvSpPr>
          <p:nvPr>
            <p:ph type="body" idx="1"/>
          </p:nvPr>
        </p:nvSpPr>
        <p:spPr>
          <a:xfrm>
            <a:off x="107705" y="621788"/>
            <a:ext cx="6415014" cy="4110518"/>
          </a:xfrm>
        </p:spPr>
        <p:txBody>
          <a:bodyPr/>
          <a:lstStyle/>
          <a:p>
            <a:endParaRPr lang="en-AU" sz="1800" dirty="0"/>
          </a:p>
          <a:p>
            <a:r>
              <a:rPr lang="en-AU" sz="1800" dirty="0"/>
              <a:t>At this point I can imagine some of you are thinking - Does this really matter?</a:t>
            </a:r>
          </a:p>
          <a:p>
            <a:r>
              <a:rPr lang="en-AU" sz="1800" dirty="0"/>
              <a:t>Is this real </a:t>
            </a:r>
            <a:r>
              <a:rPr lang="en-AU" sz="2800" dirty="0"/>
              <a:t>isn’t this broader outcomes and stakeholder stuff just a fad</a:t>
            </a:r>
            <a:r>
              <a:rPr lang="en-AU" sz="1800" dirty="0"/>
              <a:t>?</a:t>
            </a:r>
          </a:p>
          <a:p>
            <a:r>
              <a:rPr lang="en-AU" sz="1800" dirty="0"/>
              <a:t>What about the law and compliance surely that’s what I need to be focussing on </a:t>
            </a:r>
            <a:br>
              <a:rPr lang="en-AU" sz="1800" dirty="0"/>
            </a:br>
            <a:endParaRPr lang="en-AU" sz="1800" dirty="0"/>
          </a:p>
          <a:p>
            <a:r>
              <a:rPr lang="en-AU" sz="1800" dirty="0"/>
              <a:t>The law is </a:t>
            </a:r>
            <a:r>
              <a:rPr lang="en-AU" sz="1800" b="1" dirty="0"/>
              <a:t>not there in all places yet</a:t>
            </a:r>
            <a:r>
              <a:rPr lang="en-AU" sz="1800" dirty="0"/>
              <a:t>, but its catching up fast (and arguably </a:t>
            </a:r>
            <a:r>
              <a:rPr lang="en-AU" sz="1800" b="1" dirty="0"/>
              <a:t>already there on Climate cha</a:t>
            </a:r>
            <a:r>
              <a:rPr lang="en-AU" sz="1800" dirty="0"/>
              <a:t>nge which Ill come to shortly)</a:t>
            </a:r>
          </a:p>
          <a:p>
            <a:endParaRPr lang="en-AU" sz="1800" dirty="0"/>
          </a:p>
          <a:p>
            <a:r>
              <a:rPr lang="en-AU" sz="1800" dirty="0"/>
              <a:t>We’ve seen this compliance versus reputation thing play out for a number of  NZ entities.</a:t>
            </a:r>
            <a:br>
              <a:rPr lang="en-AU" sz="1800" dirty="0"/>
            </a:br>
            <a:br>
              <a:rPr lang="en-AU" sz="1800" dirty="0"/>
            </a:br>
            <a:r>
              <a:rPr lang="en-AU" sz="1800" dirty="0"/>
              <a:t> Cast your mind back to the news and items on one </a:t>
            </a:r>
            <a:r>
              <a:rPr lang="en-AU" sz="1800" b="1" dirty="0"/>
              <a:t>cooperative</a:t>
            </a:r>
            <a:r>
              <a:rPr lang="en-AU" sz="1800" dirty="0"/>
              <a:t> criticised for its </a:t>
            </a:r>
            <a:r>
              <a:rPr lang="en-AU" sz="1800" b="1" dirty="0"/>
              <a:t>fully compliant </a:t>
            </a:r>
            <a:r>
              <a:rPr lang="en-AU" sz="1800" dirty="0"/>
              <a:t>“</a:t>
            </a:r>
            <a:r>
              <a:rPr lang="en-AU" sz="1800" b="1" dirty="0"/>
              <a:t>ghost farms</a:t>
            </a:r>
            <a:r>
              <a:rPr lang="en-AU" sz="1800" dirty="0"/>
              <a:t>” (as the media so eloquently named them).  Another </a:t>
            </a:r>
            <a:r>
              <a:rPr lang="en-AU" sz="1800" b="1" dirty="0"/>
              <a:t>beloved brand </a:t>
            </a:r>
            <a:r>
              <a:rPr lang="en-AU" sz="1800" dirty="0"/>
              <a:t>found to its horror that </a:t>
            </a:r>
            <a:r>
              <a:rPr lang="en-AU" sz="1800" b="1" dirty="0"/>
              <a:t>deep into its supply chain</a:t>
            </a:r>
            <a:r>
              <a:rPr lang="en-AU" sz="1800" dirty="0"/>
              <a:t>, it was providing services to the </a:t>
            </a:r>
            <a:r>
              <a:rPr lang="en-AU" sz="1800" b="1" dirty="0"/>
              <a:t>Saudi Arabian Navy. </a:t>
            </a:r>
            <a:r>
              <a:rPr lang="en-AU" sz="1800" dirty="0"/>
              <a:t>Yet another had to grapple with </a:t>
            </a:r>
            <a:r>
              <a:rPr lang="en-AU" sz="1800" b="1" dirty="0"/>
              <a:t>a landfill fully consented in 2003 </a:t>
            </a:r>
            <a:r>
              <a:rPr lang="en-AU" sz="1800" dirty="0"/>
              <a:t>but  </a:t>
            </a:r>
            <a:r>
              <a:rPr lang="en-AU" sz="1800" b="1" dirty="0"/>
              <a:t>vulnerable to sea level rise/waste stockpiles  </a:t>
            </a:r>
            <a:r>
              <a:rPr lang="en-AU" sz="1800" dirty="0"/>
              <a:t>and the spectre of future contamination</a:t>
            </a:r>
          </a:p>
          <a:p>
            <a:endParaRPr lang="en-AU" sz="1800" dirty="0"/>
          </a:p>
          <a:p>
            <a:r>
              <a:rPr lang="en-AU" sz="1800" dirty="0"/>
              <a:t>In each case the approach taken </a:t>
            </a:r>
            <a:br>
              <a:rPr lang="en-AU" sz="1800" dirty="0"/>
            </a:br>
            <a:r>
              <a:rPr lang="en-AU" sz="1800" dirty="0"/>
              <a:t>likely </a:t>
            </a:r>
            <a:r>
              <a:rPr lang="en-AU" sz="1800" b="1" dirty="0"/>
              <a:t>enhanced shareholder return</a:t>
            </a:r>
            <a:r>
              <a:rPr lang="en-AU" sz="1800" dirty="0"/>
              <a:t>, </a:t>
            </a:r>
            <a:br>
              <a:rPr lang="en-AU" sz="1800" dirty="0"/>
            </a:br>
            <a:r>
              <a:rPr lang="en-AU" sz="1800" u="sng" dirty="0"/>
              <a:t>bu</a:t>
            </a:r>
            <a:r>
              <a:rPr lang="en-AU" sz="1800" dirty="0"/>
              <a:t>t it didn’t find favour with wider stakeholders,</a:t>
            </a:r>
            <a:br>
              <a:rPr lang="en-AU" sz="1800" dirty="0"/>
            </a:br>
            <a:r>
              <a:rPr lang="en-AU" sz="1800" dirty="0"/>
              <a:t> </a:t>
            </a:r>
            <a:r>
              <a:rPr lang="en-AU" sz="1800" b="1" dirty="0"/>
              <a:t>impacting brand </a:t>
            </a:r>
            <a:r>
              <a:rPr lang="en-AU" sz="1800" dirty="0"/>
              <a:t>and </a:t>
            </a:r>
            <a:r>
              <a:rPr lang="en-AU" sz="1800" b="1" dirty="0"/>
              <a:t>having potential to impact</a:t>
            </a:r>
            <a:br>
              <a:rPr lang="en-AU" sz="1800" dirty="0"/>
            </a:br>
            <a:r>
              <a:rPr lang="en-AU" sz="1800" dirty="0"/>
              <a:t> their </a:t>
            </a:r>
            <a:r>
              <a:rPr lang="en-AU" sz="1800" b="1" dirty="0"/>
              <a:t>social licence.</a:t>
            </a:r>
          </a:p>
          <a:p>
            <a:r>
              <a:rPr lang="en-AU" sz="1800" dirty="0"/>
              <a:t> </a:t>
            </a:r>
          </a:p>
          <a:p>
            <a:r>
              <a:rPr lang="en-AU" sz="1800" dirty="0"/>
              <a:t>Adopting only a </a:t>
            </a:r>
            <a:r>
              <a:rPr lang="en-AU" sz="1800" b="1" dirty="0"/>
              <a:t>compliance based </a:t>
            </a:r>
            <a:r>
              <a:rPr lang="en-AU" sz="1800" dirty="0"/>
              <a:t>approach isn’t enough.</a:t>
            </a:r>
          </a:p>
          <a:p>
            <a:endParaRPr lang="en-AU" sz="1800" b="1" dirty="0"/>
          </a:p>
          <a:p>
            <a:br>
              <a:rPr lang="en-AU" sz="1400" dirty="0"/>
            </a:br>
            <a:endParaRPr lang="en-AU" sz="1800" dirty="0"/>
          </a:p>
          <a:p>
            <a:r>
              <a:rPr lang="en-AU" sz="1800" dirty="0"/>
              <a:t> </a:t>
            </a:r>
          </a:p>
        </p:txBody>
      </p:sp>
      <p:sp>
        <p:nvSpPr>
          <p:cNvPr id="5" name="TextBox 4">
            <a:extLst>
              <a:ext uri="{FF2B5EF4-FFF2-40B4-BE49-F238E27FC236}">
                <a16:creationId xmlns:a16="http://schemas.microsoft.com/office/drawing/2014/main" id="{D9655A88-02C9-4DA9-9B89-4A1DF9813D84}"/>
              </a:ext>
            </a:extLst>
          </p:cNvPr>
          <p:cNvSpPr txBox="1"/>
          <p:nvPr/>
        </p:nvSpPr>
        <p:spPr>
          <a:xfrm flipH="1">
            <a:off x="2452255" y="-47625"/>
            <a:ext cx="4815608" cy="923330"/>
          </a:xfrm>
          <a:prstGeom prst="rect">
            <a:avLst/>
          </a:prstGeom>
          <a:noFill/>
        </p:spPr>
        <p:txBody>
          <a:bodyPr wrap="square" rtlCol="0">
            <a:spAutoFit/>
          </a:bodyPr>
          <a:lstStyle/>
          <a:p>
            <a:br>
              <a:rPr lang="en-AU" sz="1800" dirty="0"/>
            </a:br>
            <a:endParaRPr lang="en-AU" sz="1800" dirty="0"/>
          </a:p>
          <a:p>
            <a:endParaRPr lang="en-AU" sz="1800" dirty="0"/>
          </a:p>
        </p:txBody>
      </p:sp>
      <p:sp>
        <p:nvSpPr>
          <p:cNvPr id="6" name="TextBox 5">
            <a:extLst>
              <a:ext uri="{FF2B5EF4-FFF2-40B4-BE49-F238E27FC236}">
                <a16:creationId xmlns:a16="http://schemas.microsoft.com/office/drawing/2014/main" id="{739990F6-9D7A-4180-B19B-FF4E94C639D6}"/>
              </a:ext>
            </a:extLst>
          </p:cNvPr>
          <p:cNvSpPr txBox="1"/>
          <p:nvPr/>
        </p:nvSpPr>
        <p:spPr>
          <a:xfrm>
            <a:off x="3183658" y="321706"/>
            <a:ext cx="3339061" cy="600164"/>
          </a:xfrm>
          <a:prstGeom prst="rect">
            <a:avLst/>
          </a:prstGeom>
          <a:noFill/>
        </p:spPr>
        <p:txBody>
          <a:bodyPr wrap="square" rtlCol="0">
            <a:spAutoFit/>
          </a:bodyPr>
          <a:lstStyle/>
          <a:p>
            <a:r>
              <a:rPr lang="en-AU" sz="1100" dirty="0"/>
              <a:t>Other </a:t>
            </a:r>
            <a:r>
              <a:rPr lang="en-AU" sz="1100" dirty="0" err="1"/>
              <a:t>examples:</a:t>
            </a:r>
            <a:r>
              <a:rPr lang="en-AU" sz="1100" b="1" dirty="0" err="1"/>
              <a:t>Rio</a:t>
            </a:r>
            <a:r>
              <a:rPr lang="en-AU" sz="1100" b="1" dirty="0"/>
              <a:t> </a:t>
            </a:r>
            <a:r>
              <a:rPr lang="en-AU" sz="1100" b="1" dirty="0" err="1"/>
              <a:t>tinto</a:t>
            </a:r>
            <a:r>
              <a:rPr lang="en-AU" sz="1100" b="1" dirty="0"/>
              <a:t> /BHP</a:t>
            </a:r>
            <a:r>
              <a:rPr lang="en-AU" sz="1100" dirty="0"/>
              <a:t>:  Aboriginal cave art   </a:t>
            </a:r>
            <a:r>
              <a:rPr lang="en-AU" sz="1100" b="1" dirty="0"/>
              <a:t>AMP </a:t>
            </a:r>
            <a:r>
              <a:rPr lang="en-AU" sz="1100" dirty="0"/>
              <a:t>: appointment of </a:t>
            </a:r>
            <a:r>
              <a:rPr lang="en-AU" sz="1100" dirty="0" err="1"/>
              <a:t>Boe</a:t>
            </a:r>
            <a:r>
              <a:rPr lang="en-AU" sz="1100" dirty="0"/>
              <a:t> Pahari as CEO (despite known sexual harassment claims)</a:t>
            </a:r>
          </a:p>
        </p:txBody>
      </p:sp>
    </p:spTree>
    <p:extLst>
      <p:ext uri="{BB962C8B-B14F-4D97-AF65-F5344CB8AC3E}">
        <p14:creationId xmlns:p14="http://schemas.microsoft.com/office/powerpoint/2010/main" val="43187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304800"/>
            <a:ext cx="2886075" cy="1624013"/>
          </a:xfrm>
        </p:spPr>
      </p:sp>
      <p:sp>
        <p:nvSpPr>
          <p:cNvPr id="3" name="Notes Placeholder 2"/>
          <p:cNvSpPr>
            <a:spLocks noGrp="1"/>
          </p:cNvSpPr>
          <p:nvPr>
            <p:ph type="body" idx="1"/>
          </p:nvPr>
        </p:nvSpPr>
        <p:spPr>
          <a:xfrm>
            <a:off x="284069" y="1766370"/>
            <a:ext cx="5672738" cy="3651837"/>
          </a:xfrm>
        </p:spPr>
        <p:txBody>
          <a:bodyPr/>
          <a:lstStyle/>
          <a:p>
            <a:endParaRPr lang="en-AU" sz="1800" dirty="0"/>
          </a:p>
          <a:p>
            <a:r>
              <a:rPr lang="en-AU" sz="1800" dirty="0"/>
              <a:t>What do they care about, these stakeholders? </a:t>
            </a:r>
          </a:p>
          <a:p>
            <a:br>
              <a:rPr lang="en-AU" sz="1800" dirty="0"/>
            </a:br>
            <a:r>
              <a:rPr lang="en-AU" sz="1800" dirty="0"/>
              <a:t>The immediate and  far flung reaches of an organisation’s supply chain and that’s not just source of goods and services </a:t>
            </a:r>
            <a:br>
              <a:rPr lang="en-AU" sz="1800" dirty="0"/>
            </a:br>
            <a:endParaRPr lang="en-AU" sz="1800" dirty="0"/>
          </a:p>
          <a:p>
            <a:r>
              <a:rPr lang="en-AU" sz="1800" dirty="0"/>
              <a:t>It’s </a:t>
            </a:r>
            <a:r>
              <a:rPr lang="en-AU" sz="1800" b="1" dirty="0"/>
              <a:t>labour force pr</a:t>
            </a:r>
            <a:r>
              <a:rPr lang="en-AU" sz="1800" dirty="0"/>
              <a:t>actices,  </a:t>
            </a:r>
          </a:p>
          <a:p>
            <a:r>
              <a:rPr lang="en-AU" sz="1800" dirty="0"/>
              <a:t>the </a:t>
            </a:r>
            <a:r>
              <a:rPr lang="en-AU" sz="1800" b="1" dirty="0"/>
              <a:t>impact every single linkage </a:t>
            </a:r>
            <a:r>
              <a:rPr lang="en-AU" sz="1800" dirty="0"/>
              <a:t>in the supply chain</a:t>
            </a:r>
          </a:p>
          <a:p>
            <a:r>
              <a:rPr lang="en-AU" sz="1800" dirty="0"/>
              <a:t>Has </a:t>
            </a:r>
            <a:r>
              <a:rPr lang="en-AU" sz="1800" b="1" dirty="0"/>
              <a:t>on environment, carbon emissions</a:t>
            </a:r>
            <a:r>
              <a:rPr lang="en-AU" sz="1800" dirty="0"/>
              <a:t>, </a:t>
            </a:r>
            <a:br>
              <a:rPr lang="en-AU" sz="1800" dirty="0"/>
            </a:br>
            <a:r>
              <a:rPr lang="en-AU" sz="1800" dirty="0"/>
              <a:t>the way they treat the c</a:t>
            </a:r>
            <a:r>
              <a:rPr lang="en-AU" sz="1800" b="1" dirty="0"/>
              <a:t>ommunities</a:t>
            </a:r>
            <a:r>
              <a:rPr lang="en-AU" sz="1800" dirty="0"/>
              <a:t> in which they work and </a:t>
            </a:r>
            <a:r>
              <a:rPr lang="en-AU" sz="1800" b="1" dirty="0"/>
              <a:t>cultures</a:t>
            </a:r>
            <a:r>
              <a:rPr lang="en-AU" sz="1800" dirty="0"/>
              <a:t> they  encounter along the way;</a:t>
            </a:r>
          </a:p>
          <a:p>
            <a:r>
              <a:rPr lang="en-AU" sz="1800" dirty="0"/>
              <a:t>their involvement in </a:t>
            </a:r>
            <a:br>
              <a:rPr lang="en-AU" sz="1800" dirty="0"/>
            </a:br>
            <a:r>
              <a:rPr lang="en-AU" sz="1800" b="1" dirty="0"/>
              <a:t>less well regarded </a:t>
            </a:r>
            <a:r>
              <a:rPr lang="en-AU" sz="1800" b="1" dirty="0" err="1"/>
              <a:t>activites</a:t>
            </a:r>
            <a:r>
              <a:rPr lang="en-AU" sz="1800" b="1" dirty="0"/>
              <a:t> (itself a moving target…</a:t>
            </a:r>
            <a:br>
              <a:rPr lang="en-AU" sz="1800" b="1" dirty="0"/>
            </a:br>
            <a:r>
              <a:rPr lang="en-AU" sz="1800" b="1" dirty="0"/>
              <a:t>. </a:t>
            </a:r>
            <a:r>
              <a:rPr lang="en-AU" sz="1800" b="1" dirty="0">
                <a:highlight>
                  <a:srgbClr val="FFFF00"/>
                </a:highlight>
              </a:rPr>
              <a:t>the list goes on</a:t>
            </a:r>
          </a:p>
          <a:p>
            <a:r>
              <a:rPr lang="en-AU" sz="1800" b="1" dirty="0">
                <a:highlight>
                  <a:srgbClr val="FF0000"/>
                </a:highlight>
              </a:rPr>
              <a:t>Its mostly about applying an ethical human centric </a:t>
            </a:r>
            <a:r>
              <a:rPr lang="en-AU" sz="1800" b="1" dirty="0" err="1">
                <a:highlight>
                  <a:srgbClr val="FF0000"/>
                </a:highlight>
              </a:rPr>
              <a:t>lense</a:t>
            </a:r>
            <a:r>
              <a:rPr lang="en-AU" sz="1800" b="1" dirty="0">
                <a:highlight>
                  <a:srgbClr val="FF0000"/>
                </a:highlight>
              </a:rPr>
              <a:t>. Who is most impacted and how can that be ameliorated</a:t>
            </a:r>
          </a:p>
          <a:p>
            <a:endParaRPr lang="en-AU" sz="1800" dirty="0">
              <a:highlight>
                <a:srgbClr val="FFFF00"/>
              </a:highlight>
            </a:endParaRPr>
          </a:p>
          <a:p>
            <a:r>
              <a:rPr lang="en-AU" sz="1800" dirty="0"/>
              <a:t>And here </a:t>
            </a:r>
            <a:r>
              <a:rPr lang="en-AU" sz="1800" b="1" dirty="0"/>
              <a:t>in NZ </a:t>
            </a:r>
            <a:r>
              <a:rPr lang="en-AU" sz="1800" dirty="0"/>
              <a:t>how they deal with issues around </a:t>
            </a:r>
            <a:br>
              <a:rPr lang="en-AU" sz="1800" dirty="0"/>
            </a:br>
            <a:r>
              <a:rPr lang="en-AU" sz="1800" dirty="0"/>
              <a:t> </a:t>
            </a:r>
            <a:r>
              <a:rPr lang="en-AU" sz="1800" b="1" dirty="0">
                <a:highlight>
                  <a:srgbClr val="FFFF00"/>
                </a:highlight>
              </a:rPr>
              <a:t>Te </a:t>
            </a:r>
            <a:r>
              <a:rPr lang="en-AU" sz="1800" b="1" dirty="0" err="1">
                <a:highlight>
                  <a:srgbClr val="FFFF00"/>
                </a:highlight>
              </a:rPr>
              <a:t>Tiriti</a:t>
            </a:r>
            <a:r>
              <a:rPr lang="en-AU" sz="1800" b="1" dirty="0">
                <a:highlight>
                  <a:srgbClr val="FFFF00"/>
                </a:highlight>
              </a:rPr>
              <a:t> </a:t>
            </a:r>
            <a:r>
              <a:rPr lang="en-AU" sz="1800" b="1" dirty="0"/>
              <a:t>Waitangi</a:t>
            </a:r>
            <a:r>
              <a:rPr lang="en-AU" sz="1800" dirty="0"/>
              <a:t>, matters </a:t>
            </a:r>
            <a:r>
              <a:rPr lang="en-AU" sz="1800" dirty="0">
                <a:highlight>
                  <a:srgbClr val="FFFF00"/>
                </a:highlight>
              </a:rPr>
              <a:t>that impinge on </a:t>
            </a:r>
            <a:r>
              <a:rPr lang="en-AU" sz="1800" b="1" dirty="0">
                <a:highlight>
                  <a:srgbClr val="FFFF00"/>
                </a:highlight>
              </a:rPr>
              <a:t>Te </a:t>
            </a:r>
            <a:r>
              <a:rPr lang="en-AU" sz="1800" b="1" dirty="0" err="1">
                <a:highlight>
                  <a:srgbClr val="FFFF00"/>
                </a:highlight>
              </a:rPr>
              <a:t>Ao</a:t>
            </a:r>
            <a:r>
              <a:rPr lang="en-AU" sz="1800" b="1" dirty="0">
                <a:highlight>
                  <a:srgbClr val="FFFF00"/>
                </a:highlight>
              </a:rPr>
              <a:t> Maori</a:t>
            </a:r>
            <a:br>
              <a:rPr lang="en-AU" sz="1800" dirty="0">
                <a:highlight>
                  <a:srgbClr val="FFFF00"/>
                </a:highlight>
              </a:rPr>
            </a:br>
            <a:r>
              <a:rPr lang="en-AU" sz="1800" dirty="0"/>
              <a:t>….respect for </a:t>
            </a:r>
            <a:r>
              <a:rPr lang="en-AU" sz="1800" b="1" dirty="0"/>
              <a:t>Maori and other cultures </a:t>
            </a:r>
            <a:r>
              <a:rPr lang="en-AU" sz="1800" dirty="0"/>
              <a:t>and </a:t>
            </a:r>
            <a:br>
              <a:rPr lang="en-AU" sz="1800" dirty="0"/>
            </a:br>
            <a:r>
              <a:rPr lang="en-AU" sz="1800" dirty="0" err="1"/>
              <a:t>Matauranga</a:t>
            </a:r>
            <a:r>
              <a:rPr lang="en-AU" sz="1800" dirty="0"/>
              <a:t> Maori</a:t>
            </a:r>
          </a:p>
        </p:txBody>
      </p:sp>
      <p:sp>
        <p:nvSpPr>
          <p:cNvPr id="4" name="Slide Number Placeholder 3"/>
          <p:cNvSpPr>
            <a:spLocks noGrp="1"/>
          </p:cNvSpPr>
          <p:nvPr>
            <p:ph type="sldNum" sz="quarter" idx="5"/>
          </p:nvPr>
        </p:nvSpPr>
        <p:spPr/>
        <p:txBody>
          <a:bodyPr/>
          <a:lstStyle/>
          <a:p>
            <a:fld id="{E1F1123C-DF58-48A7-8398-33EAA948F73A}" type="slidenum">
              <a:rPr lang="en-AU" smtClean="0"/>
              <a:t>7</a:t>
            </a:fld>
            <a:endParaRPr lang="en-AU" dirty="0"/>
          </a:p>
        </p:txBody>
      </p:sp>
    </p:spTree>
    <p:extLst>
      <p:ext uri="{BB962C8B-B14F-4D97-AF65-F5344CB8AC3E}">
        <p14:creationId xmlns:p14="http://schemas.microsoft.com/office/powerpoint/2010/main" val="423094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F1123C-DF58-48A7-8398-33EAA948F73A}" type="slidenum">
              <a:rPr lang="en-AU" smtClean="0"/>
              <a:t>8</a:t>
            </a:fld>
            <a:endParaRPr lang="en-AU"/>
          </a:p>
        </p:txBody>
      </p:sp>
    </p:spTree>
    <p:extLst>
      <p:ext uri="{BB962C8B-B14F-4D97-AF65-F5344CB8AC3E}">
        <p14:creationId xmlns:p14="http://schemas.microsoft.com/office/powerpoint/2010/main" val="235799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0"/>
            <a:ext cx="2427287" cy="1365250"/>
          </a:xfrm>
        </p:spPr>
      </p:sp>
      <p:sp>
        <p:nvSpPr>
          <p:cNvPr id="3" name="Notes Placeholder 2"/>
          <p:cNvSpPr>
            <a:spLocks noGrp="1"/>
          </p:cNvSpPr>
          <p:nvPr>
            <p:ph type="body" idx="1"/>
          </p:nvPr>
        </p:nvSpPr>
        <p:spPr>
          <a:xfrm>
            <a:off x="-1" y="1309498"/>
            <a:ext cx="5915891" cy="4980709"/>
          </a:xfrm>
        </p:spPr>
        <p:txBody>
          <a:bodyPr/>
          <a:lstStyle/>
          <a:p>
            <a:r>
              <a:rPr lang="en-AU" sz="2000" dirty="0"/>
              <a:t>So where is it that we will see further change and what brings that change ?</a:t>
            </a:r>
          </a:p>
          <a:p>
            <a:endParaRPr lang="en-AU" sz="2000" dirty="0"/>
          </a:p>
          <a:p>
            <a:r>
              <a:rPr lang="en-AU" sz="2000" dirty="0"/>
              <a:t>Well there are a </a:t>
            </a:r>
            <a:r>
              <a:rPr lang="en-AU" sz="2000" b="1" dirty="0"/>
              <a:t>range of fa</a:t>
            </a:r>
            <a:r>
              <a:rPr lang="en-AU" sz="2000" dirty="0"/>
              <a:t>ctors relevant to change in the </a:t>
            </a:r>
            <a:r>
              <a:rPr lang="en-AU" sz="2000" b="1" dirty="0"/>
              <a:t>short to medium te</a:t>
            </a:r>
            <a:r>
              <a:rPr lang="en-AU" sz="2000" dirty="0"/>
              <a:t>rm that alter the </a:t>
            </a:r>
            <a:r>
              <a:rPr lang="en-AU" sz="2000" b="1" dirty="0"/>
              <a:t>landscape in which companies op</a:t>
            </a:r>
            <a:r>
              <a:rPr lang="en-AU" sz="2000" dirty="0"/>
              <a:t>erate (some are causes, some are contexts, others again are capital </a:t>
            </a:r>
            <a:r>
              <a:rPr lang="en-AU" sz="2000" dirty="0" err="1"/>
              <a:t>nsurance</a:t>
            </a:r>
            <a:r>
              <a:rPr lang="en-AU" sz="2000" dirty="0"/>
              <a:t> and system </a:t>
            </a:r>
            <a:r>
              <a:rPr lang="en-AU" sz="2000" dirty="0" err="1"/>
              <a:t>stabilityare</a:t>
            </a:r>
            <a:r>
              <a:rPr lang="en-AU" sz="2000" dirty="0"/>
              <a:t>  requirements for doing business)</a:t>
            </a:r>
          </a:p>
          <a:p>
            <a:endParaRPr lang="en-AU" sz="2000" dirty="0"/>
          </a:p>
          <a:p>
            <a:r>
              <a:rPr lang="en-AU" sz="2000" dirty="0"/>
              <a:t>(Importantly </a:t>
            </a:r>
            <a:r>
              <a:rPr lang="en-AU" sz="2000" dirty="0" err="1"/>
              <a:t>youll</a:t>
            </a:r>
            <a:r>
              <a:rPr lang="en-AU" sz="2000" dirty="0"/>
              <a:t> see </a:t>
            </a:r>
            <a:r>
              <a:rPr lang="en-AU" sz="2000" b="1" dirty="0"/>
              <a:t>the law is only one of them</a:t>
            </a:r>
            <a:r>
              <a:rPr lang="en-AU" sz="2000" dirty="0"/>
              <a:t>)</a:t>
            </a:r>
          </a:p>
          <a:p>
            <a:endParaRPr lang="en-AU" sz="2000" dirty="0"/>
          </a:p>
          <a:p>
            <a:r>
              <a:rPr lang="en-AU" sz="2000" dirty="0" err="1"/>
              <a:t>Weve</a:t>
            </a:r>
            <a:r>
              <a:rPr lang="en-AU" sz="2000" dirty="0"/>
              <a:t> </a:t>
            </a:r>
            <a:r>
              <a:rPr lang="en-AU" sz="2000" b="1" dirty="0"/>
              <a:t>already talked about a number of thes</a:t>
            </a:r>
            <a:r>
              <a:rPr lang="en-AU" sz="2000" dirty="0"/>
              <a:t>e already. </a:t>
            </a:r>
            <a:r>
              <a:rPr lang="en-AU" sz="2000" dirty="0" err="1"/>
              <a:t>Theres</a:t>
            </a:r>
            <a:r>
              <a:rPr lang="en-AU" sz="2000" dirty="0"/>
              <a:t> not today time to discuss them all.</a:t>
            </a:r>
          </a:p>
          <a:p>
            <a:endParaRPr lang="en-AU" sz="2000" dirty="0"/>
          </a:p>
          <a:p>
            <a:r>
              <a:rPr lang="en-AU" sz="2000" dirty="0"/>
              <a:t>I like now to </a:t>
            </a:r>
            <a:r>
              <a:rPr lang="en-AU" sz="2000" b="1" dirty="0"/>
              <a:t>hone in </a:t>
            </a:r>
            <a:r>
              <a:rPr lang="en-AU" sz="2000" dirty="0"/>
              <a:t>on </a:t>
            </a:r>
            <a:r>
              <a:rPr lang="en-AU" sz="2000" b="1" dirty="0"/>
              <a:t>one in particular </a:t>
            </a:r>
            <a:r>
              <a:rPr lang="en-AU" sz="2000" dirty="0"/>
              <a:t>which is the </a:t>
            </a:r>
            <a:r>
              <a:rPr lang="en-AU" sz="2000" b="1" dirty="0"/>
              <a:t>impact of the physical world </a:t>
            </a:r>
            <a:r>
              <a:rPr lang="en-AU" sz="2000" dirty="0"/>
              <a:t>and </a:t>
            </a:r>
            <a:br>
              <a:rPr lang="en-AU" sz="2000" dirty="0"/>
            </a:br>
            <a:r>
              <a:rPr lang="en-AU" sz="2000" b="1" dirty="0"/>
              <a:t>climate change </a:t>
            </a:r>
            <a:r>
              <a:rPr lang="en-AU" sz="2000" dirty="0"/>
              <a:t>as I think it is indicative of where well go on the others eventually. To date as </a:t>
            </a:r>
            <a:r>
              <a:rPr lang="en-AU" sz="2000" dirty="0" err="1"/>
              <a:t>weve</a:t>
            </a:r>
            <a:r>
              <a:rPr lang="en-AU" sz="2000" dirty="0"/>
              <a:t> seen with stakeholder considerations disclosure on climate related impacts has been voluntary and variable.</a:t>
            </a:r>
          </a:p>
          <a:p>
            <a:endParaRPr lang="en-AU" sz="2000" b="1" dirty="0"/>
          </a:p>
          <a:p>
            <a:r>
              <a:rPr lang="en-AU" sz="2000" b="1" dirty="0"/>
              <a:t>In that context its useful to touch on some concepts Mark Carney explains very well. We need to understand these factors before we look forward to the short to medium term future</a:t>
            </a:r>
            <a:endParaRPr lang="en-AU" sz="2000" dirty="0"/>
          </a:p>
          <a:p>
            <a:endParaRPr lang="en-AU" sz="1200" dirty="0"/>
          </a:p>
          <a:p>
            <a:endParaRPr lang="en-AU" dirty="0"/>
          </a:p>
          <a:p>
            <a:endParaRPr lang="en-AU" dirty="0"/>
          </a:p>
        </p:txBody>
      </p:sp>
      <p:sp>
        <p:nvSpPr>
          <p:cNvPr id="4" name="Slide Number Placeholder 3"/>
          <p:cNvSpPr>
            <a:spLocks noGrp="1"/>
          </p:cNvSpPr>
          <p:nvPr>
            <p:ph type="sldNum" sz="quarter" idx="5"/>
          </p:nvPr>
        </p:nvSpPr>
        <p:spPr/>
        <p:txBody>
          <a:bodyPr/>
          <a:lstStyle/>
          <a:p>
            <a:fld id="{E1F1123C-DF58-48A7-8398-33EAA948F73A}" type="slidenum">
              <a:rPr lang="en-AU" smtClean="0"/>
              <a:t>10</a:t>
            </a:fld>
            <a:endParaRPr lang="en-AU" dirty="0"/>
          </a:p>
        </p:txBody>
      </p:sp>
      <p:sp>
        <p:nvSpPr>
          <p:cNvPr id="5" name="TextBox 4">
            <a:extLst>
              <a:ext uri="{FF2B5EF4-FFF2-40B4-BE49-F238E27FC236}">
                <a16:creationId xmlns:a16="http://schemas.microsoft.com/office/drawing/2014/main" id="{6E5E213A-9C75-4553-95CA-8C9BDDABC81D}"/>
              </a:ext>
            </a:extLst>
          </p:cNvPr>
          <p:cNvSpPr txBox="1"/>
          <p:nvPr/>
        </p:nvSpPr>
        <p:spPr>
          <a:xfrm>
            <a:off x="5458691" y="3128"/>
            <a:ext cx="1397722" cy="5078313"/>
          </a:xfrm>
          <a:prstGeom prst="rect">
            <a:avLst/>
          </a:prstGeom>
          <a:noFill/>
        </p:spPr>
        <p:txBody>
          <a:bodyPr wrap="square" rtlCol="0">
            <a:spAutoFit/>
          </a:bodyPr>
          <a:lstStyle/>
          <a:p>
            <a:r>
              <a:rPr lang="en-AU" sz="1800" i="1" dirty="0"/>
              <a:t>(Evidence suggests that entities that respond to these broader issues and adopt risk mitigation and strategies that take them into account perform better financially too</a:t>
            </a:r>
            <a:r>
              <a:rPr lang="en-AU" sz="1800" dirty="0"/>
              <a:t>)</a:t>
            </a:r>
          </a:p>
        </p:txBody>
      </p:sp>
    </p:spTree>
    <p:extLst>
      <p:ext uri="{BB962C8B-B14F-4D97-AF65-F5344CB8AC3E}">
        <p14:creationId xmlns:p14="http://schemas.microsoft.com/office/powerpoint/2010/main" val="129346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FEAA-922A-400B-BD2D-C83AAABB0F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A5C4332-C00A-47A4-931C-B79BEF4C9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FB834CF-F0E1-4643-BA3C-E1CA884BB83B}"/>
              </a:ext>
            </a:extLst>
          </p:cNvPr>
          <p:cNvSpPr>
            <a:spLocks noGrp="1"/>
          </p:cNvSpPr>
          <p:nvPr>
            <p:ph type="dt" sz="half" idx="10"/>
          </p:nvPr>
        </p:nvSpPr>
        <p:spPr/>
        <p:txBody>
          <a:bodyPr/>
          <a:lstStyle/>
          <a:p>
            <a:fld id="{1E444EB2-406F-4B0B-9AAB-B05EB61C2A63}" type="datetimeFigureOut">
              <a:rPr lang="en-AU" smtClean="0"/>
              <a:t>4/10/2022</a:t>
            </a:fld>
            <a:endParaRPr lang="en-AU"/>
          </a:p>
        </p:txBody>
      </p:sp>
      <p:sp>
        <p:nvSpPr>
          <p:cNvPr id="5" name="Footer Placeholder 4">
            <a:extLst>
              <a:ext uri="{FF2B5EF4-FFF2-40B4-BE49-F238E27FC236}">
                <a16:creationId xmlns:a16="http://schemas.microsoft.com/office/drawing/2014/main" id="{61F914F0-D2C1-4790-AD84-7D4861073A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8461CD-AFA8-4F41-ADD1-C4909FF7357D}"/>
              </a:ext>
            </a:extLst>
          </p:cNvPr>
          <p:cNvSpPr>
            <a:spLocks noGrp="1"/>
          </p:cNvSpPr>
          <p:nvPr>
            <p:ph type="sldNum" sz="quarter" idx="12"/>
          </p:nvPr>
        </p:nvSpPr>
        <p:spPr/>
        <p:txBody>
          <a:bodyPr/>
          <a:lstStyle/>
          <a:p>
            <a:fld id="{991D5D5B-AD5B-4BD4-AFD1-55C17B167941}" type="slidenum">
              <a:rPr lang="en-AU" smtClean="0"/>
              <a:t>‹#›</a:t>
            </a:fld>
            <a:endParaRPr lang="en-AU"/>
          </a:p>
        </p:txBody>
      </p:sp>
    </p:spTree>
    <p:extLst>
      <p:ext uri="{BB962C8B-B14F-4D97-AF65-F5344CB8AC3E}">
        <p14:creationId xmlns:p14="http://schemas.microsoft.com/office/powerpoint/2010/main" val="251008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6819-6D52-4636-A2FD-0935D7B2F74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6749CB6-649F-438D-86B0-FF25B2DB5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63ADDC-07FB-4C14-B1EB-0B9998D61105}"/>
              </a:ext>
            </a:extLst>
          </p:cNvPr>
          <p:cNvSpPr>
            <a:spLocks noGrp="1"/>
          </p:cNvSpPr>
          <p:nvPr>
            <p:ph type="dt" sz="half" idx="10"/>
          </p:nvPr>
        </p:nvSpPr>
        <p:spPr/>
        <p:txBody>
          <a:bodyPr/>
          <a:lstStyle/>
          <a:p>
            <a:fld id="{1E444EB2-406F-4B0B-9AAB-B05EB61C2A63}" type="datetimeFigureOut">
              <a:rPr lang="en-AU" smtClean="0"/>
              <a:t>4/10/2022</a:t>
            </a:fld>
            <a:endParaRPr lang="en-AU"/>
          </a:p>
        </p:txBody>
      </p:sp>
      <p:sp>
        <p:nvSpPr>
          <p:cNvPr id="5" name="Footer Placeholder 4">
            <a:extLst>
              <a:ext uri="{FF2B5EF4-FFF2-40B4-BE49-F238E27FC236}">
                <a16:creationId xmlns:a16="http://schemas.microsoft.com/office/drawing/2014/main" id="{C37D9D28-A578-4435-BD17-1E62E602C3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93C308B-DAF1-47F7-8B4F-F54E80697582}"/>
              </a:ext>
            </a:extLst>
          </p:cNvPr>
          <p:cNvSpPr>
            <a:spLocks noGrp="1"/>
          </p:cNvSpPr>
          <p:nvPr>
            <p:ph type="sldNum" sz="quarter" idx="12"/>
          </p:nvPr>
        </p:nvSpPr>
        <p:spPr/>
        <p:txBody>
          <a:bodyPr/>
          <a:lstStyle/>
          <a:p>
            <a:fld id="{991D5D5B-AD5B-4BD4-AFD1-55C17B167941}" type="slidenum">
              <a:rPr lang="en-AU" smtClean="0"/>
              <a:t>‹#›</a:t>
            </a:fld>
            <a:endParaRPr lang="en-AU"/>
          </a:p>
        </p:txBody>
      </p:sp>
    </p:spTree>
    <p:extLst>
      <p:ext uri="{BB962C8B-B14F-4D97-AF65-F5344CB8AC3E}">
        <p14:creationId xmlns:p14="http://schemas.microsoft.com/office/powerpoint/2010/main" val="171454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6EDBB-0312-45B2-BF7A-35E2136448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DCEC74E-3C62-45C8-B625-6E527D58DE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F2266A2-61F5-4121-B6BD-AB70936F07C0}"/>
              </a:ext>
            </a:extLst>
          </p:cNvPr>
          <p:cNvSpPr>
            <a:spLocks noGrp="1"/>
          </p:cNvSpPr>
          <p:nvPr>
            <p:ph type="dt" sz="half" idx="10"/>
          </p:nvPr>
        </p:nvSpPr>
        <p:spPr/>
        <p:txBody>
          <a:bodyPr/>
          <a:lstStyle/>
          <a:p>
            <a:fld id="{1E444EB2-406F-4B0B-9AAB-B05EB61C2A63}" type="datetimeFigureOut">
              <a:rPr lang="en-AU" smtClean="0"/>
              <a:t>4/10/2022</a:t>
            </a:fld>
            <a:endParaRPr lang="en-AU"/>
          </a:p>
        </p:txBody>
      </p:sp>
      <p:sp>
        <p:nvSpPr>
          <p:cNvPr id="5" name="Footer Placeholder 4">
            <a:extLst>
              <a:ext uri="{FF2B5EF4-FFF2-40B4-BE49-F238E27FC236}">
                <a16:creationId xmlns:a16="http://schemas.microsoft.com/office/drawing/2014/main" id="{37333E8E-79F4-49F0-9594-24E522C6381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65C934-B8AD-4B36-9047-766CFF5F5C7D}"/>
              </a:ext>
            </a:extLst>
          </p:cNvPr>
          <p:cNvSpPr>
            <a:spLocks noGrp="1"/>
          </p:cNvSpPr>
          <p:nvPr>
            <p:ph type="sldNum" sz="quarter" idx="12"/>
          </p:nvPr>
        </p:nvSpPr>
        <p:spPr/>
        <p:txBody>
          <a:bodyPr/>
          <a:lstStyle/>
          <a:p>
            <a:fld id="{991D5D5B-AD5B-4BD4-AFD1-55C17B167941}" type="slidenum">
              <a:rPr lang="en-AU" smtClean="0"/>
              <a:t>‹#›</a:t>
            </a:fld>
            <a:endParaRPr lang="en-AU"/>
          </a:p>
        </p:txBody>
      </p:sp>
    </p:spTree>
    <p:extLst>
      <p:ext uri="{BB962C8B-B14F-4D97-AF65-F5344CB8AC3E}">
        <p14:creationId xmlns:p14="http://schemas.microsoft.com/office/powerpoint/2010/main" val="244593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01E1-725E-44FC-AA25-B70064800DD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2C6238-1453-4168-947A-E602756D7F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FB723D-E0FC-49DF-92A2-FF42A66B07BD}"/>
              </a:ext>
            </a:extLst>
          </p:cNvPr>
          <p:cNvSpPr>
            <a:spLocks noGrp="1"/>
          </p:cNvSpPr>
          <p:nvPr>
            <p:ph type="dt" sz="half" idx="10"/>
          </p:nvPr>
        </p:nvSpPr>
        <p:spPr/>
        <p:txBody>
          <a:bodyPr/>
          <a:lstStyle/>
          <a:p>
            <a:fld id="{1E444EB2-406F-4B0B-9AAB-B05EB61C2A63}" type="datetimeFigureOut">
              <a:rPr lang="en-AU" smtClean="0"/>
              <a:t>4/10/2022</a:t>
            </a:fld>
            <a:endParaRPr lang="en-AU"/>
          </a:p>
        </p:txBody>
      </p:sp>
      <p:sp>
        <p:nvSpPr>
          <p:cNvPr id="5" name="Footer Placeholder 4">
            <a:extLst>
              <a:ext uri="{FF2B5EF4-FFF2-40B4-BE49-F238E27FC236}">
                <a16:creationId xmlns:a16="http://schemas.microsoft.com/office/drawing/2014/main" id="{54CC3C2F-AEF0-4931-BA3C-8421153518E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F93DA1-472C-414B-BB66-CEC75CC8F387}"/>
              </a:ext>
            </a:extLst>
          </p:cNvPr>
          <p:cNvSpPr>
            <a:spLocks noGrp="1"/>
          </p:cNvSpPr>
          <p:nvPr>
            <p:ph type="sldNum" sz="quarter" idx="12"/>
          </p:nvPr>
        </p:nvSpPr>
        <p:spPr/>
        <p:txBody>
          <a:bodyPr/>
          <a:lstStyle/>
          <a:p>
            <a:fld id="{991D5D5B-AD5B-4BD4-AFD1-55C17B167941}" type="slidenum">
              <a:rPr lang="en-AU" smtClean="0"/>
              <a:t>‹#›</a:t>
            </a:fld>
            <a:endParaRPr lang="en-AU"/>
          </a:p>
        </p:txBody>
      </p:sp>
    </p:spTree>
    <p:extLst>
      <p:ext uri="{BB962C8B-B14F-4D97-AF65-F5344CB8AC3E}">
        <p14:creationId xmlns:p14="http://schemas.microsoft.com/office/powerpoint/2010/main" val="80669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479E-D0D5-4E1B-B384-EAB13987E7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E6AE962-8BF9-49B6-8512-3C5CD443F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A25315-1261-4161-A010-2B73603DE937}"/>
              </a:ext>
            </a:extLst>
          </p:cNvPr>
          <p:cNvSpPr>
            <a:spLocks noGrp="1"/>
          </p:cNvSpPr>
          <p:nvPr>
            <p:ph type="dt" sz="half" idx="10"/>
          </p:nvPr>
        </p:nvSpPr>
        <p:spPr/>
        <p:txBody>
          <a:bodyPr/>
          <a:lstStyle/>
          <a:p>
            <a:fld id="{1E444EB2-406F-4B0B-9AAB-B05EB61C2A63}" type="datetimeFigureOut">
              <a:rPr lang="en-AU" smtClean="0"/>
              <a:t>4/10/2022</a:t>
            </a:fld>
            <a:endParaRPr lang="en-AU"/>
          </a:p>
        </p:txBody>
      </p:sp>
      <p:sp>
        <p:nvSpPr>
          <p:cNvPr id="5" name="Footer Placeholder 4">
            <a:extLst>
              <a:ext uri="{FF2B5EF4-FFF2-40B4-BE49-F238E27FC236}">
                <a16:creationId xmlns:a16="http://schemas.microsoft.com/office/drawing/2014/main" id="{17231DC5-BD48-4905-A351-6F09101CB2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112E87-9316-487B-8B37-46A9946F1B9B}"/>
              </a:ext>
            </a:extLst>
          </p:cNvPr>
          <p:cNvSpPr>
            <a:spLocks noGrp="1"/>
          </p:cNvSpPr>
          <p:nvPr>
            <p:ph type="sldNum" sz="quarter" idx="12"/>
          </p:nvPr>
        </p:nvSpPr>
        <p:spPr/>
        <p:txBody>
          <a:bodyPr/>
          <a:lstStyle/>
          <a:p>
            <a:fld id="{991D5D5B-AD5B-4BD4-AFD1-55C17B167941}" type="slidenum">
              <a:rPr lang="en-AU" smtClean="0"/>
              <a:t>‹#›</a:t>
            </a:fld>
            <a:endParaRPr lang="en-AU"/>
          </a:p>
        </p:txBody>
      </p:sp>
    </p:spTree>
    <p:extLst>
      <p:ext uri="{BB962C8B-B14F-4D97-AF65-F5344CB8AC3E}">
        <p14:creationId xmlns:p14="http://schemas.microsoft.com/office/powerpoint/2010/main" val="360288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D3CE-5C56-409F-B97B-69E267765B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B38DB1B-3FD8-494F-BD3D-3E75D21E35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1B65FED-0C02-4191-AC95-A96F0BBAB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FC4D75F-2486-46CD-80DC-27D15B8C0694}"/>
              </a:ext>
            </a:extLst>
          </p:cNvPr>
          <p:cNvSpPr>
            <a:spLocks noGrp="1"/>
          </p:cNvSpPr>
          <p:nvPr>
            <p:ph type="dt" sz="half" idx="10"/>
          </p:nvPr>
        </p:nvSpPr>
        <p:spPr/>
        <p:txBody>
          <a:bodyPr/>
          <a:lstStyle/>
          <a:p>
            <a:fld id="{1E444EB2-406F-4B0B-9AAB-B05EB61C2A63}" type="datetimeFigureOut">
              <a:rPr lang="en-AU" smtClean="0"/>
              <a:t>4/10/2022</a:t>
            </a:fld>
            <a:endParaRPr lang="en-AU"/>
          </a:p>
        </p:txBody>
      </p:sp>
      <p:sp>
        <p:nvSpPr>
          <p:cNvPr id="6" name="Footer Placeholder 5">
            <a:extLst>
              <a:ext uri="{FF2B5EF4-FFF2-40B4-BE49-F238E27FC236}">
                <a16:creationId xmlns:a16="http://schemas.microsoft.com/office/drawing/2014/main" id="{99B0BCBA-2580-4370-A6D8-E33DD43573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B4A39B7-E6C6-4D2D-A1A3-186DA96D5EBC}"/>
              </a:ext>
            </a:extLst>
          </p:cNvPr>
          <p:cNvSpPr>
            <a:spLocks noGrp="1"/>
          </p:cNvSpPr>
          <p:nvPr>
            <p:ph type="sldNum" sz="quarter" idx="12"/>
          </p:nvPr>
        </p:nvSpPr>
        <p:spPr/>
        <p:txBody>
          <a:bodyPr/>
          <a:lstStyle/>
          <a:p>
            <a:fld id="{991D5D5B-AD5B-4BD4-AFD1-55C17B167941}" type="slidenum">
              <a:rPr lang="en-AU" smtClean="0"/>
              <a:t>‹#›</a:t>
            </a:fld>
            <a:endParaRPr lang="en-AU"/>
          </a:p>
        </p:txBody>
      </p:sp>
    </p:spTree>
    <p:extLst>
      <p:ext uri="{BB962C8B-B14F-4D97-AF65-F5344CB8AC3E}">
        <p14:creationId xmlns:p14="http://schemas.microsoft.com/office/powerpoint/2010/main" val="222960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D57B-A389-436C-9CA3-4286FA85E60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F21FC61-EB7A-44F5-9468-507B08000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69B768-1B5B-4BF5-9200-0EBE4D0A5B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C5F8725-EC1C-4CE2-A926-68624BFF3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24A4A5-23E5-4D0A-B02E-FE52A8BB03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2A79095-88CA-4C3C-A3CC-044C911B75E5}"/>
              </a:ext>
            </a:extLst>
          </p:cNvPr>
          <p:cNvSpPr>
            <a:spLocks noGrp="1"/>
          </p:cNvSpPr>
          <p:nvPr>
            <p:ph type="dt" sz="half" idx="10"/>
          </p:nvPr>
        </p:nvSpPr>
        <p:spPr/>
        <p:txBody>
          <a:bodyPr/>
          <a:lstStyle/>
          <a:p>
            <a:fld id="{1E444EB2-406F-4B0B-9AAB-B05EB61C2A63}" type="datetimeFigureOut">
              <a:rPr lang="en-AU" smtClean="0"/>
              <a:t>4/10/2022</a:t>
            </a:fld>
            <a:endParaRPr lang="en-AU"/>
          </a:p>
        </p:txBody>
      </p:sp>
      <p:sp>
        <p:nvSpPr>
          <p:cNvPr id="8" name="Footer Placeholder 7">
            <a:extLst>
              <a:ext uri="{FF2B5EF4-FFF2-40B4-BE49-F238E27FC236}">
                <a16:creationId xmlns:a16="http://schemas.microsoft.com/office/drawing/2014/main" id="{2717E2D8-A700-408A-93B4-129B5E5AEAF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75505A6-C419-4C3F-950F-3AF77558E5D0}"/>
              </a:ext>
            </a:extLst>
          </p:cNvPr>
          <p:cNvSpPr>
            <a:spLocks noGrp="1"/>
          </p:cNvSpPr>
          <p:nvPr>
            <p:ph type="sldNum" sz="quarter" idx="12"/>
          </p:nvPr>
        </p:nvSpPr>
        <p:spPr/>
        <p:txBody>
          <a:bodyPr/>
          <a:lstStyle/>
          <a:p>
            <a:fld id="{991D5D5B-AD5B-4BD4-AFD1-55C17B167941}" type="slidenum">
              <a:rPr lang="en-AU" smtClean="0"/>
              <a:t>‹#›</a:t>
            </a:fld>
            <a:endParaRPr lang="en-AU"/>
          </a:p>
        </p:txBody>
      </p:sp>
    </p:spTree>
    <p:extLst>
      <p:ext uri="{BB962C8B-B14F-4D97-AF65-F5344CB8AC3E}">
        <p14:creationId xmlns:p14="http://schemas.microsoft.com/office/powerpoint/2010/main" val="1965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A7AE-726C-4FCB-BA24-E8096316402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2D97913-2851-402F-AE26-344388C677E1}"/>
              </a:ext>
            </a:extLst>
          </p:cNvPr>
          <p:cNvSpPr>
            <a:spLocks noGrp="1"/>
          </p:cNvSpPr>
          <p:nvPr>
            <p:ph type="dt" sz="half" idx="10"/>
          </p:nvPr>
        </p:nvSpPr>
        <p:spPr/>
        <p:txBody>
          <a:bodyPr/>
          <a:lstStyle/>
          <a:p>
            <a:fld id="{1E444EB2-406F-4B0B-9AAB-B05EB61C2A63}" type="datetimeFigureOut">
              <a:rPr lang="en-AU" smtClean="0"/>
              <a:t>4/10/2022</a:t>
            </a:fld>
            <a:endParaRPr lang="en-AU"/>
          </a:p>
        </p:txBody>
      </p:sp>
      <p:sp>
        <p:nvSpPr>
          <p:cNvPr id="4" name="Footer Placeholder 3">
            <a:extLst>
              <a:ext uri="{FF2B5EF4-FFF2-40B4-BE49-F238E27FC236}">
                <a16:creationId xmlns:a16="http://schemas.microsoft.com/office/drawing/2014/main" id="{B99F6F93-9C2B-44AD-978F-1B06D34040F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66D435D-0607-4924-84D4-66362A68C4E4}"/>
              </a:ext>
            </a:extLst>
          </p:cNvPr>
          <p:cNvSpPr>
            <a:spLocks noGrp="1"/>
          </p:cNvSpPr>
          <p:nvPr>
            <p:ph type="sldNum" sz="quarter" idx="12"/>
          </p:nvPr>
        </p:nvSpPr>
        <p:spPr/>
        <p:txBody>
          <a:bodyPr/>
          <a:lstStyle/>
          <a:p>
            <a:fld id="{991D5D5B-AD5B-4BD4-AFD1-55C17B167941}" type="slidenum">
              <a:rPr lang="en-AU" smtClean="0"/>
              <a:t>‹#›</a:t>
            </a:fld>
            <a:endParaRPr lang="en-AU"/>
          </a:p>
        </p:txBody>
      </p:sp>
    </p:spTree>
    <p:extLst>
      <p:ext uri="{BB962C8B-B14F-4D97-AF65-F5344CB8AC3E}">
        <p14:creationId xmlns:p14="http://schemas.microsoft.com/office/powerpoint/2010/main" val="251802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C490E3-FF59-44A7-8258-251FBB097630}"/>
              </a:ext>
            </a:extLst>
          </p:cNvPr>
          <p:cNvSpPr>
            <a:spLocks noGrp="1"/>
          </p:cNvSpPr>
          <p:nvPr>
            <p:ph type="dt" sz="half" idx="10"/>
          </p:nvPr>
        </p:nvSpPr>
        <p:spPr/>
        <p:txBody>
          <a:bodyPr/>
          <a:lstStyle/>
          <a:p>
            <a:fld id="{1E444EB2-406F-4B0B-9AAB-B05EB61C2A63}" type="datetimeFigureOut">
              <a:rPr lang="en-AU" smtClean="0"/>
              <a:t>4/10/2022</a:t>
            </a:fld>
            <a:endParaRPr lang="en-AU"/>
          </a:p>
        </p:txBody>
      </p:sp>
      <p:sp>
        <p:nvSpPr>
          <p:cNvPr id="3" name="Footer Placeholder 2">
            <a:extLst>
              <a:ext uri="{FF2B5EF4-FFF2-40B4-BE49-F238E27FC236}">
                <a16:creationId xmlns:a16="http://schemas.microsoft.com/office/drawing/2014/main" id="{B1C7507C-2FCB-42E0-9EDB-3A25D4BA90B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5DECDFC-E8EE-498B-985A-1A39B9F4885B}"/>
              </a:ext>
            </a:extLst>
          </p:cNvPr>
          <p:cNvSpPr>
            <a:spLocks noGrp="1"/>
          </p:cNvSpPr>
          <p:nvPr>
            <p:ph type="sldNum" sz="quarter" idx="12"/>
          </p:nvPr>
        </p:nvSpPr>
        <p:spPr/>
        <p:txBody>
          <a:bodyPr/>
          <a:lstStyle/>
          <a:p>
            <a:fld id="{991D5D5B-AD5B-4BD4-AFD1-55C17B167941}" type="slidenum">
              <a:rPr lang="en-AU" smtClean="0"/>
              <a:t>‹#›</a:t>
            </a:fld>
            <a:endParaRPr lang="en-AU"/>
          </a:p>
        </p:txBody>
      </p:sp>
    </p:spTree>
    <p:extLst>
      <p:ext uri="{BB962C8B-B14F-4D97-AF65-F5344CB8AC3E}">
        <p14:creationId xmlns:p14="http://schemas.microsoft.com/office/powerpoint/2010/main" val="333600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9470-DE3D-4E25-AE8B-090B0A5A4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DC4722E-AB88-4625-9A96-3396C6C2DB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C1565FE-9046-4D43-ACA8-A4A6CCCA8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83EBC-4E98-4119-B98E-B729672F7019}"/>
              </a:ext>
            </a:extLst>
          </p:cNvPr>
          <p:cNvSpPr>
            <a:spLocks noGrp="1"/>
          </p:cNvSpPr>
          <p:nvPr>
            <p:ph type="dt" sz="half" idx="10"/>
          </p:nvPr>
        </p:nvSpPr>
        <p:spPr/>
        <p:txBody>
          <a:bodyPr/>
          <a:lstStyle/>
          <a:p>
            <a:fld id="{1E444EB2-406F-4B0B-9AAB-B05EB61C2A63}" type="datetimeFigureOut">
              <a:rPr lang="en-AU" smtClean="0"/>
              <a:t>4/10/2022</a:t>
            </a:fld>
            <a:endParaRPr lang="en-AU"/>
          </a:p>
        </p:txBody>
      </p:sp>
      <p:sp>
        <p:nvSpPr>
          <p:cNvPr id="6" name="Footer Placeholder 5">
            <a:extLst>
              <a:ext uri="{FF2B5EF4-FFF2-40B4-BE49-F238E27FC236}">
                <a16:creationId xmlns:a16="http://schemas.microsoft.com/office/drawing/2014/main" id="{8C028978-918F-4265-A558-D0026CEF6CB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20250FE-AF32-4AA0-9E1A-DCED988A45B4}"/>
              </a:ext>
            </a:extLst>
          </p:cNvPr>
          <p:cNvSpPr>
            <a:spLocks noGrp="1"/>
          </p:cNvSpPr>
          <p:nvPr>
            <p:ph type="sldNum" sz="quarter" idx="12"/>
          </p:nvPr>
        </p:nvSpPr>
        <p:spPr/>
        <p:txBody>
          <a:bodyPr/>
          <a:lstStyle/>
          <a:p>
            <a:fld id="{991D5D5B-AD5B-4BD4-AFD1-55C17B167941}" type="slidenum">
              <a:rPr lang="en-AU" smtClean="0"/>
              <a:t>‹#›</a:t>
            </a:fld>
            <a:endParaRPr lang="en-AU"/>
          </a:p>
        </p:txBody>
      </p:sp>
    </p:spTree>
    <p:extLst>
      <p:ext uri="{BB962C8B-B14F-4D97-AF65-F5344CB8AC3E}">
        <p14:creationId xmlns:p14="http://schemas.microsoft.com/office/powerpoint/2010/main" val="44284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5329-8FAF-4069-BB3D-C4ECB9108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A0491AB-C811-4D24-9532-72DB5ED48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F5E7BE9-7BD0-40CB-95C1-4BF4157C2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F262D1-F756-4C92-8F0F-D1A754E9764D}"/>
              </a:ext>
            </a:extLst>
          </p:cNvPr>
          <p:cNvSpPr>
            <a:spLocks noGrp="1"/>
          </p:cNvSpPr>
          <p:nvPr>
            <p:ph type="dt" sz="half" idx="10"/>
          </p:nvPr>
        </p:nvSpPr>
        <p:spPr/>
        <p:txBody>
          <a:bodyPr/>
          <a:lstStyle/>
          <a:p>
            <a:fld id="{1E444EB2-406F-4B0B-9AAB-B05EB61C2A63}" type="datetimeFigureOut">
              <a:rPr lang="en-AU" smtClean="0"/>
              <a:t>4/10/2022</a:t>
            </a:fld>
            <a:endParaRPr lang="en-AU"/>
          </a:p>
        </p:txBody>
      </p:sp>
      <p:sp>
        <p:nvSpPr>
          <p:cNvPr id="6" name="Footer Placeholder 5">
            <a:extLst>
              <a:ext uri="{FF2B5EF4-FFF2-40B4-BE49-F238E27FC236}">
                <a16:creationId xmlns:a16="http://schemas.microsoft.com/office/drawing/2014/main" id="{5DB8AA75-D8C7-4005-87C0-73C384A269D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384C768-C476-4C70-81DB-C9EA436C7326}"/>
              </a:ext>
            </a:extLst>
          </p:cNvPr>
          <p:cNvSpPr>
            <a:spLocks noGrp="1"/>
          </p:cNvSpPr>
          <p:nvPr>
            <p:ph type="sldNum" sz="quarter" idx="12"/>
          </p:nvPr>
        </p:nvSpPr>
        <p:spPr/>
        <p:txBody>
          <a:bodyPr/>
          <a:lstStyle/>
          <a:p>
            <a:fld id="{991D5D5B-AD5B-4BD4-AFD1-55C17B167941}" type="slidenum">
              <a:rPr lang="en-AU" smtClean="0"/>
              <a:t>‹#›</a:t>
            </a:fld>
            <a:endParaRPr lang="en-AU"/>
          </a:p>
        </p:txBody>
      </p:sp>
    </p:spTree>
    <p:extLst>
      <p:ext uri="{BB962C8B-B14F-4D97-AF65-F5344CB8AC3E}">
        <p14:creationId xmlns:p14="http://schemas.microsoft.com/office/powerpoint/2010/main" val="26509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40000"/>
                <a:lumOff val="60000"/>
              </a:schemeClr>
            </a:gs>
            <a:gs pos="27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19843D-9F1E-4358-A8B4-F12C97F0BB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2DE966F-D4C6-4BE4-B228-445CCEFD7F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83F6EF9-1051-4103-8D0F-C995B0D79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44EB2-406F-4B0B-9AAB-B05EB61C2A63}" type="datetimeFigureOut">
              <a:rPr lang="en-AU" smtClean="0"/>
              <a:t>4/10/2022</a:t>
            </a:fld>
            <a:endParaRPr lang="en-AU"/>
          </a:p>
        </p:txBody>
      </p:sp>
      <p:sp>
        <p:nvSpPr>
          <p:cNvPr id="5" name="Footer Placeholder 4">
            <a:extLst>
              <a:ext uri="{FF2B5EF4-FFF2-40B4-BE49-F238E27FC236}">
                <a16:creationId xmlns:a16="http://schemas.microsoft.com/office/drawing/2014/main" id="{D9C7C739-6B1B-4391-A849-80B68CA25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51C80CA-8ED8-4955-89C9-A460913B52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D5D5B-AD5B-4BD4-AFD1-55C17B167941}" type="slidenum">
              <a:rPr lang="en-AU" smtClean="0"/>
              <a:t>‹#›</a:t>
            </a:fld>
            <a:endParaRPr lang="en-AU"/>
          </a:p>
        </p:txBody>
      </p:sp>
    </p:spTree>
    <p:extLst>
      <p:ext uri="{BB962C8B-B14F-4D97-AF65-F5344CB8AC3E}">
        <p14:creationId xmlns:p14="http://schemas.microsoft.com/office/powerpoint/2010/main" val="325492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2.png"/><Relationship Id="rId7"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8.svg"/><Relationship Id="rId4" Type="http://schemas.openxmlformats.org/officeDocument/2006/relationships/image" Target="../media/image8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3" Type="http://schemas.openxmlformats.org/officeDocument/2006/relationships/image" Target="../media/image98.png"/><Relationship Id="rId18" Type="http://schemas.openxmlformats.org/officeDocument/2006/relationships/image" Target="../media/image103.svg"/><Relationship Id="rId26" Type="http://schemas.openxmlformats.org/officeDocument/2006/relationships/image" Target="../media/image111.svg"/><Relationship Id="rId39" Type="http://schemas.openxmlformats.org/officeDocument/2006/relationships/image" Target="../media/image3.png"/><Relationship Id="rId21" Type="http://schemas.openxmlformats.org/officeDocument/2006/relationships/image" Target="../media/image106.png"/><Relationship Id="rId34" Type="http://schemas.openxmlformats.org/officeDocument/2006/relationships/image" Target="../media/image119.svg"/><Relationship Id="rId7" Type="http://schemas.openxmlformats.org/officeDocument/2006/relationships/image" Target="../media/image92.svg"/><Relationship Id="rId12" Type="http://schemas.openxmlformats.org/officeDocument/2006/relationships/image" Target="../media/image97.svg"/><Relationship Id="rId17" Type="http://schemas.openxmlformats.org/officeDocument/2006/relationships/image" Target="../media/image102.png"/><Relationship Id="rId25" Type="http://schemas.openxmlformats.org/officeDocument/2006/relationships/image" Target="../media/image110.png"/><Relationship Id="rId33" Type="http://schemas.openxmlformats.org/officeDocument/2006/relationships/image" Target="../media/image118.png"/><Relationship Id="rId38" Type="http://schemas.openxmlformats.org/officeDocument/2006/relationships/image" Target="../media/image123.svg"/><Relationship Id="rId2" Type="http://schemas.openxmlformats.org/officeDocument/2006/relationships/notesSlide" Target="../notesSlides/notesSlide13.xml"/><Relationship Id="rId16" Type="http://schemas.openxmlformats.org/officeDocument/2006/relationships/image" Target="../media/image101.svg"/><Relationship Id="rId20" Type="http://schemas.openxmlformats.org/officeDocument/2006/relationships/image" Target="../media/image105.svg"/><Relationship Id="rId29"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24" Type="http://schemas.openxmlformats.org/officeDocument/2006/relationships/image" Target="../media/image109.svg"/><Relationship Id="rId32" Type="http://schemas.openxmlformats.org/officeDocument/2006/relationships/image" Target="../media/image117.svg"/><Relationship Id="rId37" Type="http://schemas.openxmlformats.org/officeDocument/2006/relationships/image" Target="../media/image122.png"/><Relationship Id="rId40" Type="http://schemas.openxmlformats.org/officeDocument/2006/relationships/image" Target="../media/image4.svg"/><Relationship Id="rId5" Type="http://schemas.openxmlformats.org/officeDocument/2006/relationships/image" Target="../media/image90.svg"/><Relationship Id="rId15" Type="http://schemas.openxmlformats.org/officeDocument/2006/relationships/image" Target="../media/image100.png"/><Relationship Id="rId23" Type="http://schemas.openxmlformats.org/officeDocument/2006/relationships/image" Target="../media/image108.png"/><Relationship Id="rId28" Type="http://schemas.openxmlformats.org/officeDocument/2006/relationships/image" Target="../media/image113.svg"/><Relationship Id="rId36" Type="http://schemas.openxmlformats.org/officeDocument/2006/relationships/image" Target="../media/image121.svg"/><Relationship Id="rId10" Type="http://schemas.openxmlformats.org/officeDocument/2006/relationships/image" Target="../media/image95.svg"/><Relationship Id="rId19" Type="http://schemas.openxmlformats.org/officeDocument/2006/relationships/image" Target="../media/image104.png"/><Relationship Id="rId31" Type="http://schemas.openxmlformats.org/officeDocument/2006/relationships/image" Target="../media/image116.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svg"/><Relationship Id="rId22" Type="http://schemas.openxmlformats.org/officeDocument/2006/relationships/image" Target="../media/image107.svg"/><Relationship Id="rId27" Type="http://schemas.openxmlformats.org/officeDocument/2006/relationships/image" Target="../media/image112.png"/><Relationship Id="rId30" Type="http://schemas.openxmlformats.org/officeDocument/2006/relationships/image" Target="../media/image115.svg"/><Relationship Id="rId35" Type="http://schemas.openxmlformats.org/officeDocument/2006/relationships/image" Target="../media/image120.png"/><Relationship Id="rId8" Type="http://schemas.openxmlformats.org/officeDocument/2006/relationships/image" Target="../media/image93.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1.svg"/><Relationship Id="rId18" Type="http://schemas.openxmlformats.org/officeDocument/2006/relationships/image" Target="../media/image136.png"/><Relationship Id="rId3" Type="http://schemas.openxmlformats.org/officeDocument/2006/relationships/image" Target="../media/image2.png"/><Relationship Id="rId21" Type="http://schemas.openxmlformats.org/officeDocument/2006/relationships/image" Target="../media/image4.svg"/><Relationship Id="rId7" Type="http://schemas.openxmlformats.org/officeDocument/2006/relationships/image" Target="../media/image127.svg"/><Relationship Id="rId12" Type="http://schemas.openxmlformats.org/officeDocument/2006/relationships/image" Target="../media/image130.png"/><Relationship Id="rId17" Type="http://schemas.openxmlformats.org/officeDocument/2006/relationships/image" Target="../media/image135.svg"/><Relationship Id="rId2" Type="http://schemas.openxmlformats.org/officeDocument/2006/relationships/notesSlide" Target="../notesSlides/notesSlide14.xml"/><Relationship Id="rId16" Type="http://schemas.openxmlformats.org/officeDocument/2006/relationships/image" Target="../media/image134.pn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92.svg"/><Relationship Id="rId5" Type="http://schemas.openxmlformats.org/officeDocument/2006/relationships/image" Target="../media/image125.svg"/><Relationship Id="rId15" Type="http://schemas.openxmlformats.org/officeDocument/2006/relationships/image" Target="../media/image133.svg"/><Relationship Id="rId10" Type="http://schemas.openxmlformats.org/officeDocument/2006/relationships/image" Target="../media/image91.png"/><Relationship Id="rId19" Type="http://schemas.openxmlformats.org/officeDocument/2006/relationships/image" Target="../media/image137.svg"/><Relationship Id="rId4" Type="http://schemas.openxmlformats.org/officeDocument/2006/relationships/image" Target="../media/image124.png"/><Relationship Id="rId9" Type="http://schemas.openxmlformats.org/officeDocument/2006/relationships/image" Target="../media/image129.svg"/><Relationship Id="rId14" Type="http://schemas.openxmlformats.org/officeDocument/2006/relationships/image" Target="../media/image132.png"/></Relationships>
</file>

<file path=ppt/slides/_rels/slide16.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svg"/><Relationship Id="rId3" Type="http://schemas.openxmlformats.org/officeDocument/2006/relationships/image" Target="../media/image2.png"/><Relationship Id="rId21" Type="http://schemas.openxmlformats.org/officeDocument/2006/relationships/image" Target="../media/image34.svg"/><Relationship Id="rId34" Type="http://schemas.openxmlformats.org/officeDocument/2006/relationships/image" Target="../media/image47.svg"/><Relationship Id="rId7" Type="http://schemas.openxmlformats.org/officeDocument/2006/relationships/image" Target="../media/image22.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png"/><Relationship Id="rId33" Type="http://schemas.openxmlformats.org/officeDocument/2006/relationships/image" Target="../media/image46.png"/><Relationship Id="rId2" Type="http://schemas.openxmlformats.org/officeDocument/2006/relationships/notesSlide" Target="../notesSlides/notesSlide5.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0.svg"/><Relationship Id="rId24" Type="http://schemas.openxmlformats.org/officeDocument/2006/relationships/image" Target="../media/image37.png"/><Relationship Id="rId32" Type="http://schemas.openxmlformats.org/officeDocument/2006/relationships/image" Target="../media/image45.svg"/><Relationship Id="rId5" Type="http://schemas.openxmlformats.org/officeDocument/2006/relationships/image" Target="../media/image6.sv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svg"/><Relationship Id="rId36" Type="http://schemas.openxmlformats.org/officeDocument/2006/relationships/image" Target="../media/image49.svg"/><Relationship Id="rId10" Type="http://schemas.openxmlformats.org/officeDocument/2006/relationships/image" Target="../media/image9.png"/><Relationship Id="rId19" Type="http://schemas.openxmlformats.org/officeDocument/2006/relationships/image" Target="../media/image32.svg"/><Relationship Id="rId31" Type="http://schemas.openxmlformats.org/officeDocument/2006/relationships/image" Target="../media/image44.png"/><Relationship Id="rId4" Type="http://schemas.openxmlformats.org/officeDocument/2006/relationships/image" Target="../media/image5.png"/><Relationship Id="rId9" Type="http://schemas.openxmlformats.org/officeDocument/2006/relationships/image" Target="../media/image24.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svg"/><Relationship Id="rId35" Type="http://schemas.openxmlformats.org/officeDocument/2006/relationships/image" Target="../media/image48.png"/><Relationship Id="rId8"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2.png"/><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6.svg"/><Relationship Id="rId10" Type="http://schemas.openxmlformats.org/officeDocument/2006/relationships/image" Target="../media/image54.png"/><Relationship Id="rId4" Type="http://schemas.openxmlformats.org/officeDocument/2006/relationships/image" Target="../media/image5.png"/><Relationship Id="rId9" Type="http://schemas.openxmlformats.org/officeDocument/2006/relationships/image" Target="../media/image53.sv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notesSlide" Target="../notesSlides/notesSlide8.xm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slideLayout" Target="../slideLayouts/slideLayout7.xml"/><Relationship Id="rId16" Type="http://schemas.openxmlformats.org/officeDocument/2006/relationships/image" Target="../media/image71.png"/><Relationship Id="rId1" Type="http://schemas.openxmlformats.org/officeDocument/2006/relationships/vmlDrawing" Target="../drawings/vmlDrawing1.v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2.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 Id="rId14" Type="http://schemas.openxmlformats.org/officeDocument/2006/relationships/image" Target="../media/image69.png"/></Relationships>
</file>

<file path=ppt/slides/_rels/slide9.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97974-2FFB-4399-94FA-C4D7EBB38607}"/>
              </a:ext>
            </a:extLst>
          </p:cNvPr>
          <p:cNvSpPr txBox="1"/>
          <p:nvPr/>
        </p:nvSpPr>
        <p:spPr>
          <a:xfrm>
            <a:off x="751840" y="182875"/>
            <a:ext cx="10688320" cy="3077766"/>
          </a:xfrm>
          <a:prstGeom prst="rect">
            <a:avLst/>
          </a:prstGeom>
          <a:noFill/>
        </p:spPr>
        <p:txBody>
          <a:bodyPr wrap="square">
            <a:spAutoFit/>
          </a:bodyPr>
          <a:lstStyle/>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r>
              <a:rPr lang="en-AU" sz="3200" b="1" dirty="0">
                <a:solidFill>
                  <a:schemeClr val="bg1"/>
                </a:solidFill>
              </a:rPr>
              <a:t>UNCONSIOUS BIAS IN INVESTMENT DECISION MAKING </a:t>
            </a:r>
          </a:p>
          <a:p>
            <a:pPr algn="ctr"/>
            <a:endParaRPr lang="en-AU" sz="1800" b="1" dirty="0">
              <a:solidFill>
                <a:schemeClr val="bg1"/>
              </a:solidFill>
            </a:endParaRPr>
          </a:p>
        </p:txBody>
      </p:sp>
      <p:sp>
        <p:nvSpPr>
          <p:cNvPr id="10" name="TextBox 9">
            <a:extLst>
              <a:ext uri="{FF2B5EF4-FFF2-40B4-BE49-F238E27FC236}">
                <a16:creationId xmlns:a16="http://schemas.microsoft.com/office/drawing/2014/main" id="{8AB08563-981B-4E9E-9FA6-FC299F461EEA}"/>
              </a:ext>
            </a:extLst>
          </p:cNvPr>
          <p:cNvSpPr txBox="1"/>
          <p:nvPr/>
        </p:nvSpPr>
        <p:spPr>
          <a:xfrm rot="10800000" flipV="1">
            <a:off x="5282776" y="3260642"/>
            <a:ext cx="2799832" cy="369332"/>
          </a:xfrm>
          <a:prstGeom prst="rect">
            <a:avLst/>
          </a:prstGeom>
          <a:noFill/>
        </p:spPr>
        <p:txBody>
          <a:bodyPr wrap="square" rtlCol="0">
            <a:spAutoFit/>
          </a:bodyPr>
          <a:lstStyle/>
          <a:p>
            <a:r>
              <a:rPr lang="en-AU" dirty="0">
                <a:solidFill>
                  <a:schemeClr val="bg1"/>
                </a:solidFill>
              </a:rPr>
              <a:t>Adrienne L Miller</a:t>
            </a:r>
          </a:p>
        </p:txBody>
      </p:sp>
      <p:pic>
        <p:nvPicPr>
          <p:cNvPr id="4" name="Picture 3">
            <a:extLst>
              <a:ext uri="{FF2B5EF4-FFF2-40B4-BE49-F238E27FC236}">
                <a16:creationId xmlns:a16="http://schemas.microsoft.com/office/drawing/2014/main" id="{1D838671-B047-4604-BAB5-10D265C42409}"/>
              </a:ext>
            </a:extLst>
          </p:cNvPr>
          <p:cNvPicPr>
            <a:picLocks noChangeAspect="1"/>
          </p:cNvPicPr>
          <p:nvPr/>
        </p:nvPicPr>
        <p:blipFill>
          <a:blip r:embed="rId3"/>
          <a:stretch>
            <a:fillRect/>
          </a:stretch>
        </p:blipFill>
        <p:spPr>
          <a:xfrm>
            <a:off x="0" y="-16046"/>
            <a:ext cx="12163606" cy="6874046"/>
          </a:xfrm>
          <a:prstGeom prst="rect">
            <a:avLst/>
          </a:prstGeom>
        </p:spPr>
      </p:pic>
    </p:spTree>
    <p:extLst>
      <p:ext uri="{BB962C8B-B14F-4D97-AF65-F5344CB8AC3E}">
        <p14:creationId xmlns:p14="http://schemas.microsoft.com/office/powerpoint/2010/main" val="82297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FF94CA5-A53F-46DC-AF3A-69B6EBB303A5}"/>
              </a:ext>
            </a:extLst>
          </p:cNvPr>
          <p:cNvPicPr>
            <a:picLocks noChangeAspect="1"/>
          </p:cNvPicPr>
          <p:nvPr/>
        </p:nvPicPr>
        <p:blipFill>
          <a:blip r:embed="rId3"/>
          <a:stretch>
            <a:fillRect/>
          </a:stretch>
        </p:blipFill>
        <p:spPr>
          <a:xfrm>
            <a:off x="0" y="-34163"/>
            <a:ext cx="12192000" cy="6892163"/>
          </a:xfrm>
          <a:prstGeom prst="rect">
            <a:avLst/>
          </a:prstGeom>
        </p:spPr>
      </p:pic>
      <p:sp>
        <p:nvSpPr>
          <p:cNvPr id="6" name="TextBox 5">
            <a:extLst>
              <a:ext uri="{FF2B5EF4-FFF2-40B4-BE49-F238E27FC236}">
                <a16:creationId xmlns:a16="http://schemas.microsoft.com/office/drawing/2014/main" id="{F5A55184-0A87-40B3-A8E8-249A12F478A1}"/>
              </a:ext>
            </a:extLst>
          </p:cNvPr>
          <p:cNvSpPr txBox="1"/>
          <p:nvPr/>
        </p:nvSpPr>
        <p:spPr>
          <a:xfrm>
            <a:off x="1084749" y="1762732"/>
            <a:ext cx="5743401" cy="646331"/>
          </a:xfrm>
          <a:prstGeom prst="rect">
            <a:avLst/>
          </a:prstGeom>
          <a:noFill/>
        </p:spPr>
        <p:txBody>
          <a:bodyPr wrap="square">
            <a:spAutoFit/>
          </a:bodyPr>
          <a:lstStyle/>
          <a:p>
            <a:r>
              <a:rPr lang="en-AU" dirty="0">
                <a:solidFill>
                  <a:schemeClr val="bg1"/>
                </a:solidFill>
              </a:rPr>
              <a:t>Law, regulatory requirements</a:t>
            </a:r>
          </a:p>
          <a:p>
            <a:r>
              <a:rPr lang="en-AU" dirty="0">
                <a:solidFill>
                  <a:schemeClr val="bg1"/>
                </a:solidFill>
              </a:rPr>
              <a:t>International treaties</a:t>
            </a:r>
          </a:p>
        </p:txBody>
      </p:sp>
      <p:pic>
        <p:nvPicPr>
          <p:cNvPr id="10" name="Graphic 9" descr="Dim (Medium Sun) with solid fill">
            <a:extLst>
              <a:ext uri="{FF2B5EF4-FFF2-40B4-BE49-F238E27FC236}">
                <a16:creationId xmlns:a16="http://schemas.microsoft.com/office/drawing/2014/main" id="{D26B7EAA-486E-47B5-9F73-7743C60F4A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93570">
            <a:off x="2057960" y="-1214818"/>
            <a:ext cx="8906678" cy="8906678"/>
          </a:xfrm>
          <a:prstGeom prst="rect">
            <a:avLst/>
          </a:prstGeom>
        </p:spPr>
      </p:pic>
      <p:sp>
        <p:nvSpPr>
          <p:cNvPr id="11" name="TextBox 10">
            <a:extLst>
              <a:ext uri="{FF2B5EF4-FFF2-40B4-BE49-F238E27FC236}">
                <a16:creationId xmlns:a16="http://schemas.microsoft.com/office/drawing/2014/main" id="{F5C3ACA8-C407-496D-93B7-DAF5BF7C26E0}"/>
              </a:ext>
            </a:extLst>
          </p:cNvPr>
          <p:cNvSpPr txBox="1"/>
          <p:nvPr/>
        </p:nvSpPr>
        <p:spPr>
          <a:xfrm>
            <a:off x="5008472" y="208488"/>
            <a:ext cx="1970855" cy="369332"/>
          </a:xfrm>
          <a:prstGeom prst="rect">
            <a:avLst/>
          </a:prstGeom>
          <a:noFill/>
        </p:spPr>
        <p:txBody>
          <a:bodyPr wrap="square" rtlCol="0">
            <a:spAutoFit/>
          </a:bodyPr>
          <a:lstStyle/>
          <a:p>
            <a:pPr algn="ctr"/>
            <a:r>
              <a:rPr lang="en-AU" dirty="0">
                <a:solidFill>
                  <a:schemeClr val="bg1"/>
                </a:solidFill>
              </a:rPr>
              <a:t>Te </a:t>
            </a:r>
            <a:r>
              <a:rPr lang="en-AU" dirty="0" err="1">
                <a:solidFill>
                  <a:schemeClr val="bg1"/>
                </a:solidFill>
              </a:rPr>
              <a:t>Tiriti</a:t>
            </a:r>
            <a:endParaRPr lang="en-AU" dirty="0">
              <a:solidFill>
                <a:schemeClr val="bg1"/>
              </a:solidFill>
            </a:endParaRPr>
          </a:p>
        </p:txBody>
      </p:sp>
      <p:sp>
        <p:nvSpPr>
          <p:cNvPr id="12" name="TextBox 11">
            <a:extLst>
              <a:ext uri="{FF2B5EF4-FFF2-40B4-BE49-F238E27FC236}">
                <a16:creationId xmlns:a16="http://schemas.microsoft.com/office/drawing/2014/main" id="{10A8B7BF-4BB4-4785-AFE3-BBA3F2C8391B}"/>
              </a:ext>
            </a:extLst>
          </p:cNvPr>
          <p:cNvSpPr txBox="1"/>
          <p:nvPr/>
        </p:nvSpPr>
        <p:spPr>
          <a:xfrm>
            <a:off x="7986651" y="240205"/>
            <a:ext cx="3031233" cy="646331"/>
          </a:xfrm>
          <a:prstGeom prst="rect">
            <a:avLst/>
          </a:prstGeom>
          <a:noFill/>
        </p:spPr>
        <p:txBody>
          <a:bodyPr wrap="square" rtlCol="0">
            <a:spAutoFit/>
          </a:bodyPr>
          <a:lstStyle/>
          <a:p>
            <a:r>
              <a:rPr lang="en-AU" dirty="0">
                <a:solidFill>
                  <a:schemeClr val="bg1"/>
                </a:solidFill>
              </a:rPr>
              <a:t>Physical world/Biodiversity Environment/Climate change</a:t>
            </a:r>
          </a:p>
        </p:txBody>
      </p:sp>
      <p:sp>
        <p:nvSpPr>
          <p:cNvPr id="14" name="TextBox 13">
            <a:extLst>
              <a:ext uri="{FF2B5EF4-FFF2-40B4-BE49-F238E27FC236}">
                <a16:creationId xmlns:a16="http://schemas.microsoft.com/office/drawing/2014/main" id="{1D8F1FEE-2FA7-4E47-A965-E46CF33F4C98}"/>
              </a:ext>
            </a:extLst>
          </p:cNvPr>
          <p:cNvSpPr txBox="1"/>
          <p:nvPr/>
        </p:nvSpPr>
        <p:spPr>
          <a:xfrm>
            <a:off x="9299098" y="1914510"/>
            <a:ext cx="2382388" cy="369332"/>
          </a:xfrm>
          <a:prstGeom prst="rect">
            <a:avLst/>
          </a:prstGeom>
          <a:noFill/>
        </p:spPr>
        <p:txBody>
          <a:bodyPr wrap="square">
            <a:spAutoFit/>
          </a:bodyPr>
          <a:lstStyle/>
          <a:p>
            <a:pPr algn="ctr"/>
            <a:r>
              <a:rPr lang="en-AU" dirty="0">
                <a:solidFill>
                  <a:schemeClr val="bg1"/>
                </a:solidFill>
              </a:rPr>
              <a:t>Te </a:t>
            </a:r>
            <a:r>
              <a:rPr lang="en-AU" dirty="0" err="1">
                <a:solidFill>
                  <a:schemeClr val="bg1"/>
                </a:solidFill>
              </a:rPr>
              <a:t>Ao</a:t>
            </a:r>
            <a:r>
              <a:rPr lang="en-AU" dirty="0">
                <a:solidFill>
                  <a:schemeClr val="bg1"/>
                </a:solidFill>
              </a:rPr>
              <a:t> Maori</a:t>
            </a:r>
          </a:p>
        </p:txBody>
      </p:sp>
      <p:sp>
        <p:nvSpPr>
          <p:cNvPr id="16" name="TextBox 15">
            <a:extLst>
              <a:ext uri="{FF2B5EF4-FFF2-40B4-BE49-F238E27FC236}">
                <a16:creationId xmlns:a16="http://schemas.microsoft.com/office/drawing/2014/main" id="{28F43434-F6B8-4315-BE54-81A9DB011C04}"/>
              </a:ext>
            </a:extLst>
          </p:cNvPr>
          <p:cNvSpPr txBox="1"/>
          <p:nvPr/>
        </p:nvSpPr>
        <p:spPr>
          <a:xfrm>
            <a:off x="8341223" y="5180939"/>
            <a:ext cx="6437376" cy="646331"/>
          </a:xfrm>
          <a:prstGeom prst="rect">
            <a:avLst/>
          </a:prstGeom>
          <a:noFill/>
        </p:spPr>
        <p:txBody>
          <a:bodyPr wrap="square">
            <a:spAutoFit/>
          </a:bodyPr>
          <a:lstStyle/>
          <a:p>
            <a:br>
              <a:rPr lang="en-AU" dirty="0">
                <a:solidFill>
                  <a:schemeClr val="bg1"/>
                </a:solidFill>
              </a:rPr>
            </a:br>
            <a:r>
              <a:rPr lang="en-AU" dirty="0">
                <a:solidFill>
                  <a:schemeClr val="bg1"/>
                </a:solidFill>
              </a:rPr>
              <a:t>Media /Social media</a:t>
            </a:r>
          </a:p>
        </p:txBody>
      </p:sp>
      <p:sp>
        <p:nvSpPr>
          <p:cNvPr id="18" name="TextBox 17">
            <a:extLst>
              <a:ext uri="{FF2B5EF4-FFF2-40B4-BE49-F238E27FC236}">
                <a16:creationId xmlns:a16="http://schemas.microsoft.com/office/drawing/2014/main" id="{E49E7F3D-48B7-4762-9313-DF2DE608302A}"/>
              </a:ext>
            </a:extLst>
          </p:cNvPr>
          <p:cNvSpPr txBox="1"/>
          <p:nvPr/>
        </p:nvSpPr>
        <p:spPr>
          <a:xfrm>
            <a:off x="3521923" y="6091960"/>
            <a:ext cx="2002272" cy="369332"/>
          </a:xfrm>
          <a:prstGeom prst="rect">
            <a:avLst/>
          </a:prstGeom>
          <a:noFill/>
        </p:spPr>
        <p:txBody>
          <a:bodyPr wrap="square">
            <a:spAutoFit/>
          </a:bodyPr>
          <a:lstStyle/>
          <a:p>
            <a:pPr algn="ctr"/>
            <a:r>
              <a:rPr lang="en-AU" dirty="0">
                <a:solidFill>
                  <a:schemeClr val="bg1"/>
                </a:solidFill>
              </a:rPr>
              <a:t>Technology/AI</a:t>
            </a:r>
          </a:p>
        </p:txBody>
      </p:sp>
      <p:sp>
        <p:nvSpPr>
          <p:cNvPr id="23" name="TextBox 22">
            <a:extLst>
              <a:ext uri="{FF2B5EF4-FFF2-40B4-BE49-F238E27FC236}">
                <a16:creationId xmlns:a16="http://schemas.microsoft.com/office/drawing/2014/main" id="{E445E7F1-652B-4773-99BD-8ED2A21368C1}"/>
              </a:ext>
            </a:extLst>
          </p:cNvPr>
          <p:cNvSpPr txBox="1"/>
          <p:nvPr/>
        </p:nvSpPr>
        <p:spPr>
          <a:xfrm>
            <a:off x="1315254" y="4209741"/>
            <a:ext cx="2142697" cy="1754326"/>
          </a:xfrm>
          <a:prstGeom prst="rect">
            <a:avLst/>
          </a:prstGeom>
          <a:noFill/>
        </p:spPr>
        <p:txBody>
          <a:bodyPr wrap="square" rtlCol="0">
            <a:spAutoFit/>
          </a:bodyPr>
          <a:lstStyle/>
          <a:p>
            <a:r>
              <a:rPr lang="en-AU" dirty="0">
                <a:solidFill>
                  <a:schemeClr val="bg1"/>
                </a:solidFill>
              </a:rPr>
              <a:t>Continued access to capital and insurance, desire for a stable financial system and civic society</a:t>
            </a:r>
          </a:p>
        </p:txBody>
      </p:sp>
      <p:sp>
        <p:nvSpPr>
          <p:cNvPr id="24" name="TextBox 23">
            <a:extLst>
              <a:ext uri="{FF2B5EF4-FFF2-40B4-BE49-F238E27FC236}">
                <a16:creationId xmlns:a16="http://schemas.microsoft.com/office/drawing/2014/main" id="{EAB3EB4A-1639-4EA7-BCF8-4524D0EAF297}"/>
              </a:ext>
            </a:extLst>
          </p:cNvPr>
          <p:cNvSpPr txBox="1"/>
          <p:nvPr/>
        </p:nvSpPr>
        <p:spPr>
          <a:xfrm flipH="1">
            <a:off x="9810295" y="3618278"/>
            <a:ext cx="2229781" cy="923330"/>
          </a:xfrm>
          <a:prstGeom prst="rect">
            <a:avLst/>
          </a:prstGeom>
          <a:noFill/>
        </p:spPr>
        <p:txBody>
          <a:bodyPr wrap="square" rtlCol="0">
            <a:spAutoFit/>
          </a:bodyPr>
          <a:lstStyle/>
          <a:p>
            <a:r>
              <a:rPr lang="en-AU" dirty="0">
                <a:solidFill>
                  <a:schemeClr val="bg1"/>
                </a:solidFill>
              </a:rPr>
              <a:t>Human rights </a:t>
            </a:r>
          </a:p>
          <a:p>
            <a:r>
              <a:rPr lang="en-AU" dirty="0">
                <a:solidFill>
                  <a:schemeClr val="bg1"/>
                </a:solidFill>
              </a:rPr>
              <a:t> Stakeholder perceptions</a:t>
            </a:r>
          </a:p>
        </p:txBody>
      </p:sp>
      <p:sp>
        <p:nvSpPr>
          <p:cNvPr id="26" name="TextBox 25">
            <a:extLst>
              <a:ext uri="{FF2B5EF4-FFF2-40B4-BE49-F238E27FC236}">
                <a16:creationId xmlns:a16="http://schemas.microsoft.com/office/drawing/2014/main" id="{BFF726EB-CFDA-48E0-B216-BA62FC6A7353}"/>
              </a:ext>
            </a:extLst>
          </p:cNvPr>
          <p:cNvSpPr txBox="1"/>
          <p:nvPr/>
        </p:nvSpPr>
        <p:spPr>
          <a:xfrm>
            <a:off x="0" y="0"/>
            <a:ext cx="4881033" cy="769441"/>
          </a:xfrm>
          <a:prstGeom prst="rect">
            <a:avLst/>
          </a:prstGeom>
          <a:noFill/>
        </p:spPr>
        <p:txBody>
          <a:bodyPr wrap="square">
            <a:spAutoFit/>
          </a:bodyPr>
          <a:lstStyle/>
          <a:p>
            <a:pPr algn="ctr"/>
            <a:r>
              <a:rPr lang="en-AU" sz="4400" b="1" dirty="0">
                <a:solidFill>
                  <a:schemeClr val="accent1">
                    <a:lumMod val="40000"/>
                    <a:lumOff val="60000"/>
                  </a:schemeClr>
                </a:solidFill>
              </a:rPr>
              <a:t>Looking Forward</a:t>
            </a:r>
          </a:p>
        </p:txBody>
      </p:sp>
      <p:sp>
        <p:nvSpPr>
          <p:cNvPr id="27" name="TextBox 26">
            <a:extLst>
              <a:ext uri="{FF2B5EF4-FFF2-40B4-BE49-F238E27FC236}">
                <a16:creationId xmlns:a16="http://schemas.microsoft.com/office/drawing/2014/main" id="{B9845345-F302-4685-A960-2590A9A793D4}"/>
              </a:ext>
            </a:extLst>
          </p:cNvPr>
          <p:cNvSpPr txBox="1"/>
          <p:nvPr/>
        </p:nvSpPr>
        <p:spPr>
          <a:xfrm>
            <a:off x="240030" y="6466658"/>
            <a:ext cx="1611630" cy="246221"/>
          </a:xfrm>
          <a:prstGeom prst="rect">
            <a:avLst/>
          </a:prstGeom>
          <a:noFill/>
        </p:spPr>
        <p:txBody>
          <a:bodyPr wrap="square" rtlCol="0">
            <a:spAutoFit/>
          </a:bodyPr>
          <a:lstStyle/>
          <a:p>
            <a:r>
              <a:rPr lang="en-AU" sz="1000" dirty="0">
                <a:solidFill>
                  <a:schemeClr val="bg1"/>
                </a:solidFill>
              </a:rPr>
              <a:t>© Adrienne Miller </a:t>
            </a:r>
          </a:p>
        </p:txBody>
      </p:sp>
      <p:sp>
        <p:nvSpPr>
          <p:cNvPr id="29" name="TextBox 28">
            <a:extLst>
              <a:ext uri="{FF2B5EF4-FFF2-40B4-BE49-F238E27FC236}">
                <a16:creationId xmlns:a16="http://schemas.microsoft.com/office/drawing/2014/main" id="{E1419424-9793-4D98-B57B-697C94DD8F7C}"/>
              </a:ext>
            </a:extLst>
          </p:cNvPr>
          <p:cNvSpPr txBox="1"/>
          <p:nvPr/>
        </p:nvSpPr>
        <p:spPr>
          <a:xfrm>
            <a:off x="7986651" y="769441"/>
            <a:ext cx="6707340" cy="369332"/>
          </a:xfrm>
          <a:prstGeom prst="rect">
            <a:avLst/>
          </a:prstGeom>
          <a:noFill/>
        </p:spPr>
        <p:txBody>
          <a:bodyPr wrap="square">
            <a:spAutoFit/>
          </a:bodyPr>
          <a:lstStyle/>
          <a:p>
            <a:r>
              <a:rPr lang="en-AU" dirty="0" err="1">
                <a:solidFill>
                  <a:schemeClr val="bg1"/>
                </a:solidFill>
              </a:rPr>
              <a:t>Matauranga</a:t>
            </a:r>
            <a:r>
              <a:rPr lang="en-AU" dirty="0">
                <a:solidFill>
                  <a:schemeClr val="bg1"/>
                </a:solidFill>
              </a:rPr>
              <a:t> Maori</a:t>
            </a:r>
            <a:endParaRPr lang="en-AU" dirty="0"/>
          </a:p>
        </p:txBody>
      </p:sp>
      <p:sp>
        <p:nvSpPr>
          <p:cNvPr id="31" name="TextBox 30">
            <a:extLst>
              <a:ext uri="{FF2B5EF4-FFF2-40B4-BE49-F238E27FC236}">
                <a16:creationId xmlns:a16="http://schemas.microsoft.com/office/drawing/2014/main" id="{707962EC-F682-4F61-9246-43606F31B113}"/>
              </a:ext>
            </a:extLst>
          </p:cNvPr>
          <p:cNvSpPr txBox="1"/>
          <p:nvPr/>
        </p:nvSpPr>
        <p:spPr>
          <a:xfrm>
            <a:off x="9810295" y="2191621"/>
            <a:ext cx="1729448" cy="369332"/>
          </a:xfrm>
          <a:prstGeom prst="rect">
            <a:avLst/>
          </a:prstGeom>
          <a:noFill/>
        </p:spPr>
        <p:txBody>
          <a:bodyPr wrap="square" rtlCol="0">
            <a:spAutoFit/>
          </a:bodyPr>
          <a:lstStyle/>
          <a:p>
            <a:r>
              <a:rPr lang="en-AU" dirty="0">
                <a:solidFill>
                  <a:schemeClr val="bg1"/>
                </a:solidFill>
              </a:rPr>
              <a:t>Cultural matters</a:t>
            </a:r>
          </a:p>
        </p:txBody>
      </p:sp>
      <p:sp>
        <p:nvSpPr>
          <p:cNvPr id="32" name="TextBox 31">
            <a:extLst>
              <a:ext uri="{FF2B5EF4-FFF2-40B4-BE49-F238E27FC236}">
                <a16:creationId xmlns:a16="http://schemas.microsoft.com/office/drawing/2014/main" id="{B84364E3-89BD-4A73-810E-885E46C48BC6}"/>
              </a:ext>
            </a:extLst>
          </p:cNvPr>
          <p:cNvSpPr txBox="1"/>
          <p:nvPr/>
        </p:nvSpPr>
        <p:spPr>
          <a:xfrm>
            <a:off x="5033882" y="558961"/>
            <a:ext cx="2382388" cy="369332"/>
          </a:xfrm>
          <a:prstGeom prst="rect">
            <a:avLst/>
          </a:prstGeom>
          <a:noFill/>
        </p:spPr>
        <p:txBody>
          <a:bodyPr wrap="square">
            <a:spAutoFit/>
          </a:bodyPr>
          <a:lstStyle/>
          <a:p>
            <a:pPr algn="ctr"/>
            <a:r>
              <a:rPr lang="en-AU" dirty="0">
                <a:solidFill>
                  <a:schemeClr val="bg1"/>
                </a:solidFill>
              </a:rPr>
              <a:t>Te </a:t>
            </a:r>
            <a:r>
              <a:rPr lang="en-AU" dirty="0" err="1">
                <a:solidFill>
                  <a:schemeClr val="bg1"/>
                </a:solidFill>
              </a:rPr>
              <a:t>Ao</a:t>
            </a:r>
            <a:r>
              <a:rPr lang="en-AU" dirty="0">
                <a:solidFill>
                  <a:schemeClr val="bg1"/>
                </a:solidFill>
              </a:rPr>
              <a:t> Maori</a:t>
            </a:r>
          </a:p>
        </p:txBody>
      </p:sp>
      <p:sp>
        <p:nvSpPr>
          <p:cNvPr id="34" name="TextBox 33">
            <a:extLst>
              <a:ext uri="{FF2B5EF4-FFF2-40B4-BE49-F238E27FC236}">
                <a16:creationId xmlns:a16="http://schemas.microsoft.com/office/drawing/2014/main" id="{BEFA289A-EB87-4848-ADA1-2790B70CA8E5}"/>
              </a:ext>
            </a:extLst>
          </p:cNvPr>
          <p:cNvSpPr txBox="1"/>
          <p:nvPr/>
        </p:nvSpPr>
        <p:spPr>
          <a:xfrm rot="17107409">
            <a:off x="6761509" y="614654"/>
            <a:ext cx="1068049" cy="369332"/>
          </a:xfrm>
          <a:prstGeom prst="rect">
            <a:avLst/>
          </a:prstGeom>
          <a:noFill/>
        </p:spPr>
        <p:txBody>
          <a:bodyPr wrap="none" rtlCol="0">
            <a:spAutoFit/>
          </a:bodyPr>
          <a:lstStyle/>
          <a:p>
            <a:r>
              <a:rPr lang="en-AU" dirty="0"/>
              <a:t>*</a:t>
            </a:r>
            <a:r>
              <a:rPr lang="en-AU" b="1" dirty="0"/>
              <a:t> Nature </a:t>
            </a:r>
          </a:p>
        </p:txBody>
      </p:sp>
      <p:sp>
        <p:nvSpPr>
          <p:cNvPr id="35" name="TextBox 34">
            <a:extLst>
              <a:ext uri="{FF2B5EF4-FFF2-40B4-BE49-F238E27FC236}">
                <a16:creationId xmlns:a16="http://schemas.microsoft.com/office/drawing/2014/main" id="{DD859FF3-CB3B-4B1C-BE21-6DED9524B17E}"/>
              </a:ext>
            </a:extLst>
          </p:cNvPr>
          <p:cNvSpPr txBox="1"/>
          <p:nvPr/>
        </p:nvSpPr>
        <p:spPr>
          <a:xfrm rot="9166798" flipH="1" flipV="1">
            <a:off x="8114136" y="1589541"/>
            <a:ext cx="2276856" cy="369332"/>
          </a:xfrm>
          <a:prstGeom prst="rect">
            <a:avLst/>
          </a:prstGeom>
          <a:noFill/>
        </p:spPr>
        <p:txBody>
          <a:bodyPr wrap="square" rtlCol="0">
            <a:spAutoFit/>
          </a:bodyPr>
          <a:lstStyle/>
          <a:p>
            <a:r>
              <a:rPr lang="en-AU" b="1" dirty="0"/>
              <a:t>* Culture </a:t>
            </a:r>
          </a:p>
        </p:txBody>
      </p:sp>
      <p:sp>
        <p:nvSpPr>
          <p:cNvPr id="37" name="TextBox 36">
            <a:extLst>
              <a:ext uri="{FF2B5EF4-FFF2-40B4-BE49-F238E27FC236}">
                <a16:creationId xmlns:a16="http://schemas.microsoft.com/office/drawing/2014/main" id="{C8946204-03C5-403B-9AE9-62642A3A5814}"/>
              </a:ext>
            </a:extLst>
          </p:cNvPr>
          <p:cNvSpPr txBox="1"/>
          <p:nvPr/>
        </p:nvSpPr>
        <p:spPr>
          <a:xfrm rot="907637">
            <a:off x="8348269" y="3992421"/>
            <a:ext cx="1729448" cy="369332"/>
          </a:xfrm>
          <a:prstGeom prst="rect">
            <a:avLst/>
          </a:prstGeom>
          <a:noFill/>
        </p:spPr>
        <p:txBody>
          <a:bodyPr wrap="square" rtlCol="0">
            <a:spAutoFit/>
          </a:bodyPr>
          <a:lstStyle/>
          <a:p>
            <a:r>
              <a:rPr lang="en-AU" dirty="0"/>
              <a:t>* </a:t>
            </a:r>
            <a:r>
              <a:rPr lang="en-AU" b="1" dirty="0"/>
              <a:t>Human</a:t>
            </a:r>
          </a:p>
        </p:txBody>
      </p:sp>
      <p:sp>
        <p:nvSpPr>
          <p:cNvPr id="41" name="TextBox 40">
            <a:extLst>
              <a:ext uri="{FF2B5EF4-FFF2-40B4-BE49-F238E27FC236}">
                <a16:creationId xmlns:a16="http://schemas.microsoft.com/office/drawing/2014/main" id="{6C0FCF34-3185-4C2B-851B-C126C3373EF0}"/>
              </a:ext>
            </a:extLst>
          </p:cNvPr>
          <p:cNvSpPr txBox="1"/>
          <p:nvPr/>
        </p:nvSpPr>
        <p:spPr>
          <a:xfrm rot="17268643">
            <a:off x="2879785" y="5635714"/>
            <a:ext cx="5668710" cy="375723"/>
          </a:xfrm>
          <a:prstGeom prst="rect">
            <a:avLst/>
          </a:prstGeom>
          <a:noFill/>
        </p:spPr>
        <p:txBody>
          <a:bodyPr wrap="square">
            <a:spAutoFit/>
          </a:bodyPr>
          <a:lstStyle/>
          <a:p>
            <a:pPr algn="ctr"/>
            <a:r>
              <a:rPr lang="en-AU" b="1" dirty="0"/>
              <a:t>*Technology</a:t>
            </a:r>
          </a:p>
        </p:txBody>
      </p:sp>
      <p:sp>
        <p:nvSpPr>
          <p:cNvPr id="45" name="TextBox 44">
            <a:extLst>
              <a:ext uri="{FF2B5EF4-FFF2-40B4-BE49-F238E27FC236}">
                <a16:creationId xmlns:a16="http://schemas.microsoft.com/office/drawing/2014/main" id="{7C430BD3-B1C0-4E5E-A8AA-904846D1F9FB}"/>
              </a:ext>
            </a:extLst>
          </p:cNvPr>
          <p:cNvSpPr txBox="1"/>
          <p:nvPr/>
        </p:nvSpPr>
        <p:spPr>
          <a:xfrm>
            <a:off x="2848882" y="-1700784"/>
            <a:ext cx="1015984" cy="369332"/>
          </a:xfrm>
          <a:prstGeom prst="rect">
            <a:avLst/>
          </a:prstGeom>
          <a:noFill/>
        </p:spPr>
        <p:txBody>
          <a:bodyPr wrap="none" rtlCol="0">
            <a:spAutoFit/>
          </a:bodyPr>
          <a:lstStyle/>
          <a:p>
            <a:r>
              <a:rPr lang="en-AU" dirty="0"/>
              <a:t>*</a:t>
            </a:r>
            <a:r>
              <a:rPr lang="en-AU" b="1" dirty="0"/>
              <a:t>Capital </a:t>
            </a:r>
          </a:p>
        </p:txBody>
      </p:sp>
      <p:sp>
        <p:nvSpPr>
          <p:cNvPr id="46" name="TextBox 45">
            <a:extLst>
              <a:ext uri="{FF2B5EF4-FFF2-40B4-BE49-F238E27FC236}">
                <a16:creationId xmlns:a16="http://schemas.microsoft.com/office/drawing/2014/main" id="{126E0C19-C873-4703-9EBE-10ED74A2A13C}"/>
              </a:ext>
            </a:extLst>
          </p:cNvPr>
          <p:cNvSpPr txBox="1"/>
          <p:nvPr/>
        </p:nvSpPr>
        <p:spPr>
          <a:xfrm rot="19871509">
            <a:off x="3581212" y="4340561"/>
            <a:ext cx="1176530" cy="369332"/>
          </a:xfrm>
          <a:prstGeom prst="rect">
            <a:avLst/>
          </a:prstGeom>
          <a:noFill/>
        </p:spPr>
        <p:txBody>
          <a:bodyPr wrap="square" rtlCol="0">
            <a:spAutoFit/>
          </a:bodyPr>
          <a:lstStyle/>
          <a:p>
            <a:r>
              <a:rPr lang="en-AU" dirty="0"/>
              <a:t>*</a:t>
            </a:r>
            <a:r>
              <a:rPr lang="en-AU" b="1" dirty="0"/>
              <a:t>Capital</a:t>
            </a:r>
          </a:p>
        </p:txBody>
      </p:sp>
      <p:sp>
        <p:nvSpPr>
          <p:cNvPr id="47" name="TextBox 46">
            <a:extLst>
              <a:ext uri="{FF2B5EF4-FFF2-40B4-BE49-F238E27FC236}">
                <a16:creationId xmlns:a16="http://schemas.microsoft.com/office/drawing/2014/main" id="{67CCADA4-CF57-4CBC-9895-09D0479C0711}"/>
              </a:ext>
            </a:extLst>
          </p:cNvPr>
          <p:cNvSpPr txBox="1"/>
          <p:nvPr/>
        </p:nvSpPr>
        <p:spPr>
          <a:xfrm rot="3633977">
            <a:off x="7075147" y="5659525"/>
            <a:ext cx="1518809" cy="369332"/>
          </a:xfrm>
          <a:prstGeom prst="rect">
            <a:avLst/>
          </a:prstGeom>
          <a:noFill/>
        </p:spPr>
        <p:txBody>
          <a:bodyPr wrap="square" rtlCol="0">
            <a:spAutoFit/>
          </a:bodyPr>
          <a:lstStyle/>
          <a:p>
            <a:r>
              <a:rPr lang="en-AU" b="1" dirty="0"/>
              <a:t>*</a:t>
            </a:r>
            <a:r>
              <a:rPr lang="en-AU" dirty="0"/>
              <a:t> </a:t>
            </a:r>
            <a:r>
              <a:rPr lang="en-AU" b="1" dirty="0"/>
              <a:t>Media</a:t>
            </a:r>
          </a:p>
        </p:txBody>
      </p:sp>
      <p:sp>
        <p:nvSpPr>
          <p:cNvPr id="48" name="TextBox 47">
            <a:extLst>
              <a:ext uri="{FF2B5EF4-FFF2-40B4-BE49-F238E27FC236}">
                <a16:creationId xmlns:a16="http://schemas.microsoft.com/office/drawing/2014/main" id="{09000D44-7C6B-4F90-BED2-AF28D6A1B423}"/>
              </a:ext>
            </a:extLst>
          </p:cNvPr>
          <p:cNvSpPr txBox="1"/>
          <p:nvPr/>
        </p:nvSpPr>
        <p:spPr>
          <a:xfrm rot="3591369">
            <a:off x="4788309" y="868374"/>
            <a:ext cx="972639" cy="369332"/>
          </a:xfrm>
          <a:prstGeom prst="rect">
            <a:avLst/>
          </a:prstGeom>
          <a:noFill/>
        </p:spPr>
        <p:txBody>
          <a:bodyPr wrap="none" rtlCol="0">
            <a:spAutoFit/>
          </a:bodyPr>
          <a:lstStyle/>
          <a:p>
            <a:r>
              <a:rPr lang="en-AU" b="1" dirty="0"/>
              <a:t>*Te </a:t>
            </a:r>
            <a:r>
              <a:rPr lang="en-AU" b="1" dirty="0" err="1"/>
              <a:t>Triti</a:t>
            </a:r>
            <a:endParaRPr lang="en-AU" b="1" dirty="0"/>
          </a:p>
        </p:txBody>
      </p:sp>
      <p:sp>
        <p:nvSpPr>
          <p:cNvPr id="49" name="TextBox 48">
            <a:extLst>
              <a:ext uri="{FF2B5EF4-FFF2-40B4-BE49-F238E27FC236}">
                <a16:creationId xmlns:a16="http://schemas.microsoft.com/office/drawing/2014/main" id="{DB260A61-2ED5-4189-A416-F344960E63BB}"/>
              </a:ext>
            </a:extLst>
          </p:cNvPr>
          <p:cNvSpPr txBox="1"/>
          <p:nvPr/>
        </p:nvSpPr>
        <p:spPr>
          <a:xfrm rot="956079">
            <a:off x="3606820" y="2393149"/>
            <a:ext cx="847975" cy="369332"/>
          </a:xfrm>
          <a:prstGeom prst="rect">
            <a:avLst/>
          </a:prstGeom>
          <a:noFill/>
        </p:spPr>
        <p:txBody>
          <a:bodyPr wrap="square" rtlCol="0">
            <a:spAutoFit/>
          </a:bodyPr>
          <a:lstStyle/>
          <a:p>
            <a:r>
              <a:rPr lang="en-AU" dirty="0"/>
              <a:t>*</a:t>
            </a:r>
            <a:r>
              <a:rPr lang="en-AU" b="1" dirty="0"/>
              <a:t>Legal</a:t>
            </a:r>
          </a:p>
        </p:txBody>
      </p:sp>
      <p:sp>
        <p:nvSpPr>
          <p:cNvPr id="28" name="Oval 27">
            <a:extLst>
              <a:ext uri="{FF2B5EF4-FFF2-40B4-BE49-F238E27FC236}">
                <a16:creationId xmlns:a16="http://schemas.microsoft.com/office/drawing/2014/main" id="{A88BC01D-9223-4CF7-AD5C-B6A41AC637DD}"/>
              </a:ext>
            </a:extLst>
          </p:cNvPr>
          <p:cNvSpPr/>
          <p:nvPr/>
        </p:nvSpPr>
        <p:spPr>
          <a:xfrm>
            <a:off x="-173203" y="1222228"/>
            <a:ext cx="5000370" cy="49151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12794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BF0A9CB-47BC-4AE3-A42B-57F1E05E9215}"/>
              </a:ext>
            </a:extLst>
          </p:cNvPr>
          <p:cNvPicPr>
            <a:picLocks noChangeAspect="1"/>
          </p:cNvPicPr>
          <p:nvPr/>
        </p:nvPicPr>
        <p:blipFill>
          <a:blip r:embed="rId3"/>
          <a:stretch>
            <a:fillRect/>
          </a:stretch>
        </p:blipFill>
        <p:spPr>
          <a:xfrm>
            <a:off x="0" y="-34163"/>
            <a:ext cx="12192000" cy="6892163"/>
          </a:xfrm>
          <a:prstGeom prst="rect">
            <a:avLst/>
          </a:prstGeom>
        </p:spPr>
      </p:pic>
      <p:pic>
        <p:nvPicPr>
          <p:cNvPr id="4" name="Picture 3">
            <a:extLst>
              <a:ext uri="{FF2B5EF4-FFF2-40B4-BE49-F238E27FC236}">
                <a16:creationId xmlns:a16="http://schemas.microsoft.com/office/drawing/2014/main" id="{CA1C3367-10C0-4475-A3E2-CA35517A7C15}"/>
              </a:ext>
            </a:extLst>
          </p:cNvPr>
          <p:cNvPicPr>
            <a:picLocks noChangeAspect="1"/>
          </p:cNvPicPr>
          <p:nvPr/>
        </p:nvPicPr>
        <p:blipFill>
          <a:blip r:embed="rId4"/>
          <a:stretch>
            <a:fillRect/>
          </a:stretch>
        </p:blipFill>
        <p:spPr>
          <a:xfrm>
            <a:off x="8530281" y="3680178"/>
            <a:ext cx="2105729" cy="3034572"/>
          </a:xfrm>
          <a:prstGeom prst="rect">
            <a:avLst/>
          </a:prstGeom>
        </p:spPr>
      </p:pic>
      <p:pic>
        <p:nvPicPr>
          <p:cNvPr id="6" name="Picture 5">
            <a:extLst>
              <a:ext uri="{FF2B5EF4-FFF2-40B4-BE49-F238E27FC236}">
                <a16:creationId xmlns:a16="http://schemas.microsoft.com/office/drawing/2014/main" id="{FB199F63-DB0D-4C70-9636-DD5ECECBE5EB}"/>
              </a:ext>
            </a:extLst>
          </p:cNvPr>
          <p:cNvPicPr>
            <a:picLocks noChangeAspect="1"/>
          </p:cNvPicPr>
          <p:nvPr/>
        </p:nvPicPr>
        <p:blipFill>
          <a:blip r:embed="rId5"/>
          <a:stretch>
            <a:fillRect/>
          </a:stretch>
        </p:blipFill>
        <p:spPr>
          <a:xfrm>
            <a:off x="1174757" y="1226744"/>
            <a:ext cx="2360497" cy="3333185"/>
          </a:xfrm>
          <a:prstGeom prst="rect">
            <a:avLst/>
          </a:prstGeom>
        </p:spPr>
      </p:pic>
      <p:sp>
        <p:nvSpPr>
          <p:cNvPr id="11" name="TextBox 10">
            <a:extLst>
              <a:ext uri="{FF2B5EF4-FFF2-40B4-BE49-F238E27FC236}">
                <a16:creationId xmlns:a16="http://schemas.microsoft.com/office/drawing/2014/main" id="{0E5E041E-71C0-43DE-AB9A-573D22258F4C}"/>
              </a:ext>
            </a:extLst>
          </p:cNvPr>
          <p:cNvSpPr txBox="1"/>
          <p:nvPr/>
        </p:nvSpPr>
        <p:spPr>
          <a:xfrm>
            <a:off x="0" y="0"/>
            <a:ext cx="4881033" cy="769441"/>
          </a:xfrm>
          <a:prstGeom prst="rect">
            <a:avLst/>
          </a:prstGeom>
          <a:noFill/>
        </p:spPr>
        <p:txBody>
          <a:bodyPr wrap="square">
            <a:spAutoFit/>
          </a:bodyPr>
          <a:lstStyle/>
          <a:p>
            <a:pPr algn="ctr"/>
            <a:r>
              <a:rPr lang="en-AU" sz="4400" b="1" dirty="0">
                <a:solidFill>
                  <a:schemeClr val="accent1">
                    <a:lumMod val="40000"/>
                    <a:lumOff val="60000"/>
                  </a:schemeClr>
                </a:solidFill>
              </a:rPr>
              <a:t>Looking Forward</a:t>
            </a:r>
          </a:p>
        </p:txBody>
      </p:sp>
      <p:pic>
        <p:nvPicPr>
          <p:cNvPr id="15" name="Picture 14">
            <a:extLst>
              <a:ext uri="{FF2B5EF4-FFF2-40B4-BE49-F238E27FC236}">
                <a16:creationId xmlns:a16="http://schemas.microsoft.com/office/drawing/2014/main" id="{D4C6DB56-E168-4AD3-8B17-0F4B86C3481E}"/>
              </a:ext>
            </a:extLst>
          </p:cNvPr>
          <p:cNvPicPr>
            <a:picLocks noChangeAspect="1"/>
          </p:cNvPicPr>
          <p:nvPr/>
        </p:nvPicPr>
        <p:blipFill>
          <a:blip r:embed="rId6"/>
          <a:stretch>
            <a:fillRect/>
          </a:stretch>
        </p:blipFill>
        <p:spPr>
          <a:xfrm>
            <a:off x="2324686" y="2430324"/>
            <a:ext cx="2632039" cy="3737495"/>
          </a:xfrm>
          <a:prstGeom prst="rect">
            <a:avLst/>
          </a:prstGeom>
        </p:spPr>
      </p:pic>
      <p:pic>
        <p:nvPicPr>
          <p:cNvPr id="17" name="Picture 16">
            <a:extLst>
              <a:ext uri="{FF2B5EF4-FFF2-40B4-BE49-F238E27FC236}">
                <a16:creationId xmlns:a16="http://schemas.microsoft.com/office/drawing/2014/main" id="{6AEFC3A6-EF46-493F-AC3B-D0D8E9C721C7}"/>
              </a:ext>
            </a:extLst>
          </p:cNvPr>
          <p:cNvPicPr>
            <a:picLocks noChangeAspect="1"/>
          </p:cNvPicPr>
          <p:nvPr/>
        </p:nvPicPr>
        <p:blipFill>
          <a:blip r:embed="rId7"/>
          <a:stretch>
            <a:fillRect/>
          </a:stretch>
        </p:blipFill>
        <p:spPr>
          <a:xfrm>
            <a:off x="8735508" y="234113"/>
            <a:ext cx="1900502" cy="1756859"/>
          </a:xfrm>
          <a:prstGeom prst="rect">
            <a:avLst/>
          </a:prstGeom>
        </p:spPr>
      </p:pic>
      <p:pic>
        <p:nvPicPr>
          <p:cNvPr id="19" name="Picture 18">
            <a:extLst>
              <a:ext uri="{FF2B5EF4-FFF2-40B4-BE49-F238E27FC236}">
                <a16:creationId xmlns:a16="http://schemas.microsoft.com/office/drawing/2014/main" id="{8ED73476-9BC2-46AA-8C85-1BAB2B0FE6B9}"/>
              </a:ext>
            </a:extLst>
          </p:cNvPr>
          <p:cNvPicPr>
            <a:picLocks noChangeAspect="1"/>
          </p:cNvPicPr>
          <p:nvPr/>
        </p:nvPicPr>
        <p:blipFill>
          <a:blip r:embed="rId8"/>
          <a:stretch>
            <a:fillRect/>
          </a:stretch>
        </p:blipFill>
        <p:spPr>
          <a:xfrm>
            <a:off x="8654533" y="2259232"/>
            <a:ext cx="1981477" cy="1152686"/>
          </a:xfrm>
          <a:prstGeom prst="rect">
            <a:avLst/>
          </a:prstGeom>
        </p:spPr>
      </p:pic>
      <p:pic>
        <p:nvPicPr>
          <p:cNvPr id="21" name="Picture 20">
            <a:extLst>
              <a:ext uri="{FF2B5EF4-FFF2-40B4-BE49-F238E27FC236}">
                <a16:creationId xmlns:a16="http://schemas.microsoft.com/office/drawing/2014/main" id="{BE27CA3A-D5D1-41BD-85F7-3A77CF5FAAE0}"/>
              </a:ext>
            </a:extLst>
          </p:cNvPr>
          <p:cNvPicPr>
            <a:picLocks noChangeAspect="1"/>
          </p:cNvPicPr>
          <p:nvPr/>
        </p:nvPicPr>
        <p:blipFill>
          <a:blip r:embed="rId9"/>
          <a:stretch>
            <a:fillRect/>
          </a:stretch>
        </p:blipFill>
        <p:spPr>
          <a:xfrm>
            <a:off x="4081423" y="1226744"/>
            <a:ext cx="2692121" cy="3737496"/>
          </a:xfrm>
          <a:prstGeom prst="rect">
            <a:avLst/>
          </a:prstGeom>
        </p:spPr>
      </p:pic>
      <p:pic>
        <p:nvPicPr>
          <p:cNvPr id="13" name="Picture 12">
            <a:extLst>
              <a:ext uri="{FF2B5EF4-FFF2-40B4-BE49-F238E27FC236}">
                <a16:creationId xmlns:a16="http://schemas.microsoft.com/office/drawing/2014/main" id="{BCD4ECFF-527A-419A-8DD3-B30B6BF5C896}"/>
              </a:ext>
            </a:extLst>
          </p:cNvPr>
          <p:cNvPicPr>
            <a:picLocks noChangeAspect="1"/>
          </p:cNvPicPr>
          <p:nvPr/>
        </p:nvPicPr>
        <p:blipFill>
          <a:blip r:embed="rId10"/>
          <a:stretch>
            <a:fillRect/>
          </a:stretch>
        </p:blipFill>
        <p:spPr>
          <a:xfrm>
            <a:off x="5277381" y="2479103"/>
            <a:ext cx="2759583" cy="3688716"/>
          </a:xfrm>
          <a:prstGeom prst="rect">
            <a:avLst/>
          </a:prstGeom>
        </p:spPr>
      </p:pic>
    </p:spTree>
    <p:extLst>
      <p:ext uri="{BB962C8B-B14F-4D97-AF65-F5344CB8AC3E}">
        <p14:creationId xmlns:p14="http://schemas.microsoft.com/office/powerpoint/2010/main" val="54319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33CAFFF-BEC1-4332-BF4E-80162C541DDE}"/>
              </a:ext>
            </a:extLst>
          </p:cNvPr>
          <p:cNvPicPr>
            <a:picLocks noChangeAspect="1"/>
          </p:cNvPicPr>
          <p:nvPr/>
        </p:nvPicPr>
        <p:blipFill>
          <a:blip r:embed="rId3"/>
          <a:stretch>
            <a:fillRect/>
          </a:stretch>
        </p:blipFill>
        <p:spPr>
          <a:xfrm>
            <a:off x="0" y="-34163"/>
            <a:ext cx="12192000" cy="6892163"/>
          </a:xfrm>
          <a:prstGeom prst="rect">
            <a:avLst/>
          </a:prstGeom>
        </p:spPr>
      </p:pic>
      <p:sp>
        <p:nvSpPr>
          <p:cNvPr id="9" name="TextBox 8">
            <a:extLst>
              <a:ext uri="{FF2B5EF4-FFF2-40B4-BE49-F238E27FC236}">
                <a16:creationId xmlns:a16="http://schemas.microsoft.com/office/drawing/2014/main" id="{30B57013-50BF-453C-A2EE-1A6B333BE715}"/>
              </a:ext>
            </a:extLst>
          </p:cNvPr>
          <p:cNvSpPr txBox="1"/>
          <p:nvPr/>
        </p:nvSpPr>
        <p:spPr>
          <a:xfrm>
            <a:off x="-106589" y="17289"/>
            <a:ext cx="8600659" cy="1200329"/>
          </a:xfrm>
          <a:prstGeom prst="rect">
            <a:avLst/>
          </a:prstGeom>
          <a:noFill/>
        </p:spPr>
        <p:txBody>
          <a:bodyPr wrap="square">
            <a:spAutoFit/>
          </a:bodyPr>
          <a:lstStyle>
            <a:defPPr>
              <a:defRPr lang="en-US"/>
            </a:defPPr>
            <a:lvl1pPr algn="ctr">
              <a:defRPr b="1">
                <a:solidFill>
                  <a:schemeClr val="accent1">
                    <a:lumMod val="40000"/>
                    <a:lumOff val="60000"/>
                  </a:schemeClr>
                </a:solidFill>
              </a:defRPr>
            </a:lvl1pPr>
          </a:lstStyle>
          <a:p>
            <a:r>
              <a:rPr lang="en-AU" sz="3600" dirty="0"/>
              <a:t>Looking Out &amp; Forward Summarised  - </a:t>
            </a:r>
            <a:br>
              <a:rPr lang="en-AU" sz="3600" dirty="0"/>
            </a:br>
            <a:r>
              <a:rPr lang="en-AU" sz="3600" dirty="0"/>
              <a:t>Its a bumpy ride</a:t>
            </a:r>
          </a:p>
        </p:txBody>
      </p:sp>
      <p:sp>
        <p:nvSpPr>
          <p:cNvPr id="7" name="TextBox 6">
            <a:extLst>
              <a:ext uri="{FF2B5EF4-FFF2-40B4-BE49-F238E27FC236}">
                <a16:creationId xmlns:a16="http://schemas.microsoft.com/office/drawing/2014/main" id="{D240D40D-D91A-4CCC-9AC2-EA0EDE48030D}"/>
              </a:ext>
            </a:extLst>
          </p:cNvPr>
          <p:cNvSpPr txBox="1"/>
          <p:nvPr/>
        </p:nvSpPr>
        <p:spPr>
          <a:xfrm>
            <a:off x="207134" y="1356601"/>
            <a:ext cx="5296276" cy="4832092"/>
          </a:xfrm>
          <a:prstGeom prst="rect">
            <a:avLst/>
          </a:prstGeom>
          <a:noFill/>
        </p:spPr>
        <p:txBody>
          <a:bodyPr wrap="square">
            <a:spAutoFit/>
          </a:bodyPr>
          <a:lstStyle/>
          <a:p>
            <a:pPr algn="ctr"/>
            <a:r>
              <a:rPr lang="en-AU" sz="1800" b="1" dirty="0">
                <a:solidFill>
                  <a:schemeClr val="accent1">
                    <a:lumMod val="40000"/>
                    <a:lumOff val="60000"/>
                  </a:schemeClr>
                </a:solidFill>
              </a:rPr>
              <a:t> </a:t>
            </a:r>
            <a:r>
              <a:rPr lang="en-AU" sz="2800" b="1" dirty="0">
                <a:solidFill>
                  <a:schemeClr val="accent1">
                    <a:lumMod val="40000"/>
                    <a:lumOff val="60000"/>
                  </a:schemeClr>
                </a:solidFill>
              </a:rPr>
              <a:t>Today organisations need to look beyond their immediate operations &amp; Financial ROI</a:t>
            </a:r>
            <a:br>
              <a:rPr lang="en-AU" sz="2800" b="1" dirty="0">
                <a:solidFill>
                  <a:schemeClr val="accent1">
                    <a:lumMod val="40000"/>
                    <a:lumOff val="60000"/>
                  </a:schemeClr>
                </a:solidFill>
              </a:rPr>
            </a:br>
            <a:endParaRPr lang="en-AU" sz="2800" b="1" dirty="0">
              <a:solidFill>
                <a:schemeClr val="accent1">
                  <a:lumMod val="40000"/>
                  <a:lumOff val="60000"/>
                </a:schemeClr>
              </a:solidFill>
            </a:endParaRPr>
          </a:p>
          <a:p>
            <a:pPr algn="ctr"/>
            <a:r>
              <a:rPr lang="en-AU" sz="2800" b="1" dirty="0">
                <a:solidFill>
                  <a:schemeClr val="accent1">
                    <a:lumMod val="40000"/>
                    <a:lumOff val="60000"/>
                  </a:schemeClr>
                </a:solidFill>
              </a:rPr>
              <a:t> They ignore wider stakeholder concerns at their peril</a:t>
            </a:r>
          </a:p>
          <a:p>
            <a:pPr algn="ctr"/>
            <a:endParaRPr lang="en-AU" sz="2800" b="1" dirty="0">
              <a:solidFill>
                <a:schemeClr val="accent1">
                  <a:lumMod val="40000"/>
                  <a:lumOff val="60000"/>
                </a:schemeClr>
              </a:solidFill>
            </a:endParaRPr>
          </a:p>
          <a:p>
            <a:pPr algn="ctr"/>
            <a:r>
              <a:rPr lang="en-AU" sz="2800" b="1" dirty="0">
                <a:solidFill>
                  <a:schemeClr val="accent1">
                    <a:lumMod val="40000"/>
                    <a:lumOff val="60000"/>
                  </a:schemeClr>
                </a:solidFill>
              </a:rPr>
              <a:t>Going forward, </a:t>
            </a:r>
            <a:r>
              <a:rPr lang="en-AU" sz="2800" b="1" dirty="0" err="1">
                <a:solidFill>
                  <a:schemeClr val="accent1">
                    <a:lumMod val="40000"/>
                    <a:lumOff val="60000"/>
                  </a:schemeClr>
                </a:solidFill>
              </a:rPr>
              <a:t>theres</a:t>
            </a:r>
            <a:r>
              <a:rPr lang="en-AU" sz="2800" b="1" dirty="0">
                <a:solidFill>
                  <a:schemeClr val="accent1">
                    <a:lumMod val="40000"/>
                    <a:lumOff val="60000"/>
                  </a:schemeClr>
                </a:solidFill>
              </a:rPr>
              <a:t> also Climate mitigation and adaptation transition risk &amp; resilience </a:t>
            </a:r>
            <a:br>
              <a:rPr lang="en-AU" sz="2800" b="1" dirty="0">
                <a:solidFill>
                  <a:schemeClr val="accent1">
                    <a:lumMod val="40000"/>
                    <a:lumOff val="60000"/>
                  </a:schemeClr>
                </a:solidFill>
              </a:rPr>
            </a:br>
            <a:r>
              <a:rPr lang="en-AU" sz="2800" b="1" dirty="0">
                <a:solidFill>
                  <a:schemeClr val="accent1">
                    <a:lumMod val="40000"/>
                    <a:lumOff val="60000"/>
                  </a:schemeClr>
                </a:solidFill>
              </a:rPr>
              <a:t>to think of</a:t>
            </a:r>
          </a:p>
        </p:txBody>
      </p:sp>
      <p:cxnSp>
        <p:nvCxnSpPr>
          <p:cNvPr id="14" name="Straight Connector 13">
            <a:extLst>
              <a:ext uri="{FF2B5EF4-FFF2-40B4-BE49-F238E27FC236}">
                <a16:creationId xmlns:a16="http://schemas.microsoft.com/office/drawing/2014/main" id="{FE6203F9-31B6-4490-B043-C51E0D3F2BDA}"/>
              </a:ext>
            </a:extLst>
          </p:cNvPr>
          <p:cNvCxnSpPr>
            <a:cxnSpLocks/>
            <a:stCxn id="7" idx="2"/>
            <a:endCxn id="7" idx="2"/>
          </p:cNvCxnSpPr>
          <p:nvPr/>
        </p:nvCxnSpPr>
        <p:spPr>
          <a:xfrm>
            <a:off x="2855272" y="6188693"/>
            <a:ext cx="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3D4BB4-8F4C-4343-84D6-9BC81FA4EBC4}"/>
              </a:ext>
            </a:extLst>
          </p:cNvPr>
          <p:cNvCxnSpPr>
            <a:cxnSpLocks/>
          </p:cNvCxnSpPr>
          <p:nvPr/>
        </p:nvCxnSpPr>
        <p:spPr>
          <a:xfrm>
            <a:off x="4792100" y="5419453"/>
            <a:ext cx="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28DBCAE-3CF7-4030-93FD-1E72E8F0EF4F}"/>
              </a:ext>
            </a:extLst>
          </p:cNvPr>
          <p:cNvCxnSpPr>
            <a:cxnSpLocks/>
          </p:cNvCxnSpPr>
          <p:nvPr/>
        </p:nvCxnSpPr>
        <p:spPr>
          <a:xfrm>
            <a:off x="3756455" y="4300151"/>
            <a:ext cx="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775E6F-8868-4479-8786-5BBEA1C53807}"/>
              </a:ext>
            </a:extLst>
          </p:cNvPr>
          <p:cNvSpPr txBox="1"/>
          <p:nvPr/>
        </p:nvSpPr>
        <p:spPr>
          <a:xfrm>
            <a:off x="240030" y="6466658"/>
            <a:ext cx="1611630" cy="246221"/>
          </a:xfrm>
          <a:prstGeom prst="rect">
            <a:avLst/>
          </a:prstGeom>
          <a:noFill/>
        </p:spPr>
        <p:txBody>
          <a:bodyPr wrap="square" rtlCol="0">
            <a:spAutoFit/>
          </a:bodyPr>
          <a:lstStyle/>
          <a:p>
            <a:r>
              <a:rPr lang="en-AU" sz="1000" dirty="0">
                <a:solidFill>
                  <a:schemeClr val="bg1"/>
                </a:solidFill>
              </a:rPr>
              <a:t>© Adrienne Miller </a:t>
            </a:r>
          </a:p>
        </p:txBody>
      </p:sp>
      <p:pic>
        <p:nvPicPr>
          <p:cNvPr id="12" name="Graphic 11" descr="Seat Belt outline">
            <a:extLst>
              <a:ext uri="{FF2B5EF4-FFF2-40B4-BE49-F238E27FC236}">
                <a16:creationId xmlns:a16="http://schemas.microsoft.com/office/drawing/2014/main" id="{13AFB8DB-63AC-4B37-9A5D-0155CB9BB1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8866" y="193765"/>
            <a:ext cx="6096000" cy="6096000"/>
          </a:xfrm>
          <a:prstGeom prst="rect">
            <a:avLst/>
          </a:prstGeom>
        </p:spPr>
      </p:pic>
    </p:spTree>
    <p:extLst>
      <p:ext uri="{BB962C8B-B14F-4D97-AF65-F5344CB8AC3E}">
        <p14:creationId xmlns:p14="http://schemas.microsoft.com/office/powerpoint/2010/main" val="22090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5FC13F52-BC0A-438A-B51F-727598563E78}"/>
              </a:ext>
            </a:extLst>
          </p:cNvPr>
          <p:cNvPicPr>
            <a:picLocks noChangeAspect="1"/>
          </p:cNvPicPr>
          <p:nvPr/>
        </p:nvPicPr>
        <p:blipFill>
          <a:blip r:embed="rId3"/>
          <a:stretch>
            <a:fillRect/>
          </a:stretch>
        </p:blipFill>
        <p:spPr>
          <a:xfrm>
            <a:off x="0" y="-34163"/>
            <a:ext cx="12192000" cy="6892163"/>
          </a:xfrm>
          <a:prstGeom prst="rect">
            <a:avLst/>
          </a:prstGeom>
        </p:spPr>
      </p:pic>
      <p:sp>
        <p:nvSpPr>
          <p:cNvPr id="5" name="TextBox 4">
            <a:extLst>
              <a:ext uri="{FF2B5EF4-FFF2-40B4-BE49-F238E27FC236}">
                <a16:creationId xmlns:a16="http://schemas.microsoft.com/office/drawing/2014/main" id="{B0D00380-847D-469F-9D28-D0B000282A39}"/>
              </a:ext>
            </a:extLst>
          </p:cNvPr>
          <p:cNvSpPr txBox="1"/>
          <p:nvPr/>
        </p:nvSpPr>
        <p:spPr>
          <a:xfrm>
            <a:off x="1489102" y="396634"/>
            <a:ext cx="12547600" cy="3477875"/>
          </a:xfrm>
          <a:prstGeom prst="rect">
            <a:avLst/>
          </a:prstGeom>
          <a:noFill/>
          <a:effectLst>
            <a:softEdge rad="127000"/>
          </a:effectLst>
        </p:spPr>
        <p:txBody>
          <a:bodyPr wrap="square" rtlCol="0">
            <a:spAutoFit/>
          </a:bodyPr>
          <a:lstStyle/>
          <a:p>
            <a:r>
              <a:rPr lang="en-AU" sz="4400" b="1" dirty="0">
                <a:solidFill>
                  <a:schemeClr val="accent1">
                    <a:lumMod val="40000"/>
                    <a:lumOff val="60000"/>
                  </a:schemeClr>
                </a:solidFill>
              </a:rPr>
              <a:t>Looking back:</a:t>
            </a:r>
            <a:br>
              <a:rPr lang="en-AU" sz="4400" b="1" dirty="0">
                <a:solidFill>
                  <a:schemeClr val="accent1">
                    <a:lumMod val="40000"/>
                    <a:lumOff val="60000"/>
                  </a:schemeClr>
                </a:solidFill>
              </a:rPr>
            </a:br>
            <a:br>
              <a:rPr lang="en-AU" sz="4400" b="1" dirty="0">
                <a:solidFill>
                  <a:schemeClr val="accent1">
                    <a:lumMod val="40000"/>
                    <a:lumOff val="60000"/>
                  </a:schemeClr>
                </a:solidFill>
              </a:rPr>
            </a:br>
            <a:r>
              <a:rPr lang="en-AU" sz="4400" dirty="0">
                <a:solidFill>
                  <a:schemeClr val="accent1">
                    <a:lumMod val="40000"/>
                    <a:lumOff val="60000"/>
                  </a:schemeClr>
                </a:solidFill>
              </a:rPr>
              <a:t>How did we NOT see the issues with </a:t>
            </a:r>
            <a:br>
              <a:rPr lang="en-AU" sz="4400" dirty="0">
                <a:solidFill>
                  <a:schemeClr val="accent1">
                    <a:lumMod val="40000"/>
                    <a:lumOff val="60000"/>
                  </a:schemeClr>
                </a:solidFill>
              </a:rPr>
            </a:br>
            <a:r>
              <a:rPr lang="en-AU" sz="4400" dirty="0">
                <a:solidFill>
                  <a:schemeClr val="accent1">
                    <a:lumMod val="40000"/>
                    <a:lumOff val="60000"/>
                  </a:schemeClr>
                </a:solidFill>
              </a:rPr>
              <a:t>our aging infrastructure &amp;</a:t>
            </a:r>
            <a:br>
              <a:rPr lang="en-AU" sz="4400" dirty="0">
                <a:solidFill>
                  <a:schemeClr val="accent1">
                    <a:lumMod val="40000"/>
                    <a:lumOff val="60000"/>
                  </a:schemeClr>
                </a:solidFill>
              </a:rPr>
            </a:br>
            <a:r>
              <a:rPr lang="en-AU" sz="4400" dirty="0">
                <a:solidFill>
                  <a:schemeClr val="accent1">
                    <a:lumMod val="40000"/>
                    <a:lumOff val="60000"/>
                  </a:schemeClr>
                </a:solidFill>
              </a:rPr>
              <a:t>under-investment coming?                </a:t>
            </a:r>
          </a:p>
        </p:txBody>
      </p:sp>
      <p:sp>
        <p:nvSpPr>
          <p:cNvPr id="11" name="Arc 10">
            <a:extLst>
              <a:ext uri="{FF2B5EF4-FFF2-40B4-BE49-F238E27FC236}">
                <a16:creationId xmlns:a16="http://schemas.microsoft.com/office/drawing/2014/main" id="{2A1D5027-092A-4A2F-AAE7-554C8699BFE9}"/>
              </a:ext>
            </a:extLst>
          </p:cNvPr>
          <p:cNvSpPr/>
          <p:nvPr/>
        </p:nvSpPr>
        <p:spPr>
          <a:xfrm rot="12936318" flipV="1">
            <a:off x="-768469" y="1686168"/>
            <a:ext cx="7058096" cy="3605470"/>
          </a:xfrm>
          <a:prstGeom prst="arc">
            <a:avLst>
              <a:gd name="adj1" fmla="val 20580236"/>
              <a:gd name="adj2" fmla="val 910208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6" name="Arc 15">
            <a:extLst>
              <a:ext uri="{FF2B5EF4-FFF2-40B4-BE49-F238E27FC236}">
                <a16:creationId xmlns:a16="http://schemas.microsoft.com/office/drawing/2014/main" id="{071C2CAF-3A00-4243-AE99-9F30E24774E5}"/>
              </a:ext>
            </a:extLst>
          </p:cNvPr>
          <p:cNvSpPr/>
          <p:nvPr/>
        </p:nvSpPr>
        <p:spPr>
          <a:xfrm>
            <a:off x="5994400" y="6004560"/>
            <a:ext cx="101600" cy="29464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2" name="Arc 41">
            <a:extLst>
              <a:ext uri="{FF2B5EF4-FFF2-40B4-BE49-F238E27FC236}">
                <a16:creationId xmlns:a16="http://schemas.microsoft.com/office/drawing/2014/main" id="{CAEAE97F-8B2F-44F1-8643-4C6D48CF148F}"/>
              </a:ext>
            </a:extLst>
          </p:cNvPr>
          <p:cNvSpPr/>
          <p:nvPr/>
        </p:nvSpPr>
        <p:spPr>
          <a:xfrm rot="12936318" flipV="1">
            <a:off x="-469600" y="1971342"/>
            <a:ext cx="7058096" cy="3290889"/>
          </a:xfrm>
          <a:prstGeom prst="arc">
            <a:avLst>
              <a:gd name="adj1" fmla="val 20580236"/>
              <a:gd name="adj2" fmla="val 910208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32" name="Graphic 31" descr="Helicopter with solid fill">
            <a:extLst>
              <a:ext uri="{FF2B5EF4-FFF2-40B4-BE49-F238E27FC236}">
                <a16:creationId xmlns:a16="http://schemas.microsoft.com/office/drawing/2014/main" id="{5752BF66-C9B9-4FCA-BE8C-03FBD1D382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00346">
            <a:off x="1475275" y="4070055"/>
            <a:ext cx="3428053" cy="2412360"/>
          </a:xfrm>
          <a:prstGeom prst="rect">
            <a:avLst/>
          </a:prstGeom>
        </p:spPr>
      </p:pic>
      <p:sp>
        <p:nvSpPr>
          <p:cNvPr id="35" name="TextBox 34">
            <a:extLst>
              <a:ext uri="{FF2B5EF4-FFF2-40B4-BE49-F238E27FC236}">
                <a16:creationId xmlns:a16="http://schemas.microsoft.com/office/drawing/2014/main" id="{7485E966-E048-4F4A-9CAD-A601258B4CC0}"/>
              </a:ext>
            </a:extLst>
          </p:cNvPr>
          <p:cNvSpPr txBox="1"/>
          <p:nvPr/>
        </p:nvSpPr>
        <p:spPr>
          <a:xfrm>
            <a:off x="240030" y="6466658"/>
            <a:ext cx="1611630" cy="246221"/>
          </a:xfrm>
          <a:prstGeom prst="rect">
            <a:avLst/>
          </a:prstGeom>
          <a:noFill/>
        </p:spPr>
        <p:txBody>
          <a:bodyPr wrap="square" rtlCol="0">
            <a:spAutoFit/>
          </a:bodyPr>
          <a:lstStyle/>
          <a:p>
            <a:r>
              <a:rPr lang="en-AU" sz="1000" dirty="0">
                <a:solidFill>
                  <a:schemeClr val="bg1"/>
                </a:solidFill>
              </a:rPr>
              <a:t>© Adrienne Miller </a:t>
            </a:r>
          </a:p>
        </p:txBody>
      </p:sp>
    </p:spTree>
    <p:extLst>
      <p:ext uri="{BB962C8B-B14F-4D97-AF65-F5344CB8AC3E}">
        <p14:creationId xmlns:p14="http://schemas.microsoft.com/office/powerpoint/2010/main" val="987439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E9501F34-26AB-485D-8804-74CE63F31D40}"/>
              </a:ext>
            </a:extLst>
          </p:cNvPr>
          <p:cNvPicPr>
            <a:picLocks noChangeAspect="1"/>
          </p:cNvPicPr>
          <p:nvPr/>
        </p:nvPicPr>
        <p:blipFill>
          <a:blip r:embed="rId3"/>
          <a:stretch>
            <a:fillRect/>
          </a:stretch>
        </p:blipFill>
        <p:spPr>
          <a:xfrm>
            <a:off x="0" y="-34163"/>
            <a:ext cx="12192000" cy="6892163"/>
          </a:xfrm>
          <a:prstGeom prst="rect">
            <a:avLst/>
          </a:prstGeom>
        </p:spPr>
      </p:pic>
      <p:pic>
        <p:nvPicPr>
          <p:cNvPr id="55" name="Graphic 54" descr="Home with solid fill">
            <a:extLst>
              <a:ext uri="{FF2B5EF4-FFF2-40B4-BE49-F238E27FC236}">
                <a16:creationId xmlns:a16="http://schemas.microsoft.com/office/drawing/2014/main" id="{6D52E24F-C3D8-4049-8CF4-A80838F2BD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60277" y="4601708"/>
            <a:ext cx="957578" cy="1145223"/>
          </a:xfrm>
          <a:prstGeom prst="rect">
            <a:avLst/>
          </a:prstGeom>
        </p:spPr>
      </p:pic>
      <p:sp>
        <p:nvSpPr>
          <p:cNvPr id="16" name="TextBox 15">
            <a:extLst>
              <a:ext uri="{FF2B5EF4-FFF2-40B4-BE49-F238E27FC236}">
                <a16:creationId xmlns:a16="http://schemas.microsoft.com/office/drawing/2014/main" id="{A9A7B9E4-7F33-4AA9-9888-04E7039FABA5}"/>
              </a:ext>
            </a:extLst>
          </p:cNvPr>
          <p:cNvSpPr txBox="1"/>
          <p:nvPr/>
        </p:nvSpPr>
        <p:spPr>
          <a:xfrm>
            <a:off x="-1036948" y="125563"/>
            <a:ext cx="6098058" cy="646331"/>
          </a:xfrm>
          <a:prstGeom prst="rect">
            <a:avLst/>
          </a:prstGeom>
          <a:noFill/>
        </p:spPr>
        <p:txBody>
          <a:bodyPr wrap="square">
            <a:spAutoFit/>
          </a:bodyPr>
          <a:lstStyle/>
          <a:p>
            <a:pPr algn="ctr"/>
            <a:r>
              <a:rPr lang="en-AU" sz="3600" b="1" dirty="0">
                <a:solidFill>
                  <a:schemeClr val="accent1">
                    <a:lumMod val="40000"/>
                    <a:lumOff val="60000"/>
                  </a:schemeClr>
                </a:solidFill>
              </a:rPr>
              <a:t>Looking Back</a:t>
            </a:r>
          </a:p>
        </p:txBody>
      </p:sp>
      <p:pic>
        <p:nvPicPr>
          <p:cNvPr id="9" name="Graphic 8" descr="Rolling hills with solid fill">
            <a:extLst>
              <a:ext uri="{FF2B5EF4-FFF2-40B4-BE49-F238E27FC236}">
                <a16:creationId xmlns:a16="http://schemas.microsoft.com/office/drawing/2014/main" id="{37AABC9A-2299-43C6-8320-D280A7492B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4758" y="2985868"/>
            <a:ext cx="4005380" cy="4005380"/>
          </a:xfrm>
          <a:prstGeom prst="rect">
            <a:avLst/>
          </a:prstGeom>
        </p:spPr>
      </p:pic>
      <p:pic>
        <p:nvPicPr>
          <p:cNvPr id="12" name="Picture 11">
            <a:extLst>
              <a:ext uri="{FF2B5EF4-FFF2-40B4-BE49-F238E27FC236}">
                <a16:creationId xmlns:a16="http://schemas.microsoft.com/office/drawing/2014/main" id="{C5955D99-DE67-429F-8783-2C95F99C26AC}"/>
              </a:ext>
            </a:extLst>
          </p:cNvPr>
          <p:cNvPicPr>
            <a:picLocks noChangeAspect="1"/>
          </p:cNvPicPr>
          <p:nvPr/>
        </p:nvPicPr>
        <p:blipFill>
          <a:blip r:embed="rId8"/>
          <a:stretch>
            <a:fillRect/>
          </a:stretch>
        </p:blipFill>
        <p:spPr>
          <a:xfrm>
            <a:off x="2542054" y="2220292"/>
            <a:ext cx="1371600" cy="1314642"/>
          </a:xfrm>
          <a:prstGeom prst="rect">
            <a:avLst/>
          </a:prstGeom>
        </p:spPr>
      </p:pic>
      <p:sp>
        <p:nvSpPr>
          <p:cNvPr id="14" name="Oval 13">
            <a:extLst>
              <a:ext uri="{FF2B5EF4-FFF2-40B4-BE49-F238E27FC236}">
                <a16:creationId xmlns:a16="http://schemas.microsoft.com/office/drawing/2014/main" id="{77A6B5A9-7CD1-4699-B8FE-7F09B4EC7149}"/>
              </a:ext>
            </a:extLst>
          </p:cNvPr>
          <p:cNvSpPr/>
          <p:nvPr/>
        </p:nvSpPr>
        <p:spPr>
          <a:xfrm>
            <a:off x="1432172" y="5747274"/>
            <a:ext cx="4423719" cy="23350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1FD74DAA-E0D4-4205-A009-1CA2F762D1BF}"/>
              </a:ext>
            </a:extLst>
          </p:cNvPr>
          <p:cNvSpPr txBox="1"/>
          <p:nvPr/>
        </p:nvSpPr>
        <p:spPr>
          <a:xfrm>
            <a:off x="905528" y="734551"/>
            <a:ext cx="6498770" cy="584775"/>
          </a:xfrm>
          <a:prstGeom prst="rect">
            <a:avLst/>
          </a:prstGeom>
          <a:noFill/>
        </p:spPr>
        <p:txBody>
          <a:bodyPr wrap="square">
            <a:spAutoFit/>
          </a:bodyPr>
          <a:lstStyle/>
          <a:p>
            <a:r>
              <a:rPr lang="en-AU" sz="3200" b="1" dirty="0">
                <a:solidFill>
                  <a:schemeClr val="accent1">
                    <a:lumMod val="40000"/>
                    <a:lumOff val="60000"/>
                  </a:schemeClr>
                </a:solidFill>
              </a:rPr>
              <a:t>“The tragedy of the Commons” </a:t>
            </a:r>
          </a:p>
        </p:txBody>
      </p:sp>
      <p:sp>
        <p:nvSpPr>
          <p:cNvPr id="21" name="Rectangle: Rounded Corners 20">
            <a:extLst>
              <a:ext uri="{FF2B5EF4-FFF2-40B4-BE49-F238E27FC236}">
                <a16:creationId xmlns:a16="http://schemas.microsoft.com/office/drawing/2014/main" id="{B1CF582E-2E30-4DEB-8C76-C1C2EC104A2B}"/>
              </a:ext>
            </a:extLst>
          </p:cNvPr>
          <p:cNvSpPr/>
          <p:nvPr/>
        </p:nvSpPr>
        <p:spPr>
          <a:xfrm>
            <a:off x="-236843" y="6594303"/>
            <a:ext cx="4423718" cy="152673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Graphic 26" descr="Production with solid fill">
            <a:extLst>
              <a:ext uri="{FF2B5EF4-FFF2-40B4-BE49-F238E27FC236}">
                <a16:creationId xmlns:a16="http://schemas.microsoft.com/office/drawing/2014/main" id="{7773A43F-26F5-4BD9-A9D0-4CC8BE3B97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832059" y="4294126"/>
            <a:ext cx="3965431" cy="2206726"/>
          </a:xfrm>
          <a:prstGeom prst="rect">
            <a:avLst/>
          </a:prstGeom>
        </p:spPr>
      </p:pic>
      <p:pic>
        <p:nvPicPr>
          <p:cNvPr id="29" name="Graphic 28" descr="Cloud with solid fill">
            <a:extLst>
              <a:ext uri="{FF2B5EF4-FFF2-40B4-BE49-F238E27FC236}">
                <a16:creationId xmlns:a16="http://schemas.microsoft.com/office/drawing/2014/main" id="{65E3663A-73EE-4DD0-AF1A-F6F123B85E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86613" y="4329192"/>
            <a:ext cx="914400" cy="914400"/>
          </a:xfrm>
          <a:prstGeom prst="rect">
            <a:avLst/>
          </a:prstGeom>
        </p:spPr>
      </p:pic>
      <p:pic>
        <p:nvPicPr>
          <p:cNvPr id="33" name="Graphic 32" descr="Power Plant with solid fill">
            <a:extLst>
              <a:ext uri="{FF2B5EF4-FFF2-40B4-BE49-F238E27FC236}">
                <a16:creationId xmlns:a16="http://schemas.microsoft.com/office/drawing/2014/main" id="{31AE89A5-BAB7-4B7F-B3D2-6E67905A1E1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7051996" y="5041888"/>
            <a:ext cx="1350866" cy="1350867"/>
          </a:xfrm>
          <a:prstGeom prst="rect">
            <a:avLst/>
          </a:prstGeom>
        </p:spPr>
      </p:pic>
      <p:pic>
        <p:nvPicPr>
          <p:cNvPr id="34" name="Graphic 33" descr="Cloud with solid fill">
            <a:extLst>
              <a:ext uri="{FF2B5EF4-FFF2-40B4-BE49-F238E27FC236}">
                <a16:creationId xmlns:a16="http://schemas.microsoft.com/office/drawing/2014/main" id="{A5A608DD-6F73-4B02-BFE0-29996236924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38101" y="4786392"/>
            <a:ext cx="830836" cy="830836"/>
          </a:xfrm>
          <a:prstGeom prst="rect">
            <a:avLst/>
          </a:prstGeom>
        </p:spPr>
      </p:pic>
      <p:pic>
        <p:nvPicPr>
          <p:cNvPr id="36" name="Graphic 35" descr="Diving with solid fill">
            <a:extLst>
              <a:ext uri="{FF2B5EF4-FFF2-40B4-BE49-F238E27FC236}">
                <a16:creationId xmlns:a16="http://schemas.microsoft.com/office/drawing/2014/main" id="{90C0EAB8-4587-467D-BE02-A4CE93F4610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85370" y="6170556"/>
            <a:ext cx="914400" cy="914400"/>
          </a:xfrm>
          <a:prstGeom prst="rect">
            <a:avLst/>
          </a:prstGeom>
        </p:spPr>
      </p:pic>
      <p:pic>
        <p:nvPicPr>
          <p:cNvPr id="39" name="Graphic 38" descr="Cloud with solid fill">
            <a:extLst>
              <a:ext uri="{FF2B5EF4-FFF2-40B4-BE49-F238E27FC236}">
                <a16:creationId xmlns:a16="http://schemas.microsoft.com/office/drawing/2014/main" id="{8E89915A-0146-4A32-9ECA-BB44F78119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2301" y="4650721"/>
            <a:ext cx="830836" cy="830836"/>
          </a:xfrm>
          <a:prstGeom prst="rect">
            <a:avLst/>
          </a:prstGeom>
        </p:spPr>
      </p:pic>
      <p:sp>
        <p:nvSpPr>
          <p:cNvPr id="44" name="Rectangle: Rounded Corners 43">
            <a:extLst>
              <a:ext uri="{FF2B5EF4-FFF2-40B4-BE49-F238E27FC236}">
                <a16:creationId xmlns:a16="http://schemas.microsoft.com/office/drawing/2014/main" id="{15EEE2A4-7C66-4D78-84F6-36BD61E99527}"/>
              </a:ext>
            </a:extLst>
          </p:cNvPr>
          <p:cNvSpPr/>
          <p:nvPr/>
        </p:nvSpPr>
        <p:spPr>
          <a:xfrm>
            <a:off x="6833710" y="6179647"/>
            <a:ext cx="5788636" cy="152587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a:extLst>
              <a:ext uri="{FF2B5EF4-FFF2-40B4-BE49-F238E27FC236}">
                <a16:creationId xmlns:a16="http://schemas.microsoft.com/office/drawing/2014/main" id="{B2790F13-39B3-433F-9BDA-F8DEC49DC0CD}"/>
              </a:ext>
            </a:extLst>
          </p:cNvPr>
          <p:cNvSpPr/>
          <p:nvPr/>
        </p:nvSpPr>
        <p:spPr>
          <a:xfrm>
            <a:off x="7355202" y="2836433"/>
            <a:ext cx="4244360" cy="40376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TextBox 45">
            <a:extLst>
              <a:ext uri="{FF2B5EF4-FFF2-40B4-BE49-F238E27FC236}">
                <a16:creationId xmlns:a16="http://schemas.microsoft.com/office/drawing/2014/main" id="{D16B235B-2C12-47F3-89B3-5AFF24C9656C}"/>
              </a:ext>
            </a:extLst>
          </p:cNvPr>
          <p:cNvSpPr txBox="1"/>
          <p:nvPr/>
        </p:nvSpPr>
        <p:spPr>
          <a:xfrm>
            <a:off x="4918507" y="3024160"/>
            <a:ext cx="1574707" cy="369333"/>
          </a:xfrm>
          <a:prstGeom prst="rect">
            <a:avLst/>
          </a:prstGeom>
          <a:noFill/>
        </p:spPr>
        <p:txBody>
          <a:bodyPr wrap="square" rtlCol="0">
            <a:spAutoFit/>
          </a:bodyPr>
          <a:lstStyle/>
          <a:p>
            <a:r>
              <a:rPr lang="en-AU" b="1" dirty="0">
                <a:solidFill>
                  <a:schemeClr val="bg1"/>
                </a:solidFill>
              </a:rPr>
              <a:t>Public spher</a:t>
            </a:r>
            <a:r>
              <a:rPr lang="en-AU" dirty="0">
                <a:solidFill>
                  <a:schemeClr val="bg1"/>
                </a:solidFill>
              </a:rPr>
              <a:t>e </a:t>
            </a:r>
          </a:p>
        </p:txBody>
      </p:sp>
      <p:sp>
        <p:nvSpPr>
          <p:cNvPr id="47" name="TextBox 46">
            <a:extLst>
              <a:ext uri="{FF2B5EF4-FFF2-40B4-BE49-F238E27FC236}">
                <a16:creationId xmlns:a16="http://schemas.microsoft.com/office/drawing/2014/main" id="{35A88AF8-4AAF-45B1-BE8C-6D59836D0B7A}"/>
              </a:ext>
            </a:extLst>
          </p:cNvPr>
          <p:cNvSpPr txBox="1"/>
          <p:nvPr/>
        </p:nvSpPr>
        <p:spPr>
          <a:xfrm>
            <a:off x="8532136" y="3024160"/>
            <a:ext cx="1662956" cy="369332"/>
          </a:xfrm>
          <a:prstGeom prst="rect">
            <a:avLst/>
          </a:prstGeom>
          <a:noFill/>
        </p:spPr>
        <p:txBody>
          <a:bodyPr wrap="none" rtlCol="0">
            <a:spAutoFit/>
          </a:bodyPr>
          <a:lstStyle/>
          <a:p>
            <a:r>
              <a:rPr lang="en-AU" b="1" dirty="0">
                <a:solidFill>
                  <a:schemeClr val="bg1"/>
                </a:solidFill>
              </a:rPr>
              <a:t>Private  sphere </a:t>
            </a:r>
          </a:p>
        </p:txBody>
      </p:sp>
      <p:pic>
        <p:nvPicPr>
          <p:cNvPr id="48" name="Graphic 47" descr="Cloud with solid fill">
            <a:extLst>
              <a:ext uri="{FF2B5EF4-FFF2-40B4-BE49-F238E27FC236}">
                <a16:creationId xmlns:a16="http://schemas.microsoft.com/office/drawing/2014/main" id="{74795118-E635-418E-9F3F-3BA449D5AF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56267" y="4718790"/>
            <a:ext cx="830836" cy="830836"/>
          </a:xfrm>
          <a:prstGeom prst="rect">
            <a:avLst/>
          </a:prstGeom>
        </p:spPr>
      </p:pic>
      <p:pic>
        <p:nvPicPr>
          <p:cNvPr id="50" name="Graphic 49" descr="Gravestone with solid fill">
            <a:extLst>
              <a:ext uri="{FF2B5EF4-FFF2-40B4-BE49-F238E27FC236}">
                <a16:creationId xmlns:a16="http://schemas.microsoft.com/office/drawing/2014/main" id="{3C6F1B9F-7559-40A9-87F0-CD5664FB45D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80986" y="5357256"/>
            <a:ext cx="522720" cy="522720"/>
          </a:xfrm>
          <a:prstGeom prst="rect">
            <a:avLst/>
          </a:prstGeom>
        </p:spPr>
      </p:pic>
      <p:pic>
        <p:nvPicPr>
          <p:cNvPr id="51" name="Graphic 50" descr="Cloud with solid fill">
            <a:extLst>
              <a:ext uri="{FF2B5EF4-FFF2-40B4-BE49-F238E27FC236}">
                <a16:creationId xmlns:a16="http://schemas.microsoft.com/office/drawing/2014/main" id="{F94A511C-9650-4617-B9E7-B306F30B2F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48867" y="5149390"/>
            <a:ext cx="830836" cy="830836"/>
          </a:xfrm>
          <a:prstGeom prst="rect">
            <a:avLst/>
          </a:prstGeom>
        </p:spPr>
      </p:pic>
      <p:pic>
        <p:nvPicPr>
          <p:cNvPr id="53" name="Graphic 52" descr="Add with solid fill">
            <a:extLst>
              <a:ext uri="{FF2B5EF4-FFF2-40B4-BE49-F238E27FC236}">
                <a16:creationId xmlns:a16="http://schemas.microsoft.com/office/drawing/2014/main" id="{84884C2B-686B-4219-A793-876F3AC00A3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654949" y="4322615"/>
            <a:ext cx="406467" cy="719273"/>
          </a:xfrm>
          <a:prstGeom prst="rect">
            <a:avLst/>
          </a:prstGeom>
        </p:spPr>
      </p:pic>
      <p:pic>
        <p:nvPicPr>
          <p:cNvPr id="56" name="Graphic 55" descr="Cloud with solid fill">
            <a:extLst>
              <a:ext uri="{FF2B5EF4-FFF2-40B4-BE49-F238E27FC236}">
                <a16:creationId xmlns:a16="http://schemas.microsoft.com/office/drawing/2014/main" id="{508CFF2B-402A-4EC2-A6D8-56836C185BA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93708" y="4258929"/>
            <a:ext cx="859750" cy="859750"/>
          </a:xfrm>
          <a:prstGeom prst="rect">
            <a:avLst/>
          </a:prstGeom>
        </p:spPr>
      </p:pic>
      <p:pic>
        <p:nvPicPr>
          <p:cNvPr id="58" name="Graphic 57" descr="Cpr with solid fill">
            <a:extLst>
              <a:ext uri="{FF2B5EF4-FFF2-40B4-BE49-F238E27FC236}">
                <a16:creationId xmlns:a16="http://schemas.microsoft.com/office/drawing/2014/main" id="{264E755E-093A-4155-8510-C4EE8941502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50461" y="6842070"/>
            <a:ext cx="914400" cy="914400"/>
          </a:xfrm>
          <a:prstGeom prst="rect">
            <a:avLst/>
          </a:prstGeom>
        </p:spPr>
      </p:pic>
      <p:pic>
        <p:nvPicPr>
          <p:cNvPr id="59" name="Graphic 58" descr="Gravestone with solid fill">
            <a:extLst>
              <a:ext uri="{FF2B5EF4-FFF2-40B4-BE49-F238E27FC236}">
                <a16:creationId xmlns:a16="http://schemas.microsoft.com/office/drawing/2014/main" id="{1214B86F-01A0-4A02-9B7E-F3C7FC71BBD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154913" y="5428293"/>
            <a:ext cx="522720" cy="522720"/>
          </a:xfrm>
          <a:prstGeom prst="rect">
            <a:avLst/>
          </a:prstGeom>
        </p:spPr>
      </p:pic>
      <p:pic>
        <p:nvPicPr>
          <p:cNvPr id="60" name="Graphic 59" descr="Gravestone with solid fill">
            <a:extLst>
              <a:ext uri="{FF2B5EF4-FFF2-40B4-BE49-F238E27FC236}">
                <a16:creationId xmlns:a16="http://schemas.microsoft.com/office/drawing/2014/main" id="{505143E7-6939-456E-A9EA-FA702E905A2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15031" y="5413685"/>
            <a:ext cx="522720" cy="522720"/>
          </a:xfrm>
          <a:prstGeom prst="rect">
            <a:avLst/>
          </a:prstGeom>
        </p:spPr>
      </p:pic>
      <p:pic>
        <p:nvPicPr>
          <p:cNvPr id="64" name="Graphic 63" descr="Gravestone outline">
            <a:extLst>
              <a:ext uri="{FF2B5EF4-FFF2-40B4-BE49-F238E27FC236}">
                <a16:creationId xmlns:a16="http://schemas.microsoft.com/office/drawing/2014/main" id="{4352A119-0A52-42C9-8CD5-F67985163AC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890786" y="5661719"/>
            <a:ext cx="509506" cy="509506"/>
          </a:xfrm>
          <a:prstGeom prst="rect">
            <a:avLst/>
          </a:prstGeom>
        </p:spPr>
      </p:pic>
      <p:pic>
        <p:nvPicPr>
          <p:cNvPr id="65" name="Graphic 64" descr="Gravestone with solid fill">
            <a:extLst>
              <a:ext uri="{FF2B5EF4-FFF2-40B4-BE49-F238E27FC236}">
                <a16:creationId xmlns:a16="http://schemas.microsoft.com/office/drawing/2014/main" id="{2A054838-0319-4DEA-A89D-8DAE3471CA9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400796" y="5413000"/>
            <a:ext cx="522720" cy="522720"/>
          </a:xfrm>
          <a:prstGeom prst="rect">
            <a:avLst/>
          </a:prstGeom>
        </p:spPr>
      </p:pic>
      <p:pic>
        <p:nvPicPr>
          <p:cNvPr id="66" name="Graphic 65" descr="Gravestone outline">
            <a:extLst>
              <a:ext uri="{FF2B5EF4-FFF2-40B4-BE49-F238E27FC236}">
                <a16:creationId xmlns:a16="http://schemas.microsoft.com/office/drawing/2014/main" id="{FEDA5AC7-380C-471E-B5EE-0E053176CC4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250270" y="5864861"/>
            <a:ext cx="509506" cy="509506"/>
          </a:xfrm>
          <a:prstGeom prst="rect">
            <a:avLst/>
          </a:prstGeom>
        </p:spPr>
      </p:pic>
      <p:pic>
        <p:nvPicPr>
          <p:cNvPr id="67" name="Graphic 66" descr="Gravestone outline">
            <a:extLst>
              <a:ext uri="{FF2B5EF4-FFF2-40B4-BE49-F238E27FC236}">
                <a16:creationId xmlns:a16="http://schemas.microsoft.com/office/drawing/2014/main" id="{75A9C003-D7AE-4BF2-9E41-C544E428B68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408743" y="6111481"/>
            <a:ext cx="509506" cy="509506"/>
          </a:xfrm>
          <a:prstGeom prst="rect">
            <a:avLst/>
          </a:prstGeom>
        </p:spPr>
      </p:pic>
      <p:pic>
        <p:nvPicPr>
          <p:cNvPr id="68" name="Graphic 67" descr="Gravestone outline">
            <a:extLst>
              <a:ext uri="{FF2B5EF4-FFF2-40B4-BE49-F238E27FC236}">
                <a16:creationId xmlns:a16="http://schemas.microsoft.com/office/drawing/2014/main" id="{09F7790C-97B2-4D72-8E79-63FF32A2525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134800" y="5772119"/>
            <a:ext cx="509506" cy="509506"/>
          </a:xfrm>
          <a:prstGeom prst="rect">
            <a:avLst/>
          </a:prstGeom>
        </p:spPr>
      </p:pic>
      <p:pic>
        <p:nvPicPr>
          <p:cNvPr id="70" name="Graphic 69" descr="Ambulance with solid fill">
            <a:extLst>
              <a:ext uri="{FF2B5EF4-FFF2-40B4-BE49-F238E27FC236}">
                <a16:creationId xmlns:a16="http://schemas.microsoft.com/office/drawing/2014/main" id="{51D554C2-1EEF-46D2-ACD7-1B29AB42BD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flipH="1">
            <a:off x="2012081" y="4961055"/>
            <a:ext cx="872273" cy="756266"/>
          </a:xfrm>
          <a:prstGeom prst="rect">
            <a:avLst/>
          </a:prstGeom>
        </p:spPr>
      </p:pic>
      <p:pic>
        <p:nvPicPr>
          <p:cNvPr id="72" name="Graphic 71" descr="Upward trend outline">
            <a:extLst>
              <a:ext uri="{FF2B5EF4-FFF2-40B4-BE49-F238E27FC236}">
                <a16:creationId xmlns:a16="http://schemas.microsoft.com/office/drawing/2014/main" id="{CAF6D34A-D52D-4184-9157-7F994A7E260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836544" y="3302769"/>
            <a:ext cx="914400" cy="914400"/>
          </a:xfrm>
          <a:prstGeom prst="rect">
            <a:avLst/>
          </a:prstGeom>
        </p:spPr>
      </p:pic>
      <p:sp>
        <p:nvSpPr>
          <p:cNvPr id="75" name="TextBox 74">
            <a:extLst>
              <a:ext uri="{FF2B5EF4-FFF2-40B4-BE49-F238E27FC236}">
                <a16:creationId xmlns:a16="http://schemas.microsoft.com/office/drawing/2014/main" id="{82E490D5-FF2F-4D6A-BE75-E740FEF6B1C0}"/>
              </a:ext>
            </a:extLst>
          </p:cNvPr>
          <p:cNvSpPr txBox="1"/>
          <p:nvPr/>
        </p:nvSpPr>
        <p:spPr>
          <a:xfrm>
            <a:off x="8679051" y="3394129"/>
            <a:ext cx="1499160" cy="646331"/>
          </a:xfrm>
          <a:prstGeom prst="rect">
            <a:avLst/>
          </a:prstGeom>
          <a:noFill/>
        </p:spPr>
        <p:txBody>
          <a:bodyPr wrap="square" rtlCol="0">
            <a:spAutoFit/>
          </a:bodyPr>
          <a:lstStyle/>
          <a:p>
            <a:r>
              <a:rPr lang="en-AU" dirty="0">
                <a:solidFill>
                  <a:schemeClr val="bg1"/>
                </a:solidFill>
              </a:rPr>
              <a:t>Profits for Shareholder</a:t>
            </a:r>
          </a:p>
        </p:txBody>
      </p:sp>
      <p:pic>
        <p:nvPicPr>
          <p:cNvPr id="76" name="Graphic 75" descr="Gravestone outline">
            <a:extLst>
              <a:ext uri="{FF2B5EF4-FFF2-40B4-BE49-F238E27FC236}">
                <a16:creationId xmlns:a16="http://schemas.microsoft.com/office/drawing/2014/main" id="{B60BF53A-D921-4198-8250-EF34D46B95C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548774" y="5744014"/>
            <a:ext cx="509506" cy="509506"/>
          </a:xfrm>
          <a:prstGeom prst="rect">
            <a:avLst/>
          </a:prstGeom>
        </p:spPr>
      </p:pic>
      <p:pic>
        <p:nvPicPr>
          <p:cNvPr id="77" name="Graphic 76" descr="Upward trend outline">
            <a:extLst>
              <a:ext uri="{FF2B5EF4-FFF2-40B4-BE49-F238E27FC236}">
                <a16:creationId xmlns:a16="http://schemas.microsoft.com/office/drawing/2014/main" id="{B17FC79A-8417-4DE8-9D5D-D9F9494687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245033" y="3217333"/>
            <a:ext cx="873203" cy="873203"/>
          </a:xfrm>
          <a:prstGeom prst="rect">
            <a:avLst/>
          </a:prstGeom>
        </p:spPr>
      </p:pic>
      <p:sp>
        <p:nvSpPr>
          <p:cNvPr id="78" name="TextBox 77">
            <a:extLst>
              <a:ext uri="{FF2B5EF4-FFF2-40B4-BE49-F238E27FC236}">
                <a16:creationId xmlns:a16="http://schemas.microsoft.com/office/drawing/2014/main" id="{2987DE58-B3CA-48A4-AB3A-D595307752E6}"/>
              </a:ext>
            </a:extLst>
          </p:cNvPr>
          <p:cNvSpPr txBox="1"/>
          <p:nvPr/>
        </p:nvSpPr>
        <p:spPr>
          <a:xfrm>
            <a:off x="4923769" y="3393492"/>
            <a:ext cx="1465440" cy="1200329"/>
          </a:xfrm>
          <a:prstGeom prst="rect">
            <a:avLst/>
          </a:prstGeom>
          <a:noFill/>
        </p:spPr>
        <p:txBody>
          <a:bodyPr wrap="square" rtlCol="0">
            <a:spAutoFit/>
          </a:bodyPr>
          <a:lstStyle/>
          <a:p>
            <a:r>
              <a:rPr lang="en-AU" dirty="0">
                <a:solidFill>
                  <a:schemeClr val="bg1"/>
                </a:solidFill>
              </a:rPr>
              <a:t>Costs to tax payer of addressing “externalities</a:t>
            </a:r>
          </a:p>
        </p:txBody>
      </p:sp>
      <p:pic>
        <p:nvPicPr>
          <p:cNvPr id="81" name="Graphic 80" descr="Splash1 with solid fill">
            <a:extLst>
              <a:ext uri="{FF2B5EF4-FFF2-40B4-BE49-F238E27FC236}">
                <a16:creationId xmlns:a16="http://schemas.microsoft.com/office/drawing/2014/main" id="{B0A1CF4F-4752-4083-8D52-120F2218530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rot="10544684">
            <a:off x="6258869" y="6219461"/>
            <a:ext cx="914400" cy="914400"/>
          </a:xfrm>
          <a:prstGeom prst="rect">
            <a:avLst/>
          </a:prstGeom>
        </p:spPr>
      </p:pic>
      <p:sp>
        <p:nvSpPr>
          <p:cNvPr id="90" name="Arrow: U-Turn 89">
            <a:extLst>
              <a:ext uri="{FF2B5EF4-FFF2-40B4-BE49-F238E27FC236}">
                <a16:creationId xmlns:a16="http://schemas.microsoft.com/office/drawing/2014/main" id="{B15C352A-DBB0-4083-B29F-66C8BEA8B138}"/>
              </a:ext>
            </a:extLst>
          </p:cNvPr>
          <p:cNvSpPr/>
          <p:nvPr/>
        </p:nvSpPr>
        <p:spPr>
          <a:xfrm rot="4932793">
            <a:off x="6790629" y="6276543"/>
            <a:ext cx="822412" cy="734910"/>
          </a:xfrm>
          <a:prstGeom prst="utur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pic>
        <p:nvPicPr>
          <p:cNvPr id="92" name="Graphic 91" descr="Forest scene with solid fill">
            <a:extLst>
              <a:ext uri="{FF2B5EF4-FFF2-40B4-BE49-F238E27FC236}">
                <a16:creationId xmlns:a16="http://schemas.microsoft.com/office/drawing/2014/main" id="{781B145C-9DEE-464E-9D19-FBAF311F7EB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89245" y="4590557"/>
            <a:ext cx="914400" cy="914400"/>
          </a:xfrm>
          <a:prstGeom prst="rect">
            <a:avLst/>
          </a:prstGeom>
        </p:spPr>
      </p:pic>
      <p:pic>
        <p:nvPicPr>
          <p:cNvPr id="93" name="Graphic 92" descr="Forest scene with solid fill">
            <a:extLst>
              <a:ext uri="{FF2B5EF4-FFF2-40B4-BE49-F238E27FC236}">
                <a16:creationId xmlns:a16="http://schemas.microsoft.com/office/drawing/2014/main" id="{94654BBE-6687-481A-B887-2586D9C3E4C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74757" y="4814597"/>
            <a:ext cx="914400" cy="914400"/>
          </a:xfrm>
          <a:prstGeom prst="rect">
            <a:avLst/>
          </a:prstGeom>
        </p:spPr>
      </p:pic>
      <p:pic>
        <p:nvPicPr>
          <p:cNvPr id="94" name="Graphic 93" descr="Forest scene with solid fill">
            <a:extLst>
              <a:ext uri="{FF2B5EF4-FFF2-40B4-BE49-F238E27FC236}">
                <a16:creationId xmlns:a16="http://schemas.microsoft.com/office/drawing/2014/main" id="{34765EB1-0988-417E-9345-CF231B79E32E}"/>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46415" y="5107608"/>
            <a:ext cx="914400" cy="914400"/>
          </a:xfrm>
          <a:prstGeom prst="rect">
            <a:avLst/>
          </a:prstGeom>
        </p:spPr>
      </p:pic>
      <p:sp>
        <p:nvSpPr>
          <p:cNvPr id="97" name="TextBox 96">
            <a:extLst>
              <a:ext uri="{FF2B5EF4-FFF2-40B4-BE49-F238E27FC236}">
                <a16:creationId xmlns:a16="http://schemas.microsoft.com/office/drawing/2014/main" id="{6D40DF04-5A67-45D5-A863-620E8A93137C}"/>
              </a:ext>
            </a:extLst>
          </p:cNvPr>
          <p:cNvSpPr txBox="1"/>
          <p:nvPr/>
        </p:nvSpPr>
        <p:spPr>
          <a:xfrm rot="10800000" flipV="1">
            <a:off x="146886" y="6348082"/>
            <a:ext cx="1518234" cy="246221"/>
          </a:xfrm>
          <a:prstGeom prst="rect">
            <a:avLst/>
          </a:prstGeom>
          <a:noFill/>
        </p:spPr>
        <p:txBody>
          <a:bodyPr wrap="square" rtlCol="0">
            <a:spAutoFit/>
          </a:bodyPr>
          <a:lstStyle/>
          <a:p>
            <a:r>
              <a:rPr lang="en-AU" sz="1000" dirty="0">
                <a:solidFill>
                  <a:schemeClr val="bg1"/>
                </a:solidFill>
              </a:rPr>
              <a:t>© Adrienne Miller </a:t>
            </a:r>
          </a:p>
        </p:txBody>
      </p:sp>
      <p:pic>
        <p:nvPicPr>
          <p:cNvPr id="98" name="Graphic 97" descr="Cloud with solid fill">
            <a:extLst>
              <a:ext uri="{FF2B5EF4-FFF2-40B4-BE49-F238E27FC236}">
                <a16:creationId xmlns:a16="http://schemas.microsoft.com/office/drawing/2014/main" id="{E50FF3E6-EB45-416F-AE45-213CF9B296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02195" y="3972689"/>
            <a:ext cx="830836" cy="830836"/>
          </a:xfrm>
          <a:prstGeom prst="rect">
            <a:avLst/>
          </a:prstGeom>
        </p:spPr>
      </p:pic>
      <p:pic>
        <p:nvPicPr>
          <p:cNvPr id="100" name="Graphic 99" descr="City with solid fill">
            <a:extLst>
              <a:ext uri="{FF2B5EF4-FFF2-40B4-BE49-F238E27FC236}">
                <a16:creationId xmlns:a16="http://schemas.microsoft.com/office/drawing/2014/main" id="{65E937E4-22FF-42E6-81D5-0B6EE6E074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1248697" y="5308683"/>
            <a:ext cx="1179688" cy="1076802"/>
          </a:xfrm>
          <a:prstGeom prst="rect">
            <a:avLst/>
          </a:prstGeom>
        </p:spPr>
      </p:pic>
      <p:pic>
        <p:nvPicPr>
          <p:cNvPr id="102" name="Graphic 101" descr="City outline">
            <a:extLst>
              <a:ext uri="{FF2B5EF4-FFF2-40B4-BE49-F238E27FC236}">
                <a16:creationId xmlns:a16="http://schemas.microsoft.com/office/drawing/2014/main" id="{09C9AAD2-B507-44A1-96BA-664F290B255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11683982" y="5066139"/>
            <a:ext cx="914400" cy="914400"/>
          </a:xfrm>
          <a:prstGeom prst="rect">
            <a:avLst/>
          </a:prstGeom>
        </p:spPr>
      </p:pic>
      <p:sp>
        <p:nvSpPr>
          <p:cNvPr id="103" name="Arrow: Up 102">
            <a:extLst>
              <a:ext uri="{FF2B5EF4-FFF2-40B4-BE49-F238E27FC236}">
                <a16:creationId xmlns:a16="http://schemas.microsoft.com/office/drawing/2014/main" id="{5C7F49FE-C499-42C4-98B5-0EC40EA7EDDA}"/>
              </a:ext>
            </a:extLst>
          </p:cNvPr>
          <p:cNvSpPr/>
          <p:nvPr/>
        </p:nvSpPr>
        <p:spPr>
          <a:xfrm>
            <a:off x="9301013" y="1353043"/>
            <a:ext cx="45719" cy="2787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Arrow: Up 103">
            <a:extLst>
              <a:ext uri="{FF2B5EF4-FFF2-40B4-BE49-F238E27FC236}">
                <a16:creationId xmlns:a16="http://schemas.microsoft.com/office/drawing/2014/main" id="{635594ED-A1CF-4015-B4EE-F00AC57EEB5C}"/>
              </a:ext>
            </a:extLst>
          </p:cNvPr>
          <p:cNvSpPr/>
          <p:nvPr/>
        </p:nvSpPr>
        <p:spPr>
          <a:xfrm rot="10800000">
            <a:off x="9131538" y="1494164"/>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TextBox 104">
            <a:extLst>
              <a:ext uri="{FF2B5EF4-FFF2-40B4-BE49-F238E27FC236}">
                <a16:creationId xmlns:a16="http://schemas.microsoft.com/office/drawing/2014/main" id="{4D7B2C70-C6D0-4B69-9D9A-994DCCC82E13}"/>
              </a:ext>
            </a:extLst>
          </p:cNvPr>
          <p:cNvSpPr txBox="1"/>
          <p:nvPr/>
        </p:nvSpPr>
        <p:spPr>
          <a:xfrm>
            <a:off x="8646751" y="799586"/>
            <a:ext cx="2197316" cy="369332"/>
          </a:xfrm>
          <a:prstGeom prst="rect">
            <a:avLst/>
          </a:prstGeom>
          <a:noFill/>
        </p:spPr>
        <p:txBody>
          <a:bodyPr wrap="square" rtlCol="0">
            <a:spAutoFit/>
          </a:bodyPr>
          <a:lstStyle/>
          <a:p>
            <a:r>
              <a:rPr lang="en-AU" dirty="0">
                <a:solidFill>
                  <a:schemeClr val="bg1"/>
                </a:solidFill>
              </a:rPr>
              <a:t>Current practice</a:t>
            </a:r>
          </a:p>
        </p:txBody>
      </p:sp>
      <p:pic>
        <p:nvPicPr>
          <p:cNvPr id="57" name="Graphic 56" descr="Helicopter with solid fill">
            <a:extLst>
              <a:ext uri="{FF2B5EF4-FFF2-40B4-BE49-F238E27FC236}">
                <a16:creationId xmlns:a16="http://schemas.microsoft.com/office/drawing/2014/main" id="{519202DD-F784-4C26-AAF9-8B12CA639C0F}"/>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rot="867938">
            <a:off x="3848561" y="2264589"/>
            <a:ext cx="880272" cy="860104"/>
          </a:xfrm>
          <a:prstGeom prst="rect">
            <a:avLst/>
          </a:prstGeom>
        </p:spPr>
      </p:pic>
    </p:spTree>
    <p:extLst>
      <p:ext uri="{BB962C8B-B14F-4D97-AF65-F5344CB8AC3E}">
        <p14:creationId xmlns:p14="http://schemas.microsoft.com/office/powerpoint/2010/main" val="80228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C8987B05-9400-4958-9A72-928809B3DF62}"/>
              </a:ext>
            </a:extLst>
          </p:cNvPr>
          <p:cNvPicPr>
            <a:picLocks noChangeAspect="1"/>
          </p:cNvPicPr>
          <p:nvPr/>
        </p:nvPicPr>
        <p:blipFill>
          <a:blip r:embed="rId3"/>
          <a:stretch>
            <a:fillRect/>
          </a:stretch>
        </p:blipFill>
        <p:spPr>
          <a:xfrm>
            <a:off x="0" y="-34163"/>
            <a:ext cx="12192000" cy="6892163"/>
          </a:xfrm>
          <a:prstGeom prst="rect">
            <a:avLst/>
          </a:prstGeom>
        </p:spPr>
      </p:pic>
      <p:sp>
        <p:nvSpPr>
          <p:cNvPr id="43" name="Isosceles Triangle 42">
            <a:extLst>
              <a:ext uri="{FF2B5EF4-FFF2-40B4-BE49-F238E27FC236}">
                <a16:creationId xmlns:a16="http://schemas.microsoft.com/office/drawing/2014/main" id="{FB5C15AF-10E8-472C-93AB-AEEEDD69574F}"/>
              </a:ext>
            </a:extLst>
          </p:cNvPr>
          <p:cNvSpPr/>
          <p:nvPr/>
        </p:nvSpPr>
        <p:spPr>
          <a:xfrm>
            <a:off x="9507876" y="2525534"/>
            <a:ext cx="1186645" cy="102518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4" descr="Fireworks outline">
            <a:extLst>
              <a:ext uri="{FF2B5EF4-FFF2-40B4-BE49-F238E27FC236}">
                <a16:creationId xmlns:a16="http://schemas.microsoft.com/office/drawing/2014/main" id="{06BA2815-A2B5-4FEF-AB7E-A38CF9C0A9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384844">
            <a:off x="13517007" y="-1209756"/>
            <a:ext cx="892079" cy="892079"/>
          </a:xfrm>
          <a:prstGeom prst="rect">
            <a:avLst/>
          </a:prstGeom>
        </p:spPr>
      </p:pic>
      <p:cxnSp>
        <p:nvCxnSpPr>
          <p:cNvPr id="7" name="Straight Connector 6">
            <a:extLst>
              <a:ext uri="{FF2B5EF4-FFF2-40B4-BE49-F238E27FC236}">
                <a16:creationId xmlns:a16="http://schemas.microsoft.com/office/drawing/2014/main" id="{2328E00C-7BA2-4530-AB91-18364A1E6DCF}"/>
              </a:ext>
            </a:extLst>
          </p:cNvPr>
          <p:cNvCxnSpPr>
            <a:cxnSpLocks/>
          </p:cNvCxnSpPr>
          <p:nvPr/>
        </p:nvCxnSpPr>
        <p:spPr>
          <a:xfrm flipH="1">
            <a:off x="12727085" y="-1259046"/>
            <a:ext cx="1810308" cy="13139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ABA49C-A4E0-4BD4-BB90-BA06D4CE9928}"/>
              </a:ext>
            </a:extLst>
          </p:cNvPr>
          <p:cNvCxnSpPr>
            <a:cxnSpLocks/>
          </p:cNvCxnSpPr>
          <p:nvPr/>
        </p:nvCxnSpPr>
        <p:spPr>
          <a:xfrm flipH="1">
            <a:off x="9454096" y="2174668"/>
            <a:ext cx="437069" cy="6707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31626D-F65D-441E-87AB-985AFE02DF59}"/>
              </a:ext>
            </a:extLst>
          </p:cNvPr>
          <p:cNvCxnSpPr>
            <a:cxnSpLocks/>
          </p:cNvCxnSpPr>
          <p:nvPr/>
        </p:nvCxnSpPr>
        <p:spPr>
          <a:xfrm flipH="1">
            <a:off x="12809228" y="-1173065"/>
            <a:ext cx="1388597" cy="6466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Graphic 17" descr="Telescope with solid fill">
            <a:extLst>
              <a:ext uri="{FF2B5EF4-FFF2-40B4-BE49-F238E27FC236}">
                <a16:creationId xmlns:a16="http://schemas.microsoft.com/office/drawing/2014/main" id="{2FFFAA4C-052B-42E5-8FA3-E7725A9D8C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25689">
            <a:off x="4272976" y="2568359"/>
            <a:ext cx="947243" cy="947243"/>
          </a:xfrm>
          <a:prstGeom prst="rect">
            <a:avLst/>
          </a:prstGeom>
        </p:spPr>
      </p:pic>
      <p:cxnSp>
        <p:nvCxnSpPr>
          <p:cNvPr id="8" name="Straight Connector 7">
            <a:extLst>
              <a:ext uri="{FF2B5EF4-FFF2-40B4-BE49-F238E27FC236}">
                <a16:creationId xmlns:a16="http://schemas.microsoft.com/office/drawing/2014/main" id="{70F13EF8-1C24-494D-B61A-5D3F79FDBD1A}"/>
              </a:ext>
            </a:extLst>
          </p:cNvPr>
          <p:cNvCxnSpPr>
            <a:cxnSpLocks/>
          </p:cNvCxnSpPr>
          <p:nvPr/>
        </p:nvCxnSpPr>
        <p:spPr>
          <a:xfrm>
            <a:off x="3976915" y="1385696"/>
            <a:ext cx="0" cy="211198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F5EAAC5C-871B-42C2-9E8F-ED3ACBF48948}"/>
              </a:ext>
            </a:extLst>
          </p:cNvPr>
          <p:cNvCxnSpPr>
            <a:cxnSpLocks/>
          </p:cNvCxnSpPr>
          <p:nvPr/>
        </p:nvCxnSpPr>
        <p:spPr>
          <a:xfrm>
            <a:off x="5291425" y="1385696"/>
            <a:ext cx="32429" cy="227967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D97FC586-D074-40A2-A1D1-7C4DA9F41F2B}"/>
              </a:ext>
            </a:extLst>
          </p:cNvPr>
          <p:cNvCxnSpPr>
            <a:cxnSpLocks/>
          </p:cNvCxnSpPr>
          <p:nvPr/>
        </p:nvCxnSpPr>
        <p:spPr>
          <a:xfrm>
            <a:off x="6653862" y="1385696"/>
            <a:ext cx="80555" cy="338580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F7515A7C-C1CC-4009-85A7-8C0F87EBA932}"/>
              </a:ext>
            </a:extLst>
          </p:cNvPr>
          <p:cNvCxnSpPr>
            <a:cxnSpLocks/>
          </p:cNvCxnSpPr>
          <p:nvPr/>
        </p:nvCxnSpPr>
        <p:spPr>
          <a:xfrm>
            <a:off x="8094256" y="1190896"/>
            <a:ext cx="0" cy="362744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A11DE06D-73C0-4510-8804-6FB1AEA0DB1B}"/>
              </a:ext>
            </a:extLst>
          </p:cNvPr>
          <p:cNvCxnSpPr>
            <a:cxnSpLocks/>
          </p:cNvCxnSpPr>
          <p:nvPr/>
        </p:nvCxnSpPr>
        <p:spPr>
          <a:xfrm>
            <a:off x="9402585" y="1225645"/>
            <a:ext cx="0" cy="3557941"/>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F56B1539-2068-445C-BDB1-4B671315A07C}"/>
              </a:ext>
            </a:extLst>
          </p:cNvPr>
          <p:cNvCxnSpPr>
            <a:cxnSpLocks/>
          </p:cNvCxnSpPr>
          <p:nvPr/>
        </p:nvCxnSpPr>
        <p:spPr>
          <a:xfrm>
            <a:off x="11150370" y="1183862"/>
            <a:ext cx="0" cy="563880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C0F99A30-7B39-481A-8E57-171D18F8F310}"/>
              </a:ext>
            </a:extLst>
          </p:cNvPr>
          <p:cNvCxnSpPr>
            <a:cxnSpLocks/>
          </p:cNvCxnSpPr>
          <p:nvPr/>
        </p:nvCxnSpPr>
        <p:spPr>
          <a:xfrm>
            <a:off x="2588287" y="1357827"/>
            <a:ext cx="0" cy="240283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2A546014-0C4F-4E7D-B6A9-26B78AC1AD33}"/>
              </a:ext>
            </a:extLst>
          </p:cNvPr>
          <p:cNvCxnSpPr>
            <a:cxnSpLocks/>
          </p:cNvCxnSpPr>
          <p:nvPr/>
        </p:nvCxnSpPr>
        <p:spPr>
          <a:xfrm>
            <a:off x="1245715" y="1317016"/>
            <a:ext cx="0" cy="244364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4" name="Graphic 33" descr="Warning outline">
            <a:extLst>
              <a:ext uri="{FF2B5EF4-FFF2-40B4-BE49-F238E27FC236}">
                <a16:creationId xmlns:a16="http://schemas.microsoft.com/office/drawing/2014/main" id="{0456CE6E-5ACA-4279-87C6-64025B9F46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07702" y="2594358"/>
            <a:ext cx="1000613" cy="1000613"/>
          </a:xfrm>
          <a:prstGeom prst="rect">
            <a:avLst/>
          </a:prstGeom>
        </p:spPr>
      </p:pic>
      <p:cxnSp>
        <p:nvCxnSpPr>
          <p:cNvPr id="40" name="Straight Connector 39">
            <a:extLst>
              <a:ext uri="{FF2B5EF4-FFF2-40B4-BE49-F238E27FC236}">
                <a16:creationId xmlns:a16="http://schemas.microsoft.com/office/drawing/2014/main" id="{646A5340-DC95-4894-88D2-489BD4C152B4}"/>
              </a:ext>
            </a:extLst>
          </p:cNvPr>
          <p:cNvCxnSpPr>
            <a:cxnSpLocks/>
          </p:cNvCxnSpPr>
          <p:nvPr/>
        </p:nvCxnSpPr>
        <p:spPr>
          <a:xfrm>
            <a:off x="10101198" y="3550719"/>
            <a:ext cx="0" cy="865035"/>
          </a:xfrm>
          <a:prstGeom prst="line">
            <a:avLst/>
          </a:prstGeom>
          <a:ln w="76200"/>
        </p:spPr>
        <p:style>
          <a:lnRef idx="3">
            <a:schemeClr val="dk1"/>
          </a:lnRef>
          <a:fillRef idx="0">
            <a:schemeClr val="dk1"/>
          </a:fillRef>
          <a:effectRef idx="2">
            <a:schemeClr val="dk1"/>
          </a:effectRef>
          <a:fontRef idx="minor">
            <a:schemeClr val="tx1"/>
          </a:fontRef>
        </p:style>
      </p:cxnSp>
      <p:pic>
        <p:nvPicPr>
          <p:cNvPr id="9" name="Graphic 8" descr="Rolling hills with solid fill">
            <a:extLst>
              <a:ext uri="{FF2B5EF4-FFF2-40B4-BE49-F238E27FC236}">
                <a16:creationId xmlns:a16="http://schemas.microsoft.com/office/drawing/2014/main" id="{37AABC9A-2299-43C6-8320-D280A7492B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61300" y="-4086485"/>
            <a:ext cx="16399023" cy="13291462"/>
          </a:xfrm>
          <a:prstGeom prst="rect">
            <a:avLst/>
          </a:prstGeom>
        </p:spPr>
      </p:pic>
      <p:sp>
        <p:nvSpPr>
          <p:cNvPr id="4" name="Rectangle 3">
            <a:extLst>
              <a:ext uri="{FF2B5EF4-FFF2-40B4-BE49-F238E27FC236}">
                <a16:creationId xmlns:a16="http://schemas.microsoft.com/office/drawing/2014/main" id="{30BDBEF8-CEF5-49EA-A03F-59AE859371F4}"/>
              </a:ext>
            </a:extLst>
          </p:cNvPr>
          <p:cNvSpPr/>
          <p:nvPr/>
        </p:nvSpPr>
        <p:spPr>
          <a:xfrm>
            <a:off x="6884212" y="4378947"/>
            <a:ext cx="3651143" cy="38297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77A6B5A9-7CD1-4699-B8FE-7F09B4EC7149}"/>
              </a:ext>
            </a:extLst>
          </p:cNvPr>
          <p:cNvSpPr/>
          <p:nvPr/>
        </p:nvSpPr>
        <p:spPr>
          <a:xfrm>
            <a:off x="3407227" y="4292111"/>
            <a:ext cx="6493269" cy="30713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Box 48">
            <a:extLst>
              <a:ext uri="{FF2B5EF4-FFF2-40B4-BE49-F238E27FC236}">
                <a16:creationId xmlns:a16="http://schemas.microsoft.com/office/drawing/2014/main" id="{98BB4A7F-35A9-4802-871E-CAE733849DEA}"/>
              </a:ext>
            </a:extLst>
          </p:cNvPr>
          <p:cNvSpPr txBox="1"/>
          <p:nvPr/>
        </p:nvSpPr>
        <p:spPr>
          <a:xfrm>
            <a:off x="405612" y="2133600"/>
            <a:ext cx="572593" cy="369332"/>
          </a:xfrm>
          <a:prstGeom prst="rect">
            <a:avLst/>
          </a:prstGeom>
          <a:noFill/>
        </p:spPr>
        <p:txBody>
          <a:bodyPr wrap="square" rtlCol="0">
            <a:spAutoFit/>
          </a:bodyPr>
          <a:lstStyle/>
          <a:p>
            <a:r>
              <a:rPr lang="en-AU" dirty="0">
                <a:solidFill>
                  <a:srgbClr val="FFC000"/>
                </a:solidFill>
              </a:rPr>
              <a:t>FY 1</a:t>
            </a:r>
          </a:p>
        </p:txBody>
      </p:sp>
      <p:sp>
        <p:nvSpPr>
          <p:cNvPr id="50" name="TextBox 49">
            <a:extLst>
              <a:ext uri="{FF2B5EF4-FFF2-40B4-BE49-F238E27FC236}">
                <a16:creationId xmlns:a16="http://schemas.microsoft.com/office/drawing/2014/main" id="{8759F5C7-9464-4F1E-A92E-EDDC8A8E9EE1}"/>
              </a:ext>
            </a:extLst>
          </p:cNvPr>
          <p:cNvSpPr txBox="1"/>
          <p:nvPr/>
        </p:nvSpPr>
        <p:spPr>
          <a:xfrm>
            <a:off x="1533884" y="2156202"/>
            <a:ext cx="572593" cy="369332"/>
          </a:xfrm>
          <a:prstGeom prst="rect">
            <a:avLst/>
          </a:prstGeom>
          <a:noFill/>
        </p:spPr>
        <p:txBody>
          <a:bodyPr wrap="square" rtlCol="0">
            <a:spAutoFit/>
          </a:bodyPr>
          <a:lstStyle/>
          <a:p>
            <a:r>
              <a:rPr lang="en-AU" dirty="0">
                <a:solidFill>
                  <a:srgbClr val="FFC000"/>
                </a:solidFill>
              </a:rPr>
              <a:t>FY 2</a:t>
            </a:r>
          </a:p>
        </p:txBody>
      </p:sp>
      <p:sp>
        <p:nvSpPr>
          <p:cNvPr id="51" name="TextBox 50">
            <a:extLst>
              <a:ext uri="{FF2B5EF4-FFF2-40B4-BE49-F238E27FC236}">
                <a16:creationId xmlns:a16="http://schemas.microsoft.com/office/drawing/2014/main" id="{0805D56F-462E-4FB9-90B8-7BA76CAC2E2C}"/>
              </a:ext>
            </a:extLst>
          </p:cNvPr>
          <p:cNvSpPr txBox="1"/>
          <p:nvPr/>
        </p:nvSpPr>
        <p:spPr>
          <a:xfrm>
            <a:off x="3054502" y="2246907"/>
            <a:ext cx="694488" cy="369332"/>
          </a:xfrm>
          <a:prstGeom prst="rect">
            <a:avLst/>
          </a:prstGeom>
          <a:noFill/>
        </p:spPr>
        <p:txBody>
          <a:bodyPr wrap="square" rtlCol="0">
            <a:spAutoFit/>
          </a:bodyPr>
          <a:lstStyle/>
          <a:p>
            <a:r>
              <a:rPr lang="en-AU" dirty="0">
                <a:solidFill>
                  <a:srgbClr val="FFC000"/>
                </a:solidFill>
              </a:rPr>
              <a:t>FY 3</a:t>
            </a:r>
          </a:p>
        </p:txBody>
      </p:sp>
      <p:sp>
        <p:nvSpPr>
          <p:cNvPr id="52" name="TextBox 51">
            <a:extLst>
              <a:ext uri="{FF2B5EF4-FFF2-40B4-BE49-F238E27FC236}">
                <a16:creationId xmlns:a16="http://schemas.microsoft.com/office/drawing/2014/main" id="{8A520868-A27F-4D6A-A90C-5391C6232354}"/>
              </a:ext>
            </a:extLst>
          </p:cNvPr>
          <p:cNvSpPr txBox="1"/>
          <p:nvPr/>
        </p:nvSpPr>
        <p:spPr>
          <a:xfrm>
            <a:off x="4326087" y="2229903"/>
            <a:ext cx="737413" cy="369332"/>
          </a:xfrm>
          <a:prstGeom prst="rect">
            <a:avLst/>
          </a:prstGeom>
          <a:noFill/>
        </p:spPr>
        <p:txBody>
          <a:bodyPr wrap="square" rtlCol="0">
            <a:spAutoFit/>
          </a:bodyPr>
          <a:lstStyle/>
          <a:p>
            <a:r>
              <a:rPr lang="en-AU" dirty="0">
                <a:solidFill>
                  <a:srgbClr val="FFC000"/>
                </a:solidFill>
              </a:rPr>
              <a:t>FY 4</a:t>
            </a:r>
          </a:p>
        </p:txBody>
      </p:sp>
      <p:sp>
        <p:nvSpPr>
          <p:cNvPr id="53" name="TextBox 52">
            <a:extLst>
              <a:ext uri="{FF2B5EF4-FFF2-40B4-BE49-F238E27FC236}">
                <a16:creationId xmlns:a16="http://schemas.microsoft.com/office/drawing/2014/main" id="{1B7586E1-788B-41A5-8FF4-A479C3FC24D6}"/>
              </a:ext>
            </a:extLst>
          </p:cNvPr>
          <p:cNvSpPr txBox="1"/>
          <p:nvPr/>
        </p:nvSpPr>
        <p:spPr>
          <a:xfrm flipH="1">
            <a:off x="7082082" y="2246907"/>
            <a:ext cx="595216" cy="369332"/>
          </a:xfrm>
          <a:prstGeom prst="rect">
            <a:avLst/>
          </a:prstGeom>
          <a:noFill/>
        </p:spPr>
        <p:txBody>
          <a:bodyPr wrap="square" rtlCol="0">
            <a:spAutoFit/>
          </a:bodyPr>
          <a:lstStyle/>
          <a:p>
            <a:r>
              <a:rPr lang="en-AU" dirty="0">
                <a:solidFill>
                  <a:srgbClr val="FFC000"/>
                </a:solidFill>
              </a:rPr>
              <a:t>FY 6</a:t>
            </a:r>
          </a:p>
        </p:txBody>
      </p:sp>
      <p:sp>
        <p:nvSpPr>
          <p:cNvPr id="54" name="TextBox 53">
            <a:extLst>
              <a:ext uri="{FF2B5EF4-FFF2-40B4-BE49-F238E27FC236}">
                <a16:creationId xmlns:a16="http://schemas.microsoft.com/office/drawing/2014/main" id="{20D3F025-96A3-4286-A9B4-24A5AD8A0A15}"/>
              </a:ext>
            </a:extLst>
          </p:cNvPr>
          <p:cNvSpPr txBox="1"/>
          <p:nvPr/>
        </p:nvSpPr>
        <p:spPr>
          <a:xfrm flipH="1">
            <a:off x="5641688" y="2232160"/>
            <a:ext cx="595216" cy="369332"/>
          </a:xfrm>
          <a:prstGeom prst="rect">
            <a:avLst/>
          </a:prstGeom>
          <a:noFill/>
        </p:spPr>
        <p:txBody>
          <a:bodyPr wrap="square" rtlCol="0">
            <a:spAutoFit/>
          </a:bodyPr>
          <a:lstStyle/>
          <a:p>
            <a:r>
              <a:rPr lang="en-AU" dirty="0">
                <a:solidFill>
                  <a:srgbClr val="FFC000"/>
                </a:solidFill>
              </a:rPr>
              <a:t>FY 5</a:t>
            </a:r>
          </a:p>
        </p:txBody>
      </p:sp>
      <p:sp>
        <p:nvSpPr>
          <p:cNvPr id="55" name="TextBox 54">
            <a:extLst>
              <a:ext uri="{FF2B5EF4-FFF2-40B4-BE49-F238E27FC236}">
                <a16:creationId xmlns:a16="http://schemas.microsoft.com/office/drawing/2014/main" id="{82A091AA-727E-43DF-B640-09C804BC6E5A}"/>
              </a:ext>
            </a:extLst>
          </p:cNvPr>
          <p:cNvSpPr txBox="1"/>
          <p:nvPr/>
        </p:nvSpPr>
        <p:spPr>
          <a:xfrm flipH="1">
            <a:off x="8464457" y="2189914"/>
            <a:ext cx="595216" cy="369332"/>
          </a:xfrm>
          <a:prstGeom prst="rect">
            <a:avLst/>
          </a:prstGeom>
          <a:noFill/>
        </p:spPr>
        <p:txBody>
          <a:bodyPr wrap="square" rtlCol="0">
            <a:spAutoFit/>
          </a:bodyPr>
          <a:lstStyle/>
          <a:p>
            <a:r>
              <a:rPr lang="en-AU" dirty="0">
                <a:solidFill>
                  <a:srgbClr val="FFC000"/>
                </a:solidFill>
              </a:rPr>
              <a:t>FY 7</a:t>
            </a:r>
          </a:p>
        </p:txBody>
      </p:sp>
      <p:sp>
        <p:nvSpPr>
          <p:cNvPr id="56" name="TextBox 55">
            <a:extLst>
              <a:ext uri="{FF2B5EF4-FFF2-40B4-BE49-F238E27FC236}">
                <a16:creationId xmlns:a16="http://schemas.microsoft.com/office/drawing/2014/main" id="{2DB304B9-2CC4-4530-9CC2-7BD5F7EB24AD}"/>
              </a:ext>
            </a:extLst>
          </p:cNvPr>
          <p:cNvSpPr txBox="1"/>
          <p:nvPr/>
        </p:nvSpPr>
        <p:spPr>
          <a:xfrm flipH="1">
            <a:off x="10087167" y="2162571"/>
            <a:ext cx="595216" cy="369332"/>
          </a:xfrm>
          <a:prstGeom prst="rect">
            <a:avLst/>
          </a:prstGeom>
          <a:noFill/>
        </p:spPr>
        <p:txBody>
          <a:bodyPr wrap="square" rtlCol="0">
            <a:spAutoFit/>
          </a:bodyPr>
          <a:lstStyle/>
          <a:p>
            <a:r>
              <a:rPr lang="en-AU" dirty="0">
                <a:solidFill>
                  <a:srgbClr val="FFC000"/>
                </a:solidFill>
              </a:rPr>
              <a:t>FY 8</a:t>
            </a:r>
          </a:p>
        </p:txBody>
      </p:sp>
      <p:sp>
        <p:nvSpPr>
          <p:cNvPr id="57" name="TextBox 56">
            <a:extLst>
              <a:ext uri="{FF2B5EF4-FFF2-40B4-BE49-F238E27FC236}">
                <a16:creationId xmlns:a16="http://schemas.microsoft.com/office/drawing/2014/main" id="{652B081F-4EFC-4E99-B525-8666E0C112BD}"/>
              </a:ext>
            </a:extLst>
          </p:cNvPr>
          <p:cNvSpPr txBox="1"/>
          <p:nvPr/>
        </p:nvSpPr>
        <p:spPr>
          <a:xfrm flipH="1">
            <a:off x="11323805" y="2202165"/>
            <a:ext cx="595216" cy="369332"/>
          </a:xfrm>
          <a:prstGeom prst="rect">
            <a:avLst/>
          </a:prstGeom>
          <a:noFill/>
        </p:spPr>
        <p:txBody>
          <a:bodyPr wrap="square" rtlCol="0">
            <a:spAutoFit/>
          </a:bodyPr>
          <a:lstStyle/>
          <a:p>
            <a:r>
              <a:rPr lang="en-AU" dirty="0">
                <a:solidFill>
                  <a:srgbClr val="FFC000"/>
                </a:solidFill>
              </a:rPr>
              <a:t>FY 9</a:t>
            </a:r>
          </a:p>
        </p:txBody>
      </p:sp>
      <p:pic>
        <p:nvPicPr>
          <p:cNvPr id="59" name="Graphic 58" descr="Hockey Stick Curve Graph with solid fill">
            <a:extLst>
              <a:ext uri="{FF2B5EF4-FFF2-40B4-BE49-F238E27FC236}">
                <a16:creationId xmlns:a16="http://schemas.microsoft.com/office/drawing/2014/main" id="{072D6350-9C33-4212-8C64-7DF8DADB28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8817" y="2235819"/>
            <a:ext cx="11132903" cy="3995085"/>
          </a:xfrm>
          <a:prstGeom prst="rect">
            <a:avLst/>
          </a:prstGeom>
        </p:spPr>
      </p:pic>
      <p:pic>
        <p:nvPicPr>
          <p:cNvPr id="48" name="Graphic 47" descr="Dollar with solid fill">
            <a:extLst>
              <a:ext uri="{FF2B5EF4-FFF2-40B4-BE49-F238E27FC236}">
                <a16:creationId xmlns:a16="http://schemas.microsoft.com/office/drawing/2014/main" id="{42E207FF-C636-4F51-98E9-23496A6F8C2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6426" y="4093608"/>
            <a:ext cx="747458" cy="747458"/>
          </a:xfrm>
          <a:prstGeom prst="rect">
            <a:avLst/>
          </a:prstGeom>
        </p:spPr>
      </p:pic>
      <p:pic>
        <p:nvPicPr>
          <p:cNvPr id="61" name="Graphic 60" descr="Rocket with solid fill">
            <a:extLst>
              <a:ext uri="{FF2B5EF4-FFF2-40B4-BE49-F238E27FC236}">
                <a16:creationId xmlns:a16="http://schemas.microsoft.com/office/drawing/2014/main" id="{EEAB8868-2F03-46DC-9B7A-AD8E1F77C2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639955">
            <a:off x="10367197" y="686554"/>
            <a:ext cx="914400" cy="914400"/>
          </a:xfrm>
          <a:prstGeom prst="rect">
            <a:avLst/>
          </a:prstGeom>
        </p:spPr>
      </p:pic>
      <p:cxnSp>
        <p:nvCxnSpPr>
          <p:cNvPr id="63" name="Straight Connector 62">
            <a:extLst>
              <a:ext uri="{FF2B5EF4-FFF2-40B4-BE49-F238E27FC236}">
                <a16:creationId xmlns:a16="http://schemas.microsoft.com/office/drawing/2014/main" id="{55CF5FFD-8612-4033-B4C0-22C7EB1D744A}"/>
              </a:ext>
            </a:extLst>
          </p:cNvPr>
          <p:cNvCxnSpPr>
            <a:cxnSpLocks/>
          </p:cNvCxnSpPr>
          <p:nvPr/>
        </p:nvCxnSpPr>
        <p:spPr>
          <a:xfrm flipH="1">
            <a:off x="8474149" y="1804797"/>
            <a:ext cx="1549564" cy="1137556"/>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66" name="Graphic 65" descr="Fireworks outline">
            <a:extLst>
              <a:ext uri="{FF2B5EF4-FFF2-40B4-BE49-F238E27FC236}">
                <a16:creationId xmlns:a16="http://schemas.microsoft.com/office/drawing/2014/main" id="{6B4AB209-BB4D-4A4A-B802-6AA2B4DE4C7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935497">
            <a:off x="10023474" y="1274889"/>
            <a:ext cx="607269" cy="607269"/>
          </a:xfrm>
          <a:prstGeom prst="rect">
            <a:avLst/>
          </a:prstGeom>
        </p:spPr>
      </p:pic>
      <p:sp>
        <p:nvSpPr>
          <p:cNvPr id="68" name="TextBox 67">
            <a:extLst>
              <a:ext uri="{FF2B5EF4-FFF2-40B4-BE49-F238E27FC236}">
                <a16:creationId xmlns:a16="http://schemas.microsoft.com/office/drawing/2014/main" id="{00FB2CB3-B9FC-4979-88A2-3A0E972D1995}"/>
              </a:ext>
            </a:extLst>
          </p:cNvPr>
          <p:cNvSpPr txBox="1"/>
          <p:nvPr/>
        </p:nvSpPr>
        <p:spPr>
          <a:xfrm rot="9277745" flipV="1">
            <a:off x="5004962" y="3899306"/>
            <a:ext cx="2755053" cy="369332"/>
          </a:xfrm>
          <a:prstGeom prst="rect">
            <a:avLst/>
          </a:prstGeom>
          <a:noFill/>
        </p:spPr>
        <p:txBody>
          <a:bodyPr wrap="square" rtlCol="0">
            <a:spAutoFit/>
          </a:bodyPr>
          <a:lstStyle/>
          <a:p>
            <a:r>
              <a:rPr lang="en-AU" dirty="0"/>
              <a:t>Cost of addressing risk</a:t>
            </a:r>
          </a:p>
        </p:txBody>
      </p:sp>
      <p:sp>
        <p:nvSpPr>
          <p:cNvPr id="69" name="TextBox 68">
            <a:extLst>
              <a:ext uri="{FF2B5EF4-FFF2-40B4-BE49-F238E27FC236}">
                <a16:creationId xmlns:a16="http://schemas.microsoft.com/office/drawing/2014/main" id="{D88D8EE9-518A-4AAF-90D4-2D1967B1F5AB}"/>
              </a:ext>
            </a:extLst>
          </p:cNvPr>
          <p:cNvSpPr txBox="1"/>
          <p:nvPr/>
        </p:nvSpPr>
        <p:spPr>
          <a:xfrm>
            <a:off x="5967831" y="5314902"/>
            <a:ext cx="677052" cy="369332"/>
          </a:xfrm>
          <a:prstGeom prst="rect">
            <a:avLst/>
          </a:prstGeom>
          <a:noFill/>
        </p:spPr>
        <p:txBody>
          <a:bodyPr wrap="square" rtlCol="0">
            <a:spAutoFit/>
          </a:bodyPr>
          <a:lstStyle/>
          <a:p>
            <a:r>
              <a:rPr lang="en-AU" dirty="0"/>
              <a:t>Time</a:t>
            </a:r>
          </a:p>
        </p:txBody>
      </p:sp>
      <p:sp>
        <p:nvSpPr>
          <p:cNvPr id="73" name="TextBox 72">
            <a:extLst>
              <a:ext uri="{FF2B5EF4-FFF2-40B4-BE49-F238E27FC236}">
                <a16:creationId xmlns:a16="http://schemas.microsoft.com/office/drawing/2014/main" id="{583C19B5-19B0-454C-8820-3F702F4C762C}"/>
              </a:ext>
            </a:extLst>
          </p:cNvPr>
          <p:cNvSpPr txBox="1"/>
          <p:nvPr/>
        </p:nvSpPr>
        <p:spPr>
          <a:xfrm>
            <a:off x="1063341" y="728475"/>
            <a:ext cx="10210800" cy="584775"/>
          </a:xfrm>
          <a:prstGeom prst="rect">
            <a:avLst/>
          </a:prstGeom>
          <a:noFill/>
        </p:spPr>
        <p:txBody>
          <a:bodyPr wrap="square">
            <a:spAutoFit/>
          </a:bodyPr>
          <a:lstStyle/>
          <a:p>
            <a:r>
              <a:rPr lang="en-AU" sz="3200" b="1" dirty="0">
                <a:solidFill>
                  <a:schemeClr val="accent1">
                    <a:lumMod val="40000"/>
                    <a:lumOff val="60000"/>
                  </a:schemeClr>
                </a:solidFill>
              </a:rPr>
              <a:t>“The tragedy of the horizons”</a:t>
            </a:r>
          </a:p>
        </p:txBody>
      </p:sp>
      <p:cxnSp>
        <p:nvCxnSpPr>
          <p:cNvPr id="74" name="Straight Connector 73">
            <a:extLst>
              <a:ext uri="{FF2B5EF4-FFF2-40B4-BE49-F238E27FC236}">
                <a16:creationId xmlns:a16="http://schemas.microsoft.com/office/drawing/2014/main" id="{E996C6CB-4A9C-4ADB-B36D-44CFFBF0E6D3}"/>
              </a:ext>
            </a:extLst>
          </p:cNvPr>
          <p:cNvCxnSpPr>
            <a:cxnSpLocks/>
          </p:cNvCxnSpPr>
          <p:nvPr/>
        </p:nvCxnSpPr>
        <p:spPr>
          <a:xfrm flipH="1">
            <a:off x="9112913" y="1874994"/>
            <a:ext cx="579343" cy="1448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C21ED713-D2B4-4662-B735-4C9FC3769A62}"/>
              </a:ext>
            </a:extLst>
          </p:cNvPr>
          <p:cNvSpPr txBox="1"/>
          <p:nvPr/>
        </p:nvSpPr>
        <p:spPr>
          <a:xfrm>
            <a:off x="257526" y="6402478"/>
            <a:ext cx="1611630" cy="246221"/>
          </a:xfrm>
          <a:prstGeom prst="rect">
            <a:avLst/>
          </a:prstGeom>
          <a:noFill/>
        </p:spPr>
        <p:txBody>
          <a:bodyPr wrap="square" rtlCol="0">
            <a:spAutoFit/>
          </a:bodyPr>
          <a:lstStyle/>
          <a:p>
            <a:r>
              <a:rPr lang="en-AU" sz="1000" dirty="0">
                <a:solidFill>
                  <a:schemeClr val="bg1"/>
                </a:solidFill>
              </a:rPr>
              <a:t>© Adrienne Miller </a:t>
            </a:r>
          </a:p>
        </p:txBody>
      </p:sp>
      <p:sp>
        <p:nvSpPr>
          <p:cNvPr id="44" name="TextBox 43">
            <a:extLst>
              <a:ext uri="{FF2B5EF4-FFF2-40B4-BE49-F238E27FC236}">
                <a16:creationId xmlns:a16="http://schemas.microsoft.com/office/drawing/2014/main" id="{953F24A0-9C55-4B9B-B0AD-52BC162E3A77}"/>
              </a:ext>
            </a:extLst>
          </p:cNvPr>
          <p:cNvSpPr txBox="1"/>
          <p:nvPr/>
        </p:nvSpPr>
        <p:spPr>
          <a:xfrm>
            <a:off x="-1179873" y="77480"/>
            <a:ext cx="6098058" cy="646331"/>
          </a:xfrm>
          <a:prstGeom prst="rect">
            <a:avLst/>
          </a:prstGeom>
          <a:noFill/>
        </p:spPr>
        <p:txBody>
          <a:bodyPr wrap="square">
            <a:spAutoFit/>
          </a:bodyPr>
          <a:lstStyle/>
          <a:p>
            <a:pPr algn="ctr"/>
            <a:r>
              <a:rPr lang="en-AU" sz="3600" b="1" dirty="0">
                <a:solidFill>
                  <a:schemeClr val="accent1">
                    <a:lumMod val="40000"/>
                    <a:lumOff val="60000"/>
                  </a:schemeClr>
                </a:solidFill>
              </a:rPr>
              <a:t>Looking Back</a:t>
            </a:r>
          </a:p>
        </p:txBody>
      </p:sp>
      <p:pic>
        <p:nvPicPr>
          <p:cNvPr id="45" name="Graphic 44" descr="Helicopter with solid fill">
            <a:extLst>
              <a:ext uri="{FF2B5EF4-FFF2-40B4-BE49-F238E27FC236}">
                <a16:creationId xmlns:a16="http://schemas.microsoft.com/office/drawing/2014/main" id="{620151D5-FAEA-40EE-956C-754C95C0224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867938">
            <a:off x="10907885" y="4513642"/>
            <a:ext cx="880272" cy="860104"/>
          </a:xfrm>
          <a:prstGeom prst="rect">
            <a:avLst/>
          </a:prstGeom>
        </p:spPr>
      </p:pic>
    </p:spTree>
    <p:extLst>
      <p:ext uri="{BB962C8B-B14F-4D97-AF65-F5344CB8AC3E}">
        <p14:creationId xmlns:p14="http://schemas.microsoft.com/office/powerpoint/2010/main" val="481547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02963BA-5556-4F98-B452-A4B0CE9FAADD}"/>
              </a:ext>
            </a:extLst>
          </p:cNvPr>
          <p:cNvPicPr>
            <a:picLocks noChangeAspect="1"/>
          </p:cNvPicPr>
          <p:nvPr/>
        </p:nvPicPr>
        <p:blipFill>
          <a:blip r:embed="rId3"/>
          <a:stretch>
            <a:fillRect/>
          </a:stretch>
        </p:blipFill>
        <p:spPr>
          <a:xfrm>
            <a:off x="-8570" y="0"/>
            <a:ext cx="12200569" cy="6853186"/>
          </a:xfrm>
          <a:prstGeom prst="rect">
            <a:avLst/>
          </a:prstGeom>
        </p:spPr>
      </p:pic>
      <p:sp>
        <p:nvSpPr>
          <p:cNvPr id="16" name="Arc 15">
            <a:extLst>
              <a:ext uri="{FF2B5EF4-FFF2-40B4-BE49-F238E27FC236}">
                <a16:creationId xmlns:a16="http://schemas.microsoft.com/office/drawing/2014/main" id="{071C2CAF-3A00-4243-AE99-9F30E24774E5}"/>
              </a:ext>
            </a:extLst>
          </p:cNvPr>
          <p:cNvSpPr/>
          <p:nvPr/>
        </p:nvSpPr>
        <p:spPr>
          <a:xfrm>
            <a:off x="5994400" y="6004560"/>
            <a:ext cx="101600" cy="29464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6" name="Picture 5" descr="A person wearing glasses and smiling at the camera&#10;&#10;Description automatically generated">
            <a:extLst>
              <a:ext uri="{FF2B5EF4-FFF2-40B4-BE49-F238E27FC236}">
                <a16:creationId xmlns:a16="http://schemas.microsoft.com/office/drawing/2014/main" id="{660771A2-2D17-4375-AB62-319D2933D954}"/>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1" b="23187"/>
          <a:stretch/>
        </p:blipFill>
        <p:spPr>
          <a:xfrm>
            <a:off x="6296989" y="1877722"/>
            <a:ext cx="3051285" cy="355306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3" name="TextBox 2">
            <a:extLst>
              <a:ext uri="{FF2B5EF4-FFF2-40B4-BE49-F238E27FC236}">
                <a16:creationId xmlns:a16="http://schemas.microsoft.com/office/drawing/2014/main" id="{45271BD2-EF09-4480-99B8-B7B990B9A231}"/>
              </a:ext>
            </a:extLst>
          </p:cNvPr>
          <p:cNvSpPr txBox="1"/>
          <p:nvPr/>
        </p:nvSpPr>
        <p:spPr>
          <a:xfrm>
            <a:off x="240030" y="6466658"/>
            <a:ext cx="1611630" cy="246221"/>
          </a:xfrm>
          <a:prstGeom prst="rect">
            <a:avLst/>
          </a:prstGeom>
          <a:noFill/>
        </p:spPr>
        <p:txBody>
          <a:bodyPr wrap="square" rtlCol="0">
            <a:spAutoFit/>
          </a:bodyPr>
          <a:lstStyle/>
          <a:p>
            <a:r>
              <a:rPr lang="en-AU" sz="1000" dirty="0">
                <a:solidFill>
                  <a:schemeClr val="bg1"/>
                </a:solidFill>
              </a:rPr>
              <a:t>© Adrienne Miller </a:t>
            </a:r>
          </a:p>
        </p:txBody>
      </p:sp>
      <p:pic>
        <p:nvPicPr>
          <p:cNvPr id="9" name="Picture 8">
            <a:extLst>
              <a:ext uri="{FF2B5EF4-FFF2-40B4-BE49-F238E27FC236}">
                <a16:creationId xmlns:a16="http://schemas.microsoft.com/office/drawing/2014/main" id="{C93C5EB0-AB18-45E7-A6F0-BD0AF0492EF5}"/>
              </a:ext>
            </a:extLst>
          </p:cNvPr>
          <p:cNvPicPr>
            <a:picLocks noChangeAspect="1"/>
          </p:cNvPicPr>
          <p:nvPr/>
        </p:nvPicPr>
        <p:blipFill>
          <a:blip r:embed="rId5"/>
          <a:stretch>
            <a:fillRect/>
          </a:stretch>
        </p:blipFill>
        <p:spPr>
          <a:xfrm>
            <a:off x="4426463" y="2422262"/>
            <a:ext cx="1768390" cy="790744"/>
          </a:xfrm>
          <a:prstGeom prst="rect">
            <a:avLst/>
          </a:prstGeom>
        </p:spPr>
      </p:pic>
      <p:pic>
        <p:nvPicPr>
          <p:cNvPr id="13" name="Picture 12">
            <a:extLst>
              <a:ext uri="{FF2B5EF4-FFF2-40B4-BE49-F238E27FC236}">
                <a16:creationId xmlns:a16="http://schemas.microsoft.com/office/drawing/2014/main" id="{3AD69273-837F-4984-B498-2E1B0BFC2BD7}"/>
              </a:ext>
            </a:extLst>
          </p:cNvPr>
          <p:cNvPicPr>
            <a:picLocks noChangeAspect="1"/>
          </p:cNvPicPr>
          <p:nvPr/>
        </p:nvPicPr>
        <p:blipFill>
          <a:blip r:embed="rId6"/>
          <a:stretch>
            <a:fillRect/>
          </a:stretch>
        </p:blipFill>
        <p:spPr>
          <a:xfrm>
            <a:off x="4426462" y="3287203"/>
            <a:ext cx="1768389" cy="631567"/>
          </a:xfrm>
          <a:prstGeom prst="rect">
            <a:avLst/>
          </a:prstGeom>
        </p:spPr>
      </p:pic>
      <p:pic>
        <p:nvPicPr>
          <p:cNvPr id="17" name="Picture 16">
            <a:extLst>
              <a:ext uri="{FF2B5EF4-FFF2-40B4-BE49-F238E27FC236}">
                <a16:creationId xmlns:a16="http://schemas.microsoft.com/office/drawing/2014/main" id="{37637C58-BD66-40B0-840F-84A84366FB04}"/>
              </a:ext>
            </a:extLst>
          </p:cNvPr>
          <p:cNvPicPr>
            <a:picLocks noChangeAspect="1"/>
          </p:cNvPicPr>
          <p:nvPr/>
        </p:nvPicPr>
        <p:blipFill>
          <a:blip r:embed="rId7"/>
          <a:stretch>
            <a:fillRect/>
          </a:stretch>
        </p:blipFill>
        <p:spPr>
          <a:xfrm>
            <a:off x="4426462" y="4029163"/>
            <a:ext cx="977107" cy="944717"/>
          </a:xfrm>
          <a:prstGeom prst="rect">
            <a:avLst/>
          </a:prstGeom>
        </p:spPr>
      </p:pic>
      <p:pic>
        <p:nvPicPr>
          <p:cNvPr id="19" name="Picture 18">
            <a:extLst>
              <a:ext uri="{FF2B5EF4-FFF2-40B4-BE49-F238E27FC236}">
                <a16:creationId xmlns:a16="http://schemas.microsoft.com/office/drawing/2014/main" id="{9BD2C2DB-126B-4326-94EC-25E00A1EA37A}"/>
              </a:ext>
            </a:extLst>
          </p:cNvPr>
          <p:cNvPicPr>
            <a:picLocks noChangeAspect="1"/>
          </p:cNvPicPr>
          <p:nvPr/>
        </p:nvPicPr>
        <p:blipFill>
          <a:blip r:embed="rId8"/>
          <a:stretch>
            <a:fillRect/>
          </a:stretch>
        </p:blipFill>
        <p:spPr>
          <a:xfrm>
            <a:off x="5475067" y="4029164"/>
            <a:ext cx="719784" cy="944717"/>
          </a:xfrm>
          <a:prstGeom prst="rect">
            <a:avLst/>
          </a:prstGeom>
        </p:spPr>
      </p:pic>
      <p:sp>
        <p:nvSpPr>
          <p:cNvPr id="22" name="TextBox 21">
            <a:extLst>
              <a:ext uri="{FF2B5EF4-FFF2-40B4-BE49-F238E27FC236}">
                <a16:creationId xmlns:a16="http://schemas.microsoft.com/office/drawing/2014/main" id="{C0C0D17F-A986-49F3-A9E7-F98AF19F216A}"/>
              </a:ext>
            </a:extLst>
          </p:cNvPr>
          <p:cNvSpPr txBox="1"/>
          <p:nvPr/>
        </p:nvSpPr>
        <p:spPr>
          <a:xfrm>
            <a:off x="656101" y="2642674"/>
            <a:ext cx="12547600" cy="1446550"/>
          </a:xfrm>
          <a:prstGeom prst="rect">
            <a:avLst/>
          </a:prstGeom>
          <a:noFill/>
          <a:effectLst>
            <a:softEdge rad="127000"/>
          </a:effectLst>
        </p:spPr>
        <p:txBody>
          <a:bodyPr wrap="square" rtlCol="0">
            <a:spAutoFit/>
          </a:bodyPr>
          <a:lstStyle/>
          <a:p>
            <a:r>
              <a:rPr lang="en-AU" sz="4400" b="1" dirty="0">
                <a:solidFill>
                  <a:schemeClr val="accent1">
                    <a:lumMod val="40000"/>
                    <a:lumOff val="60000"/>
                  </a:schemeClr>
                </a:solidFill>
              </a:rPr>
              <a:t>Questions?</a:t>
            </a:r>
            <a:br>
              <a:rPr lang="en-AU" sz="4400" b="1" dirty="0">
                <a:solidFill>
                  <a:schemeClr val="accent1">
                    <a:lumMod val="40000"/>
                    <a:lumOff val="60000"/>
                  </a:schemeClr>
                </a:solidFill>
              </a:rPr>
            </a:br>
            <a:endParaRPr lang="en-AU" sz="4400" dirty="0">
              <a:solidFill>
                <a:schemeClr val="accent1">
                  <a:lumMod val="40000"/>
                  <a:lumOff val="60000"/>
                </a:schemeClr>
              </a:solidFill>
            </a:endParaRPr>
          </a:p>
        </p:txBody>
      </p:sp>
    </p:spTree>
    <p:extLst>
      <p:ext uri="{BB962C8B-B14F-4D97-AF65-F5344CB8AC3E}">
        <p14:creationId xmlns:p14="http://schemas.microsoft.com/office/powerpoint/2010/main" val="3979474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8133C-2ED0-4C11-B389-FE1E3E6FC506}"/>
              </a:ext>
            </a:extLst>
          </p:cNvPr>
          <p:cNvPicPr>
            <a:picLocks noChangeAspect="1"/>
          </p:cNvPicPr>
          <p:nvPr/>
        </p:nvPicPr>
        <p:blipFill>
          <a:blip r:embed="rId3"/>
          <a:stretch>
            <a:fillRect/>
          </a:stretch>
        </p:blipFill>
        <p:spPr>
          <a:xfrm>
            <a:off x="-96818" y="0"/>
            <a:ext cx="12288817" cy="6946894"/>
          </a:xfrm>
          <a:prstGeom prst="rect">
            <a:avLst/>
          </a:prstGeom>
        </p:spPr>
      </p:pic>
      <p:sp>
        <p:nvSpPr>
          <p:cNvPr id="5" name="TextBox 4">
            <a:extLst>
              <a:ext uri="{FF2B5EF4-FFF2-40B4-BE49-F238E27FC236}">
                <a16:creationId xmlns:a16="http://schemas.microsoft.com/office/drawing/2014/main" id="{B0D00380-847D-469F-9D28-D0B000282A39}"/>
              </a:ext>
            </a:extLst>
          </p:cNvPr>
          <p:cNvSpPr txBox="1"/>
          <p:nvPr/>
        </p:nvSpPr>
        <p:spPr>
          <a:xfrm>
            <a:off x="-3772069" y="-660864"/>
            <a:ext cx="12547600" cy="2123658"/>
          </a:xfrm>
          <a:prstGeom prst="rect">
            <a:avLst/>
          </a:prstGeom>
          <a:noFill/>
        </p:spPr>
        <p:txBody>
          <a:bodyPr wrap="square" rtlCol="0">
            <a:spAutoFit/>
          </a:bodyPr>
          <a:lstStyle/>
          <a:p>
            <a:pPr algn="ctr"/>
            <a:br>
              <a:rPr lang="en-AU" sz="4400" b="1" dirty="0">
                <a:solidFill>
                  <a:schemeClr val="accent1">
                    <a:lumMod val="40000"/>
                    <a:lumOff val="60000"/>
                  </a:schemeClr>
                </a:solidFill>
              </a:rPr>
            </a:br>
            <a:br>
              <a:rPr lang="en-AU" sz="4400" b="1" dirty="0">
                <a:solidFill>
                  <a:schemeClr val="accent1">
                    <a:lumMod val="40000"/>
                    <a:lumOff val="60000"/>
                  </a:schemeClr>
                </a:solidFill>
              </a:rPr>
            </a:br>
            <a:r>
              <a:rPr lang="en-AU" sz="4400" b="1" dirty="0">
                <a:solidFill>
                  <a:schemeClr val="accent1">
                    <a:lumMod val="40000"/>
                    <a:lumOff val="60000"/>
                  </a:schemeClr>
                </a:solidFill>
              </a:rPr>
              <a:t>What we’ll cover                                                                                                                            </a:t>
            </a:r>
          </a:p>
        </p:txBody>
      </p:sp>
      <p:sp>
        <p:nvSpPr>
          <p:cNvPr id="11" name="Arc 10">
            <a:extLst>
              <a:ext uri="{FF2B5EF4-FFF2-40B4-BE49-F238E27FC236}">
                <a16:creationId xmlns:a16="http://schemas.microsoft.com/office/drawing/2014/main" id="{2A1D5027-092A-4A2F-AAE7-554C8699BFE9}"/>
              </a:ext>
            </a:extLst>
          </p:cNvPr>
          <p:cNvSpPr/>
          <p:nvPr/>
        </p:nvSpPr>
        <p:spPr>
          <a:xfrm rot="9986588" flipH="1" flipV="1">
            <a:off x="8548925" y="-19978"/>
            <a:ext cx="4984246" cy="505525"/>
          </a:xfrm>
          <a:prstGeom prst="arc">
            <a:avLst>
              <a:gd name="adj1" fmla="val 21401966"/>
              <a:gd name="adj2" fmla="val 83281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schemeClr val="accent5">
                  <a:lumMod val="20000"/>
                  <a:lumOff val="80000"/>
                </a:schemeClr>
              </a:solidFill>
            </a:endParaRPr>
          </a:p>
        </p:txBody>
      </p:sp>
      <p:sp>
        <p:nvSpPr>
          <p:cNvPr id="16" name="Arc 15">
            <a:extLst>
              <a:ext uri="{FF2B5EF4-FFF2-40B4-BE49-F238E27FC236}">
                <a16:creationId xmlns:a16="http://schemas.microsoft.com/office/drawing/2014/main" id="{071C2CAF-3A00-4243-AE99-9F30E24774E5}"/>
              </a:ext>
            </a:extLst>
          </p:cNvPr>
          <p:cNvSpPr/>
          <p:nvPr/>
        </p:nvSpPr>
        <p:spPr>
          <a:xfrm>
            <a:off x="5994400" y="6004560"/>
            <a:ext cx="101600" cy="29464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TextBox 6">
            <a:extLst>
              <a:ext uri="{FF2B5EF4-FFF2-40B4-BE49-F238E27FC236}">
                <a16:creationId xmlns:a16="http://schemas.microsoft.com/office/drawing/2014/main" id="{3E1B8F21-6615-4759-A8EB-7BD4D9C5FBE7}"/>
              </a:ext>
            </a:extLst>
          </p:cNvPr>
          <p:cNvSpPr txBox="1"/>
          <p:nvPr/>
        </p:nvSpPr>
        <p:spPr>
          <a:xfrm>
            <a:off x="210389" y="1510247"/>
            <a:ext cx="11669621" cy="4524315"/>
          </a:xfrm>
          <a:prstGeom prst="rect">
            <a:avLst/>
          </a:prstGeom>
          <a:noFill/>
        </p:spPr>
        <p:txBody>
          <a:bodyPr wrap="square" rtlCol="0">
            <a:spAutoFit/>
          </a:bodyPr>
          <a:lstStyle/>
          <a:p>
            <a:pPr marL="285750" indent="-285750">
              <a:buFont typeface="Arial" panose="020B0604020202020204" pitchFamily="34" charset="0"/>
              <a:buChar char="•"/>
            </a:pPr>
            <a:r>
              <a:rPr lang="en-AU" sz="3600" b="1" dirty="0">
                <a:solidFill>
                  <a:schemeClr val="bg1"/>
                </a:solidFill>
              </a:rPr>
              <a:t>Looking Out </a:t>
            </a:r>
            <a:r>
              <a:rPr lang="en-AU" sz="3600" dirty="0">
                <a:solidFill>
                  <a:schemeClr val="bg1"/>
                </a:solidFill>
              </a:rPr>
              <a:t>- where are we societally, </a:t>
            </a:r>
            <a:br>
              <a:rPr lang="en-AU" sz="3600" dirty="0">
                <a:solidFill>
                  <a:schemeClr val="bg1"/>
                </a:solidFill>
              </a:rPr>
            </a:br>
            <a:r>
              <a:rPr lang="en-AU" sz="3600" dirty="0">
                <a:solidFill>
                  <a:schemeClr val="bg1"/>
                </a:solidFill>
              </a:rPr>
              <a:t>and as a sector?</a:t>
            </a:r>
          </a:p>
          <a:p>
            <a:pPr marL="285750" indent="-285750">
              <a:buFont typeface="Arial" panose="020B0604020202020204" pitchFamily="34" charset="0"/>
              <a:buChar char="•"/>
            </a:pPr>
            <a:r>
              <a:rPr lang="en-AU" sz="3600" b="1" dirty="0">
                <a:solidFill>
                  <a:schemeClr val="bg1"/>
                </a:solidFill>
              </a:rPr>
              <a:t>Looking Forward </a:t>
            </a:r>
            <a:r>
              <a:rPr lang="en-AU" sz="3600" dirty="0">
                <a:solidFill>
                  <a:schemeClr val="bg1"/>
                </a:solidFill>
              </a:rPr>
              <a:t>– what is the future looking like?</a:t>
            </a:r>
          </a:p>
          <a:p>
            <a:pPr marL="285750" indent="-285750">
              <a:buFont typeface="Arial" panose="020B0604020202020204" pitchFamily="34" charset="0"/>
              <a:buChar char="•"/>
            </a:pPr>
            <a:r>
              <a:rPr lang="en-AU" sz="3600" b="1" dirty="0">
                <a:solidFill>
                  <a:schemeClr val="bg1"/>
                </a:solidFill>
              </a:rPr>
              <a:t>Looking Back </a:t>
            </a:r>
            <a:r>
              <a:rPr lang="en-AU" sz="3600" dirty="0">
                <a:solidFill>
                  <a:schemeClr val="bg1"/>
                </a:solidFill>
              </a:rPr>
              <a:t>- how did we get here?</a:t>
            </a:r>
          </a:p>
          <a:p>
            <a:pPr marL="285750" indent="-285750">
              <a:buFont typeface="Arial" panose="020B0604020202020204" pitchFamily="34" charset="0"/>
              <a:buChar char="•"/>
            </a:pPr>
            <a:endParaRPr lang="en-AU" sz="3600" dirty="0">
              <a:solidFill>
                <a:schemeClr val="bg1"/>
              </a:solidFill>
            </a:endParaRPr>
          </a:p>
          <a:p>
            <a:r>
              <a:rPr lang="en-AU" sz="3600" i="1" dirty="0">
                <a:solidFill>
                  <a:schemeClr val="bg1"/>
                </a:solidFill>
              </a:rPr>
              <a:t>Central theme: the concepts that underlie investment decision making across society have been based on flawed concepts</a:t>
            </a:r>
          </a:p>
          <a:p>
            <a:endParaRPr lang="en-AU" sz="3600" dirty="0">
              <a:solidFill>
                <a:schemeClr val="bg1"/>
              </a:solidFill>
            </a:endParaRPr>
          </a:p>
        </p:txBody>
      </p:sp>
      <p:pic>
        <p:nvPicPr>
          <p:cNvPr id="8" name="Graphic 7" descr="Helicopter with solid fill">
            <a:extLst>
              <a:ext uri="{FF2B5EF4-FFF2-40B4-BE49-F238E27FC236}">
                <a16:creationId xmlns:a16="http://schemas.microsoft.com/office/drawing/2014/main" id="{165540C6-A44E-443F-B996-67910AC122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914413" flipH="1">
            <a:off x="8644604" y="318628"/>
            <a:ext cx="1222991" cy="900435"/>
          </a:xfrm>
          <a:prstGeom prst="rect">
            <a:avLst/>
          </a:prstGeom>
        </p:spPr>
      </p:pic>
    </p:spTree>
    <p:extLst>
      <p:ext uri="{BB962C8B-B14F-4D97-AF65-F5344CB8AC3E}">
        <p14:creationId xmlns:p14="http://schemas.microsoft.com/office/powerpoint/2010/main" val="2038085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FBF415-1981-46C4-81D4-08BCF88A2FFD}"/>
              </a:ext>
            </a:extLst>
          </p:cNvPr>
          <p:cNvPicPr>
            <a:picLocks noChangeAspect="1"/>
          </p:cNvPicPr>
          <p:nvPr/>
        </p:nvPicPr>
        <p:blipFill>
          <a:blip r:embed="rId3"/>
          <a:stretch>
            <a:fillRect/>
          </a:stretch>
        </p:blipFill>
        <p:spPr>
          <a:xfrm>
            <a:off x="-92765" y="-831949"/>
            <a:ext cx="12284765" cy="7689949"/>
          </a:xfrm>
          <a:prstGeom prst="rect">
            <a:avLst/>
          </a:prstGeom>
        </p:spPr>
      </p:pic>
      <p:sp>
        <p:nvSpPr>
          <p:cNvPr id="3" name="TextBox 2">
            <a:extLst>
              <a:ext uri="{FF2B5EF4-FFF2-40B4-BE49-F238E27FC236}">
                <a16:creationId xmlns:a16="http://schemas.microsoft.com/office/drawing/2014/main" id="{0D79D550-ADED-439B-A1FF-C38820A786F3}"/>
              </a:ext>
            </a:extLst>
          </p:cNvPr>
          <p:cNvSpPr txBox="1"/>
          <p:nvPr/>
        </p:nvSpPr>
        <p:spPr>
          <a:xfrm>
            <a:off x="-1196340" y="62430"/>
            <a:ext cx="6096000" cy="707886"/>
          </a:xfrm>
          <a:prstGeom prst="rect">
            <a:avLst/>
          </a:prstGeom>
          <a:noFill/>
        </p:spPr>
        <p:txBody>
          <a:bodyPr wrap="square">
            <a:spAutoFit/>
          </a:bodyPr>
          <a:lstStyle/>
          <a:p>
            <a:pPr algn="ctr"/>
            <a:r>
              <a:rPr lang="en-AU" sz="4000" b="1" dirty="0">
                <a:solidFill>
                  <a:schemeClr val="accent1">
                    <a:lumMod val="40000"/>
                    <a:lumOff val="60000"/>
                  </a:schemeClr>
                </a:solidFill>
              </a:rPr>
              <a:t>Looking Out</a:t>
            </a:r>
          </a:p>
        </p:txBody>
      </p:sp>
      <p:pic>
        <p:nvPicPr>
          <p:cNvPr id="27" name="Graphic 26" descr="Plane Window outline">
            <a:extLst>
              <a:ext uri="{FF2B5EF4-FFF2-40B4-BE49-F238E27FC236}">
                <a16:creationId xmlns:a16="http://schemas.microsoft.com/office/drawing/2014/main" id="{28AF1330-BCB8-45C5-A391-0A35CF3585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7773" y="-125730"/>
            <a:ext cx="7056453" cy="6838609"/>
          </a:xfrm>
          <a:prstGeom prst="rect">
            <a:avLst/>
          </a:prstGeom>
        </p:spPr>
      </p:pic>
      <p:sp>
        <p:nvSpPr>
          <p:cNvPr id="33" name="TextBox 32">
            <a:extLst>
              <a:ext uri="{FF2B5EF4-FFF2-40B4-BE49-F238E27FC236}">
                <a16:creationId xmlns:a16="http://schemas.microsoft.com/office/drawing/2014/main" id="{AC8E7425-7937-43BA-B5E2-A436C8048D6D}"/>
              </a:ext>
            </a:extLst>
          </p:cNvPr>
          <p:cNvSpPr txBox="1"/>
          <p:nvPr/>
        </p:nvSpPr>
        <p:spPr>
          <a:xfrm>
            <a:off x="240030" y="6466658"/>
            <a:ext cx="1611630" cy="246221"/>
          </a:xfrm>
          <a:prstGeom prst="rect">
            <a:avLst/>
          </a:prstGeom>
          <a:noFill/>
        </p:spPr>
        <p:txBody>
          <a:bodyPr wrap="square" rtlCol="0">
            <a:spAutoFit/>
          </a:bodyPr>
          <a:lstStyle/>
          <a:p>
            <a:r>
              <a:rPr lang="en-AU" sz="1000" dirty="0">
                <a:solidFill>
                  <a:schemeClr val="bg1"/>
                </a:solidFill>
              </a:rPr>
              <a:t>© Adrienne Miller </a:t>
            </a:r>
          </a:p>
        </p:txBody>
      </p:sp>
    </p:spTree>
    <p:extLst>
      <p:ext uri="{BB962C8B-B14F-4D97-AF65-F5344CB8AC3E}">
        <p14:creationId xmlns:p14="http://schemas.microsoft.com/office/powerpoint/2010/main" val="1046933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F388E75-48D3-4C7C-BA42-57B841B038F8}"/>
              </a:ext>
            </a:extLst>
          </p:cNvPr>
          <p:cNvPicPr>
            <a:picLocks noChangeAspect="1"/>
          </p:cNvPicPr>
          <p:nvPr/>
        </p:nvPicPr>
        <p:blipFill>
          <a:blip r:embed="rId3"/>
          <a:stretch>
            <a:fillRect/>
          </a:stretch>
        </p:blipFill>
        <p:spPr>
          <a:xfrm>
            <a:off x="-57020" y="-9646"/>
            <a:ext cx="12381542" cy="6999312"/>
          </a:xfrm>
          <a:prstGeom prst="rect">
            <a:avLst/>
          </a:prstGeom>
        </p:spPr>
      </p:pic>
      <p:pic>
        <p:nvPicPr>
          <p:cNvPr id="10" name="Graphic 9" descr="Plane Window outline">
            <a:extLst>
              <a:ext uri="{FF2B5EF4-FFF2-40B4-BE49-F238E27FC236}">
                <a16:creationId xmlns:a16="http://schemas.microsoft.com/office/drawing/2014/main" id="{2BBBD9FE-49E9-4549-8332-12F2445A38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8710" y="-423115"/>
            <a:ext cx="8061551" cy="7826250"/>
          </a:xfrm>
          <a:prstGeom prst="rect">
            <a:avLst/>
          </a:prstGeom>
        </p:spPr>
      </p:pic>
      <p:sp>
        <p:nvSpPr>
          <p:cNvPr id="11" name="Rectangle: Rounded Corners 10">
            <a:extLst>
              <a:ext uri="{FF2B5EF4-FFF2-40B4-BE49-F238E27FC236}">
                <a16:creationId xmlns:a16="http://schemas.microsoft.com/office/drawing/2014/main" id="{68677840-8739-4D79-BC1A-88A5FBEF1401}"/>
              </a:ext>
            </a:extLst>
          </p:cNvPr>
          <p:cNvSpPr/>
          <p:nvPr/>
        </p:nvSpPr>
        <p:spPr>
          <a:xfrm>
            <a:off x="3991964" y="2026383"/>
            <a:ext cx="4375042" cy="3329723"/>
          </a:xfrm>
          <a:prstGeom prst="roundRect">
            <a:avLst/>
          </a:prstGeom>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Oval 11">
            <a:extLst>
              <a:ext uri="{FF2B5EF4-FFF2-40B4-BE49-F238E27FC236}">
                <a16:creationId xmlns:a16="http://schemas.microsoft.com/office/drawing/2014/main" id="{121734A3-EABA-4C64-BBCD-4F87015083BC}"/>
              </a:ext>
            </a:extLst>
          </p:cNvPr>
          <p:cNvSpPr/>
          <p:nvPr/>
        </p:nvSpPr>
        <p:spPr>
          <a:xfrm>
            <a:off x="4107410" y="3417102"/>
            <a:ext cx="4288252" cy="316530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Customers/</a:t>
            </a:r>
          </a:p>
          <a:p>
            <a:pPr algn="ctr"/>
            <a:r>
              <a:rPr lang="en-AU" dirty="0"/>
              <a:t>Consumers</a:t>
            </a:r>
          </a:p>
          <a:p>
            <a:pPr algn="ctr"/>
            <a:r>
              <a:rPr lang="en-AU" dirty="0"/>
              <a:t> </a:t>
            </a:r>
          </a:p>
        </p:txBody>
      </p:sp>
      <p:pic>
        <p:nvPicPr>
          <p:cNvPr id="2" name="Graphic 1" descr="Group of people outline">
            <a:extLst>
              <a:ext uri="{FF2B5EF4-FFF2-40B4-BE49-F238E27FC236}">
                <a16:creationId xmlns:a16="http://schemas.microsoft.com/office/drawing/2014/main" id="{7D6D477A-FC61-4E93-B6CA-BD865B598D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2554" y="5282491"/>
            <a:ext cx="1000043" cy="1084676"/>
          </a:xfrm>
          <a:prstGeom prst="rect">
            <a:avLst/>
          </a:prstGeom>
        </p:spPr>
      </p:pic>
      <p:pic>
        <p:nvPicPr>
          <p:cNvPr id="3" name="Graphic 2" descr="Group of people outline">
            <a:extLst>
              <a:ext uri="{FF2B5EF4-FFF2-40B4-BE49-F238E27FC236}">
                <a16:creationId xmlns:a16="http://schemas.microsoft.com/office/drawing/2014/main" id="{11F16EDD-1EF1-449C-AA67-FC24B9079D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19187" y="5076771"/>
            <a:ext cx="914400" cy="919471"/>
          </a:xfrm>
          <a:prstGeom prst="rect">
            <a:avLst/>
          </a:prstGeom>
        </p:spPr>
      </p:pic>
      <p:pic>
        <p:nvPicPr>
          <p:cNvPr id="4" name="Graphic 3" descr="Group of people outline">
            <a:extLst>
              <a:ext uri="{FF2B5EF4-FFF2-40B4-BE49-F238E27FC236}">
                <a16:creationId xmlns:a16="http://schemas.microsoft.com/office/drawing/2014/main" id="{04896232-AACA-4ADB-8126-9CAAB9E0C2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1957" y="5016121"/>
            <a:ext cx="939700" cy="944911"/>
          </a:xfrm>
          <a:prstGeom prst="rect">
            <a:avLst/>
          </a:prstGeom>
        </p:spPr>
      </p:pic>
      <p:pic>
        <p:nvPicPr>
          <p:cNvPr id="5" name="Graphic 4" descr="Group of people with solid fill">
            <a:extLst>
              <a:ext uri="{FF2B5EF4-FFF2-40B4-BE49-F238E27FC236}">
                <a16:creationId xmlns:a16="http://schemas.microsoft.com/office/drawing/2014/main" id="{489082AE-0AB8-4FAE-B746-6FC3D7B71A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76387" y="3185091"/>
            <a:ext cx="1133483" cy="1012305"/>
          </a:xfrm>
          <a:prstGeom prst="rect">
            <a:avLst/>
          </a:prstGeom>
        </p:spPr>
      </p:pic>
      <p:pic>
        <p:nvPicPr>
          <p:cNvPr id="6" name="Graphic 5" descr="Dollar with solid fill">
            <a:extLst>
              <a:ext uri="{FF2B5EF4-FFF2-40B4-BE49-F238E27FC236}">
                <a16:creationId xmlns:a16="http://schemas.microsoft.com/office/drawing/2014/main" id="{3679C9B1-842A-4F96-81B8-A256250AA5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03786" y="3411098"/>
            <a:ext cx="688534" cy="562476"/>
          </a:xfrm>
          <a:prstGeom prst="rect">
            <a:avLst/>
          </a:prstGeom>
        </p:spPr>
      </p:pic>
      <p:pic>
        <p:nvPicPr>
          <p:cNvPr id="7" name="Graphic 6" descr="Coins outline">
            <a:extLst>
              <a:ext uri="{FF2B5EF4-FFF2-40B4-BE49-F238E27FC236}">
                <a16:creationId xmlns:a16="http://schemas.microsoft.com/office/drawing/2014/main" id="{FA9D8943-433F-4010-A278-F48AE36F0F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00253" y="3307710"/>
            <a:ext cx="914400" cy="914400"/>
          </a:xfrm>
          <a:prstGeom prst="rect">
            <a:avLst/>
          </a:prstGeom>
        </p:spPr>
      </p:pic>
      <p:sp>
        <p:nvSpPr>
          <p:cNvPr id="9" name="TextBox 8">
            <a:extLst>
              <a:ext uri="{FF2B5EF4-FFF2-40B4-BE49-F238E27FC236}">
                <a16:creationId xmlns:a16="http://schemas.microsoft.com/office/drawing/2014/main" id="{30B57013-50BF-453C-A2EE-1A6B333BE715}"/>
              </a:ext>
            </a:extLst>
          </p:cNvPr>
          <p:cNvSpPr txBox="1"/>
          <p:nvPr/>
        </p:nvSpPr>
        <p:spPr>
          <a:xfrm>
            <a:off x="603811" y="240633"/>
            <a:ext cx="6096000" cy="1200329"/>
          </a:xfrm>
          <a:prstGeom prst="rect">
            <a:avLst/>
          </a:prstGeom>
          <a:noFill/>
        </p:spPr>
        <p:txBody>
          <a:bodyPr wrap="square">
            <a:spAutoFit/>
          </a:bodyPr>
          <a:lstStyle/>
          <a:p>
            <a:r>
              <a:rPr lang="en-AU" sz="3600" b="1" dirty="0">
                <a:solidFill>
                  <a:schemeClr val="accent1">
                    <a:lumMod val="40000"/>
                    <a:lumOff val="60000"/>
                  </a:schemeClr>
                </a:solidFill>
              </a:rPr>
              <a:t>Looking Out 1</a:t>
            </a:r>
            <a:br>
              <a:rPr lang="en-AU" sz="3600" b="1" dirty="0">
                <a:solidFill>
                  <a:schemeClr val="accent1">
                    <a:lumMod val="40000"/>
                    <a:lumOff val="60000"/>
                  </a:schemeClr>
                </a:solidFill>
              </a:rPr>
            </a:br>
            <a:r>
              <a:rPr lang="en-AU" sz="3600" b="1" dirty="0">
                <a:solidFill>
                  <a:schemeClr val="accent1">
                    <a:lumMod val="40000"/>
                    <a:lumOff val="60000"/>
                  </a:schemeClr>
                </a:solidFill>
              </a:rPr>
              <a:t> Stakeholder</a:t>
            </a:r>
          </a:p>
        </p:txBody>
      </p:sp>
      <p:sp>
        <p:nvSpPr>
          <p:cNvPr id="13" name="Arrow: Quad 12">
            <a:extLst>
              <a:ext uri="{FF2B5EF4-FFF2-40B4-BE49-F238E27FC236}">
                <a16:creationId xmlns:a16="http://schemas.microsoft.com/office/drawing/2014/main" id="{B09804E8-C517-4A45-AE68-A405B0D772F0}"/>
              </a:ext>
            </a:extLst>
          </p:cNvPr>
          <p:cNvSpPr/>
          <p:nvPr/>
        </p:nvSpPr>
        <p:spPr>
          <a:xfrm rot="5400000">
            <a:off x="5394720" y="2844230"/>
            <a:ext cx="1709610" cy="1893499"/>
          </a:xfrm>
          <a:prstGeom prst="quad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50713BC2-983F-457D-8FD7-5BC100EC9DB1}"/>
              </a:ext>
            </a:extLst>
          </p:cNvPr>
          <p:cNvSpPr/>
          <p:nvPr/>
        </p:nvSpPr>
        <p:spPr>
          <a:xfrm>
            <a:off x="5824542" y="3446912"/>
            <a:ext cx="875269" cy="52666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SM</a:t>
            </a:r>
          </a:p>
        </p:txBody>
      </p:sp>
      <p:sp>
        <p:nvSpPr>
          <p:cNvPr id="14" name="TextBox 13">
            <a:extLst>
              <a:ext uri="{FF2B5EF4-FFF2-40B4-BE49-F238E27FC236}">
                <a16:creationId xmlns:a16="http://schemas.microsoft.com/office/drawing/2014/main" id="{4191A9B1-60D2-49F4-AC43-8336B4D57D42}"/>
              </a:ext>
            </a:extLst>
          </p:cNvPr>
          <p:cNvSpPr txBox="1"/>
          <p:nvPr/>
        </p:nvSpPr>
        <p:spPr>
          <a:xfrm>
            <a:off x="3984089" y="4084789"/>
            <a:ext cx="1134215" cy="369332"/>
          </a:xfrm>
          <a:prstGeom prst="rect">
            <a:avLst/>
          </a:prstGeom>
          <a:noFill/>
        </p:spPr>
        <p:txBody>
          <a:bodyPr wrap="square" rtlCol="0">
            <a:spAutoFit/>
          </a:bodyPr>
          <a:lstStyle/>
          <a:p>
            <a:r>
              <a:rPr lang="en-AU" dirty="0">
                <a:solidFill>
                  <a:schemeClr val="bg1"/>
                </a:solidFill>
              </a:rPr>
              <a:t>Financiers</a:t>
            </a:r>
          </a:p>
        </p:txBody>
      </p:sp>
      <p:sp>
        <p:nvSpPr>
          <p:cNvPr id="15" name="TextBox 14">
            <a:extLst>
              <a:ext uri="{FF2B5EF4-FFF2-40B4-BE49-F238E27FC236}">
                <a16:creationId xmlns:a16="http://schemas.microsoft.com/office/drawing/2014/main" id="{0297F13F-C92C-4B19-9467-DE3E5B4496AD}"/>
              </a:ext>
            </a:extLst>
          </p:cNvPr>
          <p:cNvSpPr txBox="1"/>
          <p:nvPr/>
        </p:nvSpPr>
        <p:spPr>
          <a:xfrm rot="10800000" flipH="1" flipV="1">
            <a:off x="6716509" y="4194890"/>
            <a:ext cx="2004917" cy="369332"/>
          </a:xfrm>
          <a:prstGeom prst="rect">
            <a:avLst/>
          </a:prstGeom>
          <a:noFill/>
        </p:spPr>
        <p:txBody>
          <a:bodyPr wrap="square" rtlCol="0">
            <a:spAutoFit/>
          </a:bodyPr>
          <a:lstStyle/>
          <a:p>
            <a:pPr algn="ctr"/>
            <a:r>
              <a:rPr lang="en-AU" dirty="0">
                <a:solidFill>
                  <a:schemeClr val="bg1"/>
                </a:solidFill>
              </a:rPr>
              <a:t>Staff</a:t>
            </a:r>
          </a:p>
        </p:txBody>
      </p:sp>
      <p:pic>
        <p:nvPicPr>
          <p:cNvPr id="24" name="Graphic 23" descr="Group of women outline">
            <a:extLst>
              <a:ext uri="{FF2B5EF4-FFF2-40B4-BE49-F238E27FC236}">
                <a16:creationId xmlns:a16="http://schemas.microsoft.com/office/drawing/2014/main" id="{B6486347-9B74-41B2-A6AA-3296A818BB8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00615" y="1902115"/>
            <a:ext cx="864726" cy="864726"/>
          </a:xfrm>
          <a:prstGeom prst="rect">
            <a:avLst/>
          </a:prstGeom>
        </p:spPr>
      </p:pic>
      <p:sp>
        <p:nvSpPr>
          <p:cNvPr id="25" name="TextBox 24">
            <a:extLst>
              <a:ext uri="{FF2B5EF4-FFF2-40B4-BE49-F238E27FC236}">
                <a16:creationId xmlns:a16="http://schemas.microsoft.com/office/drawing/2014/main" id="{D849A1C8-C53B-4079-AFC1-C10310D6AAF7}"/>
              </a:ext>
            </a:extLst>
          </p:cNvPr>
          <p:cNvSpPr txBox="1"/>
          <p:nvPr/>
        </p:nvSpPr>
        <p:spPr>
          <a:xfrm flipH="1">
            <a:off x="4982481" y="2639262"/>
            <a:ext cx="2394007" cy="369332"/>
          </a:xfrm>
          <a:prstGeom prst="rect">
            <a:avLst/>
          </a:prstGeom>
          <a:noFill/>
        </p:spPr>
        <p:txBody>
          <a:bodyPr wrap="square" rtlCol="0">
            <a:spAutoFit/>
          </a:bodyPr>
          <a:lstStyle/>
          <a:p>
            <a:r>
              <a:rPr lang="en-AU" dirty="0">
                <a:solidFill>
                  <a:schemeClr val="bg1"/>
                </a:solidFill>
              </a:rPr>
              <a:t>Shareholders/investors</a:t>
            </a:r>
          </a:p>
        </p:txBody>
      </p:sp>
      <p:pic>
        <p:nvPicPr>
          <p:cNvPr id="27" name="Graphic 26" descr="Cloud Computing outline">
            <a:extLst>
              <a:ext uri="{FF2B5EF4-FFF2-40B4-BE49-F238E27FC236}">
                <a16:creationId xmlns:a16="http://schemas.microsoft.com/office/drawing/2014/main" id="{C52711C0-C68B-4AB9-9075-1D83C5C6F0E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06023" y="1948757"/>
            <a:ext cx="895993" cy="895993"/>
          </a:xfrm>
          <a:prstGeom prst="rect">
            <a:avLst/>
          </a:prstGeom>
        </p:spPr>
      </p:pic>
      <p:pic>
        <p:nvPicPr>
          <p:cNvPr id="34" name="Graphic 33" descr="3d Glasses outline">
            <a:extLst>
              <a:ext uri="{FF2B5EF4-FFF2-40B4-BE49-F238E27FC236}">
                <a16:creationId xmlns:a16="http://schemas.microsoft.com/office/drawing/2014/main" id="{D6B9D938-69A3-4124-BAC6-FADCE5F074D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15291" y="1861306"/>
            <a:ext cx="914400" cy="914400"/>
          </a:xfrm>
          <a:prstGeom prst="rect">
            <a:avLst/>
          </a:prstGeom>
        </p:spPr>
      </p:pic>
      <p:sp>
        <p:nvSpPr>
          <p:cNvPr id="35" name="TextBox 34">
            <a:extLst>
              <a:ext uri="{FF2B5EF4-FFF2-40B4-BE49-F238E27FC236}">
                <a16:creationId xmlns:a16="http://schemas.microsoft.com/office/drawing/2014/main" id="{A2D2A78C-EED6-4ECF-B788-3D854DD15ECC}"/>
              </a:ext>
            </a:extLst>
          </p:cNvPr>
          <p:cNvSpPr txBox="1"/>
          <p:nvPr/>
        </p:nvSpPr>
        <p:spPr>
          <a:xfrm>
            <a:off x="-3086100" y="5044762"/>
            <a:ext cx="4937760" cy="246221"/>
          </a:xfrm>
          <a:prstGeom prst="rect">
            <a:avLst/>
          </a:prstGeom>
          <a:noFill/>
        </p:spPr>
        <p:txBody>
          <a:bodyPr wrap="square" rtlCol="0">
            <a:spAutoFit/>
          </a:bodyPr>
          <a:lstStyle/>
          <a:p>
            <a:r>
              <a:rPr lang="en-AU" sz="1000" dirty="0">
                <a:solidFill>
                  <a:schemeClr val="bg1"/>
                </a:solidFill>
              </a:rPr>
              <a:t>© Adrienne Miller </a:t>
            </a:r>
          </a:p>
        </p:txBody>
      </p:sp>
      <p:sp>
        <p:nvSpPr>
          <p:cNvPr id="23" name="TextBox 22">
            <a:extLst>
              <a:ext uri="{FF2B5EF4-FFF2-40B4-BE49-F238E27FC236}">
                <a16:creationId xmlns:a16="http://schemas.microsoft.com/office/drawing/2014/main" id="{499736BE-2CF9-4381-90D6-E4E871433A3E}"/>
              </a:ext>
            </a:extLst>
          </p:cNvPr>
          <p:cNvSpPr txBox="1"/>
          <p:nvPr/>
        </p:nvSpPr>
        <p:spPr>
          <a:xfrm>
            <a:off x="240030" y="6466658"/>
            <a:ext cx="1611630" cy="246221"/>
          </a:xfrm>
          <a:prstGeom prst="rect">
            <a:avLst/>
          </a:prstGeom>
          <a:noFill/>
        </p:spPr>
        <p:txBody>
          <a:bodyPr wrap="square" rtlCol="0">
            <a:spAutoFit/>
          </a:bodyPr>
          <a:lstStyle/>
          <a:p>
            <a:r>
              <a:rPr lang="en-AU" sz="1000" dirty="0">
                <a:solidFill>
                  <a:schemeClr val="bg1"/>
                </a:solidFill>
              </a:rPr>
              <a:t>© Adrienne Miller </a:t>
            </a:r>
          </a:p>
        </p:txBody>
      </p:sp>
    </p:spTree>
    <p:extLst>
      <p:ext uri="{BB962C8B-B14F-4D97-AF65-F5344CB8AC3E}">
        <p14:creationId xmlns:p14="http://schemas.microsoft.com/office/powerpoint/2010/main" val="291652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938C71-956D-41CA-95E1-05D985EA64ED}"/>
              </a:ext>
            </a:extLst>
          </p:cNvPr>
          <p:cNvPicPr>
            <a:picLocks noChangeAspect="1"/>
          </p:cNvPicPr>
          <p:nvPr/>
        </p:nvPicPr>
        <p:blipFill>
          <a:blip r:embed="rId3"/>
          <a:stretch>
            <a:fillRect/>
          </a:stretch>
        </p:blipFill>
        <p:spPr>
          <a:xfrm>
            <a:off x="-264681" y="0"/>
            <a:ext cx="12633023" cy="6858000"/>
          </a:xfrm>
          <a:prstGeom prst="rect">
            <a:avLst/>
          </a:prstGeom>
        </p:spPr>
      </p:pic>
      <p:sp>
        <p:nvSpPr>
          <p:cNvPr id="69" name="Rectangle 68">
            <a:extLst>
              <a:ext uri="{FF2B5EF4-FFF2-40B4-BE49-F238E27FC236}">
                <a16:creationId xmlns:a16="http://schemas.microsoft.com/office/drawing/2014/main" id="{6120131C-FD00-48D8-9BFB-B6BB040D7745}"/>
              </a:ext>
            </a:extLst>
          </p:cNvPr>
          <p:cNvSpPr/>
          <p:nvPr/>
        </p:nvSpPr>
        <p:spPr>
          <a:xfrm>
            <a:off x="4765369" y="1788397"/>
            <a:ext cx="4288253" cy="1448362"/>
          </a:xfrm>
          <a:prstGeom prst="rect">
            <a:avLst/>
          </a:prstGeom>
          <a:solidFill>
            <a:srgbClr val="005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Plane Window outline">
            <a:extLst>
              <a:ext uri="{FF2B5EF4-FFF2-40B4-BE49-F238E27FC236}">
                <a16:creationId xmlns:a16="http://schemas.microsoft.com/office/drawing/2014/main" id="{2BBBD9FE-49E9-4549-8332-12F2445A38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51558" y="-525004"/>
            <a:ext cx="7975233" cy="7613558"/>
          </a:xfrm>
          <a:prstGeom prst="rect">
            <a:avLst/>
          </a:prstGeom>
        </p:spPr>
      </p:pic>
      <p:sp>
        <p:nvSpPr>
          <p:cNvPr id="11" name="Rectangle: Rounded Corners 10">
            <a:extLst>
              <a:ext uri="{FF2B5EF4-FFF2-40B4-BE49-F238E27FC236}">
                <a16:creationId xmlns:a16="http://schemas.microsoft.com/office/drawing/2014/main" id="{68677840-8739-4D79-BC1A-88A5FBEF1401}"/>
              </a:ext>
            </a:extLst>
          </p:cNvPr>
          <p:cNvSpPr/>
          <p:nvPr/>
        </p:nvSpPr>
        <p:spPr>
          <a:xfrm>
            <a:off x="4775535" y="1808479"/>
            <a:ext cx="4308586" cy="3329723"/>
          </a:xfrm>
          <a:prstGeom prst="roundRect">
            <a:avLst/>
          </a:prstGeom>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121734A3-EABA-4C64-BBCD-4F87015083BC}"/>
              </a:ext>
            </a:extLst>
          </p:cNvPr>
          <p:cNvSpPr/>
          <p:nvPr/>
        </p:nvSpPr>
        <p:spPr>
          <a:xfrm>
            <a:off x="4785702" y="3110990"/>
            <a:ext cx="4288253" cy="3229574"/>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Arrow: Up 43">
            <a:extLst>
              <a:ext uri="{FF2B5EF4-FFF2-40B4-BE49-F238E27FC236}">
                <a16:creationId xmlns:a16="http://schemas.microsoft.com/office/drawing/2014/main" id="{598F1E42-48E5-435D-B8B6-3D523AB49B4B}"/>
              </a:ext>
            </a:extLst>
          </p:cNvPr>
          <p:cNvSpPr/>
          <p:nvPr/>
        </p:nvSpPr>
        <p:spPr>
          <a:xfrm rot="19149152">
            <a:off x="5454368" y="1316765"/>
            <a:ext cx="2673252" cy="4857791"/>
          </a:xfrm>
          <a:prstGeom prst="upArrow">
            <a:avLst/>
          </a:prstGeom>
          <a:solidFill>
            <a:schemeClr val="accent1">
              <a:lumMod val="40000"/>
              <a:lumOff val="6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30B57013-50BF-453C-A2EE-1A6B333BE715}"/>
              </a:ext>
            </a:extLst>
          </p:cNvPr>
          <p:cNvSpPr txBox="1"/>
          <p:nvPr/>
        </p:nvSpPr>
        <p:spPr>
          <a:xfrm>
            <a:off x="496925" y="228952"/>
            <a:ext cx="6096000" cy="1200329"/>
          </a:xfrm>
          <a:prstGeom prst="rect">
            <a:avLst/>
          </a:prstGeom>
          <a:noFill/>
        </p:spPr>
        <p:txBody>
          <a:bodyPr wrap="square">
            <a:spAutoFit/>
          </a:bodyPr>
          <a:lstStyle/>
          <a:p>
            <a:r>
              <a:rPr lang="en-AU" sz="3600" b="1" dirty="0">
                <a:solidFill>
                  <a:schemeClr val="accent1">
                    <a:lumMod val="40000"/>
                    <a:lumOff val="60000"/>
                  </a:schemeClr>
                </a:solidFill>
              </a:rPr>
              <a:t>Looking Out 2</a:t>
            </a:r>
            <a:br>
              <a:rPr lang="en-AU" sz="3600" b="1" dirty="0">
                <a:solidFill>
                  <a:schemeClr val="accent1">
                    <a:lumMod val="40000"/>
                    <a:lumOff val="60000"/>
                  </a:schemeClr>
                </a:solidFill>
              </a:rPr>
            </a:br>
            <a:r>
              <a:rPr lang="en-AU" sz="3600" b="1" dirty="0">
                <a:solidFill>
                  <a:schemeClr val="accent1">
                    <a:lumMod val="40000"/>
                    <a:lumOff val="60000"/>
                  </a:schemeClr>
                </a:solidFill>
              </a:rPr>
              <a:t>Supply chain</a:t>
            </a:r>
          </a:p>
        </p:txBody>
      </p:sp>
      <p:pic>
        <p:nvPicPr>
          <p:cNvPr id="16" name="Graphic 15" descr="Pyramid with levels with solid fill">
            <a:extLst>
              <a:ext uri="{FF2B5EF4-FFF2-40B4-BE49-F238E27FC236}">
                <a16:creationId xmlns:a16="http://schemas.microsoft.com/office/drawing/2014/main" id="{7040797A-EB6B-4DF2-BA6D-1DE2825969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88812" y="3959365"/>
            <a:ext cx="737252" cy="737252"/>
          </a:xfrm>
          <a:prstGeom prst="rect">
            <a:avLst/>
          </a:prstGeom>
        </p:spPr>
      </p:pic>
      <p:pic>
        <p:nvPicPr>
          <p:cNvPr id="17" name="Graphic 16" descr="Pyramid with levels with solid fill">
            <a:extLst>
              <a:ext uri="{FF2B5EF4-FFF2-40B4-BE49-F238E27FC236}">
                <a16:creationId xmlns:a16="http://schemas.microsoft.com/office/drawing/2014/main" id="{2D078424-F789-4CEE-846B-B8C7054295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16725" y="4195092"/>
            <a:ext cx="760280" cy="760280"/>
          </a:xfrm>
          <a:prstGeom prst="rect">
            <a:avLst/>
          </a:prstGeom>
        </p:spPr>
      </p:pic>
      <p:pic>
        <p:nvPicPr>
          <p:cNvPr id="18" name="Graphic 17" descr="Pyramid with levels with solid fill">
            <a:extLst>
              <a:ext uri="{FF2B5EF4-FFF2-40B4-BE49-F238E27FC236}">
                <a16:creationId xmlns:a16="http://schemas.microsoft.com/office/drawing/2014/main" id="{F335F7BD-8F9F-4BC4-B580-5243DC3CD2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4027" y="3337015"/>
            <a:ext cx="610483" cy="610483"/>
          </a:xfrm>
          <a:prstGeom prst="rect">
            <a:avLst/>
          </a:prstGeom>
        </p:spPr>
      </p:pic>
      <p:pic>
        <p:nvPicPr>
          <p:cNvPr id="19" name="Graphic 18" descr="Pyramid with levels with solid fill">
            <a:extLst>
              <a:ext uri="{FF2B5EF4-FFF2-40B4-BE49-F238E27FC236}">
                <a16:creationId xmlns:a16="http://schemas.microsoft.com/office/drawing/2014/main" id="{5F02E96C-F576-4D65-B93D-CE45BBF193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85753" y="3500001"/>
            <a:ext cx="610483" cy="610483"/>
          </a:xfrm>
          <a:prstGeom prst="rect">
            <a:avLst/>
          </a:prstGeom>
        </p:spPr>
      </p:pic>
      <p:pic>
        <p:nvPicPr>
          <p:cNvPr id="20" name="Graphic 19" descr="Pyramid with levels with solid fill">
            <a:extLst>
              <a:ext uri="{FF2B5EF4-FFF2-40B4-BE49-F238E27FC236}">
                <a16:creationId xmlns:a16="http://schemas.microsoft.com/office/drawing/2014/main" id="{60F5A46A-7A79-43DA-81A4-D37CE2C138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610" y="2787498"/>
            <a:ext cx="484026" cy="484026"/>
          </a:xfrm>
          <a:prstGeom prst="rect">
            <a:avLst/>
          </a:prstGeom>
        </p:spPr>
      </p:pic>
      <p:pic>
        <p:nvPicPr>
          <p:cNvPr id="21" name="Graphic 20" descr="Pyramid with levels with solid fill">
            <a:extLst>
              <a:ext uri="{FF2B5EF4-FFF2-40B4-BE49-F238E27FC236}">
                <a16:creationId xmlns:a16="http://schemas.microsoft.com/office/drawing/2014/main" id="{93894E3B-05AA-4AF6-8433-FF5A12DE86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17320" y="2213215"/>
            <a:ext cx="460026" cy="460026"/>
          </a:xfrm>
          <a:prstGeom prst="rect">
            <a:avLst/>
          </a:prstGeom>
        </p:spPr>
      </p:pic>
      <p:pic>
        <p:nvPicPr>
          <p:cNvPr id="23" name="Graphic 22" descr="Link with solid fill">
            <a:extLst>
              <a:ext uri="{FF2B5EF4-FFF2-40B4-BE49-F238E27FC236}">
                <a16:creationId xmlns:a16="http://schemas.microsoft.com/office/drawing/2014/main" id="{FAFA202B-F2AA-43FD-BCF4-CC11625479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57373">
            <a:off x="5747780" y="3424440"/>
            <a:ext cx="573790" cy="475802"/>
          </a:xfrm>
          <a:prstGeom prst="rect">
            <a:avLst/>
          </a:prstGeom>
        </p:spPr>
      </p:pic>
      <p:pic>
        <p:nvPicPr>
          <p:cNvPr id="25" name="Graphic 24" descr="Pyramid with levels with solid fill">
            <a:extLst>
              <a:ext uri="{FF2B5EF4-FFF2-40B4-BE49-F238E27FC236}">
                <a16:creationId xmlns:a16="http://schemas.microsoft.com/office/drawing/2014/main" id="{F2FC151D-D7FD-4684-9006-1BA15843E7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4418" y="2852665"/>
            <a:ext cx="546596" cy="546596"/>
          </a:xfrm>
          <a:prstGeom prst="rect">
            <a:avLst/>
          </a:prstGeom>
        </p:spPr>
      </p:pic>
      <p:pic>
        <p:nvPicPr>
          <p:cNvPr id="27" name="Graphic 26" descr="Link with solid fill">
            <a:extLst>
              <a:ext uri="{FF2B5EF4-FFF2-40B4-BE49-F238E27FC236}">
                <a16:creationId xmlns:a16="http://schemas.microsoft.com/office/drawing/2014/main" id="{E9400F3F-FE38-4730-91D7-79D3B41E45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264860">
            <a:off x="6986515" y="4659860"/>
            <a:ext cx="695626" cy="910933"/>
          </a:xfrm>
          <a:prstGeom prst="rect">
            <a:avLst/>
          </a:prstGeom>
        </p:spPr>
      </p:pic>
      <p:pic>
        <p:nvPicPr>
          <p:cNvPr id="28" name="Graphic 27" descr="Link with solid fill">
            <a:extLst>
              <a:ext uri="{FF2B5EF4-FFF2-40B4-BE49-F238E27FC236}">
                <a16:creationId xmlns:a16="http://schemas.microsoft.com/office/drawing/2014/main" id="{BFD93E94-58F2-4D4F-B706-2E1DAE1320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54175" y="2735179"/>
            <a:ext cx="546596" cy="546596"/>
          </a:xfrm>
          <a:prstGeom prst="rect">
            <a:avLst/>
          </a:prstGeom>
        </p:spPr>
      </p:pic>
      <p:pic>
        <p:nvPicPr>
          <p:cNvPr id="32" name="Graphic 31" descr="Group of people with solid fill">
            <a:extLst>
              <a:ext uri="{FF2B5EF4-FFF2-40B4-BE49-F238E27FC236}">
                <a16:creationId xmlns:a16="http://schemas.microsoft.com/office/drawing/2014/main" id="{F82134C3-B961-4669-9446-F1F35F9EAE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14861" y="4170554"/>
            <a:ext cx="478232" cy="470292"/>
          </a:xfrm>
          <a:prstGeom prst="rect">
            <a:avLst/>
          </a:prstGeom>
        </p:spPr>
      </p:pic>
      <p:pic>
        <p:nvPicPr>
          <p:cNvPr id="33" name="Graphic 32" descr="Group of people with solid fill">
            <a:extLst>
              <a:ext uri="{FF2B5EF4-FFF2-40B4-BE49-F238E27FC236}">
                <a16:creationId xmlns:a16="http://schemas.microsoft.com/office/drawing/2014/main" id="{A327CF81-3343-4AF9-9E8B-7919D9D044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82019" y="3425928"/>
            <a:ext cx="389998" cy="383523"/>
          </a:xfrm>
          <a:prstGeom prst="rect">
            <a:avLst/>
          </a:prstGeom>
        </p:spPr>
      </p:pic>
      <p:pic>
        <p:nvPicPr>
          <p:cNvPr id="34" name="Graphic 33" descr="Group of people with solid fill">
            <a:extLst>
              <a:ext uri="{FF2B5EF4-FFF2-40B4-BE49-F238E27FC236}">
                <a16:creationId xmlns:a16="http://schemas.microsoft.com/office/drawing/2014/main" id="{16C3C8F0-7AFB-4381-BCFC-0CEE9428C2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93189" y="2860226"/>
            <a:ext cx="359527" cy="353558"/>
          </a:xfrm>
          <a:prstGeom prst="rect">
            <a:avLst/>
          </a:prstGeom>
        </p:spPr>
      </p:pic>
      <p:pic>
        <p:nvPicPr>
          <p:cNvPr id="35" name="Graphic 34" descr="Group of people with solid fill">
            <a:extLst>
              <a:ext uri="{FF2B5EF4-FFF2-40B4-BE49-F238E27FC236}">
                <a16:creationId xmlns:a16="http://schemas.microsoft.com/office/drawing/2014/main" id="{756377D2-C13F-492C-97EA-653927F5A7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32569" y="2242239"/>
            <a:ext cx="348417" cy="342631"/>
          </a:xfrm>
          <a:prstGeom prst="rect">
            <a:avLst/>
          </a:prstGeom>
        </p:spPr>
      </p:pic>
      <p:pic>
        <p:nvPicPr>
          <p:cNvPr id="37" name="Graphic 36" descr="Bonfire with solid fill">
            <a:extLst>
              <a:ext uri="{FF2B5EF4-FFF2-40B4-BE49-F238E27FC236}">
                <a16:creationId xmlns:a16="http://schemas.microsoft.com/office/drawing/2014/main" id="{3E30BDA5-D619-4172-8E19-8851751754D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06969" y="1961887"/>
            <a:ext cx="591751" cy="591751"/>
          </a:xfrm>
          <a:prstGeom prst="rect">
            <a:avLst/>
          </a:prstGeom>
        </p:spPr>
      </p:pic>
      <p:pic>
        <p:nvPicPr>
          <p:cNvPr id="39" name="Graphic 38" descr="Bio-hazard with solid fill">
            <a:extLst>
              <a:ext uri="{FF2B5EF4-FFF2-40B4-BE49-F238E27FC236}">
                <a16:creationId xmlns:a16="http://schemas.microsoft.com/office/drawing/2014/main" id="{D4D84F85-D02E-4A4B-B45D-B5BC99BA7D8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46548" y="2610758"/>
            <a:ext cx="560291" cy="560291"/>
          </a:xfrm>
          <a:prstGeom prst="rect">
            <a:avLst/>
          </a:prstGeom>
        </p:spPr>
      </p:pic>
      <p:pic>
        <p:nvPicPr>
          <p:cNvPr id="41" name="Graphic 40" descr="Agriculture outline">
            <a:extLst>
              <a:ext uri="{FF2B5EF4-FFF2-40B4-BE49-F238E27FC236}">
                <a16:creationId xmlns:a16="http://schemas.microsoft.com/office/drawing/2014/main" id="{6EC6C400-0FFA-4C21-9EBF-99FF92E7538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72470" y="1930130"/>
            <a:ext cx="655264" cy="655264"/>
          </a:xfrm>
          <a:prstGeom prst="rect">
            <a:avLst/>
          </a:prstGeom>
        </p:spPr>
      </p:pic>
      <p:pic>
        <p:nvPicPr>
          <p:cNvPr id="43" name="Graphic 42" descr="Neighborhood with solid fill">
            <a:extLst>
              <a:ext uri="{FF2B5EF4-FFF2-40B4-BE49-F238E27FC236}">
                <a16:creationId xmlns:a16="http://schemas.microsoft.com/office/drawing/2014/main" id="{2CF6F7F6-E0D3-4EB2-83B2-C016F12A8F4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62542" y="2500567"/>
            <a:ext cx="622499" cy="622499"/>
          </a:xfrm>
          <a:prstGeom prst="rect">
            <a:avLst/>
          </a:prstGeom>
        </p:spPr>
      </p:pic>
      <p:pic>
        <p:nvPicPr>
          <p:cNvPr id="45" name="Graphic 44" descr="Pyramid with levels with solid fill">
            <a:extLst>
              <a:ext uri="{FF2B5EF4-FFF2-40B4-BE49-F238E27FC236}">
                <a16:creationId xmlns:a16="http://schemas.microsoft.com/office/drawing/2014/main" id="{611FCC02-5D97-4098-8294-46996F3018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45614" y="2312507"/>
            <a:ext cx="474991" cy="474991"/>
          </a:xfrm>
          <a:prstGeom prst="rect">
            <a:avLst/>
          </a:prstGeom>
        </p:spPr>
      </p:pic>
      <p:pic>
        <p:nvPicPr>
          <p:cNvPr id="46" name="Graphic 45" descr="Link with solid fill">
            <a:extLst>
              <a:ext uri="{FF2B5EF4-FFF2-40B4-BE49-F238E27FC236}">
                <a16:creationId xmlns:a16="http://schemas.microsoft.com/office/drawing/2014/main" id="{64CB3D3E-C893-42B4-BE4C-F95E75E90F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57373">
            <a:off x="6306030" y="4090089"/>
            <a:ext cx="573790" cy="475802"/>
          </a:xfrm>
          <a:prstGeom prst="rect">
            <a:avLst/>
          </a:prstGeom>
        </p:spPr>
      </p:pic>
      <p:pic>
        <p:nvPicPr>
          <p:cNvPr id="48" name="Graphic 47" descr="Male with solid fill">
            <a:extLst>
              <a:ext uri="{FF2B5EF4-FFF2-40B4-BE49-F238E27FC236}">
                <a16:creationId xmlns:a16="http://schemas.microsoft.com/office/drawing/2014/main" id="{A546847F-76C3-4C47-9209-8A3957641B0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117013" y="4953357"/>
            <a:ext cx="763385" cy="763385"/>
          </a:xfrm>
          <a:prstGeom prst="rect">
            <a:avLst/>
          </a:prstGeom>
        </p:spPr>
      </p:pic>
      <p:pic>
        <p:nvPicPr>
          <p:cNvPr id="50" name="Graphic 49" descr="Female with solid fill">
            <a:extLst>
              <a:ext uri="{FF2B5EF4-FFF2-40B4-BE49-F238E27FC236}">
                <a16:creationId xmlns:a16="http://schemas.microsoft.com/office/drawing/2014/main" id="{4BFBDBD0-0010-4B25-811F-C0A49D3EFB1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117012" y="5335049"/>
            <a:ext cx="763385" cy="763385"/>
          </a:xfrm>
          <a:prstGeom prst="rect">
            <a:avLst/>
          </a:prstGeom>
        </p:spPr>
      </p:pic>
      <p:pic>
        <p:nvPicPr>
          <p:cNvPr id="52" name="Picture 51">
            <a:extLst>
              <a:ext uri="{FF2B5EF4-FFF2-40B4-BE49-F238E27FC236}">
                <a16:creationId xmlns:a16="http://schemas.microsoft.com/office/drawing/2014/main" id="{3514A1DE-DC3F-49CD-A289-28936F27492D}"/>
              </a:ext>
            </a:extLst>
          </p:cNvPr>
          <p:cNvPicPr>
            <a:picLocks noChangeAspect="1"/>
          </p:cNvPicPr>
          <p:nvPr/>
        </p:nvPicPr>
        <p:blipFill>
          <a:blip r:embed="rId24"/>
          <a:stretch>
            <a:fillRect/>
          </a:stretch>
        </p:blipFill>
        <p:spPr>
          <a:xfrm>
            <a:off x="5119540" y="4132695"/>
            <a:ext cx="643072" cy="793097"/>
          </a:xfrm>
          <a:prstGeom prst="rect">
            <a:avLst/>
          </a:prstGeom>
        </p:spPr>
      </p:pic>
      <p:pic>
        <p:nvPicPr>
          <p:cNvPr id="54" name="Graphic 53" descr="No smoking with solid fill">
            <a:extLst>
              <a:ext uri="{FF2B5EF4-FFF2-40B4-BE49-F238E27FC236}">
                <a16:creationId xmlns:a16="http://schemas.microsoft.com/office/drawing/2014/main" id="{BE2901FC-9B78-4807-A10A-569532599BB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316751" y="3862043"/>
            <a:ext cx="614676" cy="614676"/>
          </a:xfrm>
          <a:prstGeom prst="rect">
            <a:avLst/>
          </a:prstGeom>
        </p:spPr>
      </p:pic>
      <p:pic>
        <p:nvPicPr>
          <p:cNvPr id="56" name="Graphic 55" descr="Raw Materials with solid fill">
            <a:extLst>
              <a:ext uri="{FF2B5EF4-FFF2-40B4-BE49-F238E27FC236}">
                <a16:creationId xmlns:a16="http://schemas.microsoft.com/office/drawing/2014/main" id="{375E2EA7-C440-41EF-ABC3-62C61CC34D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293231" y="3236759"/>
            <a:ext cx="586042" cy="586042"/>
          </a:xfrm>
          <a:prstGeom prst="rect">
            <a:avLst/>
          </a:prstGeom>
        </p:spPr>
      </p:pic>
      <p:pic>
        <p:nvPicPr>
          <p:cNvPr id="58" name="Graphic 57" descr="Slot Machine with solid fill">
            <a:extLst>
              <a:ext uri="{FF2B5EF4-FFF2-40B4-BE49-F238E27FC236}">
                <a16:creationId xmlns:a16="http://schemas.microsoft.com/office/drawing/2014/main" id="{60F6423D-04B4-4014-8629-86B85A4217F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684765" y="3231493"/>
            <a:ext cx="514168" cy="514168"/>
          </a:xfrm>
          <a:prstGeom prst="rect">
            <a:avLst/>
          </a:prstGeom>
        </p:spPr>
      </p:pic>
      <p:pic>
        <p:nvPicPr>
          <p:cNvPr id="60" name="Graphic 59" descr="Rainbow outline">
            <a:extLst>
              <a:ext uri="{FF2B5EF4-FFF2-40B4-BE49-F238E27FC236}">
                <a16:creationId xmlns:a16="http://schemas.microsoft.com/office/drawing/2014/main" id="{9962A59F-75A4-4686-8CB2-96C2820DA246}"/>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885395" y="4279607"/>
            <a:ext cx="787329" cy="787329"/>
          </a:xfrm>
          <a:prstGeom prst="rect">
            <a:avLst/>
          </a:prstGeom>
        </p:spPr>
      </p:pic>
      <p:pic>
        <p:nvPicPr>
          <p:cNvPr id="70" name="Graphic 69" descr="Aperture with solid fill">
            <a:extLst>
              <a:ext uri="{FF2B5EF4-FFF2-40B4-BE49-F238E27FC236}">
                <a16:creationId xmlns:a16="http://schemas.microsoft.com/office/drawing/2014/main" id="{F884AABC-DBB1-4543-B71B-56CC680E184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9219710">
            <a:off x="7531106" y="4698497"/>
            <a:ext cx="1159488" cy="1199027"/>
          </a:xfrm>
          <a:prstGeom prst="rect">
            <a:avLst/>
          </a:prstGeom>
          <a:ln>
            <a:noFill/>
          </a:ln>
        </p:spPr>
      </p:pic>
      <p:sp>
        <p:nvSpPr>
          <p:cNvPr id="71" name="Oval 70">
            <a:extLst>
              <a:ext uri="{FF2B5EF4-FFF2-40B4-BE49-F238E27FC236}">
                <a16:creationId xmlns:a16="http://schemas.microsoft.com/office/drawing/2014/main" id="{D64D00BF-BDEC-41C0-82C5-A0FEC95B7D6F}"/>
              </a:ext>
            </a:extLst>
          </p:cNvPr>
          <p:cNvSpPr/>
          <p:nvPr/>
        </p:nvSpPr>
        <p:spPr>
          <a:xfrm>
            <a:off x="7864705" y="5078994"/>
            <a:ext cx="433900" cy="470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3" name="Graphic 72" descr="Jail with solid fill">
            <a:extLst>
              <a:ext uri="{FF2B5EF4-FFF2-40B4-BE49-F238E27FC236}">
                <a16:creationId xmlns:a16="http://schemas.microsoft.com/office/drawing/2014/main" id="{6021CE37-95CF-4400-9DE8-A77DE277B345}"/>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170894" y="4884434"/>
            <a:ext cx="914400" cy="914400"/>
          </a:xfrm>
          <a:prstGeom prst="rect">
            <a:avLst/>
          </a:prstGeom>
        </p:spPr>
      </p:pic>
      <p:sp>
        <p:nvSpPr>
          <p:cNvPr id="74" name="TextBox 73">
            <a:extLst>
              <a:ext uri="{FF2B5EF4-FFF2-40B4-BE49-F238E27FC236}">
                <a16:creationId xmlns:a16="http://schemas.microsoft.com/office/drawing/2014/main" id="{F31DF9B8-A5D3-47A7-90B8-4C28CA1FD26B}"/>
              </a:ext>
            </a:extLst>
          </p:cNvPr>
          <p:cNvSpPr txBox="1"/>
          <p:nvPr/>
        </p:nvSpPr>
        <p:spPr>
          <a:xfrm>
            <a:off x="240030" y="6466658"/>
            <a:ext cx="1611630" cy="246221"/>
          </a:xfrm>
          <a:prstGeom prst="rect">
            <a:avLst/>
          </a:prstGeom>
          <a:noFill/>
        </p:spPr>
        <p:txBody>
          <a:bodyPr wrap="square" rtlCol="0">
            <a:spAutoFit/>
          </a:bodyPr>
          <a:lstStyle/>
          <a:p>
            <a:r>
              <a:rPr lang="en-AU" sz="1000" dirty="0">
                <a:solidFill>
                  <a:schemeClr val="bg1"/>
                </a:solidFill>
              </a:rPr>
              <a:t>© Adrienne Miller </a:t>
            </a:r>
          </a:p>
        </p:txBody>
      </p:sp>
    </p:spTree>
    <p:extLst>
      <p:ext uri="{BB962C8B-B14F-4D97-AF65-F5344CB8AC3E}">
        <p14:creationId xmlns:p14="http://schemas.microsoft.com/office/powerpoint/2010/main" val="2659460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9CF17C-C9F5-42F9-8787-FCB2637A9102}"/>
              </a:ext>
            </a:extLst>
          </p:cNvPr>
          <p:cNvPicPr>
            <a:picLocks noChangeAspect="1"/>
          </p:cNvPicPr>
          <p:nvPr/>
        </p:nvPicPr>
        <p:blipFill>
          <a:blip r:embed="rId3"/>
          <a:stretch>
            <a:fillRect/>
          </a:stretch>
        </p:blipFill>
        <p:spPr>
          <a:xfrm>
            <a:off x="0" y="-17082"/>
            <a:ext cx="12192000" cy="6892163"/>
          </a:xfrm>
          <a:prstGeom prst="rect">
            <a:avLst/>
          </a:prstGeom>
        </p:spPr>
      </p:pic>
      <p:sp>
        <p:nvSpPr>
          <p:cNvPr id="9" name="TextBox 8">
            <a:extLst>
              <a:ext uri="{FF2B5EF4-FFF2-40B4-BE49-F238E27FC236}">
                <a16:creationId xmlns:a16="http://schemas.microsoft.com/office/drawing/2014/main" id="{30B57013-50BF-453C-A2EE-1A6B333BE715}"/>
              </a:ext>
            </a:extLst>
          </p:cNvPr>
          <p:cNvSpPr txBox="1"/>
          <p:nvPr/>
        </p:nvSpPr>
        <p:spPr>
          <a:xfrm>
            <a:off x="-1145500" y="264144"/>
            <a:ext cx="6096000" cy="646331"/>
          </a:xfrm>
          <a:prstGeom prst="rect">
            <a:avLst/>
          </a:prstGeom>
          <a:noFill/>
        </p:spPr>
        <p:txBody>
          <a:bodyPr wrap="square">
            <a:spAutoFit/>
          </a:bodyPr>
          <a:lstStyle/>
          <a:p>
            <a:pPr algn="ctr"/>
            <a:r>
              <a:rPr lang="en-AU" sz="3600" b="1" dirty="0">
                <a:solidFill>
                  <a:schemeClr val="accent1">
                    <a:lumMod val="40000"/>
                    <a:lumOff val="60000"/>
                  </a:schemeClr>
                </a:solidFill>
              </a:rPr>
              <a:t>A sense check?</a:t>
            </a:r>
          </a:p>
        </p:txBody>
      </p:sp>
      <p:pic>
        <p:nvPicPr>
          <p:cNvPr id="10" name="Graphic 9" descr="Plane Window outline">
            <a:extLst>
              <a:ext uri="{FF2B5EF4-FFF2-40B4-BE49-F238E27FC236}">
                <a16:creationId xmlns:a16="http://schemas.microsoft.com/office/drawing/2014/main" id="{2BBBD9FE-49E9-4549-8332-12F2445A38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95026" y="-73699"/>
            <a:ext cx="7978763" cy="7325273"/>
          </a:xfrm>
          <a:prstGeom prst="rect">
            <a:avLst/>
          </a:prstGeom>
        </p:spPr>
      </p:pic>
      <p:sp>
        <p:nvSpPr>
          <p:cNvPr id="11" name="Rectangle: Rounded Corners 10">
            <a:extLst>
              <a:ext uri="{FF2B5EF4-FFF2-40B4-BE49-F238E27FC236}">
                <a16:creationId xmlns:a16="http://schemas.microsoft.com/office/drawing/2014/main" id="{68677840-8739-4D79-BC1A-88A5FBEF1401}"/>
              </a:ext>
            </a:extLst>
          </p:cNvPr>
          <p:cNvSpPr/>
          <p:nvPr/>
        </p:nvSpPr>
        <p:spPr>
          <a:xfrm>
            <a:off x="4253078" y="2003309"/>
            <a:ext cx="4262657" cy="1448856"/>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descr="Ring with solid fill">
            <a:extLst>
              <a:ext uri="{FF2B5EF4-FFF2-40B4-BE49-F238E27FC236}">
                <a16:creationId xmlns:a16="http://schemas.microsoft.com/office/drawing/2014/main" id="{4FB979EB-13CE-4A8F-9E0E-81350BE1AD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26063" y="6858000"/>
            <a:ext cx="914400" cy="1047237"/>
          </a:xfrm>
          <a:prstGeom prst="rect">
            <a:avLst/>
          </a:prstGeom>
        </p:spPr>
      </p:pic>
      <p:pic>
        <p:nvPicPr>
          <p:cNvPr id="15" name="Graphic 14" descr="Hand outline">
            <a:extLst>
              <a:ext uri="{FF2B5EF4-FFF2-40B4-BE49-F238E27FC236}">
                <a16:creationId xmlns:a16="http://schemas.microsoft.com/office/drawing/2014/main" id="{D854ECFD-B129-471E-BE09-B65A29F38B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4580597">
            <a:off x="785991" y="2264540"/>
            <a:ext cx="2563901" cy="2563901"/>
          </a:xfrm>
          <a:prstGeom prst="rect">
            <a:avLst/>
          </a:prstGeom>
        </p:spPr>
      </p:pic>
      <p:cxnSp>
        <p:nvCxnSpPr>
          <p:cNvPr id="17" name="Straight Connector 16">
            <a:extLst>
              <a:ext uri="{FF2B5EF4-FFF2-40B4-BE49-F238E27FC236}">
                <a16:creationId xmlns:a16="http://schemas.microsoft.com/office/drawing/2014/main" id="{0765935D-18A6-489F-9ED3-DF9B8B3D9EC8}"/>
              </a:ext>
            </a:extLst>
          </p:cNvPr>
          <p:cNvCxnSpPr/>
          <p:nvPr/>
        </p:nvCxnSpPr>
        <p:spPr>
          <a:xfrm>
            <a:off x="575461" y="1589593"/>
            <a:ext cx="2965622" cy="36788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02C11C-70F9-4F0F-BA18-35E6FA53877A}"/>
              </a:ext>
            </a:extLst>
          </p:cNvPr>
          <p:cNvCxnSpPr>
            <a:cxnSpLocks/>
          </p:cNvCxnSpPr>
          <p:nvPr/>
        </p:nvCxnSpPr>
        <p:spPr>
          <a:xfrm flipV="1">
            <a:off x="360462" y="2035042"/>
            <a:ext cx="2781178" cy="33070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DC26DAA-0A78-4796-B948-68889586EEF4}"/>
              </a:ext>
            </a:extLst>
          </p:cNvPr>
          <p:cNvSpPr txBox="1"/>
          <p:nvPr/>
        </p:nvSpPr>
        <p:spPr>
          <a:xfrm>
            <a:off x="240030" y="6466658"/>
            <a:ext cx="1611630" cy="246221"/>
          </a:xfrm>
          <a:prstGeom prst="rect">
            <a:avLst/>
          </a:prstGeom>
          <a:noFill/>
        </p:spPr>
        <p:txBody>
          <a:bodyPr wrap="square" rtlCol="0">
            <a:spAutoFit/>
          </a:bodyPr>
          <a:lstStyle/>
          <a:p>
            <a:r>
              <a:rPr lang="en-AU" sz="1000" dirty="0">
                <a:solidFill>
                  <a:schemeClr val="bg1"/>
                </a:solidFill>
              </a:rPr>
              <a:t>© Adrienne Miller </a:t>
            </a:r>
          </a:p>
        </p:txBody>
      </p:sp>
      <p:pic>
        <p:nvPicPr>
          <p:cNvPr id="26" name="Graphic 25" descr="Ring with solid fill">
            <a:extLst>
              <a:ext uri="{FF2B5EF4-FFF2-40B4-BE49-F238E27FC236}">
                <a16:creationId xmlns:a16="http://schemas.microsoft.com/office/drawing/2014/main" id="{4A34CF2E-9A94-495F-9347-4241609C15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1196" y="3244318"/>
            <a:ext cx="914400" cy="914400"/>
          </a:xfrm>
          <a:prstGeom prst="rect">
            <a:avLst/>
          </a:prstGeom>
        </p:spPr>
      </p:pic>
      <p:pic>
        <p:nvPicPr>
          <p:cNvPr id="27" name="Graphic 26" descr="Aperture with solid fill">
            <a:extLst>
              <a:ext uri="{FF2B5EF4-FFF2-40B4-BE49-F238E27FC236}">
                <a16:creationId xmlns:a16="http://schemas.microsoft.com/office/drawing/2014/main" id="{F79EB5D5-64F3-470F-964A-A3A36C8508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6536669">
            <a:off x="8353233" y="3590361"/>
            <a:ext cx="45719" cy="47278"/>
          </a:xfrm>
          <a:prstGeom prst="rect">
            <a:avLst/>
          </a:prstGeom>
          <a:ln>
            <a:noFill/>
          </a:ln>
        </p:spPr>
      </p:pic>
      <p:pic>
        <p:nvPicPr>
          <p:cNvPr id="28" name="Graphic 27" descr="Dim (Medium Sun) with solid fill">
            <a:extLst>
              <a:ext uri="{FF2B5EF4-FFF2-40B4-BE49-F238E27FC236}">
                <a16:creationId xmlns:a16="http://schemas.microsoft.com/office/drawing/2014/main" id="{2936947D-4CB5-4CBA-BBAD-FD6EC0FDBA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44472" y="4504644"/>
            <a:ext cx="103055" cy="103055"/>
          </a:xfrm>
          <a:prstGeom prst="rect">
            <a:avLst/>
          </a:prstGeom>
        </p:spPr>
      </p:pic>
    </p:spTree>
    <p:extLst>
      <p:ext uri="{BB962C8B-B14F-4D97-AF65-F5344CB8AC3E}">
        <p14:creationId xmlns:p14="http://schemas.microsoft.com/office/powerpoint/2010/main" val="2081344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2F46AC-120B-4F0A-B886-A3B05BB47349}"/>
              </a:ext>
            </a:extLst>
          </p:cNvPr>
          <p:cNvPicPr>
            <a:picLocks noChangeAspect="1"/>
          </p:cNvPicPr>
          <p:nvPr/>
        </p:nvPicPr>
        <p:blipFill>
          <a:blip r:embed="rId3"/>
          <a:stretch>
            <a:fillRect/>
          </a:stretch>
        </p:blipFill>
        <p:spPr>
          <a:xfrm>
            <a:off x="-1" y="-17082"/>
            <a:ext cx="12161783" cy="6875082"/>
          </a:xfrm>
          <a:prstGeom prst="rect">
            <a:avLst/>
          </a:prstGeom>
        </p:spPr>
      </p:pic>
      <p:pic>
        <p:nvPicPr>
          <p:cNvPr id="10" name="Graphic 9" descr="Plane Window outline">
            <a:extLst>
              <a:ext uri="{FF2B5EF4-FFF2-40B4-BE49-F238E27FC236}">
                <a16:creationId xmlns:a16="http://schemas.microsoft.com/office/drawing/2014/main" id="{2BBBD9FE-49E9-4549-8332-12F2445A38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2017" y="-377779"/>
            <a:ext cx="7975233" cy="7613558"/>
          </a:xfrm>
          <a:prstGeom prst="rect">
            <a:avLst/>
          </a:prstGeom>
        </p:spPr>
      </p:pic>
      <p:sp>
        <p:nvSpPr>
          <p:cNvPr id="9" name="TextBox 8">
            <a:extLst>
              <a:ext uri="{FF2B5EF4-FFF2-40B4-BE49-F238E27FC236}">
                <a16:creationId xmlns:a16="http://schemas.microsoft.com/office/drawing/2014/main" id="{30B57013-50BF-453C-A2EE-1A6B333BE715}"/>
              </a:ext>
            </a:extLst>
          </p:cNvPr>
          <p:cNvSpPr txBox="1"/>
          <p:nvPr/>
        </p:nvSpPr>
        <p:spPr>
          <a:xfrm>
            <a:off x="-412891" y="145121"/>
            <a:ext cx="6096000" cy="2308324"/>
          </a:xfrm>
          <a:prstGeom prst="rect">
            <a:avLst/>
          </a:prstGeom>
          <a:noFill/>
        </p:spPr>
        <p:txBody>
          <a:bodyPr wrap="square">
            <a:spAutoFit/>
          </a:bodyPr>
          <a:lstStyle/>
          <a:p>
            <a:pPr algn="ctr"/>
            <a:r>
              <a:rPr lang="en-AU" sz="3600" b="1" dirty="0">
                <a:solidFill>
                  <a:schemeClr val="accent1">
                    <a:lumMod val="40000"/>
                    <a:lumOff val="60000"/>
                  </a:schemeClr>
                </a:solidFill>
              </a:rPr>
              <a:t>Looking Out 3 - How </a:t>
            </a:r>
            <a:br>
              <a:rPr lang="en-AU" sz="3600" b="1" dirty="0">
                <a:solidFill>
                  <a:schemeClr val="accent1">
                    <a:lumMod val="40000"/>
                    <a:lumOff val="60000"/>
                  </a:schemeClr>
                </a:solidFill>
              </a:rPr>
            </a:br>
            <a:r>
              <a:rPr lang="en-AU" sz="3600" b="1" dirty="0">
                <a:solidFill>
                  <a:schemeClr val="accent1">
                    <a:lumMod val="40000"/>
                    <a:lumOff val="60000"/>
                  </a:schemeClr>
                </a:solidFill>
              </a:rPr>
              <a:t>is the Water sector </a:t>
            </a:r>
            <a:br>
              <a:rPr lang="en-AU" sz="3600" b="1" dirty="0">
                <a:solidFill>
                  <a:schemeClr val="accent1">
                    <a:lumMod val="40000"/>
                    <a:lumOff val="60000"/>
                  </a:schemeClr>
                </a:solidFill>
              </a:rPr>
            </a:br>
            <a:r>
              <a:rPr lang="en-AU" sz="3600" b="1" dirty="0">
                <a:solidFill>
                  <a:schemeClr val="accent1">
                    <a:lumMod val="40000"/>
                    <a:lumOff val="60000"/>
                  </a:schemeClr>
                </a:solidFill>
              </a:rPr>
              <a:t>faring?</a:t>
            </a:r>
            <a:br>
              <a:rPr lang="en-AU" sz="3600" b="1" dirty="0">
                <a:solidFill>
                  <a:schemeClr val="accent1">
                    <a:lumMod val="40000"/>
                    <a:lumOff val="60000"/>
                  </a:schemeClr>
                </a:solidFill>
              </a:rPr>
            </a:br>
            <a:r>
              <a:rPr lang="en-AU" sz="3600" b="1" dirty="0">
                <a:solidFill>
                  <a:schemeClr val="accent1">
                    <a:lumMod val="40000"/>
                    <a:lumOff val="60000"/>
                  </a:schemeClr>
                </a:solidFill>
              </a:rPr>
              <a:t>        </a:t>
            </a:r>
          </a:p>
        </p:txBody>
      </p:sp>
      <p:sp>
        <p:nvSpPr>
          <p:cNvPr id="74" name="TextBox 73">
            <a:extLst>
              <a:ext uri="{FF2B5EF4-FFF2-40B4-BE49-F238E27FC236}">
                <a16:creationId xmlns:a16="http://schemas.microsoft.com/office/drawing/2014/main" id="{F31DF9B8-A5D3-47A7-90B8-4C28CA1FD26B}"/>
              </a:ext>
            </a:extLst>
          </p:cNvPr>
          <p:cNvSpPr txBox="1"/>
          <p:nvPr/>
        </p:nvSpPr>
        <p:spPr>
          <a:xfrm>
            <a:off x="240030" y="6466658"/>
            <a:ext cx="1611630" cy="246221"/>
          </a:xfrm>
          <a:prstGeom prst="rect">
            <a:avLst/>
          </a:prstGeom>
          <a:noFill/>
        </p:spPr>
        <p:txBody>
          <a:bodyPr wrap="square" rtlCol="0">
            <a:spAutoFit/>
          </a:bodyPr>
          <a:lstStyle/>
          <a:p>
            <a:r>
              <a:rPr lang="en-AU" sz="1000" dirty="0">
                <a:solidFill>
                  <a:schemeClr val="bg1"/>
                </a:solidFill>
              </a:rPr>
              <a:t>© Adrienne Miller </a:t>
            </a:r>
          </a:p>
        </p:txBody>
      </p:sp>
      <p:pic>
        <p:nvPicPr>
          <p:cNvPr id="15" name="Picture 14">
            <a:extLst>
              <a:ext uri="{FF2B5EF4-FFF2-40B4-BE49-F238E27FC236}">
                <a16:creationId xmlns:a16="http://schemas.microsoft.com/office/drawing/2014/main" id="{20D4D1F5-20E0-4743-A44E-3504D9F14649}"/>
              </a:ext>
            </a:extLst>
          </p:cNvPr>
          <p:cNvPicPr>
            <a:picLocks noChangeAspect="1"/>
          </p:cNvPicPr>
          <p:nvPr/>
        </p:nvPicPr>
        <p:blipFill>
          <a:blip r:embed="rId6"/>
          <a:stretch>
            <a:fillRect/>
          </a:stretch>
        </p:blipFill>
        <p:spPr>
          <a:xfrm flipH="1">
            <a:off x="6533465" y="2024951"/>
            <a:ext cx="2202774" cy="2399062"/>
          </a:xfrm>
          <a:prstGeom prst="rect">
            <a:avLst/>
          </a:prstGeom>
        </p:spPr>
      </p:pic>
      <p:pic>
        <p:nvPicPr>
          <p:cNvPr id="47" name="Graphic 46" descr="Ring with solid fill">
            <a:extLst>
              <a:ext uri="{FF2B5EF4-FFF2-40B4-BE49-F238E27FC236}">
                <a16:creationId xmlns:a16="http://schemas.microsoft.com/office/drawing/2014/main" id="{426AAC6A-DAA1-4FD9-8265-7973CDD4F2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13141" y="1841115"/>
            <a:ext cx="1240649" cy="1240649"/>
          </a:xfrm>
          <a:prstGeom prst="rect">
            <a:avLst/>
          </a:prstGeom>
        </p:spPr>
      </p:pic>
    </p:spTree>
    <p:extLst>
      <p:ext uri="{BB962C8B-B14F-4D97-AF65-F5344CB8AC3E}">
        <p14:creationId xmlns:p14="http://schemas.microsoft.com/office/powerpoint/2010/main" val="35379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20FD03E-E2AB-4714-8901-75BAAAC4A276}"/>
              </a:ext>
            </a:extLst>
          </p:cNvPr>
          <p:cNvPicPr>
            <a:picLocks noChangeAspect="1"/>
          </p:cNvPicPr>
          <p:nvPr/>
        </p:nvPicPr>
        <p:blipFill>
          <a:blip r:embed="rId4"/>
          <a:stretch>
            <a:fillRect/>
          </a:stretch>
        </p:blipFill>
        <p:spPr>
          <a:xfrm flipH="1">
            <a:off x="9829622" y="2176559"/>
            <a:ext cx="2202774" cy="2399062"/>
          </a:xfrm>
          <a:prstGeom prst="rect">
            <a:avLst/>
          </a:prstGeom>
        </p:spPr>
      </p:pic>
      <p:pic>
        <p:nvPicPr>
          <p:cNvPr id="51" name="Picture 50">
            <a:extLst>
              <a:ext uri="{FF2B5EF4-FFF2-40B4-BE49-F238E27FC236}">
                <a16:creationId xmlns:a16="http://schemas.microsoft.com/office/drawing/2014/main" id="{1D845093-E4CB-4C16-83DC-D7195BD559D7}"/>
              </a:ext>
            </a:extLst>
          </p:cNvPr>
          <p:cNvPicPr>
            <a:picLocks noChangeAspect="1"/>
          </p:cNvPicPr>
          <p:nvPr/>
        </p:nvPicPr>
        <p:blipFill>
          <a:blip r:embed="rId5"/>
          <a:stretch>
            <a:fillRect/>
          </a:stretch>
        </p:blipFill>
        <p:spPr>
          <a:xfrm>
            <a:off x="-524611" y="-313644"/>
            <a:ext cx="14573525" cy="8238444"/>
          </a:xfrm>
          <a:prstGeom prst="rect">
            <a:avLst/>
          </a:prstGeom>
        </p:spPr>
      </p:pic>
      <p:pic>
        <p:nvPicPr>
          <p:cNvPr id="44" name="Picture 43">
            <a:extLst>
              <a:ext uri="{FF2B5EF4-FFF2-40B4-BE49-F238E27FC236}">
                <a16:creationId xmlns:a16="http://schemas.microsoft.com/office/drawing/2014/main" id="{F51742DB-B819-4F26-9BF3-8C3A0AC6DE38}"/>
              </a:ext>
            </a:extLst>
          </p:cNvPr>
          <p:cNvPicPr>
            <a:picLocks noChangeAspect="1"/>
          </p:cNvPicPr>
          <p:nvPr/>
        </p:nvPicPr>
        <p:blipFill>
          <a:blip r:embed="rId6"/>
          <a:stretch>
            <a:fillRect/>
          </a:stretch>
        </p:blipFill>
        <p:spPr>
          <a:xfrm>
            <a:off x="4898274" y="781968"/>
            <a:ext cx="2435913" cy="1954736"/>
          </a:xfrm>
          <a:prstGeom prst="rect">
            <a:avLst/>
          </a:prstGeom>
        </p:spPr>
      </p:pic>
      <p:pic>
        <p:nvPicPr>
          <p:cNvPr id="43" name="Picture 42">
            <a:extLst>
              <a:ext uri="{FF2B5EF4-FFF2-40B4-BE49-F238E27FC236}">
                <a16:creationId xmlns:a16="http://schemas.microsoft.com/office/drawing/2014/main" id="{09C953B1-5580-461A-B8F0-166A1E3B8B04}"/>
              </a:ext>
            </a:extLst>
          </p:cNvPr>
          <p:cNvPicPr>
            <a:picLocks noChangeAspect="1"/>
          </p:cNvPicPr>
          <p:nvPr/>
        </p:nvPicPr>
        <p:blipFill>
          <a:blip r:embed="rId6"/>
          <a:stretch>
            <a:fillRect/>
          </a:stretch>
        </p:blipFill>
        <p:spPr>
          <a:xfrm>
            <a:off x="-411228" y="-313645"/>
            <a:ext cx="2435913" cy="1954736"/>
          </a:xfrm>
          <a:prstGeom prst="rect">
            <a:avLst/>
          </a:prstGeom>
        </p:spPr>
      </p:pic>
      <p:pic>
        <p:nvPicPr>
          <p:cNvPr id="42" name="Picture 41">
            <a:extLst>
              <a:ext uri="{FF2B5EF4-FFF2-40B4-BE49-F238E27FC236}">
                <a16:creationId xmlns:a16="http://schemas.microsoft.com/office/drawing/2014/main" id="{D204201A-FAEA-4992-8CCA-010965672A21}"/>
              </a:ext>
            </a:extLst>
          </p:cNvPr>
          <p:cNvPicPr>
            <a:picLocks noChangeAspect="1"/>
          </p:cNvPicPr>
          <p:nvPr/>
        </p:nvPicPr>
        <p:blipFill>
          <a:blip r:embed="rId6"/>
          <a:stretch>
            <a:fillRect/>
          </a:stretch>
        </p:blipFill>
        <p:spPr>
          <a:xfrm>
            <a:off x="-428181" y="4245334"/>
            <a:ext cx="2178905" cy="1806859"/>
          </a:xfrm>
          <a:prstGeom prst="rect">
            <a:avLst/>
          </a:prstGeom>
        </p:spPr>
      </p:pic>
      <p:sp>
        <p:nvSpPr>
          <p:cNvPr id="3" name="TextBox 2">
            <a:extLst>
              <a:ext uri="{FF2B5EF4-FFF2-40B4-BE49-F238E27FC236}">
                <a16:creationId xmlns:a16="http://schemas.microsoft.com/office/drawing/2014/main" id="{50797974-2FFB-4399-94FA-C4D7EBB38607}"/>
              </a:ext>
            </a:extLst>
          </p:cNvPr>
          <p:cNvSpPr txBox="1"/>
          <p:nvPr/>
        </p:nvSpPr>
        <p:spPr>
          <a:xfrm>
            <a:off x="-395181" y="132483"/>
            <a:ext cx="10688320" cy="2585323"/>
          </a:xfrm>
          <a:prstGeom prst="rect">
            <a:avLst/>
          </a:prstGeom>
          <a:noFill/>
        </p:spPr>
        <p:txBody>
          <a:bodyPr wrap="square">
            <a:spAutoFit/>
          </a:bodyPr>
          <a:lstStyle/>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endParaRPr lang="en-AU" b="1" dirty="0">
              <a:solidFill>
                <a:schemeClr val="bg1"/>
              </a:solidFill>
            </a:endParaRPr>
          </a:p>
          <a:p>
            <a:pPr algn="ctr"/>
            <a:r>
              <a:rPr lang="en-AU" sz="1800" b="1" dirty="0">
                <a:solidFill>
                  <a:schemeClr val="bg1"/>
                </a:solidFill>
              </a:rPr>
              <a:t>Weather report</a:t>
            </a:r>
          </a:p>
        </p:txBody>
      </p:sp>
      <p:pic>
        <p:nvPicPr>
          <p:cNvPr id="7" name="Picture 6">
            <a:extLst>
              <a:ext uri="{FF2B5EF4-FFF2-40B4-BE49-F238E27FC236}">
                <a16:creationId xmlns:a16="http://schemas.microsoft.com/office/drawing/2014/main" id="{F38E76CB-6BDC-4482-B66D-DA275C292038}"/>
              </a:ext>
            </a:extLst>
          </p:cNvPr>
          <p:cNvPicPr>
            <a:picLocks noChangeAspect="1"/>
          </p:cNvPicPr>
          <p:nvPr/>
        </p:nvPicPr>
        <p:blipFill>
          <a:blip r:embed="rId7"/>
          <a:stretch>
            <a:fillRect/>
          </a:stretch>
        </p:blipFill>
        <p:spPr>
          <a:xfrm>
            <a:off x="3615470" y="614213"/>
            <a:ext cx="1697445" cy="2867113"/>
          </a:xfrm>
          <a:prstGeom prst="rect">
            <a:avLst/>
          </a:prstGeom>
        </p:spPr>
      </p:pic>
      <p:pic>
        <p:nvPicPr>
          <p:cNvPr id="9" name="Picture 8">
            <a:extLst>
              <a:ext uri="{FF2B5EF4-FFF2-40B4-BE49-F238E27FC236}">
                <a16:creationId xmlns:a16="http://schemas.microsoft.com/office/drawing/2014/main" id="{AD891B60-538A-47B2-80F2-A8FAC64A68B8}"/>
              </a:ext>
            </a:extLst>
          </p:cNvPr>
          <p:cNvPicPr>
            <a:picLocks noChangeAspect="1"/>
          </p:cNvPicPr>
          <p:nvPr/>
        </p:nvPicPr>
        <p:blipFill>
          <a:blip r:embed="rId8"/>
          <a:stretch>
            <a:fillRect/>
          </a:stretch>
        </p:blipFill>
        <p:spPr>
          <a:xfrm>
            <a:off x="4246007" y="1936179"/>
            <a:ext cx="1814766" cy="2924583"/>
          </a:xfrm>
          <a:prstGeom prst="rect">
            <a:avLst/>
          </a:prstGeom>
        </p:spPr>
      </p:pic>
      <p:pic>
        <p:nvPicPr>
          <p:cNvPr id="22" name="Picture 21">
            <a:extLst>
              <a:ext uri="{FF2B5EF4-FFF2-40B4-BE49-F238E27FC236}">
                <a16:creationId xmlns:a16="http://schemas.microsoft.com/office/drawing/2014/main" id="{10EEF2DB-D99A-4C67-B7FB-F7D0A3404B3A}"/>
              </a:ext>
            </a:extLst>
          </p:cNvPr>
          <p:cNvPicPr>
            <a:picLocks noChangeAspect="1"/>
          </p:cNvPicPr>
          <p:nvPr/>
        </p:nvPicPr>
        <p:blipFill>
          <a:blip r:embed="rId9"/>
          <a:stretch>
            <a:fillRect/>
          </a:stretch>
        </p:blipFill>
        <p:spPr>
          <a:xfrm>
            <a:off x="6351225" y="757984"/>
            <a:ext cx="1774951" cy="2002705"/>
          </a:xfrm>
          <a:prstGeom prst="rect">
            <a:avLst/>
          </a:prstGeom>
        </p:spPr>
      </p:pic>
      <p:pic>
        <p:nvPicPr>
          <p:cNvPr id="12" name="Picture 11">
            <a:extLst>
              <a:ext uri="{FF2B5EF4-FFF2-40B4-BE49-F238E27FC236}">
                <a16:creationId xmlns:a16="http://schemas.microsoft.com/office/drawing/2014/main" id="{C0F53546-C452-4300-A941-5A0B6E5EBC07}"/>
              </a:ext>
            </a:extLst>
          </p:cNvPr>
          <p:cNvPicPr>
            <a:picLocks noChangeAspect="1"/>
          </p:cNvPicPr>
          <p:nvPr/>
        </p:nvPicPr>
        <p:blipFill>
          <a:blip r:embed="rId10"/>
          <a:stretch>
            <a:fillRect/>
          </a:stretch>
        </p:blipFill>
        <p:spPr>
          <a:xfrm>
            <a:off x="4815472" y="3351799"/>
            <a:ext cx="1814766" cy="3017925"/>
          </a:xfrm>
          <a:prstGeom prst="rect">
            <a:avLst/>
          </a:prstGeom>
        </p:spPr>
      </p:pic>
      <p:pic>
        <p:nvPicPr>
          <p:cNvPr id="5" name="Picture 4">
            <a:extLst>
              <a:ext uri="{FF2B5EF4-FFF2-40B4-BE49-F238E27FC236}">
                <a16:creationId xmlns:a16="http://schemas.microsoft.com/office/drawing/2014/main" id="{74E6615B-A25E-4014-B920-F8C5706A9493}"/>
              </a:ext>
            </a:extLst>
          </p:cNvPr>
          <p:cNvPicPr>
            <a:picLocks noChangeAspect="1"/>
          </p:cNvPicPr>
          <p:nvPr/>
        </p:nvPicPr>
        <p:blipFill>
          <a:blip r:embed="rId11"/>
          <a:stretch>
            <a:fillRect/>
          </a:stretch>
        </p:blipFill>
        <p:spPr>
          <a:xfrm>
            <a:off x="6795923" y="1907866"/>
            <a:ext cx="1525619" cy="2632440"/>
          </a:xfrm>
          <a:prstGeom prst="rect">
            <a:avLst/>
          </a:prstGeom>
        </p:spPr>
      </p:pic>
      <p:pic>
        <p:nvPicPr>
          <p:cNvPr id="14" name="Picture 13">
            <a:extLst>
              <a:ext uri="{FF2B5EF4-FFF2-40B4-BE49-F238E27FC236}">
                <a16:creationId xmlns:a16="http://schemas.microsoft.com/office/drawing/2014/main" id="{14ADBE82-D62B-4356-B4B6-9CCCC5C40917}"/>
              </a:ext>
            </a:extLst>
          </p:cNvPr>
          <p:cNvPicPr>
            <a:picLocks noChangeAspect="1"/>
          </p:cNvPicPr>
          <p:nvPr/>
        </p:nvPicPr>
        <p:blipFill>
          <a:blip r:embed="rId12"/>
          <a:stretch>
            <a:fillRect/>
          </a:stretch>
        </p:blipFill>
        <p:spPr>
          <a:xfrm>
            <a:off x="7578464" y="3192462"/>
            <a:ext cx="1631915" cy="3179602"/>
          </a:xfrm>
          <a:prstGeom prst="rect">
            <a:avLst/>
          </a:prstGeom>
        </p:spPr>
      </p:pic>
      <p:sp>
        <p:nvSpPr>
          <p:cNvPr id="31" name="TextBox 30">
            <a:extLst>
              <a:ext uri="{FF2B5EF4-FFF2-40B4-BE49-F238E27FC236}">
                <a16:creationId xmlns:a16="http://schemas.microsoft.com/office/drawing/2014/main" id="{AD6F96CF-352F-4DE0-B83D-1B952D9155FA}"/>
              </a:ext>
            </a:extLst>
          </p:cNvPr>
          <p:cNvSpPr txBox="1"/>
          <p:nvPr/>
        </p:nvSpPr>
        <p:spPr>
          <a:xfrm>
            <a:off x="10704313" y="5005599"/>
            <a:ext cx="1498683" cy="830997"/>
          </a:xfrm>
          <a:prstGeom prst="rect">
            <a:avLst/>
          </a:prstGeom>
          <a:noFill/>
        </p:spPr>
        <p:txBody>
          <a:bodyPr wrap="square" rtlCol="0">
            <a:spAutoFit/>
          </a:bodyPr>
          <a:lstStyle/>
          <a:p>
            <a:r>
              <a:rPr lang="en-US" sz="4800" dirty="0">
                <a:solidFill>
                  <a:schemeClr val="bg1"/>
                </a:solidFill>
              </a:rPr>
              <a:t>…</a:t>
            </a:r>
            <a:endParaRPr lang="en-NZ" sz="4800" dirty="0">
              <a:solidFill>
                <a:schemeClr val="bg1"/>
              </a:solidFill>
            </a:endParaRPr>
          </a:p>
        </p:txBody>
      </p:sp>
      <p:sp>
        <p:nvSpPr>
          <p:cNvPr id="37" name="TextBox 36">
            <a:extLst>
              <a:ext uri="{FF2B5EF4-FFF2-40B4-BE49-F238E27FC236}">
                <a16:creationId xmlns:a16="http://schemas.microsoft.com/office/drawing/2014/main" id="{D93FF303-5AB7-4094-819F-A0700D3AD150}"/>
              </a:ext>
            </a:extLst>
          </p:cNvPr>
          <p:cNvSpPr txBox="1"/>
          <p:nvPr/>
        </p:nvSpPr>
        <p:spPr>
          <a:xfrm>
            <a:off x="2667734" y="-293436"/>
            <a:ext cx="7364141" cy="646331"/>
          </a:xfrm>
          <a:prstGeom prst="rect">
            <a:avLst/>
          </a:prstGeom>
          <a:noFill/>
        </p:spPr>
        <p:txBody>
          <a:bodyPr wrap="square" rtlCol="0">
            <a:spAutoFit/>
          </a:bodyPr>
          <a:lstStyle/>
          <a:p>
            <a:r>
              <a:rPr lang="en-AU" sz="3600" b="1" dirty="0">
                <a:solidFill>
                  <a:schemeClr val="accent1">
                    <a:lumMod val="40000"/>
                    <a:lumOff val="60000"/>
                  </a:schemeClr>
                </a:solidFill>
              </a:rPr>
              <a:t>Weather report : Clouds on Horizon!!</a:t>
            </a:r>
            <a:endParaRPr lang="en-NZ" sz="3600" b="1" dirty="0">
              <a:solidFill>
                <a:schemeClr val="accent1">
                  <a:lumMod val="40000"/>
                  <a:lumOff val="60000"/>
                </a:schemeClr>
              </a:solidFill>
            </a:endParaRPr>
          </a:p>
        </p:txBody>
      </p:sp>
      <p:pic>
        <p:nvPicPr>
          <p:cNvPr id="53" name="Picture 52">
            <a:extLst>
              <a:ext uri="{FF2B5EF4-FFF2-40B4-BE49-F238E27FC236}">
                <a16:creationId xmlns:a16="http://schemas.microsoft.com/office/drawing/2014/main" id="{BB3B5BB3-179F-4F45-95D3-4856E99E6951}"/>
              </a:ext>
            </a:extLst>
          </p:cNvPr>
          <p:cNvPicPr>
            <a:picLocks noChangeAspect="1"/>
          </p:cNvPicPr>
          <p:nvPr/>
        </p:nvPicPr>
        <p:blipFill>
          <a:blip r:embed="rId4"/>
          <a:stretch>
            <a:fillRect/>
          </a:stretch>
        </p:blipFill>
        <p:spPr>
          <a:xfrm>
            <a:off x="-486979" y="4081304"/>
            <a:ext cx="2296451" cy="2399062"/>
          </a:xfrm>
          <a:prstGeom prst="rect">
            <a:avLst/>
          </a:prstGeom>
        </p:spPr>
      </p:pic>
      <p:pic>
        <p:nvPicPr>
          <p:cNvPr id="54" name="Picture 53">
            <a:extLst>
              <a:ext uri="{FF2B5EF4-FFF2-40B4-BE49-F238E27FC236}">
                <a16:creationId xmlns:a16="http://schemas.microsoft.com/office/drawing/2014/main" id="{6F9ABC72-1F70-48E5-A983-D36DCC422BB7}"/>
              </a:ext>
            </a:extLst>
          </p:cNvPr>
          <p:cNvPicPr>
            <a:picLocks noChangeAspect="1"/>
          </p:cNvPicPr>
          <p:nvPr/>
        </p:nvPicPr>
        <p:blipFill>
          <a:blip r:embed="rId4"/>
          <a:stretch>
            <a:fillRect/>
          </a:stretch>
        </p:blipFill>
        <p:spPr>
          <a:xfrm>
            <a:off x="-514729" y="-301939"/>
            <a:ext cx="2709397" cy="2399062"/>
          </a:xfrm>
          <a:prstGeom prst="rect">
            <a:avLst/>
          </a:prstGeom>
        </p:spPr>
      </p:pic>
      <p:pic>
        <p:nvPicPr>
          <p:cNvPr id="30" name="Picture 29">
            <a:extLst>
              <a:ext uri="{FF2B5EF4-FFF2-40B4-BE49-F238E27FC236}">
                <a16:creationId xmlns:a16="http://schemas.microsoft.com/office/drawing/2014/main" id="{7FE48600-B499-4EDE-8EB9-74BEA3E0652C}"/>
              </a:ext>
            </a:extLst>
          </p:cNvPr>
          <p:cNvPicPr>
            <a:picLocks noChangeAspect="1"/>
          </p:cNvPicPr>
          <p:nvPr/>
        </p:nvPicPr>
        <p:blipFill>
          <a:blip r:embed="rId13"/>
          <a:stretch>
            <a:fillRect/>
          </a:stretch>
        </p:blipFill>
        <p:spPr>
          <a:xfrm>
            <a:off x="895441" y="648996"/>
            <a:ext cx="1999348" cy="3055126"/>
          </a:xfrm>
          <a:prstGeom prst="rect">
            <a:avLst/>
          </a:prstGeom>
        </p:spPr>
      </p:pic>
      <p:pic>
        <p:nvPicPr>
          <p:cNvPr id="24" name="Picture 23">
            <a:extLst>
              <a:ext uri="{FF2B5EF4-FFF2-40B4-BE49-F238E27FC236}">
                <a16:creationId xmlns:a16="http://schemas.microsoft.com/office/drawing/2014/main" id="{6B0AE640-3E68-418B-99DC-DB9B426973AA}"/>
              </a:ext>
            </a:extLst>
          </p:cNvPr>
          <p:cNvPicPr>
            <a:picLocks noChangeAspect="1"/>
          </p:cNvPicPr>
          <p:nvPr/>
        </p:nvPicPr>
        <p:blipFill>
          <a:blip r:embed="rId14"/>
          <a:stretch>
            <a:fillRect/>
          </a:stretch>
        </p:blipFill>
        <p:spPr>
          <a:xfrm>
            <a:off x="1616122" y="1877035"/>
            <a:ext cx="1648512" cy="2632441"/>
          </a:xfrm>
          <a:prstGeom prst="rect">
            <a:avLst/>
          </a:prstGeom>
        </p:spPr>
      </p:pic>
      <p:pic>
        <p:nvPicPr>
          <p:cNvPr id="26" name="Picture 25">
            <a:extLst>
              <a:ext uri="{FF2B5EF4-FFF2-40B4-BE49-F238E27FC236}">
                <a16:creationId xmlns:a16="http://schemas.microsoft.com/office/drawing/2014/main" id="{15B5FC02-1E04-434C-A5C4-706B510CFD49}"/>
              </a:ext>
            </a:extLst>
          </p:cNvPr>
          <p:cNvPicPr>
            <a:picLocks noChangeAspect="1"/>
          </p:cNvPicPr>
          <p:nvPr/>
        </p:nvPicPr>
        <p:blipFill>
          <a:blip r:embed="rId15"/>
          <a:stretch>
            <a:fillRect/>
          </a:stretch>
        </p:blipFill>
        <p:spPr>
          <a:xfrm>
            <a:off x="2184786" y="3123300"/>
            <a:ext cx="1814766" cy="3116898"/>
          </a:xfrm>
          <a:prstGeom prst="rect">
            <a:avLst/>
          </a:prstGeom>
        </p:spPr>
      </p:pic>
      <p:pic>
        <p:nvPicPr>
          <p:cNvPr id="55" name="Picture 54">
            <a:extLst>
              <a:ext uri="{FF2B5EF4-FFF2-40B4-BE49-F238E27FC236}">
                <a16:creationId xmlns:a16="http://schemas.microsoft.com/office/drawing/2014/main" id="{D8455D84-F166-4CBA-8444-4EEF6F48A083}"/>
              </a:ext>
            </a:extLst>
          </p:cNvPr>
          <p:cNvPicPr>
            <a:picLocks noChangeAspect="1"/>
          </p:cNvPicPr>
          <p:nvPr/>
        </p:nvPicPr>
        <p:blipFill>
          <a:blip r:embed="rId4"/>
          <a:stretch>
            <a:fillRect/>
          </a:stretch>
        </p:blipFill>
        <p:spPr>
          <a:xfrm flipH="1">
            <a:off x="9892578" y="2651617"/>
            <a:ext cx="2202774" cy="2399062"/>
          </a:xfrm>
          <a:prstGeom prst="rect">
            <a:avLst/>
          </a:prstGeom>
        </p:spPr>
      </p:pic>
      <p:pic>
        <p:nvPicPr>
          <p:cNvPr id="28" name="Picture 27">
            <a:extLst>
              <a:ext uri="{FF2B5EF4-FFF2-40B4-BE49-F238E27FC236}">
                <a16:creationId xmlns:a16="http://schemas.microsoft.com/office/drawing/2014/main" id="{A7726CEA-8144-4943-9DC5-A2221223BA4C}"/>
              </a:ext>
            </a:extLst>
          </p:cNvPr>
          <p:cNvPicPr>
            <a:picLocks noChangeAspect="1"/>
          </p:cNvPicPr>
          <p:nvPr/>
        </p:nvPicPr>
        <p:blipFill>
          <a:blip r:embed="rId16"/>
          <a:stretch>
            <a:fillRect/>
          </a:stretch>
        </p:blipFill>
        <p:spPr>
          <a:xfrm>
            <a:off x="9144720" y="663723"/>
            <a:ext cx="1786289" cy="2544911"/>
          </a:xfrm>
          <a:prstGeom prst="rect">
            <a:avLst/>
          </a:prstGeom>
        </p:spPr>
      </p:pic>
    </p:spTree>
    <p:extLst>
      <p:ext uri="{BB962C8B-B14F-4D97-AF65-F5344CB8AC3E}">
        <p14:creationId xmlns:p14="http://schemas.microsoft.com/office/powerpoint/2010/main" val="374357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2B4E38B-31D8-4EE2-85E4-1859BF2D4F19}"/>
              </a:ext>
            </a:extLst>
          </p:cNvPr>
          <p:cNvPicPr>
            <a:picLocks noChangeAspect="1"/>
          </p:cNvPicPr>
          <p:nvPr/>
        </p:nvPicPr>
        <p:blipFill>
          <a:blip r:embed="rId2"/>
          <a:stretch>
            <a:fillRect/>
          </a:stretch>
        </p:blipFill>
        <p:spPr>
          <a:xfrm>
            <a:off x="0" y="-34163"/>
            <a:ext cx="12192000" cy="6892163"/>
          </a:xfrm>
          <a:prstGeom prst="rect">
            <a:avLst/>
          </a:prstGeom>
        </p:spPr>
      </p:pic>
      <p:pic>
        <p:nvPicPr>
          <p:cNvPr id="4" name="Graphic 3" descr="Gauge with solid fill">
            <a:extLst>
              <a:ext uri="{FF2B5EF4-FFF2-40B4-BE49-F238E27FC236}">
                <a16:creationId xmlns:a16="http://schemas.microsoft.com/office/drawing/2014/main" id="{DEFFCD57-B351-49C7-B34D-4BA151BE29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8271" y="6048103"/>
            <a:ext cx="914400" cy="914400"/>
          </a:xfrm>
          <a:prstGeom prst="rect">
            <a:avLst/>
          </a:prstGeom>
        </p:spPr>
      </p:pic>
      <p:pic>
        <p:nvPicPr>
          <p:cNvPr id="9" name="Graphic 8" descr="Bar graph with downward trend outline">
            <a:extLst>
              <a:ext uri="{FF2B5EF4-FFF2-40B4-BE49-F238E27FC236}">
                <a16:creationId xmlns:a16="http://schemas.microsoft.com/office/drawing/2014/main" id="{4E047C51-0A35-49A0-A5D6-FB8732E5DC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86548" y="6152606"/>
            <a:ext cx="914400" cy="914400"/>
          </a:xfrm>
          <a:prstGeom prst="rect">
            <a:avLst/>
          </a:prstGeom>
        </p:spPr>
      </p:pic>
      <p:sp>
        <p:nvSpPr>
          <p:cNvPr id="11" name="Oval 10">
            <a:extLst>
              <a:ext uri="{FF2B5EF4-FFF2-40B4-BE49-F238E27FC236}">
                <a16:creationId xmlns:a16="http://schemas.microsoft.com/office/drawing/2014/main" id="{BA219437-438F-4BD2-A722-EE5738FB6017}"/>
              </a:ext>
            </a:extLst>
          </p:cNvPr>
          <p:cNvSpPr/>
          <p:nvPr/>
        </p:nvSpPr>
        <p:spPr>
          <a:xfrm>
            <a:off x="8164285" y="5937068"/>
            <a:ext cx="1645920" cy="155448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Graphic 12" descr="Pilot female with solid fill">
            <a:extLst>
              <a:ext uri="{FF2B5EF4-FFF2-40B4-BE49-F238E27FC236}">
                <a16:creationId xmlns:a16="http://schemas.microsoft.com/office/drawing/2014/main" id="{E6D82ABA-F292-4C19-8BD5-AFE1D36BCA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65914" y="3243958"/>
            <a:ext cx="4509171" cy="4509171"/>
          </a:xfrm>
          <a:prstGeom prst="rect">
            <a:avLst/>
          </a:prstGeom>
        </p:spPr>
      </p:pic>
      <p:sp>
        <p:nvSpPr>
          <p:cNvPr id="14" name="Oval 13">
            <a:extLst>
              <a:ext uri="{FF2B5EF4-FFF2-40B4-BE49-F238E27FC236}">
                <a16:creationId xmlns:a16="http://schemas.microsoft.com/office/drawing/2014/main" id="{F3EE6DD7-7541-4772-B537-1001B56EBF8C}"/>
              </a:ext>
            </a:extLst>
          </p:cNvPr>
          <p:cNvSpPr/>
          <p:nvPr/>
        </p:nvSpPr>
        <p:spPr>
          <a:xfrm>
            <a:off x="3533380" y="4454910"/>
            <a:ext cx="1509303" cy="8817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a:extLst>
              <a:ext uri="{FF2B5EF4-FFF2-40B4-BE49-F238E27FC236}">
                <a16:creationId xmlns:a16="http://schemas.microsoft.com/office/drawing/2014/main" id="{B3282FEE-E1CC-44B3-960A-4D1A85E947B3}"/>
              </a:ext>
            </a:extLst>
          </p:cNvPr>
          <p:cNvSpPr/>
          <p:nvPr/>
        </p:nvSpPr>
        <p:spPr>
          <a:xfrm>
            <a:off x="3220704" y="5454017"/>
            <a:ext cx="2199592" cy="15544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9" name="Graphic 18" descr="Pilot male with solid fill">
            <a:extLst>
              <a:ext uri="{FF2B5EF4-FFF2-40B4-BE49-F238E27FC236}">
                <a16:creationId xmlns:a16="http://schemas.microsoft.com/office/drawing/2014/main" id="{C0B98AB9-8FA2-4ABF-A61F-FBB13B3506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10148" y="3243958"/>
            <a:ext cx="4509170" cy="4509170"/>
          </a:xfrm>
          <a:prstGeom prst="rect">
            <a:avLst/>
          </a:prstGeom>
        </p:spPr>
      </p:pic>
      <p:sp>
        <p:nvSpPr>
          <p:cNvPr id="20" name="Oval 19">
            <a:extLst>
              <a:ext uri="{FF2B5EF4-FFF2-40B4-BE49-F238E27FC236}">
                <a16:creationId xmlns:a16="http://schemas.microsoft.com/office/drawing/2014/main" id="{1106EE4D-2038-475F-9235-79D26178CE85}"/>
              </a:ext>
            </a:extLst>
          </p:cNvPr>
          <p:cNvSpPr/>
          <p:nvPr/>
        </p:nvSpPr>
        <p:spPr>
          <a:xfrm>
            <a:off x="8106575" y="4513198"/>
            <a:ext cx="1248045" cy="8882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Oval 20">
            <a:extLst>
              <a:ext uri="{FF2B5EF4-FFF2-40B4-BE49-F238E27FC236}">
                <a16:creationId xmlns:a16="http://schemas.microsoft.com/office/drawing/2014/main" id="{EF42004C-1811-4E7F-865E-443C775A8C30}"/>
              </a:ext>
            </a:extLst>
          </p:cNvPr>
          <p:cNvSpPr/>
          <p:nvPr/>
        </p:nvSpPr>
        <p:spPr>
          <a:xfrm>
            <a:off x="7224608" y="5361642"/>
            <a:ext cx="2397034" cy="15348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xtBox 21">
            <a:extLst>
              <a:ext uri="{FF2B5EF4-FFF2-40B4-BE49-F238E27FC236}">
                <a16:creationId xmlns:a16="http://schemas.microsoft.com/office/drawing/2014/main" id="{2BF2834D-3372-42AB-8473-DADC16221EF8}"/>
              </a:ext>
            </a:extLst>
          </p:cNvPr>
          <p:cNvSpPr txBox="1"/>
          <p:nvPr/>
        </p:nvSpPr>
        <p:spPr>
          <a:xfrm>
            <a:off x="265128" y="395288"/>
            <a:ext cx="4881033" cy="769441"/>
          </a:xfrm>
          <a:prstGeom prst="rect">
            <a:avLst/>
          </a:prstGeom>
          <a:noFill/>
        </p:spPr>
        <p:txBody>
          <a:bodyPr wrap="square">
            <a:spAutoFit/>
          </a:bodyPr>
          <a:lstStyle/>
          <a:p>
            <a:pPr algn="ctr"/>
            <a:r>
              <a:rPr lang="en-AU" sz="4400" b="1" dirty="0">
                <a:solidFill>
                  <a:schemeClr val="accent1">
                    <a:lumMod val="40000"/>
                    <a:lumOff val="60000"/>
                  </a:schemeClr>
                </a:solidFill>
              </a:rPr>
              <a:t>Looking Forward</a:t>
            </a:r>
          </a:p>
        </p:txBody>
      </p:sp>
      <p:sp>
        <p:nvSpPr>
          <p:cNvPr id="36" name="Rectangle: Rounded Corners 35">
            <a:extLst>
              <a:ext uri="{FF2B5EF4-FFF2-40B4-BE49-F238E27FC236}">
                <a16:creationId xmlns:a16="http://schemas.microsoft.com/office/drawing/2014/main" id="{0E7C8677-7B5B-4436-81C2-84542864F878}"/>
              </a:ext>
            </a:extLst>
          </p:cNvPr>
          <p:cNvSpPr/>
          <p:nvPr/>
        </p:nvSpPr>
        <p:spPr>
          <a:xfrm>
            <a:off x="2193494" y="2172765"/>
            <a:ext cx="8348495" cy="388288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27543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DBE34295EDFB4EB805750C6B957FCD" ma:contentTypeVersion="20" ma:contentTypeDescription="Create a new document." ma:contentTypeScope="" ma:versionID="90fbaad1537582baec1a43629116d6ab">
  <xsd:schema xmlns:xsd="http://www.w3.org/2001/XMLSchema" xmlns:xs="http://www.w3.org/2001/XMLSchema" xmlns:p="http://schemas.microsoft.com/office/2006/metadata/properties" xmlns:ns2="280dc477-ba8b-4fdb-b572-a218c2fcd2e8" xmlns:ns3="d213af9c-6606-4219-a6ca-7870830ef5bf" targetNamespace="http://schemas.microsoft.com/office/2006/metadata/properties" ma:root="true" ma:fieldsID="bc21e1fb87328856c15fb45381ffd392" ns2:_="" ns3:_="">
    <xsd:import namespace="280dc477-ba8b-4fdb-b572-a218c2fcd2e8"/>
    <xsd:import namespace="d213af9c-6606-4219-a6ca-7870830ef5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MediaServiceLocation" minOccurs="0"/>
                <xsd:element ref="ns2:URL" minOccurs="0"/>
                <xsd:element ref="ns2:_Flow_SignoffStatus" minOccurs="0"/>
                <xsd:element ref="ns2: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dc477-ba8b-4fdb-b572-a218c2fcd2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URL" ma:index="21"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22" nillable="true" ma:displayName="Sign-off status" ma:internalName="Sign_x002d_off_x0020_status">
      <xsd:simpleType>
        <xsd:restriction base="dms:Text"/>
      </xsd:simpleType>
    </xsd:element>
    <xsd:element name="Status" ma:index="23" nillable="true" ma:displayName="Comment" ma:description="All billed paid and entered into EA" ma:format="Dropdown" ma:internalName="Status">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9f30f7-2dd1-4dad-86af-e1d0814f57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13af9c-6606-4219-a6ca-7870830ef5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c030f49-8199-42ad-b086-6691d1c560a2}" ma:internalName="TaxCatchAll" ma:showField="CatchAllData" ma:web="d213af9c-6606-4219-a6ca-7870830ef5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8FFD1A-7F8B-4218-840E-5CF1587BDC55}"/>
</file>

<file path=customXml/itemProps2.xml><?xml version="1.0" encoding="utf-8"?>
<ds:datastoreItem xmlns:ds="http://schemas.openxmlformats.org/officeDocument/2006/customXml" ds:itemID="{EE607162-10CF-4409-BFB6-F7FC66A8F4EF}"/>
</file>

<file path=docProps/app.xml><?xml version="1.0" encoding="utf-8"?>
<Properties xmlns="http://schemas.openxmlformats.org/officeDocument/2006/extended-properties" xmlns:vt="http://schemas.openxmlformats.org/officeDocument/2006/docPropsVTypes">
  <TotalTime>18431</TotalTime>
  <Words>2322</Words>
  <Application>Microsoft Office PowerPoint</Application>
  <PresentationFormat>Widescreen</PresentationFormat>
  <Paragraphs>253</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Miller</dc:creator>
  <cp:lastModifiedBy>Adrienne Miller</cp:lastModifiedBy>
  <cp:revision>13</cp:revision>
  <dcterms:created xsi:type="dcterms:W3CDTF">2021-03-05T05:00:12Z</dcterms:created>
  <dcterms:modified xsi:type="dcterms:W3CDTF">2022-10-05T00:27:31Z</dcterms:modified>
</cp:coreProperties>
</file>