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28"/>
  </p:notesMasterIdLst>
  <p:handoutMasterIdLst>
    <p:handoutMasterId r:id="rId29"/>
  </p:handoutMasterIdLst>
  <p:sldIdLst>
    <p:sldId id="257" r:id="rId5"/>
    <p:sldId id="334" r:id="rId6"/>
    <p:sldId id="335" r:id="rId7"/>
    <p:sldId id="324" r:id="rId8"/>
    <p:sldId id="308" r:id="rId9"/>
    <p:sldId id="307" r:id="rId10"/>
    <p:sldId id="298" r:id="rId11"/>
    <p:sldId id="342" r:id="rId12"/>
    <p:sldId id="310" r:id="rId13"/>
    <p:sldId id="303" r:id="rId14"/>
    <p:sldId id="352" r:id="rId15"/>
    <p:sldId id="350" r:id="rId16"/>
    <p:sldId id="347" r:id="rId17"/>
    <p:sldId id="353" r:id="rId18"/>
    <p:sldId id="300" r:id="rId19"/>
    <p:sldId id="354" r:id="rId20"/>
    <p:sldId id="331" r:id="rId21"/>
    <p:sldId id="344" r:id="rId22"/>
    <p:sldId id="262" r:id="rId23"/>
    <p:sldId id="355" r:id="rId24"/>
    <p:sldId id="326" r:id="rId25"/>
    <p:sldId id="346" r:id="rId26"/>
    <p:sldId id="348"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h Webber" initials="JW" lastIdx="1" clrIdx="0">
    <p:extLst>
      <p:ext uri="{19B8F6BF-5375-455C-9EA6-DF929625EA0E}">
        <p15:presenceInfo xmlns:p15="http://schemas.microsoft.com/office/powerpoint/2012/main" userId="S::Judith.Webber@esr.cri.nz::d902832b-a738-4f5e-be5a-4c95e94781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423CF-42FF-4752-B425-3FDA7CA5C5F3}" v="2" dt="2022-10-18T19:15:58.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92578" autoAdjust="0"/>
  </p:normalViewPr>
  <p:slideViewPr>
    <p:cSldViewPr snapToGrid="0">
      <p:cViewPr>
        <p:scale>
          <a:sx n="100" d="100"/>
          <a:sy n="100" d="100"/>
        </p:scale>
        <p:origin x="-40" y="-1728"/>
      </p:cViewPr>
      <p:guideLst/>
    </p:cSldViewPr>
  </p:slideViewPr>
  <p:outlineViewPr>
    <p:cViewPr>
      <p:scale>
        <a:sx n="33" d="100"/>
        <a:sy n="33" d="100"/>
      </p:scale>
      <p:origin x="0" y="-861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47" d="100"/>
          <a:sy n="47"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F7EFB6-E92B-4C3C-B465-62AEA2623B9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dirty="0"/>
          </a:p>
        </p:txBody>
      </p:sp>
      <p:sp>
        <p:nvSpPr>
          <p:cNvPr id="3" name="Date Placeholder 2">
            <a:extLst>
              <a:ext uri="{FF2B5EF4-FFF2-40B4-BE49-F238E27FC236}">
                <a16:creationId xmlns:a16="http://schemas.microsoft.com/office/drawing/2014/main" id="{CC91999C-CB8F-4DF6-8832-F1367F7B37E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FFA5EF5-F982-46F2-820F-DF964E8428F8}" type="datetimeFigureOut">
              <a:rPr lang="en-NZ" smtClean="0"/>
              <a:t>19/10/2022</a:t>
            </a:fld>
            <a:endParaRPr lang="en-NZ" dirty="0"/>
          </a:p>
        </p:txBody>
      </p:sp>
      <p:sp>
        <p:nvSpPr>
          <p:cNvPr id="4" name="Footer Placeholder 3">
            <a:extLst>
              <a:ext uri="{FF2B5EF4-FFF2-40B4-BE49-F238E27FC236}">
                <a16:creationId xmlns:a16="http://schemas.microsoft.com/office/drawing/2014/main" id="{544A4A2A-5A94-4483-839F-3215CAF0AEB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a:extLst>
              <a:ext uri="{FF2B5EF4-FFF2-40B4-BE49-F238E27FC236}">
                <a16:creationId xmlns:a16="http://schemas.microsoft.com/office/drawing/2014/main" id="{1354D9A1-B8CC-4D25-8F4F-333497C2C06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C105B27-D914-47D8-B2D7-4576425288A6}" type="slidenum">
              <a:rPr lang="en-NZ" smtClean="0"/>
              <a:t>‹#›</a:t>
            </a:fld>
            <a:endParaRPr lang="en-NZ" dirty="0"/>
          </a:p>
        </p:txBody>
      </p:sp>
    </p:spTree>
    <p:extLst>
      <p:ext uri="{BB962C8B-B14F-4D97-AF65-F5344CB8AC3E}">
        <p14:creationId xmlns:p14="http://schemas.microsoft.com/office/powerpoint/2010/main" val="343774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0C9CE30-8DFF-4BA6-BA35-1FA5170BA2F3}" type="datetimeFigureOut">
              <a:rPr lang="en-NZ" smtClean="0"/>
              <a:t>19/10/2022</a:t>
            </a:fld>
            <a:endParaRPr lang="en-NZ"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F626C93-904F-470E-A159-150120198269}" type="slidenum">
              <a:rPr lang="en-NZ" smtClean="0"/>
              <a:t>‹#›</a:t>
            </a:fld>
            <a:endParaRPr lang="en-NZ" dirty="0"/>
          </a:p>
        </p:txBody>
      </p:sp>
    </p:spTree>
    <p:extLst>
      <p:ext uri="{BB962C8B-B14F-4D97-AF65-F5344CB8AC3E}">
        <p14:creationId xmlns:p14="http://schemas.microsoft.com/office/powerpoint/2010/main" val="87665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ture.com/articles/s41598-018-35350-2#ref-CR3"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ature.com/articles/s41598-018-35350-2#ref-CR9" TargetMode="External"/><Relationship Id="rId4" Type="http://schemas.openxmlformats.org/officeDocument/2006/relationships/hyperlink" Target="https://www.nature.com/articles/s41598-018-35350-2#ref-CR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a:t>
            </a:fld>
            <a:endParaRPr lang="en-NZ" dirty="0"/>
          </a:p>
        </p:txBody>
      </p:sp>
    </p:spTree>
    <p:extLst>
      <p:ext uri="{BB962C8B-B14F-4D97-AF65-F5344CB8AC3E}">
        <p14:creationId xmlns:p14="http://schemas.microsoft.com/office/powerpoint/2010/main" val="52854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dirty="0">
                <a:solidFill>
                  <a:srgbClr val="202124"/>
                </a:solidFill>
                <a:effectLst/>
                <a:latin typeface="arial" panose="020B0604020202020204" pitchFamily="34" charset="0"/>
              </a:rPr>
              <a:t>Proteobacteria is the most diverse bacterial phylum</a:t>
            </a:r>
            <a:endParaRPr lang="en-NZ" b="1" i="0" dirty="0">
              <a:solidFill>
                <a:srgbClr val="5F6368"/>
              </a:solidFill>
              <a:effectLst/>
              <a:latin typeface="arial" panose="020B0604020202020204" pitchFamily="34" charset="0"/>
            </a:endParaRPr>
          </a:p>
          <a:p>
            <a:r>
              <a:rPr lang="en-NZ" b="0" i="0" dirty="0">
                <a:solidFill>
                  <a:srgbClr val="202124"/>
                </a:solidFill>
                <a:effectLst/>
                <a:latin typeface="arial" panose="020B0604020202020204" pitchFamily="34" charset="0"/>
              </a:rPr>
              <a:t>phylum Proteobacteria, </a:t>
            </a:r>
            <a:r>
              <a:rPr lang="en-NZ" b="1" i="0" dirty="0">
                <a:solidFill>
                  <a:srgbClr val="202124"/>
                </a:solidFill>
                <a:effectLst/>
                <a:latin typeface="arial" panose="020B0604020202020204" pitchFamily="34" charset="0"/>
              </a:rPr>
              <a:t>represent the most frequent bacteria in drinking water</a:t>
            </a:r>
            <a:r>
              <a:rPr lang="en-NZ" b="0" i="0" dirty="0">
                <a:solidFill>
                  <a:srgbClr val="202124"/>
                </a:solidFill>
                <a:effectLst/>
                <a:latin typeface="arial" panose="020B0604020202020204" pitchFamily="34" charset="0"/>
              </a:rPr>
              <a:t>,</a:t>
            </a:r>
            <a:endParaRPr lang="en-NZ" b="1" i="0" dirty="0">
              <a:solidFill>
                <a:srgbClr val="5F6368"/>
              </a:solidFill>
              <a:effectLst/>
              <a:latin typeface="arial" panose="020B0604020202020204" pitchFamily="34" charset="0"/>
            </a:endParaRPr>
          </a:p>
          <a:p>
            <a:endParaRPr lang="en-NZ" b="1" i="0" dirty="0">
              <a:solidFill>
                <a:srgbClr val="5F6368"/>
              </a:solidFill>
              <a:effectLst/>
              <a:latin typeface="arial" panose="020B0604020202020204" pitchFamily="34" charset="0"/>
            </a:endParaRPr>
          </a:p>
          <a:p>
            <a:endParaRPr lang="en-NZ" b="1" i="0" dirty="0">
              <a:solidFill>
                <a:srgbClr val="5F6368"/>
              </a:solidFill>
              <a:effectLst/>
              <a:latin typeface="arial" panose="020B0604020202020204" pitchFamily="34" charset="0"/>
            </a:endParaRPr>
          </a:p>
          <a:p>
            <a:endParaRPr lang="en-NZ" b="1" i="0" dirty="0">
              <a:solidFill>
                <a:srgbClr val="5F6368"/>
              </a:solidFill>
              <a:effectLst/>
              <a:latin typeface="arial" panose="020B0604020202020204" pitchFamily="34" charset="0"/>
            </a:endParaRPr>
          </a:p>
          <a:p>
            <a:r>
              <a:rPr lang="en-NZ" b="1" i="0" dirty="0">
                <a:solidFill>
                  <a:srgbClr val="5F6368"/>
                </a:solidFill>
                <a:effectLst/>
                <a:latin typeface="arial" panose="020B0604020202020204" pitchFamily="34" charset="0"/>
              </a:rPr>
              <a:t>Bacteroides</a:t>
            </a:r>
            <a:r>
              <a:rPr lang="en-NZ" b="0" i="0" dirty="0">
                <a:solidFill>
                  <a:srgbClr val="4D5156"/>
                </a:solidFill>
                <a:effectLst/>
                <a:latin typeface="arial" panose="020B0604020202020204" pitchFamily="34" charset="0"/>
              </a:rPr>
              <a:t> inhabit the digestive tract; - </a:t>
            </a:r>
            <a:r>
              <a:rPr lang="en-NZ" b="0" i="0" dirty="0" err="1">
                <a:solidFill>
                  <a:srgbClr val="4D5156"/>
                </a:solidFill>
                <a:effectLst/>
                <a:latin typeface="arial" panose="020B0604020202020204" pitchFamily="34" charset="0"/>
              </a:rPr>
              <a:t>fecal</a:t>
            </a:r>
            <a:r>
              <a:rPr lang="en-NZ" b="0" i="0" dirty="0">
                <a:solidFill>
                  <a:srgbClr val="4D5156"/>
                </a:solidFill>
                <a:effectLst/>
                <a:latin typeface="arial" panose="020B0604020202020204" pitchFamily="34" charset="0"/>
              </a:rPr>
              <a:t> indicator?</a:t>
            </a:r>
          </a:p>
          <a:p>
            <a:r>
              <a:rPr lang="en-NZ" b="0" i="0" dirty="0" err="1">
                <a:solidFill>
                  <a:srgbClr val="202124"/>
                </a:solidFill>
                <a:effectLst/>
                <a:latin typeface="arial" panose="020B0604020202020204" pitchFamily="34" charset="0"/>
              </a:rPr>
              <a:t>Patescibacteria</a:t>
            </a:r>
            <a:r>
              <a:rPr lang="en-NZ" b="0" i="0" dirty="0">
                <a:solidFill>
                  <a:srgbClr val="202124"/>
                </a:solidFill>
                <a:effectLst/>
                <a:latin typeface="arial" panose="020B0604020202020204" pitchFamily="34" charset="0"/>
              </a:rPr>
              <a:t> </a:t>
            </a:r>
            <a:r>
              <a:rPr lang="en-NZ" b="0" i="0" dirty="0">
                <a:solidFill>
                  <a:srgbClr val="4D5156"/>
                </a:solidFill>
                <a:effectLst/>
                <a:latin typeface="arial" panose="020B0604020202020204" pitchFamily="34" charset="0"/>
              </a:rPr>
              <a:t> like low nutrient </a:t>
            </a:r>
            <a:r>
              <a:rPr lang="en-NZ" b="0" i="0" dirty="0" err="1">
                <a:solidFill>
                  <a:srgbClr val="4D5156"/>
                </a:solidFill>
                <a:effectLst/>
                <a:latin typeface="arial" panose="020B0604020202020204" pitchFamily="34" charset="0"/>
              </a:rPr>
              <a:t>conds</a:t>
            </a:r>
            <a:r>
              <a:rPr lang="en-NZ" b="0" i="0" dirty="0">
                <a:solidFill>
                  <a:srgbClr val="4D5156"/>
                </a:solidFill>
                <a:effectLst/>
                <a:latin typeface="arial" panose="020B0604020202020204" pitchFamily="34" charset="0"/>
              </a:rPr>
              <a:t>, from soil. prevalent in </a:t>
            </a:r>
            <a:r>
              <a:rPr lang="en-NZ" b="1" i="0" dirty="0">
                <a:solidFill>
                  <a:srgbClr val="5F6368"/>
                </a:solidFill>
                <a:effectLst/>
                <a:latin typeface="arial" panose="020B0604020202020204" pitchFamily="34" charset="0"/>
              </a:rPr>
              <a:t>groundwater</a:t>
            </a:r>
            <a:r>
              <a:rPr lang="en-NZ" b="0" i="0" dirty="0">
                <a:solidFill>
                  <a:srgbClr val="4D5156"/>
                </a:solidFill>
                <a:effectLst/>
                <a:latin typeface="arial" panose="020B0604020202020204" pitchFamily="34" charset="0"/>
              </a:rPr>
              <a:t>, </a:t>
            </a:r>
          </a:p>
          <a:p>
            <a:endParaRPr lang="en-NZ" b="0" i="0" dirty="0">
              <a:solidFill>
                <a:srgbClr val="4D5156"/>
              </a:solidFill>
              <a:effectLst/>
              <a:latin typeface="arial" panose="020B0604020202020204" pitchFamily="34" charset="0"/>
            </a:endParaRPr>
          </a:p>
          <a:p>
            <a:r>
              <a:rPr lang="en-NZ" b="0" i="0" dirty="0">
                <a:solidFill>
                  <a:srgbClr val="212121"/>
                </a:solidFill>
                <a:effectLst/>
                <a:latin typeface="Cambria" panose="02040503050406030204" pitchFamily="18" charset="0"/>
              </a:rPr>
              <a:t> Being dominated by a few phyla (</a:t>
            </a:r>
            <a:r>
              <a:rPr lang="en-NZ" b="0" i="1" dirty="0">
                <a:solidFill>
                  <a:srgbClr val="212121"/>
                </a:solidFill>
                <a:effectLst/>
                <a:latin typeface="Cambria" panose="02040503050406030204" pitchFamily="18" charset="0"/>
              </a:rPr>
              <a:t>Bacteroidetes</a:t>
            </a:r>
            <a:r>
              <a:rPr lang="en-NZ" b="0" i="0" dirty="0">
                <a:solidFill>
                  <a:srgbClr val="212121"/>
                </a:solidFill>
                <a:effectLst/>
                <a:latin typeface="Cambria" panose="02040503050406030204" pitchFamily="18" charset="0"/>
              </a:rPr>
              <a:t>, </a:t>
            </a:r>
            <a:r>
              <a:rPr lang="en-NZ" b="0" i="1" dirty="0">
                <a:solidFill>
                  <a:srgbClr val="212121"/>
                </a:solidFill>
                <a:effectLst/>
                <a:latin typeface="Cambria" panose="02040503050406030204" pitchFamily="18" charset="0"/>
              </a:rPr>
              <a:t>Proteobacteria</a:t>
            </a:r>
            <a:r>
              <a:rPr lang="en-NZ" b="0" i="0" dirty="0">
                <a:solidFill>
                  <a:srgbClr val="212121"/>
                </a:solidFill>
                <a:effectLst/>
                <a:latin typeface="Cambria" panose="02040503050406030204" pitchFamily="18" charset="0"/>
              </a:rPr>
              <a:t>, </a:t>
            </a:r>
            <a:r>
              <a:rPr lang="en-NZ" b="0" i="1" dirty="0">
                <a:solidFill>
                  <a:srgbClr val="212121"/>
                </a:solidFill>
                <a:effectLst/>
                <a:latin typeface="Cambria" panose="02040503050406030204" pitchFamily="18" charset="0"/>
              </a:rPr>
              <a:t>Planctomycetes</a:t>
            </a:r>
            <a:r>
              <a:rPr lang="en-NZ" b="0" i="0" dirty="0">
                <a:solidFill>
                  <a:srgbClr val="212121"/>
                </a:solidFill>
                <a:effectLst/>
                <a:latin typeface="Cambria" panose="02040503050406030204" pitchFamily="18" charset="0"/>
              </a:rPr>
              <a:t>, and </a:t>
            </a:r>
            <a:r>
              <a:rPr lang="en-NZ" b="0" i="1" dirty="0" err="1">
                <a:solidFill>
                  <a:srgbClr val="212121"/>
                </a:solidFill>
                <a:effectLst/>
                <a:latin typeface="Cambria" panose="02040503050406030204" pitchFamily="18" charset="0"/>
              </a:rPr>
              <a:t>Thaumarchaeota</a:t>
            </a:r>
            <a:r>
              <a:rPr lang="en-NZ" b="0" i="0" dirty="0">
                <a:solidFill>
                  <a:srgbClr val="212121"/>
                </a:solidFill>
                <a:effectLst/>
                <a:latin typeface="Cambria" panose="02040503050406030204" pitchFamily="18" charset="0"/>
              </a:rPr>
              <a:t>), the taxonomic profiling of groundwater metagenomes </a:t>
            </a:r>
            <a:endParaRPr lang="en-NZ" b="0" i="0" dirty="0">
              <a:solidFill>
                <a:srgbClr val="4D5156"/>
              </a:solidFill>
              <a:effectLst/>
              <a:latin typeface="arial" panose="020B0604020202020204" pitchFamily="34" charset="0"/>
            </a:endParaRPr>
          </a:p>
          <a:p>
            <a:endParaRPr lang="en-NZ" b="0" i="0" dirty="0">
              <a:solidFill>
                <a:srgbClr val="4D5156"/>
              </a:solidFill>
              <a:effectLst/>
              <a:latin typeface="arial" panose="020B0604020202020204" pitchFamily="34" charset="0"/>
            </a:endParaRPr>
          </a:p>
          <a:p>
            <a:r>
              <a:rPr lang="en-NZ" b="1" i="0" dirty="0" err="1">
                <a:solidFill>
                  <a:srgbClr val="5F6368"/>
                </a:solidFill>
                <a:effectLst/>
                <a:latin typeface="arial" panose="020B0604020202020204" pitchFamily="34" charset="0"/>
              </a:rPr>
              <a:t>Thaumarchaeota</a:t>
            </a:r>
            <a:r>
              <a:rPr lang="en-NZ" b="0" i="0" dirty="0">
                <a:solidFill>
                  <a:srgbClr val="4D5156"/>
                </a:solidFill>
                <a:effectLst/>
                <a:latin typeface="arial" panose="020B0604020202020204" pitchFamily="34" charset="0"/>
              </a:rPr>
              <a:t> and </a:t>
            </a:r>
            <a:r>
              <a:rPr lang="en-NZ" b="0" i="0" dirty="0" err="1">
                <a:solidFill>
                  <a:srgbClr val="4D5156"/>
                </a:solidFill>
                <a:effectLst/>
                <a:latin typeface="arial" panose="020B0604020202020204" pitchFamily="34" charset="0"/>
              </a:rPr>
              <a:t>Bathyarchaeota</a:t>
            </a:r>
            <a:r>
              <a:rPr lang="en-NZ" b="0" i="0" dirty="0">
                <a:solidFill>
                  <a:srgbClr val="4D5156"/>
                </a:solidFill>
                <a:effectLst/>
                <a:latin typeface="arial" panose="020B0604020202020204" pitchFamily="34" charset="0"/>
              </a:rPr>
              <a:t> as </a:t>
            </a:r>
            <a:r>
              <a:rPr lang="en-NZ" b="1" i="0" dirty="0">
                <a:solidFill>
                  <a:srgbClr val="5F6368"/>
                </a:solidFill>
                <a:effectLst/>
                <a:latin typeface="arial" panose="020B0604020202020204" pitchFamily="34" charset="0"/>
              </a:rPr>
              <a:t>groundwater</a:t>
            </a:r>
            <a:r>
              <a:rPr lang="en-NZ" b="0" i="0" dirty="0">
                <a:solidFill>
                  <a:srgbClr val="4D5156"/>
                </a:solidFill>
                <a:effectLst/>
                <a:latin typeface="arial" panose="020B0604020202020204" pitchFamily="34" charset="0"/>
              </a:rPr>
              <a:t> autotrophs</a:t>
            </a:r>
          </a:p>
          <a:p>
            <a:endParaRPr lang="en-NZ" b="0" i="0" dirty="0">
              <a:solidFill>
                <a:srgbClr val="4D5156"/>
              </a:solidFill>
              <a:effectLst/>
              <a:latin typeface="arial" panose="020B0604020202020204" pitchFamily="34" charset="0"/>
            </a:endParaRPr>
          </a:p>
          <a:p>
            <a:r>
              <a:rPr lang="en-NZ" b="1" i="0" dirty="0" err="1">
                <a:solidFill>
                  <a:srgbClr val="5F6368"/>
                </a:solidFill>
                <a:effectLst/>
                <a:latin typeface="arial" panose="020B0604020202020204" pitchFamily="34" charset="0"/>
              </a:rPr>
              <a:t>Thaumarchaeota</a:t>
            </a:r>
            <a:r>
              <a:rPr lang="en-NZ" b="0" i="0" dirty="0">
                <a:solidFill>
                  <a:srgbClr val="4D5156"/>
                </a:solidFill>
                <a:effectLst/>
                <a:latin typeface="arial" panose="020B0604020202020204" pitchFamily="34" charset="0"/>
              </a:rPr>
              <a:t> are important contributors to ammonia oxidation in terrestrial habitats - </a:t>
            </a:r>
            <a:r>
              <a:rPr lang="en-NZ" b="1" i="0" dirty="0" err="1">
                <a:solidFill>
                  <a:srgbClr val="202124"/>
                </a:solidFill>
                <a:effectLst/>
                <a:latin typeface="arial" panose="020B0604020202020204" pitchFamily="34" charset="0"/>
              </a:rPr>
              <a:t>mmonia</a:t>
            </a:r>
            <a:r>
              <a:rPr lang="en-NZ" b="1" i="0" dirty="0">
                <a:solidFill>
                  <a:srgbClr val="202124"/>
                </a:solidFill>
                <a:effectLst/>
                <a:latin typeface="arial" panose="020B0604020202020204" pitchFamily="34" charset="0"/>
              </a:rPr>
              <a:t>-oxidizing organisms</a:t>
            </a:r>
          </a:p>
          <a:p>
            <a:endParaRPr lang="en-NZ" b="1" i="0" dirty="0">
              <a:solidFill>
                <a:srgbClr val="202124"/>
              </a:solidFill>
              <a:effectLst/>
              <a:latin typeface="arial" panose="020B0604020202020204" pitchFamily="34" charset="0"/>
            </a:endParaRPr>
          </a:p>
          <a:p>
            <a:r>
              <a:rPr lang="en-NZ" b="0" i="0" dirty="0">
                <a:solidFill>
                  <a:srgbClr val="222222"/>
                </a:solidFill>
                <a:effectLst/>
                <a:latin typeface="-apple-system"/>
              </a:rPr>
              <a:t>Microorganisms are almost the only inhabitants in the groundwater environment</a:t>
            </a:r>
            <a:r>
              <a:rPr lang="en-NZ" b="0" i="0" baseline="30000" dirty="0">
                <a:solidFill>
                  <a:srgbClr val="006699"/>
                </a:solidFill>
                <a:effectLst/>
                <a:latin typeface="-apple-system"/>
                <a:hlinkClick r:id="rId3" tooltip="Goldscheider, N., Hunkeler, D. &amp; Rossi, P. Review: Microbial biocenoses in pristine aquifers and an assessment of investigative methods. Hydrogeol J 14, 926–941 (2006)."/>
              </a:rPr>
              <a:t>3</a:t>
            </a:r>
            <a:r>
              <a:rPr lang="en-NZ" b="0" i="0" dirty="0">
                <a:solidFill>
                  <a:srgbClr val="222222"/>
                </a:solidFill>
                <a:effectLst/>
                <a:latin typeface="-apple-system"/>
              </a:rPr>
              <a:t>, and they have an important role in cycling nutrients and constituents through their metabolic activity</a:t>
            </a:r>
            <a:r>
              <a:rPr lang="en-NZ" b="0" i="0" baseline="30000" dirty="0">
                <a:solidFill>
                  <a:srgbClr val="006699"/>
                </a:solidFill>
                <a:effectLst/>
                <a:latin typeface="-apple-system"/>
                <a:hlinkClick r:id="rId4" tooltip="Humphreys, W. F. Hydrogeology and groundwater ecology: Does each inform the other? Hydrogeol J 17, 5–21 (2009)."/>
              </a:rPr>
              <a:t>4</a:t>
            </a:r>
            <a:endParaRPr lang="en-NZ" b="1" i="0" baseline="30000" dirty="0">
              <a:solidFill>
                <a:srgbClr val="202124"/>
              </a:solidFill>
              <a:effectLst/>
              <a:latin typeface="arial" panose="020B0604020202020204" pitchFamily="34" charset="0"/>
            </a:endParaRPr>
          </a:p>
          <a:p>
            <a:endParaRPr lang="en-NZ" b="1" i="0" baseline="30000" dirty="0">
              <a:solidFill>
                <a:srgbClr val="202124"/>
              </a:solidFill>
              <a:effectLst/>
              <a:latin typeface="arial" panose="020B0604020202020204" pitchFamily="34" charset="0"/>
            </a:endParaRPr>
          </a:p>
          <a:p>
            <a:r>
              <a:rPr lang="en-NZ" b="0" i="0" dirty="0">
                <a:solidFill>
                  <a:srgbClr val="222222"/>
                </a:solidFill>
                <a:effectLst/>
                <a:latin typeface="-apple-system"/>
              </a:rPr>
              <a:t>microorganisms in aquifer ecosystems are sensitive to environmental changes and thus can be a useful indicator to </a:t>
            </a:r>
            <a:r>
              <a:rPr lang="en-NZ" b="0" i="0" dirty="0" err="1">
                <a:solidFill>
                  <a:srgbClr val="222222"/>
                </a:solidFill>
                <a:effectLst/>
                <a:latin typeface="-apple-system"/>
              </a:rPr>
              <a:t>biomonitor</a:t>
            </a:r>
            <a:r>
              <a:rPr lang="en-NZ" b="0" i="0" dirty="0">
                <a:solidFill>
                  <a:srgbClr val="222222"/>
                </a:solidFill>
                <a:effectLst/>
                <a:latin typeface="-apple-system"/>
              </a:rPr>
              <a:t> pollutants</a:t>
            </a:r>
            <a:r>
              <a:rPr lang="en-NZ" b="0" i="0" baseline="30000" dirty="0">
                <a:solidFill>
                  <a:srgbClr val="006699"/>
                </a:solidFill>
                <a:effectLst/>
                <a:latin typeface="-apple-system"/>
                <a:hlinkClick r:id="rId5" tooltip="Pronk, M., Goldscheider, N. &amp; Zopfi, J. Microbial communities in karst groundwater and their potential use for biomonitoring. Hydrogeol J 17, 37–48 (2009)."/>
              </a:rPr>
              <a:t>9</a:t>
            </a:r>
            <a:r>
              <a:rPr lang="en-NZ" b="0" i="0" dirty="0">
                <a:solidFill>
                  <a:srgbClr val="222222"/>
                </a:solidFill>
                <a:effectLst/>
                <a:latin typeface="-apple-system"/>
              </a:rPr>
              <a:t>. It is generally known that groundwater is more stable and cleaner compared to surface water, which occurs because of the filtration process through the aquifer material (i.e., gravel, silt, sand, clay) that leads to natural attenuation processes in the groundwater,</a:t>
            </a:r>
            <a:endParaRPr lang="en-NZ" b="1" i="0" baseline="30000" dirty="0">
              <a:solidFill>
                <a:srgbClr val="202124"/>
              </a:solidFill>
              <a:effectLst/>
              <a:latin typeface="arial" panose="020B0604020202020204" pitchFamily="34" charset="0"/>
            </a:endParaRPr>
          </a:p>
          <a:p>
            <a:endParaRPr lang="en-NZ" b="1" i="0" baseline="30000" dirty="0">
              <a:solidFill>
                <a:srgbClr val="202124"/>
              </a:solidFill>
              <a:effectLst/>
              <a:latin typeface="arial" panose="020B0604020202020204" pitchFamily="34" charset="0"/>
            </a:endParaRPr>
          </a:p>
          <a:p>
            <a:r>
              <a:rPr lang="en-NZ" b="0" i="1" dirty="0">
                <a:solidFill>
                  <a:srgbClr val="222222"/>
                </a:solidFill>
                <a:effectLst/>
                <a:latin typeface="-apple-system"/>
              </a:rPr>
              <a:t>Proteobacteria</a:t>
            </a:r>
            <a:r>
              <a:rPr lang="en-NZ" b="0" i="0" dirty="0">
                <a:solidFill>
                  <a:srgbClr val="222222"/>
                </a:solidFill>
                <a:effectLst/>
                <a:latin typeface="-apple-system"/>
              </a:rPr>
              <a:t>, </a:t>
            </a:r>
            <a:r>
              <a:rPr lang="en-NZ" b="0" i="1" dirty="0">
                <a:solidFill>
                  <a:srgbClr val="222222"/>
                </a:solidFill>
                <a:effectLst/>
                <a:latin typeface="-apple-system"/>
              </a:rPr>
              <a:t>Firmicutes</a:t>
            </a:r>
            <a:r>
              <a:rPr lang="en-NZ" b="0" i="0" dirty="0">
                <a:solidFill>
                  <a:srgbClr val="222222"/>
                </a:solidFill>
                <a:effectLst/>
                <a:latin typeface="-apple-system"/>
              </a:rPr>
              <a:t>, </a:t>
            </a:r>
            <a:r>
              <a:rPr lang="en-NZ" b="0" i="1" dirty="0" err="1">
                <a:solidFill>
                  <a:srgbClr val="222222"/>
                </a:solidFill>
                <a:effectLst/>
                <a:latin typeface="-apple-system"/>
              </a:rPr>
              <a:t>Thaumarchaeota</a:t>
            </a:r>
            <a:r>
              <a:rPr lang="en-NZ" b="0" i="0" dirty="0">
                <a:solidFill>
                  <a:srgbClr val="222222"/>
                </a:solidFill>
                <a:effectLst/>
                <a:latin typeface="-apple-system"/>
              </a:rPr>
              <a:t> and </a:t>
            </a:r>
            <a:r>
              <a:rPr lang="en-NZ" b="0" i="1" dirty="0" err="1">
                <a:solidFill>
                  <a:srgbClr val="222222"/>
                </a:solidFill>
                <a:effectLst/>
                <a:latin typeface="-apple-system"/>
              </a:rPr>
              <a:t>Euryarchaeota</a:t>
            </a:r>
            <a:r>
              <a:rPr lang="en-NZ" b="0" i="0" dirty="0">
                <a:solidFill>
                  <a:srgbClr val="222222"/>
                </a:solidFill>
                <a:effectLst/>
                <a:latin typeface="-apple-system"/>
              </a:rPr>
              <a:t>.</a:t>
            </a:r>
          </a:p>
          <a:p>
            <a:endParaRPr lang="en-NZ" b="0" i="0" dirty="0">
              <a:solidFill>
                <a:srgbClr val="222222"/>
              </a:solidFill>
              <a:effectLst/>
              <a:latin typeface="-apple-system"/>
            </a:endParaRPr>
          </a:p>
          <a:p>
            <a:r>
              <a:rPr lang="en-NZ" b="0" i="0" dirty="0">
                <a:solidFill>
                  <a:srgbClr val="4D5156"/>
                </a:solidFill>
                <a:effectLst/>
                <a:latin typeface="arial" panose="020B0604020202020204" pitchFamily="34" charset="0"/>
              </a:rPr>
              <a:t>Members of the </a:t>
            </a:r>
            <a:r>
              <a:rPr lang="en-NZ" b="0" i="0" dirty="0" err="1">
                <a:solidFill>
                  <a:srgbClr val="4D5156"/>
                </a:solidFill>
                <a:effectLst/>
                <a:latin typeface="arial" panose="020B0604020202020204" pitchFamily="34" charset="0"/>
              </a:rPr>
              <a:t>Thaumarchaeota</a:t>
            </a:r>
            <a:r>
              <a:rPr lang="en-NZ" b="0" i="0" dirty="0">
                <a:solidFill>
                  <a:srgbClr val="4D5156"/>
                </a:solidFill>
                <a:effectLst/>
                <a:latin typeface="arial" panose="020B0604020202020204" pitchFamily="34" charset="0"/>
              </a:rPr>
              <a:t> phylum play a </a:t>
            </a:r>
            <a:r>
              <a:rPr lang="en-NZ" b="1" i="0" dirty="0">
                <a:solidFill>
                  <a:srgbClr val="5F6368"/>
                </a:solidFill>
                <a:effectLst/>
                <a:latin typeface="arial" panose="020B0604020202020204" pitchFamily="34" charset="0"/>
              </a:rPr>
              <a:t>key role in nitrogen cycling</a:t>
            </a:r>
            <a:r>
              <a:rPr lang="en-NZ" b="0" i="0" dirty="0">
                <a:solidFill>
                  <a:srgbClr val="4D5156"/>
                </a:solidFill>
                <a:effectLst/>
                <a:latin typeface="arial" panose="020B0604020202020204" pitchFamily="34" charset="0"/>
              </a:rPr>
              <a:t> </a:t>
            </a:r>
          </a:p>
          <a:p>
            <a:endParaRPr lang="en-NZ" b="0" i="0" dirty="0">
              <a:solidFill>
                <a:srgbClr val="4D5156"/>
              </a:solidFill>
              <a:effectLst/>
              <a:latin typeface="arial" panose="020B0604020202020204" pitchFamily="34" charset="0"/>
            </a:endParaRPr>
          </a:p>
          <a:p>
            <a:r>
              <a:rPr lang="en-NZ" b="0" i="0" dirty="0" err="1">
                <a:solidFill>
                  <a:srgbClr val="202124"/>
                </a:solidFill>
                <a:effectLst/>
                <a:latin typeface="arial" panose="020B0604020202020204" pitchFamily="34" charset="0"/>
              </a:rPr>
              <a:t>Euryarchaeota</a:t>
            </a:r>
            <a:r>
              <a:rPr lang="en-NZ" b="0" i="0" dirty="0">
                <a:solidFill>
                  <a:srgbClr val="4D5156"/>
                </a:solidFill>
                <a:effectLst/>
                <a:latin typeface="arial" panose="020B0604020202020204" pitchFamily="34" charset="0"/>
              </a:rPr>
              <a:t> </a:t>
            </a:r>
            <a:r>
              <a:rPr lang="en-NZ" b="1" i="0" dirty="0">
                <a:solidFill>
                  <a:srgbClr val="202124"/>
                </a:solidFill>
                <a:effectLst/>
                <a:latin typeface="arial" panose="020B0604020202020204" pitchFamily="34" charset="0"/>
              </a:rPr>
              <a:t>removal of methane</a:t>
            </a:r>
            <a:r>
              <a:rPr lang="en-NZ" b="0" i="0" dirty="0">
                <a:solidFill>
                  <a:srgbClr val="202124"/>
                </a:solidFill>
                <a:effectLst/>
                <a:latin typeface="arial" panose="020B0604020202020204" pitchFamily="34" charset="0"/>
              </a:rPr>
              <a:t>,</a:t>
            </a: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10</a:t>
            </a:fld>
            <a:endParaRPr lang="en-NZ" dirty="0"/>
          </a:p>
        </p:txBody>
      </p:sp>
    </p:spTree>
    <p:extLst>
      <p:ext uri="{BB962C8B-B14F-4D97-AF65-F5344CB8AC3E}">
        <p14:creationId xmlns:p14="http://schemas.microsoft.com/office/powerpoint/2010/main" val="279048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dirty="0">
                <a:solidFill>
                  <a:srgbClr val="202124"/>
                </a:solidFill>
                <a:effectLst/>
                <a:latin typeface="arial" panose="020B0604020202020204" pitchFamily="34" charset="0"/>
              </a:rPr>
              <a:t>, 3. prune tree</a:t>
            </a:r>
          </a:p>
          <a:p>
            <a:r>
              <a:rPr lang="en-NZ" b="0" i="0" dirty="0">
                <a:solidFill>
                  <a:srgbClr val="202124"/>
                </a:solidFill>
                <a:effectLst/>
                <a:latin typeface="arial" panose="020B0604020202020204" pitchFamily="34" charset="0"/>
              </a:rPr>
              <a:t>Prune back the tree to avoid overfitting the data. Typically, you will want to select a tree size that minimizes the cross-validated error, the </a:t>
            </a:r>
            <a:r>
              <a:rPr lang="en-NZ" b="0" i="0" dirty="0" err="1">
                <a:solidFill>
                  <a:srgbClr val="202124"/>
                </a:solidFill>
                <a:effectLst/>
                <a:latin typeface="arial" panose="020B0604020202020204" pitchFamily="34" charset="0"/>
              </a:rPr>
              <a:t>xerror</a:t>
            </a:r>
            <a:r>
              <a:rPr lang="en-NZ" b="0" i="0" dirty="0">
                <a:solidFill>
                  <a:srgbClr val="202124"/>
                </a:solidFill>
                <a:effectLst/>
                <a:latin typeface="arial" panose="020B0604020202020204" pitchFamily="34" charset="0"/>
              </a:rPr>
              <a:t> column printed by </a:t>
            </a:r>
            <a:r>
              <a:rPr lang="en-NZ" b="0" i="0" dirty="0" err="1">
                <a:solidFill>
                  <a:srgbClr val="202124"/>
                </a:solidFill>
                <a:effectLst/>
                <a:latin typeface="arial" panose="020B0604020202020204" pitchFamily="34" charset="0"/>
              </a:rPr>
              <a:t>printcp</a:t>
            </a:r>
            <a:r>
              <a:rPr lang="en-NZ" b="0" i="0" dirty="0">
                <a:solidFill>
                  <a:srgbClr val="202124"/>
                </a:solidFill>
                <a:effectLst/>
                <a:latin typeface="arial" panose="020B0604020202020204" pitchFamily="34" charset="0"/>
              </a:rPr>
              <a:t>( ).</a:t>
            </a:r>
          </a:p>
          <a:p>
            <a:endParaRPr lang="en-NZ" b="0" i="0" dirty="0">
              <a:solidFill>
                <a:srgbClr val="202124"/>
              </a:solidFill>
              <a:effectLst/>
              <a:latin typeface="arial" panose="020B0604020202020204" pitchFamily="34" charset="0"/>
            </a:endParaRPr>
          </a:p>
          <a:p>
            <a:r>
              <a:rPr lang="en-NZ" b="0" i="0" dirty="0">
                <a:solidFill>
                  <a:srgbClr val="202124"/>
                </a:solidFill>
                <a:effectLst/>
                <a:latin typeface="arial" panose="020B0604020202020204" pitchFamily="34" charset="0"/>
              </a:rPr>
              <a:t>Prune the tree to the desired size using</a:t>
            </a:r>
          </a:p>
          <a:p>
            <a:r>
              <a:rPr lang="en-NZ" b="0" i="0" dirty="0">
                <a:solidFill>
                  <a:srgbClr val="202124"/>
                </a:solidFill>
                <a:effectLst/>
                <a:latin typeface="arial" panose="020B0604020202020204" pitchFamily="34" charset="0"/>
              </a:rPr>
              <a:t>prune(fit, cp= )</a:t>
            </a:r>
          </a:p>
          <a:p>
            <a:endParaRPr lang="en-NZ" b="0" i="0" dirty="0">
              <a:solidFill>
                <a:srgbClr val="202124"/>
              </a:solidFill>
              <a:effectLst/>
              <a:latin typeface="arial" panose="020B0604020202020204" pitchFamily="34" charset="0"/>
            </a:endParaRPr>
          </a:p>
          <a:p>
            <a:r>
              <a:rPr lang="en-NZ" b="0" i="0" dirty="0">
                <a:solidFill>
                  <a:srgbClr val="202124"/>
                </a:solidFill>
                <a:effectLst/>
                <a:latin typeface="arial" panose="020B0604020202020204" pitchFamily="34" charset="0"/>
              </a:rPr>
              <a:t>Specifically, use </a:t>
            </a:r>
            <a:r>
              <a:rPr lang="en-NZ" b="0" i="0" dirty="0" err="1">
                <a:solidFill>
                  <a:srgbClr val="202124"/>
                </a:solidFill>
                <a:effectLst/>
                <a:latin typeface="arial" panose="020B0604020202020204" pitchFamily="34" charset="0"/>
              </a:rPr>
              <a:t>printcp</a:t>
            </a:r>
            <a:r>
              <a:rPr lang="en-NZ" b="0" i="0" dirty="0">
                <a:solidFill>
                  <a:srgbClr val="202124"/>
                </a:solidFill>
                <a:effectLst/>
                <a:latin typeface="arial" panose="020B0604020202020204" pitchFamily="34" charset="0"/>
              </a:rPr>
              <a:t>( ) to examine the cross-validated error results, select the complexity parameter associated with minimum error, and place it into the prune( ) function. Alternatively, you can use the code fragment</a:t>
            </a:r>
          </a:p>
          <a:p>
            <a:endParaRPr lang="en-NZ" b="0" i="0" dirty="0">
              <a:solidFill>
                <a:srgbClr val="202124"/>
              </a:solidFill>
              <a:effectLst/>
              <a:latin typeface="arial" panose="020B0604020202020204" pitchFamily="34" charset="0"/>
            </a:endParaRPr>
          </a:p>
          <a:p>
            <a:r>
              <a:rPr lang="en-NZ" b="0" i="0" dirty="0">
                <a:solidFill>
                  <a:srgbClr val="202124"/>
                </a:solidFill>
                <a:effectLst/>
                <a:latin typeface="arial" panose="020B0604020202020204" pitchFamily="34" charset="0"/>
              </a:rPr>
              <a:t>     </a:t>
            </a:r>
            <a:r>
              <a:rPr lang="en-NZ" b="0" i="0" dirty="0" err="1">
                <a:solidFill>
                  <a:srgbClr val="202124"/>
                </a:solidFill>
                <a:effectLst/>
                <a:latin typeface="arial" panose="020B0604020202020204" pitchFamily="34" charset="0"/>
              </a:rPr>
              <a:t>fit$cptable</a:t>
            </a:r>
            <a:r>
              <a:rPr lang="en-NZ" b="0" i="0" dirty="0">
                <a:solidFill>
                  <a:srgbClr val="202124"/>
                </a:solidFill>
                <a:effectLst/>
                <a:latin typeface="arial" panose="020B0604020202020204" pitchFamily="34" charset="0"/>
              </a:rPr>
              <a:t>[</a:t>
            </a:r>
            <a:r>
              <a:rPr lang="en-NZ" b="0" i="0" dirty="0" err="1">
                <a:solidFill>
                  <a:srgbClr val="202124"/>
                </a:solidFill>
                <a:effectLst/>
                <a:latin typeface="arial" panose="020B0604020202020204" pitchFamily="34" charset="0"/>
              </a:rPr>
              <a:t>which.min</a:t>
            </a:r>
            <a:r>
              <a:rPr lang="en-NZ" b="0" i="0" dirty="0">
                <a:solidFill>
                  <a:srgbClr val="202124"/>
                </a:solidFill>
                <a:effectLst/>
                <a:latin typeface="arial" panose="020B0604020202020204" pitchFamily="34" charset="0"/>
              </a:rPr>
              <a:t>(</a:t>
            </a:r>
            <a:r>
              <a:rPr lang="en-NZ" b="0" i="0" dirty="0" err="1">
                <a:solidFill>
                  <a:srgbClr val="202124"/>
                </a:solidFill>
                <a:effectLst/>
                <a:latin typeface="arial" panose="020B0604020202020204" pitchFamily="34" charset="0"/>
              </a:rPr>
              <a:t>fit$cptable</a:t>
            </a:r>
            <a:r>
              <a:rPr lang="en-NZ" b="0" i="0" dirty="0">
                <a:solidFill>
                  <a:srgbClr val="202124"/>
                </a:solidFill>
                <a:effectLst/>
                <a:latin typeface="arial" panose="020B0604020202020204" pitchFamily="34" charset="0"/>
              </a:rPr>
              <a:t>[,"</a:t>
            </a:r>
            <a:r>
              <a:rPr lang="en-NZ" b="0" i="0" dirty="0" err="1">
                <a:solidFill>
                  <a:srgbClr val="202124"/>
                </a:solidFill>
                <a:effectLst/>
                <a:latin typeface="arial" panose="020B0604020202020204" pitchFamily="34" charset="0"/>
              </a:rPr>
              <a:t>xerror</a:t>
            </a:r>
            <a:r>
              <a:rPr lang="en-NZ" b="0" i="0" dirty="0">
                <a:solidFill>
                  <a:srgbClr val="202124"/>
                </a:solidFill>
                <a:effectLst/>
                <a:latin typeface="arial" panose="020B0604020202020204" pitchFamily="34" charset="0"/>
              </a:rPr>
              <a:t>"]),"CP"]</a:t>
            </a:r>
          </a:p>
          <a:p>
            <a:endParaRPr lang="en-NZ" b="0" i="0" dirty="0">
              <a:solidFill>
                <a:srgbClr val="202124"/>
              </a:solidFill>
              <a:effectLst/>
              <a:latin typeface="arial" panose="020B0604020202020204" pitchFamily="34" charset="0"/>
            </a:endParaRPr>
          </a:p>
          <a:p>
            <a:r>
              <a:rPr lang="en-NZ" b="0" i="0" dirty="0">
                <a:solidFill>
                  <a:srgbClr val="202124"/>
                </a:solidFill>
                <a:effectLst/>
                <a:latin typeface="arial" panose="020B0604020202020204" pitchFamily="34" charset="0"/>
              </a:rPr>
              <a:t>to automatically select the complexity parameter associated with the smallest cross-validated error.</a:t>
            </a:r>
          </a:p>
          <a:p>
            <a:endParaRPr lang="en-NZ" b="0" i="0" dirty="0">
              <a:solidFill>
                <a:srgbClr val="202124"/>
              </a:solidFill>
              <a:effectLst/>
              <a:latin typeface="arial" panose="020B0604020202020204" pitchFamily="34" charset="0"/>
            </a:endParaRPr>
          </a:p>
          <a:p>
            <a:r>
              <a:rPr lang="en-NZ" b="0" i="0" dirty="0">
                <a:solidFill>
                  <a:srgbClr val="021B34"/>
                </a:solidFill>
                <a:effectLst/>
                <a:latin typeface="Open Sans" panose="020B0606030504020204" pitchFamily="34" charset="0"/>
              </a:rPr>
              <a:t>The leaf nodes of the tree are the outcome variable which is used to make predictions.</a:t>
            </a: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11</a:t>
            </a:fld>
            <a:endParaRPr lang="en-NZ" dirty="0"/>
          </a:p>
        </p:txBody>
      </p:sp>
    </p:spTree>
    <p:extLst>
      <p:ext uri="{BB962C8B-B14F-4D97-AF65-F5344CB8AC3E}">
        <p14:creationId xmlns:p14="http://schemas.microsoft.com/office/powerpoint/2010/main" val="178701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The first node (root node) is the training data set, classifying the entire dataset (100 %) as below MAV (Figure). </a:t>
            </a:r>
            <a:endParaRPr lang="en-NZ"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The internal node (decision-making node) splits into two sub nodes based on the threshold value of the relative abundance of Proteobacteria.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When the relative abundance of Proteobacteria was greater than or equal to 60, the groundwater nitrate level was </a:t>
            </a:r>
            <a:r>
              <a:rPr lang="en-US" sz="1800" dirty="0" err="1">
                <a:effectLst/>
                <a:latin typeface="Verdana" panose="020B0604030504040204" pitchFamily="34" charset="0"/>
                <a:ea typeface="Times New Roman" panose="02020603050405020304" pitchFamily="18" charset="0"/>
                <a:cs typeface="Times New Roman" panose="02020603050405020304" pitchFamily="18" charset="0"/>
              </a:rPr>
              <a:t>categorised</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as pristine with a probability of 90 %.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When Proteobacteria had a relative abundance of less than 60, the groundwater nitrate level was classified as below MAV with an 86 % certainty.  Seventy-four percent of the groundwater samples fit into this split.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This node divides further based on the best feature of the sub-group, and this final node (leaf node) holds the decision.  Thus, if the relative abundance of </a:t>
            </a:r>
            <a:r>
              <a:rPr lang="en-US" sz="1800" dirty="0" err="1">
                <a:effectLst/>
                <a:latin typeface="Verdana" panose="020B0604030504040204" pitchFamily="34" charset="0"/>
                <a:ea typeface="Times New Roman" panose="02020603050405020304" pitchFamily="18" charset="0"/>
                <a:cs typeface="Times New Roman" panose="02020603050405020304" pitchFamily="18" charset="0"/>
              </a:rPr>
              <a:t>Thaumarcheota</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was less than 1.9, then the groundwater was pristine (67 % accuracy).  If the relative abundance of </a:t>
            </a:r>
            <a:r>
              <a:rPr lang="en-US" sz="1800" dirty="0" err="1">
                <a:effectLst/>
                <a:latin typeface="Verdana" panose="020B0604030504040204" pitchFamily="34" charset="0"/>
                <a:ea typeface="Times New Roman" panose="02020603050405020304" pitchFamily="18" charset="0"/>
                <a:cs typeface="Times New Roman" panose="02020603050405020304" pitchFamily="18" charset="0"/>
              </a:rPr>
              <a:t>Thaumarcheota</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was greater than 1.9, the groundwater sample was below MAV (92 % accuracy).  From the </a:t>
            </a:r>
            <a:r>
              <a:rPr lang="en-US" sz="1800" dirty="0" err="1">
                <a:effectLst/>
                <a:latin typeface="Verdana" panose="020B0604030504040204" pitchFamily="34" charset="0"/>
                <a:ea typeface="Times New Roman" panose="02020603050405020304" pitchFamily="18" charset="0"/>
                <a:cs typeface="Times New Roman" panose="02020603050405020304" pitchFamily="18" charset="0"/>
              </a:rPr>
              <a:t>Thaumarcheota</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decision node, eight percent of the groundwater in this study was classified as pristine, and 67 % was below MAV.</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We can also see we only have the categories “below MAV” and “Pristine” which is good for NZ groundwater but does make the tree even more simple.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All of our data was below MAV (100%), top light blue box. – the root node.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We can then split our data into two decision nodes – Below MAV and Pristine based on the relative abundance of Proteobacteria present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If Proteobacteria has relative abundance GREATER than 60 we have pristine gw and we have 90% confidence in this prediction and 26% of our gw samples fit into this split.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r>
              <a:rPr lang="en-NZ" dirty="0"/>
              <a:t>If proteobacteria have a relative abundance of LESS than 60 we can predict our gw is Below MAV, BUT we only have 11% confidence of this prediction.</a:t>
            </a:r>
          </a:p>
          <a:p>
            <a:pPr marL="228600" indent="-228600">
              <a:buAutoNum type="arabicPeriod"/>
            </a:pPr>
            <a:endParaRPr lang="en-NZ"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dirty="0"/>
              <a:t>So……  to further identify </a:t>
            </a:r>
            <a:r>
              <a:rPr lang="en-NZ" sz="1800" dirty="0">
                <a:effectLst/>
                <a:latin typeface="Calibri" panose="020F0502020204030204" pitchFamily="34" charset="0"/>
                <a:ea typeface="Calibri" panose="020F0502020204030204" pitchFamily="34" charset="0"/>
                <a:cs typeface="Times New Roman" panose="02020603050405020304" pitchFamily="18" charset="0"/>
              </a:rPr>
              <a:t>our Below MAV data we need to look at another Phyla – Thaumarcheota.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If Thaumarcheota is had a relative abundance over 1.9 we can say it is a pristine groundwater and 8% of our data fitted these conditions.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sz="2800" dirty="0"/>
              <a:t>The overall accuracy of our tree model is 89.7%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12</a:t>
            </a:fld>
            <a:endParaRPr lang="en-NZ" dirty="0"/>
          </a:p>
        </p:txBody>
      </p:sp>
    </p:spTree>
    <p:extLst>
      <p:ext uri="{BB962C8B-B14F-4D97-AF65-F5344CB8AC3E}">
        <p14:creationId xmlns:p14="http://schemas.microsoft.com/office/powerpoint/2010/main" val="2438928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10.3 % incorrect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13</a:t>
            </a:fld>
            <a:endParaRPr lang="en-NZ" dirty="0"/>
          </a:p>
        </p:txBody>
      </p:sp>
    </p:spTree>
    <p:extLst>
      <p:ext uri="{BB962C8B-B14F-4D97-AF65-F5344CB8AC3E}">
        <p14:creationId xmlns:p14="http://schemas.microsoft.com/office/powerpoint/2010/main" val="1338912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14</a:t>
            </a:fld>
            <a:endParaRPr lang="en-NZ" dirty="0"/>
          </a:p>
        </p:txBody>
      </p:sp>
    </p:spTree>
    <p:extLst>
      <p:ext uri="{BB962C8B-B14F-4D97-AF65-F5344CB8AC3E}">
        <p14:creationId xmlns:p14="http://schemas.microsoft.com/office/powerpoint/2010/main" val="417114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15</a:t>
            </a:fld>
            <a:endParaRPr lang="en-NZ" dirty="0"/>
          </a:p>
        </p:txBody>
      </p:sp>
    </p:spTree>
    <p:extLst>
      <p:ext uri="{BB962C8B-B14F-4D97-AF65-F5344CB8AC3E}">
        <p14:creationId xmlns:p14="http://schemas.microsoft.com/office/powerpoint/2010/main" val="165217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16</a:t>
            </a:fld>
            <a:endParaRPr lang="en-NZ" dirty="0"/>
          </a:p>
        </p:txBody>
      </p:sp>
    </p:spTree>
    <p:extLst>
      <p:ext uri="{BB962C8B-B14F-4D97-AF65-F5344CB8AC3E}">
        <p14:creationId xmlns:p14="http://schemas.microsoft.com/office/powerpoint/2010/main" val="1631287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200"/>
              </a:spcAft>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Random Forest is effectively a group of </a:t>
            </a:r>
            <a:r>
              <a:rPr lang="en-US" sz="1800" dirty="0" err="1">
                <a:effectLst/>
                <a:latin typeface="Verdana" panose="020B0604030504040204" pitchFamily="34" charset="0"/>
                <a:ea typeface="Times New Roman" panose="02020603050405020304" pitchFamily="18" charset="0"/>
                <a:cs typeface="Times New Roman" panose="02020603050405020304" pitchFamily="18" charset="0"/>
              </a:rPr>
              <a:t>CARTs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generating many random CART models while also taking a random selection of the variables provided to build each CART within the forest.  </a:t>
            </a:r>
          </a:p>
          <a:p>
            <a:pPr algn="just">
              <a:lnSpc>
                <a:spcPct val="115000"/>
              </a:lnSpc>
              <a:spcAft>
                <a:spcPts val="1200"/>
              </a:spcAft>
            </a:pP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15000"/>
              </a:lnSpc>
              <a:spcAft>
                <a:spcPts val="1200"/>
              </a:spcAft>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Because Random Forest is based on the CART method, it will give similar outputs to CART, but with differences.  Therefore, it is unsurprising that both the CART classification and Random Forest models gave similar results in this study.  </a:t>
            </a:r>
          </a:p>
          <a:p>
            <a:pPr algn="just">
              <a:lnSpc>
                <a:spcPct val="115000"/>
              </a:lnSpc>
              <a:spcAft>
                <a:spcPts val="12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While the initial model predictions are straightforward, they indicate that it may be possible to predict nitrate levels from microbial diversity data.  The subset data used in this study had limited groundwater samples with above MAV nitrate levels.  The next step in this study is to test the entire dataset in CART and Random Forest and test groundwater samples with a more extensive range of nitrate concentrations.  We are also investigating predictions of nitrate levels on a higher level of microbial diversity, e.g., genera, beginning to look at the other critical predictors for overall groundwater health and test the robustness of using these predictors over a range of regions across New Zealand.  The aim is to continue testing machine learning platforms to ultimately develop an in-line sensor that could detect changes in the abundance of selected microbes to predict contamination of groundwater resources.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17</a:t>
            </a:fld>
            <a:endParaRPr lang="en-NZ" dirty="0"/>
          </a:p>
        </p:txBody>
      </p:sp>
    </p:spTree>
    <p:extLst>
      <p:ext uri="{BB962C8B-B14F-4D97-AF65-F5344CB8AC3E}">
        <p14:creationId xmlns:p14="http://schemas.microsoft.com/office/powerpoint/2010/main" val="206042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200"/>
              </a:spcAft>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Random Forest is effectively a group of </a:t>
            </a:r>
            <a:r>
              <a:rPr lang="en-US" sz="1800" dirty="0" err="1">
                <a:effectLst/>
                <a:latin typeface="Verdana" panose="020B0604030504040204" pitchFamily="34" charset="0"/>
                <a:ea typeface="Times New Roman" panose="02020603050405020304" pitchFamily="18" charset="0"/>
                <a:cs typeface="Times New Roman" panose="02020603050405020304" pitchFamily="18" charset="0"/>
              </a:rPr>
              <a:t>CARTs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generating many random CART models while also taking a random selection of the variables provided to build each CART within the forest.  </a:t>
            </a:r>
          </a:p>
          <a:p>
            <a:pPr algn="just">
              <a:lnSpc>
                <a:spcPct val="115000"/>
              </a:lnSpc>
              <a:spcAft>
                <a:spcPts val="1200"/>
              </a:spcAft>
            </a:pP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15000"/>
              </a:lnSpc>
              <a:spcAft>
                <a:spcPts val="1200"/>
              </a:spcAft>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Because Random Forest is based on the CART method, it will give similar outputs to CART, but with differences.  Therefore, it is unsurprising that both the CART classification and Random Forest models gave similar results in this study.  </a:t>
            </a:r>
          </a:p>
          <a:p>
            <a:pPr algn="just">
              <a:lnSpc>
                <a:spcPct val="115000"/>
              </a:lnSpc>
              <a:spcAft>
                <a:spcPts val="12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While the initial model predictions are straightforward, they indicate that it may be possible to predict nitrate levels from microbial diversity data.  The subset data used in this study had limited groundwater samples with above MAV nitrate levels.  The next step in this study is to test the entire dataset in CART and Random Forest and test groundwater samples with a more extensive range of nitrate concentrations.  We are also investigating predictions of nitrate levels on a higher level of microbial diversity, e.g., genera, beginning to look at the other critical predictors for overall groundwater health and test the robustness of using these predictors over a range of regions across New Zealand.  The aim is to continue testing machine learning platforms to ultimately develop an in-line sensor that could detect changes in the abundance of selected microbes to predict contamination of groundwater resources.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18</a:t>
            </a:fld>
            <a:endParaRPr lang="en-NZ" dirty="0"/>
          </a:p>
        </p:txBody>
      </p:sp>
    </p:spTree>
    <p:extLst>
      <p:ext uri="{BB962C8B-B14F-4D97-AF65-F5344CB8AC3E}">
        <p14:creationId xmlns:p14="http://schemas.microsoft.com/office/powerpoint/2010/main" val="3119804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19</a:t>
            </a:fld>
            <a:endParaRPr lang="en-NZ" dirty="0"/>
          </a:p>
        </p:txBody>
      </p:sp>
    </p:spTree>
    <p:extLst>
      <p:ext uri="{BB962C8B-B14F-4D97-AF65-F5344CB8AC3E}">
        <p14:creationId xmlns:p14="http://schemas.microsoft.com/office/powerpoint/2010/main" val="269125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dirty="0">
                <a:solidFill>
                  <a:srgbClr val="202124"/>
                </a:solidFill>
                <a:effectLst/>
                <a:latin typeface="arial" panose="020B0604020202020204" pitchFamily="34" charset="0"/>
              </a:rPr>
              <a:t>Last 30 years averaging 10% every 10 years</a:t>
            </a:r>
          </a:p>
          <a:p>
            <a:endParaRPr lang="en-NZ" b="0" i="0" dirty="0">
              <a:solidFill>
                <a:srgbClr val="202124"/>
              </a:solidFill>
              <a:effectLst/>
              <a:latin typeface="arial" panose="020B0604020202020204" pitchFamily="34" charset="0"/>
            </a:endParaRPr>
          </a:p>
          <a:p>
            <a:r>
              <a:rPr lang="en-NZ" b="0" i="0" dirty="0">
                <a:solidFill>
                  <a:srgbClr val="202124"/>
                </a:solidFill>
                <a:effectLst/>
                <a:latin typeface="arial" panose="020B0604020202020204" pitchFamily="34" charset="0"/>
              </a:rPr>
              <a:t>More ppl = more water needed for food production : energy generation : drinking water </a:t>
            </a:r>
            <a:r>
              <a:rPr lang="en-NZ" b="1" i="0" dirty="0">
                <a:solidFill>
                  <a:srgbClr val="FF0000"/>
                </a:solidFill>
                <a:effectLst/>
                <a:latin typeface="arial" panose="020B0604020202020204" pitchFamily="34" charset="0"/>
              </a:rPr>
              <a:t>– focus of this talk</a:t>
            </a:r>
          </a:p>
          <a:p>
            <a:endParaRPr lang="en-NZ"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solidFill>
                  <a:prstClr val="black">
                    <a:lumMod val="75000"/>
                    <a:lumOff val="25000"/>
                  </a:prstClr>
                </a:solidFill>
              </a:rPr>
              <a:t>Contamination from: high pop. farming : chemical usage : waste disposal : </a:t>
            </a:r>
          </a:p>
          <a:p>
            <a:endParaRPr lang="en-NZ"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F626C93-904F-470E-A159-150120198269}" type="slidenum">
              <a:rPr lang="en-NZ" smtClean="0"/>
              <a:t>2</a:t>
            </a:fld>
            <a:endParaRPr lang="en-NZ" dirty="0"/>
          </a:p>
        </p:txBody>
      </p:sp>
    </p:spTree>
    <p:extLst>
      <p:ext uri="{BB962C8B-B14F-4D97-AF65-F5344CB8AC3E}">
        <p14:creationId xmlns:p14="http://schemas.microsoft.com/office/powerpoint/2010/main" val="3523976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21</a:t>
            </a:fld>
            <a:endParaRPr lang="en-NZ" dirty="0"/>
          </a:p>
        </p:txBody>
      </p:sp>
    </p:spTree>
    <p:extLst>
      <p:ext uri="{BB962C8B-B14F-4D97-AF65-F5344CB8AC3E}">
        <p14:creationId xmlns:p14="http://schemas.microsoft.com/office/powerpoint/2010/main" val="3145757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Predictions using Random Forest. </a:t>
            </a:r>
          </a:p>
          <a:p>
            <a:endParaRPr lang="en-NZ" dirty="0"/>
          </a:p>
          <a:p>
            <a:r>
              <a:rPr lang="en-NZ" dirty="0"/>
              <a:t>Circles indicate groundwater below MAV, red = incorrect prediction, black = correct prediction</a:t>
            </a:r>
          </a:p>
          <a:p>
            <a:endParaRPr lang="en-NZ" dirty="0"/>
          </a:p>
          <a:p>
            <a:r>
              <a:rPr lang="en-NZ" dirty="0"/>
              <a:t>The triangles indicate pristine groundwater. Black indicates when our prediction was </a:t>
            </a:r>
            <a:r>
              <a:rPr lang="en-NZ" b="1" dirty="0">
                <a:solidFill>
                  <a:srgbClr val="FF0000"/>
                </a:solidFill>
              </a:rPr>
              <a:t>correct</a:t>
            </a:r>
            <a:r>
              <a:rPr lang="en-NZ" dirty="0"/>
              <a:t> looking at Proteobacteria and Thaumarchaeota present and red colour indicates when our prediction was </a:t>
            </a:r>
            <a:r>
              <a:rPr lang="en-NZ" b="1" dirty="0">
                <a:solidFill>
                  <a:srgbClr val="FF0000"/>
                </a:solidFill>
              </a:rPr>
              <a:t>incorrect</a:t>
            </a:r>
            <a:r>
              <a:rPr lang="en-NZ" dirty="0"/>
              <a:t>. </a:t>
            </a:r>
          </a:p>
          <a:p>
            <a:endParaRPr lang="en-NZ" dirty="0"/>
          </a:p>
          <a:p>
            <a:r>
              <a:rPr lang="en-NZ" dirty="0"/>
              <a:t>Grey area, where predictions should fall if below MAV</a:t>
            </a:r>
          </a:p>
          <a:p>
            <a:endParaRPr lang="en-NZ" dirty="0"/>
          </a:p>
          <a:p>
            <a:r>
              <a:rPr lang="en-NZ" dirty="0"/>
              <a:t>White area, where predictions should fall if we have pristine gw</a:t>
            </a:r>
          </a:p>
          <a:p>
            <a:endParaRPr lang="en-NZ" dirty="0"/>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RF correctly predicted 83% of pristine gw and 96% of below MAV nitrate levels.</a:t>
            </a:r>
          </a:p>
          <a:p>
            <a:endParaRPr lang="en-NZ" dirty="0"/>
          </a:p>
          <a:p>
            <a:endParaRPr lang="en-NZ" dirty="0"/>
          </a:p>
          <a:p>
            <a:endParaRPr lang="en-NZ" dirty="0"/>
          </a:p>
          <a:p>
            <a:r>
              <a:rPr lang="en-NZ" dirty="0"/>
              <a:t> </a:t>
            </a:r>
          </a:p>
        </p:txBody>
      </p:sp>
      <p:sp>
        <p:nvSpPr>
          <p:cNvPr id="4" name="Slide Number Placeholder 3"/>
          <p:cNvSpPr>
            <a:spLocks noGrp="1"/>
          </p:cNvSpPr>
          <p:nvPr>
            <p:ph type="sldNum" sz="quarter" idx="5"/>
          </p:nvPr>
        </p:nvSpPr>
        <p:spPr/>
        <p:txBody>
          <a:bodyPr/>
          <a:lstStyle/>
          <a:p>
            <a:fld id="{EF626C93-904F-470E-A159-150120198269}" type="slidenum">
              <a:rPr lang="en-NZ" smtClean="0"/>
              <a:t>22</a:t>
            </a:fld>
            <a:endParaRPr lang="en-NZ" dirty="0"/>
          </a:p>
        </p:txBody>
      </p:sp>
    </p:spTree>
    <p:extLst>
      <p:ext uri="{BB962C8B-B14F-4D97-AF65-F5344CB8AC3E}">
        <p14:creationId xmlns:p14="http://schemas.microsoft.com/office/powerpoint/2010/main" val="236174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23</a:t>
            </a:fld>
            <a:endParaRPr lang="en-NZ" dirty="0"/>
          </a:p>
        </p:txBody>
      </p:sp>
    </p:spTree>
    <p:extLst>
      <p:ext uri="{BB962C8B-B14F-4D97-AF65-F5344CB8AC3E}">
        <p14:creationId xmlns:p14="http://schemas.microsoft.com/office/powerpoint/2010/main" val="416889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3</a:t>
            </a:fld>
            <a:endParaRPr lang="en-NZ" dirty="0"/>
          </a:p>
        </p:txBody>
      </p:sp>
    </p:spTree>
    <p:extLst>
      <p:ext uri="{BB962C8B-B14F-4D97-AF65-F5344CB8AC3E}">
        <p14:creationId xmlns:p14="http://schemas.microsoft.com/office/powerpoint/2010/main" val="90713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4</a:t>
            </a:fld>
            <a:endParaRPr lang="en-NZ" dirty="0"/>
          </a:p>
        </p:txBody>
      </p:sp>
    </p:spTree>
    <p:extLst>
      <p:ext uri="{BB962C8B-B14F-4D97-AF65-F5344CB8AC3E}">
        <p14:creationId xmlns:p14="http://schemas.microsoft.com/office/powerpoint/2010/main" val="2018736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5</a:t>
            </a:fld>
            <a:endParaRPr lang="en-NZ" dirty="0"/>
          </a:p>
        </p:txBody>
      </p:sp>
    </p:spTree>
    <p:extLst>
      <p:ext uri="{BB962C8B-B14F-4D97-AF65-F5344CB8AC3E}">
        <p14:creationId xmlns:p14="http://schemas.microsoft.com/office/powerpoint/2010/main" val="407184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6</a:t>
            </a:fld>
            <a:endParaRPr lang="en-NZ" dirty="0"/>
          </a:p>
        </p:txBody>
      </p:sp>
    </p:spTree>
    <p:extLst>
      <p:ext uri="{BB962C8B-B14F-4D97-AF65-F5344CB8AC3E}">
        <p14:creationId xmlns:p14="http://schemas.microsoft.com/office/powerpoint/2010/main" val="121608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7</a:t>
            </a:fld>
            <a:endParaRPr lang="en-NZ" dirty="0"/>
          </a:p>
        </p:txBody>
      </p:sp>
    </p:spTree>
    <p:extLst>
      <p:ext uri="{BB962C8B-B14F-4D97-AF65-F5344CB8AC3E}">
        <p14:creationId xmlns:p14="http://schemas.microsoft.com/office/powerpoint/2010/main" val="662717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Other std split nitrate levels into finer increments but chosen MAV for this talk as very simple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National Policy Statement on Freshwater (NPS-FW) on freshwater management requires regional councils to identify water quality limits to manage values of our aquatic ecosystems.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000000"/>
                </a:solidFill>
                <a:effectLst/>
                <a:latin typeface="Open Sans" panose="020B0606030504020204" pitchFamily="34" charset="0"/>
              </a:rPr>
              <a:t>Beach Action Value (</a:t>
            </a:r>
            <a:r>
              <a:rPr lang="en-NZ" b="0" i="0" dirty="0" err="1">
                <a:solidFill>
                  <a:srgbClr val="000000"/>
                </a:solidFill>
                <a:effectLst/>
                <a:latin typeface="Open Sans" panose="020B0606030504020204" pitchFamily="34" charset="0"/>
              </a:rPr>
              <a:t>BAV</a:t>
            </a:r>
            <a:r>
              <a:rPr lang="en-NZ" b="0" i="0" dirty="0">
                <a:solidFill>
                  <a:srgbClr val="000000"/>
                </a:solidFill>
                <a:effectLst/>
                <a:latin typeface="Open Sans" panose="020B0606030504020204" pitchFamily="34" charset="0"/>
              </a:rPr>
              <a:t>) for issuance of public health advisories</a:t>
            </a: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8</a:t>
            </a:fld>
            <a:endParaRPr lang="en-NZ" dirty="0"/>
          </a:p>
        </p:txBody>
      </p:sp>
    </p:spTree>
    <p:extLst>
      <p:ext uri="{BB962C8B-B14F-4D97-AF65-F5344CB8AC3E}">
        <p14:creationId xmlns:p14="http://schemas.microsoft.com/office/powerpoint/2010/main" val="45236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EF626C93-904F-470E-A159-150120198269}" type="slidenum">
              <a:rPr lang="en-NZ" smtClean="0"/>
              <a:t>9</a:t>
            </a:fld>
            <a:endParaRPr lang="en-NZ" dirty="0"/>
          </a:p>
        </p:txBody>
      </p:sp>
    </p:spTree>
    <p:extLst>
      <p:ext uri="{BB962C8B-B14F-4D97-AF65-F5344CB8AC3E}">
        <p14:creationId xmlns:p14="http://schemas.microsoft.com/office/powerpoint/2010/main" val="4290584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100000">
              <a:srgbClr val="A5DDF3">
                <a:alpha val="40000"/>
              </a:srgbClr>
            </a:gs>
            <a:gs pos="0">
              <a:srgbClr val="B0E0F3"/>
            </a:gs>
            <a:gs pos="0">
              <a:srgbClr val="C6E6F3"/>
            </a:gs>
            <a:gs pos="0">
              <a:schemeClr val="bg1">
                <a:lumMod val="95000"/>
              </a:schemeClr>
            </a:gs>
            <a:gs pos="100000">
              <a:schemeClr val="accent1">
                <a:lumMod val="45000"/>
                <a:lumOff val="55000"/>
              </a:schemeClr>
            </a:gs>
          </a:gsLst>
          <a:lin ang="54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67728A-DA6A-B985-A2AC-07875A334A90}"/>
              </a:ext>
            </a:extLst>
          </p:cNvPr>
          <p:cNvPicPr>
            <a:picLocks noChangeAspect="1"/>
          </p:cNvPicPr>
          <p:nvPr userDrawn="1"/>
        </p:nvPicPr>
        <p:blipFill>
          <a:blip r:embed="rId2"/>
          <a:stretch>
            <a:fillRect/>
          </a:stretch>
        </p:blipFill>
        <p:spPr>
          <a:xfrm>
            <a:off x="10736691" y="6135238"/>
            <a:ext cx="1335645" cy="640733"/>
          </a:xfrm>
          <a:prstGeom prst="rect">
            <a:avLst/>
          </a:prstGeom>
        </p:spPr>
      </p:pic>
      <p:pic>
        <p:nvPicPr>
          <p:cNvPr id="6" name="Picture 5">
            <a:extLst>
              <a:ext uri="{FF2B5EF4-FFF2-40B4-BE49-F238E27FC236}">
                <a16:creationId xmlns:a16="http://schemas.microsoft.com/office/drawing/2014/main" id="{596A2D69-BDB8-D948-38DE-BAABC5398344}"/>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5" name="Picture 4">
            <a:extLst>
              <a:ext uri="{FF2B5EF4-FFF2-40B4-BE49-F238E27FC236}">
                <a16:creationId xmlns:a16="http://schemas.microsoft.com/office/drawing/2014/main" id="{AF9832C1-9305-55C6-0B8B-B2F9E65A77D5}"/>
              </a:ext>
            </a:extLst>
          </p:cNvPr>
          <p:cNvPicPr>
            <a:picLocks noChangeAspect="1"/>
          </p:cNvPicPr>
          <p:nvPr userDrawn="1"/>
        </p:nvPicPr>
        <p:blipFill>
          <a:blip r:embed="rId4"/>
          <a:stretch>
            <a:fillRect/>
          </a:stretch>
        </p:blipFill>
        <p:spPr>
          <a:xfrm>
            <a:off x="7343774" y="5944579"/>
            <a:ext cx="3285589" cy="1013312"/>
          </a:xfrm>
          <a:prstGeom prst="rect">
            <a:avLst/>
          </a:prstGeom>
        </p:spPr>
      </p:pic>
    </p:spTree>
    <p:extLst>
      <p:ext uri="{BB962C8B-B14F-4D97-AF65-F5344CB8AC3E}">
        <p14:creationId xmlns:p14="http://schemas.microsoft.com/office/powerpoint/2010/main" val="85244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100000">
              <a:srgbClr val="A5DDF3">
                <a:alpha val="40000"/>
              </a:srgbClr>
            </a:gs>
            <a:gs pos="0">
              <a:srgbClr val="B0E0F3"/>
            </a:gs>
            <a:gs pos="0">
              <a:srgbClr val="C6E6F3"/>
            </a:gs>
            <a:gs pos="0">
              <a:schemeClr val="bg1">
                <a:lumMod val="95000"/>
              </a:schemeClr>
            </a:gs>
            <a:gs pos="100000">
              <a:schemeClr val="accent1">
                <a:lumMod val="45000"/>
                <a:lumOff val="55000"/>
              </a:schemeClr>
            </a:gs>
          </a:gsLst>
          <a:lin ang="54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6A2D69-BDB8-D948-38DE-BAABC5398344}"/>
              </a:ext>
            </a:extLst>
          </p:cNvPr>
          <p:cNvPicPr>
            <a:picLocks noChangeAspect="1"/>
          </p:cNvPicPr>
          <p:nvPr userDrawn="1"/>
        </p:nvPicPr>
        <p:blipFill rotWithShape="1">
          <a:blip r:embed="rId2">
            <a:alphaModFix amt="20000"/>
          </a:blip>
          <a:srcRect l="1560" r="1247" b="5999"/>
          <a:stretch/>
        </p:blipFill>
        <p:spPr>
          <a:xfrm rot="10800000">
            <a:off x="0" y="-1"/>
            <a:ext cx="12192000" cy="2369884"/>
          </a:xfrm>
          <a:prstGeom prst="rect">
            <a:avLst/>
          </a:prstGeom>
        </p:spPr>
      </p:pic>
    </p:spTree>
    <p:extLst>
      <p:ext uri="{BB962C8B-B14F-4D97-AF65-F5344CB8AC3E}">
        <p14:creationId xmlns:p14="http://schemas.microsoft.com/office/powerpoint/2010/main" val="1405397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47897B-3CE7-318A-645C-008ABD98E863}"/>
              </a:ext>
            </a:extLst>
          </p:cNvPr>
          <p:cNvPicPr>
            <a:picLocks noChangeAspect="1"/>
          </p:cNvPicPr>
          <p:nvPr userDrawn="1"/>
        </p:nvPicPr>
        <p:blipFill rotWithShape="1">
          <a:blip r:embed="rId2">
            <a:alphaModFix amt="20000"/>
          </a:blip>
          <a:srcRect l="1560" r="1247" b="5999"/>
          <a:stretch/>
        </p:blipFill>
        <p:spPr>
          <a:xfrm rot="10800000">
            <a:off x="0" y="-1"/>
            <a:ext cx="12192000" cy="2369884"/>
          </a:xfrm>
          <a:prstGeom prst="rect">
            <a:avLst/>
          </a:prstGeom>
          <a:noFill/>
        </p:spPr>
      </p:pic>
    </p:spTree>
    <p:extLst>
      <p:ext uri="{BB962C8B-B14F-4D97-AF65-F5344CB8AC3E}">
        <p14:creationId xmlns:p14="http://schemas.microsoft.com/office/powerpoint/2010/main" val="4090292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A5DDF3"/>
            </a:gs>
            <a:gs pos="0">
              <a:srgbClr val="B0E0F3"/>
            </a:gs>
            <a:gs pos="94000">
              <a:srgbClr val="C6E6F3"/>
            </a:gs>
            <a:gs pos="0">
              <a:schemeClr val="bg1">
                <a:lumMod val="95000"/>
              </a:schemeClr>
            </a:gs>
            <a:gs pos="100000">
              <a:schemeClr val="accent1">
                <a:lumMod val="45000"/>
                <a:lumOff val="5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10/19/2022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7" r:id="rId1"/>
    <p:sldLayoutId id="2147483762" r:id="rId2"/>
    <p:sldLayoutId id="2147483761" r:id="rId3"/>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E816-31F5-48BB-BD02-D15F2F18B48A}"/>
              </a:ext>
            </a:extLst>
          </p:cNvPr>
          <p:cNvSpPr>
            <a:spLocks noGrp="1"/>
          </p:cNvSpPr>
          <p:nvPr>
            <p:ph type="ctrTitle" idx="4294967295"/>
          </p:nvPr>
        </p:nvSpPr>
        <p:spPr>
          <a:xfrm>
            <a:off x="379030" y="1812930"/>
            <a:ext cx="10995025" cy="1474787"/>
          </a:xfrm>
        </p:spPr>
        <p:txBody>
          <a:bodyPr anchor="ctr">
            <a:normAutofit/>
          </a:bodyPr>
          <a:lstStyle/>
          <a:p>
            <a:pPr algn="ctr">
              <a:lnSpc>
                <a:spcPct val="90000"/>
              </a:lnSpc>
            </a:pPr>
            <a:r>
              <a:rPr lang="en-NZ" sz="4600" b="1" dirty="0">
                <a:solidFill>
                  <a:schemeClr val="tx1">
                    <a:alpha val="90000"/>
                  </a:schemeClr>
                </a:solidFill>
              </a:rPr>
              <a:t>MOVING TOWARDS A PROACTIVE WAY OF PREDICTING WATER QUALITY </a:t>
            </a:r>
            <a:endParaRPr lang="en-US" sz="4600" b="1" dirty="0">
              <a:solidFill>
                <a:schemeClr val="tx1">
                  <a:alpha val="90000"/>
                </a:schemeClr>
              </a:solidFill>
            </a:endParaRP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4294967295"/>
          </p:nvPr>
        </p:nvSpPr>
        <p:spPr>
          <a:xfrm>
            <a:off x="463167" y="3850476"/>
            <a:ext cx="10826750" cy="1314450"/>
          </a:xfrm>
          <a:ln w="57150">
            <a:noFill/>
          </a:ln>
        </p:spPr>
        <p:txBody>
          <a:bodyPr anchor="ctr">
            <a:normAutofit/>
          </a:bodyPr>
          <a:lstStyle/>
          <a:p>
            <a:pPr marL="0" indent="0" algn="ctr">
              <a:buNone/>
            </a:pPr>
            <a:r>
              <a:rPr lang="en-US" sz="2000" dirty="0">
                <a:solidFill>
                  <a:schemeClr val="tx1"/>
                </a:solidFill>
              </a:rPr>
              <a:t>Bridget Armstrong, Theo Sarris, </a:t>
            </a:r>
            <a:r>
              <a:rPr lang="en-US" sz="2000" cap="none" dirty="0">
                <a:solidFill>
                  <a:schemeClr val="tx1"/>
                </a:solidFill>
              </a:rPr>
              <a:t>Louise Weaver</a:t>
            </a:r>
            <a:r>
              <a:rPr lang="en-US" sz="2000" dirty="0">
                <a:solidFill>
                  <a:schemeClr val="tx1"/>
                </a:solidFill>
              </a:rPr>
              <a:t>, </a:t>
            </a:r>
            <a:r>
              <a:rPr lang="en-US" sz="2000" cap="none" dirty="0">
                <a:solidFill>
                  <a:schemeClr val="tx1"/>
                </a:solidFill>
              </a:rPr>
              <a:t>Judith Webber, David Wood</a:t>
            </a:r>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B006-BA8B-4872-80B1-CA1B11E6E5E6}"/>
              </a:ext>
            </a:extLst>
          </p:cNvPr>
          <p:cNvSpPr>
            <a:spLocks noGrp="1"/>
          </p:cNvSpPr>
          <p:nvPr>
            <p:ph type="title" idx="4294967295"/>
          </p:nvPr>
        </p:nvSpPr>
        <p:spPr>
          <a:xfrm>
            <a:off x="329946" y="129247"/>
            <a:ext cx="11029950" cy="755650"/>
          </a:xfrm>
        </p:spPr>
        <p:txBody>
          <a:bodyPr/>
          <a:lstStyle/>
          <a:p>
            <a:r>
              <a:rPr lang="en-NZ" b="1" dirty="0"/>
              <a:t>bacterial abundance plot</a:t>
            </a:r>
          </a:p>
        </p:txBody>
      </p:sp>
      <p:sp>
        <p:nvSpPr>
          <p:cNvPr id="3" name="Content Placeholder 2">
            <a:extLst>
              <a:ext uri="{FF2B5EF4-FFF2-40B4-BE49-F238E27FC236}">
                <a16:creationId xmlns:a16="http://schemas.microsoft.com/office/drawing/2014/main" id="{1BA4FAF1-4CDA-4C7D-9459-89C480F4BD76}"/>
              </a:ext>
            </a:extLst>
          </p:cNvPr>
          <p:cNvSpPr>
            <a:spLocks noGrp="1"/>
          </p:cNvSpPr>
          <p:nvPr>
            <p:ph idx="4294967295"/>
          </p:nvPr>
        </p:nvSpPr>
        <p:spPr>
          <a:xfrm>
            <a:off x="330327" y="1724132"/>
            <a:ext cx="5067300" cy="3633788"/>
          </a:xfrm>
        </p:spPr>
        <p:txBody>
          <a:bodyPr/>
          <a:lstStyle/>
          <a:p>
            <a:endParaRPr lang="en-NZ" sz="1600" dirty="0">
              <a:latin typeface="+mj-lt"/>
            </a:endParaRPr>
          </a:p>
          <a:p>
            <a:pPr>
              <a:lnSpc>
                <a:spcPct val="150000"/>
              </a:lnSpc>
            </a:pPr>
            <a:r>
              <a:rPr lang="en-NZ" sz="1800" dirty="0">
                <a:latin typeface="+mj-lt"/>
              </a:rPr>
              <a:t>17 bacterial phyla - present at over 1% relative abundance </a:t>
            </a:r>
          </a:p>
          <a:p>
            <a:pPr>
              <a:lnSpc>
                <a:spcPct val="150000"/>
              </a:lnSpc>
            </a:pPr>
            <a:r>
              <a:rPr lang="en-NZ" sz="1800" dirty="0">
                <a:latin typeface="+mj-lt"/>
              </a:rPr>
              <a:t>Most abundant Phyla</a:t>
            </a:r>
          </a:p>
          <a:p>
            <a:pPr lvl="1">
              <a:lnSpc>
                <a:spcPct val="150000"/>
              </a:lnSpc>
              <a:buFont typeface="Wingdings" panose="05000000000000000000" pitchFamily="2" charset="2"/>
              <a:buChar char="v"/>
            </a:pPr>
            <a:r>
              <a:rPr lang="en-NZ" sz="1800" dirty="0">
                <a:latin typeface="+mj-lt"/>
              </a:rPr>
              <a:t>Proteobacteria</a:t>
            </a:r>
          </a:p>
          <a:p>
            <a:pPr lvl="1">
              <a:lnSpc>
                <a:spcPct val="150000"/>
              </a:lnSpc>
              <a:buFont typeface="Wingdings" panose="05000000000000000000" pitchFamily="2" charset="2"/>
              <a:buChar char="v"/>
            </a:pPr>
            <a:r>
              <a:rPr lang="en-NZ" sz="1800" dirty="0" err="1">
                <a:latin typeface="+mj-lt"/>
              </a:rPr>
              <a:t>Thaumarecaeota</a:t>
            </a:r>
            <a:endParaRPr lang="en-NZ" sz="1800" dirty="0">
              <a:latin typeface="+mj-lt"/>
            </a:endParaRPr>
          </a:p>
          <a:p>
            <a:pPr marL="324000" lvl="1" indent="0">
              <a:lnSpc>
                <a:spcPct val="150000"/>
              </a:lnSpc>
              <a:buNone/>
            </a:pPr>
            <a:r>
              <a:rPr lang="en-NZ" sz="1800" dirty="0">
                <a:latin typeface="+mj-lt"/>
              </a:rPr>
              <a:t>e.g. Southland</a:t>
            </a:r>
          </a:p>
          <a:p>
            <a:endParaRPr lang="en-NZ" sz="1600" dirty="0"/>
          </a:p>
          <a:p>
            <a:endParaRPr lang="en-NZ" sz="1600" dirty="0"/>
          </a:p>
          <a:p>
            <a:endParaRPr lang="en-NZ" dirty="0"/>
          </a:p>
          <a:p>
            <a:endParaRPr lang="en-NZ" dirty="0"/>
          </a:p>
          <a:p>
            <a:endParaRPr lang="en-NZ" dirty="0"/>
          </a:p>
          <a:p>
            <a:endParaRPr lang="en-NZ" dirty="0"/>
          </a:p>
        </p:txBody>
      </p:sp>
      <p:pic>
        <p:nvPicPr>
          <p:cNvPr id="8" name="Picture 7">
            <a:extLst>
              <a:ext uri="{FF2B5EF4-FFF2-40B4-BE49-F238E27FC236}">
                <a16:creationId xmlns:a16="http://schemas.microsoft.com/office/drawing/2014/main" id="{24102E26-9D62-79DE-4E1C-2D53A7A9FCE9}"/>
              </a:ext>
            </a:extLst>
          </p:cNvPr>
          <p:cNvPicPr>
            <a:picLocks noChangeAspect="1"/>
          </p:cNvPicPr>
          <p:nvPr/>
        </p:nvPicPr>
        <p:blipFill>
          <a:blip r:embed="rId3"/>
          <a:stretch>
            <a:fillRect/>
          </a:stretch>
        </p:blipFill>
        <p:spPr>
          <a:xfrm>
            <a:off x="5319644" y="997938"/>
            <a:ext cx="6447921" cy="5526789"/>
          </a:xfrm>
          <a:prstGeom prst="rect">
            <a:avLst/>
          </a:prstGeom>
        </p:spPr>
      </p:pic>
      <p:pic>
        <p:nvPicPr>
          <p:cNvPr id="11" name="Picture 10">
            <a:extLst>
              <a:ext uri="{FF2B5EF4-FFF2-40B4-BE49-F238E27FC236}">
                <a16:creationId xmlns:a16="http://schemas.microsoft.com/office/drawing/2014/main" id="{FFC9AC9E-1550-B37B-8A4A-53A3BDC85FC5}"/>
              </a:ext>
            </a:extLst>
          </p:cNvPr>
          <p:cNvPicPr>
            <a:picLocks noChangeAspect="1"/>
          </p:cNvPicPr>
          <p:nvPr/>
        </p:nvPicPr>
        <p:blipFill>
          <a:blip r:embed="rId4"/>
          <a:stretch>
            <a:fillRect/>
          </a:stretch>
        </p:blipFill>
        <p:spPr>
          <a:xfrm>
            <a:off x="5216871" y="828291"/>
            <a:ext cx="6645842" cy="5696436"/>
          </a:xfrm>
          <a:prstGeom prst="rect">
            <a:avLst/>
          </a:prstGeom>
        </p:spPr>
      </p:pic>
      <p:sp>
        <p:nvSpPr>
          <p:cNvPr id="12" name="TextBox 11">
            <a:extLst>
              <a:ext uri="{FF2B5EF4-FFF2-40B4-BE49-F238E27FC236}">
                <a16:creationId xmlns:a16="http://schemas.microsoft.com/office/drawing/2014/main" id="{08B2E13E-E136-68C3-0507-D5CEAAA08D3D}"/>
              </a:ext>
            </a:extLst>
          </p:cNvPr>
          <p:cNvSpPr txBox="1"/>
          <p:nvPr/>
        </p:nvSpPr>
        <p:spPr>
          <a:xfrm>
            <a:off x="421156" y="4134508"/>
            <a:ext cx="5422900" cy="2711512"/>
          </a:xfrm>
          <a:prstGeom prst="rect">
            <a:avLst/>
          </a:prstGeom>
          <a:noFill/>
        </p:spPr>
        <p:txBody>
          <a:bodyPr wrap="square" rtlCol="0">
            <a:spAutoFit/>
          </a:bodyPr>
          <a:lstStyle/>
          <a:p>
            <a:pPr>
              <a:lnSpc>
                <a:spcPct val="150000"/>
              </a:lnSpc>
            </a:pPr>
            <a:r>
              <a:rPr lang="en-NZ" dirty="0">
                <a:latin typeface="+mj-lt"/>
              </a:rPr>
              <a:t>Across all wells common Phyla were present </a:t>
            </a:r>
          </a:p>
          <a:p>
            <a:pPr marL="324000" lvl="1" indent="0">
              <a:lnSpc>
                <a:spcPct val="150000"/>
              </a:lnSpc>
              <a:buNone/>
            </a:pPr>
            <a:r>
              <a:rPr lang="en-NZ" dirty="0">
                <a:latin typeface="+mj-lt"/>
              </a:rPr>
              <a:t>So… </a:t>
            </a:r>
          </a:p>
          <a:p>
            <a:pPr marL="630000" lvl="1" indent="-306000" defTabSz="457200">
              <a:lnSpc>
                <a:spcPct val="150000"/>
              </a:lnSpc>
              <a:spcBef>
                <a:spcPct val="20000"/>
              </a:spcBef>
              <a:spcAft>
                <a:spcPts val="600"/>
              </a:spcAft>
              <a:buClr>
                <a:schemeClr val="accent1"/>
              </a:buClr>
              <a:buSzPct val="92000"/>
              <a:buFont typeface="Wingdings" panose="05000000000000000000" pitchFamily="2" charset="2"/>
              <a:buChar char="v"/>
            </a:pPr>
            <a:r>
              <a:rPr lang="en-NZ" dirty="0">
                <a:solidFill>
                  <a:schemeClr val="tx1">
                    <a:lumMod val="75000"/>
                    <a:lumOff val="25000"/>
                  </a:schemeClr>
                </a:solidFill>
                <a:latin typeface="+mj-lt"/>
              </a:rPr>
              <a:t>No difference in bacterial diversity…</a:t>
            </a:r>
          </a:p>
          <a:p>
            <a:pPr marL="630000" lvl="1" indent="-306000" defTabSz="457200">
              <a:lnSpc>
                <a:spcPct val="150000"/>
              </a:lnSpc>
              <a:spcBef>
                <a:spcPct val="20000"/>
              </a:spcBef>
              <a:spcAft>
                <a:spcPts val="600"/>
              </a:spcAft>
              <a:buClr>
                <a:schemeClr val="accent1"/>
              </a:buClr>
              <a:buSzPct val="92000"/>
              <a:buFont typeface="Wingdings" panose="05000000000000000000" pitchFamily="2" charset="2"/>
              <a:buChar char="v"/>
            </a:pPr>
            <a:r>
              <a:rPr lang="en-NZ" dirty="0">
                <a:solidFill>
                  <a:schemeClr val="tx1">
                    <a:lumMod val="75000"/>
                    <a:lumOff val="25000"/>
                  </a:schemeClr>
                </a:solidFill>
                <a:latin typeface="+mj-lt"/>
              </a:rPr>
              <a:t>But relative abundances varied</a:t>
            </a:r>
          </a:p>
          <a:p>
            <a:pPr marL="324000" lvl="1" indent="0">
              <a:lnSpc>
                <a:spcPct val="150000"/>
              </a:lnSpc>
              <a:buNone/>
            </a:pPr>
            <a:endParaRPr lang="en-NZ" dirty="0">
              <a:latin typeface="+mj-lt"/>
            </a:endParaRPr>
          </a:p>
          <a:p>
            <a:endParaRPr lang="en-NZ" dirty="0"/>
          </a:p>
        </p:txBody>
      </p:sp>
      <p:sp>
        <p:nvSpPr>
          <p:cNvPr id="15" name="Rectangle 14">
            <a:extLst>
              <a:ext uri="{FF2B5EF4-FFF2-40B4-BE49-F238E27FC236}">
                <a16:creationId xmlns:a16="http://schemas.microsoft.com/office/drawing/2014/main" id="{7105E350-8DB7-4DD4-5273-04A31D29B69F}"/>
              </a:ext>
            </a:extLst>
          </p:cNvPr>
          <p:cNvSpPr/>
          <p:nvPr/>
        </p:nvSpPr>
        <p:spPr>
          <a:xfrm>
            <a:off x="6038618" y="3601941"/>
            <a:ext cx="1280160" cy="137557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Rectangle 15">
            <a:extLst>
              <a:ext uri="{FF2B5EF4-FFF2-40B4-BE49-F238E27FC236}">
                <a16:creationId xmlns:a16="http://schemas.microsoft.com/office/drawing/2014/main" id="{B94BAC00-A847-CFF1-5C07-D0852E112CB1}"/>
              </a:ext>
            </a:extLst>
          </p:cNvPr>
          <p:cNvSpPr/>
          <p:nvPr/>
        </p:nvSpPr>
        <p:spPr>
          <a:xfrm>
            <a:off x="7467068" y="3069870"/>
            <a:ext cx="1267460" cy="174793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16">
            <a:extLst>
              <a:ext uri="{FF2B5EF4-FFF2-40B4-BE49-F238E27FC236}">
                <a16:creationId xmlns:a16="http://schemas.microsoft.com/office/drawing/2014/main" id="{6F3937C3-691F-BE4D-511D-82FA1C8A2B87}"/>
              </a:ext>
            </a:extLst>
          </p:cNvPr>
          <p:cNvSpPr/>
          <p:nvPr/>
        </p:nvSpPr>
        <p:spPr>
          <a:xfrm>
            <a:off x="8902676" y="2744327"/>
            <a:ext cx="1273833" cy="261359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E5F118EE-EB72-08BC-80B1-65F1DB96A967}"/>
              </a:ext>
            </a:extLst>
          </p:cNvPr>
          <p:cNvSpPr/>
          <p:nvPr/>
        </p:nvSpPr>
        <p:spPr>
          <a:xfrm>
            <a:off x="10322536" y="2926853"/>
            <a:ext cx="1276881" cy="180892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a16="http://schemas.microsoft.com/office/drawing/2014/main" id="{BE4638EE-E305-C679-D62D-988664012C9A}"/>
              </a:ext>
            </a:extLst>
          </p:cNvPr>
          <p:cNvSpPr/>
          <p:nvPr/>
        </p:nvSpPr>
        <p:spPr>
          <a:xfrm>
            <a:off x="7458919" y="4934373"/>
            <a:ext cx="1280160" cy="47649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Rectangle 19">
            <a:extLst>
              <a:ext uri="{FF2B5EF4-FFF2-40B4-BE49-F238E27FC236}">
                <a16:creationId xmlns:a16="http://schemas.microsoft.com/office/drawing/2014/main" id="{2C843542-C36D-619D-5956-FDE8E2B5D338}"/>
              </a:ext>
            </a:extLst>
          </p:cNvPr>
          <p:cNvSpPr/>
          <p:nvPr/>
        </p:nvSpPr>
        <p:spPr>
          <a:xfrm>
            <a:off x="10331957" y="4818489"/>
            <a:ext cx="1280160" cy="59237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347214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B006-BA8B-4872-80B1-CA1B11E6E5E6}"/>
              </a:ext>
            </a:extLst>
          </p:cNvPr>
          <p:cNvSpPr>
            <a:spLocks noGrp="1"/>
          </p:cNvSpPr>
          <p:nvPr>
            <p:ph type="title" idx="4294967295"/>
          </p:nvPr>
        </p:nvSpPr>
        <p:spPr>
          <a:xfrm>
            <a:off x="581025" y="522651"/>
            <a:ext cx="11029950" cy="755650"/>
          </a:xfrm>
        </p:spPr>
        <p:txBody>
          <a:bodyPr/>
          <a:lstStyle/>
          <a:p>
            <a:r>
              <a:rPr lang="en-NZ" sz="2800" b="1" dirty="0"/>
              <a:t>Classification and regression tree (CART)</a:t>
            </a:r>
            <a:endParaRPr lang="en-NZ" b="1" dirty="0"/>
          </a:p>
        </p:txBody>
      </p:sp>
      <p:sp>
        <p:nvSpPr>
          <p:cNvPr id="3" name="Content Placeholder 2">
            <a:extLst>
              <a:ext uri="{FF2B5EF4-FFF2-40B4-BE49-F238E27FC236}">
                <a16:creationId xmlns:a16="http://schemas.microsoft.com/office/drawing/2014/main" id="{1BA4FAF1-4CDA-4C7D-9459-89C480F4BD76}"/>
              </a:ext>
            </a:extLst>
          </p:cNvPr>
          <p:cNvSpPr>
            <a:spLocks noGrp="1"/>
          </p:cNvSpPr>
          <p:nvPr>
            <p:ph idx="4294967295"/>
          </p:nvPr>
        </p:nvSpPr>
        <p:spPr>
          <a:xfrm>
            <a:off x="581025" y="2813856"/>
            <a:ext cx="6891311" cy="3633788"/>
          </a:xfrm>
        </p:spPr>
        <p:txBody>
          <a:bodyPr/>
          <a:lstStyle/>
          <a:p>
            <a:endParaRPr lang="en-NZ" sz="1600" dirty="0">
              <a:latin typeface="+mj-lt"/>
            </a:endParaRPr>
          </a:p>
          <a:p>
            <a:pPr>
              <a:lnSpc>
                <a:spcPct val="150000"/>
              </a:lnSpc>
            </a:pPr>
            <a:r>
              <a:rPr lang="en-NZ" sz="1800" dirty="0">
                <a:latin typeface="+mj-lt"/>
              </a:rPr>
              <a:t>Decision tree – creates a training model used to predict nitrate classification</a:t>
            </a:r>
          </a:p>
          <a:p>
            <a:pPr>
              <a:lnSpc>
                <a:spcPct val="150000"/>
              </a:lnSpc>
            </a:pPr>
            <a:r>
              <a:rPr lang="en-NZ" sz="1800" dirty="0">
                <a:latin typeface="+mj-lt"/>
              </a:rPr>
              <a:t>Trees are used to see what variables are </a:t>
            </a:r>
            <a:r>
              <a:rPr lang="en-NZ" sz="1800" dirty="0" err="1">
                <a:latin typeface="+mj-lt"/>
              </a:rPr>
              <a:t>impt</a:t>
            </a:r>
            <a:r>
              <a:rPr lang="en-NZ" sz="1800" dirty="0">
                <a:latin typeface="+mj-lt"/>
              </a:rPr>
              <a:t> for making a good prediction</a:t>
            </a:r>
          </a:p>
          <a:p>
            <a:pPr>
              <a:lnSpc>
                <a:spcPct val="150000"/>
              </a:lnSpc>
            </a:pPr>
            <a:r>
              <a:rPr lang="en-NZ" sz="1800" dirty="0">
                <a:latin typeface="+mj-lt"/>
              </a:rPr>
              <a:t>Pruned to show most </a:t>
            </a:r>
            <a:r>
              <a:rPr lang="en-NZ" sz="1800" dirty="0" err="1">
                <a:latin typeface="+mj-lt"/>
              </a:rPr>
              <a:t>impt</a:t>
            </a:r>
            <a:r>
              <a:rPr lang="en-NZ" sz="1800" dirty="0">
                <a:latin typeface="+mj-lt"/>
              </a:rPr>
              <a:t> variables </a:t>
            </a:r>
          </a:p>
          <a:p>
            <a:pPr lvl="1">
              <a:lnSpc>
                <a:spcPct val="150000"/>
              </a:lnSpc>
              <a:buFont typeface="Wingdings" panose="05000000000000000000" pitchFamily="2" charset="2"/>
              <a:buChar char="v"/>
            </a:pPr>
            <a:r>
              <a:rPr lang="en-NZ" sz="1800" dirty="0">
                <a:latin typeface="+mj-lt"/>
              </a:rPr>
              <a:t>Proteobacteria</a:t>
            </a:r>
          </a:p>
          <a:p>
            <a:pPr lvl="1">
              <a:lnSpc>
                <a:spcPct val="150000"/>
              </a:lnSpc>
              <a:buFont typeface="Wingdings" panose="05000000000000000000" pitchFamily="2" charset="2"/>
              <a:buChar char="v"/>
            </a:pPr>
            <a:r>
              <a:rPr lang="en-NZ" sz="1800" dirty="0" err="1">
                <a:latin typeface="+mj-lt"/>
              </a:rPr>
              <a:t>Thaumarecaeota</a:t>
            </a:r>
            <a:endParaRPr lang="en-NZ" sz="1800" dirty="0">
              <a:latin typeface="+mj-lt"/>
            </a:endParaRPr>
          </a:p>
          <a:p>
            <a:pPr marL="324000" lvl="1" indent="0">
              <a:lnSpc>
                <a:spcPct val="150000"/>
              </a:lnSpc>
              <a:buNone/>
            </a:pPr>
            <a:endParaRPr lang="en-NZ" sz="1800" dirty="0">
              <a:latin typeface="+mj-lt"/>
            </a:endParaRPr>
          </a:p>
          <a:p>
            <a:endParaRPr lang="en-NZ" sz="1800" dirty="0"/>
          </a:p>
          <a:p>
            <a:endParaRPr lang="en-NZ" sz="1600" dirty="0"/>
          </a:p>
          <a:p>
            <a:endParaRPr lang="en-NZ" dirty="0"/>
          </a:p>
          <a:p>
            <a:endParaRPr lang="en-NZ" dirty="0"/>
          </a:p>
          <a:p>
            <a:endParaRPr lang="en-NZ" dirty="0"/>
          </a:p>
          <a:p>
            <a:endParaRPr lang="en-NZ" dirty="0"/>
          </a:p>
        </p:txBody>
      </p:sp>
      <p:grpSp>
        <p:nvGrpSpPr>
          <p:cNvPr id="4" name="Group 3">
            <a:extLst>
              <a:ext uri="{FF2B5EF4-FFF2-40B4-BE49-F238E27FC236}">
                <a16:creationId xmlns:a16="http://schemas.microsoft.com/office/drawing/2014/main" id="{F74F215E-8D26-FB1F-686A-D3A5B61E3AC1}"/>
              </a:ext>
            </a:extLst>
          </p:cNvPr>
          <p:cNvGrpSpPr/>
          <p:nvPr/>
        </p:nvGrpSpPr>
        <p:grpSpPr>
          <a:xfrm>
            <a:off x="8133906" y="2069365"/>
            <a:ext cx="3814620" cy="4005335"/>
            <a:chOff x="6776422" y="1009887"/>
            <a:chExt cx="4520229" cy="4943490"/>
          </a:xfrm>
        </p:grpSpPr>
        <p:pic>
          <p:nvPicPr>
            <p:cNvPr id="5" name="Picture 4">
              <a:extLst>
                <a:ext uri="{FF2B5EF4-FFF2-40B4-BE49-F238E27FC236}">
                  <a16:creationId xmlns:a16="http://schemas.microsoft.com/office/drawing/2014/main" id="{A94BD42F-A94A-1C6A-6A6B-80EFB7C8C7E2}"/>
                </a:ext>
              </a:extLst>
            </p:cNvPr>
            <p:cNvPicPr>
              <a:picLocks noChangeAspect="1"/>
            </p:cNvPicPr>
            <p:nvPr/>
          </p:nvPicPr>
          <p:blipFill>
            <a:blip r:embed="rId3"/>
            <a:stretch>
              <a:fillRect/>
            </a:stretch>
          </p:blipFill>
          <p:spPr>
            <a:xfrm>
              <a:off x="6776422" y="1009887"/>
              <a:ext cx="4343837" cy="4503453"/>
            </a:xfrm>
            <a:prstGeom prst="rect">
              <a:avLst/>
            </a:prstGeom>
          </p:spPr>
        </p:pic>
        <p:sp>
          <p:nvSpPr>
            <p:cNvPr id="6" name="TextBox 5">
              <a:extLst>
                <a:ext uri="{FF2B5EF4-FFF2-40B4-BE49-F238E27FC236}">
                  <a16:creationId xmlns:a16="http://schemas.microsoft.com/office/drawing/2014/main" id="{58009BEE-84AC-43DA-204E-715F62FD8C3A}"/>
                </a:ext>
              </a:extLst>
            </p:cNvPr>
            <p:cNvSpPr txBox="1"/>
            <p:nvPr/>
          </p:nvSpPr>
          <p:spPr>
            <a:xfrm>
              <a:off x="8754517" y="5649485"/>
              <a:ext cx="2542134" cy="303892"/>
            </a:xfrm>
            <a:prstGeom prst="rect">
              <a:avLst/>
            </a:prstGeom>
            <a:noFill/>
          </p:spPr>
          <p:txBody>
            <a:bodyPr wrap="square">
              <a:spAutoFit/>
            </a:bodyPr>
            <a:lstStyle/>
            <a:p>
              <a:r>
                <a:rPr lang="en-NZ" sz="1000" dirty="0">
                  <a:cs typeface="Arial" panose="020B0604020202020204" pitchFamily="34" charset="0"/>
                </a:rPr>
                <a:t>https://towardsdatascience.com/</a:t>
              </a:r>
            </a:p>
          </p:txBody>
        </p:sp>
      </p:grpSp>
    </p:spTree>
    <p:extLst>
      <p:ext uri="{BB962C8B-B14F-4D97-AF65-F5344CB8AC3E}">
        <p14:creationId xmlns:p14="http://schemas.microsoft.com/office/powerpoint/2010/main" val="156340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C24753-143A-9E14-AF01-EC96B02A76F5}"/>
              </a:ext>
            </a:extLst>
          </p:cNvPr>
          <p:cNvPicPr>
            <a:picLocks noChangeAspect="1"/>
          </p:cNvPicPr>
          <p:nvPr/>
        </p:nvPicPr>
        <p:blipFill>
          <a:blip r:embed="rId3"/>
          <a:stretch>
            <a:fillRect/>
          </a:stretch>
        </p:blipFill>
        <p:spPr>
          <a:xfrm>
            <a:off x="1162050" y="1303514"/>
            <a:ext cx="8815304" cy="5443759"/>
          </a:xfrm>
          <a:prstGeom prst="rect">
            <a:avLst/>
          </a:prstGeom>
        </p:spPr>
      </p:pic>
      <p:sp>
        <p:nvSpPr>
          <p:cNvPr id="2" name="Title 1">
            <a:extLst>
              <a:ext uri="{FF2B5EF4-FFF2-40B4-BE49-F238E27FC236}">
                <a16:creationId xmlns:a16="http://schemas.microsoft.com/office/drawing/2014/main" id="{6CBA910D-ACE4-458A-BB80-6422ACA08261}"/>
              </a:ext>
            </a:extLst>
          </p:cNvPr>
          <p:cNvSpPr>
            <a:spLocks noGrp="1"/>
          </p:cNvSpPr>
          <p:nvPr>
            <p:ph type="title" idx="4294967295"/>
          </p:nvPr>
        </p:nvSpPr>
        <p:spPr>
          <a:xfrm>
            <a:off x="1162050" y="690711"/>
            <a:ext cx="7025020" cy="615802"/>
          </a:xfrm>
        </p:spPr>
        <p:txBody>
          <a:bodyPr>
            <a:normAutofit fontScale="90000"/>
          </a:bodyPr>
          <a:lstStyle/>
          <a:p>
            <a:br>
              <a:rPr lang="en-NZ" sz="3100" b="1">
                <a:solidFill>
                  <a:schemeClr val="tx1"/>
                </a:solidFill>
              </a:rPr>
            </a:br>
            <a:r>
              <a:rPr lang="en-NZ" sz="3200" b="1"/>
              <a:t>CART tree model</a:t>
            </a:r>
            <a:endParaRPr lang="en-NZ" b="1" dirty="0"/>
          </a:p>
        </p:txBody>
      </p:sp>
      <p:sp>
        <p:nvSpPr>
          <p:cNvPr id="3" name="Content Placeholder 2">
            <a:extLst>
              <a:ext uri="{FF2B5EF4-FFF2-40B4-BE49-F238E27FC236}">
                <a16:creationId xmlns:a16="http://schemas.microsoft.com/office/drawing/2014/main" id="{3F6098F9-218B-494A-A030-115C1F93F21D}"/>
              </a:ext>
            </a:extLst>
          </p:cNvPr>
          <p:cNvSpPr>
            <a:spLocks noGrp="1"/>
          </p:cNvSpPr>
          <p:nvPr>
            <p:ph idx="4294967295"/>
          </p:nvPr>
        </p:nvSpPr>
        <p:spPr>
          <a:xfrm>
            <a:off x="-49056" y="994257"/>
            <a:ext cx="5580063" cy="2125662"/>
          </a:xfrm>
        </p:spPr>
        <p:txBody>
          <a:bodyPr>
            <a:normAutofit/>
          </a:bodyPr>
          <a:lstStyle/>
          <a:p>
            <a:endParaRPr lang="en-NZ" dirty="0"/>
          </a:p>
          <a:p>
            <a:endParaRPr lang="en-NZ" dirty="0"/>
          </a:p>
          <a:p>
            <a:endParaRPr lang="en-NZ" dirty="0"/>
          </a:p>
        </p:txBody>
      </p:sp>
      <p:sp>
        <p:nvSpPr>
          <p:cNvPr id="8" name="Oval 7">
            <a:extLst>
              <a:ext uri="{FF2B5EF4-FFF2-40B4-BE49-F238E27FC236}">
                <a16:creationId xmlns:a16="http://schemas.microsoft.com/office/drawing/2014/main" id="{1FD9B0F2-7016-40E5-B34C-B0753997558F}"/>
              </a:ext>
            </a:extLst>
          </p:cNvPr>
          <p:cNvSpPr/>
          <p:nvPr/>
        </p:nvSpPr>
        <p:spPr>
          <a:xfrm>
            <a:off x="3932922" y="1874284"/>
            <a:ext cx="1556936" cy="9977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Oval 9">
            <a:extLst>
              <a:ext uri="{FF2B5EF4-FFF2-40B4-BE49-F238E27FC236}">
                <a16:creationId xmlns:a16="http://schemas.microsoft.com/office/drawing/2014/main" id="{B8F89BDE-82F6-45CA-95BD-4F716248A29F}"/>
              </a:ext>
            </a:extLst>
          </p:cNvPr>
          <p:cNvSpPr/>
          <p:nvPr/>
        </p:nvSpPr>
        <p:spPr>
          <a:xfrm>
            <a:off x="1660445" y="5835578"/>
            <a:ext cx="356581" cy="40011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Oval 12">
            <a:extLst>
              <a:ext uri="{FF2B5EF4-FFF2-40B4-BE49-F238E27FC236}">
                <a16:creationId xmlns:a16="http://schemas.microsoft.com/office/drawing/2014/main" id="{B550E73D-E287-4670-9B4A-392EFA807F6B}"/>
              </a:ext>
            </a:extLst>
          </p:cNvPr>
          <p:cNvSpPr/>
          <p:nvPr/>
        </p:nvSpPr>
        <p:spPr>
          <a:xfrm>
            <a:off x="6944922" y="3831116"/>
            <a:ext cx="507782" cy="6021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Oval 13">
            <a:extLst>
              <a:ext uri="{FF2B5EF4-FFF2-40B4-BE49-F238E27FC236}">
                <a16:creationId xmlns:a16="http://schemas.microsoft.com/office/drawing/2014/main" id="{B74940F9-57D6-4CF7-933E-DDC2DE742766}"/>
              </a:ext>
            </a:extLst>
          </p:cNvPr>
          <p:cNvSpPr/>
          <p:nvPr/>
        </p:nvSpPr>
        <p:spPr>
          <a:xfrm>
            <a:off x="5873511" y="4280391"/>
            <a:ext cx="2884882" cy="66279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TextBox 8">
            <a:extLst>
              <a:ext uri="{FF2B5EF4-FFF2-40B4-BE49-F238E27FC236}">
                <a16:creationId xmlns:a16="http://schemas.microsoft.com/office/drawing/2014/main" id="{883326B6-92CA-45E2-8CDB-2B6C7B6C9DAE}"/>
              </a:ext>
            </a:extLst>
          </p:cNvPr>
          <p:cNvSpPr txBox="1"/>
          <p:nvPr/>
        </p:nvSpPr>
        <p:spPr>
          <a:xfrm>
            <a:off x="1737364" y="2784950"/>
            <a:ext cx="1366738" cy="246221"/>
          </a:xfrm>
          <a:prstGeom prst="rect">
            <a:avLst/>
          </a:prstGeom>
          <a:solidFill>
            <a:srgbClr val="FFFF00"/>
          </a:solidFill>
          <a:ln w="12700">
            <a:solidFill>
              <a:schemeClr val="tx1"/>
            </a:solidFill>
          </a:ln>
        </p:spPr>
        <p:txBody>
          <a:bodyPr wrap="square" rtlCol="0">
            <a:spAutoFit/>
          </a:bodyPr>
          <a:lstStyle/>
          <a:p>
            <a:r>
              <a:rPr lang="en-NZ" sz="1000" dirty="0"/>
              <a:t>GREATER than 60</a:t>
            </a:r>
          </a:p>
        </p:txBody>
      </p:sp>
      <p:sp>
        <p:nvSpPr>
          <p:cNvPr id="17" name="TextBox 16">
            <a:extLst>
              <a:ext uri="{FF2B5EF4-FFF2-40B4-BE49-F238E27FC236}">
                <a16:creationId xmlns:a16="http://schemas.microsoft.com/office/drawing/2014/main" id="{E4237AC3-A9B5-4B5A-B668-0B033E201E21}"/>
              </a:ext>
            </a:extLst>
          </p:cNvPr>
          <p:cNvSpPr txBox="1"/>
          <p:nvPr/>
        </p:nvSpPr>
        <p:spPr>
          <a:xfrm>
            <a:off x="6274944" y="2736495"/>
            <a:ext cx="1001407" cy="246221"/>
          </a:xfrm>
          <a:prstGeom prst="rect">
            <a:avLst/>
          </a:prstGeom>
          <a:solidFill>
            <a:srgbClr val="FFFF00"/>
          </a:solidFill>
          <a:ln w="12700">
            <a:solidFill>
              <a:schemeClr val="tx1"/>
            </a:solidFill>
          </a:ln>
        </p:spPr>
        <p:txBody>
          <a:bodyPr wrap="square" rtlCol="0">
            <a:spAutoFit/>
          </a:bodyPr>
          <a:lstStyle/>
          <a:p>
            <a:r>
              <a:rPr lang="en-NZ" sz="1000" dirty="0"/>
              <a:t>LESS than 60</a:t>
            </a:r>
          </a:p>
        </p:txBody>
      </p:sp>
      <p:sp>
        <p:nvSpPr>
          <p:cNvPr id="18" name="TextBox 17">
            <a:extLst>
              <a:ext uri="{FF2B5EF4-FFF2-40B4-BE49-F238E27FC236}">
                <a16:creationId xmlns:a16="http://schemas.microsoft.com/office/drawing/2014/main" id="{8A9BDF75-5EF4-42EA-939C-63E753C84112}"/>
              </a:ext>
            </a:extLst>
          </p:cNvPr>
          <p:cNvSpPr txBox="1"/>
          <p:nvPr/>
        </p:nvSpPr>
        <p:spPr>
          <a:xfrm>
            <a:off x="7931921" y="3929068"/>
            <a:ext cx="1355498" cy="246221"/>
          </a:xfrm>
          <a:prstGeom prst="rect">
            <a:avLst/>
          </a:prstGeom>
          <a:solidFill>
            <a:srgbClr val="FFFF00"/>
          </a:solidFill>
          <a:ln w="12700">
            <a:solidFill>
              <a:schemeClr val="tx1"/>
            </a:solidFill>
          </a:ln>
        </p:spPr>
        <p:txBody>
          <a:bodyPr wrap="square" rtlCol="0">
            <a:spAutoFit/>
          </a:bodyPr>
          <a:lstStyle/>
          <a:p>
            <a:r>
              <a:rPr lang="en-NZ" sz="1000" dirty="0"/>
              <a:t>GREATER than 1.9</a:t>
            </a:r>
          </a:p>
        </p:txBody>
      </p:sp>
      <p:sp>
        <p:nvSpPr>
          <p:cNvPr id="19" name="Oval 18">
            <a:extLst>
              <a:ext uri="{FF2B5EF4-FFF2-40B4-BE49-F238E27FC236}">
                <a16:creationId xmlns:a16="http://schemas.microsoft.com/office/drawing/2014/main" id="{BD7F18D6-88B9-4F9A-8B8A-FB6364EC20D0}"/>
              </a:ext>
            </a:extLst>
          </p:cNvPr>
          <p:cNvSpPr/>
          <p:nvPr/>
        </p:nvSpPr>
        <p:spPr>
          <a:xfrm>
            <a:off x="2832556" y="2552376"/>
            <a:ext cx="3646967" cy="89679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Star: 5 Points 19">
            <a:extLst>
              <a:ext uri="{FF2B5EF4-FFF2-40B4-BE49-F238E27FC236}">
                <a16:creationId xmlns:a16="http://schemas.microsoft.com/office/drawing/2014/main" id="{A6743CF7-F3B1-9E95-1452-27DAF89BD799}"/>
              </a:ext>
            </a:extLst>
          </p:cNvPr>
          <p:cNvSpPr/>
          <p:nvPr/>
        </p:nvSpPr>
        <p:spPr>
          <a:xfrm>
            <a:off x="8064911" y="5522951"/>
            <a:ext cx="377092" cy="39420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Star: 5 Points 20">
            <a:extLst>
              <a:ext uri="{FF2B5EF4-FFF2-40B4-BE49-F238E27FC236}">
                <a16:creationId xmlns:a16="http://schemas.microsoft.com/office/drawing/2014/main" id="{AE2299B7-1ADF-2023-96F8-0CAB09021799}"/>
              </a:ext>
            </a:extLst>
          </p:cNvPr>
          <p:cNvSpPr/>
          <p:nvPr/>
        </p:nvSpPr>
        <p:spPr>
          <a:xfrm>
            <a:off x="1435795" y="5469535"/>
            <a:ext cx="377092" cy="39420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Oval 26">
            <a:extLst>
              <a:ext uri="{FF2B5EF4-FFF2-40B4-BE49-F238E27FC236}">
                <a16:creationId xmlns:a16="http://schemas.microsoft.com/office/drawing/2014/main" id="{F08224E2-F655-7C29-0FC9-4FF97608B2D8}"/>
              </a:ext>
            </a:extLst>
          </p:cNvPr>
          <p:cNvSpPr/>
          <p:nvPr/>
        </p:nvSpPr>
        <p:spPr>
          <a:xfrm>
            <a:off x="4985904" y="5835578"/>
            <a:ext cx="356581" cy="40011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TextBox 30">
            <a:extLst>
              <a:ext uri="{FF2B5EF4-FFF2-40B4-BE49-F238E27FC236}">
                <a16:creationId xmlns:a16="http://schemas.microsoft.com/office/drawing/2014/main" id="{7D55D124-2D6E-0377-A3EE-B4F2402AFA25}"/>
              </a:ext>
            </a:extLst>
          </p:cNvPr>
          <p:cNvSpPr txBox="1"/>
          <p:nvPr/>
        </p:nvSpPr>
        <p:spPr>
          <a:xfrm>
            <a:off x="4940284" y="3958780"/>
            <a:ext cx="1003316" cy="246221"/>
          </a:xfrm>
          <a:prstGeom prst="rect">
            <a:avLst/>
          </a:prstGeom>
          <a:solidFill>
            <a:srgbClr val="FFFF00"/>
          </a:solidFill>
          <a:ln w="12700">
            <a:solidFill>
              <a:schemeClr val="tx1"/>
            </a:solidFill>
          </a:ln>
        </p:spPr>
        <p:txBody>
          <a:bodyPr wrap="square" rtlCol="0">
            <a:spAutoFit/>
          </a:bodyPr>
          <a:lstStyle/>
          <a:p>
            <a:r>
              <a:rPr lang="en-NZ" sz="1000" dirty="0"/>
              <a:t>LESS than 1.9</a:t>
            </a:r>
          </a:p>
        </p:txBody>
      </p:sp>
      <p:sp>
        <p:nvSpPr>
          <p:cNvPr id="32" name="TextBox 31">
            <a:extLst>
              <a:ext uri="{FF2B5EF4-FFF2-40B4-BE49-F238E27FC236}">
                <a16:creationId xmlns:a16="http://schemas.microsoft.com/office/drawing/2014/main" id="{C48E4882-6E19-6926-8BBC-EF726C8386FF}"/>
              </a:ext>
            </a:extLst>
          </p:cNvPr>
          <p:cNvSpPr txBox="1"/>
          <p:nvPr/>
        </p:nvSpPr>
        <p:spPr>
          <a:xfrm>
            <a:off x="3366387" y="1622051"/>
            <a:ext cx="3524885" cy="338554"/>
          </a:xfrm>
          <a:prstGeom prst="rect">
            <a:avLst/>
          </a:prstGeom>
          <a:noFill/>
        </p:spPr>
        <p:txBody>
          <a:bodyPr wrap="square" rtlCol="0">
            <a:spAutoFit/>
          </a:bodyPr>
          <a:lstStyle/>
          <a:p>
            <a:r>
              <a:rPr lang="en-NZ" sz="1600" b="1" dirty="0">
                <a:cs typeface="Cavolini" panose="03000502040302020204" pitchFamily="66" charset="0"/>
              </a:rPr>
              <a:t>Root node – training data set</a:t>
            </a:r>
          </a:p>
        </p:txBody>
      </p:sp>
      <p:sp>
        <p:nvSpPr>
          <p:cNvPr id="33" name="TextBox 32">
            <a:extLst>
              <a:ext uri="{FF2B5EF4-FFF2-40B4-BE49-F238E27FC236}">
                <a16:creationId xmlns:a16="http://schemas.microsoft.com/office/drawing/2014/main" id="{9DAF4AA4-2ABE-F111-F20E-A0FA8358BC3E}"/>
              </a:ext>
            </a:extLst>
          </p:cNvPr>
          <p:cNvSpPr txBox="1"/>
          <p:nvPr/>
        </p:nvSpPr>
        <p:spPr>
          <a:xfrm>
            <a:off x="3520740" y="3068592"/>
            <a:ext cx="2839087" cy="338035"/>
          </a:xfrm>
          <a:prstGeom prst="rect">
            <a:avLst/>
          </a:prstGeom>
          <a:noFill/>
        </p:spPr>
        <p:txBody>
          <a:bodyPr wrap="square" rtlCol="0">
            <a:spAutoFit/>
          </a:bodyPr>
          <a:lstStyle/>
          <a:p>
            <a:r>
              <a:rPr lang="en-NZ" sz="1600" b="1" dirty="0">
                <a:cs typeface="Cavolini" panose="03000502040302020204" pitchFamily="66" charset="0"/>
              </a:rPr>
              <a:t>Decision making node</a:t>
            </a:r>
          </a:p>
        </p:txBody>
      </p:sp>
      <p:sp>
        <p:nvSpPr>
          <p:cNvPr id="34" name="TextBox 33">
            <a:extLst>
              <a:ext uri="{FF2B5EF4-FFF2-40B4-BE49-F238E27FC236}">
                <a16:creationId xmlns:a16="http://schemas.microsoft.com/office/drawing/2014/main" id="{23C274CD-8F9D-64CE-4BCF-39C2A556BB74}"/>
              </a:ext>
            </a:extLst>
          </p:cNvPr>
          <p:cNvSpPr txBox="1"/>
          <p:nvPr/>
        </p:nvSpPr>
        <p:spPr>
          <a:xfrm>
            <a:off x="1649401" y="5078016"/>
            <a:ext cx="1290755" cy="338554"/>
          </a:xfrm>
          <a:prstGeom prst="rect">
            <a:avLst/>
          </a:prstGeom>
          <a:solidFill>
            <a:schemeClr val="bg1"/>
          </a:solidFill>
          <a:ln w="12700">
            <a:solidFill>
              <a:schemeClr val="tx1"/>
            </a:solidFill>
          </a:ln>
        </p:spPr>
        <p:txBody>
          <a:bodyPr wrap="square" rtlCol="0">
            <a:spAutoFit/>
          </a:bodyPr>
          <a:lstStyle/>
          <a:p>
            <a:r>
              <a:rPr lang="en-NZ" sz="1600" b="1" dirty="0">
                <a:latin typeface="Cavolini" panose="03000502040302020204" pitchFamily="66" charset="0"/>
                <a:cs typeface="Cavolini" panose="03000502040302020204" pitchFamily="66" charset="0"/>
              </a:rPr>
              <a:t> </a:t>
            </a:r>
            <a:r>
              <a:rPr lang="en-NZ" sz="1600" b="1" dirty="0">
                <a:cs typeface="Cavolini" panose="03000502040302020204" pitchFamily="66" charset="0"/>
              </a:rPr>
              <a:t>Sub node</a:t>
            </a:r>
          </a:p>
        </p:txBody>
      </p:sp>
      <p:sp>
        <p:nvSpPr>
          <p:cNvPr id="36" name="TextBox 35">
            <a:extLst>
              <a:ext uri="{FF2B5EF4-FFF2-40B4-BE49-F238E27FC236}">
                <a16:creationId xmlns:a16="http://schemas.microsoft.com/office/drawing/2014/main" id="{04BE10DF-4EA7-2908-7076-1E17D324A474}"/>
              </a:ext>
            </a:extLst>
          </p:cNvPr>
          <p:cNvSpPr txBox="1"/>
          <p:nvPr/>
        </p:nvSpPr>
        <p:spPr>
          <a:xfrm>
            <a:off x="6528571" y="3176177"/>
            <a:ext cx="1290755" cy="338554"/>
          </a:xfrm>
          <a:prstGeom prst="rect">
            <a:avLst/>
          </a:prstGeom>
          <a:solidFill>
            <a:schemeClr val="bg1"/>
          </a:solidFill>
          <a:ln w="12700">
            <a:solidFill>
              <a:schemeClr val="tx1"/>
            </a:solidFill>
          </a:ln>
        </p:spPr>
        <p:txBody>
          <a:bodyPr wrap="square" rtlCol="0">
            <a:spAutoFit/>
          </a:bodyPr>
          <a:lstStyle/>
          <a:p>
            <a:r>
              <a:rPr lang="en-NZ" sz="1600" b="1" dirty="0">
                <a:latin typeface="Cavolini" panose="03000502040302020204" pitchFamily="66" charset="0"/>
                <a:cs typeface="Cavolini" panose="03000502040302020204" pitchFamily="66" charset="0"/>
              </a:rPr>
              <a:t> </a:t>
            </a:r>
            <a:r>
              <a:rPr lang="en-NZ" sz="1600" b="1" dirty="0">
                <a:cs typeface="Cavolini" panose="03000502040302020204" pitchFamily="66" charset="0"/>
              </a:rPr>
              <a:t>Sub node</a:t>
            </a:r>
          </a:p>
        </p:txBody>
      </p:sp>
      <p:sp>
        <p:nvSpPr>
          <p:cNvPr id="37" name="TextBox 36">
            <a:extLst>
              <a:ext uri="{FF2B5EF4-FFF2-40B4-BE49-F238E27FC236}">
                <a16:creationId xmlns:a16="http://schemas.microsoft.com/office/drawing/2014/main" id="{41E15CB6-B871-B6E3-0FDE-07B6DDC5412E}"/>
              </a:ext>
            </a:extLst>
          </p:cNvPr>
          <p:cNvSpPr txBox="1"/>
          <p:nvPr/>
        </p:nvSpPr>
        <p:spPr>
          <a:xfrm>
            <a:off x="4804643" y="5157455"/>
            <a:ext cx="1452439" cy="338554"/>
          </a:xfrm>
          <a:prstGeom prst="rect">
            <a:avLst/>
          </a:prstGeom>
          <a:solidFill>
            <a:schemeClr val="bg1"/>
          </a:solidFill>
          <a:ln w="12700">
            <a:solidFill>
              <a:schemeClr val="tx1"/>
            </a:solidFill>
          </a:ln>
        </p:spPr>
        <p:txBody>
          <a:bodyPr wrap="square" rtlCol="0">
            <a:spAutoFit/>
          </a:bodyPr>
          <a:lstStyle/>
          <a:p>
            <a:r>
              <a:rPr lang="en-NZ" sz="1600" b="1" dirty="0">
                <a:latin typeface="Cavolini" panose="03000502040302020204" pitchFamily="66" charset="0"/>
                <a:cs typeface="Cavolini" panose="03000502040302020204" pitchFamily="66" charset="0"/>
              </a:rPr>
              <a:t> </a:t>
            </a:r>
            <a:r>
              <a:rPr lang="en-NZ" sz="1600" b="1" dirty="0">
                <a:cs typeface="Cavolini" panose="03000502040302020204" pitchFamily="66" charset="0"/>
              </a:rPr>
              <a:t>Leaf node</a:t>
            </a:r>
          </a:p>
        </p:txBody>
      </p:sp>
      <p:sp>
        <p:nvSpPr>
          <p:cNvPr id="38" name="TextBox 37">
            <a:extLst>
              <a:ext uri="{FF2B5EF4-FFF2-40B4-BE49-F238E27FC236}">
                <a16:creationId xmlns:a16="http://schemas.microsoft.com/office/drawing/2014/main" id="{CA611797-0AFA-50D3-D465-1E591BADA941}"/>
              </a:ext>
            </a:extLst>
          </p:cNvPr>
          <p:cNvSpPr txBox="1"/>
          <p:nvPr/>
        </p:nvSpPr>
        <p:spPr>
          <a:xfrm>
            <a:off x="8032173" y="5170432"/>
            <a:ext cx="1452439" cy="338554"/>
          </a:xfrm>
          <a:prstGeom prst="rect">
            <a:avLst/>
          </a:prstGeom>
          <a:solidFill>
            <a:schemeClr val="bg1"/>
          </a:solidFill>
          <a:ln w="12700">
            <a:solidFill>
              <a:schemeClr val="tx1"/>
            </a:solidFill>
          </a:ln>
        </p:spPr>
        <p:txBody>
          <a:bodyPr wrap="square" rtlCol="0">
            <a:spAutoFit/>
          </a:bodyPr>
          <a:lstStyle/>
          <a:p>
            <a:r>
              <a:rPr lang="en-NZ" sz="1600" b="1" dirty="0">
                <a:cs typeface="Cavolini" panose="03000502040302020204" pitchFamily="66" charset="0"/>
              </a:rPr>
              <a:t> Leaf node</a:t>
            </a:r>
          </a:p>
        </p:txBody>
      </p:sp>
      <p:sp>
        <p:nvSpPr>
          <p:cNvPr id="11" name="Oval 10">
            <a:extLst>
              <a:ext uri="{FF2B5EF4-FFF2-40B4-BE49-F238E27FC236}">
                <a16:creationId xmlns:a16="http://schemas.microsoft.com/office/drawing/2014/main" id="{9F5823DD-80E2-466D-8527-3D1B3525D3BD}"/>
              </a:ext>
            </a:extLst>
          </p:cNvPr>
          <p:cNvSpPr/>
          <p:nvPr/>
        </p:nvSpPr>
        <p:spPr>
          <a:xfrm>
            <a:off x="8645715" y="5819122"/>
            <a:ext cx="457201" cy="7242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AutoShape 2">
            <a:extLst>
              <a:ext uri="{FF2B5EF4-FFF2-40B4-BE49-F238E27FC236}">
                <a16:creationId xmlns:a16="http://schemas.microsoft.com/office/drawing/2014/main" id="{4BCA87E3-D4DD-4C0A-4D84-7E0E25248D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22" name="Star: 5 Points 21">
            <a:extLst>
              <a:ext uri="{FF2B5EF4-FFF2-40B4-BE49-F238E27FC236}">
                <a16:creationId xmlns:a16="http://schemas.microsoft.com/office/drawing/2014/main" id="{CAE18722-59CD-514A-3127-361A8D551351}"/>
              </a:ext>
            </a:extLst>
          </p:cNvPr>
          <p:cNvSpPr/>
          <p:nvPr/>
        </p:nvSpPr>
        <p:spPr>
          <a:xfrm>
            <a:off x="6412902" y="3468707"/>
            <a:ext cx="377092" cy="39420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Star: 5 Points 25">
            <a:extLst>
              <a:ext uri="{FF2B5EF4-FFF2-40B4-BE49-F238E27FC236}">
                <a16:creationId xmlns:a16="http://schemas.microsoft.com/office/drawing/2014/main" id="{A6DA2195-93FA-3A9C-289A-3DC4A083FE47}"/>
              </a:ext>
            </a:extLst>
          </p:cNvPr>
          <p:cNvSpPr/>
          <p:nvPr/>
        </p:nvSpPr>
        <p:spPr>
          <a:xfrm>
            <a:off x="4751738" y="5477178"/>
            <a:ext cx="377092" cy="39420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19ACC9A6-4662-E23C-81A0-D242BA51A6CC}"/>
              </a:ext>
            </a:extLst>
          </p:cNvPr>
          <p:cNvSpPr txBox="1"/>
          <p:nvPr/>
        </p:nvSpPr>
        <p:spPr>
          <a:xfrm>
            <a:off x="1390649" y="6477000"/>
            <a:ext cx="2927351" cy="307777"/>
          </a:xfrm>
          <a:prstGeom prst="rect">
            <a:avLst/>
          </a:prstGeom>
          <a:noFill/>
        </p:spPr>
        <p:txBody>
          <a:bodyPr wrap="square" rtlCol="0">
            <a:spAutoFit/>
          </a:bodyPr>
          <a:lstStyle/>
          <a:p>
            <a:r>
              <a:rPr lang="en-NZ" sz="1400" dirty="0">
                <a:effectLst/>
                <a:latin typeface="Calibri" panose="020F0502020204030204" pitchFamily="34" charset="0"/>
                <a:ea typeface="Calibri" panose="020F0502020204030204" pitchFamily="34" charset="0"/>
                <a:cs typeface="Times New Roman" panose="02020603050405020304" pitchFamily="18" charset="0"/>
              </a:rPr>
              <a:t>90% confidence in this prediction</a:t>
            </a:r>
            <a:endParaRPr lang="en-NZ" sz="1400" dirty="0"/>
          </a:p>
        </p:txBody>
      </p:sp>
      <p:sp>
        <p:nvSpPr>
          <p:cNvPr id="6" name="TextBox 5">
            <a:extLst>
              <a:ext uri="{FF2B5EF4-FFF2-40B4-BE49-F238E27FC236}">
                <a16:creationId xmlns:a16="http://schemas.microsoft.com/office/drawing/2014/main" id="{9D378139-9E56-71EB-E19B-4D26980E6AF9}"/>
              </a:ext>
            </a:extLst>
          </p:cNvPr>
          <p:cNvSpPr txBox="1"/>
          <p:nvPr/>
        </p:nvSpPr>
        <p:spPr>
          <a:xfrm>
            <a:off x="5369974" y="1917814"/>
            <a:ext cx="2927351" cy="307777"/>
          </a:xfrm>
          <a:prstGeom prst="rect">
            <a:avLst/>
          </a:prstGeom>
          <a:noFill/>
        </p:spPr>
        <p:txBody>
          <a:bodyPr wrap="square" rtlCol="0">
            <a:spAutoFit/>
          </a:bodyPr>
          <a:lstStyle/>
          <a:p>
            <a:r>
              <a:rPr lang="en-NZ" sz="1400" dirty="0">
                <a:latin typeface="Calibri" panose="020F0502020204030204" pitchFamily="34" charset="0"/>
                <a:ea typeface="Calibri" panose="020F0502020204030204" pitchFamily="34" charset="0"/>
                <a:cs typeface="Times New Roman" panose="02020603050405020304" pitchFamily="18" charset="0"/>
              </a:rPr>
              <a:t>10</a:t>
            </a:r>
            <a:r>
              <a:rPr lang="en-NZ" sz="1400" dirty="0">
                <a:effectLst/>
                <a:latin typeface="Calibri" panose="020F0502020204030204" pitchFamily="34" charset="0"/>
                <a:ea typeface="Calibri" panose="020F0502020204030204" pitchFamily="34" charset="0"/>
                <a:cs typeface="Times New Roman" panose="02020603050405020304" pitchFamily="18" charset="0"/>
              </a:rPr>
              <a:t>0% classified as safe to drink</a:t>
            </a:r>
            <a:endParaRPr lang="en-NZ" sz="1400" dirty="0"/>
          </a:p>
        </p:txBody>
      </p:sp>
      <p:sp>
        <p:nvSpPr>
          <p:cNvPr id="7" name="TextBox 6">
            <a:extLst>
              <a:ext uri="{FF2B5EF4-FFF2-40B4-BE49-F238E27FC236}">
                <a16:creationId xmlns:a16="http://schemas.microsoft.com/office/drawing/2014/main" id="{FEFCF7CB-397B-C88A-F0F3-73B27917C7CF}"/>
              </a:ext>
            </a:extLst>
          </p:cNvPr>
          <p:cNvSpPr txBox="1"/>
          <p:nvPr/>
        </p:nvSpPr>
        <p:spPr>
          <a:xfrm>
            <a:off x="7931921" y="3176177"/>
            <a:ext cx="1934455" cy="523220"/>
          </a:xfrm>
          <a:prstGeom prst="rect">
            <a:avLst/>
          </a:prstGeom>
          <a:noFill/>
        </p:spPr>
        <p:txBody>
          <a:bodyPr wrap="square" rtlCol="0">
            <a:spAutoFit/>
          </a:bodyPr>
          <a:lstStyle/>
          <a:p>
            <a:r>
              <a:rPr lang="en-NZ" sz="1400" dirty="0">
                <a:latin typeface="Calibri" panose="020F0502020204030204" pitchFamily="34" charset="0"/>
                <a:ea typeface="Calibri" panose="020F0502020204030204" pitchFamily="34" charset="0"/>
                <a:cs typeface="Times New Roman" panose="02020603050405020304" pitchFamily="18" charset="0"/>
              </a:rPr>
              <a:t>74 </a:t>
            </a:r>
            <a:r>
              <a:rPr lang="en-NZ" sz="1400" dirty="0">
                <a:effectLst/>
                <a:latin typeface="Calibri" panose="020F0502020204030204" pitchFamily="34" charset="0"/>
                <a:ea typeface="Calibri" panose="020F0502020204030204" pitchFamily="34" charset="0"/>
                <a:cs typeface="Times New Roman" panose="02020603050405020304" pitchFamily="18" charset="0"/>
              </a:rPr>
              <a:t>% of samples fit into </a:t>
            </a:r>
          </a:p>
          <a:p>
            <a:r>
              <a:rPr lang="en-NZ" sz="1400" dirty="0">
                <a:effectLst/>
                <a:latin typeface="Calibri" panose="020F0502020204030204" pitchFamily="34" charset="0"/>
                <a:ea typeface="Calibri" panose="020F0502020204030204" pitchFamily="34" charset="0"/>
                <a:cs typeface="Times New Roman" panose="02020603050405020304" pitchFamily="18" charset="0"/>
              </a:rPr>
              <a:t>this split</a:t>
            </a:r>
          </a:p>
        </p:txBody>
      </p:sp>
    </p:spTree>
    <p:extLst>
      <p:ext uri="{BB962C8B-B14F-4D97-AF65-F5344CB8AC3E}">
        <p14:creationId xmlns:p14="http://schemas.microsoft.com/office/powerpoint/2010/main" val="41907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3" grpId="0" animBg="1"/>
      <p:bldP spid="13" grpId="1" animBg="1"/>
      <p:bldP spid="14" grpId="0" animBg="1"/>
      <p:bldP spid="9" grpId="0" animBg="1"/>
      <p:bldP spid="9" grpId="1" animBg="1"/>
      <p:bldP spid="17" grpId="0" animBg="1"/>
      <p:bldP spid="17" grpId="1" animBg="1"/>
      <p:bldP spid="18" grpId="0" animBg="1"/>
      <p:bldP spid="19" grpId="0" animBg="1"/>
      <p:bldP spid="19" grpId="1" animBg="1"/>
      <p:bldP spid="20" grpId="0" animBg="1"/>
      <p:bldP spid="21" grpId="0" animBg="1"/>
      <p:bldP spid="21" grpId="1" animBg="1"/>
      <p:bldP spid="27" grpId="0" animBg="1"/>
      <p:bldP spid="27" grpId="1" animBg="1"/>
      <p:bldP spid="31" grpId="0" animBg="1"/>
      <p:bldP spid="31" grpId="1" animBg="1"/>
      <p:bldP spid="32" grpId="0"/>
      <p:bldP spid="32" grpId="1"/>
      <p:bldP spid="33" grpId="0"/>
      <p:bldP spid="33" grpId="1"/>
      <p:bldP spid="34" grpId="0" animBg="1"/>
      <p:bldP spid="34" grpId="1" animBg="1"/>
      <p:bldP spid="36" grpId="0" animBg="1"/>
      <p:bldP spid="36" grpId="1" animBg="1"/>
      <p:bldP spid="37" grpId="0" animBg="1"/>
      <p:bldP spid="37" grpId="1" animBg="1"/>
      <p:bldP spid="38" grpId="0" animBg="1"/>
      <p:bldP spid="38" grpId="1" animBg="1"/>
      <p:bldP spid="11" grpId="0" animBg="1"/>
      <p:bldP spid="22" grpId="0" animBg="1"/>
      <p:bldP spid="22" grpId="1" animBg="1"/>
      <p:bldP spid="26" grpId="0" animBg="1"/>
      <p:bldP spid="26" grpId="1" animBg="1"/>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97D55A-7D76-6EF3-983E-CCBD5DA4DD61}"/>
              </a:ext>
            </a:extLst>
          </p:cNvPr>
          <p:cNvPicPr>
            <a:picLocks noChangeAspect="1"/>
          </p:cNvPicPr>
          <p:nvPr/>
        </p:nvPicPr>
        <p:blipFill>
          <a:blip r:embed="rId3"/>
          <a:stretch>
            <a:fillRect/>
          </a:stretch>
        </p:blipFill>
        <p:spPr>
          <a:xfrm>
            <a:off x="235935" y="3915238"/>
            <a:ext cx="4586080" cy="2383216"/>
          </a:xfrm>
          <a:prstGeom prst="rect">
            <a:avLst/>
          </a:prstGeom>
        </p:spPr>
      </p:pic>
      <p:sp>
        <p:nvSpPr>
          <p:cNvPr id="2" name="Title 1">
            <a:extLst>
              <a:ext uri="{FF2B5EF4-FFF2-40B4-BE49-F238E27FC236}">
                <a16:creationId xmlns:a16="http://schemas.microsoft.com/office/drawing/2014/main" id="{31732521-197B-4BE4-8657-90B76B6C25F3}"/>
              </a:ext>
            </a:extLst>
          </p:cNvPr>
          <p:cNvSpPr>
            <a:spLocks noGrp="1"/>
          </p:cNvSpPr>
          <p:nvPr>
            <p:ph type="title" idx="4294967295"/>
          </p:nvPr>
        </p:nvSpPr>
        <p:spPr>
          <a:xfrm>
            <a:off x="375666" y="347751"/>
            <a:ext cx="11029950" cy="757238"/>
          </a:xfrm>
        </p:spPr>
        <p:txBody>
          <a:bodyPr/>
          <a:lstStyle/>
          <a:p>
            <a:r>
              <a:rPr lang="en-NZ" b="1" dirty="0"/>
              <a:t>Confusion matrix (CART model)</a:t>
            </a:r>
          </a:p>
        </p:txBody>
      </p:sp>
      <p:sp>
        <p:nvSpPr>
          <p:cNvPr id="3" name="Content Placeholder 2">
            <a:extLst>
              <a:ext uri="{FF2B5EF4-FFF2-40B4-BE49-F238E27FC236}">
                <a16:creationId xmlns:a16="http://schemas.microsoft.com/office/drawing/2014/main" id="{6872BB41-DBED-457F-BDCA-3DAF1F3071CA}"/>
              </a:ext>
            </a:extLst>
          </p:cNvPr>
          <p:cNvSpPr>
            <a:spLocks noGrp="1"/>
          </p:cNvSpPr>
          <p:nvPr>
            <p:ph idx="4294967295"/>
          </p:nvPr>
        </p:nvSpPr>
        <p:spPr>
          <a:xfrm>
            <a:off x="235935" y="2000724"/>
            <a:ext cx="4488398" cy="2562338"/>
          </a:xfrm>
        </p:spPr>
        <p:txBody>
          <a:bodyPr>
            <a:noAutofit/>
          </a:bodyPr>
          <a:lstStyle/>
          <a:p>
            <a:pPr marL="0" indent="0">
              <a:buNone/>
            </a:pPr>
            <a:endParaRPr lang="en-NZ" sz="1600" dirty="0"/>
          </a:p>
          <a:p>
            <a:pPr>
              <a:lnSpc>
                <a:spcPct val="150000"/>
              </a:lnSpc>
            </a:pPr>
            <a:r>
              <a:rPr lang="en-NZ" sz="1800" dirty="0"/>
              <a:t>Shows how well the tree made the nitrate predictions when groundwater dataset was classified according to Phyla (bacteria) present…</a:t>
            </a:r>
          </a:p>
          <a:p>
            <a:pPr>
              <a:lnSpc>
                <a:spcPct val="150000"/>
              </a:lnSpc>
            </a:pPr>
            <a:endParaRPr lang="en-NZ" sz="1800" dirty="0"/>
          </a:p>
          <a:p>
            <a:pPr>
              <a:lnSpc>
                <a:spcPct val="150000"/>
              </a:lnSpc>
            </a:pPr>
            <a:endParaRPr lang="en-NZ" sz="1800" dirty="0"/>
          </a:p>
          <a:p>
            <a:pPr marL="0" indent="0">
              <a:buNone/>
            </a:pPr>
            <a:endParaRPr lang="en-NZ" sz="1600" dirty="0"/>
          </a:p>
          <a:p>
            <a:endParaRPr lang="en-NZ" sz="1600" dirty="0"/>
          </a:p>
          <a:p>
            <a:endParaRPr lang="en-NZ" sz="1600" dirty="0"/>
          </a:p>
          <a:p>
            <a:pPr marL="0" indent="0">
              <a:buNone/>
            </a:pPr>
            <a:endParaRPr lang="en-NZ" sz="1600" dirty="0"/>
          </a:p>
        </p:txBody>
      </p:sp>
      <p:pic>
        <p:nvPicPr>
          <p:cNvPr id="6" name="Picture 5">
            <a:extLst>
              <a:ext uri="{FF2B5EF4-FFF2-40B4-BE49-F238E27FC236}">
                <a16:creationId xmlns:a16="http://schemas.microsoft.com/office/drawing/2014/main" id="{E5019220-B7BC-9143-5EAA-71A792DA5B49}"/>
              </a:ext>
            </a:extLst>
          </p:cNvPr>
          <p:cNvPicPr>
            <a:picLocks noChangeAspect="1"/>
          </p:cNvPicPr>
          <p:nvPr/>
        </p:nvPicPr>
        <p:blipFill>
          <a:blip r:embed="rId4"/>
          <a:stretch>
            <a:fillRect/>
          </a:stretch>
        </p:blipFill>
        <p:spPr>
          <a:xfrm>
            <a:off x="4918414" y="1570733"/>
            <a:ext cx="7156432" cy="4770954"/>
          </a:xfrm>
          <a:prstGeom prst="rect">
            <a:avLst/>
          </a:prstGeom>
          <a:ln w="12700">
            <a:solidFill>
              <a:schemeClr val="tx1"/>
            </a:solidFill>
          </a:ln>
        </p:spPr>
      </p:pic>
      <p:sp>
        <p:nvSpPr>
          <p:cNvPr id="7" name="TextBox 6">
            <a:extLst>
              <a:ext uri="{FF2B5EF4-FFF2-40B4-BE49-F238E27FC236}">
                <a16:creationId xmlns:a16="http://schemas.microsoft.com/office/drawing/2014/main" id="{5A6210ED-CE99-2C44-5671-073B950BB86C}"/>
              </a:ext>
            </a:extLst>
          </p:cNvPr>
          <p:cNvSpPr txBox="1"/>
          <p:nvPr/>
        </p:nvSpPr>
        <p:spPr>
          <a:xfrm>
            <a:off x="273585" y="1318505"/>
            <a:ext cx="4413098" cy="2383217"/>
          </a:xfrm>
          <a:prstGeom prst="rect">
            <a:avLst/>
          </a:prstGeom>
          <a:noFill/>
        </p:spPr>
        <p:txBody>
          <a:bodyPr wrap="square" rtlCol="0">
            <a:spAutoFit/>
          </a:bodyPr>
          <a:lstStyle/>
          <a:p>
            <a:pPr marL="306000" marR="0" lvl="0" indent="-306000" algn="l" defTabSz="457200" rtl="0" eaLnBrk="1" fontAlgn="auto" latinLnBrk="0" hangingPunct="1">
              <a:lnSpc>
                <a:spcPct val="150000"/>
              </a:lnSpc>
              <a:spcBef>
                <a:spcPct val="20000"/>
              </a:spcBef>
              <a:spcAft>
                <a:spcPts val="600"/>
              </a:spcAft>
              <a:buClr>
                <a:srgbClr val="1CADE4"/>
              </a:buClr>
              <a:buSzPct val="92000"/>
              <a:buFont typeface="Wingdings 2" panose="05020102010507070707" pitchFamily="18" charset="2"/>
              <a:buChar char=""/>
              <a:tabLst/>
              <a:defRPr/>
            </a:pPr>
            <a:r>
              <a:rPr kumimoji="0" lang="en-NZ"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Initial model predictions VERY simple </a:t>
            </a:r>
          </a:p>
          <a:p>
            <a:pPr marL="0" marR="0" lvl="0" indent="0" algn="l" defTabSz="457200" rtl="0" eaLnBrk="1" fontAlgn="auto" latinLnBrk="0" hangingPunct="1">
              <a:lnSpc>
                <a:spcPct val="150000"/>
              </a:lnSpc>
              <a:spcBef>
                <a:spcPct val="20000"/>
              </a:spcBef>
              <a:spcAft>
                <a:spcPts val="600"/>
              </a:spcAft>
              <a:buClr>
                <a:srgbClr val="1CADE4"/>
              </a:buClr>
              <a:buSzPct val="92000"/>
              <a:buFont typeface="Wingdings 2" panose="05020102010507070707" pitchFamily="18" charset="2"/>
              <a:buNone/>
              <a:tabLst/>
              <a:defRPr/>
            </a:pPr>
            <a:r>
              <a:rPr kumimoji="0" lang="en-NZ"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But…</a:t>
            </a:r>
          </a:p>
          <a:p>
            <a:pPr marL="306000" marR="0" lvl="0" indent="-306000" algn="l" defTabSz="457200" rtl="0" eaLnBrk="1" fontAlgn="auto" latinLnBrk="0" hangingPunct="1">
              <a:lnSpc>
                <a:spcPct val="150000"/>
              </a:lnSpc>
              <a:spcBef>
                <a:spcPct val="20000"/>
              </a:spcBef>
              <a:spcAft>
                <a:spcPts val="600"/>
              </a:spcAft>
              <a:buClr>
                <a:srgbClr val="1CADE4"/>
              </a:buClr>
              <a:buSzPct val="92000"/>
              <a:buFont typeface="Wingdings 2" panose="05020102010507070707" pitchFamily="18" charset="2"/>
              <a:buChar char=""/>
              <a:tabLst/>
              <a:defRPr/>
            </a:pPr>
            <a:r>
              <a:rPr kumimoji="0" lang="en-NZ"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Indicates it is possible to predict nitrate levels from microbial diversity data</a:t>
            </a:r>
          </a:p>
        </p:txBody>
      </p:sp>
      <p:sp>
        <p:nvSpPr>
          <p:cNvPr id="9" name="TextBox 8">
            <a:extLst>
              <a:ext uri="{FF2B5EF4-FFF2-40B4-BE49-F238E27FC236}">
                <a16:creationId xmlns:a16="http://schemas.microsoft.com/office/drawing/2014/main" id="{4B38BCB4-6E4B-BA9F-0D26-57E552FFE3F2}"/>
              </a:ext>
            </a:extLst>
          </p:cNvPr>
          <p:cNvSpPr txBox="1"/>
          <p:nvPr/>
        </p:nvSpPr>
        <p:spPr>
          <a:xfrm>
            <a:off x="5975702" y="2510113"/>
            <a:ext cx="772885" cy="369332"/>
          </a:xfrm>
          <a:prstGeom prst="rect">
            <a:avLst/>
          </a:prstGeom>
          <a:noFill/>
        </p:spPr>
        <p:txBody>
          <a:bodyPr wrap="square" rtlCol="0">
            <a:spAutoFit/>
          </a:bodyPr>
          <a:lstStyle/>
          <a:p>
            <a:r>
              <a:rPr lang="en-NZ" dirty="0"/>
              <a:t>Safe</a:t>
            </a:r>
          </a:p>
        </p:txBody>
      </p:sp>
      <p:sp>
        <p:nvSpPr>
          <p:cNvPr id="10" name="TextBox 9">
            <a:extLst>
              <a:ext uri="{FF2B5EF4-FFF2-40B4-BE49-F238E27FC236}">
                <a16:creationId xmlns:a16="http://schemas.microsoft.com/office/drawing/2014/main" id="{B473D493-FC1C-C629-6945-69C13A8B0F32}"/>
              </a:ext>
            </a:extLst>
          </p:cNvPr>
          <p:cNvSpPr txBox="1"/>
          <p:nvPr/>
        </p:nvSpPr>
        <p:spPr>
          <a:xfrm>
            <a:off x="10434509" y="3586878"/>
            <a:ext cx="1066800" cy="369332"/>
          </a:xfrm>
          <a:prstGeom prst="rect">
            <a:avLst/>
          </a:prstGeom>
          <a:noFill/>
        </p:spPr>
        <p:txBody>
          <a:bodyPr wrap="square" rtlCol="0">
            <a:spAutoFit/>
          </a:bodyPr>
          <a:lstStyle/>
          <a:p>
            <a:r>
              <a:rPr lang="en-NZ" dirty="0"/>
              <a:t>Optimal</a:t>
            </a:r>
          </a:p>
        </p:txBody>
      </p:sp>
      <p:sp>
        <p:nvSpPr>
          <p:cNvPr id="14" name="Multiplication Sign 13">
            <a:extLst>
              <a:ext uri="{FF2B5EF4-FFF2-40B4-BE49-F238E27FC236}">
                <a16:creationId xmlns:a16="http://schemas.microsoft.com/office/drawing/2014/main" id="{B4785E99-31F4-6979-D1E1-ED1EBEBC0E33}"/>
              </a:ext>
            </a:extLst>
          </p:cNvPr>
          <p:cNvSpPr/>
          <p:nvPr/>
        </p:nvSpPr>
        <p:spPr>
          <a:xfrm>
            <a:off x="3019644" y="4597457"/>
            <a:ext cx="223284" cy="21265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Multiplication Sign 14">
            <a:extLst>
              <a:ext uri="{FF2B5EF4-FFF2-40B4-BE49-F238E27FC236}">
                <a16:creationId xmlns:a16="http://schemas.microsoft.com/office/drawing/2014/main" id="{CBAB8035-A1DB-536F-67C8-1AA3C07F83ED}"/>
              </a:ext>
            </a:extLst>
          </p:cNvPr>
          <p:cNvSpPr/>
          <p:nvPr/>
        </p:nvSpPr>
        <p:spPr>
          <a:xfrm>
            <a:off x="4029498" y="5186207"/>
            <a:ext cx="223284" cy="21265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Multiplication Sign 15">
            <a:extLst>
              <a:ext uri="{FF2B5EF4-FFF2-40B4-BE49-F238E27FC236}">
                <a16:creationId xmlns:a16="http://schemas.microsoft.com/office/drawing/2014/main" id="{715D2709-BACA-6F8B-08BC-FE34D2386815}"/>
              </a:ext>
            </a:extLst>
          </p:cNvPr>
          <p:cNvSpPr/>
          <p:nvPr/>
        </p:nvSpPr>
        <p:spPr>
          <a:xfrm>
            <a:off x="2133601" y="5167281"/>
            <a:ext cx="223284" cy="21265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2788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910D-ACE4-458A-BB80-6422ACA08261}"/>
              </a:ext>
            </a:extLst>
          </p:cNvPr>
          <p:cNvSpPr>
            <a:spLocks noGrp="1"/>
          </p:cNvSpPr>
          <p:nvPr>
            <p:ph type="title" idx="4294967295"/>
          </p:nvPr>
        </p:nvSpPr>
        <p:spPr>
          <a:xfrm>
            <a:off x="797442" y="383473"/>
            <a:ext cx="11015330" cy="755650"/>
          </a:xfrm>
        </p:spPr>
        <p:txBody>
          <a:bodyPr>
            <a:normAutofit fontScale="90000"/>
          </a:bodyPr>
          <a:lstStyle/>
          <a:p>
            <a:br>
              <a:rPr lang="en-NZ" sz="3100" b="1" dirty="0"/>
            </a:br>
            <a:br>
              <a:rPr lang="en-NZ" b="1" dirty="0"/>
            </a:br>
            <a:r>
              <a:rPr lang="en-NZ" sz="2800" b="1" dirty="0"/>
              <a:t>Cross validation (CART model)</a:t>
            </a:r>
            <a:endParaRPr lang="en-NZ" b="1" dirty="0"/>
          </a:p>
        </p:txBody>
      </p:sp>
      <p:sp>
        <p:nvSpPr>
          <p:cNvPr id="3" name="Content Placeholder 2">
            <a:extLst>
              <a:ext uri="{FF2B5EF4-FFF2-40B4-BE49-F238E27FC236}">
                <a16:creationId xmlns:a16="http://schemas.microsoft.com/office/drawing/2014/main" id="{3F6098F9-218B-494A-A030-115C1F93F21D}"/>
              </a:ext>
            </a:extLst>
          </p:cNvPr>
          <p:cNvSpPr>
            <a:spLocks noGrp="1"/>
          </p:cNvSpPr>
          <p:nvPr>
            <p:ph idx="4294967295"/>
          </p:nvPr>
        </p:nvSpPr>
        <p:spPr>
          <a:xfrm>
            <a:off x="896112" y="3273174"/>
            <a:ext cx="6710363" cy="2125663"/>
          </a:xfrm>
        </p:spPr>
        <p:txBody>
          <a:bodyPr>
            <a:normAutofit/>
          </a:bodyPr>
          <a:lstStyle/>
          <a:p>
            <a:endParaRPr lang="en-NZ" dirty="0"/>
          </a:p>
          <a:p>
            <a:pPr>
              <a:lnSpc>
                <a:spcPct val="150000"/>
              </a:lnSpc>
            </a:pPr>
            <a:r>
              <a:rPr lang="en-NZ" sz="1800" dirty="0"/>
              <a:t>Used to assess how well the model performs on unseen data</a:t>
            </a:r>
          </a:p>
          <a:p>
            <a:pPr>
              <a:lnSpc>
                <a:spcPct val="150000"/>
              </a:lnSpc>
            </a:pPr>
            <a:r>
              <a:rPr lang="en-NZ" sz="1800" dirty="0"/>
              <a:t>Split the data into two sets</a:t>
            </a:r>
          </a:p>
          <a:p>
            <a:pPr lvl="1">
              <a:lnSpc>
                <a:spcPct val="150000"/>
              </a:lnSpc>
              <a:buFont typeface="Wingdings" panose="05000000000000000000" pitchFamily="2" charset="2"/>
              <a:buChar char="v"/>
            </a:pPr>
            <a:r>
              <a:rPr lang="en-NZ" sz="1800" dirty="0"/>
              <a:t>Train and Test (90:10)</a:t>
            </a:r>
          </a:p>
          <a:p>
            <a:pPr>
              <a:lnSpc>
                <a:spcPct val="150000"/>
              </a:lnSpc>
            </a:pPr>
            <a:r>
              <a:rPr lang="en-NZ" sz="1800" dirty="0"/>
              <a:t>Training set - training and creating the model</a:t>
            </a:r>
          </a:p>
          <a:p>
            <a:pPr>
              <a:lnSpc>
                <a:spcPct val="150000"/>
              </a:lnSpc>
            </a:pPr>
            <a:r>
              <a:rPr lang="en-NZ" sz="1800" dirty="0"/>
              <a:t>Testing set - dummy production environment to test:</a:t>
            </a:r>
          </a:p>
          <a:p>
            <a:pPr lvl="1">
              <a:lnSpc>
                <a:spcPct val="150000"/>
              </a:lnSpc>
            </a:pPr>
            <a:r>
              <a:rPr lang="en-NZ" sz="1800" dirty="0"/>
              <a:t>Predictions </a:t>
            </a:r>
          </a:p>
          <a:p>
            <a:pPr lvl="1">
              <a:lnSpc>
                <a:spcPct val="150000"/>
              </a:lnSpc>
            </a:pPr>
            <a:r>
              <a:rPr lang="en-NZ" sz="1800" dirty="0"/>
              <a:t>Evaluate the accuracy of the model</a:t>
            </a:r>
          </a:p>
          <a:p>
            <a:pPr marL="324000" lvl="1" indent="0">
              <a:lnSpc>
                <a:spcPct val="150000"/>
              </a:lnSpc>
              <a:buNone/>
            </a:pPr>
            <a:r>
              <a:rPr lang="en-NZ" sz="1800" dirty="0">
                <a:solidFill>
                  <a:schemeClr val="tx1"/>
                </a:solidFill>
              </a:rPr>
              <a:t>RESULT:</a:t>
            </a:r>
          </a:p>
          <a:p>
            <a:pPr marL="324000" lvl="1" indent="0">
              <a:lnSpc>
                <a:spcPct val="150000"/>
              </a:lnSpc>
              <a:buNone/>
            </a:pPr>
            <a:r>
              <a:rPr lang="en-NZ" sz="1800" dirty="0">
                <a:solidFill>
                  <a:schemeClr val="tx1"/>
                </a:solidFill>
              </a:rPr>
              <a:t>Incorrectly classified 23.1 % of samples</a:t>
            </a:r>
            <a:endParaRPr lang="en-NZ" sz="1800" b="1" dirty="0">
              <a:solidFill>
                <a:schemeClr val="tx1"/>
              </a:solidFill>
            </a:endParaRPr>
          </a:p>
          <a:p>
            <a:pPr marL="324000" lvl="1" indent="0">
              <a:lnSpc>
                <a:spcPct val="150000"/>
              </a:lnSpc>
              <a:buNone/>
            </a:pPr>
            <a:endParaRPr lang="en-NZ" sz="1800" b="1" dirty="0">
              <a:solidFill>
                <a:srgbClr val="FF0000"/>
              </a:solidFill>
            </a:endParaRPr>
          </a:p>
          <a:p>
            <a:endParaRPr lang="en-NZ" dirty="0"/>
          </a:p>
          <a:p>
            <a:endParaRPr lang="en-NZ" dirty="0"/>
          </a:p>
        </p:txBody>
      </p:sp>
    </p:spTree>
    <p:extLst>
      <p:ext uri="{BB962C8B-B14F-4D97-AF65-F5344CB8AC3E}">
        <p14:creationId xmlns:p14="http://schemas.microsoft.com/office/powerpoint/2010/main" val="1291100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2521-197B-4BE4-8657-90B76B6C25F3}"/>
              </a:ext>
            </a:extLst>
          </p:cNvPr>
          <p:cNvSpPr>
            <a:spLocks noGrp="1"/>
          </p:cNvSpPr>
          <p:nvPr>
            <p:ph type="title" idx="4294967295"/>
          </p:nvPr>
        </p:nvSpPr>
        <p:spPr>
          <a:xfrm>
            <a:off x="375666" y="347751"/>
            <a:ext cx="11029950" cy="757238"/>
          </a:xfrm>
        </p:spPr>
        <p:txBody>
          <a:bodyPr/>
          <a:lstStyle/>
          <a:p>
            <a:r>
              <a:rPr lang="en-NZ" b="1" dirty="0"/>
              <a:t>Random Forest </a:t>
            </a:r>
          </a:p>
        </p:txBody>
      </p:sp>
      <p:sp>
        <p:nvSpPr>
          <p:cNvPr id="3" name="Content Placeholder 2">
            <a:extLst>
              <a:ext uri="{FF2B5EF4-FFF2-40B4-BE49-F238E27FC236}">
                <a16:creationId xmlns:a16="http://schemas.microsoft.com/office/drawing/2014/main" id="{6872BB41-DBED-457F-BDCA-3DAF1F3071CA}"/>
              </a:ext>
            </a:extLst>
          </p:cNvPr>
          <p:cNvSpPr>
            <a:spLocks noGrp="1"/>
          </p:cNvSpPr>
          <p:nvPr>
            <p:ph idx="4294967295"/>
          </p:nvPr>
        </p:nvSpPr>
        <p:spPr>
          <a:xfrm>
            <a:off x="375666" y="1280319"/>
            <a:ext cx="11029950" cy="4297362"/>
          </a:xfrm>
        </p:spPr>
        <p:txBody>
          <a:bodyPr>
            <a:noAutofit/>
          </a:bodyPr>
          <a:lstStyle/>
          <a:p>
            <a:pPr marL="0" indent="0">
              <a:buNone/>
            </a:pPr>
            <a:endParaRPr lang="en-NZ" sz="1600" dirty="0"/>
          </a:p>
          <a:p>
            <a:pPr>
              <a:lnSpc>
                <a:spcPct val="150000"/>
              </a:lnSpc>
            </a:pPr>
            <a:r>
              <a:rPr lang="en-NZ" sz="1800" dirty="0">
                <a:cs typeface="Calibri" panose="020F0502020204030204" pitchFamily="34" charset="0"/>
              </a:rPr>
              <a:t>Made up of multiple decision (CART) trees i.e. </a:t>
            </a:r>
            <a:r>
              <a:rPr lang="en-NZ" sz="1800" dirty="0"/>
              <a:t>a “forest” of trees!</a:t>
            </a:r>
          </a:p>
          <a:p>
            <a:pPr>
              <a:lnSpc>
                <a:spcPct val="150000"/>
              </a:lnSpc>
            </a:pPr>
            <a:r>
              <a:rPr lang="en-NZ" sz="1800" dirty="0">
                <a:cs typeface="Calibri" panose="020F0502020204030204" pitchFamily="34" charset="0"/>
              </a:rPr>
              <a:t>Trained with 1000 trees</a:t>
            </a:r>
            <a:r>
              <a:rPr lang="en-NZ" sz="1800" dirty="0"/>
              <a:t> using the training dataset</a:t>
            </a:r>
          </a:p>
          <a:p>
            <a:pPr>
              <a:lnSpc>
                <a:spcPct val="150000"/>
              </a:lnSpc>
            </a:pPr>
            <a:r>
              <a:rPr lang="en-NZ" sz="1800" dirty="0">
                <a:cs typeface="Calibri" panose="020F0502020204030204" pitchFamily="34" charset="0"/>
              </a:rPr>
              <a:t>Fit and assessed for classification accuracy  - using apparent error rate</a:t>
            </a:r>
          </a:p>
          <a:p>
            <a:pPr>
              <a:lnSpc>
                <a:spcPct val="150000"/>
              </a:lnSpc>
            </a:pPr>
            <a:r>
              <a:rPr lang="en-NZ" sz="1800" dirty="0">
                <a:cs typeface="Calibri" panose="020F0502020204030204" pitchFamily="34" charset="0"/>
              </a:rPr>
              <a:t>Identified number of times model got classification wrong</a:t>
            </a:r>
          </a:p>
          <a:p>
            <a:pPr>
              <a:lnSpc>
                <a:spcPct val="150000"/>
              </a:lnSpc>
            </a:pPr>
            <a:endParaRPr lang="en-NZ" sz="1800" dirty="0"/>
          </a:p>
          <a:p>
            <a:pPr marL="0" indent="0">
              <a:buNone/>
            </a:pPr>
            <a:endParaRPr lang="en-NZ" sz="1600" dirty="0"/>
          </a:p>
          <a:p>
            <a:endParaRPr lang="en-NZ" sz="1600" dirty="0"/>
          </a:p>
          <a:p>
            <a:endParaRPr lang="en-NZ" sz="1600" dirty="0"/>
          </a:p>
          <a:p>
            <a:pPr marL="0" indent="0">
              <a:buNone/>
            </a:pPr>
            <a:endParaRPr lang="en-NZ" sz="1600" dirty="0"/>
          </a:p>
        </p:txBody>
      </p:sp>
      <p:pic>
        <p:nvPicPr>
          <p:cNvPr id="5" name="Picture 4">
            <a:extLst>
              <a:ext uri="{FF2B5EF4-FFF2-40B4-BE49-F238E27FC236}">
                <a16:creationId xmlns:a16="http://schemas.microsoft.com/office/drawing/2014/main" id="{92815718-B872-46E2-BA97-8970A7573591}"/>
              </a:ext>
            </a:extLst>
          </p:cNvPr>
          <p:cNvPicPr>
            <a:picLocks noChangeAspect="1"/>
          </p:cNvPicPr>
          <p:nvPr/>
        </p:nvPicPr>
        <p:blipFill>
          <a:blip r:embed="rId3"/>
          <a:stretch>
            <a:fillRect/>
          </a:stretch>
        </p:blipFill>
        <p:spPr>
          <a:xfrm>
            <a:off x="5979890" y="3618183"/>
            <a:ext cx="5836444" cy="2892066"/>
          </a:xfrm>
          <a:prstGeom prst="rect">
            <a:avLst/>
          </a:prstGeom>
        </p:spPr>
      </p:pic>
      <p:sp>
        <p:nvSpPr>
          <p:cNvPr id="4" name="TextBox 3">
            <a:extLst>
              <a:ext uri="{FF2B5EF4-FFF2-40B4-BE49-F238E27FC236}">
                <a16:creationId xmlns:a16="http://schemas.microsoft.com/office/drawing/2014/main" id="{0384A234-D7B6-DEF2-DBE3-C4076B5FC9A9}"/>
              </a:ext>
            </a:extLst>
          </p:cNvPr>
          <p:cNvSpPr txBox="1"/>
          <p:nvPr/>
        </p:nvSpPr>
        <p:spPr>
          <a:xfrm>
            <a:off x="9887925" y="6510249"/>
            <a:ext cx="2043932" cy="246221"/>
          </a:xfrm>
          <a:prstGeom prst="rect">
            <a:avLst/>
          </a:prstGeom>
          <a:noFill/>
        </p:spPr>
        <p:txBody>
          <a:bodyPr wrap="square">
            <a:spAutoFit/>
          </a:bodyPr>
          <a:lstStyle/>
          <a:p>
            <a:r>
              <a:rPr lang="en-NZ" sz="1000" dirty="0">
                <a:cs typeface="Cavolini" panose="03000502040302020204" pitchFamily="66" charset="0"/>
              </a:rPr>
              <a:t>https://towardsdatascience.com/</a:t>
            </a:r>
          </a:p>
        </p:txBody>
      </p:sp>
    </p:spTree>
    <p:extLst>
      <p:ext uri="{BB962C8B-B14F-4D97-AF65-F5344CB8AC3E}">
        <p14:creationId xmlns:p14="http://schemas.microsoft.com/office/powerpoint/2010/main" val="87012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2521-197B-4BE4-8657-90B76B6C25F3}"/>
              </a:ext>
            </a:extLst>
          </p:cNvPr>
          <p:cNvSpPr>
            <a:spLocks noGrp="1"/>
          </p:cNvSpPr>
          <p:nvPr>
            <p:ph type="title" idx="4294967295"/>
          </p:nvPr>
        </p:nvSpPr>
        <p:spPr>
          <a:xfrm>
            <a:off x="375666" y="347751"/>
            <a:ext cx="11029950" cy="757238"/>
          </a:xfrm>
        </p:spPr>
        <p:txBody>
          <a:bodyPr/>
          <a:lstStyle/>
          <a:p>
            <a:r>
              <a:rPr lang="en-NZ" sz="2800" b="1" dirty="0"/>
              <a:t>Cross validation – </a:t>
            </a:r>
            <a:r>
              <a:rPr lang="en-NZ" b="1" dirty="0"/>
              <a:t>unseen data</a:t>
            </a:r>
          </a:p>
        </p:txBody>
      </p:sp>
      <p:graphicFrame>
        <p:nvGraphicFramePr>
          <p:cNvPr id="8" name="Table 8">
            <a:extLst>
              <a:ext uri="{FF2B5EF4-FFF2-40B4-BE49-F238E27FC236}">
                <a16:creationId xmlns:a16="http://schemas.microsoft.com/office/drawing/2014/main" id="{2C1CAD06-77EA-97A9-E030-E9CACDBFB862}"/>
              </a:ext>
            </a:extLst>
          </p:cNvPr>
          <p:cNvGraphicFramePr>
            <a:graphicFrameLocks noGrp="1"/>
          </p:cNvGraphicFramePr>
          <p:nvPr>
            <p:extLst>
              <p:ext uri="{D42A27DB-BD31-4B8C-83A1-F6EECF244321}">
                <p14:modId xmlns:p14="http://schemas.microsoft.com/office/powerpoint/2010/main" val="2895621359"/>
              </p:ext>
            </p:extLst>
          </p:nvPr>
        </p:nvGraphicFramePr>
        <p:xfrm>
          <a:off x="2032000" y="1823082"/>
          <a:ext cx="8127999" cy="1651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15332460"/>
                    </a:ext>
                  </a:extLst>
                </a:gridCol>
                <a:gridCol w="2709333">
                  <a:extLst>
                    <a:ext uri="{9D8B030D-6E8A-4147-A177-3AD203B41FA5}">
                      <a16:colId xmlns:a16="http://schemas.microsoft.com/office/drawing/2014/main" val="3064185209"/>
                    </a:ext>
                  </a:extLst>
                </a:gridCol>
                <a:gridCol w="2709333">
                  <a:extLst>
                    <a:ext uri="{9D8B030D-6E8A-4147-A177-3AD203B41FA5}">
                      <a16:colId xmlns:a16="http://schemas.microsoft.com/office/drawing/2014/main" val="2137277367"/>
                    </a:ext>
                  </a:extLst>
                </a:gridCol>
              </a:tblGrid>
              <a:tr h="370840">
                <a:tc>
                  <a:txBody>
                    <a:bodyPr/>
                    <a:lstStyle/>
                    <a:p>
                      <a:endParaRPr lang="en-NZ" dirty="0"/>
                    </a:p>
                  </a:txBody>
                  <a:tcPr/>
                </a:tc>
                <a:tc>
                  <a:txBody>
                    <a:bodyPr/>
                    <a:lstStyle/>
                    <a:p>
                      <a:pPr algn="ctr"/>
                      <a:r>
                        <a:rPr lang="en-NZ" dirty="0"/>
                        <a:t>% correct classified</a:t>
                      </a:r>
                    </a:p>
                  </a:txBody>
                  <a:tcPr/>
                </a:tc>
                <a:tc>
                  <a:txBody>
                    <a:bodyPr/>
                    <a:lstStyle/>
                    <a:p>
                      <a:pPr algn="ctr"/>
                      <a:r>
                        <a:rPr lang="en-NZ" dirty="0"/>
                        <a:t>% incorrect classified</a:t>
                      </a:r>
                    </a:p>
                  </a:txBody>
                  <a:tcPr/>
                </a:tc>
                <a:extLst>
                  <a:ext uri="{0D108BD9-81ED-4DB2-BD59-A6C34878D82A}">
                    <a16:rowId xmlns:a16="http://schemas.microsoft.com/office/drawing/2014/main" val="13991642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Random Forest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dirty="0"/>
                    </a:p>
                  </a:txBody>
                  <a:tcPr/>
                </a:tc>
                <a:tc>
                  <a:txBody>
                    <a:bodyPr/>
                    <a:lstStyle/>
                    <a:p>
                      <a:pPr algn="ctr"/>
                      <a:r>
                        <a:rPr lang="en-NZ" dirty="0"/>
                        <a:t>89.5</a:t>
                      </a:r>
                    </a:p>
                  </a:txBody>
                  <a:tcPr/>
                </a:tc>
                <a:tc>
                  <a:txBody>
                    <a:bodyPr/>
                    <a:lstStyle/>
                    <a:p>
                      <a:pPr algn="ctr"/>
                      <a:r>
                        <a:rPr lang="en-NZ" dirty="0"/>
                        <a:t>10.5</a:t>
                      </a:r>
                    </a:p>
                  </a:txBody>
                  <a:tcPr/>
                </a:tc>
                <a:extLst>
                  <a:ext uri="{0D108BD9-81ED-4DB2-BD59-A6C34878D82A}">
                    <a16:rowId xmlns:a16="http://schemas.microsoft.com/office/drawing/2014/main" val="1266423349"/>
                  </a:ext>
                </a:extLst>
              </a:tr>
              <a:tr h="370840">
                <a:tc>
                  <a:txBody>
                    <a:bodyPr/>
                    <a:lstStyle/>
                    <a:p>
                      <a:r>
                        <a:rPr lang="en-NZ" dirty="0"/>
                        <a:t>CART tree</a:t>
                      </a:r>
                    </a:p>
                    <a:p>
                      <a:endParaRPr lang="en-NZ" dirty="0"/>
                    </a:p>
                  </a:txBody>
                  <a:tcPr/>
                </a:tc>
                <a:tc>
                  <a:txBody>
                    <a:bodyPr/>
                    <a:lstStyle/>
                    <a:p>
                      <a:pPr algn="ctr"/>
                      <a:r>
                        <a:rPr lang="en-NZ" dirty="0"/>
                        <a:t>76.9</a:t>
                      </a:r>
                    </a:p>
                  </a:txBody>
                  <a:tcPr/>
                </a:tc>
                <a:tc>
                  <a:txBody>
                    <a:bodyPr/>
                    <a:lstStyle/>
                    <a:p>
                      <a:pPr algn="ctr"/>
                      <a:r>
                        <a:rPr lang="en-NZ" dirty="0"/>
                        <a:t>23.1</a:t>
                      </a:r>
                    </a:p>
                  </a:txBody>
                  <a:tcPr/>
                </a:tc>
                <a:extLst>
                  <a:ext uri="{0D108BD9-81ED-4DB2-BD59-A6C34878D82A}">
                    <a16:rowId xmlns:a16="http://schemas.microsoft.com/office/drawing/2014/main" val="4228781005"/>
                  </a:ext>
                </a:extLst>
              </a:tr>
            </a:tbl>
          </a:graphicData>
        </a:graphic>
      </p:graphicFrame>
    </p:spTree>
    <p:extLst>
      <p:ext uri="{BB962C8B-B14F-4D97-AF65-F5344CB8AC3E}">
        <p14:creationId xmlns:p14="http://schemas.microsoft.com/office/powerpoint/2010/main" val="3776044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36D6-CA8F-4350-9A6B-A5E92449220C}"/>
              </a:ext>
            </a:extLst>
          </p:cNvPr>
          <p:cNvSpPr>
            <a:spLocks noGrp="1"/>
          </p:cNvSpPr>
          <p:nvPr>
            <p:ph type="title" idx="4294967295"/>
          </p:nvPr>
        </p:nvSpPr>
        <p:spPr>
          <a:xfrm>
            <a:off x="581025" y="415623"/>
            <a:ext cx="11029950" cy="755650"/>
          </a:xfrm>
        </p:spPr>
        <p:txBody>
          <a:bodyPr/>
          <a:lstStyle/>
          <a:p>
            <a:r>
              <a:rPr lang="en-NZ" b="1" dirty="0"/>
              <a:t>Conclusions</a:t>
            </a:r>
          </a:p>
        </p:txBody>
      </p:sp>
      <p:sp>
        <p:nvSpPr>
          <p:cNvPr id="3" name="Content Placeholder 2">
            <a:extLst>
              <a:ext uri="{FF2B5EF4-FFF2-40B4-BE49-F238E27FC236}">
                <a16:creationId xmlns:a16="http://schemas.microsoft.com/office/drawing/2014/main" id="{E71E7073-AADC-43DC-B08B-18F9908EF04E}"/>
              </a:ext>
            </a:extLst>
          </p:cNvPr>
          <p:cNvSpPr>
            <a:spLocks noGrp="1"/>
          </p:cNvSpPr>
          <p:nvPr>
            <p:ph idx="4294967295"/>
          </p:nvPr>
        </p:nvSpPr>
        <p:spPr>
          <a:xfrm>
            <a:off x="581025" y="1919253"/>
            <a:ext cx="10883900" cy="3221037"/>
          </a:xfrm>
        </p:spPr>
        <p:txBody>
          <a:bodyPr/>
          <a:lstStyle/>
          <a:p>
            <a:pPr fontAlgn="base">
              <a:lnSpc>
                <a:spcPct val="200000"/>
              </a:lnSpc>
              <a:buFont typeface="Arial" panose="020B0604020202020204" pitchFamily="34" charset="0"/>
              <a:buChar char="•"/>
            </a:pPr>
            <a:r>
              <a:rPr lang="en-NZ" sz="1800" dirty="0">
                <a:solidFill>
                  <a:srgbClr val="404040"/>
                </a:solidFill>
              </a:rPr>
              <a:t>Groundwater samples were classified according to Phyla (bacteria) and…</a:t>
            </a:r>
          </a:p>
          <a:p>
            <a:pPr fontAlgn="base">
              <a:lnSpc>
                <a:spcPct val="200000"/>
              </a:lnSpc>
              <a:buFont typeface="Arial" panose="020B0604020202020204" pitchFamily="34" charset="0"/>
              <a:buChar char="•"/>
            </a:pPr>
            <a:r>
              <a:rPr lang="en-NZ" sz="1800" dirty="0">
                <a:solidFill>
                  <a:srgbClr val="404040"/>
                </a:solidFill>
              </a:rPr>
              <a:t>CART classification and Random Forest models:</a:t>
            </a:r>
          </a:p>
          <a:p>
            <a:pPr lvl="1" fontAlgn="base">
              <a:lnSpc>
                <a:spcPct val="200000"/>
              </a:lnSpc>
              <a:buFont typeface="Wingdings" panose="05000000000000000000" pitchFamily="2" charset="2"/>
              <a:buChar char="v"/>
            </a:pPr>
            <a:r>
              <a:rPr lang="en-NZ" sz="1800" dirty="0">
                <a:solidFill>
                  <a:srgbClr val="404040"/>
                </a:solidFill>
              </a:rPr>
              <a:t>Correctly predicted the nitrate classification… most of the time</a:t>
            </a:r>
          </a:p>
          <a:p>
            <a:pPr lvl="1" fontAlgn="base">
              <a:lnSpc>
                <a:spcPct val="200000"/>
              </a:lnSpc>
              <a:buFont typeface="Wingdings" panose="05000000000000000000" pitchFamily="2" charset="2"/>
              <a:buChar char="v"/>
            </a:pPr>
            <a:r>
              <a:rPr lang="en-NZ" sz="1800" dirty="0">
                <a:solidFill>
                  <a:srgbClr val="404040"/>
                </a:solidFill>
              </a:rPr>
              <a:t>Random forest had better prediction accuracy than tree model</a:t>
            </a:r>
          </a:p>
          <a:p>
            <a:pPr algn="l" rtl="0" fontAlgn="base">
              <a:lnSpc>
                <a:spcPct val="150000"/>
              </a:lnSpc>
              <a:buFont typeface="Arial" panose="020B0604020202020204" pitchFamily="34" charset="0"/>
              <a:buChar char="•"/>
            </a:pPr>
            <a:endParaRPr lang="en-US" sz="1600" dirty="0">
              <a:solidFill>
                <a:srgbClr val="000000"/>
              </a:solidFill>
            </a:endParaRPr>
          </a:p>
          <a:p>
            <a:pPr algn="l" rtl="0" fontAlgn="base">
              <a:lnSpc>
                <a:spcPct val="150000"/>
              </a:lnSpc>
              <a:buFont typeface="Arial" panose="020B0604020202020204" pitchFamily="34" charset="0"/>
              <a:buChar char="•"/>
            </a:pPr>
            <a:endParaRPr lang="en-US" sz="1600" b="0" i="0" dirty="0">
              <a:solidFill>
                <a:srgbClr val="000000"/>
              </a:solidFill>
              <a:effectLst/>
            </a:endParaRPr>
          </a:p>
          <a:p>
            <a:pPr algn="l" rtl="0" fontAlgn="base">
              <a:buFont typeface="Arial" panose="020B0604020202020204" pitchFamily="34" charset="0"/>
              <a:buChar char="•"/>
            </a:pPr>
            <a:endParaRPr lang="en-NZ" sz="1600" b="0" i="0" dirty="0">
              <a:solidFill>
                <a:srgbClr val="000000"/>
              </a:solidFill>
              <a:effectLst/>
            </a:endParaRPr>
          </a:p>
          <a:p>
            <a:endParaRPr lang="en-NZ" dirty="0"/>
          </a:p>
        </p:txBody>
      </p:sp>
    </p:spTree>
    <p:extLst>
      <p:ext uri="{BB962C8B-B14F-4D97-AF65-F5344CB8AC3E}">
        <p14:creationId xmlns:p14="http://schemas.microsoft.com/office/powerpoint/2010/main" val="2993947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36D6-CA8F-4350-9A6B-A5E92449220C}"/>
              </a:ext>
            </a:extLst>
          </p:cNvPr>
          <p:cNvSpPr>
            <a:spLocks noGrp="1"/>
          </p:cNvSpPr>
          <p:nvPr>
            <p:ph type="title" idx="4294967295"/>
          </p:nvPr>
        </p:nvSpPr>
        <p:spPr>
          <a:xfrm>
            <a:off x="549447" y="352123"/>
            <a:ext cx="11029950" cy="755650"/>
          </a:xfrm>
        </p:spPr>
        <p:txBody>
          <a:bodyPr/>
          <a:lstStyle/>
          <a:p>
            <a:r>
              <a:rPr lang="en-NZ" sz="2800" b="1" dirty="0">
                <a:solidFill>
                  <a:srgbClr val="404040"/>
                </a:solidFill>
                <a:cs typeface="Cavolini" panose="03000502040302020204" pitchFamily="66" charset="0"/>
              </a:rPr>
              <a:t>NEXT STEPS:</a:t>
            </a:r>
            <a:endParaRPr lang="en-NZ" b="1" dirty="0"/>
          </a:p>
        </p:txBody>
      </p:sp>
      <p:sp>
        <p:nvSpPr>
          <p:cNvPr id="3" name="Content Placeholder 2">
            <a:extLst>
              <a:ext uri="{FF2B5EF4-FFF2-40B4-BE49-F238E27FC236}">
                <a16:creationId xmlns:a16="http://schemas.microsoft.com/office/drawing/2014/main" id="{E71E7073-AADC-43DC-B08B-18F9908EF04E}"/>
              </a:ext>
            </a:extLst>
          </p:cNvPr>
          <p:cNvSpPr>
            <a:spLocks noGrp="1"/>
          </p:cNvSpPr>
          <p:nvPr>
            <p:ph idx="4294967295"/>
          </p:nvPr>
        </p:nvSpPr>
        <p:spPr>
          <a:xfrm>
            <a:off x="549447" y="2692238"/>
            <a:ext cx="10883900" cy="3221037"/>
          </a:xfrm>
        </p:spPr>
        <p:txBody>
          <a:bodyPr/>
          <a:lstStyle/>
          <a:p>
            <a:pPr fontAlgn="base">
              <a:lnSpc>
                <a:spcPct val="200000"/>
              </a:lnSpc>
              <a:buFont typeface="Arial" panose="020B0604020202020204" pitchFamily="34" charset="0"/>
              <a:buChar char="•"/>
            </a:pPr>
            <a:r>
              <a:rPr lang="en-US" sz="1800" dirty="0">
                <a:solidFill>
                  <a:srgbClr val="404040"/>
                </a:solidFill>
              </a:rPr>
              <a:t>Expand current database - more </a:t>
            </a:r>
            <a:r>
              <a:rPr lang="en-NZ" sz="1800" dirty="0">
                <a:solidFill>
                  <a:srgbClr val="404040"/>
                </a:solidFill>
              </a:rPr>
              <a:t>geographic locations</a:t>
            </a:r>
            <a:r>
              <a:rPr lang="en-US" sz="1800" dirty="0">
                <a:solidFill>
                  <a:srgbClr val="404040"/>
                </a:solidFill>
              </a:rPr>
              <a:t>​</a:t>
            </a:r>
          </a:p>
          <a:p>
            <a:pPr fontAlgn="base">
              <a:lnSpc>
                <a:spcPct val="200000"/>
              </a:lnSpc>
              <a:buFont typeface="Arial" panose="020B0604020202020204" pitchFamily="34" charset="0"/>
              <a:buChar char="•"/>
            </a:pPr>
            <a:r>
              <a:rPr lang="en-US" sz="1800" dirty="0">
                <a:solidFill>
                  <a:srgbClr val="404040"/>
                </a:solidFill>
              </a:rPr>
              <a:t>Test samples - wider range of nitrate levels (&gt; 11.3 mg/L)</a:t>
            </a:r>
          </a:p>
          <a:p>
            <a:pPr algn="l" rtl="0" fontAlgn="base">
              <a:lnSpc>
                <a:spcPct val="200000"/>
              </a:lnSpc>
              <a:buFont typeface="Arial" panose="020B0604020202020204" pitchFamily="34" charset="0"/>
              <a:buChar char="•"/>
            </a:pPr>
            <a:r>
              <a:rPr lang="en-NZ" sz="1800" b="0" i="0" u="none" strike="noStrike" dirty="0">
                <a:solidFill>
                  <a:srgbClr val="404040"/>
                </a:solidFill>
                <a:effectLst/>
              </a:rPr>
              <a:t>Prediction on higher level of microbial diversity e.g., genera</a:t>
            </a:r>
          </a:p>
          <a:p>
            <a:pPr algn="l" rtl="0" fontAlgn="base">
              <a:lnSpc>
                <a:spcPct val="200000"/>
              </a:lnSpc>
              <a:buFont typeface="Arial" panose="020B0604020202020204" pitchFamily="34" charset="0"/>
              <a:buChar char="•"/>
            </a:pPr>
            <a:r>
              <a:rPr lang="en-NZ" sz="1800" dirty="0">
                <a:solidFill>
                  <a:srgbClr val="404040"/>
                </a:solidFill>
              </a:rPr>
              <a:t>Identify more key predictors</a:t>
            </a:r>
            <a:r>
              <a:rPr lang="en-US" sz="1800" dirty="0">
                <a:solidFill>
                  <a:srgbClr val="404040"/>
                </a:solidFill>
              </a:rPr>
              <a:t>​ &amp; </a:t>
            </a:r>
            <a:r>
              <a:rPr lang="en-US" sz="1800" dirty="0" err="1">
                <a:solidFill>
                  <a:srgbClr val="404040"/>
                </a:solidFill>
              </a:rPr>
              <a:t>tes</a:t>
            </a:r>
            <a:r>
              <a:rPr lang="en-NZ" sz="1800" dirty="0">
                <a:solidFill>
                  <a:srgbClr val="404040"/>
                </a:solidFill>
              </a:rPr>
              <a:t>t robustness</a:t>
            </a:r>
            <a:endParaRPr lang="en-US" sz="1800" dirty="0">
              <a:solidFill>
                <a:srgbClr val="404040"/>
              </a:solidFill>
            </a:endParaRPr>
          </a:p>
          <a:p>
            <a:pPr algn="l" rtl="0" fontAlgn="base">
              <a:lnSpc>
                <a:spcPct val="200000"/>
              </a:lnSpc>
              <a:buFont typeface="Arial" panose="020B0604020202020204" pitchFamily="34" charset="0"/>
              <a:buChar char="•"/>
            </a:pPr>
            <a:r>
              <a:rPr lang="en-US" sz="1800" dirty="0">
                <a:solidFill>
                  <a:srgbClr val="404040"/>
                </a:solidFill>
              </a:rPr>
              <a:t>Develop an in-line sensor/probe</a:t>
            </a:r>
          </a:p>
          <a:p>
            <a:pPr lvl="1" fontAlgn="base">
              <a:lnSpc>
                <a:spcPct val="200000"/>
              </a:lnSpc>
              <a:buFont typeface="Arial" panose="020B0604020202020204" pitchFamily="34" charset="0"/>
              <a:buChar char="•"/>
            </a:pPr>
            <a:r>
              <a:rPr lang="en-US" sz="1800" dirty="0">
                <a:solidFill>
                  <a:srgbClr val="404040"/>
                </a:solidFill>
              </a:rPr>
              <a:t>To detect microbes of interest </a:t>
            </a:r>
            <a:r>
              <a:rPr lang="en-NZ" sz="1800" dirty="0">
                <a:solidFill>
                  <a:srgbClr val="404040"/>
                </a:solidFill>
              </a:rPr>
              <a:t>that could</a:t>
            </a:r>
            <a:r>
              <a:rPr lang="en-US" sz="1800" dirty="0">
                <a:solidFill>
                  <a:srgbClr val="404040"/>
                </a:solidFill>
              </a:rPr>
              <a:t> predict contaminant presence </a:t>
            </a:r>
          </a:p>
          <a:p>
            <a:pPr algn="l" rtl="0" fontAlgn="base">
              <a:lnSpc>
                <a:spcPct val="150000"/>
              </a:lnSpc>
              <a:buFont typeface="Arial" panose="020B0604020202020204" pitchFamily="34" charset="0"/>
              <a:buChar char="•"/>
            </a:pPr>
            <a:endParaRPr lang="en-US" sz="1800" dirty="0">
              <a:solidFill>
                <a:srgbClr val="000000"/>
              </a:solidFill>
            </a:endParaRPr>
          </a:p>
          <a:p>
            <a:pPr algn="l" rtl="0" fontAlgn="base">
              <a:lnSpc>
                <a:spcPct val="150000"/>
              </a:lnSpc>
              <a:buFont typeface="Arial" panose="020B0604020202020204" pitchFamily="34" charset="0"/>
              <a:buChar char="•"/>
            </a:pPr>
            <a:endParaRPr lang="en-US" sz="1600" b="0" i="0" dirty="0">
              <a:solidFill>
                <a:srgbClr val="000000"/>
              </a:solidFill>
              <a:effectLst/>
            </a:endParaRPr>
          </a:p>
          <a:p>
            <a:pPr algn="l" rtl="0" fontAlgn="base">
              <a:buFont typeface="Arial" panose="020B0604020202020204" pitchFamily="34" charset="0"/>
              <a:buChar char="•"/>
            </a:pPr>
            <a:endParaRPr lang="en-NZ" sz="1600" b="0" i="0" dirty="0">
              <a:solidFill>
                <a:srgbClr val="000000"/>
              </a:solidFill>
              <a:effectLst/>
            </a:endParaRPr>
          </a:p>
          <a:p>
            <a:endParaRPr lang="en-NZ" dirty="0"/>
          </a:p>
        </p:txBody>
      </p:sp>
      <p:pic>
        <p:nvPicPr>
          <p:cNvPr id="4" name="Picture 3">
            <a:extLst>
              <a:ext uri="{FF2B5EF4-FFF2-40B4-BE49-F238E27FC236}">
                <a16:creationId xmlns:a16="http://schemas.microsoft.com/office/drawing/2014/main" id="{3367CA49-ECC1-9F8C-B3FA-C9C7F595B208}"/>
              </a:ext>
            </a:extLst>
          </p:cNvPr>
          <p:cNvPicPr>
            <a:picLocks noChangeAspect="1"/>
          </p:cNvPicPr>
          <p:nvPr/>
        </p:nvPicPr>
        <p:blipFill>
          <a:blip r:embed="rId3"/>
          <a:stretch>
            <a:fillRect/>
          </a:stretch>
        </p:blipFill>
        <p:spPr>
          <a:xfrm>
            <a:off x="7285211" y="379757"/>
            <a:ext cx="4767368" cy="3575527"/>
          </a:xfrm>
          <a:prstGeom prst="rect">
            <a:avLst/>
          </a:prstGeom>
          <a:ln w="12700">
            <a:solidFill>
              <a:schemeClr val="tx1"/>
            </a:solidFill>
          </a:ln>
        </p:spPr>
      </p:pic>
      <p:sp>
        <p:nvSpPr>
          <p:cNvPr id="7" name="TextBox 6">
            <a:extLst>
              <a:ext uri="{FF2B5EF4-FFF2-40B4-BE49-F238E27FC236}">
                <a16:creationId xmlns:a16="http://schemas.microsoft.com/office/drawing/2014/main" id="{EFC5FAD6-8E89-EF37-72B0-0B143336DF71}"/>
              </a:ext>
            </a:extLst>
          </p:cNvPr>
          <p:cNvSpPr txBox="1"/>
          <p:nvPr/>
        </p:nvSpPr>
        <p:spPr>
          <a:xfrm>
            <a:off x="11502863" y="3736697"/>
            <a:ext cx="549716" cy="246221"/>
          </a:xfrm>
          <a:prstGeom prst="rect">
            <a:avLst/>
          </a:prstGeom>
          <a:noFill/>
        </p:spPr>
        <p:txBody>
          <a:bodyPr wrap="square">
            <a:spAutoFit/>
          </a:bodyPr>
          <a:lstStyle/>
          <a:p>
            <a:r>
              <a:rPr lang="en-NZ" sz="1000" dirty="0">
                <a:cs typeface="Cavolini" panose="03000502040302020204" pitchFamily="66" charset="0"/>
              </a:rPr>
              <a:t>IMDB</a:t>
            </a:r>
            <a:r>
              <a:rPr lang="en-NZ" sz="1000" i="1" dirty="0">
                <a:latin typeface="Cavolini" panose="03000502040302020204" pitchFamily="66" charset="0"/>
                <a:cs typeface="Cavolini" panose="03000502040302020204" pitchFamily="66" charset="0"/>
              </a:rPr>
              <a:t> </a:t>
            </a:r>
          </a:p>
        </p:txBody>
      </p:sp>
    </p:spTree>
    <p:extLst>
      <p:ext uri="{BB962C8B-B14F-4D97-AF65-F5344CB8AC3E}">
        <p14:creationId xmlns:p14="http://schemas.microsoft.com/office/powerpoint/2010/main" val="4029335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8337-11B6-4BFB-9058-70E2DAEFACA7}"/>
              </a:ext>
            </a:extLst>
          </p:cNvPr>
          <p:cNvSpPr>
            <a:spLocks noGrp="1"/>
          </p:cNvSpPr>
          <p:nvPr>
            <p:ph type="title" idx="4294967295"/>
          </p:nvPr>
        </p:nvSpPr>
        <p:spPr>
          <a:xfrm>
            <a:off x="430530" y="300397"/>
            <a:ext cx="11029950" cy="755650"/>
          </a:xfrm>
        </p:spPr>
        <p:txBody>
          <a:bodyPr/>
          <a:lstStyle/>
          <a:p>
            <a:r>
              <a:rPr lang="en-NZ" b="1" dirty="0"/>
              <a:t>Acknowledgements</a:t>
            </a:r>
          </a:p>
        </p:txBody>
      </p:sp>
      <p:sp>
        <p:nvSpPr>
          <p:cNvPr id="5" name="Content Placeholder 4">
            <a:extLst>
              <a:ext uri="{FF2B5EF4-FFF2-40B4-BE49-F238E27FC236}">
                <a16:creationId xmlns:a16="http://schemas.microsoft.com/office/drawing/2014/main" id="{97FEDDE5-11F1-4F36-B828-4175FFA54AB8}"/>
              </a:ext>
            </a:extLst>
          </p:cNvPr>
          <p:cNvSpPr>
            <a:spLocks noGrp="1"/>
          </p:cNvSpPr>
          <p:nvPr>
            <p:ph idx="4294967295"/>
          </p:nvPr>
        </p:nvSpPr>
        <p:spPr>
          <a:xfrm>
            <a:off x="430530" y="1726717"/>
            <a:ext cx="7306140" cy="2447207"/>
          </a:xfrm>
        </p:spPr>
        <p:txBody>
          <a:bodyPr>
            <a:normAutofit/>
          </a:bodyPr>
          <a:lstStyle/>
          <a:p>
            <a:pPr>
              <a:lnSpc>
                <a:spcPct val="200000"/>
              </a:lnSpc>
            </a:pPr>
            <a:r>
              <a:rPr lang="en-NZ" sz="1800" dirty="0"/>
              <a:t>Funding: ESR Data Accelerator program:</a:t>
            </a:r>
          </a:p>
          <a:p>
            <a:pPr lvl="1">
              <a:lnSpc>
                <a:spcPct val="200000"/>
              </a:lnSpc>
            </a:pPr>
            <a:r>
              <a:rPr lang="en-NZ" sz="1800" dirty="0"/>
              <a:t>Helping Scientists to use data science to analyse “BIG” data</a:t>
            </a:r>
          </a:p>
          <a:p>
            <a:pPr>
              <a:lnSpc>
                <a:spcPct val="200000"/>
              </a:lnSpc>
            </a:pPr>
            <a:r>
              <a:rPr lang="en-NZ" sz="1800" dirty="0"/>
              <a:t>Dr Louise Weaver (Science Leader) for doing the program with me</a:t>
            </a:r>
          </a:p>
          <a:p>
            <a:pPr>
              <a:lnSpc>
                <a:spcPct val="200000"/>
              </a:lnSpc>
            </a:pPr>
            <a:r>
              <a:rPr lang="en-NZ" sz="1800" dirty="0"/>
              <a:t>Bridget Armstrong and Dr David Wood for being amazing mentors</a:t>
            </a:r>
          </a:p>
          <a:p>
            <a:pPr>
              <a:lnSpc>
                <a:spcPct val="200000"/>
              </a:lnSpc>
            </a:pPr>
            <a:r>
              <a:rPr lang="en-NZ" sz="1800" dirty="0"/>
              <a:t>Thanks for listening!</a:t>
            </a:r>
          </a:p>
        </p:txBody>
      </p:sp>
      <p:pic>
        <p:nvPicPr>
          <p:cNvPr id="3" name="Picture 2">
            <a:extLst>
              <a:ext uri="{FF2B5EF4-FFF2-40B4-BE49-F238E27FC236}">
                <a16:creationId xmlns:a16="http://schemas.microsoft.com/office/drawing/2014/main" id="{8166F593-9208-32FB-96B7-272F57178F25}"/>
              </a:ext>
            </a:extLst>
          </p:cNvPr>
          <p:cNvPicPr>
            <a:picLocks noChangeAspect="1"/>
          </p:cNvPicPr>
          <p:nvPr/>
        </p:nvPicPr>
        <p:blipFill>
          <a:blip r:embed="rId3"/>
          <a:stretch>
            <a:fillRect/>
          </a:stretch>
        </p:blipFill>
        <p:spPr>
          <a:xfrm>
            <a:off x="8276166" y="3177515"/>
            <a:ext cx="3556170" cy="2370779"/>
          </a:xfrm>
          <a:prstGeom prst="rect">
            <a:avLst/>
          </a:prstGeom>
          <a:ln w="12700">
            <a:solidFill>
              <a:schemeClr val="tx1"/>
            </a:solidFill>
          </a:ln>
        </p:spPr>
      </p:pic>
      <p:sp>
        <p:nvSpPr>
          <p:cNvPr id="9" name="TextBox 8">
            <a:extLst>
              <a:ext uri="{FF2B5EF4-FFF2-40B4-BE49-F238E27FC236}">
                <a16:creationId xmlns:a16="http://schemas.microsoft.com/office/drawing/2014/main" id="{01F37363-EFA7-06EE-C847-F8296861EDAC}"/>
              </a:ext>
            </a:extLst>
          </p:cNvPr>
          <p:cNvSpPr txBox="1"/>
          <p:nvPr/>
        </p:nvSpPr>
        <p:spPr>
          <a:xfrm>
            <a:off x="9876904" y="5586225"/>
            <a:ext cx="1955432" cy="245562"/>
          </a:xfrm>
          <a:prstGeom prst="rect">
            <a:avLst/>
          </a:prstGeom>
          <a:noFill/>
        </p:spPr>
        <p:txBody>
          <a:bodyPr wrap="square">
            <a:spAutoFit/>
          </a:bodyPr>
          <a:lstStyle/>
          <a:p>
            <a:r>
              <a:rPr lang="en-NZ" sz="1000" dirty="0">
                <a:cs typeface="Cavolini" panose="03000502040302020204" pitchFamily="66" charset="0"/>
              </a:rPr>
              <a:t>Getty  Images/ Zane Chambers </a:t>
            </a:r>
          </a:p>
        </p:txBody>
      </p:sp>
      <p:pic>
        <p:nvPicPr>
          <p:cNvPr id="10" name="Picture 9">
            <a:extLst>
              <a:ext uri="{FF2B5EF4-FFF2-40B4-BE49-F238E27FC236}">
                <a16:creationId xmlns:a16="http://schemas.microsoft.com/office/drawing/2014/main" id="{53969015-497A-2349-344A-F56204309C85}"/>
              </a:ext>
            </a:extLst>
          </p:cNvPr>
          <p:cNvPicPr>
            <a:picLocks noChangeAspect="1"/>
          </p:cNvPicPr>
          <p:nvPr/>
        </p:nvPicPr>
        <p:blipFill>
          <a:blip r:embed="rId4"/>
          <a:stretch>
            <a:fillRect/>
          </a:stretch>
        </p:blipFill>
        <p:spPr>
          <a:xfrm>
            <a:off x="8276166" y="356884"/>
            <a:ext cx="3556170" cy="2447207"/>
          </a:xfrm>
          <a:prstGeom prst="rect">
            <a:avLst/>
          </a:prstGeom>
          <a:ln w="12700">
            <a:solidFill>
              <a:schemeClr val="tx1"/>
            </a:solidFill>
          </a:ln>
        </p:spPr>
      </p:pic>
      <p:sp>
        <p:nvSpPr>
          <p:cNvPr id="12" name="TextBox 11">
            <a:extLst>
              <a:ext uri="{FF2B5EF4-FFF2-40B4-BE49-F238E27FC236}">
                <a16:creationId xmlns:a16="http://schemas.microsoft.com/office/drawing/2014/main" id="{06E796B8-1A09-A413-968B-9FDB180E2BA5}"/>
              </a:ext>
            </a:extLst>
          </p:cNvPr>
          <p:cNvSpPr txBox="1"/>
          <p:nvPr/>
        </p:nvSpPr>
        <p:spPr>
          <a:xfrm>
            <a:off x="10091488" y="2827211"/>
            <a:ext cx="1740848" cy="246221"/>
          </a:xfrm>
          <a:prstGeom prst="rect">
            <a:avLst/>
          </a:prstGeom>
          <a:noFill/>
        </p:spPr>
        <p:txBody>
          <a:bodyPr wrap="square">
            <a:spAutoFit/>
          </a:bodyPr>
          <a:lstStyle/>
          <a:p>
            <a:r>
              <a:rPr lang="en-NZ" sz="1000" dirty="0">
                <a:cs typeface="Cavolini" panose="03000502040302020204" pitchFamily="66" charset="0"/>
              </a:rPr>
              <a:t>https://wallpapersafari.com/</a:t>
            </a:r>
          </a:p>
        </p:txBody>
      </p:sp>
    </p:spTree>
    <p:extLst>
      <p:ext uri="{BB962C8B-B14F-4D97-AF65-F5344CB8AC3E}">
        <p14:creationId xmlns:p14="http://schemas.microsoft.com/office/powerpoint/2010/main" val="4653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8891C9-89F2-356F-8310-8FC8C6C02DBA}"/>
              </a:ext>
            </a:extLst>
          </p:cNvPr>
          <p:cNvSpPr txBox="1"/>
          <p:nvPr/>
        </p:nvSpPr>
        <p:spPr>
          <a:xfrm>
            <a:off x="434393" y="1302344"/>
            <a:ext cx="6097712" cy="9261061"/>
          </a:xfrm>
          <a:prstGeom prst="rect">
            <a:avLst/>
          </a:prstGeom>
          <a:noFill/>
        </p:spPr>
        <p:txBody>
          <a:bodyPr wrap="square">
            <a:spAutoFit/>
          </a:bodyPr>
          <a:lstStyle/>
          <a:p>
            <a:pPr marL="306000" indent="-306000" defTabSz="457200">
              <a:lnSpc>
                <a:spcPct val="200000"/>
              </a:lnSpc>
              <a:spcBef>
                <a:spcPct val="20000"/>
              </a:spcBef>
              <a:spcAft>
                <a:spcPts val="600"/>
              </a:spcAft>
              <a:buClr>
                <a:schemeClr val="accent1"/>
              </a:buClr>
              <a:buSzPct val="92000"/>
              <a:buFont typeface="Wingdings 2" panose="05020102010507070707" pitchFamily="18" charset="2"/>
              <a:buChar char=""/>
              <a:defRPr/>
            </a:pPr>
            <a:r>
              <a:rPr lang="en-NZ" dirty="0">
                <a:solidFill>
                  <a:schemeClr val="tx1">
                    <a:lumMod val="75000"/>
                    <a:lumOff val="25000"/>
                  </a:schemeClr>
                </a:solidFill>
              </a:rPr>
              <a:t>Global pop. - </a:t>
            </a:r>
            <a:r>
              <a:rPr lang="en-NZ" dirty="0"/>
              <a:t>2.5 billion (1950) - 8 billion (2022)		</a:t>
            </a:r>
          </a:p>
          <a:p>
            <a:pPr marL="306000" indent="-306000" defTabSz="457200">
              <a:lnSpc>
                <a:spcPct val="200000"/>
              </a:lnSpc>
              <a:spcBef>
                <a:spcPct val="20000"/>
              </a:spcBef>
              <a:spcAft>
                <a:spcPts val="600"/>
              </a:spcAft>
              <a:buClr>
                <a:schemeClr val="accent1"/>
              </a:buClr>
              <a:buSzPct val="92000"/>
              <a:buFont typeface="Wingdings 2" panose="05020102010507070707" pitchFamily="18" charset="2"/>
              <a:buChar char=""/>
              <a:defRPr/>
            </a:pPr>
            <a:r>
              <a:rPr lang="en-NZ" dirty="0"/>
              <a:t> Demand for freshwater resources</a:t>
            </a:r>
          </a:p>
          <a:p>
            <a:pPr lvl="0" defTabSz="457200">
              <a:lnSpc>
                <a:spcPct val="110000"/>
              </a:lnSpc>
              <a:spcBef>
                <a:spcPct val="20000"/>
              </a:spcBef>
              <a:spcAft>
                <a:spcPts val="600"/>
              </a:spcAft>
              <a:buClr>
                <a:srgbClr val="1CADE4"/>
              </a:buClr>
              <a:buSzPct val="92000"/>
            </a:pPr>
            <a:r>
              <a:rPr lang="en-NZ" dirty="0">
                <a:solidFill>
                  <a:prstClr val="black">
                    <a:lumMod val="75000"/>
                    <a:lumOff val="25000"/>
                  </a:prstClr>
                </a:solidFill>
              </a:rPr>
              <a:t>	</a:t>
            </a:r>
          </a:p>
          <a:p>
            <a:pPr marL="306000" lvl="0" indent="-306000" defTabSz="457200">
              <a:lnSpc>
                <a:spcPct val="200000"/>
              </a:lnSpc>
              <a:spcBef>
                <a:spcPct val="20000"/>
              </a:spcBef>
              <a:spcAft>
                <a:spcPts val="600"/>
              </a:spcAft>
              <a:buClr>
                <a:schemeClr val="accent1"/>
              </a:buClr>
              <a:buSzPct val="92000"/>
              <a:buFont typeface="Wingdings 2" panose="05020102010507070707" pitchFamily="18" charset="2"/>
              <a:buChar char=""/>
              <a:defRPr/>
            </a:pPr>
            <a:r>
              <a:rPr lang="en-NZ" dirty="0">
                <a:solidFill>
                  <a:schemeClr val="tx1">
                    <a:lumMod val="75000"/>
                    <a:lumOff val="25000"/>
                  </a:schemeClr>
                </a:solidFill>
              </a:rPr>
              <a:t> Potential for contamination of </a:t>
            </a:r>
            <a:r>
              <a:rPr lang="en-NZ" dirty="0">
                <a:solidFill>
                  <a:prstClr val="black">
                    <a:lumMod val="75000"/>
                    <a:lumOff val="25000"/>
                  </a:prstClr>
                </a:solidFill>
              </a:rPr>
              <a:t>rivers, lakes, groundwater systems</a:t>
            </a:r>
          </a:p>
          <a:p>
            <a:pPr marL="742950" lvl="1" indent="-285750" defTabSz="457200">
              <a:lnSpc>
                <a:spcPct val="110000"/>
              </a:lnSpc>
              <a:spcBef>
                <a:spcPct val="20000"/>
              </a:spcBef>
              <a:spcAft>
                <a:spcPts val="600"/>
              </a:spcAft>
              <a:buClr>
                <a:srgbClr val="1CADE4"/>
              </a:buClr>
              <a:buSzPct val="92000"/>
              <a:buFont typeface="Wingdings" panose="05000000000000000000" pitchFamily="2" charset="2"/>
              <a:buChar char="v"/>
            </a:pPr>
            <a:r>
              <a:rPr lang="en-NZ" dirty="0">
                <a:solidFill>
                  <a:prstClr val="black">
                    <a:lumMod val="75000"/>
                    <a:lumOff val="25000"/>
                  </a:prstClr>
                </a:solidFill>
              </a:rPr>
              <a:t>High pop. density</a:t>
            </a:r>
          </a:p>
          <a:p>
            <a:pPr marL="742950" lvl="1" indent="-285750" defTabSz="457200">
              <a:lnSpc>
                <a:spcPct val="110000"/>
              </a:lnSpc>
              <a:spcBef>
                <a:spcPct val="20000"/>
              </a:spcBef>
              <a:spcAft>
                <a:spcPts val="600"/>
              </a:spcAft>
              <a:buClr>
                <a:srgbClr val="1CADE4"/>
              </a:buClr>
              <a:buSzPct val="92000"/>
              <a:buFont typeface="Wingdings" panose="05000000000000000000" pitchFamily="2" charset="2"/>
              <a:buChar char="v"/>
            </a:pPr>
            <a:r>
              <a:rPr lang="en-NZ" dirty="0">
                <a:solidFill>
                  <a:prstClr val="black">
                    <a:lumMod val="75000"/>
                    <a:lumOff val="25000"/>
                  </a:prstClr>
                </a:solidFill>
              </a:rPr>
              <a:t>Waste disposal to land</a:t>
            </a:r>
          </a:p>
          <a:p>
            <a:pPr marL="742950" lvl="1" indent="-285750" defTabSz="457200">
              <a:lnSpc>
                <a:spcPct val="110000"/>
              </a:lnSpc>
              <a:spcBef>
                <a:spcPct val="20000"/>
              </a:spcBef>
              <a:spcAft>
                <a:spcPts val="600"/>
              </a:spcAft>
              <a:buClr>
                <a:srgbClr val="1CADE4"/>
              </a:buClr>
              <a:buSzPct val="92000"/>
              <a:buFont typeface="Wingdings" panose="05000000000000000000" pitchFamily="2" charset="2"/>
              <a:buChar char="v"/>
            </a:pPr>
            <a:r>
              <a:rPr lang="en-NZ" dirty="0">
                <a:solidFill>
                  <a:prstClr val="black">
                    <a:lumMod val="75000"/>
                    <a:lumOff val="25000"/>
                  </a:prstClr>
                </a:solidFill>
              </a:rPr>
              <a:t>Intensive land practices</a:t>
            </a:r>
          </a:p>
          <a:p>
            <a:pPr marL="742950" lvl="1" indent="-285750" defTabSz="457200">
              <a:lnSpc>
                <a:spcPct val="110000"/>
              </a:lnSpc>
              <a:spcBef>
                <a:spcPct val="20000"/>
              </a:spcBef>
              <a:spcAft>
                <a:spcPts val="600"/>
              </a:spcAft>
              <a:buClr>
                <a:srgbClr val="1CADE4"/>
              </a:buClr>
              <a:buSzPct val="92000"/>
              <a:buFont typeface="Wingdings" panose="05000000000000000000" pitchFamily="2" charset="2"/>
              <a:buChar char="v"/>
            </a:pPr>
            <a:r>
              <a:rPr lang="en-NZ" dirty="0">
                <a:solidFill>
                  <a:prstClr val="black">
                    <a:lumMod val="75000"/>
                    <a:lumOff val="25000"/>
                  </a:prstClr>
                </a:solidFill>
              </a:rPr>
              <a:t>Chemical use/spills</a:t>
            </a:r>
          </a:p>
          <a:p>
            <a:pPr marL="742950" lvl="1" indent="-285750" defTabSz="457200">
              <a:lnSpc>
                <a:spcPct val="110000"/>
              </a:lnSpc>
              <a:spcBef>
                <a:spcPct val="20000"/>
              </a:spcBef>
              <a:spcAft>
                <a:spcPts val="600"/>
              </a:spcAft>
              <a:buClr>
                <a:srgbClr val="1CADE4"/>
              </a:buClr>
              <a:buSzPct val="92000"/>
              <a:buFont typeface="Wingdings" panose="05000000000000000000" pitchFamily="2" charset="2"/>
              <a:buChar char="v"/>
            </a:pPr>
            <a:endParaRPr lang="en-NZ" dirty="0">
              <a:solidFill>
                <a:prstClr val="black">
                  <a:lumMod val="75000"/>
                  <a:lumOff val="25000"/>
                </a:prstClr>
              </a:solidFill>
            </a:endParaRPr>
          </a:p>
          <a:p>
            <a:pPr marL="742950" lvl="1" indent="-285750" defTabSz="457200">
              <a:lnSpc>
                <a:spcPct val="110000"/>
              </a:lnSpc>
              <a:spcBef>
                <a:spcPct val="20000"/>
              </a:spcBef>
              <a:spcAft>
                <a:spcPts val="600"/>
              </a:spcAft>
              <a:buClr>
                <a:srgbClr val="1CADE4"/>
              </a:buClr>
              <a:buSzPct val="92000"/>
              <a:buFont typeface="Wingdings" panose="05000000000000000000" pitchFamily="2" charset="2"/>
              <a:buChar char="v"/>
            </a:pPr>
            <a:endParaRPr lang="en-NZ" dirty="0">
              <a:solidFill>
                <a:prstClr val="black">
                  <a:lumMod val="75000"/>
                  <a:lumOff val="25000"/>
                </a:prstClr>
              </a:solidFill>
            </a:endParaRPr>
          </a:p>
          <a:p>
            <a:pPr marL="306000" indent="-306000" defTabSz="457200">
              <a:lnSpc>
                <a:spcPct val="200000"/>
              </a:lnSpc>
              <a:spcBef>
                <a:spcPct val="20000"/>
              </a:spcBef>
              <a:spcAft>
                <a:spcPts val="600"/>
              </a:spcAft>
              <a:buClr>
                <a:srgbClr val="1CADE4"/>
              </a:buClr>
              <a:buSzPct val="92000"/>
              <a:buFont typeface="Wingdings 2" panose="05020102010507070707" pitchFamily="18" charset="2"/>
              <a:buChar char=""/>
              <a:defRPr/>
            </a:pPr>
            <a:endParaRPr lang="en-NZ" sz="1900" dirty="0"/>
          </a:p>
          <a:p>
            <a:pPr lvl="1">
              <a:lnSpc>
                <a:spcPct val="160000"/>
              </a:lnSpc>
            </a:pPr>
            <a:endParaRPr lang="en-NZ" sz="1900" dirty="0"/>
          </a:p>
          <a:p>
            <a:pPr lvl="1">
              <a:lnSpc>
                <a:spcPct val="160000"/>
              </a:lnSpc>
              <a:buFont typeface="Wingdings" panose="05000000000000000000" pitchFamily="2" charset="2"/>
              <a:buChar char="v"/>
            </a:pPr>
            <a:endParaRPr lang="en-NZ" sz="1900" dirty="0"/>
          </a:p>
          <a:p>
            <a:pPr lvl="1">
              <a:lnSpc>
                <a:spcPct val="160000"/>
              </a:lnSpc>
              <a:buFont typeface="Wingdings" panose="05000000000000000000" pitchFamily="2" charset="2"/>
              <a:buChar char="v"/>
            </a:pPr>
            <a:endParaRPr lang="en-NZ" sz="1900" dirty="0"/>
          </a:p>
          <a:p>
            <a:pPr lvl="1">
              <a:lnSpc>
                <a:spcPct val="160000"/>
              </a:lnSpc>
            </a:pPr>
            <a:br>
              <a:rPr lang="en-NZ" sz="1900" dirty="0"/>
            </a:br>
            <a:endParaRPr lang="en-NZ" sz="1900" dirty="0"/>
          </a:p>
        </p:txBody>
      </p:sp>
      <p:sp>
        <p:nvSpPr>
          <p:cNvPr id="6" name="Title 1">
            <a:extLst>
              <a:ext uri="{FF2B5EF4-FFF2-40B4-BE49-F238E27FC236}">
                <a16:creationId xmlns:a16="http://schemas.microsoft.com/office/drawing/2014/main" id="{1E6F1A14-0290-4CE3-81BC-AA4563E63203}"/>
              </a:ext>
            </a:extLst>
          </p:cNvPr>
          <p:cNvSpPr txBox="1">
            <a:spLocks/>
          </p:cNvSpPr>
          <p:nvPr/>
        </p:nvSpPr>
        <p:spPr>
          <a:xfrm>
            <a:off x="646848" y="354297"/>
            <a:ext cx="11029950" cy="757238"/>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b="1" dirty="0"/>
              <a:t>introduction</a:t>
            </a:r>
          </a:p>
        </p:txBody>
      </p:sp>
      <p:pic>
        <p:nvPicPr>
          <p:cNvPr id="11" name="Picture 10">
            <a:extLst>
              <a:ext uri="{FF2B5EF4-FFF2-40B4-BE49-F238E27FC236}">
                <a16:creationId xmlns:a16="http://schemas.microsoft.com/office/drawing/2014/main" id="{02767DD2-5509-FB0B-561D-6F46319CE848}"/>
              </a:ext>
            </a:extLst>
          </p:cNvPr>
          <p:cNvPicPr>
            <a:picLocks noChangeAspect="1"/>
          </p:cNvPicPr>
          <p:nvPr/>
        </p:nvPicPr>
        <p:blipFill>
          <a:blip r:embed="rId3">
            <a:alphaModFix/>
          </a:blip>
          <a:stretch>
            <a:fillRect/>
          </a:stretch>
        </p:blipFill>
        <p:spPr>
          <a:xfrm>
            <a:off x="5845628" y="1329776"/>
            <a:ext cx="5097236" cy="3619038"/>
          </a:xfrm>
          <a:prstGeom prst="rect">
            <a:avLst/>
          </a:prstGeom>
          <a:ln w="12700">
            <a:solidFill>
              <a:schemeClr val="tx1"/>
            </a:solidFill>
          </a:ln>
        </p:spPr>
      </p:pic>
      <p:sp>
        <p:nvSpPr>
          <p:cNvPr id="14" name="TextBox 13">
            <a:extLst>
              <a:ext uri="{FF2B5EF4-FFF2-40B4-BE49-F238E27FC236}">
                <a16:creationId xmlns:a16="http://schemas.microsoft.com/office/drawing/2014/main" id="{D511EED0-7EB9-EACB-3A7A-E2B13B7CD3C5}"/>
              </a:ext>
            </a:extLst>
          </p:cNvPr>
          <p:cNvSpPr txBox="1"/>
          <p:nvPr/>
        </p:nvSpPr>
        <p:spPr>
          <a:xfrm>
            <a:off x="5845628" y="5167055"/>
            <a:ext cx="5184322" cy="1336649"/>
          </a:xfrm>
          <a:prstGeom prst="rect">
            <a:avLst/>
          </a:prstGeom>
          <a:solidFill>
            <a:schemeClr val="bg1">
              <a:alpha val="34000"/>
            </a:schemeClr>
          </a:solidFill>
          <a:ln w="12700">
            <a:noFill/>
          </a:ln>
        </p:spPr>
        <p:txBody>
          <a:bodyPr wrap="square">
            <a:spAutoFit/>
          </a:bodyPr>
          <a:lstStyle/>
          <a:p>
            <a:r>
              <a:rPr lang="en-NZ" sz="1600" dirty="0"/>
              <a:t>United Nations </a:t>
            </a:r>
            <a:r>
              <a:rPr lang="en-NZ" sz="1600" dirty="0">
                <a:solidFill>
                  <a:schemeClr val="accent2">
                    <a:lumMod val="50000"/>
                  </a:schemeClr>
                </a:solidFill>
              </a:rPr>
              <a:t>"Water use has been growing globally at more than twice the rate of population increase in the last century, and an increasing number of regions are reaching the limit at which water services can be sustainably delivered” </a:t>
            </a:r>
          </a:p>
        </p:txBody>
      </p:sp>
      <p:sp>
        <p:nvSpPr>
          <p:cNvPr id="2" name="Arrow: Up 1">
            <a:extLst>
              <a:ext uri="{FF2B5EF4-FFF2-40B4-BE49-F238E27FC236}">
                <a16:creationId xmlns:a16="http://schemas.microsoft.com/office/drawing/2014/main" id="{E6A112E3-638B-8611-7C42-6B5299B73771}"/>
              </a:ext>
            </a:extLst>
          </p:cNvPr>
          <p:cNvSpPr/>
          <p:nvPr/>
        </p:nvSpPr>
        <p:spPr>
          <a:xfrm rot="5400000">
            <a:off x="4908683" y="2354477"/>
            <a:ext cx="285094" cy="1056663"/>
          </a:xfrm>
          <a:prstGeom prst="upArrow">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Arrow: Up 8">
            <a:extLst>
              <a:ext uri="{FF2B5EF4-FFF2-40B4-BE49-F238E27FC236}">
                <a16:creationId xmlns:a16="http://schemas.microsoft.com/office/drawing/2014/main" id="{E61EC97B-0081-61B6-39EC-95D1F6420394}"/>
              </a:ext>
            </a:extLst>
          </p:cNvPr>
          <p:cNvSpPr/>
          <p:nvPr/>
        </p:nvSpPr>
        <p:spPr>
          <a:xfrm>
            <a:off x="683497" y="3671363"/>
            <a:ext cx="155018" cy="4819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Up 9">
            <a:extLst>
              <a:ext uri="{FF2B5EF4-FFF2-40B4-BE49-F238E27FC236}">
                <a16:creationId xmlns:a16="http://schemas.microsoft.com/office/drawing/2014/main" id="{335A5E0B-2970-AB64-A814-197B3FF5F431}"/>
              </a:ext>
            </a:extLst>
          </p:cNvPr>
          <p:cNvSpPr/>
          <p:nvPr/>
        </p:nvSpPr>
        <p:spPr>
          <a:xfrm>
            <a:off x="683497" y="2564624"/>
            <a:ext cx="155018" cy="4819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240170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94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4DBA-9E3A-448D-8075-B34BCA6604BC}"/>
              </a:ext>
            </a:extLst>
          </p:cNvPr>
          <p:cNvSpPr>
            <a:spLocks noGrp="1"/>
          </p:cNvSpPr>
          <p:nvPr>
            <p:ph type="title" idx="4294967295"/>
          </p:nvPr>
        </p:nvSpPr>
        <p:spPr>
          <a:xfrm>
            <a:off x="593360" y="850640"/>
            <a:ext cx="11029950" cy="757237"/>
          </a:xfrm>
        </p:spPr>
        <p:txBody>
          <a:bodyPr/>
          <a:lstStyle/>
          <a:p>
            <a:pPr>
              <a:lnSpc>
                <a:spcPct val="150000"/>
              </a:lnSpc>
            </a:pPr>
            <a:r>
              <a:rPr lang="en-NZ" sz="2800" b="1" dirty="0"/>
              <a:t>A bit like the Star Trek Tricorder...​</a:t>
            </a:r>
            <a:r>
              <a:rPr lang="en-NZ" sz="1800" dirty="0"/>
              <a:t>Sounds like fantasy BUT…</a:t>
            </a:r>
            <a:br>
              <a:rPr lang="en-NZ" sz="2800" dirty="0"/>
            </a:br>
            <a:endParaRPr lang="en-NZ" b="1" dirty="0">
              <a:solidFill>
                <a:schemeClr val="tx1"/>
              </a:solidFill>
            </a:endParaRPr>
          </a:p>
        </p:txBody>
      </p:sp>
      <p:sp>
        <p:nvSpPr>
          <p:cNvPr id="3" name="Content Placeholder 2">
            <a:extLst>
              <a:ext uri="{FF2B5EF4-FFF2-40B4-BE49-F238E27FC236}">
                <a16:creationId xmlns:a16="http://schemas.microsoft.com/office/drawing/2014/main" id="{5C181E54-4AC0-44C4-A0DF-AAB41CD92F27}"/>
              </a:ext>
            </a:extLst>
          </p:cNvPr>
          <p:cNvSpPr>
            <a:spLocks noGrp="1"/>
          </p:cNvSpPr>
          <p:nvPr>
            <p:ph idx="4294967295"/>
          </p:nvPr>
        </p:nvSpPr>
        <p:spPr>
          <a:xfrm>
            <a:off x="581192" y="3992957"/>
            <a:ext cx="6526213" cy="2290763"/>
          </a:xfrm>
        </p:spPr>
        <p:txBody>
          <a:bodyPr/>
          <a:lstStyle/>
          <a:p>
            <a:pPr marL="0" indent="0">
              <a:lnSpc>
                <a:spcPct val="150000"/>
              </a:lnSpc>
              <a:buNone/>
            </a:pPr>
            <a:r>
              <a:rPr lang="en-NZ" sz="1800" b="1" dirty="0"/>
              <a:t>Portable qPCR instruments:</a:t>
            </a:r>
          </a:p>
          <a:p>
            <a:pPr>
              <a:lnSpc>
                <a:spcPct val="150000"/>
              </a:lnSpc>
            </a:pPr>
            <a:r>
              <a:rPr lang="en-NZ" sz="1800" b="1" dirty="0"/>
              <a:t>Liberty16</a:t>
            </a:r>
            <a:r>
              <a:rPr lang="en-NZ" sz="1800" dirty="0"/>
              <a:t>  - (ESR) tested and compared performance to full-size lab qPCR instrument</a:t>
            </a:r>
          </a:p>
          <a:p>
            <a:pPr lvl="1">
              <a:lnSpc>
                <a:spcPct val="150000"/>
              </a:lnSpc>
              <a:buFont typeface="Wingdings" panose="05000000000000000000" pitchFamily="2" charset="2"/>
              <a:buChar char="v"/>
            </a:pPr>
            <a:r>
              <a:rPr lang="en-NZ" sz="1800" dirty="0"/>
              <a:t>Results: similar repeatability and sensitivity for the detection of targets in known and blind freshwater samples</a:t>
            </a:r>
          </a:p>
          <a:p>
            <a:pPr>
              <a:lnSpc>
                <a:spcPct val="150000"/>
              </a:lnSpc>
            </a:pPr>
            <a:r>
              <a:rPr lang="en-NZ" sz="1800" b="1" dirty="0" err="1"/>
              <a:t>BioFire</a:t>
            </a:r>
            <a:r>
              <a:rPr lang="en-NZ" sz="1800" b="1" dirty="0"/>
              <a:t> FilmArray </a:t>
            </a:r>
            <a:r>
              <a:rPr lang="en-NZ" sz="1800" dirty="0"/>
              <a:t>- Extracts DNA and performs qPCR amplification in the field to ID organisms present</a:t>
            </a:r>
          </a:p>
          <a:p>
            <a:pPr lvl="1">
              <a:lnSpc>
                <a:spcPct val="150000"/>
              </a:lnSpc>
              <a:buFont typeface="Wingdings" panose="05000000000000000000" pitchFamily="2" charset="2"/>
              <a:buChar char="v"/>
            </a:pPr>
            <a:r>
              <a:rPr lang="en-NZ" sz="1800" dirty="0"/>
              <a:t>Disadvantage – currently only one sample at a time</a:t>
            </a:r>
          </a:p>
          <a:p>
            <a:pPr marL="0" indent="0">
              <a:lnSpc>
                <a:spcPct val="150000"/>
              </a:lnSpc>
              <a:buNone/>
            </a:pPr>
            <a:endParaRPr lang="en-NZ" sz="1600" b="0" i="0" dirty="0">
              <a:solidFill>
                <a:srgbClr val="1C1D1E"/>
              </a:solidFill>
              <a:effectLst/>
              <a:latin typeface="Open Sans" panose="020B0606030504020204" pitchFamily="34" charset="0"/>
            </a:endParaRPr>
          </a:p>
          <a:p>
            <a:pPr marL="0" indent="0">
              <a:lnSpc>
                <a:spcPct val="150000"/>
              </a:lnSpc>
              <a:buNone/>
            </a:pPr>
            <a:endParaRPr lang="en-NZ" sz="1600" b="0" i="0" dirty="0">
              <a:solidFill>
                <a:srgbClr val="1C1D1E"/>
              </a:solidFill>
              <a:effectLst/>
              <a:latin typeface="Open Sans" panose="020B0606030504020204" pitchFamily="34" charset="0"/>
            </a:endParaRPr>
          </a:p>
          <a:p>
            <a:pPr marL="0" indent="0">
              <a:lnSpc>
                <a:spcPct val="150000"/>
              </a:lnSpc>
              <a:buNone/>
            </a:pPr>
            <a:endParaRPr lang="en-NZ" sz="1600" dirty="0"/>
          </a:p>
          <a:p>
            <a:pPr marL="0" indent="0">
              <a:lnSpc>
                <a:spcPct val="150000"/>
              </a:lnSpc>
              <a:buNone/>
            </a:pPr>
            <a:endParaRPr lang="en-NZ" sz="1600" dirty="0"/>
          </a:p>
          <a:p>
            <a:pPr marL="0" indent="0">
              <a:lnSpc>
                <a:spcPct val="150000"/>
              </a:lnSpc>
              <a:buNone/>
            </a:pPr>
            <a:endParaRPr lang="en-NZ" sz="1600" dirty="0"/>
          </a:p>
          <a:p>
            <a:pPr marL="0" indent="0">
              <a:lnSpc>
                <a:spcPct val="150000"/>
              </a:lnSpc>
              <a:buNone/>
            </a:pPr>
            <a:endParaRPr lang="en-NZ" sz="1600" dirty="0"/>
          </a:p>
          <a:p>
            <a:pPr>
              <a:lnSpc>
                <a:spcPct val="150000"/>
              </a:lnSpc>
            </a:pPr>
            <a:endParaRPr lang="en-NZ" dirty="0"/>
          </a:p>
        </p:txBody>
      </p:sp>
      <p:pic>
        <p:nvPicPr>
          <p:cNvPr id="7" name="Picture 6">
            <a:extLst>
              <a:ext uri="{FF2B5EF4-FFF2-40B4-BE49-F238E27FC236}">
                <a16:creationId xmlns:a16="http://schemas.microsoft.com/office/drawing/2014/main" id="{C2607338-54ED-45AB-9463-BE543077EC12}"/>
              </a:ext>
            </a:extLst>
          </p:cNvPr>
          <p:cNvPicPr>
            <a:picLocks noChangeAspect="1"/>
          </p:cNvPicPr>
          <p:nvPr/>
        </p:nvPicPr>
        <p:blipFill>
          <a:blip r:embed="rId3"/>
          <a:stretch>
            <a:fillRect/>
          </a:stretch>
        </p:blipFill>
        <p:spPr>
          <a:xfrm>
            <a:off x="7306127" y="1857355"/>
            <a:ext cx="4678694" cy="3416394"/>
          </a:xfrm>
          <a:prstGeom prst="rect">
            <a:avLst/>
          </a:prstGeom>
        </p:spPr>
      </p:pic>
      <p:sp>
        <p:nvSpPr>
          <p:cNvPr id="5" name="TextBox 4">
            <a:extLst>
              <a:ext uri="{FF2B5EF4-FFF2-40B4-BE49-F238E27FC236}">
                <a16:creationId xmlns:a16="http://schemas.microsoft.com/office/drawing/2014/main" id="{43FCAA2E-2B72-5285-467B-9300659375EC}"/>
              </a:ext>
            </a:extLst>
          </p:cNvPr>
          <p:cNvSpPr txBox="1"/>
          <p:nvPr/>
        </p:nvSpPr>
        <p:spPr>
          <a:xfrm>
            <a:off x="11261800" y="5280262"/>
            <a:ext cx="723021" cy="246221"/>
          </a:xfrm>
          <a:prstGeom prst="rect">
            <a:avLst/>
          </a:prstGeom>
          <a:noFill/>
        </p:spPr>
        <p:txBody>
          <a:bodyPr wrap="square">
            <a:spAutoFit/>
          </a:bodyPr>
          <a:lstStyle/>
          <a:p>
            <a:r>
              <a:rPr lang="en-NZ" sz="1000" dirty="0">
                <a:cs typeface="Cavolini" panose="03000502040302020204" pitchFamily="66" charset="0"/>
              </a:rPr>
              <a:t>Star Trek</a:t>
            </a:r>
          </a:p>
        </p:txBody>
      </p:sp>
      <p:sp>
        <p:nvSpPr>
          <p:cNvPr id="6" name="TextBox 5">
            <a:extLst>
              <a:ext uri="{FF2B5EF4-FFF2-40B4-BE49-F238E27FC236}">
                <a16:creationId xmlns:a16="http://schemas.microsoft.com/office/drawing/2014/main" id="{BAD0F9DD-5813-FB51-708B-81B97E889292}"/>
              </a:ext>
            </a:extLst>
          </p:cNvPr>
          <p:cNvSpPr txBox="1"/>
          <p:nvPr/>
        </p:nvSpPr>
        <p:spPr>
          <a:xfrm>
            <a:off x="109728" y="6025439"/>
            <a:ext cx="11942064" cy="761106"/>
          </a:xfrm>
          <a:prstGeom prst="rect">
            <a:avLst/>
          </a:prstGeom>
          <a:noFill/>
        </p:spPr>
        <p:txBody>
          <a:bodyPr wrap="square" rtlCol="0">
            <a:spAutoFit/>
          </a:bodyPr>
          <a:lstStyle/>
          <a:p>
            <a:pPr marL="171450" indent="-171450">
              <a:lnSpc>
                <a:spcPct val="150000"/>
              </a:lnSpc>
              <a:buFont typeface="Wingdings" panose="05000000000000000000" pitchFamily="2" charset="2"/>
              <a:buChar char="v"/>
            </a:pPr>
            <a:r>
              <a:rPr lang="en-NZ" sz="1000" dirty="0">
                <a:solidFill>
                  <a:srgbClr val="1C1D1E"/>
                </a:solidFill>
                <a:cs typeface="Cavolini" panose="03000502040302020204" pitchFamily="66" charset="0"/>
              </a:rPr>
              <a:t>Reference: Craig Billington, </a:t>
            </a:r>
            <a:r>
              <a:rPr lang="en-NZ" sz="1000" dirty="0" err="1">
                <a:solidFill>
                  <a:srgbClr val="1C1D1E"/>
                </a:solidFill>
                <a:cs typeface="Cavolini" panose="03000502040302020204" pitchFamily="66" charset="0"/>
              </a:rPr>
              <a:t>Gayan</a:t>
            </a:r>
            <a:r>
              <a:rPr lang="en-NZ" sz="1000" dirty="0">
                <a:solidFill>
                  <a:srgbClr val="1C1D1E"/>
                </a:solidFill>
                <a:cs typeface="Cavolini" panose="03000502040302020204" pitchFamily="66" charset="0"/>
              </a:rPr>
              <a:t> </a:t>
            </a:r>
            <a:r>
              <a:rPr lang="en-NZ" sz="1000" dirty="0" err="1">
                <a:solidFill>
                  <a:srgbClr val="1C1D1E"/>
                </a:solidFill>
                <a:cs typeface="Cavolini" panose="03000502040302020204" pitchFamily="66" charset="0"/>
              </a:rPr>
              <a:t>Abeysekera</a:t>
            </a:r>
            <a:r>
              <a:rPr lang="en-NZ" sz="1000" dirty="0">
                <a:solidFill>
                  <a:srgbClr val="1C1D1E"/>
                </a:solidFill>
                <a:cs typeface="Cavolini" panose="03000502040302020204" pitchFamily="66" charset="0"/>
              </a:rPr>
              <a:t>, Paula Scholes, Paul Pickering, Liping Pang. (2021). Utility of a field deployable qPCR instrument for </a:t>
            </a:r>
            <a:r>
              <a:rPr lang="en-NZ" sz="1000" dirty="0" err="1">
                <a:solidFill>
                  <a:srgbClr val="1C1D1E"/>
                </a:solidFill>
                <a:cs typeface="Cavolini" panose="03000502040302020204" pitchFamily="66" charset="0"/>
              </a:rPr>
              <a:t>analyzing</a:t>
            </a:r>
            <a:r>
              <a:rPr lang="en-NZ" sz="1000" dirty="0">
                <a:solidFill>
                  <a:srgbClr val="1C1D1E"/>
                </a:solidFill>
                <a:cs typeface="Cavolini" panose="03000502040302020204" pitchFamily="66" charset="0"/>
              </a:rPr>
              <a:t> freshwater quality. </a:t>
            </a:r>
            <a:r>
              <a:rPr lang="en-NZ" sz="1000" dirty="0" err="1">
                <a:solidFill>
                  <a:srgbClr val="1C1D1E"/>
                </a:solidFill>
                <a:cs typeface="Cavolini" panose="03000502040302020204" pitchFamily="66" charset="0"/>
              </a:rPr>
              <a:t>Agrosystems</a:t>
            </a:r>
            <a:r>
              <a:rPr lang="en-NZ" sz="1000" dirty="0">
                <a:solidFill>
                  <a:srgbClr val="1C1D1E"/>
                </a:solidFill>
                <a:cs typeface="Cavolini" panose="03000502040302020204" pitchFamily="66" charset="0"/>
              </a:rPr>
              <a:t>, Geosciences &amp; Environment. Vol 4(4)</a:t>
            </a:r>
          </a:p>
          <a:p>
            <a:pPr marL="171450" indent="-171450">
              <a:lnSpc>
                <a:spcPct val="150000"/>
              </a:lnSpc>
              <a:buFont typeface="Wingdings" panose="05000000000000000000" pitchFamily="2" charset="2"/>
              <a:buChar char="v"/>
            </a:pPr>
            <a:r>
              <a:rPr lang="en-NZ" sz="1000" b="0" i="0" dirty="0" err="1">
                <a:solidFill>
                  <a:srgbClr val="1C1D1E"/>
                </a:solidFill>
                <a:effectLst/>
                <a:cs typeface="Cavolini" panose="03000502040302020204" pitchFamily="66" charset="0"/>
              </a:rPr>
              <a:t>BioFire</a:t>
            </a:r>
            <a:r>
              <a:rPr lang="en-NZ" sz="1000" b="0" i="0" dirty="0">
                <a:solidFill>
                  <a:srgbClr val="1C1D1E"/>
                </a:solidFill>
                <a:effectLst/>
                <a:cs typeface="Cavolini" panose="03000502040302020204" pitchFamily="66" charset="0"/>
              </a:rPr>
              <a:t> Diagnostics; </a:t>
            </a:r>
            <a:r>
              <a:rPr lang="en-NZ" sz="1000" b="1" dirty="0">
                <a:cs typeface="Cavolini" panose="03000502040302020204" pitchFamily="66" charset="0"/>
              </a:rPr>
              <a:t>https://www.biofiredx.com/</a:t>
            </a:r>
            <a:endParaRPr lang="en-NZ" sz="1000" dirty="0">
              <a:solidFill>
                <a:srgbClr val="1C1D1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853120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A5DDF3"/>
            </a:gs>
            <a:gs pos="0">
              <a:srgbClr val="B0E0F3"/>
            </a:gs>
            <a:gs pos="94000">
              <a:srgbClr val="C6E6F3"/>
            </a:gs>
            <a:gs pos="0">
              <a:schemeClr val="bg1">
                <a:lumMod val="95000"/>
              </a:schemeClr>
            </a:gs>
            <a:gs pos="100000">
              <a:schemeClr val="accent1">
                <a:lumMod val="45000"/>
                <a:lumOff val="55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2521-197B-4BE4-8657-90B76B6C25F3}"/>
              </a:ext>
            </a:extLst>
          </p:cNvPr>
          <p:cNvSpPr>
            <a:spLocks noGrp="1"/>
          </p:cNvSpPr>
          <p:nvPr>
            <p:ph type="title" idx="4294967295"/>
          </p:nvPr>
        </p:nvSpPr>
        <p:spPr>
          <a:xfrm>
            <a:off x="0" y="358775"/>
            <a:ext cx="11029950" cy="757238"/>
          </a:xfrm>
        </p:spPr>
        <p:txBody>
          <a:bodyPr/>
          <a:lstStyle/>
          <a:p>
            <a:r>
              <a:rPr lang="en-NZ" b="1" dirty="0"/>
              <a:t>Random Forest </a:t>
            </a:r>
          </a:p>
        </p:txBody>
      </p:sp>
      <p:sp>
        <p:nvSpPr>
          <p:cNvPr id="9" name="TextBox 8">
            <a:extLst>
              <a:ext uri="{FF2B5EF4-FFF2-40B4-BE49-F238E27FC236}">
                <a16:creationId xmlns:a16="http://schemas.microsoft.com/office/drawing/2014/main" id="{E5CAF34E-E092-4968-822A-2233C275F521}"/>
              </a:ext>
            </a:extLst>
          </p:cNvPr>
          <p:cNvSpPr txBox="1"/>
          <p:nvPr/>
        </p:nvSpPr>
        <p:spPr>
          <a:xfrm>
            <a:off x="5637985" y="3039035"/>
            <a:ext cx="914400" cy="914400"/>
          </a:xfrm>
          <a:prstGeom prst="rect">
            <a:avLst/>
          </a:prstGeom>
          <a:noFill/>
        </p:spPr>
        <p:txBody>
          <a:bodyPr wrap="square" rtlCol="0">
            <a:spAutoFit/>
          </a:bodyPr>
          <a:lstStyle/>
          <a:p>
            <a:endParaRPr lang="en-NZ" dirty="0"/>
          </a:p>
        </p:txBody>
      </p:sp>
      <p:sp>
        <p:nvSpPr>
          <p:cNvPr id="14" name="TextBox 13">
            <a:extLst>
              <a:ext uri="{FF2B5EF4-FFF2-40B4-BE49-F238E27FC236}">
                <a16:creationId xmlns:a16="http://schemas.microsoft.com/office/drawing/2014/main" id="{644D64A7-BF87-D6EA-5ADC-8BAB43AF618F}"/>
              </a:ext>
            </a:extLst>
          </p:cNvPr>
          <p:cNvSpPr txBox="1"/>
          <p:nvPr/>
        </p:nvSpPr>
        <p:spPr>
          <a:xfrm>
            <a:off x="775191" y="2101850"/>
            <a:ext cx="9201783" cy="369332"/>
          </a:xfrm>
          <a:prstGeom prst="rect">
            <a:avLst/>
          </a:prstGeom>
          <a:solidFill>
            <a:schemeClr val="bg1">
              <a:alpha val="34000"/>
            </a:schemeClr>
          </a:solidFill>
        </p:spPr>
        <p:txBody>
          <a:bodyPr wrap="square">
            <a:spAutoFit/>
          </a:bodyPr>
          <a:lstStyle/>
          <a:p>
            <a:r>
              <a:rPr lang="en-NZ" dirty="0">
                <a:cs typeface="Cavolini" panose="03000502040302020204" pitchFamily="66" charset="0"/>
              </a:rPr>
              <a:t>The Out of Box (OOB) estimate of the error for the Random Forest model was 12.82 %</a:t>
            </a:r>
          </a:p>
        </p:txBody>
      </p:sp>
    </p:spTree>
    <p:extLst>
      <p:ext uri="{BB962C8B-B14F-4D97-AF65-F5344CB8AC3E}">
        <p14:creationId xmlns:p14="http://schemas.microsoft.com/office/powerpoint/2010/main" val="7140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81E54-4AC0-44C4-A0DF-AAB41CD92F27}"/>
              </a:ext>
            </a:extLst>
          </p:cNvPr>
          <p:cNvSpPr>
            <a:spLocks noGrp="1"/>
          </p:cNvSpPr>
          <p:nvPr>
            <p:ph idx="4294967295"/>
          </p:nvPr>
        </p:nvSpPr>
        <p:spPr>
          <a:xfrm>
            <a:off x="558164" y="1477794"/>
            <a:ext cx="11345521" cy="1519238"/>
          </a:xfrm>
        </p:spPr>
        <p:txBody>
          <a:bodyPr/>
          <a:lstStyle/>
          <a:p>
            <a:pPr marL="0" indent="0">
              <a:lnSpc>
                <a:spcPct val="150000"/>
              </a:lnSpc>
              <a:buNone/>
            </a:pPr>
            <a:endParaRPr lang="en-NZ" sz="1800" dirty="0">
              <a:solidFill>
                <a:schemeClr val="tx1"/>
              </a:solidFill>
            </a:endParaRPr>
          </a:p>
          <a:p>
            <a:pPr marL="0" indent="0">
              <a:lnSpc>
                <a:spcPct val="150000"/>
              </a:lnSpc>
              <a:buNone/>
            </a:pPr>
            <a:endParaRPr lang="en-NZ" sz="1800" dirty="0">
              <a:solidFill>
                <a:schemeClr val="tx1"/>
              </a:solidFill>
            </a:endParaRPr>
          </a:p>
          <a:p>
            <a:pPr marL="0" indent="0">
              <a:lnSpc>
                <a:spcPct val="200000"/>
              </a:lnSpc>
              <a:buNone/>
            </a:pPr>
            <a:r>
              <a:rPr lang="en-NZ" sz="1800" b="1" dirty="0"/>
              <a:t>STUDY AIMS:</a:t>
            </a:r>
          </a:p>
          <a:p>
            <a:pPr>
              <a:lnSpc>
                <a:spcPct val="200000"/>
              </a:lnSpc>
            </a:pPr>
            <a:r>
              <a:rPr lang="en-NZ" sz="1800" dirty="0"/>
              <a:t>To model microbial diversity with water &amp; field chemistry using:</a:t>
            </a:r>
          </a:p>
          <a:p>
            <a:pPr lvl="1">
              <a:lnSpc>
                <a:spcPct val="200000"/>
              </a:lnSpc>
              <a:buFont typeface="Wingdings" panose="05000000000000000000" pitchFamily="2" charset="2"/>
              <a:buChar char="v"/>
            </a:pPr>
            <a:r>
              <a:rPr lang="en-NZ" sz="1800" dirty="0"/>
              <a:t>Predictive modelling tool - Random Forest</a:t>
            </a:r>
          </a:p>
          <a:p>
            <a:pPr>
              <a:lnSpc>
                <a:spcPct val="200000"/>
              </a:lnSpc>
            </a:pPr>
            <a:r>
              <a:rPr lang="en-NZ" sz="1800" dirty="0"/>
              <a:t>To find key organisms that could predict contaminant presence</a:t>
            </a:r>
          </a:p>
          <a:p>
            <a:pPr>
              <a:lnSpc>
                <a:spcPct val="200000"/>
              </a:lnSpc>
            </a:pPr>
            <a:endParaRPr lang="en-NZ" sz="1800" dirty="0"/>
          </a:p>
          <a:p>
            <a:pPr marL="0" indent="0">
              <a:lnSpc>
                <a:spcPct val="150000"/>
              </a:lnSpc>
              <a:buNone/>
            </a:pPr>
            <a:endParaRPr lang="en-NZ" sz="1800" b="1" dirty="0"/>
          </a:p>
        </p:txBody>
      </p:sp>
      <p:pic>
        <p:nvPicPr>
          <p:cNvPr id="4" name="Picture 3">
            <a:extLst>
              <a:ext uri="{FF2B5EF4-FFF2-40B4-BE49-F238E27FC236}">
                <a16:creationId xmlns:a16="http://schemas.microsoft.com/office/drawing/2014/main" id="{ACB8E7C1-D75A-46E4-B61A-EB56E82152DF}"/>
              </a:ext>
            </a:extLst>
          </p:cNvPr>
          <p:cNvPicPr>
            <a:picLocks noChangeAspect="1"/>
          </p:cNvPicPr>
          <p:nvPr/>
        </p:nvPicPr>
        <p:blipFill>
          <a:blip r:embed="rId3"/>
          <a:stretch>
            <a:fillRect/>
          </a:stretch>
        </p:blipFill>
        <p:spPr>
          <a:xfrm>
            <a:off x="8191049" y="450003"/>
            <a:ext cx="3667298" cy="2547029"/>
          </a:xfrm>
          <a:prstGeom prst="rect">
            <a:avLst/>
          </a:prstGeom>
        </p:spPr>
      </p:pic>
      <p:sp>
        <p:nvSpPr>
          <p:cNvPr id="6" name="TextBox 5">
            <a:extLst>
              <a:ext uri="{FF2B5EF4-FFF2-40B4-BE49-F238E27FC236}">
                <a16:creationId xmlns:a16="http://schemas.microsoft.com/office/drawing/2014/main" id="{C4FF0A59-AA2C-7748-D23F-52BC03FA01E7}"/>
              </a:ext>
            </a:extLst>
          </p:cNvPr>
          <p:cNvSpPr txBox="1"/>
          <p:nvPr/>
        </p:nvSpPr>
        <p:spPr>
          <a:xfrm>
            <a:off x="10196574" y="2676153"/>
            <a:ext cx="1616433" cy="276999"/>
          </a:xfrm>
          <a:prstGeom prst="rect">
            <a:avLst/>
          </a:prstGeom>
          <a:noFill/>
        </p:spPr>
        <p:txBody>
          <a:bodyPr wrap="square">
            <a:spAutoFit/>
          </a:bodyPr>
          <a:lstStyle/>
          <a:p>
            <a:r>
              <a:rPr lang="en-NZ" sz="1200" dirty="0">
                <a:cs typeface="Cavolini" panose="03000502040302020204" pitchFamily="66" charset="0"/>
              </a:rPr>
              <a:t>https://water.unl.edu/</a:t>
            </a:r>
          </a:p>
        </p:txBody>
      </p:sp>
      <p:sp>
        <p:nvSpPr>
          <p:cNvPr id="5" name="TextBox 4">
            <a:extLst>
              <a:ext uri="{FF2B5EF4-FFF2-40B4-BE49-F238E27FC236}">
                <a16:creationId xmlns:a16="http://schemas.microsoft.com/office/drawing/2014/main" id="{6DACA25C-DEE6-CE0B-8A9E-4DA9E105A62D}"/>
              </a:ext>
            </a:extLst>
          </p:cNvPr>
          <p:cNvSpPr txBox="1"/>
          <p:nvPr/>
        </p:nvSpPr>
        <p:spPr>
          <a:xfrm>
            <a:off x="558164" y="4124893"/>
            <a:ext cx="11254843" cy="2446824"/>
          </a:xfrm>
          <a:prstGeom prst="rect">
            <a:avLst/>
          </a:prstGeom>
          <a:noFill/>
        </p:spPr>
        <p:txBody>
          <a:bodyPr wrap="square" rtlCol="0">
            <a:spAutoFit/>
          </a:bodyPr>
          <a:lstStyle/>
          <a:p>
            <a:pPr marL="0" indent="0">
              <a:lnSpc>
                <a:spcPct val="150000"/>
              </a:lnSpc>
              <a:buNone/>
            </a:pPr>
            <a:r>
              <a:rPr lang="en-NZ" b="1" dirty="0"/>
              <a:t>Questions</a:t>
            </a:r>
            <a:r>
              <a:rPr lang="en-NZ" sz="1800" b="1" dirty="0"/>
              <a:t>:</a:t>
            </a:r>
          </a:p>
          <a:p>
            <a:pPr>
              <a:lnSpc>
                <a:spcPct val="200000"/>
              </a:lnSpc>
            </a:pPr>
            <a:r>
              <a:rPr lang="en-NZ" sz="1800" dirty="0"/>
              <a:t>1. Can microbial diversity be used as an early warning of upcoming changes in water quality?</a:t>
            </a:r>
          </a:p>
          <a:p>
            <a:pPr>
              <a:lnSpc>
                <a:spcPct val="200000"/>
              </a:lnSpc>
            </a:pPr>
            <a:r>
              <a:rPr lang="en-NZ" sz="1800" dirty="0"/>
              <a:t>2. To see key organisms be used to produce a real-time device to measure groundwater BEFORE it is used…</a:t>
            </a:r>
            <a:endParaRPr lang="en-NZ" dirty="0"/>
          </a:p>
          <a:p>
            <a:endParaRPr lang="en-NZ" dirty="0"/>
          </a:p>
        </p:txBody>
      </p:sp>
    </p:spTree>
    <p:extLst>
      <p:ext uri="{BB962C8B-B14F-4D97-AF65-F5344CB8AC3E}">
        <p14:creationId xmlns:p14="http://schemas.microsoft.com/office/powerpoint/2010/main" val="188433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548DB3-CA41-454D-AEE0-27F9CE0E97F4}"/>
              </a:ext>
            </a:extLst>
          </p:cNvPr>
          <p:cNvSpPr>
            <a:spLocks noGrp="1"/>
          </p:cNvSpPr>
          <p:nvPr>
            <p:ph idx="4294967295"/>
          </p:nvPr>
        </p:nvSpPr>
        <p:spPr>
          <a:xfrm>
            <a:off x="635608" y="918792"/>
            <a:ext cx="5992813" cy="3803650"/>
          </a:xfrm>
        </p:spPr>
        <p:txBody>
          <a:bodyPr>
            <a:normAutofit fontScale="92500" lnSpcReduction="10000"/>
          </a:bodyPr>
          <a:lstStyle/>
          <a:p>
            <a:pPr marL="0" indent="0">
              <a:lnSpc>
                <a:spcPct val="210000"/>
              </a:lnSpc>
              <a:buNone/>
            </a:pPr>
            <a:r>
              <a:rPr lang="en-NZ" sz="1900" b="1" dirty="0"/>
              <a:t>ESSENTIAL:</a:t>
            </a:r>
            <a:endParaRPr lang="en-NZ" sz="1900" dirty="0"/>
          </a:p>
          <a:p>
            <a:pPr>
              <a:lnSpc>
                <a:spcPct val="210000"/>
              </a:lnSpc>
            </a:pPr>
            <a:r>
              <a:rPr lang="en-NZ" sz="1900" dirty="0"/>
              <a:t>Groundwater is monitored for:</a:t>
            </a:r>
          </a:p>
          <a:p>
            <a:pPr lvl="1">
              <a:lnSpc>
                <a:spcPct val="210000"/>
              </a:lnSpc>
              <a:buFont typeface="Wingdings" panose="05000000000000000000" pitchFamily="2" charset="2"/>
              <a:buChar char="v"/>
            </a:pPr>
            <a:r>
              <a:rPr lang="en-NZ" sz="1900" dirty="0"/>
              <a:t>Harmful chemical contaminants &amp; pathogens…</a:t>
            </a:r>
          </a:p>
          <a:p>
            <a:pPr lvl="1">
              <a:lnSpc>
                <a:spcPct val="210000"/>
              </a:lnSpc>
              <a:buFont typeface="Wingdings" panose="05000000000000000000" pitchFamily="2" charset="2"/>
              <a:buChar char="v"/>
            </a:pPr>
            <a:r>
              <a:rPr lang="en-NZ" sz="1900" b="1" dirty="0">
                <a:solidFill>
                  <a:srgbClr val="FF0000"/>
                </a:solidFill>
                <a:cs typeface="Cavolini" panose="03000502040302020204" pitchFamily="66" charset="0"/>
              </a:rPr>
              <a:t>To protect human and animal health</a:t>
            </a:r>
          </a:p>
          <a:p>
            <a:pPr marL="0" indent="0">
              <a:buNone/>
            </a:pPr>
            <a:endParaRPr lang="en-NZ" dirty="0"/>
          </a:p>
          <a:p>
            <a:endParaRPr lang="en-NZ" dirty="0"/>
          </a:p>
          <a:p>
            <a:endParaRPr lang="en-NZ" dirty="0"/>
          </a:p>
        </p:txBody>
      </p:sp>
      <p:pic>
        <p:nvPicPr>
          <p:cNvPr id="6" name="Picture 5">
            <a:extLst>
              <a:ext uri="{FF2B5EF4-FFF2-40B4-BE49-F238E27FC236}">
                <a16:creationId xmlns:a16="http://schemas.microsoft.com/office/drawing/2014/main" id="{92F6931D-94A2-C86C-C4A2-245B0C8C5878}"/>
              </a:ext>
            </a:extLst>
          </p:cNvPr>
          <p:cNvPicPr>
            <a:picLocks noChangeAspect="1"/>
          </p:cNvPicPr>
          <p:nvPr/>
        </p:nvPicPr>
        <p:blipFill>
          <a:blip r:embed="rId3"/>
          <a:stretch>
            <a:fillRect/>
          </a:stretch>
        </p:blipFill>
        <p:spPr>
          <a:xfrm>
            <a:off x="8170118" y="624280"/>
            <a:ext cx="3601045" cy="2628900"/>
          </a:xfrm>
          <a:prstGeom prst="rect">
            <a:avLst/>
          </a:prstGeom>
        </p:spPr>
      </p:pic>
      <p:pic>
        <p:nvPicPr>
          <p:cNvPr id="9" name="Picture 8">
            <a:extLst>
              <a:ext uri="{FF2B5EF4-FFF2-40B4-BE49-F238E27FC236}">
                <a16:creationId xmlns:a16="http://schemas.microsoft.com/office/drawing/2014/main" id="{E13FD55F-7B9C-C1F0-247B-B5B95E2491F8}"/>
              </a:ext>
            </a:extLst>
          </p:cNvPr>
          <p:cNvPicPr>
            <a:picLocks noChangeAspect="1"/>
          </p:cNvPicPr>
          <p:nvPr/>
        </p:nvPicPr>
        <p:blipFill>
          <a:blip r:embed="rId4"/>
          <a:stretch>
            <a:fillRect/>
          </a:stretch>
        </p:blipFill>
        <p:spPr>
          <a:xfrm>
            <a:off x="5462366" y="3352173"/>
            <a:ext cx="4677188" cy="3118126"/>
          </a:xfrm>
          <a:prstGeom prst="rect">
            <a:avLst/>
          </a:prstGeom>
        </p:spPr>
      </p:pic>
      <p:sp>
        <p:nvSpPr>
          <p:cNvPr id="12" name="TextBox 11">
            <a:extLst>
              <a:ext uri="{FF2B5EF4-FFF2-40B4-BE49-F238E27FC236}">
                <a16:creationId xmlns:a16="http://schemas.microsoft.com/office/drawing/2014/main" id="{4CEF53DC-84BB-D35D-07CB-4F4E696D5FB3}"/>
              </a:ext>
            </a:extLst>
          </p:cNvPr>
          <p:cNvSpPr txBox="1"/>
          <p:nvPr/>
        </p:nvSpPr>
        <p:spPr>
          <a:xfrm>
            <a:off x="10349494" y="3253180"/>
            <a:ext cx="1421669" cy="246221"/>
          </a:xfrm>
          <a:prstGeom prst="rect">
            <a:avLst/>
          </a:prstGeom>
          <a:noFill/>
          <a:ln>
            <a:noFill/>
          </a:ln>
        </p:spPr>
        <p:txBody>
          <a:bodyPr wrap="square" rtlCol="0">
            <a:spAutoFit/>
          </a:bodyPr>
          <a:lstStyle/>
          <a:p>
            <a:r>
              <a:rPr lang="en-NZ" sz="1000" dirty="0" err="1">
                <a:cs typeface="Cavolini" panose="03000502040302020204" pitchFamily="66" charset="0"/>
              </a:rPr>
              <a:t>istock</a:t>
            </a:r>
            <a:r>
              <a:rPr lang="en-NZ" sz="1000" dirty="0">
                <a:cs typeface="Cavolini" panose="03000502040302020204" pitchFamily="66" charset="0"/>
              </a:rPr>
              <a:t>  / Getty Images </a:t>
            </a:r>
          </a:p>
        </p:txBody>
      </p:sp>
    </p:spTree>
    <p:extLst>
      <p:ext uri="{BB962C8B-B14F-4D97-AF65-F5344CB8AC3E}">
        <p14:creationId xmlns:p14="http://schemas.microsoft.com/office/powerpoint/2010/main" val="70304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5B03-A184-4BE9-82C4-0AEADAA22153}"/>
              </a:ext>
            </a:extLst>
          </p:cNvPr>
          <p:cNvSpPr>
            <a:spLocks noGrp="1"/>
          </p:cNvSpPr>
          <p:nvPr>
            <p:ph type="title" idx="4294967295"/>
          </p:nvPr>
        </p:nvSpPr>
        <p:spPr>
          <a:xfrm>
            <a:off x="925576" y="649224"/>
            <a:ext cx="11029950" cy="757238"/>
          </a:xfrm>
        </p:spPr>
        <p:txBody>
          <a:bodyPr/>
          <a:lstStyle/>
          <a:p>
            <a:r>
              <a:rPr lang="en-NZ" b="1" dirty="0"/>
              <a:t>GROUNDWATER - monitoring</a:t>
            </a:r>
          </a:p>
        </p:txBody>
      </p:sp>
      <p:sp>
        <p:nvSpPr>
          <p:cNvPr id="3" name="Content Placeholder 2">
            <a:extLst>
              <a:ext uri="{FF2B5EF4-FFF2-40B4-BE49-F238E27FC236}">
                <a16:creationId xmlns:a16="http://schemas.microsoft.com/office/drawing/2014/main" id="{67548DB3-CA41-454D-AEE0-27F9CE0E97F4}"/>
              </a:ext>
            </a:extLst>
          </p:cNvPr>
          <p:cNvSpPr>
            <a:spLocks noGrp="1"/>
          </p:cNvSpPr>
          <p:nvPr>
            <p:ph idx="4294967295"/>
          </p:nvPr>
        </p:nvSpPr>
        <p:spPr>
          <a:xfrm>
            <a:off x="581025" y="3739896"/>
            <a:ext cx="11029950" cy="1202535"/>
          </a:xfrm>
        </p:spPr>
        <p:txBody>
          <a:bodyPr>
            <a:normAutofit fontScale="92500" lnSpcReduction="10000"/>
          </a:bodyPr>
          <a:lstStyle/>
          <a:p>
            <a:pPr marL="0" indent="0">
              <a:buNone/>
            </a:pPr>
            <a:endParaRPr lang="en-NZ" dirty="0"/>
          </a:p>
          <a:p>
            <a:pPr>
              <a:lnSpc>
                <a:spcPct val="210000"/>
              </a:lnSpc>
            </a:pPr>
            <a:endParaRPr lang="en-NZ" sz="1900" dirty="0"/>
          </a:p>
          <a:p>
            <a:pPr>
              <a:lnSpc>
                <a:spcPct val="210000"/>
              </a:lnSpc>
            </a:pPr>
            <a:r>
              <a:rPr lang="en-NZ" sz="1900" dirty="0"/>
              <a:t>Current tests – not measured in real-time</a:t>
            </a:r>
          </a:p>
          <a:p>
            <a:pPr>
              <a:lnSpc>
                <a:spcPct val="210000"/>
              </a:lnSpc>
            </a:pPr>
            <a:r>
              <a:rPr lang="en-NZ" sz="1900" dirty="0"/>
              <a:t>So…. indicate past problem if issues detected</a:t>
            </a:r>
          </a:p>
          <a:p>
            <a:pPr>
              <a:lnSpc>
                <a:spcPct val="210000"/>
              </a:lnSpc>
            </a:pPr>
            <a:r>
              <a:rPr lang="en-NZ" sz="1900" dirty="0"/>
              <a:t>And… contaminant potentially in the community </a:t>
            </a:r>
          </a:p>
          <a:p>
            <a:endParaRPr lang="en-NZ" dirty="0"/>
          </a:p>
        </p:txBody>
      </p:sp>
      <p:graphicFrame>
        <p:nvGraphicFramePr>
          <p:cNvPr id="5" name="Table 6">
            <a:extLst>
              <a:ext uri="{FF2B5EF4-FFF2-40B4-BE49-F238E27FC236}">
                <a16:creationId xmlns:a16="http://schemas.microsoft.com/office/drawing/2014/main" id="{E4D95092-B4F2-A947-8126-D4E4F1FAEBB4}"/>
              </a:ext>
            </a:extLst>
          </p:cNvPr>
          <p:cNvGraphicFramePr>
            <a:graphicFrameLocks noGrp="1"/>
          </p:cNvGraphicFramePr>
          <p:nvPr>
            <p:extLst>
              <p:ext uri="{D42A27DB-BD31-4B8C-83A1-F6EECF244321}">
                <p14:modId xmlns:p14="http://schemas.microsoft.com/office/powerpoint/2010/main" val="3146647546"/>
              </p:ext>
            </p:extLst>
          </p:nvPr>
        </p:nvGraphicFramePr>
        <p:xfrm>
          <a:off x="925576" y="1783080"/>
          <a:ext cx="9562592" cy="1645920"/>
        </p:xfrm>
        <a:graphic>
          <a:graphicData uri="http://schemas.openxmlformats.org/drawingml/2006/table">
            <a:tbl>
              <a:tblPr firstRow="1" bandRow="1">
                <a:tableStyleId>{5C22544A-7EE6-4342-B048-85BDC9FD1C3A}</a:tableStyleId>
              </a:tblPr>
              <a:tblGrid>
                <a:gridCol w="2924255">
                  <a:extLst>
                    <a:ext uri="{9D8B030D-6E8A-4147-A177-3AD203B41FA5}">
                      <a16:colId xmlns:a16="http://schemas.microsoft.com/office/drawing/2014/main" val="2362320779"/>
                    </a:ext>
                  </a:extLst>
                </a:gridCol>
                <a:gridCol w="6638337">
                  <a:extLst>
                    <a:ext uri="{9D8B030D-6E8A-4147-A177-3AD203B41FA5}">
                      <a16:colId xmlns:a16="http://schemas.microsoft.com/office/drawing/2014/main" val="1924666294"/>
                    </a:ext>
                  </a:extLst>
                </a:gridCol>
              </a:tblGrid>
              <a:tr h="246977">
                <a:tc>
                  <a:txBody>
                    <a:bodyPr/>
                    <a:lstStyle/>
                    <a:p>
                      <a:r>
                        <a:rPr lang="en-NZ" dirty="0"/>
                        <a:t>Lab tests</a:t>
                      </a:r>
                    </a:p>
                  </a:txBody>
                  <a:tcPr/>
                </a:tc>
                <a:tc>
                  <a:txBody>
                    <a:bodyPr/>
                    <a:lstStyle/>
                    <a:p>
                      <a:endParaRPr lang="en-NZ" dirty="0"/>
                    </a:p>
                  </a:txBody>
                  <a:tcPr/>
                </a:tc>
                <a:extLst>
                  <a:ext uri="{0D108BD9-81ED-4DB2-BD59-A6C34878D82A}">
                    <a16:rowId xmlns:a16="http://schemas.microsoft.com/office/drawing/2014/main" val="313475777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dirty="0"/>
                        <a:t>Chemical analytes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dirty="0"/>
                        <a:t>Nitrate, phosphate, chloride, iron etc.</a:t>
                      </a:r>
                    </a:p>
                    <a:p>
                      <a:endParaRPr lang="en-NZ" dirty="0"/>
                    </a:p>
                  </a:txBody>
                  <a:tcPr/>
                </a:tc>
                <a:extLst>
                  <a:ext uri="{0D108BD9-81ED-4DB2-BD59-A6C34878D82A}">
                    <a16:rowId xmlns:a16="http://schemas.microsoft.com/office/drawing/2014/main" val="343972289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i="1" dirty="0"/>
                        <a:t>E. coli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dirty="0"/>
                        <a:t>Indicator of recent human or animal waste contamination</a:t>
                      </a:r>
                    </a:p>
                    <a:p>
                      <a:endParaRPr lang="en-NZ" dirty="0"/>
                    </a:p>
                  </a:txBody>
                  <a:tcPr/>
                </a:tc>
                <a:extLst>
                  <a:ext uri="{0D108BD9-81ED-4DB2-BD59-A6C34878D82A}">
                    <a16:rowId xmlns:a16="http://schemas.microsoft.com/office/drawing/2014/main" val="2058288832"/>
                  </a:ext>
                </a:extLst>
              </a:tr>
            </a:tbl>
          </a:graphicData>
        </a:graphic>
      </p:graphicFrame>
    </p:spTree>
    <p:extLst>
      <p:ext uri="{BB962C8B-B14F-4D97-AF65-F5344CB8AC3E}">
        <p14:creationId xmlns:p14="http://schemas.microsoft.com/office/powerpoint/2010/main" val="871986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5B03-A184-4BE9-82C4-0AEADAA22153}"/>
              </a:ext>
            </a:extLst>
          </p:cNvPr>
          <p:cNvSpPr>
            <a:spLocks noGrp="1"/>
          </p:cNvSpPr>
          <p:nvPr>
            <p:ph type="title" idx="4294967295"/>
          </p:nvPr>
        </p:nvSpPr>
        <p:spPr>
          <a:xfrm>
            <a:off x="512826" y="341080"/>
            <a:ext cx="11029950" cy="757238"/>
          </a:xfrm>
        </p:spPr>
        <p:txBody>
          <a:bodyPr/>
          <a:lstStyle/>
          <a:p>
            <a:endParaRPr lang="en-NZ" b="1" dirty="0"/>
          </a:p>
        </p:txBody>
      </p:sp>
      <p:sp>
        <p:nvSpPr>
          <p:cNvPr id="3" name="Content Placeholder 2">
            <a:extLst>
              <a:ext uri="{FF2B5EF4-FFF2-40B4-BE49-F238E27FC236}">
                <a16:creationId xmlns:a16="http://schemas.microsoft.com/office/drawing/2014/main" id="{67548DB3-CA41-454D-AEE0-27F9CE0E97F4}"/>
              </a:ext>
            </a:extLst>
          </p:cNvPr>
          <p:cNvSpPr>
            <a:spLocks noGrp="1"/>
          </p:cNvSpPr>
          <p:nvPr>
            <p:ph idx="4294967295"/>
          </p:nvPr>
        </p:nvSpPr>
        <p:spPr>
          <a:xfrm>
            <a:off x="331470" y="1721441"/>
            <a:ext cx="11392662" cy="4192588"/>
          </a:xfrm>
        </p:spPr>
        <p:txBody>
          <a:bodyPr>
            <a:normAutofit fontScale="92500" lnSpcReduction="10000"/>
          </a:bodyPr>
          <a:lstStyle/>
          <a:p>
            <a:pPr>
              <a:lnSpc>
                <a:spcPct val="160000"/>
              </a:lnSpc>
            </a:pPr>
            <a:endParaRPr lang="en-NZ" dirty="0"/>
          </a:p>
          <a:p>
            <a:pPr>
              <a:lnSpc>
                <a:spcPct val="210000"/>
              </a:lnSpc>
            </a:pPr>
            <a:r>
              <a:rPr lang="en-NZ" sz="1900" dirty="0"/>
              <a:t>Aquifers contain microbial communities:</a:t>
            </a:r>
          </a:p>
          <a:p>
            <a:pPr lvl="1">
              <a:lnSpc>
                <a:spcPct val="210000"/>
              </a:lnSpc>
            </a:pPr>
            <a:r>
              <a:rPr lang="en-NZ" sz="1900" dirty="0"/>
              <a:t>Well adapted to living in nutrient-poor environments</a:t>
            </a:r>
          </a:p>
          <a:p>
            <a:pPr>
              <a:lnSpc>
                <a:spcPct val="210000"/>
              </a:lnSpc>
            </a:pPr>
            <a:r>
              <a:rPr lang="en-NZ" sz="1900" dirty="0"/>
              <a:t>Changes in aquifer chemistry results in:</a:t>
            </a:r>
          </a:p>
          <a:p>
            <a:pPr lvl="1">
              <a:lnSpc>
                <a:spcPct val="210000"/>
              </a:lnSpc>
              <a:buFont typeface="Wingdings" panose="05000000000000000000" pitchFamily="2" charset="2"/>
              <a:buChar char="v"/>
            </a:pPr>
            <a:r>
              <a:rPr lang="en-NZ" sz="1900" dirty="0"/>
              <a:t>Changes in abundance and types of microbes depending on their ability to adapt and metabolise chemical compounds</a:t>
            </a:r>
          </a:p>
          <a:p>
            <a:pPr>
              <a:lnSpc>
                <a:spcPct val="210000"/>
              </a:lnSpc>
            </a:pPr>
            <a:r>
              <a:rPr lang="en-NZ" sz="1900" dirty="0"/>
              <a:t>Changes in microbial diversity:</a:t>
            </a:r>
          </a:p>
          <a:p>
            <a:pPr lvl="1">
              <a:lnSpc>
                <a:spcPct val="210000"/>
              </a:lnSpc>
              <a:buFont typeface="Wingdings" panose="05000000000000000000" pitchFamily="2" charset="2"/>
              <a:buChar char="v"/>
            </a:pPr>
            <a:r>
              <a:rPr lang="en-NZ" sz="1900" dirty="0"/>
              <a:t>Indicate pollution presence and degraded aquifer conditions</a:t>
            </a:r>
          </a:p>
          <a:p>
            <a:pPr>
              <a:lnSpc>
                <a:spcPct val="160000"/>
              </a:lnSpc>
            </a:pPr>
            <a:endParaRPr lang="en-NZ" dirty="0"/>
          </a:p>
          <a:p>
            <a:endParaRPr lang="en-NZ" dirty="0"/>
          </a:p>
        </p:txBody>
      </p:sp>
      <p:grpSp>
        <p:nvGrpSpPr>
          <p:cNvPr id="11" name="Group 10">
            <a:extLst>
              <a:ext uri="{FF2B5EF4-FFF2-40B4-BE49-F238E27FC236}">
                <a16:creationId xmlns:a16="http://schemas.microsoft.com/office/drawing/2014/main" id="{20F8388D-E4A8-7C54-C2BC-7EAB37B1258F}"/>
              </a:ext>
            </a:extLst>
          </p:cNvPr>
          <p:cNvGrpSpPr/>
          <p:nvPr/>
        </p:nvGrpSpPr>
        <p:grpSpPr>
          <a:xfrm>
            <a:off x="6771132" y="488431"/>
            <a:ext cx="5089398" cy="3171987"/>
            <a:chOff x="6892290" y="2614573"/>
            <a:chExt cx="5089398" cy="3171987"/>
          </a:xfrm>
        </p:grpSpPr>
        <p:pic>
          <p:nvPicPr>
            <p:cNvPr id="9" name="Picture 8">
              <a:extLst>
                <a:ext uri="{FF2B5EF4-FFF2-40B4-BE49-F238E27FC236}">
                  <a16:creationId xmlns:a16="http://schemas.microsoft.com/office/drawing/2014/main" id="{E566548E-1445-E856-4AD3-E55EDE11868A}"/>
                </a:ext>
              </a:extLst>
            </p:cNvPr>
            <p:cNvPicPr>
              <a:picLocks noChangeAspect="1"/>
            </p:cNvPicPr>
            <p:nvPr/>
          </p:nvPicPr>
          <p:blipFill>
            <a:blip r:embed="rId3"/>
            <a:stretch>
              <a:fillRect/>
            </a:stretch>
          </p:blipFill>
          <p:spPr>
            <a:xfrm>
              <a:off x="6892290" y="2614573"/>
              <a:ext cx="4840224" cy="2722627"/>
            </a:xfrm>
            <a:prstGeom prst="rect">
              <a:avLst/>
            </a:prstGeom>
          </p:spPr>
        </p:pic>
        <p:sp>
          <p:nvSpPr>
            <p:cNvPr id="10" name="TextBox 9">
              <a:extLst>
                <a:ext uri="{FF2B5EF4-FFF2-40B4-BE49-F238E27FC236}">
                  <a16:creationId xmlns:a16="http://schemas.microsoft.com/office/drawing/2014/main" id="{65C1A806-045F-AD24-B444-783EC2C3A19D}"/>
                </a:ext>
              </a:extLst>
            </p:cNvPr>
            <p:cNvSpPr txBox="1"/>
            <p:nvPr/>
          </p:nvSpPr>
          <p:spPr>
            <a:xfrm>
              <a:off x="7214616" y="5386450"/>
              <a:ext cx="4767072" cy="400110"/>
            </a:xfrm>
            <a:prstGeom prst="rect">
              <a:avLst/>
            </a:prstGeom>
            <a:noFill/>
          </p:spPr>
          <p:txBody>
            <a:bodyPr wrap="square" rtlCol="0">
              <a:spAutoFit/>
            </a:bodyPr>
            <a:lstStyle/>
            <a:p>
              <a:r>
                <a:rPr lang="en-NZ" sz="1000" dirty="0"/>
                <a:t>https://www.auckland.ac.nz/en/news/2020/04/21/secret-life-of-our-aquifers.html</a:t>
              </a:r>
            </a:p>
            <a:p>
              <a:endParaRPr lang="en-NZ" sz="1000" dirty="0"/>
            </a:p>
          </p:txBody>
        </p:sp>
      </p:grpSp>
    </p:spTree>
    <p:extLst>
      <p:ext uri="{BB962C8B-B14F-4D97-AF65-F5344CB8AC3E}">
        <p14:creationId xmlns:p14="http://schemas.microsoft.com/office/powerpoint/2010/main" val="201771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81E54-4AC0-44C4-A0DF-AAB41CD92F27}"/>
              </a:ext>
            </a:extLst>
          </p:cNvPr>
          <p:cNvSpPr>
            <a:spLocks noGrp="1"/>
          </p:cNvSpPr>
          <p:nvPr>
            <p:ph idx="4294967295"/>
          </p:nvPr>
        </p:nvSpPr>
        <p:spPr>
          <a:xfrm>
            <a:off x="558164" y="1477794"/>
            <a:ext cx="11345521" cy="1519238"/>
          </a:xfrm>
        </p:spPr>
        <p:txBody>
          <a:bodyPr/>
          <a:lstStyle/>
          <a:p>
            <a:pPr marL="0" indent="0">
              <a:lnSpc>
                <a:spcPct val="150000"/>
              </a:lnSpc>
              <a:buNone/>
            </a:pPr>
            <a:endParaRPr lang="en-NZ" sz="1800" dirty="0">
              <a:solidFill>
                <a:schemeClr val="tx1"/>
              </a:solidFill>
            </a:endParaRPr>
          </a:p>
          <a:p>
            <a:pPr marL="0" indent="0">
              <a:lnSpc>
                <a:spcPct val="150000"/>
              </a:lnSpc>
              <a:buNone/>
            </a:pPr>
            <a:endParaRPr lang="en-NZ" sz="1800" dirty="0">
              <a:solidFill>
                <a:schemeClr val="tx1"/>
              </a:solidFill>
            </a:endParaRPr>
          </a:p>
          <a:p>
            <a:pPr marL="0" indent="0">
              <a:lnSpc>
                <a:spcPct val="200000"/>
              </a:lnSpc>
              <a:buNone/>
            </a:pPr>
            <a:r>
              <a:rPr lang="en-NZ" sz="1800" b="1" dirty="0"/>
              <a:t>STUDY AIMS:</a:t>
            </a:r>
          </a:p>
          <a:p>
            <a:pPr>
              <a:lnSpc>
                <a:spcPct val="200000"/>
              </a:lnSpc>
            </a:pPr>
            <a:r>
              <a:rPr lang="en-NZ" sz="1800" dirty="0"/>
              <a:t>To model microbial diversity with field and chemistry parameters using:</a:t>
            </a:r>
          </a:p>
          <a:p>
            <a:pPr lvl="1">
              <a:lnSpc>
                <a:spcPct val="200000"/>
              </a:lnSpc>
              <a:buFont typeface="Wingdings" panose="05000000000000000000" pitchFamily="2" charset="2"/>
              <a:buChar char="v"/>
            </a:pPr>
            <a:r>
              <a:rPr lang="en-NZ" sz="1800" dirty="0"/>
              <a:t>Predictive modelling tools</a:t>
            </a:r>
          </a:p>
          <a:p>
            <a:pPr>
              <a:lnSpc>
                <a:spcPct val="200000"/>
              </a:lnSpc>
            </a:pPr>
            <a:r>
              <a:rPr lang="en-NZ" sz="1800" dirty="0"/>
              <a:t>To find key organisms that could predict contaminant presence</a:t>
            </a:r>
          </a:p>
          <a:p>
            <a:pPr>
              <a:lnSpc>
                <a:spcPct val="200000"/>
              </a:lnSpc>
            </a:pPr>
            <a:endParaRPr lang="en-NZ" sz="1800" dirty="0"/>
          </a:p>
          <a:p>
            <a:pPr marL="0" indent="0">
              <a:lnSpc>
                <a:spcPct val="150000"/>
              </a:lnSpc>
              <a:buNone/>
            </a:pPr>
            <a:endParaRPr lang="en-NZ" sz="1800" b="1" dirty="0"/>
          </a:p>
        </p:txBody>
      </p:sp>
      <p:pic>
        <p:nvPicPr>
          <p:cNvPr id="4" name="Picture 3">
            <a:extLst>
              <a:ext uri="{FF2B5EF4-FFF2-40B4-BE49-F238E27FC236}">
                <a16:creationId xmlns:a16="http://schemas.microsoft.com/office/drawing/2014/main" id="{ACB8E7C1-D75A-46E4-B61A-EB56E82152DF}"/>
              </a:ext>
            </a:extLst>
          </p:cNvPr>
          <p:cNvPicPr>
            <a:picLocks noChangeAspect="1"/>
          </p:cNvPicPr>
          <p:nvPr/>
        </p:nvPicPr>
        <p:blipFill>
          <a:blip r:embed="rId3"/>
          <a:stretch>
            <a:fillRect/>
          </a:stretch>
        </p:blipFill>
        <p:spPr>
          <a:xfrm>
            <a:off x="8191049" y="450003"/>
            <a:ext cx="3667298" cy="2547029"/>
          </a:xfrm>
          <a:prstGeom prst="rect">
            <a:avLst/>
          </a:prstGeom>
        </p:spPr>
      </p:pic>
      <p:sp>
        <p:nvSpPr>
          <p:cNvPr id="6" name="TextBox 5">
            <a:extLst>
              <a:ext uri="{FF2B5EF4-FFF2-40B4-BE49-F238E27FC236}">
                <a16:creationId xmlns:a16="http://schemas.microsoft.com/office/drawing/2014/main" id="{C4FF0A59-AA2C-7748-D23F-52BC03FA01E7}"/>
              </a:ext>
            </a:extLst>
          </p:cNvPr>
          <p:cNvSpPr txBox="1"/>
          <p:nvPr/>
        </p:nvSpPr>
        <p:spPr>
          <a:xfrm>
            <a:off x="10196574" y="2676153"/>
            <a:ext cx="1616433" cy="276999"/>
          </a:xfrm>
          <a:prstGeom prst="rect">
            <a:avLst/>
          </a:prstGeom>
          <a:noFill/>
        </p:spPr>
        <p:txBody>
          <a:bodyPr wrap="square">
            <a:spAutoFit/>
          </a:bodyPr>
          <a:lstStyle/>
          <a:p>
            <a:r>
              <a:rPr lang="en-NZ" sz="1200" dirty="0">
                <a:cs typeface="Cavolini" panose="03000502040302020204" pitchFamily="66" charset="0"/>
              </a:rPr>
              <a:t>https://water.unl.edu/</a:t>
            </a:r>
          </a:p>
        </p:txBody>
      </p:sp>
    </p:spTree>
    <p:extLst>
      <p:ext uri="{BB962C8B-B14F-4D97-AF65-F5344CB8AC3E}">
        <p14:creationId xmlns:p14="http://schemas.microsoft.com/office/powerpoint/2010/main" val="2361753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F6A5-DDD0-4464-AD7E-2A166B798462}"/>
              </a:ext>
            </a:extLst>
          </p:cNvPr>
          <p:cNvSpPr>
            <a:spLocks noGrp="1"/>
          </p:cNvSpPr>
          <p:nvPr>
            <p:ph type="title" idx="4294967295"/>
          </p:nvPr>
        </p:nvSpPr>
        <p:spPr>
          <a:xfrm>
            <a:off x="171450" y="262802"/>
            <a:ext cx="11029950" cy="755650"/>
          </a:xfrm>
        </p:spPr>
        <p:txBody>
          <a:bodyPr/>
          <a:lstStyle/>
          <a:p>
            <a:endParaRPr lang="en-NZ" b="1" dirty="0"/>
          </a:p>
        </p:txBody>
      </p:sp>
      <p:sp>
        <p:nvSpPr>
          <p:cNvPr id="3" name="Content Placeholder 2">
            <a:extLst>
              <a:ext uri="{FF2B5EF4-FFF2-40B4-BE49-F238E27FC236}">
                <a16:creationId xmlns:a16="http://schemas.microsoft.com/office/drawing/2014/main" id="{6E3C6082-CD2C-4BD8-9331-64F701A98B0E}"/>
              </a:ext>
            </a:extLst>
          </p:cNvPr>
          <p:cNvSpPr>
            <a:spLocks noGrp="1"/>
          </p:cNvSpPr>
          <p:nvPr>
            <p:ph idx="4294967295"/>
          </p:nvPr>
        </p:nvSpPr>
        <p:spPr>
          <a:xfrm>
            <a:off x="171450" y="3181350"/>
            <a:ext cx="6975475" cy="3667125"/>
          </a:xfrm>
        </p:spPr>
        <p:txBody>
          <a:bodyPr/>
          <a:lstStyle/>
          <a:p>
            <a:pPr>
              <a:lnSpc>
                <a:spcPct val="150000"/>
              </a:lnSpc>
            </a:pPr>
            <a:r>
              <a:rPr lang="en-NZ" sz="1800" b="1" dirty="0"/>
              <a:t>Groundwater samples - </a:t>
            </a:r>
            <a:r>
              <a:rPr lang="en-NZ" sz="1800" dirty="0"/>
              <a:t>49 wells </a:t>
            </a:r>
          </a:p>
          <a:p>
            <a:pPr lvl="1">
              <a:lnSpc>
                <a:spcPct val="150000"/>
              </a:lnSpc>
              <a:buFont typeface="Wingdings" panose="05000000000000000000" pitchFamily="2" charset="2"/>
              <a:buChar char="v"/>
            </a:pPr>
            <a:r>
              <a:rPr lang="en-NZ" sz="1800" b="1" dirty="0"/>
              <a:t>Feld parameters</a:t>
            </a:r>
            <a:r>
              <a:rPr lang="en-NZ" sz="1800" dirty="0"/>
              <a:t>:</a:t>
            </a:r>
          </a:p>
          <a:p>
            <a:pPr lvl="2">
              <a:lnSpc>
                <a:spcPct val="150000"/>
              </a:lnSpc>
              <a:buFont typeface="Wingdings" panose="05000000000000000000" pitchFamily="2" charset="2"/>
              <a:buChar char="v"/>
            </a:pPr>
            <a:r>
              <a:rPr lang="en-NZ" sz="1800" dirty="0"/>
              <a:t>pH, temp, dissolved oxygen, redox, etc.</a:t>
            </a:r>
          </a:p>
          <a:p>
            <a:pPr lvl="1">
              <a:lnSpc>
                <a:spcPct val="150000"/>
              </a:lnSpc>
              <a:buFont typeface="Wingdings" panose="05000000000000000000" pitchFamily="2" charset="2"/>
              <a:buChar char="v"/>
            </a:pPr>
            <a:r>
              <a:rPr lang="en-NZ" sz="1800" b="1" dirty="0"/>
              <a:t>Chemistry</a:t>
            </a:r>
            <a:r>
              <a:rPr lang="en-NZ" sz="1800" dirty="0"/>
              <a:t>: Major ions</a:t>
            </a:r>
          </a:p>
          <a:p>
            <a:pPr lvl="2">
              <a:lnSpc>
                <a:spcPct val="150000"/>
              </a:lnSpc>
              <a:buFont typeface="Wingdings" panose="05000000000000000000" pitchFamily="2" charset="2"/>
              <a:buChar char="v"/>
            </a:pPr>
            <a:r>
              <a:rPr lang="en-NZ" sz="1800" dirty="0"/>
              <a:t>Nitrite, nitrate, total nitrogen etc.</a:t>
            </a:r>
          </a:p>
          <a:p>
            <a:pPr lvl="1">
              <a:lnSpc>
                <a:spcPct val="150000"/>
              </a:lnSpc>
              <a:buFont typeface="Wingdings" panose="05000000000000000000" pitchFamily="2" charset="2"/>
              <a:buChar char="v"/>
            </a:pPr>
            <a:r>
              <a:rPr lang="en-NZ" sz="1800" b="1" dirty="0"/>
              <a:t>Extracted DNA</a:t>
            </a:r>
            <a:r>
              <a:rPr lang="en-NZ" sz="1800" dirty="0"/>
              <a:t>: ID bacterial diversity of groundwater</a:t>
            </a:r>
          </a:p>
          <a:p>
            <a:pPr lvl="2">
              <a:lnSpc>
                <a:spcPct val="150000"/>
              </a:lnSpc>
              <a:buFont typeface="Wingdings" panose="05000000000000000000" pitchFamily="2" charset="2"/>
              <a:buChar char="v"/>
            </a:pPr>
            <a:r>
              <a:rPr lang="en-NZ" sz="1800" dirty="0"/>
              <a:t>DNA sequenced </a:t>
            </a:r>
          </a:p>
          <a:p>
            <a:pPr lvl="2">
              <a:lnSpc>
                <a:spcPct val="150000"/>
              </a:lnSpc>
              <a:buFont typeface="Wingdings" panose="05000000000000000000" pitchFamily="2" charset="2"/>
              <a:buChar char="v"/>
            </a:pPr>
            <a:r>
              <a:rPr lang="en-NZ" sz="1800" dirty="0"/>
              <a:t>Taxonomy assigned: Silva bacterial database</a:t>
            </a:r>
          </a:p>
          <a:p>
            <a:endParaRPr lang="en-NZ" sz="1600" dirty="0"/>
          </a:p>
          <a:p>
            <a:endParaRPr lang="en-NZ" dirty="0"/>
          </a:p>
          <a:p>
            <a:endParaRPr lang="en-NZ" dirty="0"/>
          </a:p>
          <a:p>
            <a:endParaRPr lang="en-NZ" dirty="0"/>
          </a:p>
          <a:p>
            <a:endParaRPr lang="en-NZ" dirty="0"/>
          </a:p>
          <a:p>
            <a:endParaRPr lang="en-NZ" dirty="0"/>
          </a:p>
          <a:p>
            <a:endParaRPr lang="en-NZ" dirty="0"/>
          </a:p>
          <a:p>
            <a:endParaRPr lang="en-NZ" dirty="0"/>
          </a:p>
        </p:txBody>
      </p:sp>
      <p:pic>
        <p:nvPicPr>
          <p:cNvPr id="4" name="Picture 2">
            <a:extLst>
              <a:ext uri="{FF2B5EF4-FFF2-40B4-BE49-F238E27FC236}">
                <a16:creationId xmlns:a16="http://schemas.microsoft.com/office/drawing/2014/main" id="{E7B820CE-F9D6-4002-B025-E56FC7E26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895" y="179613"/>
            <a:ext cx="2807209" cy="375031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EF4BB0C-0461-409A-8DDC-FA052DC37106}"/>
              </a:ext>
            </a:extLst>
          </p:cNvPr>
          <p:cNvPicPr>
            <a:picLocks noChangeAspect="1"/>
          </p:cNvPicPr>
          <p:nvPr/>
        </p:nvPicPr>
        <p:blipFill>
          <a:blip r:embed="rId4"/>
          <a:stretch>
            <a:fillRect/>
          </a:stretch>
        </p:blipFill>
        <p:spPr>
          <a:xfrm>
            <a:off x="8915400" y="1534989"/>
            <a:ext cx="3189183" cy="4032345"/>
          </a:xfrm>
          <a:prstGeom prst="rect">
            <a:avLst/>
          </a:prstGeom>
          <a:ln w="12700">
            <a:solidFill>
              <a:schemeClr val="tx1"/>
            </a:solidFill>
          </a:ln>
        </p:spPr>
      </p:pic>
      <p:sp>
        <p:nvSpPr>
          <p:cNvPr id="7" name="TextBox 6">
            <a:extLst>
              <a:ext uri="{FF2B5EF4-FFF2-40B4-BE49-F238E27FC236}">
                <a16:creationId xmlns:a16="http://schemas.microsoft.com/office/drawing/2014/main" id="{56285315-6973-24C7-F994-57D71B0101C2}"/>
              </a:ext>
            </a:extLst>
          </p:cNvPr>
          <p:cNvSpPr txBox="1"/>
          <p:nvPr/>
        </p:nvSpPr>
        <p:spPr>
          <a:xfrm>
            <a:off x="10012168" y="5567334"/>
            <a:ext cx="2174711" cy="246221"/>
          </a:xfrm>
          <a:prstGeom prst="rect">
            <a:avLst/>
          </a:prstGeom>
          <a:noFill/>
        </p:spPr>
        <p:txBody>
          <a:bodyPr wrap="square">
            <a:spAutoFit/>
          </a:bodyPr>
          <a:lstStyle/>
          <a:p>
            <a:r>
              <a:rPr lang="en-NZ" sz="1000" dirty="0">
                <a:cs typeface="Cavolini" panose="03000502040302020204" pitchFamily="66" charset="0"/>
              </a:rPr>
              <a:t>https://www.mainlynostalgic.co.nz/</a:t>
            </a:r>
          </a:p>
        </p:txBody>
      </p:sp>
    </p:spTree>
    <p:extLst>
      <p:ext uri="{BB962C8B-B14F-4D97-AF65-F5344CB8AC3E}">
        <p14:creationId xmlns:p14="http://schemas.microsoft.com/office/powerpoint/2010/main" val="22260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F6A5-DDD0-4464-AD7E-2A166B798462}"/>
              </a:ext>
            </a:extLst>
          </p:cNvPr>
          <p:cNvSpPr>
            <a:spLocks noGrp="1"/>
          </p:cNvSpPr>
          <p:nvPr>
            <p:ph type="title" idx="4294967295"/>
          </p:nvPr>
        </p:nvSpPr>
        <p:spPr>
          <a:xfrm>
            <a:off x="673992" y="399923"/>
            <a:ext cx="11029950" cy="757238"/>
          </a:xfrm>
        </p:spPr>
        <p:txBody>
          <a:bodyPr/>
          <a:lstStyle/>
          <a:p>
            <a:r>
              <a:rPr lang="en-NZ" b="1" dirty="0"/>
              <a:t>Data analysis</a:t>
            </a:r>
          </a:p>
        </p:txBody>
      </p:sp>
      <p:sp>
        <p:nvSpPr>
          <p:cNvPr id="3" name="Content Placeholder 2">
            <a:extLst>
              <a:ext uri="{FF2B5EF4-FFF2-40B4-BE49-F238E27FC236}">
                <a16:creationId xmlns:a16="http://schemas.microsoft.com/office/drawing/2014/main" id="{6E3C6082-CD2C-4BD8-9331-64F701A98B0E}"/>
              </a:ext>
            </a:extLst>
          </p:cNvPr>
          <p:cNvSpPr>
            <a:spLocks noGrp="1"/>
          </p:cNvSpPr>
          <p:nvPr>
            <p:ph idx="4294967295"/>
          </p:nvPr>
        </p:nvSpPr>
        <p:spPr>
          <a:xfrm>
            <a:off x="590715" y="1741487"/>
            <a:ext cx="10345798" cy="3375025"/>
          </a:xfrm>
        </p:spPr>
        <p:txBody>
          <a:bodyPr/>
          <a:lstStyle/>
          <a:p>
            <a:endParaRPr lang="en-NZ" sz="1600" dirty="0"/>
          </a:p>
          <a:p>
            <a:pPr>
              <a:lnSpc>
                <a:spcPct val="150000"/>
              </a:lnSpc>
            </a:pPr>
            <a:endParaRPr lang="en-NZ" sz="1600" dirty="0"/>
          </a:p>
          <a:p>
            <a:pPr>
              <a:lnSpc>
                <a:spcPct val="150000"/>
              </a:lnSpc>
            </a:pPr>
            <a:r>
              <a:rPr lang="en-NZ" sz="1800" dirty="0"/>
              <a:t>Plotted bacterial abundance present in </a:t>
            </a:r>
            <a:r>
              <a:rPr lang="en-NZ" sz="1800" dirty="0" err="1"/>
              <a:t>gw</a:t>
            </a:r>
            <a:r>
              <a:rPr lang="en-NZ" sz="1800" dirty="0"/>
              <a:t> samples</a:t>
            </a:r>
          </a:p>
          <a:p>
            <a:pPr>
              <a:lnSpc>
                <a:spcPct val="150000"/>
              </a:lnSpc>
            </a:pPr>
            <a:r>
              <a:rPr lang="en-NZ" sz="1800" dirty="0"/>
              <a:t>Decide on contaminant to study: </a:t>
            </a:r>
            <a:r>
              <a:rPr lang="en-NZ" sz="1800" b="1" dirty="0">
                <a:solidFill>
                  <a:srgbClr val="FF0000"/>
                </a:solidFill>
              </a:rPr>
              <a:t>Nitrate</a:t>
            </a:r>
          </a:p>
          <a:p>
            <a:pPr>
              <a:lnSpc>
                <a:spcPct val="150000"/>
              </a:lnSpc>
            </a:pPr>
            <a:r>
              <a:rPr lang="en-NZ" sz="1800" dirty="0"/>
              <a:t>Set nitrate levels using Maximum Allowable Value (MAV)</a:t>
            </a:r>
          </a:p>
          <a:p>
            <a:pPr lvl="2">
              <a:lnSpc>
                <a:spcPct val="150000"/>
              </a:lnSpc>
              <a:buFont typeface="Wingdings" panose="05000000000000000000" pitchFamily="2" charset="2"/>
              <a:buChar char="v"/>
            </a:pPr>
            <a:r>
              <a:rPr lang="en-NZ" sz="1800" dirty="0"/>
              <a:t>In alignment with the World Health Organisation guidelines</a:t>
            </a:r>
          </a:p>
          <a:p>
            <a:pPr marL="306000" lvl="2" indent="-306000">
              <a:lnSpc>
                <a:spcPct val="150000"/>
              </a:lnSpc>
            </a:pPr>
            <a:r>
              <a:rPr lang="en-NZ" sz="1800" dirty="0"/>
              <a:t>MAV classification: simple dataset to initially test</a:t>
            </a:r>
          </a:p>
          <a:p>
            <a:pPr lvl="1">
              <a:lnSpc>
                <a:spcPct val="150000"/>
              </a:lnSpc>
            </a:pPr>
            <a:endParaRPr lang="en-NZ" sz="1600" dirty="0"/>
          </a:p>
          <a:p>
            <a:endParaRPr lang="en-NZ" dirty="0"/>
          </a:p>
          <a:p>
            <a:endParaRPr lang="en-NZ" dirty="0"/>
          </a:p>
          <a:p>
            <a:endParaRPr lang="en-NZ" dirty="0"/>
          </a:p>
          <a:p>
            <a:endParaRPr lang="en-NZ" dirty="0"/>
          </a:p>
        </p:txBody>
      </p:sp>
      <p:graphicFrame>
        <p:nvGraphicFramePr>
          <p:cNvPr id="4" name="Table 4">
            <a:extLst>
              <a:ext uri="{FF2B5EF4-FFF2-40B4-BE49-F238E27FC236}">
                <a16:creationId xmlns:a16="http://schemas.microsoft.com/office/drawing/2014/main" id="{16703285-A0C7-C49B-405B-10EBEA6A417E}"/>
              </a:ext>
            </a:extLst>
          </p:cNvPr>
          <p:cNvGraphicFramePr>
            <a:graphicFrameLocks noGrp="1"/>
          </p:cNvGraphicFramePr>
          <p:nvPr>
            <p:extLst>
              <p:ext uri="{D42A27DB-BD31-4B8C-83A1-F6EECF244321}">
                <p14:modId xmlns:p14="http://schemas.microsoft.com/office/powerpoint/2010/main" val="3505188365"/>
              </p:ext>
            </p:extLst>
          </p:nvPr>
        </p:nvGraphicFramePr>
        <p:xfrm>
          <a:off x="1054992" y="4348362"/>
          <a:ext cx="8301510" cy="1478280"/>
        </p:xfrm>
        <a:graphic>
          <a:graphicData uri="http://schemas.openxmlformats.org/drawingml/2006/table">
            <a:tbl>
              <a:tblPr firstRow="1" bandRow="1">
                <a:tableStyleId>{5C22544A-7EE6-4342-B048-85BDC9FD1C3A}</a:tableStyleId>
              </a:tblPr>
              <a:tblGrid>
                <a:gridCol w="1220122">
                  <a:extLst>
                    <a:ext uri="{9D8B030D-6E8A-4147-A177-3AD203B41FA5}">
                      <a16:colId xmlns:a16="http://schemas.microsoft.com/office/drawing/2014/main" val="2264269640"/>
                    </a:ext>
                  </a:extLst>
                </a:gridCol>
                <a:gridCol w="1973580">
                  <a:extLst>
                    <a:ext uri="{9D8B030D-6E8A-4147-A177-3AD203B41FA5}">
                      <a16:colId xmlns:a16="http://schemas.microsoft.com/office/drawing/2014/main" val="2057954492"/>
                    </a:ext>
                  </a:extLst>
                </a:gridCol>
                <a:gridCol w="2239192">
                  <a:extLst>
                    <a:ext uri="{9D8B030D-6E8A-4147-A177-3AD203B41FA5}">
                      <a16:colId xmlns:a16="http://schemas.microsoft.com/office/drawing/2014/main" val="2466536376"/>
                    </a:ext>
                  </a:extLst>
                </a:gridCol>
                <a:gridCol w="2868616">
                  <a:extLst>
                    <a:ext uri="{9D8B030D-6E8A-4147-A177-3AD203B41FA5}">
                      <a16:colId xmlns:a16="http://schemas.microsoft.com/office/drawing/2014/main" val="745549150"/>
                    </a:ext>
                  </a:extLst>
                </a:gridCol>
              </a:tblGrid>
              <a:tr h="0">
                <a:tc>
                  <a:txBody>
                    <a:bodyPr/>
                    <a:lstStyle/>
                    <a:p>
                      <a:endParaRPr lang="en-NZ" sz="1800" dirty="0"/>
                    </a:p>
                  </a:txBody>
                  <a:tcPr/>
                </a:tc>
                <a:tc>
                  <a:txBody>
                    <a:bodyPr/>
                    <a:lstStyle/>
                    <a:p>
                      <a:r>
                        <a:rPr lang="en-NZ" sz="1800" dirty="0"/>
                        <a:t>Nitrate-N (mg/L)</a:t>
                      </a:r>
                    </a:p>
                  </a:txBody>
                  <a:tcPr/>
                </a:tc>
                <a:tc>
                  <a:txBody>
                    <a:bodyPr/>
                    <a:lstStyle/>
                    <a:p>
                      <a:r>
                        <a:rPr lang="en-NZ" sz="1800" dirty="0"/>
                        <a:t>Category</a:t>
                      </a:r>
                    </a:p>
                  </a:txBody>
                  <a:tcPr/>
                </a:tc>
                <a:tc>
                  <a:txBody>
                    <a:bodyPr/>
                    <a:lstStyle/>
                    <a:p>
                      <a:r>
                        <a:rPr lang="en-NZ" sz="1800" dirty="0"/>
                        <a:t>Recommendation</a:t>
                      </a:r>
                    </a:p>
                  </a:txBody>
                  <a:tcPr/>
                </a:tc>
                <a:extLst>
                  <a:ext uri="{0D108BD9-81ED-4DB2-BD59-A6C34878D82A}">
                    <a16:rowId xmlns:a16="http://schemas.microsoft.com/office/drawing/2014/main" val="3163588599"/>
                  </a:ext>
                </a:extLst>
              </a:tr>
              <a:tr h="370840">
                <a:tc rowSpan="3">
                  <a:txBody>
                    <a:bodyPr/>
                    <a:lstStyle/>
                    <a:p>
                      <a:endParaRPr lang="en-NZ" sz="1800" dirty="0"/>
                    </a:p>
                    <a:p>
                      <a:pPr algn="ctr"/>
                      <a:r>
                        <a:rPr lang="en-NZ" sz="1800" dirty="0"/>
                        <a:t>MAV</a:t>
                      </a:r>
                    </a:p>
                  </a:txBody>
                  <a:tcPr/>
                </a:tc>
                <a:tc>
                  <a:txBody>
                    <a:bodyPr/>
                    <a:lstStyle/>
                    <a:p>
                      <a:r>
                        <a:rPr lang="en-NZ" sz="1800" dirty="0"/>
                        <a:t>0 - 1</a:t>
                      </a:r>
                    </a:p>
                  </a:txBody>
                  <a:tcPr/>
                </a:tc>
                <a:tc>
                  <a:txBody>
                    <a:bodyPr/>
                    <a:lstStyle/>
                    <a:p>
                      <a:r>
                        <a:rPr lang="en-NZ" sz="1800" dirty="0"/>
                        <a:t>Optimal </a:t>
                      </a:r>
                    </a:p>
                  </a:txBody>
                  <a:tcPr/>
                </a:tc>
                <a:tc>
                  <a:txBody>
                    <a:bodyPr/>
                    <a:lstStyle/>
                    <a:p>
                      <a:r>
                        <a:rPr lang="en-NZ" sz="1800" dirty="0"/>
                        <a:t>Optimal to drink</a:t>
                      </a:r>
                    </a:p>
                  </a:txBody>
                  <a:tcPr/>
                </a:tc>
                <a:extLst>
                  <a:ext uri="{0D108BD9-81ED-4DB2-BD59-A6C34878D82A}">
                    <a16:rowId xmlns:a16="http://schemas.microsoft.com/office/drawing/2014/main" val="2500269502"/>
                  </a:ext>
                </a:extLst>
              </a:tr>
              <a:tr h="370840">
                <a:tc vMerge="1">
                  <a:txBody>
                    <a:bodyPr/>
                    <a:lstStyle/>
                    <a:p>
                      <a:endParaRPr lang="en-NZ" dirty="0"/>
                    </a:p>
                  </a:txBody>
                  <a:tcPr/>
                </a:tc>
                <a:tc>
                  <a:txBody>
                    <a:bodyPr/>
                    <a:lstStyle/>
                    <a:p>
                      <a:r>
                        <a:rPr lang="en-NZ" sz="1800" dirty="0"/>
                        <a:t>1 - 11.3</a:t>
                      </a:r>
                    </a:p>
                  </a:txBody>
                  <a:tcPr/>
                </a:tc>
                <a:tc>
                  <a:txBody>
                    <a:bodyPr/>
                    <a:lstStyle/>
                    <a:p>
                      <a:r>
                        <a:rPr lang="en-NZ" sz="1800" dirty="0"/>
                        <a:t>Safe</a:t>
                      </a:r>
                    </a:p>
                  </a:txBody>
                  <a:tcPr/>
                </a:tc>
                <a:tc>
                  <a:txBody>
                    <a:bodyPr/>
                    <a:lstStyle/>
                    <a:p>
                      <a:r>
                        <a:rPr lang="en-NZ" sz="1800" dirty="0"/>
                        <a:t>Safe to drink</a:t>
                      </a:r>
                    </a:p>
                  </a:txBody>
                  <a:tcPr/>
                </a:tc>
                <a:extLst>
                  <a:ext uri="{0D108BD9-81ED-4DB2-BD59-A6C34878D82A}">
                    <a16:rowId xmlns:a16="http://schemas.microsoft.com/office/drawing/2014/main" val="3792581260"/>
                  </a:ext>
                </a:extLst>
              </a:tr>
              <a:tr h="370840">
                <a:tc vMerge="1">
                  <a:txBody>
                    <a:bodyPr/>
                    <a:lstStyle/>
                    <a:p>
                      <a:endParaRPr lang="en-NZ" dirty="0"/>
                    </a:p>
                  </a:txBody>
                  <a:tcPr/>
                </a:tc>
                <a:tc>
                  <a:txBody>
                    <a:bodyPr/>
                    <a:lstStyle/>
                    <a:p>
                      <a:r>
                        <a:rPr lang="en-NZ" sz="1800" dirty="0"/>
                        <a:t>&gt; 11.3</a:t>
                      </a:r>
                    </a:p>
                  </a:txBody>
                  <a:tcPr/>
                </a:tc>
                <a:tc>
                  <a:txBody>
                    <a:bodyPr/>
                    <a:lstStyle/>
                    <a:p>
                      <a:r>
                        <a:rPr lang="en-NZ" sz="1800" dirty="0"/>
                        <a:t>Not safe</a:t>
                      </a:r>
                    </a:p>
                  </a:txBody>
                  <a:tcPr/>
                </a:tc>
                <a:tc>
                  <a:txBody>
                    <a:bodyPr/>
                    <a:lstStyle/>
                    <a:p>
                      <a:r>
                        <a:rPr lang="en-NZ" sz="1800" dirty="0"/>
                        <a:t>Not safe to drink</a:t>
                      </a:r>
                    </a:p>
                  </a:txBody>
                  <a:tcPr/>
                </a:tc>
                <a:extLst>
                  <a:ext uri="{0D108BD9-81ED-4DB2-BD59-A6C34878D82A}">
                    <a16:rowId xmlns:a16="http://schemas.microsoft.com/office/drawing/2014/main" val="1328449997"/>
                  </a:ext>
                </a:extLst>
              </a:tr>
            </a:tbl>
          </a:graphicData>
        </a:graphic>
      </p:graphicFrame>
    </p:spTree>
    <p:extLst>
      <p:ext uri="{BB962C8B-B14F-4D97-AF65-F5344CB8AC3E}">
        <p14:creationId xmlns:p14="http://schemas.microsoft.com/office/powerpoint/2010/main" val="13719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F6A5-DDD0-4464-AD7E-2A166B798462}"/>
              </a:ext>
            </a:extLst>
          </p:cNvPr>
          <p:cNvSpPr>
            <a:spLocks noGrp="1"/>
          </p:cNvSpPr>
          <p:nvPr>
            <p:ph type="title" idx="4294967295"/>
          </p:nvPr>
        </p:nvSpPr>
        <p:spPr>
          <a:xfrm>
            <a:off x="581025" y="270920"/>
            <a:ext cx="11029950" cy="755650"/>
          </a:xfrm>
        </p:spPr>
        <p:txBody>
          <a:bodyPr/>
          <a:lstStyle/>
          <a:p>
            <a:r>
              <a:rPr lang="en-NZ" b="1" dirty="0"/>
              <a:t>modelling</a:t>
            </a:r>
          </a:p>
        </p:txBody>
      </p:sp>
      <p:sp>
        <p:nvSpPr>
          <p:cNvPr id="3" name="Content Placeholder 2">
            <a:extLst>
              <a:ext uri="{FF2B5EF4-FFF2-40B4-BE49-F238E27FC236}">
                <a16:creationId xmlns:a16="http://schemas.microsoft.com/office/drawing/2014/main" id="{6E3C6082-CD2C-4BD8-9331-64F701A98B0E}"/>
              </a:ext>
            </a:extLst>
          </p:cNvPr>
          <p:cNvSpPr>
            <a:spLocks noGrp="1"/>
          </p:cNvSpPr>
          <p:nvPr>
            <p:ph idx="4294967295"/>
          </p:nvPr>
        </p:nvSpPr>
        <p:spPr>
          <a:xfrm>
            <a:off x="348234" y="1486963"/>
            <a:ext cx="8156575" cy="3375025"/>
          </a:xfrm>
        </p:spPr>
        <p:txBody>
          <a:bodyPr/>
          <a:lstStyle/>
          <a:p>
            <a:pPr>
              <a:lnSpc>
                <a:spcPct val="150000"/>
              </a:lnSpc>
            </a:pPr>
            <a:r>
              <a:rPr lang="en-NZ" sz="1800" dirty="0"/>
              <a:t>Modelled data against MAV nitrate levels… using…</a:t>
            </a:r>
          </a:p>
          <a:p>
            <a:pPr>
              <a:lnSpc>
                <a:spcPct val="150000"/>
              </a:lnSpc>
            </a:pPr>
            <a:r>
              <a:rPr lang="en-NZ" sz="1800" dirty="0"/>
              <a:t>Classification and Regression Tree (CART) AND Random Forest</a:t>
            </a:r>
          </a:p>
          <a:p>
            <a:pPr lvl="1">
              <a:lnSpc>
                <a:spcPct val="150000"/>
              </a:lnSpc>
              <a:buFont typeface="Wingdings" panose="05000000000000000000" pitchFamily="2" charset="2"/>
              <a:buChar char="v"/>
            </a:pPr>
            <a:r>
              <a:rPr lang="en-NZ" sz="1800" dirty="0"/>
              <a:t>To predict nitrate levels from bacteria present</a:t>
            </a:r>
          </a:p>
          <a:p>
            <a:endParaRPr lang="en-NZ" sz="1800" dirty="0"/>
          </a:p>
          <a:p>
            <a:endParaRPr lang="en-NZ" sz="1800" dirty="0"/>
          </a:p>
          <a:p>
            <a:endParaRPr lang="en-NZ" dirty="0"/>
          </a:p>
          <a:p>
            <a:endParaRPr lang="en-NZ" dirty="0"/>
          </a:p>
          <a:p>
            <a:endParaRPr lang="en-NZ" dirty="0"/>
          </a:p>
        </p:txBody>
      </p:sp>
      <p:pic>
        <p:nvPicPr>
          <p:cNvPr id="7" name="Picture 6">
            <a:extLst>
              <a:ext uri="{FF2B5EF4-FFF2-40B4-BE49-F238E27FC236}">
                <a16:creationId xmlns:a16="http://schemas.microsoft.com/office/drawing/2014/main" id="{BB89F537-D35E-4C0C-9D52-908AEC848B2A}"/>
              </a:ext>
            </a:extLst>
          </p:cNvPr>
          <p:cNvPicPr>
            <a:picLocks noChangeAspect="1"/>
          </p:cNvPicPr>
          <p:nvPr/>
        </p:nvPicPr>
        <p:blipFill>
          <a:blip r:embed="rId3"/>
          <a:stretch>
            <a:fillRect/>
          </a:stretch>
        </p:blipFill>
        <p:spPr>
          <a:xfrm>
            <a:off x="6537960" y="2656964"/>
            <a:ext cx="5138766" cy="3930115"/>
          </a:xfrm>
          <a:prstGeom prst="rect">
            <a:avLst/>
          </a:prstGeom>
        </p:spPr>
      </p:pic>
    </p:spTree>
    <p:extLst>
      <p:ext uri="{BB962C8B-B14F-4D97-AF65-F5344CB8AC3E}">
        <p14:creationId xmlns:p14="http://schemas.microsoft.com/office/powerpoint/2010/main" val="1349959889"/>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1632D8E4D96543B93204D86C70F9A2" ma:contentTypeVersion="18" ma:contentTypeDescription="Create a new document." ma:contentTypeScope="" ma:versionID="157f19db67fda50727756f752f650a43">
  <xsd:schema xmlns:xsd="http://www.w3.org/2001/XMLSchema" xmlns:xs="http://www.w3.org/2001/XMLSchema" xmlns:p="http://schemas.microsoft.com/office/2006/metadata/properties" xmlns:ns1="http://schemas.microsoft.com/sharepoint/v3" xmlns:ns2="3f608121-0896-44dd-acf6-42965bceed70" xmlns:ns3="4c8c074d-edb9-4540-bfc3-20ea2021cea1" targetNamespace="http://schemas.microsoft.com/office/2006/metadata/properties" ma:root="true" ma:fieldsID="6909ec42c5b25e8be237c1d71a3f2676" ns1:_="" ns2:_="" ns3:_="">
    <xsd:import namespace="http://schemas.microsoft.com/sharepoint/v3"/>
    <xsd:import namespace="3f608121-0896-44dd-acf6-42965bceed70"/>
    <xsd:import namespace="4c8c074d-edb9-4540-bfc3-20ea2021ce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608121-0896-44dd-acf6-42965bceed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a112090-a297-435e-80bc-16cebda4d63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8c074d-edb9-4540-bfc3-20ea2021ce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ac1eeec-232b-4792-af00-0200bb237624}" ma:internalName="TaxCatchAll" ma:showField="CatchAllData" ma:web="4c8c074d-edb9-4540-bfc3-20ea2021ce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3f608121-0896-44dd-acf6-42965bceed70" xsi:nil="true"/>
    <SharedWithUsers xmlns="4c8c074d-edb9-4540-bfc3-20ea2021cea1">
      <UserInfo>
        <DisplayName>Maria Gutierrez-Gines</DisplayName>
        <AccountId>118</AccountId>
        <AccountType/>
      </UserInfo>
    </SharedWithUsers>
    <lcf76f155ced4ddcb4097134ff3c332f xmlns="3f608121-0896-44dd-acf6-42965bceed70">
      <Terms xmlns="http://schemas.microsoft.com/office/infopath/2007/PartnerControls"/>
    </lcf76f155ced4ddcb4097134ff3c332f>
    <TaxCatchAll xmlns="4c8c074d-edb9-4540-bfc3-20ea2021cea1" xsi:nil="true"/>
    <_ip_UnifiedCompliancePolicyUIAction xmlns="http://schemas.microsoft.com/sharepoint/v3" xsi:nil="true"/>
    <_ip_UnifiedCompliancePolicyProperties xmlns="http://schemas.microsoft.com/sharepoint/v3" xsi:nil="true"/>
    <MediaLengthInSeconds xmlns="3f608121-0896-44dd-acf6-42965bceed7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631BCD-547A-4563-8334-03AC1D0B3F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f608121-0896-44dd-acf6-42965bceed70"/>
    <ds:schemaRef ds:uri="4c8c074d-edb9-4540-bfc3-20ea2021ce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89AE2-D2AE-49D1-AFAC-3A79F6794255}">
  <ds:schemaRefs>
    <ds:schemaRef ds:uri="http://purl.org/dc/terms/"/>
    <ds:schemaRef ds:uri="http://schemas.openxmlformats.org/package/2006/metadata/core-properties"/>
    <ds:schemaRef ds:uri="4c8c074d-edb9-4540-bfc3-20ea2021cea1"/>
    <ds:schemaRef ds:uri="http://schemas.microsoft.com/office/2006/documentManagement/types"/>
    <ds:schemaRef ds:uri="http://schemas.microsoft.com/sharepoint/v3"/>
    <ds:schemaRef ds:uri="http://purl.org/dc/elements/1.1/"/>
    <ds:schemaRef ds:uri="http://schemas.microsoft.com/office/infopath/2007/PartnerControls"/>
    <ds:schemaRef ds:uri="3f608121-0896-44dd-acf6-42965bceed70"/>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48225</TotalTime>
  <Words>2592</Words>
  <Application>Microsoft Office PowerPoint</Application>
  <PresentationFormat>Widescreen</PresentationFormat>
  <Paragraphs>359</Paragraphs>
  <Slides>23</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-apple-system</vt:lpstr>
      <vt:lpstr>Arial</vt:lpstr>
      <vt:lpstr>Arial</vt:lpstr>
      <vt:lpstr>Calibri</vt:lpstr>
      <vt:lpstr>Cambria</vt:lpstr>
      <vt:lpstr>Cavolini</vt:lpstr>
      <vt:lpstr>Open Sans</vt:lpstr>
      <vt:lpstr>Verdana</vt:lpstr>
      <vt:lpstr>Wingdings</vt:lpstr>
      <vt:lpstr>Wingdings 2</vt:lpstr>
      <vt:lpstr>DividendVTI</vt:lpstr>
      <vt:lpstr>MOVING TOWARDS A PROACTIVE WAY OF PREDICTING WATER QUALITY </vt:lpstr>
      <vt:lpstr>PowerPoint Presentation</vt:lpstr>
      <vt:lpstr>PowerPoint Presentation</vt:lpstr>
      <vt:lpstr>GROUNDWATER - monitoring</vt:lpstr>
      <vt:lpstr>PowerPoint Presentation</vt:lpstr>
      <vt:lpstr>PowerPoint Presentation</vt:lpstr>
      <vt:lpstr>PowerPoint Presentation</vt:lpstr>
      <vt:lpstr>Data analysis</vt:lpstr>
      <vt:lpstr>modelling</vt:lpstr>
      <vt:lpstr>bacterial abundance plot</vt:lpstr>
      <vt:lpstr>Classification and regression tree (CART)</vt:lpstr>
      <vt:lpstr> CART tree model</vt:lpstr>
      <vt:lpstr>Confusion matrix (CART model)</vt:lpstr>
      <vt:lpstr>  Cross validation (CART model)</vt:lpstr>
      <vt:lpstr>Random Forest </vt:lpstr>
      <vt:lpstr>Cross validation – unseen data</vt:lpstr>
      <vt:lpstr>Conclusions</vt:lpstr>
      <vt:lpstr>NEXT STEPS:</vt:lpstr>
      <vt:lpstr>Acknowledgements</vt:lpstr>
      <vt:lpstr>PowerPoint Presentation</vt:lpstr>
      <vt:lpstr>A bit like the Star Trek Tricorder...​Sounds like fantasy BUT… </vt:lpstr>
      <vt:lpstr>Random Forest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data churning to machine learning: predicting groundwater health</dc:title>
  <dc:creator>Louise Weaver</dc:creator>
  <cp:lastModifiedBy>Judith Webber</cp:lastModifiedBy>
  <cp:revision>17</cp:revision>
  <cp:lastPrinted>2022-10-07T01:14:24Z</cp:lastPrinted>
  <dcterms:created xsi:type="dcterms:W3CDTF">2021-03-22T01:00:55Z</dcterms:created>
  <dcterms:modified xsi:type="dcterms:W3CDTF">2022-10-19T00:36:05Z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0x0101008D1632D8E4D96543B93204D86C70F9A2</vt:lpwstr>
  </property>
  <property fmtid="{D5CDD505-2E9C-101B-9397-08002B2CF9AE}" pid="3" name="MSIP_Label_69f0d8f8-b570-4f18-b155-5ee271fa79bc_Enabled">
    <vt:lpwstr>true</vt:lpwstr>
  </property>
  <property fmtid="{D5CDD505-2E9C-101B-9397-08002B2CF9AE}" pid="4" name="MSIP_Label_69f0d8f8-b570-4f18-b155-5ee271fa79bc_SetDate">
    <vt:lpwstr>2021-12-07T01:10:09Z</vt:lpwstr>
  </property>
  <property fmtid="{D5CDD505-2E9C-101B-9397-08002B2CF9AE}" pid="5" name="MSIP_Label_69f0d8f8-b570-4f18-b155-5ee271fa79bc_Method">
    <vt:lpwstr>Privileged</vt:lpwstr>
  </property>
  <property fmtid="{D5CDD505-2E9C-101B-9397-08002B2CF9AE}" pid="6" name="MSIP_Label_69f0d8f8-b570-4f18-b155-5ee271fa79bc_Name">
    <vt:lpwstr>All Staff</vt:lpwstr>
  </property>
  <property fmtid="{D5CDD505-2E9C-101B-9397-08002B2CF9AE}" pid="7" name="MSIP_Label_69f0d8f8-b570-4f18-b155-5ee271fa79bc_SiteId">
    <vt:lpwstr>1aa55b22-5f22-4505-bad3-bafb5f7a34cd</vt:lpwstr>
  </property>
  <property fmtid="{D5CDD505-2E9C-101B-9397-08002B2CF9AE}" pid="8" name="MSIP_Label_69f0d8f8-b570-4f18-b155-5ee271fa79bc_ActionId">
    <vt:lpwstr>db43b822-52b7-4ad5-8a87-bb3041882714</vt:lpwstr>
  </property>
  <property fmtid="{D5CDD505-2E9C-101B-9397-08002B2CF9AE}" pid="9" name="MSIP_Label_69f0d8f8-b570-4f18-b155-5ee271fa79bc_ContentBits">
    <vt:lpwstr>0</vt:lpwstr>
  </property>
  <property fmtid="{D5CDD505-2E9C-101B-9397-08002B2CF9AE}" pid="10" name="xd_ProgID">
    <vt:lpwstr/>
  </property>
  <property fmtid="{D5CDD505-2E9C-101B-9397-08002B2CF9AE}" pid="11" name="MediaServiceImageTags">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bool>false</vt:bool>
  </property>
</Properties>
</file>