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handoutMasterIdLst>
    <p:handoutMasterId r:id="rId24"/>
  </p:handoutMasterIdLst>
  <p:sldIdLst>
    <p:sldId id="260" r:id="rId5"/>
    <p:sldId id="268" r:id="rId6"/>
    <p:sldId id="282" r:id="rId7"/>
    <p:sldId id="296" r:id="rId8"/>
    <p:sldId id="297" r:id="rId9"/>
    <p:sldId id="295" r:id="rId10"/>
    <p:sldId id="286" r:id="rId11"/>
    <p:sldId id="287" r:id="rId12"/>
    <p:sldId id="281" r:id="rId13"/>
    <p:sldId id="301" r:id="rId14"/>
    <p:sldId id="289" r:id="rId15"/>
    <p:sldId id="290" r:id="rId16"/>
    <p:sldId id="292" r:id="rId17"/>
    <p:sldId id="300" r:id="rId18"/>
    <p:sldId id="294" r:id="rId19"/>
    <p:sldId id="283" r:id="rId20"/>
    <p:sldId id="293" r:id="rId21"/>
    <p:sldId id="298" r:id="rId22"/>
  </p:sldIdLst>
  <p:sldSz cx="12192000" cy="6858000"/>
  <p:notesSz cx="6858000" cy="9144000"/>
  <p:embeddedFontLst>
    <p:embeddedFont>
      <p:font typeface="Montserrat" panose="020B0604020202020204" charset="0"/>
      <p:regular r:id="rId25"/>
      <p:bold r:id="rId26"/>
      <p:italic r:id="rId27"/>
      <p:boldItalic r:id="rId28"/>
    </p:embeddedFont>
    <p:embeddedFont>
      <p:font typeface="Montserrat SemiBold" panose="020B0604020202020204" charset="0"/>
      <p:bold r:id="rId29"/>
      <p:boldItalic r:id="rId30"/>
    </p:embeddedFont>
    <p:embeddedFont>
      <p:font typeface="Verdana" panose="020B0604030504040204" pitchFamily="34" charset="0"/>
      <p:regular r:id="rId31"/>
      <p:bold r:id="rId32"/>
      <p:italic r:id="rId33"/>
      <p:boldItalic r:id="rId3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72C47FDB-D128-7F4E-91AC-A20DEDB1EED8}">
          <p14:sldIdLst>
            <p14:sldId id="260"/>
          </p14:sldIdLst>
        </p14:section>
        <p14:section name="Section Break" id="{2227CBC5-FBBA-F643-97C0-5849C5B0DA1B}">
          <p14:sldIdLst>
            <p14:sldId id="268"/>
            <p14:sldId id="282"/>
            <p14:sldId id="296"/>
            <p14:sldId id="297"/>
            <p14:sldId id="295"/>
            <p14:sldId id="286"/>
            <p14:sldId id="287"/>
            <p14:sldId id="281"/>
            <p14:sldId id="301"/>
            <p14:sldId id="289"/>
            <p14:sldId id="290"/>
            <p14:sldId id="292"/>
            <p14:sldId id="300"/>
            <p14:sldId id="294"/>
            <p14:sldId id="283"/>
            <p14:sldId id="293"/>
            <p14:sldId id="298"/>
          </p14:sldIdLst>
        </p14:section>
        <p14:section name="Content Pages" id="{78C528B3-687E-BE4B-BDCE-11EBCD988D3C}">
          <p14:sldIdLst/>
        </p14:section>
        <p14:section name="Toolbox" id="{ABAF1B48-F672-2F46-A1F1-F02CACD5A9E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dero, Andrew" initials="BA" lastIdx="2" clrIdx="0">
    <p:extLst>
      <p:ext uri="{19B8F6BF-5375-455C-9EA6-DF929625EA0E}">
        <p15:presenceInfo xmlns:p15="http://schemas.microsoft.com/office/powerpoint/2012/main" userId="S-1-5-21-527237240-1500820517-725345543-719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337"/>
    <a:srgbClr val="D9D9D6"/>
    <a:srgbClr val="1E242B"/>
    <a:srgbClr val="EEEBEA"/>
    <a:srgbClr val="D8E6F0"/>
    <a:srgbClr val="B3D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7518" autoAdjust="0"/>
  </p:normalViewPr>
  <p:slideViewPr>
    <p:cSldViewPr snapToGrid="0" snapToObjects="1" showGuides="1">
      <p:cViewPr varScale="1">
        <p:scale>
          <a:sx n="90" d="100"/>
          <a:sy n="90" d="100"/>
        </p:scale>
        <p:origin x="121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76" d="100"/>
          <a:sy n="7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AFD69-3612-478E-BB77-7F692307F56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26D337EA-F896-4D1C-AE93-BC872E018A7B}">
      <dgm:prSet phldrT="[Text]" custT="1"/>
      <dgm:spPr/>
      <dgm:t>
        <a:bodyPr/>
        <a:lstStyle/>
        <a:p>
          <a:pPr algn="l"/>
          <a:r>
            <a:rPr lang="en-US" sz="1200" i="1" kern="1200" dirty="0">
              <a:solidFill>
                <a:schemeClr val="accent3"/>
              </a:solidFill>
              <a:latin typeface="Verdana" panose="020B0604030504040204" pitchFamily="34" charset="0"/>
              <a:ea typeface="Times New Roman" panose="02020603050405020304" pitchFamily="18" charset="0"/>
              <a:cs typeface="+mn-cs"/>
            </a:rPr>
            <a:t>30 years of additional climate data is available since the 1987 edition of ARR</a:t>
          </a:r>
        </a:p>
      </dgm:t>
    </dgm:pt>
    <dgm:pt modelId="{00A0D572-9C2C-4231-9B5E-95DA1FE30277}" type="parTrans" cxnId="{1385356C-A799-4BF0-904E-603F60755FE6}">
      <dgm:prSet/>
      <dgm:spPr/>
      <dgm:t>
        <a:bodyPr/>
        <a:lstStyle/>
        <a:p>
          <a:pPr algn="l"/>
          <a:endParaRPr lang="en-US" sz="1200">
            <a:solidFill>
              <a:schemeClr val="accent3"/>
            </a:solidFill>
          </a:endParaRPr>
        </a:p>
      </dgm:t>
    </dgm:pt>
    <dgm:pt modelId="{ED725A4D-6F64-4D8E-921C-52485BF3970F}" type="sibTrans" cxnId="{1385356C-A799-4BF0-904E-603F60755FE6}">
      <dgm:prSet/>
      <dgm:spPr/>
      <dgm:t>
        <a:bodyPr/>
        <a:lstStyle/>
        <a:p>
          <a:pPr algn="l"/>
          <a:endParaRPr lang="en-US" sz="1200">
            <a:solidFill>
              <a:schemeClr val="accent3"/>
            </a:solidFill>
          </a:endParaRPr>
        </a:p>
      </dgm:t>
    </dgm:pt>
    <dgm:pt modelId="{DD4D3272-A70C-4398-B7C1-4F4D33A8E1FC}">
      <dgm:prSet phldrT="[Text]" custT="1"/>
      <dgm:spPr/>
      <dgm:t>
        <a:bodyPr/>
        <a:lstStyle/>
        <a:p>
          <a:pPr marL="0" lvl="0" indent="0" algn="l" defTabSz="444500">
            <a:lnSpc>
              <a:spcPct val="90000"/>
            </a:lnSpc>
            <a:spcBef>
              <a:spcPct val="0"/>
            </a:spcBef>
            <a:spcAft>
              <a:spcPct val="35000"/>
            </a:spcAft>
            <a:buNone/>
          </a:pPr>
          <a:r>
            <a:rPr lang="en-US" sz="1200" i="1" kern="1200" dirty="0">
              <a:solidFill>
                <a:schemeClr val="accent3"/>
              </a:solidFill>
              <a:latin typeface="Verdana" panose="020B0604030504040204" pitchFamily="34" charset="0"/>
              <a:ea typeface="Times New Roman" panose="02020603050405020304" pitchFamily="18" charset="0"/>
              <a:cs typeface="+mn-cs"/>
            </a:rPr>
            <a:t>An Australia-wide study of temporal patterns is undertaken using climate records to derive regional ensemble patterns to use in design applications.</a:t>
          </a:r>
        </a:p>
      </dgm:t>
    </dgm:pt>
    <dgm:pt modelId="{7126FDBF-7404-4E13-9E02-A0D8B08278B2}" type="parTrans" cxnId="{51406488-C5F5-4153-9A7F-108721710580}">
      <dgm:prSet/>
      <dgm:spPr/>
      <dgm:t>
        <a:bodyPr/>
        <a:lstStyle/>
        <a:p>
          <a:pPr algn="l"/>
          <a:endParaRPr lang="en-US" sz="1200">
            <a:solidFill>
              <a:schemeClr val="accent3"/>
            </a:solidFill>
          </a:endParaRPr>
        </a:p>
      </dgm:t>
    </dgm:pt>
    <dgm:pt modelId="{6004137C-B705-4320-A7C3-294B64655B08}" type="sibTrans" cxnId="{51406488-C5F5-4153-9A7F-108721710580}">
      <dgm:prSet/>
      <dgm:spPr/>
      <dgm:t>
        <a:bodyPr/>
        <a:lstStyle/>
        <a:p>
          <a:pPr algn="l"/>
          <a:endParaRPr lang="en-US" sz="1200">
            <a:solidFill>
              <a:schemeClr val="accent3"/>
            </a:solidFill>
          </a:endParaRPr>
        </a:p>
      </dgm:t>
    </dgm:pt>
    <dgm:pt modelId="{5B78C422-3968-40DC-9DEF-FB71307F1525}">
      <dgm:prSet phldrT="[Text]" custT="1"/>
      <dgm:spPr/>
      <dgm:t>
        <a:bodyPr/>
        <a:lstStyle/>
        <a:p>
          <a:pPr algn="l">
            <a:buFont typeface="Arial" panose="020B0604020202020204" pitchFamily="34" charset="0"/>
            <a:buChar char="•"/>
          </a:pPr>
          <a:r>
            <a:rPr lang="en-US" sz="1200" b="1" i="0" dirty="0">
              <a:solidFill>
                <a:schemeClr val="accent3"/>
              </a:solidFill>
              <a:latin typeface="Verdana" panose="020B0604030504040204" pitchFamily="34" charset="0"/>
              <a:ea typeface="Times New Roman" panose="02020603050405020304" pitchFamily="18" charset="0"/>
            </a:rPr>
            <a:t>Variability of actual patterns is much less important than central tendency (AVM)</a:t>
          </a:r>
          <a:endParaRPr lang="en-US" sz="1200" b="1" i="0" dirty="0">
            <a:solidFill>
              <a:schemeClr val="accent3"/>
            </a:solidFill>
          </a:endParaRPr>
        </a:p>
      </dgm:t>
    </dgm:pt>
    <dgm:pt modelId="{84129CA6-F905-4D9C-8106-2E64C42CE501}" type="sibTrans" cxnId="{EFD03B7C-52B0-4A5D-B56F-3E69C8F14D9B}">
      <dgm:prSet/>
      <dgm:spPr/>
      <dgm:t>
        <a:bodyPr/>
        <a:lstStyle/>
        <a:p>
          <a:pPr algn="l"/>
          <a:endParaRPr lang="en-US" sz="1200">
            <a:solidFill>
              <a:schemeClr val="accent3"/>
            </a:solidFill>
          </a:endParaRPr>
        </a:p>
      </dgm:t>
    </dgm:pt>
    <dgm:pt modelId="{791CE27D-2F3F-4E00-B139-AA14029C0D16}" type="parTrans" cxnId="{EFD03B7C-52B0-4A5D-B56F-3E69C8F14D9B}">
      <dgm:prSet/>
      <dgm:spPr/>
      <dgm:t>
        <a:bodyPr/>
        <a:lstStyle/>
        <a:p>
          <a:pPr algn="l"/>
          <a:endParaRPr lang="en-US" sz="1200">
            <a:solidFill>
              <a:schemeClr val="accent3"/>
            </a:solidFill>
          </a:endParaRPr>
        </a:p>
      </dgm:t>
    </dgm:pt>
    <dgm:pt modelId="{F601FADD-B269-43FF-A6FA-E643C349E2B5}">
      <dgm:prSet phldrT="[Text]" custT="1"/>
      <dgm:spPr/>
      <dgm:t>
        <a:bodyPr/>
        <a:lstStyle/>
        <a:p>
          <a:pPr marL="0" lvl="0" indent="0" algn="l" defTabSz="533400">
            <a:lnSpc>
              <a:spcPct val="90000"/>
            </a:lnSpc>
            <a:spcBef>
              <a:spcPct val="0"/>
            </a:spcBef>
            <a:spcAft>
              <a:spcPct val="35000"/>
            </a:spcAft>
            <a:buNone/>
          </a:pPr>
          <a:r>
            <a:rPr lang="en-AU" sz="1200" i="1" kern="1200" dirty="0">
              <a:solidFill>
                <a:srgbClr val="1E252B"/>
              </a:solidFill>
              <a:latin typeface="Verdana" panose="020B0604030504040204" pitchFamily="34" charset="0"/>
              <a:ea typeface="Times New Roman" panose="02020603050405020304" pitchFamily="18" charset="0"/>
              <a:cs typeface="+mn-cs"/>
            </a:rPr>
            <a:t>It is established by various studies between 1975 and 1994 that temporal patterns exhibit significant variability between rainfall events of similar magnitude</a:t>
          </a:r>
          <a:endParaRPr lang="en-US" sz="1200" i="1" kern="1200" dirty="0">
            <a:solidFill>
              <a:srgbClr val="1E252B"/>
            </a:solidFill>
            <a:latin typeface="Verdana" panose="020B0604030504040204" pitchFamily="34" charset="0"/>
            <a:ea typeface="Times New Roman" panose="02020603050405020304" pitchFamily="18" charset="0"/>
            <a:cs typeface="+mn-cs"/>
          </a:endParaRPr>
        </a:p>
      </dgm:t>
    </dgm:pt>
    <dgm:pt modelId="{AE0310A7-DBB6-4FC5-85EE-C5558B4DD7B2}" type="parTrans" cxnId="{B3ABFBFB-B5F4-4EFD-82BC-99147B1F8C41}">
      <dgm:prSet/>
      <dgm:spPr/>
      <dgm:t>
        <a:bodyPr/>
        <a:lstStyle/>
        <a:p>
          <a:endParaRPr lang="en-US" sz="1200"/>
        </a:p>
      </dgm:t>
    </dgm:pt>
    <dgm:pt modelId="{CA5F3507-7EB0-461E-B7EC-9EEF0BE35D42}" type="sibTrans" cxnId="{B3ABFBFB-B5F4-4EFD-82BC-99147B1F8C41}">
      <dgm:prSet/>
      <dgm:spPr/>
      <dgm:t>
        <a:bodyPr/>
        <a:lstStyle/>
        <a:p>
          <a:endParaRPr lang="en-US" sz="1200"/>
        </a:p>
      </dgm:t>
    </dgm:pt>
    <dgm:pt modelId="{DB9F5551-B1FB-4A9E-A8B6-DFA023D233A3}">
      <dgm:prSet phldrT="[Text]" custT="1"/>
      <dgm:spPr/>
      <dgm:t>
        <a:bodyPr/>
        <a:lstStyle/>
        <a:p>
          <a:pPr algn="l">
            <a:buNone/>
          </a:pPr>
          <a:r>
            <a:rPr lang="en-AU" sz="1200" i="1" kern="1200" dirty="0">
              <a:solidFill>
                <a:schemeClr val="accent3"/>
              </a:solidFill>
              <a:latin typeface="Verdana" panose="020B0604030504040204" pitchFamily="34" charset="0"/>
              <a:ea typeface="Times New Roman" panose="02020603050405020304" pitchFamily="18" charset="0"/>
            </a:rPr>
            <a:t>To overcome simplification, there is an increasing preference to adopt a probabilistic and regional based approach to temporal pattern selection</a:t>
          </a:r>
          <a:endParaRPr lang="en-US" sz="1200" i="1" kern="1200" dirty="0">
            <a:solidFill>
              <a:schemeClr val="accent3"/>
            </a:solidFill>
            <a:latin typeface="Verdana" panose="020B0604030504040204" pitchFamily="34" charset="0"/>
            <a:ea typeface="Times New Roman" panose="02020603050405020304" pitchFamily="18" charset="0"/>
            <a:cs typeface="+mn-cs"/>
          </a:endParaRPr>
        </a:p>
      </dgm:t>
    </dgm:pt>
    <dgm:pt modelId="{0C987D91-FC3A-4E08-AC53-86803FEF173E}" type="parTrans" cxnId="{A6596656-8649-41AA-B4A0-125E3DA88B05}">
      <dgm:prSet/>
      <dgm:spPr/>
      <dgm:t>
        <a:bodyPr/>
        <a:lstStyle/>
        <a:p>
          <a:endParaRPr lang="en-US" sz="1200"/>
        </a:p>
      </dgm:t>
    </dgm:pt>
    <dgm:pt modelId="{E5789494-E158-49D3-B0A2-964C475D8C19}" type="sibTrans" cxnId="{A6596656-8649-41AA-B4A0-125E3DA88B05}">
      <dgm:prSet/>
      <dgm:spPr/>
      <dgm:t>
        <a:bodyPr/>
        <a:lstStyle/>
        <a:p>
          <a:endParaRPr lang="en-US" sz="1200"/>
        </a:p>
      </dgm:t>
    </dgm:pt>
    <dgm:pt modelId="{A36BCBDA-4E17-4CA2-8AE8-25822934A0B2}">
      <dgm:prSet phldrT="[Text]" custT="1"/>
      <dgm:spPr/>
      <dgm:t>
        <a:bodyPr/>
        <a:lstStyle/>
        <a:p>
          <a:pPr marL="0" lvl="0" indent="0" algn="l" defTabSz="444500">
            <a:lnSpc>
              <a:spcPct val="90000"/>
            </a:lnSpc>
            <a:spcBef>
              <a:spcPct val="0"/>
            </a:spcBef>
            <a:spcAft>
              <a:spcPct val="35000"/>
            </a:spcAft>
            <a:buNone/>
          </a:pPr>
          <a:r>
            <a:rPr lang="en-US" sz="1200" b="1" i="1" kern="1200" dirty="0">
              <a:solidFill>
                <a:schemeClr val="accent3"/>
              </a:solidFill>
              <a:latin typeface="Verdana" panose="020B0604030504040204" pitchFamily="34" charset="0"/>
              <a:ea typeface="Times New Roman" panose="02020603050405020304" pitchFamily="18" charset="0"/>
              <a:cs typeface="+mn-cs"/>
            </a:rPr>
            <a:t>Ensemble method with selection of a representative temporal pattern is recommended in design flood estimation</a:t>
          </a:r>
        </a:p>
      </dgm:t>
    </dgm:pt>
    <dgm:pt modelId="{34D5F74E-C158-438D-A366-525796C8FF2C}" type="parTrans" cxnId="{B14A3D10-8B74-4502-BC8C-41ADB8F15120}">
      <dgm:prSet/>
      <dgm:spPr/>
      <dgm:t>
        <a:bodyPr/>
        <a:lstStyle/>
        <a:p>
          <a:endParaRPr lang="en-US"/>
        </a:p>
      </dgm:t>
    </dgm:pt>
    <dgm:pt modelId="{2317FAE5-D165-4B44-BB72-598BABB9B8D5}" type="sibTrans" cxnId="{B14A3D10-8B74-4502-BC8C-41ADB8F15120}">
      <dgm:prSet/>
      <dgm:spPr/>
      <dgm:t>
        <a:bodyPr/>
        <a:lstStyle/>
        <a:p>
          <a:endParaRPr lang="en-US"/>
        </a:p>
      </dgm:t>
    </dgm:pt>
    <dgm:pt modelId="{EAB8F584-FE78-4460-A947-ED25D3C52D8D}">
      <dgm:prSet phldrT="[Text]" custT="1"/>
      <dgm:spPr/>
      <dgm:t>
        <a:bodyPr/>
        <a:lstStyle/>
        <a:p>
          <a:pPr marL="0" lvl="0" indent="0" algn="l" defTabSz="533400">
            <a:lnSpc>
              <a:spcPct val="90000"/>
            </a:lnSpc>
            <a:spcBef>
              <a:spcPct val="0"/>
            </a:spcBef>
            <a:spcAft>
              <a:spcPct val="35000"/>
            </a:spcAft>
            <a:buNone/>
          </a:pPr>
          <a:r>
            <a:rPr lang="en-AU" sz="1200" i="1" kern="1200" dirty="0">
              <a:solidFill>
                <a:srgbClr val="1E252B"/>
              </a:solidFill>
              <a:latin typeface="Verdana" panose="020B0604030504040204" pitchFamily="34" charset="0"/>
              <a:ea typeface="Times New Roman" panose="02020603050405020304" pitchFamily="18" charset="0"/>
              <a:cs typeface="+mn-cs"/>
            </a:rPr>
            <a:t>The adopted pattern can have a significant effect on the estimated peak flow. </a:t>
          </a:r>
          <a:r>
            <a:rPr lang="en-US" sz="1200" b="0" i="1" kern="1200" dirty="0">
              <a:solidFill>
                <a:schemeClr val="accent3"/>
              </a:solidFill>
              <a:latin typeface="Verdana" panose="020B0604030504040204" pitchFamily="34" charset="0"/>
              <a:ea typeface="Times New Roman" panose="02020603050405020304" pitchFamily="18" charset="0"/>
              <a:cs typeface="+mn-cs"/>
            </a:rPr>
            <a:t>The effect is greatest in catchments with large storages.</a:t>
          </a:r>
          <a:endParaRPr lang="en-US" sz="1200" i="1" kern="1200" dirty="0">
            <a:solidFill>
              <a:srgbClr val="1E252B"/>
            </a:solidFill>
            <a:latin typeface="Verdana" panose="020B0604030504040204" pitchFamily="34" charset="0"/>
            <a:ea typeface="Times New Roman" panose="02020603050405020304" pitchFamily="18" charset="0"/>
            <a:cs typeface="+mn-cs"/>
          </a:endParaRPr>
        </a:p>
      </dgm:t>
    </dgm:pt>
    <dgm:pt modelId="{7DEF88CF-EEB6-461A-9F5A-A3C78394972F}" type="parTrans" cxnId="{92E86A3F-D129-4C7E-9A81-5C26D21F722D}">
      <dgm:prSet/>
      <dgm:spPr/>
      <dgm:t>
        <a:bodyPr/>
        <a:lstStyle/>
        <a:p>
          <a:endParaRPr lang="en-US"/>
        </a:p>
      </dgm:t>
    </dgm:pt>
    <dgm:pt modelId="{08ADA060-E518-4884-9295-CDA39442F198}" type="sibTrans" cxnId="{92E86A3F-D129-4C7E-9A81-5C26D21F722D}">
      <dgm:prSet/>
      <dgm:spPr/>
      <dgm:t>
        <a:bodyPr/>
        <a:lstStyle/>
        <a:p>
          <a:endParaRPr lang="en-US"/>
        </a:p>
      </dgm:t>
    </dgm:pt>
    <dgm:pt modelId="{7537ED14-1219-42C3-8D96-7318A866A819}" type="pres">
      <dgm:prSet presAssocID="{59DAFD69-3612-478E-BB77-7F692307F560}" presName="Name0" presStyleCnt="0">
        <dgm:presLayoutVars>
          <dgm:dir/>
          <dgm:resizeHandles val="exact"/>
        </dgm:presLayoutVars>
      </dgm:prSet>
      <dgm:spPr/>
      <dgm:t>
        <a:bodyPr/>
        <a:lstStyle/>
        <a:p>
          <a:endParaRPr lang="en-NZ"/>
        </a:p>
      </dgm:t>
    </dgm:pt>
    <dgm:pt modelId="{A64D262C-FB9C-4E81-BECF-68B0C0F6A48C}" type="pres">
      <dgm:prSet presAssocID="{59DAFD69-3612-478E-BB77-7F692307F560}" presName="arrow" presStyleLbl="bgShp" presStyleIdx="0" presStyleCnt="1"/>
      <dgm:spPr/>
    </dgm:pt>
    <dgm:pt modelId="{ECB51B88-2F28-46FB-BD43-B56603E6C74A}" type="pres">
      <dgm:prSet presAssocID="{59DAFD69-3612-478E-BB77-7F692307F560}" presName="points" presStyleCnt="0"/>
      <dgm:spPr/>
    </dgm:pt>
    <dgm:pt modelId="{972DA13C-CC20-43FB-BDDA-8165AF835527}" type="pres">
      <dgm:prSet presAssocID="{5B78C422-3968-40DC-9DEF-FB71307F1525}" presName="compositeA" presStyleCnt="0"/>
      <dgm:spPr/>
    </dgm:pt>
    <dgm:pt modelId="{5169E82F-7ABE-4E6D-8AD6-AB464B4DF26E}" type="pres">
      <dgm:prSet presAssocID="{5B78C422-3968-40DC-9DEF-FB71307F1525}" presName="textA" presStyleLbl="revTx" presStyleIdx="0" presStyleCnt="7">
        <dgm:presLayoutVars>
          <dgm:bulletEnabled val="1"/>
        </dgm:presLayoutVars>
      </dgm:prSet>
      <dgm:spPr/>
      <dgm:t>
        <a:bodyPr/>
        <a:lstStyle/>
        <a:p>
          <a:endParaRPr lang="en-NZ"/>
        </a:p>
      </dgm:t>
    </dgm:pt>
    <dgm:pt modelId="{26214965-98B8-4F68-A97C-1F154AEF4067}" type="pres">
      <dgm:prSet presAssocID="{5B78C422-3968-40DC-9DEF-FB71307F1525}" presName="circleA" presStyleLbl="node1" presStyleIdx="0" presStyleCnt="7"/>
      <dgm:spPr/>
    </dgm:pt>
    <dgm:pt modelId="{BF8ABA5B-008F-4525-BB66-2B15D07F9C08}" type="pres">
      <dgm:prSet presAssocID="{5B78C422-3968-40DC-9DEF-FB71307F1525}" presName="spaceA" presStyleCnt="0"/>
      <dgm:spPr/>
    </dgm:pt>
    <dgm:pt modelId="{DBDD779C-9BA3-4119-96DB-D051FB19B2C9}" type="pres">
      <dgm:prSet presAssocID="{84129CA6-F905-4D9C-8106-2E64C42CE501}" presName="space" presStyleCnt="0"/>
      <dgm:spPr/>
    </dgm:pt>
    <dgm:pt modelId="{2B97185E-DF84-4771-A44C-230A41C3B04C}" type="pres">
      <dgm:prSet presAssocID="{F601FADD-B269-43FF-A6FA-E643C349E2B5}" presName="compositeB" presStyleCnt="0"/>
      <dgm:spPr/>
    </dgm:pt>
    <dgm:pt modelId="{6D261A59-544C-4F3B-8862-C2546FFC7740}" type="pres">
      <dgm:prSet presAssocID="{F601FADD-B269-43FF-A6FA-E643C349E2B5}" presName="textB" presStyleLbl="revTx" presStyleIdx="1" presStyleCnt="7">
        <dgm:presLayoutVars>
          <dgm:bulletEnabled val="1"/>
        </dgm:presLayoutVars>
      </dgm:prSet>
      <dgm:spPr/>
      <dgm:t>
        <a:bodyPr/>
        <a:lstStyle/>
        <a:p>
          <a:endParaRPr lang="en-NZ"/>
        </a:p>
      </dgm:t>
    </dgm:pt>
    <dgm:pt modelId="{CFCC0B0F-0A16-4AE9-B8B0-9F46B976B89E}" type="pres">
      <dgm:prSet presAssocID="{F601FADD-B269-43FF-A6FA-E643C349E2B5}" presName="circleB" presStyleLbl="node1" presStyleIdx="1" presStyleCnt="7"/>
      <dgm:spPr/>
    </dgm:pt>
    <dgm:pt modelId="{EB9788C4-7ED8-46F4-B601-888AFDBF6D93}" type="pres">
      <dgm:prSet presAssocID="{F601FADD-B269-43FF-A6FA-E643C349E2B5}" presName="spaceB" presStyleCnt="0"/>
      <dgm:spPr/>
    </dgm:pt>
    <dgm:pt modelId="{827B2335-A90A-4AE9-840E-377E3CEDDA05}" type="pres">
      <dgm:prSet presAssocID="{CA5F3507-7EB0-461E-B7EC-9EEF0BE35D42}" presName="space" presStyleCnt="0"/>
      <dgm:spPr/>
    </dgm:pt>
    <dgm:pt modelId="{0845CA7D-9F2D-43AF-9AD1-12B7E767FAD1}" type="pres">
      <dgm:prSet presAssocID="{EAB8F584-FE78-4460-A947-ED25D3C52D8D}" presName="compositeA" presStyleCnt="0"/>
      <dgm:spPr/>
    </dgm:pt>
    <dgm:pt modelId="{8F457545-412F-4D61-B2AA-56537216F53B}" type="pres">
      <dgm:prSet presAssocID="{EAB8F584-FE78-4460-A947-ED25D3C52D8D}" presName="textA" presStyleLbl="revTx" presStyleIdx="2" presStyleCnt="7">
        <dgm:presLayoutVars>
          <dgm:bulletEnabled val="1"/>
        </dgm:presLayoutVars>
      </dgm:prSet>
      <dgm:spPr/>
      <dgm:t>
        <a:bodyPr/>
        <a:lstStyle/>
        <a:p>
          <a:endParaRPr lang="en-NZ"/>
        </a:p>
      </dgm:t>
    </dgm:pt>
    <dgm:pt modelId="{63E40EBF-23D5-45E2-A349-ABCD5166FB2F}" type="pres">
      <dgm:prSet presAssocID="{EAB8F584-FE78-4460-A947-ED25D3C52D8D}" presName="circleA" presStyleLbl="node1" presStyleIdx="2" presStyleCnt="7"/>
      <dgm:spPr/>
    </dgm:pt>
    <dgm:pt modelId="{A3F918A9-AC7F-4CBA-85C7-5C0661DE4A75}" type="pres">
      <dgm:prSet presAssocID="{EAB8F584-FE78-4460-A947-ED25D3C52D8D}" presName="spaceA" presStyleCnt="0"/>
      <dgm:spPr/>
    </dgm:pt>
    <dgm:pt modelId="{9A3B3355-0862-4F6D-A2F7-7762DE1967BB}" type="pres">
      <dgm:prSet presAssocID="{08ADA060-E518-4884-9295-CDA39442F198}" presName="space" presStyleCnt="0"/>
      <dgm:spPr/>
    </dgm:pt>
    <dgm:pt modelId="{31C5F973-DCBF-47AF-B1A5-D79F17148EC5}" type="pres">
      <dgm:prSet presAssocID="{DB9F5551-B1FB-4A9E-A8B6-DFA023D233A3}" presName="compositeB" presStyleCnt="0"/>
      <dgm:spPr/>
    </dgm:pt>
    <dgm:pt modelId="{8B98774F-F5AC-4E64-AC40-20621E28A204}" type="pres">
      <dgm:prSet presAssocID="{DB9F5551-B1FB-4A9E-A8B6-DFA023D233A3}" presName="textB" presStyleLbl="revTx" presStyleIdx="3" presStyleCnt="7">
        <dgm:presLayoutVars>
          <dgm:bulletEnabled val="1"/>
        </dgm:presLayoutVars>
      </dgm:prSet>
      <dgm:spPr/>
      <dgm:t>
        <a:bodyPr/>
        <a:lstStyle/>
        <a:p>
          <a:endParaRPr lang="en-NZ"/>
        </a:p>
      </dgm:t>
    </dgm:pt>
    <dgm:pt modelId="{B46BB999-5CDB-409F-9525-DC709566CDD9}" type="pres">
      <dgm:prSet presAssocID="{DB9F5551-B1FB-4A9E-A8B6-DFA023D233A3}" presName="circleB" presStyleLbl="node1" presStyleIdx="3" presStyleCnt="7"/>
      <dgm:spPr/>
    </dgm:pt>
    <dgm:pt modelId="{A27F0261-4FF3-49AD-B4B0-21B27076C2A7}" type="pres">
      <dgm:prSet presAssocID="{DB9F5551-B1FB-4A9E-A8B6-DFA023D233A3}" presName="spaceB" presStyleCnt="0"/>
      <dgm:spPr/>
    </dgm:pt>
    <dgm:pt modelId="{22D21A6E-1F90-4FC1-BA26-9456B8828296}" type="pres">
      <dgm:prSet presAssocID="{E5789494-E158-49D3-B0A2-964C475D8C19}" presName="space" presStyleCnt="0"/>
      <dgm:spPr/>
    </dgm:pt>
    <dgm:pt modelId="{E5BDDEA5-1EA0-4571-A5EA-4A6042495B07}" type="pres">
      <dgm:prSet presAssocID="{26D337EA-F896-4D1C-AE93-BC872E018A7B}" presName="compositeA" presStyleCnt="0"/>
      <dgm:spPr/>
    </dgm:pt>
    <dgm:pt modelId="{6A524077-5B33-4476-B2E3-592537F395B8}" type="pres">
      <dgm:prSet presAssocID="{26D337EA-F896-4D1C-AE93-BC872E018A7B}" presName="textA" presStyleLbl="revTx" presStyleIdx="4" presStyleCnt="7">
        <dgm:presLayoutVars>
          <dgm:bulletEnabled val="1"/>
        </dgm:presLayoutVars>
      </dgm:prSet>
      <dgm:spPr/>
      <dgm:t>
        <a:bodyPr/>
        <a:lstStyle/>
        <a:p>
          <a:endParaRPr lang="en-NZ"/>
        </a:p>
      </dgm:t>
    </dgm:pt>
    <dgm:pt modelId="{4B859B6F-F2F6-4EB3-B7D3-949C225B9ED2}" type="pres">
      <dgm:prSet presAssocID="{26D337EA-F896-4D1C-AE93-BC872E018A7B}" presName="circleA" presStyleLbl="node1" presStyleIdx="4" presStyleCnt="7"/>
      <dgm:spPr/>
    </dgm:pt>
    <dgm:pt modelId="{48CA471A-A281-4295-8A47-0F6A71A9A7A3}" type="pres">
      <dgm:prSet presAssocID="{26D337EA-F896-4D1C-AE93-BC872E018A7B}" presName="spaceA" presStyleCnt="0"/>
      <dgm:spPr/>
    </dgm:pt>
    <dgm:pt modelId="{722168CD-E9DE-45EF-A384-0050199F6C4A}" type="pres">
      <dgm:prSet presAssocID="{ED725A4D-6F64-4D8E-921C-52485BF3970F}" presName="space" presStyleCnt="0"/>
      <dgm:spPr/>
    </dgm:pt>
    <dgm:pt modelId="{7F73817D-0E6E-4DFC-896B-97102B1CDF0C}" type="pres">
      <dgm:prSet presAssocID="{DD4D3272-A70C-4398-B7C1-4F4D33A8E1FC}" presName="compositeB" presStyleCnt="0"/>
      <dgm:spPr/>
    </dgm:pt>
    <dgm:pt modelId="{5254AE37-0722-4057-9E7F-D84C5B4BDE35}" type="pres">
      <dgm:prSet presAssocID="{DD4D3272-A70C-4398-B7C1-4F4D33A8E1FC}" presName="textB" presStyleLbl="revTx" presStyleIdx="5" presStyleCnt="7">
        <dgm:presLayoutVars>
          <dgm:bulletEnabled val="1"/>
        </dgm:presLayoutVars>
      </dgm:prSet>
      <dgm:spPr/>
      <dgm:t>
        <a:bodyPr/>
        <a:lstStyle/>
        <a:p>
          <a:endParaRPr lang="en-NZ"/>
        </a:p>
      </dgm:t>
    </dgm:pt>
    <dgm:pt modelId="{42DF28C1-F969-42EA-ADE9-23A0A1B9304C}" type="pres">
      <dgm:prSet presAssocID="{DD4D3272-A70C-4398-B7C1-4F4D33A8E1FC}" presName="circleB" presStyleLbl="node1" presStyleIdx="5" presStyleCnt="7"/>
      <dgm:spPr/>
    </dgm:pt>
    <dgm:pt modelId="{6B026F69-0C09-4A47-81DD-6E0136A2616A}" type="pres">
      <dgm:prSet presAssocID="{DD4D3272-A70C-4398-B7C1-4F4D33A8E1FC}" presName="spaceB" presStyleCnt="0"/>
      <dgm:spPr/>
    </dgm:pt>
    <dgm:pt modelId="{0FC6BC3A-6D0D-4041-AFB5-854517036026}" type="pres">
      <dgm:prSet presAssocID="{6004137C-B705-4320-A7C3-294B64655B08}" presName="space" presStyleCnt="0"/>
      <dgm:spPr/>
    </dgm:pt>
    <dgm:pt modelId="{6CCEB0C9-5581-4795-B816-B6B5EA93FE82}" type="pres">
      <dgm:prSet presAssocID="{A36BCBDA-4E17-4CA2-8AE8-25822934A0B2}" presName="compositeA" presStyleCnt="0"/>
      <dgm:spPr/>
    </dgm:pt>
    <dgm:pt modelId="{B4B5DDE0-725E-48D5-BD68-5C7AB80BF457}" type="pres">
      <dgm:prSet presAssocID="{A36BCBDA-4E17-4CA2-8AE8-25822934A0B2}" presName="textA" presStyleLbl="revTx" presStyleIdx="6" presStyleCnt="7">
        <dgm:presLayoutVars>
          <dgm:bulletEnabled val="1"/>
        </dgm:presLayoutVars>
      </dgm:prSet>
      <dgm:spPr/>
      <dgm:t>
        <a:bodyPr/>
        <a:lstStyle/>
        <a:p>
          <a:endParaRPr lang="en-NZ"/>
        </a:p>
      </dgm:t>
    </dgm:pt>
    <dgm:pt modelId="{66956AB1-5439-4A68-96F3-EF69A0DD588B}" type="pres">
      <dgm:prSet presAssocID="{A36BCBDA-4E17-4CA2-8AE8-25822934A0B2}" presName="circleA" presStyleLbl="node1" presStyleIdx="6" presStyleCnt="7"/>
      <dgm:spPr/>
    </dgm:pt>
    <dgm:pt modelId="{A0AD45E6-27C0-4A4B-8D39-27D6FB96590B}" type="pres">
      <dgm:prSet presAssocID="{A36BCBDA-4E17-4CA2-8AE8-25822934A0B2}" presName="spaceA" presStyleCnt="0"/>
      <dgm:spPr/>
    </dgm:pt>
  </dgm:ptLst>
  <dgm:cxnLst>
    <dgm:cxn modelId="{B3ABFBFB-B5F4-4EFD-82BC-99147B1F8C41}" srcId="{59DAFD69-3612-478E-BB77-7F692307F560}" destId="{F601FADD-B269-43FF-A6FA-E643C349E2B5}" srcOrd="1" destOrd="0" parTransId="{AE0310A7-DBB6-4FC5-85EE-C5558B4DD7B2}" sibTransId="{CA5F3507-7EB0-461E-B7EC-9EEF0BE35D42}"/>
    <dgm:cxn modelId="{17DEBE82-49A7-4C42-8353-68E973841C08}" type="presOf" srcId="{A36BCBDA-4E17-4CA2-8AE8-25822934A0B2}" destId="{B4B5DDE0-725E-48D5-BD68-5C7AB80BF457}" srcOrd="0" destOrd="0" presId="urn:microsoft.com/office/officeart/2005/8/layout/hProcess11"/>
    <dgm:cxn modelId="{A3682861-DE02-41D9-B6A5-49B104525E30}" type="presOf" srcId="{EAB8F584-FE78-4460-A947-ED25D3C52D8D}" destId="{8F457545-412F-4D61-B2AA-56537216F53B}" srcOrd="0" destOrd="0" presId="urn:microsoft.com/office/officeart/2005/8/layout/hProcess11"/>
    <dgm:cxn modelId="{92E86A3F-D129-4C7E-9A81-5C26D21F722D}" srcId="{59DAFD69-3612-478E-BB77-7F692307F560}" destId="{EAB8F584-FE78-4460-A947-ED25D3C52D8D}" srcOrd="2" destOrd="0" parTransId="{7DEF88CF-EEB6-461A-9F5A-A3C78394972F}" sibTransId="{08ADA060-E518-4884-9295-CDA39442F198}"/>
    <dgm:cxn modelId="{51406488-C5F5-4153-9A7F-108721710580}" srcId="{59DAFD69-3612-478E-BB77-7F692307F560}" destId="{DD4D3272-A70C-4398-B7C1-4F4D33A8E1FC}" srcOrd="5" destOrd="0" parTransId="{7126FDBF-7404-4E13-9E02-A0D8B08278B2}" sibTransId="{6004137C-B705-4320-A7C3-294B64655B08}"/>
    <dgm:cxn modelId="{A6596656-8649-41AA-B4A0-125E3DA88B05}" srcId="{59DAFD69-3612-478E-BB77-7F692307F560}" destId="{DB9F5551-B1FB-4A9E-A8B6-DFA023D233A3}" srcOrd="3" destOrd="0" parTransId="{0C987D91-FC3A-4E08-AC53-86803FEF173E}" sibTransId="{E5789494-E158-49D3-B0A2-964C475D8C19}"/>
    <dgm:cxn modelId="{77236687-BEC3-4C01-B302-6EB4ECFD8C40}" type="presOf" srcId="{5B78C422-3968-40DC-9DEF-FB71307F1525}" destId="{5169E82F-7ABE-4E6D-8AD6-AB464B4DF26E}" srcOrd="0" destOrd="0" presId="urn:microsoft.com/office/officeart/2005/8/layout/hProcess11"/>
    <dgm:cxn modelId="{79EE6BBF-A639-41BB-85B9-B8A685381092}" type="presOf" srcId="{DB9F5551-B1FB-4A9E-A8B6-DFA023D233A3}" destId="{8B98774F-F5AC-4E64-AC40-20621E28A204}" srcOrd="0" destOrd="0" presId="urn:microsoft.com/office/officeart/2005/8/layout/hProcess11"/>
    <dgm:cxn modelId="{EFD03B7C-52B0-4A5D-B56F-3E69C8F14D9B}" srcId="{59DAFD69-3612-478E-BB77-7F692307F560}" destId="{5B78C422-3968-40DC-9DEF-FB71307F1525}" srcOrd="0" destOrd="0" parTransId="{791CE27D-2F3F-4E00-B139-AA14029C0D16}" sibTransId="{84129CA6-F905-4D9C-8106-2E64C42CE501}"/>
    <dgm:cxn modelId="{5841D54C-E702-4340-ADC4-5EE7D7BB094E}" type="presOf" srcId="{DD4D3272-A70C-4398-B7C1-4F4D33A8E1FC}" destId="{5254AE37-0722-4057-9E7F-D84C5B4BDE35}" srcOrd="0" destOrd="0" presId="urn:microsoft.com/office/officeart/2005/8/layout/hProcess11"/>
    <dgm:cxn modelId="{1385356C-A799-4BF0-904E-603F60755FE6}" srcId="{59DAFD69-3612-478E-BB77-7F692307F560}" destId="{26D337EA-F896-4D1C-AE93-BC872E018A7B}" srcOrd="4" destOrd="0" parTransId="{00A0D572-9C2C-4231-9B5E-95DA1FE30277}" sibTransId="{ED725A4D-6F64-4D8E-921C-52485BF3970F}"/>
    <dgm:cxn modelId="{A8A01C41-8C2D-4F11-91A9-29EB6F36E22B}" type="presOf" srcId="{F601FADD-B269-43FF-A6FA-E643C349E2B5}" destId="{6D261A59-544C-4F3B-8862-C2546FFC7740}" srcOrd="0" destOrd="0" presId="urn:microsoft.com/office/officeart/2005/8/layout/hProcess11"/>
    <dgm:cxn modelId="{B14A3D10-8B74-4502-BC8C-41ADB8F15120}" srcId="{59DAFD69-3612-478E-BB77-7F692307F560}" destId="{A36BCBDA-4E17-4CA2-8AE8-25822934A0B2}" srcOrd="6" destOrd="0" parTransId="{34D5F74E-C158-438D-A366-525796C8FF2C}" sibTransId="{2317FAE5-D165-4B44-BB72-598BABB9B8D5}"/>
    <dgm:cxn modelId="{39A13902-E54C-47F9-9598-5DCC481A120B}" type="presOf" srcId="{59DAFD69-3612-478E-BB77-7F692307F560}" destId="{7537ED14-1219-42C3-8D96-7318A866A819}" srcOrd="0" destOrd="0" presId="urn:microsoft.com/office/officeart/2005/8/layout/hProcess11"/>
    <dgm:cxn modelId="{776D3EFC-3F4A-4D90-95EB-E80F6BA8AD8C}" type="presOf" srcId="{26D337EA-F896-4D1C-AE93-BC872E018A7B}" destId="{6A524077-5B33-4476-B2E3-592537F395B8}" srcOrd="0" destOrd="0" presId="urn:microsoft.com/office/officeart/2005/8/layout/hProcess11"/>
    <dgm:cxn modelId="{44F74EC3-141B-40A2-AA86-4F0D9EB649F1}" type="presParOf" srcId="{7537ED14-1219-42C3-8D96-7318A866A819}" destId="{A64D262C-FB9C-4E81-BECF-68B0C0F6A48C}" srcOrd="0" destOrd="0" presId="urn:microsoft.com/office/officeart/2005/8/layout/hProcess11"/>
    <dgm:cxn modelId="{935A56E9-4AC0-4B18-8065-D8D9AFC0390A}" type="presParOf" srcId="{7537ED14-1219-42C3-8D96-7318A866A819}" destId="{ECB51B88-2F28-46FB-BD43-B56603E6C74A}" srcOrd="1" destOrd="0" presId="urn:microsoft.com/office/officeart/2005/8/layout/hProcess11"/>
    <dgm:cxn modelId="{84B33897-A900-416C-B23E-3138A2341343}" type="presParOf" srcId="{ECB51B88-2F28-46FB-BD43-B56603E6C74A}" destId="{972DA13C-CC20-43FB-BDDA-8165AF835527}" srcOrd="0" destOrd="0" presId="urn:microsoft.com/office/officeart/2005/8/layout/hProcess11"/>
    <dgm:cxn modelId="{A4B2F61E-75B6-4F4D-9C7C-4F002067B067}" type="presParOf" srcId="{972DA13C-CC20-43FB-BDDA-8165AF835527}" destId="{5169E82F-7ABE-4E6D-8AD6-AB464B4DF26E}" srcOrd="0" destOrd="0" presId="urn:microsoft.com/office/officeart/2005/8/layout/hProcess11"/>
    <dgm:cxn modelId="{AEB5E57E-C7E8-4558-A8AA-69272F5D3E0F}" type="presParOf" srcId="{972DA13C-CC20-43FB-BDDA-8165AF835527}" destId="{26214965-98B8-4F68-A97C-1F154AEF4067}" srcOrd="1" destOrd="0" presId="urn:microsoft.com/office/officeart/2005/8/layout/hProcess11"/>
    <dgm:cxn modelId="{30799A3C-6D67-44BF-8B96-FA5506543AA3}" type="presParOf" srcId="{972DA13C-CC20-43FB-BDDA-8165AF835527}" destId="{BF8ABA5B-008F-4525-BB66-2B15D07F9C08}" srcOrd="2" destOrd="0" presId="urn:microsoft.com/office/officeart/2005/8/layout/hProcess11"/>
    <dgm:cxn modelId="{C55414D2-67FD-4F19-9BCE-1C4BC96CBE55}" type="presParOf" srcId="{ECB51B88-2F28-46FB-BD43-B56603E6C74A}" destId="{DBDD779C-9BA3-4119-96DB-D051FB19B2C9}" srcOrd="1" destOrd="0" presId="urn:microsoft.com/office/officeart/2005/8/layout/hProcess11"/>
    <dgm:cxn modelId="{604822BB-BC1D-4A86-9A30-1D821811D0D1}" type="presParOf" srcId="{ECB51B88-2F28-46FB-BD43-B56603E6C74A}" destId="{2B97185E-DF84-4771-A44C-230A41C3B04C}" srcOrd="2" destOrd="0" presId="urn:microsoft.com/office/officeart/2005/8/layout/hProcess11"/>
    <dgm:cxn modelId="{0C4E9AA5-1A30-4EE1-B633-3216D9E6EE8A}" type="presParOf" srcId="{2B97185E-DF84-4771-A44C-230A41C3B04C}" destId="{6D261A59-544C-4F3B-8862-C2546FFC7740}" srcOrd="0" destOrd="0" presId="urn:microsoft.com/office/officeart/2005/8/layout/hProcess11"/>
    <dgm:cxn modelId="{0837E7FA-F466-42FC-B929-B637956655C8}" type="presParOf" srcId="{2B97185E-DF84-4771-A44C-230A41C3B04C}" destId="{CFCC0B0F-0A16-4AE9-B8B0-9F46B976B89E}" srcOrd="1" destOrd="0" presId="urn:microsoft.com/office/officeart/2005/8/layout/hProcess11"/>
    <dgm:cxn modelId="{D896E0FB-7C1D-4B6A-B6E3-745C2CA7A5CA}" type="presParOf" srcId="{2B97185E-DF84-4771-A44C-230A41C3B04C}" destId="{EB9788C4-7ED8-46F4-B601-888AFDBF6D93}" srcOrd="2" destOrd="0" presId="urn:microsoft.com/office/officeart/2005/8/layout/hProcess11"/>
    <dgm:cxn modelId="{D1CD8B89-EBC8-4B34-BC05-CCB7364D4C06}" type="presParOf" srcId="{ECB51B88-2F28-46FB-BD43-B56603E6C74A}" destId="{827B2335-A90A-4AE9-840E-377E3CEDDA05}" srcOrd="3" destOrd="0" presId="urn:microsoft.com/office/officeart/2005/8/layout/hProcess11"/>
    <dgm:cxn modelId="{D409A8AA-A45F-4F1C-A348-31BE2637738B}" type="presParOf" srcId="{ECB51B88-2F28-46FB-BD43-B56603E6C74A}" destId="{0845CA7D-9F2D-43AF-9AD1-12B7E767FAD1}" srcOrd="4" destOrd="0" presId="urn:microsoft.com/office/officeart/2005/8/layout/hProcess11"/>
    <dgm:cxn modelId="{4AEFBA6B-4391-4F49-B3C4-4E15D84EF118}" type="presParOf" srcId="{0845CA7D-9F2D-43AF-9AD1-12B7E767FAD1}" destId="{8F457545-412F-4D61-B2AA-56537216F53B}" srcOrd="0" destOrd="0" presId="urn:microsoft.com/office/officeart/2005/8/layout/hProcess11"/>
    <dgm:cxn modelId="{870C5533-3606-4148-9EF1-154832DCA192}" type="presParOf" srcId="{0845CA7D-9F2D-43AF-9AD1-12B7E767FAD1}" destId="{63E40EBF-23D5-45E2-A349-ABCD5166FB2F}" srcOrd="1" destOrd="0" presId="urn:microsoft.com/office/officeart/2005/8/layout/hProcess11"/>
    <dgm:cxn modelId="{AAC97A5C-24A9-416A-A811-272386C6CA84}" type="presParOf" srcId="{0845CA7D-9F2D-43AF-9AD1-12B7E767FAD1}" destId="{A3F918A9-AC7F-4CBA-85C7-5C0661DE4A75}" srcOrd="2" destOrd="0" presId="urn:microsoft.com/office/officeart/2005/8/layout/hProcess11"/>
    <dgm:cxn modelId="{1D349174-B2CA-4283-8200-E3A65D162402}" type="presParOf" srcId="{ECB51B88-2F28-46FB-BD43-B56603E6C74A}" destId="{9A3B3355-0862-4F6D-A2F7-7762DE1967BB}" srcOrd="5" destOrd="0" presId="urn:microsoft.com/office/officeart/2005/8/layout/hProcess11"/>
    <dgm:cxn modelId="{14881A4C-3C3B-47C1-9F64-D45504B67FF1}" type="presParOf" srcId="{ECB51B88-2F28-46FB-BD43-B56603E6C74A}" destId="{31C5F973-DCBF-47AF-B1A5-D79F17148EC5}" srcOrd="6" destOrd="0" presId="urn:microsoft.com/office/officeart/2005/8/layout/hProcess11"/>
    <dgm:cxn modelId="{B79B47DE-8E23-4C0D-A5E1-F0C7A1EB61BB}" type="presParOf" srcId="{31C5F973-DCBF-47AF-B1A5-D79F17148EC5}" destId="{8B98774F-F5AC-4E64-AC40-20621E28A204}" srcOrd="0" destOrd="0" presId="urn:microsoft.com/office/officeart/2005/8/layout/hProcess11"/>
    <dgm:cxn modelId="{AF5D2A4F-41CD-426B-9AB8-1EBB24F207F0}" type="presParOf" srcId="{31C5F973-DCBF-47AF-B1A5-D79F17148EC5}" destId="{B46BB999-5CDB-409F-9525-DC709566CDD9}" srcOrd="1" destOrd="0" presId="urn:microsoft.com/office/officeart/2005/8/layout/hProcess11"/>
    <dgm:cxn modelId="{A67E6B7B-389D-4290-81A7-E945B4621976}" type="presParOf" srcId="{31C5F973-DCBF-47AF-B1A5-D79F17148EC5}" destId="{A27F0261-4FF3-49AD-B4B0-21B27076C2A7}" srcOrd="2" destOrd="0" presId="urn:microsoft.com/office/officeart/2005/8/layout/hProcess11"/>
    <dgm:cxn modelId="{42B817F2-EA7E-4F24-9739-D793247B0FD9}" type="presParOf" srcId="{ECB51B88-2F28-46FB-BD43-B56603E6C74A}" destId="{22D21A6E-1F90-4FC1-BA26-9456B8828296}" srcOrd="7" destOrd="0" presId="urn:microsoft.com/office/officeart/2005/8/layout/hProcess11"/>
    <dgm:cxn modelId="{0B731C96-EEFA-4934-A78C-F7F2F79124FA}" type="presParOf" srcId="{ECB51B88-2F28-46FB-BD43-B56603E6C74A}" destId="{E5BDDEA5-1EA0-4571-A5EA-4A6042495B07}" srcOrd="8" destOrd="0" presId="urn:microsoft.com/office/officeart/2005/8/layout/hProcess11"/>
    <dgm:cxn modelId="{A59430E7-7357-4A3A-98D0-114C2C22EDE6}" type="presParOf" srcId="{E5BDDEA5-1EA0-4571-A5EA-4A6042495B07}" destId="{6A524077-5B33-4476-B2E3-592537F395B8}" srcOrd="0" destOrd="0" presId="urn:microsoft.com/office/officeart/2005/8/layout/hProcess11"/>
    <dgm:cxn modelId="{5BF40D79-87FE-4B62-968B-928F73E9C775}" type="presParOf" srcId="{E5BDDEA5-1EA0-4571-A5EA-4A6042495B07}" destId="{4B859B6F-F2F6-4EB3-B7D3-949C225B9ED2}" srcOrd="1" destOrd="0" presId="urn:microsoft.com/office/officeart/2005/8/layout/hProcess11"/>
    <dgm:cxn modelId="{539B13D5-BE88-46D6-BA40-E2F07C0EC634}" type="presParOf" srcId="{E5BDDEA5-1EA0-4571-A5EA-4A6042495B07}" destId="{48CA471A-A281-4295-8A47-0F6A71A9A7A3}" srcOrd="2" destOrd="0" presId="urn:microsoft.com/office/officeart/2005/8/layout/hProcess11"/>
    <dgm:cxn modelId="{9F24CF66-9232-4F56-9744-FB444C384678}" type="presParOf" srcId="{ECB51B88-2F28-46FB-BD43-B56603E6C74A}" destId="{722168CD-E9DE-45EF-A384-0050199F6C4A}" srcOrd="9" destOrd="0" presId="urn:microsoft.com/office/officeart/2005/8/layout/hProcess11"/>
    <dgm:cxn modelId="{5081E94F-8119-43B2-8D3F-0B84C6407CAC}" type="presParOf" srcId="{ECB51B88-2F28-46FB-BD43-B56603E6C74A}" destId="{7F73817D-0E6E-4DFC-896B-97102B1CDF0C}" srcOrd="10" destOrd="0" presId="urn:microsoft.com/office/officeart/2005/8/layout/hProcess11"/>
    <dgm:cxn modelId="{B122E5E9-3C62-4965-A81C-3A4AC8FABEC6}" type="presParOf" srcId="{7F73817D-0E6E-4DFC-896B-97102B1CDF0C}" destId="{5254AE37-0722-4057-9E7F-D84C5B4BDE35}" srcOrd="0" destOrd="0" presId="urn:microsoft.com/office/officeart/2005/8/layout/hProcess11"/>
    <dgm:cxn modelId="{D4108318-4238-47F0-ACED-9623591C0F19}" type="presParOf" srcId="{7F73817D-0E6E-4DFC-896B-97102B1CDF0C}" destId="{42DF28C1-F969-42EA-ADE9-23A0A1B9304C}" srcOrd="1" destOrd="0" presId="urn:microsoft.com/office/officeart/2005/8/layout/hProcess11"/>
    <dgm:cxn modelId="{AA9E0E25-61B8-4787-B7CD-9EB09C6F827D}" type="presParOf" srcId="{7F73817D-0E6E-4DFC-896B-97102B1CDF0C}" destId="{6B026F69-0C09-4A47-81DD-6E0136A2616A}" srcOrd="2" destOrd="0" presId="urn:microsoft.com/office/officeart/2005/8/layout/hProcess11"/>
    <dgm:cxn modelId="{1BACA7B6-B63A-4F1C-B684-622339EEBDD5}" type="presParOf" srcId="{ECB51B88-2F28-46FB-BD43-B56603E6C74A}" destId="{0FC6BC3A-6D0D-4041-AFB5-854517036026}" srcOrd="11" destOrd="0" presId="urn:microsoft.com/office/officeart/2005/8/layout/hProcess11"/>
    <dgm:cxn modelId="{3E5E039E-FB5C-49C6-B413-DD1B4E033017}" type="presParOf" srcId="{ECB51B88-2F28-46FB-BD43-B56603E6C74A}" destId="{6CCEB0C9-5581-4795-B816-B6B5EA93FE82}" srcOrd="12" destOrd="0" presId="urn:microsoft.com/office/officeart/2005/8/layout/hProcess11"/>
    <dgm:cxn modelId="{74B4C9C3-3FD5-495D-A850-C7269EBD4B69}" type="presParOf" srcId="{6CCEB0C9-5581-4795-B816-B6B5EA93FE82}" destId="{B4B5DDE0-725E-48D5-BD68-5C7AB80BF457}" srcOrd="0" destOrd="0" presId="urn:microsoft.com/office/officeart/2005/8/layout/hProcess11"/>
    <dgm:cxn modelId="{1C595DCB-DE05-42FA-BFBB-48480D784185}" type="presParOf" srcId="{6CCEB0C9-5581-4795-B816-B6B5EA93FE82}" destId="{66956AB1-5439-4A68-96F3-EF69A0DD588B}" srcOrd="1" destOrd="0" presId="urn:microsoft.com/office/officeart/2005/8/layout/hProcess11"/>
    <dgm:cxn modelId="{F61AF1F8-2256-4825-A62B-C5F0074C76CC}" type="presParOf" srcId="{6CCEB0C9-5581-4795-B816-B6B5EA93FE82}" destId="{A0AD45E6-27C0-4A4B-8D39-27D6FB96590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Montserrat" panose="00000500000000000000" pitchFamily="2"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312493-3EF0-F140-9DE3-73B6E60D87D3}" type="datetimeFigureOut">
              <a:rPr lang="fr-FR" smtClean="0">
                <a:latin typeface="Montserrat" panose="00000500000000000000" pitchFamily="2" charset="0"/>
              </a:rPr>
              <a:t>02/05/2019</a:t>
            </a:fld>
            <a:endParaRPr lang="fr-FR" dirty="0">
              <a:latin typeface="Montserrat" panose="00000500000000000000" pitchFamily="2"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Montserrat" panose="00000500000000000000" pitchFamily="2"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393B7-D41B-414F-B16D-BEE219EAF2BF}" type="slidenum">
              <a:rPr lang="fr-FR" smtClean="0">
                <a:latin typeface="Montserrat" panose="00000500000000000000" pitchFamily="2" charset="0"/>
              </a:rPr>
              <a:t>‹#›</a:t>
            </a:fld>
            <a:endParaRPr lang="fr-FR">
              <a:latin typeface="Montserrat" panose="00000500000000000000" pitchFamily="2" charset="0"/>
            </a:endParaRPr>
          </a:p>
        </p:txBody>
      </p:sp>
    </p:spTree>
    <p:extLst>
      <p:ext uri="{BB962C8B-B14F-4D97-AF65-F5344CB8AC3E}">
        <p14:creationId xmlns:p14="http://schemas.microsoft.com/office/powerpoint/2010/main" val="166559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pitchFamily="2" charset="0"/>
              </a:defRPr>
            </a:lvl1pPr>
          </a:lstStyle>
          <a:p>
            <a:endParaRPr lang="en-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pitchFamily="2" charset="0"/>
              </a:defRPr>
            </a:lvl1pPr>
          </a:lstStyle>
          <a:p>
            <a:fld id="{6EABAEEB-E490-AF48-B0D1-7B00A0A50865}" type="datetimeFigureOut">
              <a:rPr lang="en-CA" smtClean="0"/>
              <a:pPr/>
              <a:t>2019-05-02</a:t>
            </a:fld>
            <a:endParaRPr lang="en-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latin typeface="Montserrat" panose="00000500000000000000" pitchFamily="2" charset="0"/>
            </a:endParaRP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pitchFamily="2" charset="0"/>
              </a:defRPr>
            </a:lvl1pPr>
          </a:lstStyle>
          <a:p>
            <a:endParaRPr lang="en-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pitchFamily="2" charset="0"/>
              </a:defRPr>
            </a:lvl1pPr>
          </a:lstStyle>
          <a:p>
            <a:fld id="{523C7FC6-2EB7-DC4F-9390-156888BAA8A2}" type="slidenum">
              <a:rPr lang="en-CA" smtClean="0"/>
              <a:pPr/>
              <a:t>‹#›</a:t>
            </a:fld>
            <a:endParaRPr lang="en-CA" dirty="0"/>
          </a:p>
        </p:txBody>
      </p:sp>
    </p:spTree>
    <p:extLst>
      <p:ext uri="{BB962C8B-B14F-4D97-AF65-F5344CB8AC3E}">
        <p14:creationId xmlns:p14="http://schemas.microsoft.com/office/powerpoint/2010/main" val="138999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a:t>
            </a:fld>
            <a:endParaRPr lang="en-CA" dirty="0">
              <a:latin typeface="Montserrat" panose="00000500000000000000" pitchFamily="2" charset="0"/>
            </a:endParaRPr>
          </a:p>
        </p:txBody>
      </p:sp>
    </p:spTree>
    <p:extLst>
      <p:ext uri="{BB962C8B-B14F-4D97-AF65-F5344CB8AC3E}">
        <p14:creationId xmlns:p14="http://schemas.microsoft.com/office/powerpoint/2010/main" val="378481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10</a:t>
            </a:fld>
            <a:endParaRPr lang="en-CA" dirty="0">
              <a:latin typeface="Montserrat" panose="00000500000000000000" pitchFamily="2" charset="0"/>
            </a:endParaRPr>
          </a:p>
        </p:txBody>
      </p:sp>
    </p:spTree>
    <p:extLst>
      <p:ext uri="{BB962C8B-B14F-4D97-AF65-F5344CB8AC3E}">
        <p14:creationId xmlns:p14="http://schemas.microsoft.com/office/powerpoint/2010/main" val="158693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11</a:t>
            </a:fld>
            <a:endParaRPr lang="en-CA" dirty="0">
              <a:latin typeface="Montserrat" panose="00000500000000000000" pitchFamily="2" charset="0"/>
            </a:endParaRPr>
          </a:p>
        </p:txBody>
      </p:sp>
    </p:spTree>
    <p:extLst>
      <p:ext uri="{BB962C8B-B14F-4D97-AF65-F5344CB8AC3E}">
        <p14:creationId xmlns:p14="http://schemas.microsoft.com/office/powerpoint/2010/main" val="15687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12</a:t>
            </a:fld>
            <a:endParaRPr lang="en-CA" dirty="0">
              <a:latin typeface="Montserrat" panose="00000500000000000000" pitchFamily="2" charset="0"/>
            </a:endParaRPr>
          </a:p>
        </p:txBody>
      </p:sp>
    </p:spTree>
    <p:extLst>
      <p:ext uri="{BB962C8B-B14F-4D97-AF65-F5344CB8AC3E}">
        <p14:creationId xmlns:p14="http://schemas.microsoft.com/office/powerpoint/2010/main" val="409608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13</a:t>
            </a:fld>
            <a:endParaRPr lang="en-CA" dirty="0">
              <a:latin typeface="Montserrat" panose="00000500000000000000" pitchFamily="2" charset="0"/>
            </a:endParaRPr>
          </a:p>
        </p:txBody>
      </p:sp>
    </p:spTree>
    <p:extLst>
      <p:ext uri="{BB962C8B-B14F-4D97-AF65-F5344CB8AC3E}">
        <p14:creationId xmlns:p14="http://schemas.microsoft.com/office/powerpoint/2010/main" val="280332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14</a:t>
            </a:fld>
            <a:endParaRPr lang="en-CA" dirty="0">
              <a:latin typeface="Montserrat" panose="00000500000000000000" pitchFamily="2" charset="0"/>
            </a:endParaRPr>
          </a:p>
        </p:txBody>
      </p:sp>
    </p:spTree>
    <p:extLst>
      <p:ext uri="{BB962C8B-B14F-4D97-AF65-F5344CB8AC3E}">
        <p14:creationId xmlns:p14="http://schemas.microsoft.com/office/powerpoint/2010/main" val="126886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15</a:t>
            </a:fld>
            <a:endParaRPr lang="en-CA" dirty="0">
              <a:latin typeface="Montserrat" panose="00000500000000000000" pitchFamily="2" charset="0"/>
            </a:endParaRPr>
          </a:p>
        </p:txBody>
      </p:sp>
    </p:spTree>
    <p:extLst>
      <p:ext uri="{BB962C8B-B14F-4D97-AF65-F5344CB8AC3E}">
        <p14:creationId xmlns:p14="http://schemas.microsoft.com/office/powerpoint/2010/main" val="399683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16</a:t>
            </a:fld>
            <a:endParaRPr lang="en-CA" dirty="0">
              <a:latin typeface="Montserrat" panose="00000500000000000000" pitchFamily="2" charset="0"/>
            </a:endParaRPr>
          </a:p>
        </p:txBody>
      </p:sp>
    </p:spTree>
    <p:extLst>
      <p:ext uri="{BB962C8B-B14F-4D97-AF65-F5344CB8AC3E}">
        <p14:creationId xmlns:p14="http://schemas.microsoft.com/office/powerpoint/2010/main" val="1373194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17</a:t>
            </a:fld>
            <a:endParaRPr lang="en-CA" dirty="0">
              <a:latin typeface="Montserrat" panose="00000500000000000000" pitchFamily="2" charset="0"/>
            </a:endParaRPr>
          </a:p>
        </p:txBody>
      </p:sp>
    </p:spTree>
    <p:extLst>
      <p:ext uri="{BB962C8B-B14F-4D97-AF65-F5344CB8AC3E}">
        <p14:creationId xmlns:p14="http://schemas.microsoft.com/office/powerpoint/2010/main" val="328103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18</a:t>
            </a:fld>
            <a:endParaRPr lang="en-CA" dirty="0">
              <a:latin typeface="Montserrat" panose="00000500000000000000" pitchFamily="2" charset="0"/>
            </a:endParaRPr>
          </a:p>
        </p:txBody>
      </p:sp>
    </p:spTree>
    <p:extLst>
      <p:ext uri="{BB962C8B-B14F-4D97-AF65-F5344CB8AC3E}">
        <p14:creationId xmlns:p14="http://schemas.microsoft.com/office/powerpoint/2010/main" val="280467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2</a:t>
            </a:fld>
            <a:endParaRPr lang="en-CA" dirty="0">
              <a:latin typeface="Montserrat" panose="00000500000000000000" pitchFamily="2" charset="0"/>
            </a:endParaRPr>
          </a:p>
        </p:txBody>
      </p:sp>
    </p:spTree>
    <p:extLst>
      <p:ext uri="{BB962C8B-B14F-4D97-AF65-F5344CB8AC3E}">
        <p14:creationId xmlns:p14="http://schemas.microsoft.com/office/powerpoint/2010/main" val="44709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3</a:t>
            </a:fld>
            <a:endParaRPr lang="en-CA" dirty="0">
              <a:latin typeface="Montserrat" panose="00000500000000000000" pitchFamily="2" charset="0"/>
            </a:endParaRPr>
          </a:p>
        </p:txBody>
      </p:sp>
    </p:spTree>
    <p:extLst>
      <p:ext uri="{BB962C8B-B14F-4D97-AF65-F5344CB8AC3E}">
        <p14:creationId xmlns:p14="http://schemas.microsoft.com/office/powerpoint/2010/main" val="382813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go through</a:t>
            </a:r>
            <a:r>
              <a:rPr lang="en-US" baseline="0" dirty="0"/>
              <a:t> Key changes: particularly IFD, losses and temporal patterns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Australian Bureau of Meteorology undertook an extensive review of Intensity-Frequency-Duration rainfall data across Australia. As part of this work, a pluviograph database containing a total of 2280 stations across Australia was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Pre-burst rainfall is now an important consideration in Australian design flood estimation</a:t>
            </a:r>
          </a:p>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4</a:t>
            </a:fld>
            <a:endParaRPr lang="en-CA" dirty="0">
              <a:latin typeface="Montserrat" panose="00000500000000000000" pitchFamily="2" charset="0"/>
            </a:endParaRPr>
          </a:p>
        </p:txBody>
      </p:sp>
    </p:spTree>
    <p:extLst>
      <p:ext uri="{BB962C8B-B14F-4D97-AF65-F5344CB8AC3E}">
        <p14:creationId xmlns:p14="http://schemas.microsoft.com/office/powerpoint/2010/main" val="135079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accent3"/>
                </a:solidFill>
                <a:latin typeface="Verdana" panose="020B0604030504040204" pitchFamily="34" charset="0"/>
                <a:ea typeface="Times New Roman" panose="02020603050405020304" pitchFamily="18" charset="0"/>
                <a:cs typeface="+mn-cs"/>
              </a:rPr>
              <a:t>Flood estimation in urban catchments moves toward storage-based mitigation solutions</a:t>
            </a:r>
            <a:endParaRPr lang="en-US" sz="1200" i="1" kern="1200" dirty="0">
              <a:solidFill>
                <a:srgbClr val="1E252B"/>
              </a:solidFill>
              <a:latin typeface="Verdana" panose="020B0604030504040204" pitchFamily="34" charset="0"/>
              <a:ea typeface="Times New Roman" panose="02020603050405020304" pitchFamily="18" charset="0"/>
              <a:cs typeface="+mn-cs"/>
            </a:endParaRPr>
          </a:p>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5</a:t>
            </a:fld>
            <a:endParaRPr lang="en-CA" dirty="0">
              <a:latin typeface="Montserrat" panose="00000500000000000000" pitchFamily="2" charset="0"/>
            </a:endParaRPr>
          </a:p>
        </p:txBody>
      </p:sp>
    </p:spTree>
    <p:extLst>
      <p:ext uri="{BB962C8B-B14F-4D97-AF65-F5344CB8AC3E}">
        <p14:creationId xmlns:p14="http://schemas.microsoft.com/office/powerpoint/2010/main" val="10518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spcAft>
                <a:spcPts val="1200"/>
              </a:spcAft>
              <a:buFont typeface="Arial" panose="020B0604020202020204" pitchFamily="34" charset="0"/>
              <a:buNone/>
            </a:pPr>
            <a:r>
              <a:rPr lang="en-US" dirty="0">
                <a:latin typeface="Verdana" panose="020B0604030504040204" pitchFamily="34" charset="0"/>
                <a:ea typeface="Times New Roman" panose="02020603050405020304" pitchFamily="18" charset="0"/>
              </a:rPr>
              <a:t>Design temporal runoff patterns across Australia were generated as part of a detailed study involving 35 test catchments </a:t>
            </a:r>
          </a:p>
          <a:p>
            <a:endParaRPr lang="en-US" sz="1200" kern="1200" dirty="0">
              <a:solidFill>
                <a:schemeClr val="tx1"/>
              </a:solidFill>
              <a:effectLst/>
              <a:latin typeface="Montserrat" panose="00000500000000000000" pitchFamily="2" charset="0"/>
              <a:ea typeface="+mn-ea"/>
              <a:cs typeface="+mn-cs"/>
            </a:endParaRPr>
          </a:p>
          <a:p>
            <a:r>
              <a:rPr lang="en-US" sz="1200" kern="1200" dirty="0">
                <a:solidFill>
                  <a:schemeClr val="tx1"/>
                </a:solidFill>
                <a:effectLst/>
                <a:latin typeface="Montserrat" panose="00000500000000000000" pitchFamily="2" charset="0"/>
                <a:ea typeface="+mn-ea"/>
                <a:cs typeface="+mn-cs"/>
              </a:rPr>
              <a:t>Temporal rainfall patterns vary regionally across Australia and twelve temporal pattern regions have been defined (Figure 4). The regions follow key drainage basin boundaries and vary with ‘burst loading’. ‘Burst loading’ is essentially a simple measure of when the heaviest part of the burst occurs, with categories labelled accordingly as front, middle and back loaded events</a:t>
            </a:r>
          </a:p>
          <a:p>
            <a:endParaRPr lang="en-US" sz="1200" kern="1200" dirty="0">
              <a:solidFill>
                <a:schemeClr val="tx1"/>
              </a:solidFill>
              <a:effectLst/>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Times New Roman" panose="02020603050405020304" pitchFamily="18" charset="0"/>
              </a:rPr>
              <a:t>Each ensemble contained carefully selected temporal patterns, based on consideration of several temporal pattern selection criteria. </a:t>
            </a:r>
            <a:endParaRPr lang="en-AU" dirty="0">
              <a:latin typeface="Times New Roman" panose="02020603050405020304" pitchFamily="18" charset="0"/>
              <a:ea typeface="Times New Roman" panose="02020603050405020304" pitchFamily="18" charset="0"/>
            </a:endParaRPr>
          </a:p>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6</a:t>
            </a:fld>
            <a:endParaRPr lang="en-CA" dirty="0">
              <a:latin typeface="Montserrat" panose="00000500000000000000" pitchFamily="2" charset="0"/>
            </a:endParaRPr>
          </a:p>
        </p:txBody>
      </p:sp>
    </p:spTree>
    <p:extLst>
      <p:ext uri="{BB962C8B-B14F-4D97-AF65-F5344CB8AC3E}">
        <p14:creationId xmlns:p14="http://schemas.microsoft.com/office/powerpoint/2010/main" val="164698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7</a:t>
            </a:fld>
            <a:endParaRPr lang="en-CA" dirty="0">
              <a:latin typeface="Montserrat" panose="00000500000000000000" pitchFamily="2" charset="0"/>
            </a:endParaRPr>
          </a:p>
        </p:txBody>
      </p:sp>
    </p:spTree>
    <p:extLst>
      <p:ext uri="{BB962C8B-B14F-4D97-AF65-F5344CB8AC3E}">
        <p14:creationId xmlns:p14="http://schemas.microsoft.com/office/powerpoint/2010/main" val="246487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8</a:t>
            </a:fld>
            <a:endParaRPr lang="en-CA" dirty="0">
              <a:latin typeface="Montserrat" panose="00000500000000000000" pitchFamily="2" charset="0"/>
            </a:endParaRPr>
          </a:p>
        </p:txBody>
      </p:sp>
    </p:spTree>
    <p:extLst>
      <p:ext uri="{BB962C8B-B14F-4D97-AF65-F5344CB8AC3E}">
        <p14:creationId xmlns:p14="http://schemas.microsoft.com/office/powerpoint/2010/main" val="28854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9</a:t>
            </a:fld>
            <a:endParaRPr lang="en-CA" dirty="0">
              <a:latin typeface="Montserrat" panose="00000500000000000000" pitchFamily="2" charset="0"/>
            </a:endParaRPr>
          </a:p>
        </p:txBody>
      </p:sp>
    </p:spTree>
    <p:extLst>
      <p:ext uri="{BB962C8B-B14F-4D97-AF65-F5344CB8AC3E}">
        <p14:creationId xmlns:p14="http://schemas.microsoft.com/office/powerpoint/2010/main" val="1041955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Hero Red logo + Images">
    <p:spTree>
      <p:nvGrpSpPr>
        <p:cNvPr id="1" name=""/>
        <p:cNvGrpSpPr/>
        <p:nvPr/>
      </p:nvGrpSpPr>
      <p:grpSpPr>
        <a:xfrm>
          <a:off x="0" y="0"/>
          <a:ext cx="0" cy="0"/>
          <a:chOff x="0" y="0"/>
          <a:chExt cx="0" cy="0"/>
        </a:xfrm>
      </p:grpSpPr>
      <p:sp>
        <p:nvSpPr>
          <p:cNvPr id="9" name="Espace réservé pour une image  5"/>
          <p:cNvSpPr>
            <a:spLocks noGrp="1"/>
          </p:cNvSpPr>
          <p:nvPr>
            <p:ph type="pic" sz="quarter" idx="12"/>
          </p:nvPr>
        </p:nvSpPr>
        <p:spPr>
          <a:xfrm>
            <a:off x="0" y="0"/>
            <a:ext cx="12192001"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US"/>
              <a:t>Click icon to add picture</a:t>
            </a:r>
            <a:endParaRPr lang="en-CA" dirty="0"/>
          </a:p>
        </p:txBody>
      </p:sp>
      <p:sp>
        <p:nvSpPr>
          <p:cNvPr id="2" name="Titre 1"/>
          <p:cNvSpPr>
            <a:spLocks noGrp="1"/>
          </p:cNvSpPr>
          <p:nvPr>
            <p:ph type="ctrTitle" hasCustomPrompt="1"/>
          </p:nvPr>
        </p:nvSpPr>
        <p:spPr>
          <a:xfrm>
            <a:off x="227013" y="4182035"/>
            <a:ext cx="5832475" cy="188925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3" name="Image 6">
            <a:extLst>
              <a:ext uri="{FF2B5EF4-FFF2-40B4-BE49-F238E27FC236}">
                <a16:creationId xmlns:a16="http://schemas.microsoft.com/office/drawing/2014/main" xmlns="" id="{A2DD4B32-613C-4EEE-9443-80F9363C2BD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579" r="42719"/>
          <a:stretch/>
        </p:blipFill>
        <p:spPr>
          <a:xfrm>
            <a:off x="9159575" y="-1"/>
            <a:ext cx="3032425" cy="5438873"/>
          </a:xfrm>
          <a:prstGeom prst="rect">
            <a:avLst/>
          </a:prstGeom>
        </p:spPr>
      </p:pic>
      <p:pic>
        <p:nvPicPr>
          <p:cNvPr id="11" name="Picture 10">
            <a:extLst>
              <a:ext uri="{FF2B5EF4-FFF2-40B4-BE49-F238E27FC236}">
                <a16:creationId xmlns:a16="http://schemas.microsoft.com/office/drawing/2014/main" xmlns="" id="{EC492AD7-E59B-4E48-B205-D52D4DAAD9DC}"/>
              </a:ext>
            </a:extLst>
          </p:cNvPr>
          <p:cNvPicPr>
            <a:picLocks noChangeAspect="1"/>
          </p:cNvPicPr>
          <p:nvPr userDrawn="1"/>
        </p:nvPicPr>
        <p:blipFill>
          <a:blip r:embed="rId3"/>
          <a:stretch>
            <a:fillRect/>
          </a:stretch>
        </p:blipFill>
        <p:spPr>
          <a:xfrm>
            <a:off x="2069861" y="2077101"/>
            <a:ext cx="8052278" cy="2094812"/>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Section: Sky Gradient">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227013" y="1052513"/>
            <a:ext cx="2376487" cy="3132137"/>
          </a:xfrm>
        </p:spPr>
        <p:txBody>
          <a:bodyPr/>
          <a:lstStyle>
            <a:lvl1pPr>
              <a:defRPr baseline="0"/>
            </a:lvl1pPr>
          </a:lstStyle>
          <a:p>
            <a:r>
              <a:rPr lang="en-CA" dirty="0"/>
              <a:t>Insert section title here</a:t>
            </a:r>
          </a:p>
        </p:txBody>
      </p:sp>
      <p:sp>
        <p:nvSpPr>
          <p:cNvPr id="6" name="Rectangle 5"/>
          <p:cNvSpPr/>
          <p:nvPr userDrawn="1"/>
        </p:nvSpPr>
        <p:spPr>
          <a:xfrm>
            <a:off x="3190662" y="0"/>
            <a:ext cx="9001338"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Image 8"/>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spTree>
    <p:extLst/>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ject: Photo">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10488612" cy="6876364"/>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project image here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lvl1pPr>
              <a:defRPr baseline="0"/>
            </a:lvl1pPr>
          </a:lstStyle>
          <a:p>
            <a:r>
              <a:rPr lang="en-CA" dirty="0"/>
              <a:t>Insert project title here</a:t>
            </a:r>
          </a:p>
        </p:txBody>
      </p:sp>
    </p:spTree>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roject: 1 Photo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6805612" cy="6903695"/>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8580438" y="620713"/>
            <a:ext cx="3384550" cy="1152526"/>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8580438" y="1844675"/>
            <a:ext cx="3384549" cy="4358875"/>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Tree>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roject: 2 Photos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6794219" y="225425"/>
            <a:ext cx="5170769"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1930400" y="3281137"/>
            <a:ext cx="4597400" cy="754748"/>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1930400" y="4257675"/>
            <a:ext cx="4597400"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
        <p:nvSpPr>
          <p:cNvPr id="10" name="Espace réservé pour une image  5"/>
          <p:cNvSpPr>
            <a:spLocks noGrp="1"/>
          </p:cNvSpPr>
          <p:nvPr>
            <p:ph type="pic" sz="quarter" idx="17" hasCustomPrompt="1"/>
          </p:nvPr>
        </p:nvSpPr>
        <p:spPr>
          <a:xfrm>
            <a:off x="1703389" y="225425"/>
            <a:ext cx="5090830"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14" name="Espace réservé du contenu 2"/>
          <p:cNvSpPr>
            <a:spLocks noGrp="1"/>
          </p:cNvSpPr>
          <p:nvPr>
            <p:ph sz="quarter" idx="18" hasCustomPrompt="1"/>
          </p:nvPr>
        </p:nvSpPr>
        <p:spPr>
          <a:xfrm>
            <a:off x="7104063" y="4257675"/>
            <a:ext cx="4860925"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cxnSp>
        <p:nvCxnSpPr>
          <p:cNvPr id="16" name="Connecteur droit 15"/>
          <p:cNvCxnSpPr/>
          <p:nvPr userDrawn="1"/>
        </p:nvCxnSpPr>
        <p:spPr>
          <a:xfrm>
            <a:off x="6794219" y="3254188"/>
            <a:ext cx="0" cy="2949363"/>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p:cNvSpPr>
            <a:spLocks noGrp="1"/>
          </p:cNvSpPr>
          <p:nvPr>
            <p:ph type="body" sz="quarter" idx="19" hasCustomPrompt="1"/>
          </p:nvPr>
        </p:nvSpPr>
        <p:spPr>
          <a:xfrm>
            <a:off x="7104063" y="3281363"/>
            <a:ext cx="4860925" cy="754062"/>
          </a:xfrm>
        </p:spPr>
        <p:txBody>
          <a:bodyPr/>
          <a:lstStyle>
            <a:lvl1pPr marL="0" indent="0">
              <a:buNone/>
              <a:defRPr/>
            </a:lvl1pPr>
          </a:lstStyle>
          <a:p>
            <a:pPr lvl="0"/>
            <a: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t>Insert project title here</a:t>
            </a:r>
            <a:b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br>
            <a:endParaRPr lang="en-CA" dirty="0"/>
          </a:p>
        </p:txBody>
      </p:sp>
    </p:spTree>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Content : 1 column">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noProof="0"/>
          </a:p>
        </p:txBody>
      </p:sp>
      <p:sp>
        <p:nvSpPr>
          <p:cNvPr id="6" name="Espace réservé du numéro de diapositive 5"/>
          <p:cNvSpPr>
            <a:spLocks noGrp="1"/>
          </p:cNvSpPr>
          <p:nvPr>
            <p:ph type="sldNum" sz="quarter" idx="12"/>
          </p:nvPr>
        </p:nvSpPr>
        <p:spPr>
          <a:xfrm>
            <a:off x="10481628" y="6226764"/>
            <a:ext cx="1404936" cy="323850"/>
          </a:xfrm>
        </p:spPr>
        <p:txBody>
          <a:bodyPr/>
          <a:lstStyle/>
          <a:p>
            <a:fld id="{52326D77-2960-1A4A-B5CA-B95B3484A035}" type="slidenum">
              <a:rPr lang="en-NZ" noProof="0" smtClean="0"/>
              <a:t>‹#›</a:t>
            </a:fld>
            <a:endParaRPr lang="en-NZ" noProof="0"/>
          </a:p>
        </p:txBody>
      </p:sp>
      <p:sp>
        <p:nvSpPr>
          <p:cNvPr id="3" name="Espace réservé du contenu 2"/>
          <p:cNvSpPr>
            <a:spLocks noGrp="1"/>
          </p:cNvSpPr>
          <p:nvPr>
            <p:ph sz="quarter" idx="13" hasCustomPrompt="1"/>
          </p:nvPr>
        </p:nvSpPr>
        <p:spPr>
          <a:xfrm>
            <a:off x="2208213" y="1844675"/>
            <a:ext cx="9251950" cy="4356100"/>
          </a:xfrm>
        </p:spPr>
        <p:txBody>
          <a:bodyPr/>
          <a:lstStyle>
            <a:lvl1pPr>
              <a:defRPr/>
            </a:lvl1pPr>
            <a:lvl2pPr>
              <a:defRPr/>
            </a:lvl2pPr>
            <a:lvl3pPr>
              <a:defRPr/>
            </a:lvl3pPr>
            <a:lvl4pPr>
              <a:defRPr/>
            </a:lvl4pPr>
            <a:lvl5pPr>
              <a:defRPr/>
            </a:lvl5pPr>
          </a:lstStyle>
          <a:p>
            <a:pPr lvl="0"/>
            <a:r>
              <a:rPr lang="en-NZ" dirty="0"/>
              <a:t>Click to add text </a:t>
            </a:r>
          </a:p>
          <a:p>
            <a:pPr lvl="1"/>
            <a:r>
              <a:rPr lang="en-NZ" dirty="0"/>
              <a:t>second level </a:t>
            </a:r>
          </a:p>
          <a:p>
            <a:pPr lvl="2"/>
            <a:r>
              <a:rPr lang="en-NZ" dirty="0"/>
              <a:t>third level </a:t>
            </a:r>
          </a:p>
          <a:p>
            <a:pPr lvl="3"/>
            <a:r>
              <a:rPr lang="en-NZ" dirty="0"/>
              <a:t>fourth level </a:t>
            </a:r>
          </a:p>
          <a:p>
            <a:pPr lvl="4"/>
            <a:r>
              <a:rPr lang="en-NZ" dirty="0"/>
              <a:t>fifth level</a:t>
            </a:r>
            <a:endParaRPr lang="en-CA" dirty="0"/>
          </a:p>
        </p:txBody>
      </p:sp>
      <p:sp>
        <p:nvSpPr>
          <p:cNvPr id="8" name="Titre 12">
            <a:extLst>
              <a:ext uri="{FF2B5EF4-FFF2-40B4-BE49-F238E27FC236}">
                <a16:creationId xmlns:a16="http://schemas.microsoft.com/office/drawing/2014/main" xmlns="" id="{B72B538F-52DA-4B2E-B7F3-4E35F34459D6}"/>
              </a:ext>
            </a:extLst>
          </p:cNvPr>
          <p:cNvSpPr>
            <a:spLocks noGrp="1"/>
          </p:cNvSpPr>
          <p:nvPr>
            <p:ph type="title" hasCustomPrompt="1"/>
          </p:nvPr>
        </p:nvSpPr>
        <p:spPr>
          <a:xfrm>
            <a:off x="2208214" y="620713"/>
            <a:ext cx="9251949" cy="1152526"/>
          </a:xfrm>
        </p:spPr>
        <p:txBody>
          <a:bodyPr/>
          <a:lstStyle/>
          <a:p>
            <a:r>
              <a:rPr lang="en-CA" dirty="0"/>
              <a:t>Insert slide title here</a:t>
            </a:r>
          </a:p>
        </p:txBody>
      </p:sp>
    </p:spTree>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Content : 2 columns">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p>
            <a:r>
              <a:rPr lang="en-CA" dirty="0"/>
              <a:t>Insert slide title here</a:t>
            </a:r>
          </a:p>
        </p:txBody>
      </p:sp>
      <p:sp>
        <p:nvSpPr>
          <p:cNvPr id="3" name="Espace réservé du contenu 2"/>
          <p:cNvSpPr>
            <a:spLocks noGrp="1"/>
          </p:cNvSpPr>
          <p:nvPr>
            <p:ph sz="quarter" idx="13" hasCustomPrompt="1"/>
          </p:nvPr>
        </p:nvSpPr>
        <p:spPr>
          <a:xfrm>
            <a:off x="2208213" y="1844675"/>
            <a:ext cx="4319587" cy="4356100"/>
          </a:xfrm>
        </p:spPr>
        <p:txBody>
          <a:bodyPr/>
          <a:lstStyle>
            <a:lvl1pPr>
              <a:defRPr/>
            </a:lvl1pPr>
            <a:lvl2pPr>
              <a:defRPr/>
            </a:lvl2pPr>
            <a:lvl3pPr>
              <a:defRPr/>
            </a:lvl3pPr>
            <a:lvl4pPr>
              <a:defRPr/>
            </a:lvl4pPr>
            <a:lvl5pPr>
              <a:defRPr/>
            </a:lvl5pPr>
          </a:lstStyle>
          <a:p>
            <a:pPr lvl="0"/>
            <a:r>
              <a:rPr lang="en-NZ" dirty="0"/>
              <a:t>Click to add text </a:t>
            </a:r>
          </a:p>
          <a:p>
            <a:pPr lvl="1"/>
            <a:r>
              <a:rPr lang="en-NZ" dirty="0"/>
              <a:t>second level </a:t>
            </a:r>
          </a:p>
          <a:p>
            <a:pPr lvl="2"/>
            <a:r>
              <a:rPr lang="en-NZ" dirty="0"/>
              <a:t>third level </a:t>
            </a:r>
          </a:p>
          <a:p>
            <a:pPr lvl="3"/>
            <a:r>
              <a:rPr lang="en-NZ" dirty="0"/>
              <a:t>fourth level </a:t>
            </a:r>
          </a:p>
          <a:p>
            <a:pPr lvl="4"/>
            <a:r>
              <a:rPr lang="en-NZ" dirty="0"/>
              <a:t>fifth level</a:t>
            </a:r>
            <a:endParaRPr lang="en-CA" dirty="0"/>
          </a:p>
        </p:txBody>
      </p:sp>
      <p:sp>
        <p:nvSpPr>
          <p:cNvPr id="9" name="Espace réservé du contenu 2"/>
          <p:cNvSpPr>
            <a:spLocks noGrp="1"/>
          </p:cNvSpPr>
          <p:nvPr>
            <p:ph sz="quarter" idx="14" hasCustomPrompt="1"/>
          </p:nvPr>
        </p:nvSpPr>
        <p:spPr>
          <a:xfrm>
            <a:off x="7104064" y="1844675"/>
            <a:ext cx="4356100" cy="4356100"/>
          </a:xfrm>
        </p:spPr>
        <p:txBody>
          <a:bodyPr/>
          <a:lstStyle>
            <a:lvl1pPr>
              <a:defRPr/>
            </a:lvl1pPr>
            <a:lvl2pPr>
              <a:defRPr/>
            </a:lvl2pPr>
            <a:lvl3pPr>
              <a:defRPr/>
            </a:lvl3pPr>
            <a:lvl4pPr>
              <a:defRPr/>
            </a:lvl4pPr>
            <a:lvl5pPr>
              <a:defRPr/>
            </a:lvl5pPr>
          </a:lstStyle>
          <a:p>
            <a:pPr lvl="0"/>
            <a:r>
              <a:rPr lang="en-NZ" dirty="0"/>
              <a:t>Click to add text </a:t>
            </a:r>
          </a:p>
          <a:p>
            <a:pPr lvl="1"/>
            <a:r>
              <a:rPr lang="en-NZ" dirty="0"/>
              <a:t>second level </a:t>
            </a:r>
          </a:p>
          <a:p>
            <a:pPr lvl="2"/>
            <a:r>
              <a:rPr lang="en-NZ" dirty="0"/>
              <a:t>third level </a:t>
            </a:r>
          </a:p>
          <a:p>
            <a:pPr lvl="3"/>
            <a:r>
              <a:rPr lang="en-NZ" dirty="0"/>
              <a:t>fourth level </a:t>
            </a:r>
          </a:p>
          <a:p>
            <a:pPr lvl="4"/>
            <a:r>
              <a:rPr lang="en-NZ" dirty="0"/>
              <a:t>fifth level</a:t>
            </a:r>
            <a:endParaRPr lang="en-CA" dirty="0"/>
          </a:p>
        </p:txBody>
      </p:sp>
      <p:cxnSp>
        <p:nvCxnSpPr>
          <p:cNvPr id="4" name="Connecteur droit 3"/>
          <p:cNvCxnSpPr>
            <a:stCxn id="13" idx="2"/>
          </p:cNvCxnSpPr>
          <p:nvPr userDrawn="1"/>
        </p:nvCxnSpPr>
        <p:spPr>
          <a:xfrm flipH="1">
            <a:off x="6790765" y="1773239"/>
            <a:ext cx="43424" cy="4427536"/>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Hero White logo + Images">
    <p:spTree>
      <p:nvGrpSpPr>
        <p:cNvPr id="1" name=""/>
        <p:cNvGrpSpPr/>
        <p:nvPr/>
      </p:nvGrpSpPr>
      <p:grpSpPr>
        <a:xfrm>
          <a:off x="0" y="0"/>
          <a:ext cx="0" cy="0"/>
          <a:chOff x="0" y="0"/>
          <a:chExt cx="0" cy="0"/>
        </a:xfrm>
      </p:grpSpPr>
      <p:sp>
        <p:nvSpPr>
          <p:cNvPr id="9" name="Espace réservé pour une image  5"/>
          <p:cNvSpPr>
            <a:spLocks noGrp="1"/>
          </p:cNvSpPr>
          <p:nvPr>
            <p:ph type="pic" sz="quarter" idx="12"/>
          </p:nvPr>
        </p:nvSpPr>
        <p:spPr>
          <a:xfrm>
            <a:off x="1" y="0"/>
            <a:ext cx="12192000" cy="6858000"/>
          </a:xfrm>
          <a:solidFill>
            <a:schemeClr val="tx2"/>
          </a:solidFill>
        </p:spPr>
        <p:txBody>
          <a:bodyPr anchor="t">
            <a:normAutofit/>
          </a:bodyPr>
          <a:lstStyle>
            <a:lvl1pPr marL="0" indent="0" algn="l">
              <a:buNone/>
              <a:defRPr sz="1000">
                <a:solidFill>
                  <a:schemeClr val="bg1"/>
                </a:solidFill>
              </a:defRPr>
            </a:lvl1pPr>
          </a:lstStyle>
          <a:p>
            <a:pPr marL="0" lvl="0" indent="0">
              <a:buNone/>
            </a:pPr>
            <a:r>
              <a:rPr lang="en-US"/>
              <a:t>Click icon to add picture</a:t>
            </a:r>
            <a:endParaRPr lang="en-CA" dirty="0"/>
          </a:p>
        </p:txBody>
      </p:sp>
      <p:sp>
        <p:nvSpPr>
          <p:cNvPr id="2" name="Titre 1"/>
          <p:cNvSpPr>
            <a:spLocks noGrp="1"/>
          </p:cNvSpPr>
          <p:nvPr>
            <p:ph type="ctrTitle" hasCustomPrompt="1"/>
          </p:nvPr>
        </p:nvSpPr>
        <p:spPr>
          <a:xfrm>
            <a:off x="227013" y="4168589"/>
            <a:ext cx="5832475" cy="1902698"/>
          </a:xfrm>
        </p:spPr>
        <p:txBody>
          <a:bodyPr anchor="b">
            <a:normAutofit/>
          </a:bodyPr>
          <a:lstStyle>
            <a:lvl1pPr algn="l">
              <a:defRPr sz="2800">
                <a:solidFill>
                  <a:schemeClr val="bg1"/>
                </a:solidFill>
              </a:defRPr>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charset="0"/>
                <a:ea typeface="Montserrat" charset="0"/>
                <a:cs typeface="Montserrat" charset="0"/>
              </a:defRPr>
            </a:lvl1pPr>
          </a:lstStyle>
          <a:p>
            <a:endParaRPr lang="en-CA" dirty="0"/>
          </a:p>
        </p:txBody>
      </p:sp>
      <p:pic>
        <p:nvPicPr>
          <p:cNvPr id="13" name="Image 6">
            <a:extLst>
              <a:ext uri="{FF2B5EF4-FFF2-40B4-BE49-F238E27FC236}">
                <a16:creationId xmlns:a16="http://schemas.microsoft.com/office/drawing/2014/main" xmlns="" id="{BFC5696B-CDB3-46FD-A7B0-01B2C17A0DA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579" r="42719"/>
          <a:stretch/>
        </p:blipFill>
        <p:spPr>
          <a:xfrm>
            <a:off x="9159575" y="-1"/>
            <a:ext cx="3032425" cy="5438873"/>
          </a:xfrm>
          <a:prstGeom prst="rect">
            <a:avLst/>
          </a:prstGeom>
        </p:spPr>
      </p:pic>
      <p:pic>
        <p:nvPicPr>
          <p:cNvPr id="12" name="Picture 11">
            <a:extLst>
              <a:ext uri="{FF2B5EF4-FFF2-40B4-BE49-F238E27FC236}">
                <a16:creationId xmlns:a16="http://schemas.microsoft.com/office/drawing/2014/main" xmlns="" id="{DF03603C-032D-4C52-861F-457032E4D1C9}"/>
              </a:ext>
            </a:extLst>
          </p:cNvPr>
          <p:cNvPicPr>
            <a:picLocks noChangeAspect="1"/>
          </p:cNvPicPr>
          <p:nvPr userDrawn="1"/>
        </p:nvPicPr>
        <p:blipFill>
          <a:blip r:embed="rId3"/>
          <a:stretch>
            <a:fillRect/>
          </a:stretch>
        </p:blipFill>
        <p:spPr>
          <a:xfrm>
            <a:off x="2069860" y="2077100"/>
            <a:ext cx="8052278" cy="2094812"/>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Hero Red logo + Sky Gradient">
    <p:spTree>
      <p:nvGrpSpPr>
        <p:cNvPr id="1" name=""/>
        <p:cNvGrpSpPr/>
        <p:nvPr/>
      </p:nvGrpSpPr>
      <p:grpSpPr>
        <a:xfrm>
          <a:off x="0" y="0"/>
          <a:ext cx="0" cy="0"/>
          <a:chOff x="0" y="0"/>
          <a:chExt cx="0" cy="0"/>
        </a:xfrm>
      </p:grpSpPr>
      <p:sp>
        <p:nvSpPr>
          <p:cNvPr id="12" name="Rectangle 11"/>
          <p:cNvSpPr/>
          <p:nvPr userDrawn="1"/>
        </p:nvSpPr>
        <p:spPr>
          <a:xfrm>
            <a:off x="0" y="0"/>
            <a:ext cx="12192001" cy="6875248"/>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Image 13"/>
          <p:cNvPicPr>
            <a:picLocks noChangeAspect="1"/>
          </p:cNvPicPr>
          <p:nvPr userDrawn="1"/>
        </p:nvPicPr>
        <p:blipFill rotWithShape="1">
          <a:blip r:embed="rId2">
            <a:extLst>
              <a:ext uri="{28A0092B-C50C-407E-A947-70E740481C1C}">
                <a14:useLocalDpi xmlns:a14="http://schemas.microsoft.com/office/drawing/2010/main"/>
              </a:ext>
            </a:extLst>
          </a:blip>
          <a:srcRect l="55622" t="49" r="1171" b="-49"/>
          <a:stretch/>
        </p:blipFill>
        <p:spPr>
          <a:xfrm>
            <a:off x="31886" y="1047583"/>
            <a:ext cx="3270722" cy="5843209"/>
          </a:xfrm>
          <a:prstGeom prst="rect">
            <a:avLst/>
          </a:prstGeom>
        </p:spPr>
      </p:pic>
      <p:sp>
        <p:nvSpPr>
          <p:cNvPr id="2" name="Titre 1"/>
          <p:cNvSpPr>
            <a:spLocks noGrp="1"/>
          </p:cNvSpPr>
          <p:nvPr>
            <p:ph type="ctrTitle" hasCustomPrompt="1"/>
          </p:nvPr>
        </p:nvSpPr>
        <p:spPr>
          <a:xfrm>
            <a:off x="227013" y="4689475"/>
            <a:ext cx="5832475" cy="138181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baseline="0">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5" name="Image 6">
            <a:extLst>
              <a:ext uri="{FF2B5EF4-FFF2-40B4-BE49-F238E27FC236}">
                <a16:creationId xmlns:a16="http://schemas.microsoft.com/office/drawing/2014/main" xmlns="" id="{B63D85D1-F27B-4B21-BD2A-95FC5D30C8F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8579" r="42719"/>
          <a:stretch/>
        </p:blipFill>
        <p:spPr>
          <a:xfrm>
            <a:off x="9159575" y="-1"/>
            <a:ext cx="3032425" cy="5438873"/>
          </a:xfrm>
          <a:prstGeom prst="rect">
            <a:avLst/>
          </a:prstGeom>
        </p:spPr>
      </p:pic>
      <p:pic>
        <p:nvPicPr>
          <p:cNvPr id="13" name="Picture 12">
            <a:extLst>
              <a:ext uri="{FF2B5EF4-FFF2-40B4-BE49-F238E27FC236}">
                <a16:creationId xmlns:a16="http://schemas.microsoft.com/office/drawing/2014/main" xmlns="" id="{2FA6A44A-E95D-410A-B605-ADC7FAD83034}"/>
              </a:ext>
            </a:extLst>
          </p:cNvPr>
          <p:cNvPicPr>
            <a:picLocks noChangeAspect="1"/>
          </p:cNvPicPr>
          <p:nvPr userDrawn="1"/>
        </p:nvPicPr>
        <p:blipFill>
          <a:blip r:embed="rId4"/>
          <a:stretch>
            <a:fillRect/>
          </a:stretch>
        </p:blipFill>
        <p:spPr>
          <a:xfrm>
            <a:off x="2069861" y="2077101"/>
            <a:ext cx="8052278" cy="2094812"/>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Red Text + Image">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67339" y="-6093"/>
            <a:ext cx="3032425" cy="5949194"/>
          </a:xfrm>
          <a:prstGeom prst="rect">
            <a:avLst/>
          </a:prstGeom>
        </p:spPr>
      </p:pic>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8"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le: Red Text + Sky Gradient">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pic>
        <p:nvPicPr>
          <p:cNvPr id="8" name="Image 7"/>
          <p:cNvPicPr>
            <a:picLocks noChangeAspect="1"/>
          </p:cNvPicPr>
          <p:nvPr userDrawn="1"/>
        </p:nvPicPr>
        <p:blipFill rotWithShape="1">
          <a:blip r:embed="rId3">
            <a:extLst>
              <a:ext uri="{28A0092B-C50C-407E-A947-70E740481C1C}">
                <a14:useLocalDpi xmlns:a14="http://schemas.microsoft.com/office/drawing/2010/main"/>
              </a:ext>
            </a:extLst>
          </a:blip>
          <a:srcRect l="55622" t="49" r="1171" b="-49"/>
          <a:stretch/>
        </p:blipFill>
        <p:spPr>
          <a:xfrm>
            <a:off x="1706148" y="1052513"/>
            <a:ext cx="3267962" cy="5838279"/>
          </a:xfrm>
          <a:prstGeom prst="rect">
            <a:avLst/>
          </a:prstGeom>
        </p:spPr>
      </p:pic>
      <p:sp>
        <p:nvSpPr>
          <p:cNvPr id="2" name="Titre 1"/>
          <p:cNvSpPr>
            <a:spLocks noGrp="1"/>
          </p:cNvSpPr>
          <p:nvPr>
            <p:ph type="ctrTitle" hasCustomPrompt="1"/>
          </p:nvPr>
        </p:nvSpPr>
        <p:spPr>
          <a:xfrm>
            <a:off x="2208213" y="620713"/>
            <a:ext cx="9251950" cy="5022206"/>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9"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2"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le: White Text + Red Background">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endParaRP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a:t>
            </a:r>
            <a:br>
              <a:rPr lang="en-CA" dirty="0"/>
            </a:br>
            <a:r>
              <a:rPr lang="en-CA" dirty="0"/>
              <a:t>here</a:t>
            </a:r>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7"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le: White Text + Image Gradient">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ection: 2 Images">
    <p:spTree>
      <p:nvGrpSpPr>
        <p:cNvPr id="1" name=""/>
        <p:cNvGrpSpPr/>
        <p:nvPr/>
      </p:nvGrpSpPr>
      <p:grpSpPr>
        <a:xfrm>
          <a:off x="0" y="0"/>
          <a:ext cx="0" cy="0"/>
          <a:chOff x="0" y="0"/>
          <a:chExt cx="0" cy="0"/>
        </a:xfrm>
      </p:grpSpPr>
      <p:sp>
        <p:nvSpPr>
          <p:cNvPr id="10" name="Espace réservé pour une image  5"/>
          <p:cNvSpPr>
            <a:spLocks noGrp="1"/>
          </p:cNvSpPr>
          <p:nvPr>
            <p:ph type="pic" sz="quarter" idx="13" hasCustomPrompt="1"/>
          </p:nvPr>
        </p:nvSpPr>
        <p:spPr>
          <a:xfrm>
            <a:off x="3179763" y="0"/>
            <a:ext cx="5832475"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lvl1pPr>
              <a:defRPr/>
            </a:lvl1pPr>
          </a:lstStyle>
          <a:p>
            <a:r>
              <a:rPr lang="en-CA" dirty="0"/>
              <a:t>Insert section title here</a:t>
            </a:r>
          </a:p>
        </p:txBody>
      </p:sp>
      <p:sp>
        <p:nvSpPr>
          <p:cNvPr id="14" name="Espace réservé pour une image  5"/>
          <p:cNvSpPr>
            <a:spLocks noGrp="1"/>
          </p:cNvSpPr>
          <p:nvPr>
            <p:ph type="pic" sz="quarter" idx="14" hasCustomPrompt="1"/>
          </p:nvPr>
        </p:nvSpPr>
        <p:spPr>
          <a:xfrm>
            <a:off x="9010651" y="0"/>
            <a:ext cx="3181349"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spTree>
    <p:extLst>
      <p:ext uri="{BB962C8B-B14F-4D97-AF65-F5344CB8AC3E}">
        <p14:creationId xmlns:p14="http://schemas.microsoft.com/office/powerpoint/2010/main" val="1048241360"/>
      </p:ext>
    </p:extLst>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ection: 1 image">
    <p:spTree>
      <p:nvGrpSpPr>
        <p:cNvPr id="1" name=""/>
        <p:cNvGrpSpPr/>
        <p:nvPr/>
      </p:nvGrpSpPr>
      <p:grpSpPr>
        <a:xfrm>
          <a:off x="0" y="0"/>
          <a:ext cx="0" cy="0"/>
          <a:chOff x="0" y="0"/>
          <a:chExt cx="0" cy="0"/>
        </a:xfrm>
      </p:grpSpPr>
      <p:sp>
        <p:nvSpPr>
          <p:cNvPr id="10" name="Espace réservé pour une image  5"/>
          <p:cNvSpPr>
            <a:spLocks noGrp="1"/>
          </p:cNvSpPr>
          <p:nvPr>
            <p:ph type="pic" sz="quarter" idx="13" hasCustomPrompt="1"/>
          </p:nvPr>
        </p:nvSpPr>
        <p:spPr>
          <a:xfrm>
            <a:off x="3179763" y="0"/>
            <a:ext cx="9012237"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p>
            <a:r>
              <a:rPr lang="en-CA" dirty="0"/>
              <a:t>Insert section title here</a:t>
            </a: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a:ext>
            </a:extLst>
          </a:blip>
          <a:srcRect r="42719"/>
          <a:stretch/>
        </p:blipFill>
        <p:spPr>
          <a:xfrm>
            <a:off x="9159575" y="0"/>
            <a:ext cx="3032425" cy="5949194"/>
          </a:xfrm>
          <a:prstGeom prst="rect">
            <a:avLst/>
          </a:prstGeom>
        </p:spPr>
      </p:pic>
    </p:spTree>
    <p:extLst/>
  </p:cSld>
  <p:clrMapOvr>
    <a:masterClrMapping/>
  </p:clrMapOvr>
  <p:transition spd="slow">
    <p:push dir="u"/>
  </p:transition>
  <p:extLst mod="1">
    <p:ext uri="{DCECCB84-F9BA-43D5-87BE-67443E8EF086}">
      <p15:sldGuideLst xmlns:p15="http://schemas.microsoft.com/office/powerpoint/2012/main">
        <p15:guide id="7"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03388" y="2231048"/>
            <a:ext cx="9756775" cy="3969727"/>
          </a:xfrm>
          <a:prstGeom prst="rect">
            <a:avLst/>
          </a:prstGeom>
        </p:spPr>
        <p:txBody>
          <a:bodyPr vert="horz" lIns="91440" tIns="45720" rIns="91440" bIns="45720" rtlCol="0">
            <a:normAutofit/>
          </a:bodyPr>
          <a:lstStyle/>
          <a:p>
            <a:pPr lvl="0"/>
            <a:r>
              <a:rPr lang="en-NZ" dirty="0"/>
              <a:t>Click to add text </a:t>
            </a:r>
          </a:p>
          <a:p>
            <a:pPr lvl="1"/>
            <a:r>
              <a:rPr lang="en-NZ" dirty="0"/>
              <a:t>second level </a:t>
            </a:r>
          </a:p>
          <a:p>
            <a:pPr lvl="2"/>
            <a:r>
              <a:rPr lang="en-NZ" dirty="0"/>
              <a:t>third level </a:t>
            </a:r>
          </a:p>
          <a:p>
            <a:pPr lvl="3"/>
            <a:r>
              <a:rPr lang="en-NZ" dirty="0"/>
              <a:t>fourth level </a:t>
            </a:r>
          </a:p>
          <a:p>
            <a:pPr lvl="4"/>
            <a:r>
              <a:rPr lang="en-NZ" dirty="0"/>
              <a:t>fifth level</a:t>
            </a:r>
            <a:endParaRPr lang="en-CA" dirty="0"/>
          </a:p>
        </p:txBody>
      </p:sp>
      <p:sp>
        <p:nvSpPr>
          <p:cNvPr id="6" name="Espace réservé du numéro de diapositive 5"/>
          <p:cNvSpPr>
            <a:spLocks noGrp="1"/>
          </p:cNvSpPr>
          <p:nvPr>
            <p:ph type="sldNum" sz="quarter" idx="4"/>
          </p:nvPr>
        </p:nvSpPr>
        <p:spPr>
          <a:xfrm>
            <a:off x="10481628" y="6257244"/>
            <a:ext cx="1404936" cy="323850"/>
          </a:xfrm>
          <a:prstGeom prst="rect">
            <a:avLst/>
          </a:prstGeom>
        </p:spPr>
        <p:txBody>
          <a:bodyPr vert="horz" lIns="91440" tIns="45720" rIns="91440" bIns="45720" rtlCol="0" anchor="ctr"/>
          <a:lstStyle>
            <a:lvl1pPr algn="r">
              <a:defRPr sz="1000">
                <a:solidFill>
                  <a:srgbClr val="FF4337"/>
                </a:solidFill>
                <a:latin typeface="Montserrat" charset="0"/>
                <a:ea typeface="Montserrat" charset="0"/>
                <a:cs typeface="Montserrat" charset="0"/>
              </a:defRPr>
            </a:lvl1pPr>
          </a:lstStyle>
          <a:p>
            <a:fld id="{52326D77-2960-1A4A-B5CA-B95B3484A035}" type="slidenum">
              <a:rPr lang="en-CA" smtClean="0"/>
              <a:pPr/>
              <a:t>‹#›</a:t>
            </a:fld>
            <a:endParaRPr lang="en-CA" dirty="0"/>
          </a:p>
        </p:txBody>
      </p:sp>
      <p:sp>
        <p:nvSpPr>
          <p:cNvPr id="13" name="Espace réservé du titre 12"/>
          <p:cNvSpPr>
            <a:spLocks noGrp="1"/>
          </p:cNvSpPr>
          <p:nvPr>
            <p:ph type="title"/>
          </p:nvPr>
        </p:nvSpPr>
        <p:spPr>
          <a:xfrm>
            <a:off x="1703388" y="620713"/>
            <a:ext cx="9756775" cy="1152525"/>
          </a:xfrm>
          <a:prstGeom prst="rect">
            <a:avLst/>
          </a:prstGeom>
        </p:spPr>
        <p:txBody>
          <a:bodyPr vert="horz" lIns="91440" tIns="45720" rIns="91440" bIns="45720" rtlCol="0" anchor="t">
            <a:normAutofit/>
          </a:bodyPr>
          <a:lstStyle/>
          <a:p>
            <a:endParaRPr lang="en-CA" dirty="0"/>
          </a:p>
        </p:txBody>
      </p:sp>
    </p:spTree>
    <p:extLst>
      <p:ext uri="{BB962C8B-B14F-4D97-AF65-F5344CB8AC3E}">
        <p14:creationId xmlns:p14="http://schemas.microsoft.com/office/powerpoint/2010/main" val="15619615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58" r:id="rId5"/>
    <p:sldLayoutId id="2147483666" r:id="rId6"/>
    <p:sldLayoutId id="2147483661" r:id="rId7"/>
    <p:sldLayoutId id="2147483649" r:id="rId8"/>
    <p:sldLayoutId id="2147483664" r:id="rId9"/>
    <p:sldLayoutId id="2147483662" r:id="rId10"/>
    <p:sldLayoutId id="2147483663" r:id="rId11"/>
    <p:sldLayoutId id="2147483665" r:id="rId12"/>
    <p:sldLayoutId id="2147483668" r:id="rId13"/>
    <p:sldLayoutId id="2147483650" r:id="rId14"/>
    <p:sldLayoutId id="2147483660" r:id="rId15"/>
  </p:sldLayoutIdLst>
  <p:transition spd="slow">
    <p:push dir="u"/>
  </p:transition>
  <p:hf hdr="0" dt="0"/>
  <p:txStyles>
    <p:title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p:titleStyle>
    <p:bodyStyle>
      <a:lvl1pPr marL="403225" indent="-403225" algn="l" defTabSz="914400" rtl="0" eaLnBrk="1" latinLnBrk="0" hangingPunct="1">
        <a:lnSpc>
          <a:spcPct val="90000"/>
        </a:lnSpc>
        <a:spcBef>
          <a:spcPts val="1000"/>
        </a:spcBef>
        <a:buFont typeface="Montserrat"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Montserrat"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Montserrat"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Montserrat"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Montserrat"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3">
          <p15:clr>
            <a:srgbClr val="F26B43"/>
          </p15:clr>
        </p15:guide>
        <p15:guide id="2" pos="7537">
          <p15:clr>
            <a:srgbClr val="F26B43"/>
          </p15:clr>
        </p15:guide>
        <p15:guide id="3" pos="3863">
          <p15:clr>
            <a:srgbClr val="F26B43"/>
          </p15:clr>
        </p15:guide>
        <p15:guide id="4" pos="3817">
          <p15:clr>
            <a:srgbClr val="F26B43"/>
          </p15:clr>
        </p15:guide>
        <p15:guide id="5" pos="415">
          <p15:clr>
            <a:srgbClr val="F26B43"/>
          </p15:clr>
        </p15:guide>
        <p15:guide id="6" pos="710">
          <p15:clr>
            <a:srgbClr val="F26B43"/>
          </p15:clr>
        </p15:guide>
        <p15:guide id="7" pos="756">
          <p15:clr>
            <a:srgbClr val="F26B43"/>
          </p15:clr>
        </p15:guide>
        <p15:guide id="8" pos="461">
          <p15:clr>
            <a:srgbClr val="F26B43"/>
          </p15:clr>
        </p15:guide>
        <p15:guide id="9" pos="1028">
          <p15:clr>
            <a:srgbClr val="F26B43"/>
          </p15:clr>
        </p15:guide>
        <p15:guide id="10" pos="1073">
          <p15:clr>
            <a:srgbClr val="F26B43"/>
          </p15:clr>
        </p15:guide>
        <p15:guide id="11" pos="1345">
          <p15:clr>
            <a:srgbClr val="F26B43"/>
          </p15:clr>
        </p15:guide>
        <p15:guide id="12" pos="1391">
          <p15:clr>
            <a:srgbClr val="F26B43"/>
          </p15:clr>
        </p15:guide>
        <p15:guide id="13" pos="1640">
          <p15:clr>
            <a:srgbClr val="F26B43"/>
          </p15:clr>
        </p15:guide>
        <p15:guide id="14" pos="1685">
          <p15:clr>
            <a:srgbClr val="F26B43"/>
          </p15:clr>
        </p15:guide>
        <p15:guide id="15" pos="1958">
          <p15:clr>
            <a:srgbClr val="F26B43"/>
          </p15:clr>
        </p15:guide>
        <p15:guide id="16" pos="2003">
          <p15:clr>
            <a:srgbClr val="F26B43"/>
          </p15:clr>
        </p15:guide>
        <p15:guide id="17" pos="2275">
          <p15:clr>
            <a:srgbClr val="F26B43"/>
          </p15:clr>
        </p15:guide>
        <p15:guide id="18" pos="2320">
          <p15:clr>
            <a:srgbClr val="F26B43"/>
          </p15:clr>
        </p15:guide>
        <p15:guide id="19" pos="2570">
          <p15:clr>
            <a:srgbClr val="F26B43"/>
          </p15:clr>
        </p15:guide>
        <p15:guide id="20" pos="2615">
          <p15:clr>
            <a:srgbClr val="F26B43"/>
          </p15:clr>
        </p15:guide>
        <p15:guide id="21" pos="2865">
          <p15:clr>
            <a:srgbClr val="F26B43"/>
          </p15:clr>
        </p15:guide>
        <p15:guide id="22" pos="2933">
          <p15:clr>
            <a:srgbClr val="F26B43"/>
          </p15:clr>
        </p15:guide>
        <p15:guide id="23" pos="3205">
          <p15:clr>
            <a:srgbClr val="F26B43"/>
          </p15:clr>
        </p15:guide>
        <p15:guide id="24" pos="3250">
          <p15:clr>
            <a:srgbClr val="F26B43"/>
          </p15:clr>
        </p15:guide>
        <p15:guide id="25" pos="3500">
          <p15:clr>
            <a:srgbClr val="F26B43"/>
          </p15:clr>
        </p15:guide>
        <p15:guide id="26" pos="3545">
          <p15:clr>
            <a:srgbClr val="F26B43"/>
          </p15:clr>
        </p15:guide>
        <p15:guide id="27" pos="4112">
          <p15:clr>
            <a:srgbClr val="F26B43"/>
          </p15:clr>
        </p15:guide>
        <p15:guide id="28" pos="4158">
          <p15:clr>
            <a:srgbClr val="F26B43"/>
          </p15:clr>
        </p15:guide>
        <p15:guide id="29" pos="4430">
          <p15:clr>
            <a:srgbClr val="F26B43"/>
          </p15:clr>
        </p15:guide>
        <p15:guide id="30" pos="4475">
          <p15:clr>
            <a:srgbClr val="F26B43"/>
          </p15:clr>
        </p15:guide>
        <p15:guide id="31" pos="4747">
          <p15:clr>
            <a:srgbClr val="F26B43"/>
          </p15:clr>
        </p15:guide>
        <p15:guide id="32" pos="4793">
          <p15:clr>
            <a:srgbClr val="F26B43"/>
          </p15:clr>
        </p15:guide>
        <p15:guide id="33" pos="5042">
          <p15:clr>
            <a:srgbClr val="F26B43"/>
          </p15:clr>
        </p15:guide>
        <p15:guide id="34" pos="5087">
          <p15:clr>
            <a:srgbClr val="F26B43"/>
          </p15:clr>
        </p15:guide>
        <p15:guide id="35" pos="5360">
          <p15:clr>
            <a:srgbClr val="F26B43"/>
          </p15:clr>
        </p15:guide>
        <p15:guide id="36" pos="5677">
          <p15:clr>
            <a:srgbClr val="F26B43"/>
          </p15:clr>
        </p15:guide>
        <p15:guide id="37" pos="5722">
          <p15:clr>
            <a:srgbClr val="F26B43"/>
          </p15:clr>
        </p15:guide>
        <p15:guide id="38" pos="5405">
          <p15:clr>
            <a:srgbClr val="F26B43"/>
          </p15:clr>
        </p15:guide>
        <p15:guide id="39" pos="5972">
          <p15:clr>
            <a:srgbClr val="F26B43"/>
          </p15:clr>
        </p15:guide>
        <p15:guide id="40" pos="6017">
          <p15:clr>
            <a:srgbClr val="F26B43"/>
          </p15:clr>
        </p15:guide>
        <p15:guide id="41" pos="6289">
          <p15:clr>
            <a:srgbClr val="F26B43"/>
          </p15:clr>
        </p15:guide>
        <p15:guide id="42" pos="6335">
          <p15:clr>
            <a:srgbClr val="F26B43"/>
          </p15:clr>
        </p15:guide>
        <p15:guide id="43" pos="6607">
          <p15:clr>
            <a:srgbClr val="F26B43"/>
          </p15:clr>
        </p15:guide>
        <p15:guide id="44" pos="6652">
          <p15:clr>
            <a:srgbClr val="F26B43"/>
          </p15:clr>
        </p15:guide>
        <p15:guide id="45" pos="6902">
          <p15:clr>
            <a:srgbClr val="F26B43"/>
          </p15:clr>
        </p15:guide>
        <p15:guide id="46" pos="6947">
          <p15:clr>
            <a:srgbClr val="F26B43"/>
          </p15:clr>
        </p15:guide>
        <p15:guide id="47" pos="7219">
          <p15:clr>
            <a:srgbClr val="F26B43"/>
          </p15:clr>
        </p15:guide>
        <p15:guide id="48" pos="7265">
          <p15:clr>
            <a:srgbClr val="F26B43"/>
          </p15:clr>
        </p15:guide>
        <p15:guide id="49" orient="horz" pos="142">
          <p15:clr>
            <a:srgbClr val="F26B43"/>
          </p15:clr>
        </p15:guide>
        <p15:guide id="50" orient="horz" pos="346">
          <p15:clr>
            <a:srgbClr val="F26B43"/>
          </p15:clr>
        </p15:guide>
        <p15:guide id="51" orient="horz" pos="391">
          <p15:clr>
            <a:srgbClr val="F26B43"/>
          </p15:clr>
        </p15:guide>
        <p15:guide id="52" orient="horz" pos="618">
          <p15:clr>
            <a:srgbClr val="F26B43"/>
          </p15:clr>
        </p15:guide>
        <p15:guide id="53" orient="horz" pos="663">
          <p15:clr>
            <a:srgbClr val="F26B43"/>
          </p15:clr>
        </p15:guide>
        <p15:guide id="54" orient="horz" pos="867">
          <p15:clr>
            <a:srgbClr val="F26B43"/>
          </p15:clr>
        </p15:guide>
        <p15:guide id="55" orient="horz" pos="913">
          <p15:clr>
            <a:srgbClr val="F26B43"/>
          </p15:clr>
        </p15:guide>
        <p15:guide id="56" orient="horz" pos="1117">
          <p15:clr>
            <a:srgbClr val="F26B43"/>
          </p15:clr>
        </p15:guide>
        <p15:guide id="57" orient="horz" pos="1162">
          <p15:clr>
            <a:srgbClr val="F26B43"/>
          </p15:clr>
        </p15:guide>
        <p15:guide id="58" orient="horz" pos="1366">
          <p15:clr>
            <a:srgbClr val="F26B43"/>
          </p15:clr>
        </p15:guide>
        <p15:guide id="59" orient="horz" pos="1412">
          <p15:clr>
            <a:srgbClr val="F26B43"/>
          </p15:clr>
        </p15:guide>
        <p15:guide id="60" orient="horz" pos="1616">
          <p15:clr>
            <a:srgbClr val="F26B43"/>
          </p15:clr>
        </p15:guide>
        <p15:guide id="61" orient="horz" pos="1684">
          <p15:clr>
            <a:srgbClr val="F26B43"/>
          </p15:clr>
        </p15:guide>
        <p15:guide id="62" orient="horz" pos="1888">
          <p15:clr>
            <a:srgbClr val="F26B43"/>
          </p15:clr>
        </p15:guide>
        <p15:guide id="63" orient="horz" pos="1933">
          <p15:clr>
            <a:srgbClr val="F26B43"/>
          </p15:clr>
        </p15:guide>
        <p15:guide id="64" orient="horz" pos="2137">
          <p15:clr>
            <a:srgbClr val="F26B43"/>
          </p15:clr>
        </p15:guide>
        <p15:guide id="65" orient="horz" pos="2183">
          <p15:clr>
            <a:srgbClr val="F26B43"/>
          </p15:clr>
        </p15:guide>
        <p15:guide id="66" orient="horz" pos="2387">
          <p15:clr>
            <a:srgbClr val="F26B43"/>
          </p15:clr>
        </p15:guide>
        <p15:guide id="67" orient="horz" pos="2432">
          <p15:clr>
            <a:srgbClr val="F26B43"/>
          </p15:clr>
        </p15:guide>
        <p15:guide id="68" orient="horz" pos="2636">
          <p15:clr>
            <a:srgbClr val="F26B43"/>
          </p15:clr>
        </p15:guide>
        <p15:guide id="69" orient="horz" pos="2682">
          <p15:clr>
            <a:srgbClr val="F26B43"/>
          </p15:clr>
        </p15:guide>
        <p15:guide id="70" orient="horz" pos="2908">
          <p15:clr>
            <a:srgbClr val="F26B43"/>
          </p15:clr>
        </p15:guide>
        <p15:guide id="71" orient="horz" pos="2954">
          <p15:clr>
            <a:srgbClr val="F26B43"/>
          </p15:clr>
        </p15:guide>
        <p15:guide id="72" orient="horz" pos="3158">
          <p15:clr>
            <a:srgbClr val="F26B43"/>
          </p15:clr>
        </p15:guide>
        <p15:guide id="73" orient="horz" pos="3203">
          <p15:clr>
            <a:srgbClr val="F26B43"/>
          </p15:clr>
        </p15:guide>
        <p15:guide id="74" orient="horz" pos="3407">
          <p15:clr>
            <a:srgbClr val="F26B43"/>
          </p15:clr>
        </p15:guide>
        <p15:guide id="75" orient="horz" pos="3453">
          <p15:clr>
            <a:srgbClr val="F26B43"/>
          </p15:clr>
        </p15:guide>
        <p15:guide id="76" orient="horz" pos="3657">
          <p15:clr>
            <a:srgbClr val="F26B43"/>
          </p15:clr>
        </p15:guide>
        <p15:guide id="77" orient="horz" pos="3702">
          <p15:clr>
            <a:srgbClr val="F26B43"/>
          </p15:clr>
        </p15:guide>
        <p15:guide id="78" orient="horz" pos="3906">
          <p15:clr>
            <a:srgbClr val="F26B43"/>
          </p15:clr>
        </p15:guide>
        <p15:guide id="79" orient="horz" pos="3952">
          <p15:clr>
            <a:srgbClr val="F26B43"/>
          </p15:clr>
        </p15:guide>
        <p15:guide id="80" orient="horz" pos="41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ce réservé pour une image  20"/>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17307" b="17307"/>
          <a:stretch/>
        </p:blipFill>
        <p:spPr/>
      </p:pic>
      <p:sp>
        <p:nvSpPr>
          <p:cNvPr id="4" name="Titre 3"/>
          <p:cNvSpPr>
            <a:spLocks noGrp="1"/>
          </p:cNvSpPr>
          <p:nvPr>
            <p:ph type="ctrTitle"/>
          </p:nvPr>
        </p:nvSpPr>
        <p:spPr/>
        <p:txBody>
          <a:bodyPr/>
          <a:lstStyle/>
          <a:p>
            <a:r>
              <a:rPr lang="en-CA" dirty="0">
                <a:solidFill>
                  <a:schemeClr val="bg1"/>
                </a:solidFill>
                <a:latin typeface="Montserrat" panose="00000500000000000000" pitchFamily="2" charset="0"/>
              </a:rPr>
              <a:t>Temporal Rainfall:  A Risk Based Approach</a:t>
            </a:r>
          </a:p>
        </p:txBody>
      </p:sp>
      <p:sp>
        <p:nvSpPr>
          <p:cNvPr id="5" name="Sous-titre 4"/>
          <p:cNvSpPr>
            <a:spLocks noGrp="1"/>
          </p:cNvSpPr>
          <p:nvPr>
            <p:ph type="subTitle" idx="1"/>
          </p:nvPr>
        </p:nvSpPr>
        <p:spPr>
          <a:xfrm>
            <a:off x="2224216" y="4539916"/>
            <a:ext cx="9242854" cy="1652535"/>
          </a:xfrm>
        </p:spPr>
        <p:txBody>
          <a:bodyPr>
            <a:normAutofit fontScale="70000" lnSpcReduction="20000"/>
          </a:bodyPr>
          <a:lstStyle/>
          <a:p>
            <a:endParaRPr lang="en-CA" dirty="0">
              <a:solidFill>
                <a:schemeClr val="bg1"/>
              </a:solidFill>
            </a:endParaRPr>
          </a:p>
          <a:p>
            <a:endParaRPr lang="en-CA" dirty="0">
              <a:solidFill>
                <a:schemeClr val="bg1"/>
              </a:solidFill>
            </a:endParaRPr>
          </a:p>
          <a:p>
            <a:r>
              <a:rPr lang="en-CA" sz="2600" dirty="0">
                <a:solidFill>
                  <a:schemeClr val="bg1"/>
                </a:solidFill>
              </a:rPr>
              <a:t>Water New Zealand’s 2019 </a:t>
            </a:r>
            <a:r>
              <a:rPr lang="en-CA" sz="2600" dirty="0" err="1">
                <a:solidFill>
                  <a:schemeClr val="bg1"/>
                </a:solidFill>
              </a:rPr>
              <a:t>Stormwater</a:t>
            </a:r>
            <a:r>
              <a:rPr lang="en-CA" sz="2600" dirty="0">
                <a:solidFill>
                  <a:schemeClr val="bg1"/>
                </a:solidFill>
              </a:rPr>
              <a:t> Conference</a:t>
            </a:r>
          </a:p>
          <a:p>
            <a:endParaRPr lang="en-CA" dirty="0">
              <a:solidFill>
                <a:schemeClr val="bg1"/>
              </a:solidFill>
            </a:endParaRPr>
          </a:p>
          <a:p>
            <a:pPr algn="l"/>
            <a:r>
              <a:rPr lang="en-CA" dirty="0">
                <a:solidFill>
                  <a:schemeClr val="bg1"/>
                </a:solidFill>
              </a:rPr>
              <a:t>Andrew Boldero 	Work Group Manager - Water Resources	WSP Opus 		Hamilton, New Zealand</a:t>
            </a:r>
          </a:p>
          <a:p>
            <a:pPr algn="l"/>
            <a:r>
              <a:rPr lang="en-CA" dirty="0">
                <a:solidFill>
                  <a:schemeClr val="bg1"/>
                </a:solidFill>
              </a:rPr>
              <a:t>Zaki Matar 		Water Resources Engineer 		WSP 		Melbourne , Australia</a:t>
            </a:r>
          </a:p>
          <a:p>
            <a:endParaRPr lang="en-CA" dirty="0">
              <a:solidFill>
                <a:schemeClr val="bg1"/>
              </a:solidFill>
            </a:endParaRPr>
          </a:p>
        </p:txBody>
      </p:sp>
      <p:pic>
        <p:nvPicPr>
          <p:cNvPr id="3" name="Picture 2">
            <a:extLst>
              <a:ext uri="{FF2B5EF4-FFF2-40B4-BE49-F238E27FC236}">
                <a16:creationId xmlns:a16="http://schemas.microsoft.com/office/drawing/2014/main" xmlns="" id="{DEE7CD1F-F6C9-492B-9D4A-738EAF77D10C}"/>
              </a:ext>
            </a:extLst>
          </p:cNvPr>
          <p:cNvPicPr>
            <a:picLocks noChangeAspect="1"/>
          </p:cNvPicPr>
          <p:nvPr/>
        </p:nvPicPr>
        <p:blipFill>
          <a:blip r:embed="rId4"/>
          <a:stretch>
            <a:fillRect/>
          </a:stretch>
        </p:blipFill>
        <p:spPr>
          <a:xfrm>
            <a:off x="158010" y="6436983"/>
            <a:ext cx="1529252" cy="421017"/>
          </a:xfrm>
          <a:prstGeom prst="rect">
            <a:avLst/>
          </a:prstGeom>
        </p:spPr>
      </p:pic>
      <p:pic>
        <p:nvPicPr>
          <p:cNvPr id="6" name="Picture 5">
            <a:extLst>
              <a:ext uri="{FF2B5EF4-FFF2-40B4-BE49-F238E27FC236}">
                <a16:creationId xmlns:a16="http://schemas.microsoft.com/office/drawing/2014/main" xmlns="" id="{13857678-9C1A-440C-B64B-01F96CCCAB2D}"/>
              </a:ext>
            </a:extLst>
          </p:cNvPr>
          <p:cNvPicPr>
            <a:picLocks noChangeAspect="1"/>
          </p:cNvPicPr>
          <p:nvPr/>
        </p:nvPicPr>
        <p:blipFill>
          <a:blip r:embed="rId4"/>
          <a:stretch>
            <a:fillRect/>
          </a:stretch>
        </p:blipFill>
        <p:spPr>
          <a:xfrm>
            <a:off x="7166535" y="244532"/>
            <a:ext cx="4851329" cy="1335615"/>
          </a:xfrm>
          <a:prstGeom prst="rect">
            <a:avLst/>
          </a:prstGeom>
        </p:spPr>
      </p:pic>
    </p:spTree>
    <p:extLst>
      <p:ext uri="{BB962C8B-B14F-4D97-AF65-F5344CB8AC3E}">
        <p14:creationId xmlns:p14="http://schemas.microsoft.com/office/powerpoint/2010/main" val="11495096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xmlns="" id="{2377509E-157A-4F5C-AEDC-5C99E2FE6022}"/>
              </a:ext>
            </a:extLst>
          </p:cNvPr>
          <p:cNvPicPr>
            <a:picLocks noChangeAspect="1"/>
          </p:cNvPicPr>
          <p:nvPr/>
        </p:nvPicPr>
        <p:blipFill rotWithShape="1">
          <a:blip r:embed="rId3"/>
          <a:srcRect r="26081"/>
          <a:stretch/>
        </p:blipFill>
        <p:spPr>
          <a:xfrm>
            <a:off x="3179763" y="0"/>
            <a:ext cx="9012238" cy="6858000"/>
          </a:xfrm>
          <a:prstGeom prst="rect">
            <a:avLst/>
          </a:prstGeom>
        </p:spPr>
      </p:pic>
      <p:sp>
        <p:nvSpPr>
          <p:cNvPr id="2" name="Titre 1"/>
          <p:cNvSpPr>
            <a:spLocks noGrp="1"/>
          </p:cNvSpPr>
          <p:nvPr>
            <p:ph type="title"/>
          </p:nvPr>
        </p:nvSpPr>
        <p:spPr>
          <a:xfrm>
            <a:off x="227013" y="402556"/>
            <a:ext cx="2732755" cy="3132137"/>
          </a:xfrm>
        </p:spPr>
        <p:txBody>
          <a:bodyPr/>
          <a:lstStyle/>
          <a:p>
            <a:r>
              <a:rPr lang="en-CA" dirty="0"/>
              <a:t>New Zealand</a:t>
            </a:r>
          </a:p>
        </p:txBody>
      </p:sp>
      <p:sp>
        <p:nvSpPr>
          <p:cNvPr id="3" name="TextBox 2">
            <a:extLst>
              <a:ext uri="{FF2B5EF4-FFF2-40B4-BE49-F238E27FC236}">
                <a16:creationId xmlns:a16="http://schemas.microsoft.com/office/drawing/2014/main" xmlns="" id="{2ABBFC8D-F893-41A7-890F-8FB181401703}"/>
              </a:ext>
            </a:extLst>
          </p:cNvPr>
          <p:cNvSpPr txBox="1"/>
          <p:nvPr/>
        </p:nvSpPr>
        <p:spPr>
          <a:xfrm>
            <a:off x="3689685" y="402556"/>
            <a:ext cx="5492415" cy="2862322"/>
          </a:xfrm>
          <a:prstGeom prst="rect">
            <a:avLst/>
          </a:prstGeom>
          <a:noFill/>
        </p:spPr>
        <p:txBody>
          <a:bodyPr wrap="square" rtlCol="0">
            <a:spAutoFit/>
          </a:bodyPr>
          <a:lstStyle/>
          <a:p>
            <a:r>
              <a:rPr lang="en-NZ" dirty="0"/>
              <a:t>Hydrological Simulation Modelling – Temporal rainfall patterns:</a:t>
            </a:r>
          </a:p>
          <a:p>
            <a:pPr marL="742950" lvl="1" indent="-285750">
              <a:buFont typeface="Arial" panose="020B0604020202020204" pitchFamily="34" charset="0"/>
              <a:buChar char="•"/>
            </a:pPr>
            <a:r>
              <a:rPr lang="en-NZ" dirty="0"/>
              <a:t>Empirical data (Actual rainfall data)</a:t>
            </a:r>
          </a:p>
          <a:p>
            <a:pPr marL="742950" lvl="1" indent="-285750">
              <a:buFont typeface="Arial" panose="020B0604020202020204" pitchFamily="34" charset="0"/>
              <a:buChar char="•"/>
            </a:pPr>
            <a:r>
              <a:rPr lang="en-NZ" dirty="0"/>
              <a:t>TP108 (1999)</a:t>
            </a:r>
          </a:p>
          <a:p>
            <a:pPr marL="742950" lvl="1" indent="-285750">
              <a:buFont typeface="Arial" panose="020B0604020202020204" pitchFamily="34" charset="0"/>
              <a:buChar char="•"/>
            </a:pPr>
            <a:r>
              <a:rPr lang="en-NZ" dirty="0"/>
              <a:t>High Intensity Rainfall Design System (HIRDS) recently updated (2018)</a:t>
            </a:r>
          </a:p>
          <a:p>
            <a:pPr marL="742950" lvl="1" indent="-285750">
              <a:buFont typeface="Arial" panose="020B0604020202020204" pitchFamily="34" charset="0"/>
              <a:buChar char="•"/>
            </a:pPr>
            <a:r>
              <a:rPr lang="en-NZ" dirty="0"/>
              <a:t>Probable Maximum Precipitation (PMP) developed early 1990s</a:t>
            </a:r>
          </a:p>
          <a:p>
            <a:pPr lvl="1"/>
            <a:endParaRPr lang="en-NZ" dirty="0"/>
          </a:p>
          <a:p>
            <a:pPr marL="285750" indent="-285750">
              <a:buFont typeface="Arial" panose="020B0604020202020204" pitchFamily="34" charset="0"/>
              <a:buChar char="•"/>
            </a:pPr>
            <a:endParaRPr lang="en-NZ" dirty="0"/>
          </a:p>
        </p:txBody>
      </p:sp>
      <p:pic>
        <p:nvPicPr>
          <p:cNvPr id="5" name="Picture 2">
            <a:extLst>
              <a:ext uri="{FF2B5EF4-FFF2-40B4-BE49-F238E27FC236}">
                <a16:creationId xmlns:a16="http://schemas.microsoft.com/office/drawing/2014/main" xmlns="" id="{4D5AD0BA-2300-4A82-B7E4-26B92F268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268"/>
          <a:stretch>
            <a:fillRect/>
          </a:stretch>
        </p:blipFill>
        <p:spPr bwMode="auto">
          <a:xfrm>
            <a:off x="9182100" y="304397"/>
            <a:ext cx="2925102" cy="187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A7997C7F-BBF1-4D9C-B891-F991DF0A4D11}"/>
              </a:ext>
            </a:extLst>
          </p:cNvPr>
          <p:cNvPicPr>
            <a:picLocks noChangeAspect="1"/>
          </p:cNvPicPr>
          <p:nvPr/>
        </p:nvPicPr>
        <p:blipFill>
          <a:blip r:embed="rId5"/>
          <a:stretch>
            <a:fillRect/>
          </a:stretch>
        </p:blipFill>
        <p:spPr>
          <a:xfrm>
            <a:off x="7758634" y="4713965"/>
            <a:ext cx="4348568" cy="2057866"/>
          </a:xfrm>
          <a:prstGeom prst="rect">
            <a:avLst/>
          </a:prstGeom>
        </p:spPr>
      </p:pic>
      <p:pic>
        <p:nvPicPr>
          <p:cNvPr id="7" name="Picture 2">
            <a:extLst>
              <a:ext uri="{FF2B5EF4-FFF2-40B4-BE49-F238E27FC236}">
                <a16:creationId xmlns:a16="http://schemas.microsoft.com/office/drawing/2014/main" xmlns="" id="{E11E43F8-839B-4AD4-957E-1997E981B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2445" y="2224094"/>
            <a:ext cx="2154757" cy="244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318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66" y="402557"/>
            <a:ext cx="3037048" cy="2011780"/>
          </a:xfrm>
        </p:spPr>
        <p:txBody>
          <a:bodyPr>
            <a:normAutofit/>
          </a:bodyPr>
          <a:lstStyle/>
          <a:p>
            <a:r>
              <a:rPr lang="en-CA" dirty="0"/>
              <a:t>New Zealand </a:t>
            </a:r>
            <a:br>
              <a:rPr lang="en-CA" dirty="0"/>
            </a:br>
            <a:r>
              <a:rPr lang="en-CA" dirty="0"/>
              <a:t/>
            </a:r>
            <a:br>
              <a:rPr lang="en-CA" dirty="0"/>
            </a:br>
            <a:endParaRPr lang="en-CA" dirty="0"/>
          </a:p>
        </p:txBody>
      </p:sp>
      <p:pic>
        <p:nvPicPr>
          <p:cNvPr id="5122" name="Picture 2">
            <a:extLst>
              <a:ext uri="{FF2B5EF4-FFF2-40B4-BE49-F238E27FC236}">
                <a16:creationId xmlns:a16="http://schemas.microsoft.com/office/drawing/2014/main" xmlns="" id="{B6A89DC3-7A18-465C-A2E6-96BB0FE09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5169"/>
            <a:ext cx="4536734" cy="64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F7623466-3D33-4339-A83F-A4B89C266F5B}"/>
              </a:ext>
            </a:extLst>
          </p:cNvPr>
          <p:cNvSpPr txBox="1"/>
          <p:nvPr/>
        </p:nvSpPr>
        <p:spPr>
          <a:xfrm>
            <a:off x="3536065" y="266218"/>
            <a:ext cx="3634451" cy="5632311"/>
          </a:xfrm>
          <a:prstGeom prst="rect">
            <a:avLst/>
          </a:prstGeom>
          <a:noFill/>
        </p:spPr>
        <p:txBody>
          <a:bodyPr wrap="square" rtlCol="0">
            <a:spAutoFit/>
          </a:bodyPr>
          <a:lstStyle/>
          <a:p>
            <a:r>
              <a:rPr lang="en-NZ" b="1" dirty="0"/>
              <a:t>HIRDS version 4 (NIWA 2018)</a:t>
            </a:r>
          </a:p>
          <a:p>
            <a:endParaRPr lang="en-NZ" dirty="0"/>
          </a:p>
          <a:p>
            <a:r>
              <a:rPr lang="en-NZ" dirty="0"/>
              <a:t>Uses empirical rainfall data up to and including 2015</a:t>
            </a:r>
          </a:p>
          <a:p>
            <a:endParaRPr lang="en-NZ" dirty="0"/>
          </a:p>
          <a:p>
            <a:r>
              <a:rPr lang="en-NZ" dirty="0"/>
              <a:t>6 climate regions across NZ </a:t>
            </a:r>
          </a:p>
          <a:p>
            <a:endParaRPr lang="en-NZ" dirty="0"/>
          </a:p>
          <a:p>
            <a:r>
              <a:rPr lang="en-NZ" dirty="0"/>
              <a:t>Utilises a non-dimensional asymmetric </a:t>
            </a:r>
            <a:r>
              <a:rPr lang="en-NZ" dirty="0" err="1"/>
              <a:t>hyberbolic</a:t>
            </a:r>
            <a:r>
              <a:rPr lang="en-NZ" dirty="0"/>
              <a:t> tangent function</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4098762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66" y="402557"/>
            <a:ext cx="3037048" cy="2011780"/>
          </a:xfrm>
        </p:spPr>
        <p:txBody>
          <a:bodyPr>
            <a:normAutofit/>
          </a:bodyPr>
          <a:lstStyle/>
          <a:p>
            <a:r>
              <a:rPr lang="en-CA" dirty="0"/>
              <a:t>New Zealand </a:t>
            </a:r>
            <a:br>
              <a:rPr lang="en-CA" dirty="0"/>
            </a:br>
            <a:r>
              <a:rPr lang="en-CA" dirty="0"/>
              <a:t/>
            </a:r>
            <a:br>
              <a:rPr lang="en-CA" dirty="0"/>
            </a:br>
            <a:endParaRPr lang="en-CA" dirty="0"/>
          </a:p>
        </p:txBody>
      </p:sp>
      <p:sp>
        <p:nvSpPr>
          <p:cNvPr id="5" name="TextBox 4">
            <a:extLst>
              <a:ext uri="{FF2B5EF4-FFF2-40B4-BE49-F238E27FC236}">
                <a16:creationId xmlns:a16="http://schemas.microsoft.com/office/drawing/2014/main" xmlns="" id="{F7623466-3D33-4339-A83F-A4B89C266F5B}"/>
              </a:ext>
            </a:extLst>
          </p:cNvPr>
          <p:cNvSpPr txBox="1"/>
          <p:nvPr/>
        </p:nvSpPr>
        <p:spPr>
          <a:xfrm>
            <a:off x="3455854" y="266218"/>
            <a:ext cx="3634451" cy="6186309"/>
          </a:xfrm>
          <a:prstGeom prst="rect">
            <a:avLst/>
          </a:prstGeom>
          <a:noFill/>
        </p:spPr>
        <p:txBody>
          <a:bodyPr wrap="square" rtlCol="0">
            <a:spAutoFit/>
          </a:bodyPr>
          <a:lstStyle/>
          <a:p>
            <a:r>
              <a:rPr lang="en-NZ" b="1" dirty="0"/>
              <a:t>HIRDS version 4 (2018)</a:t>
            </a:r>
          </a:p>
          <a:p>
            <a:endParaRPr lang="en-NZ" dirty="0"/>
          </a:p>
          <a:p>
            <a:r>
              <a:rPr lang="en-NZ" dirty="0"/>
              <a:t>Example (6 hour duration) graph</a:t>
            </a:r>
          </a:p>
          <a:p>
            <a:endParaRPr lang="en-NZ" dirty="0"/>
          </a:p>
          <a:p>
            <a:pPr marL="285750" indent="-285750">
              <a:buFontTx/>
              <a:buChar char="-"/>
            </a:pPr>
            <a:r>
              <a:rPr lang="en-NZ" dirty="0"/>
              <a:t>Front and rear loading is removed  </a:t>
            </a:r>
          </a:p>
          <a:p>
            <a:pPr marL="285750" indent="-285750">
              <a:buFontTx/>
              <a:buChar char="-"/>
            </a:pPr>
            <a:r>
              <a:rPr lang="en-NZ" dirty="0"/>
              <a:t>Steep intensities are averaged/reduced</a:t>
            </a:r>
          </a:p>
          <a:p>
            <a:pPr marL="285750" indent="-285750">
              <a:buFontTx/>
              <a:buChar char="-"/>
            </a:pPr>
            <a:r>
              <a:rPr lang="en-NZ" dirty="0"/>
              <a:t>Multi-peaked events are distributed across a singular peak/not represented</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pic>
        <p:nvPicPr>
          <p:cNvPr id="6146" name="Picture 2">
            <a:extLst>
              <a:ext uri="{FF2B5EF4-FFF2-40B4-BE49-F238E27FC236}">
                <a16:creationId xmlns:a16="http://schemas.microsoft.com/office/drawing/2014/main" xmlns="" id="{373D281E-4661-4926-A47C-90028C915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516" y="1009130"/>
            <a:ext cx="4910218" cy="55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593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02C50C4-E5B6-4CB5-BEBC-611B701A0401}"/>
              </a:ext>
            </a:extLst>
          </p:cNvPr>
          <p:cNvPicPr>
            <a:picLocks noChangeAspect="1"/>
          </p:cNvPicPr>
          <p:nvPr/>
        </p:nvPicPr>
        <p:blipFill>
          <a:blip r:embed="rId3">
            <a:lum bright="70000" contrast="-70000"/>
          </a:blip>
          <a:stretch>
            <a:fillRect/>
          </a:stretch>
        </p:blipFill>
        <p:spPr>
          <a:xfrm>
            <a:off x="3048000" y="0"/>
            <a:ext cx="9144000" cy="6858000"/>
          </a:xfrm>
          <a:prstGeom prst="rect">
            <a:avLst/>
          </a:prstGeom>
        </p:spPr>
      </p:pic>
      <p:sp>
        <p:nvSpPr>
          <p:cNvPr id="2" name="Titre 1"/>
          <p:cNvSpPr>
            <a:spLocks noGrp="1"/>
          </p:cNvSpPr>
          <p:nvPr>
            <p:ph type="title"/>
          </p:nvPr>
        </p:nvSpPr>
        <p:spPr>
          <a:xfrm>
            <a:off x="111266" y="402557"/>
            <a:ext cx="3037048" cy="2011780"/>
          </a:xfrm>
        </p:spPr>
        <p:txBody>
          <a:bodyPr>
            <a:normAutofit/>
          </a:bodyPr>
          <a:lstStyle/>
          <a:p>
            <a:r>
              <a:rPr lang="en-CA" dirty="0"/>
              <a:t>New Zealand </a:t>
            </a:r>
            <a:br>
              <a:rPr lang="en-CA" dirty="0"/>
            </a:br>
            <a:endParaRPr lang="en-CA" dirty="0"/>
          </a:p>
        </p:txBody>
      </p:sp>
      <p:sp>
        <p:nvSpPr>
          <p:cNvPr id="5" name="TextBox 4">
            <a:extLst>
              <a:ext uri="{FF2B5EF4-FFF2-40B4-BE49-F238E27FC236}">
                <a16:creationId xmlns:a16="http://schemas.microsoft.com/office/drawing/2014/main" xmlns="" id="{F7623466-3D33-4339-A83F-A4B89C266F5B}"/>
              </a:ext>
            </a:extLst>
          </p:cNvPr>
          <p:cNvSpPr txBox="1"/>
          <p:nvPr/>
        </p:nvSpPr>
        <p:spPr>
          <a:xfrm>
            <a:off x="3570154" y="266218"/>
            <a:ext cx="7581114" cy="4801314"/>
          </a:xfrm>
          <a:prstGeom prst="rect">
            <a:avLst/>
          </a:prstGeom>
          <a:noFill/>
        </p:spPr>
        <p:txBody>
          <a:bodyPr wrap="square" rtlCol="0">
            <a:spAutoFit/>
          </a:bodyPr>
          <a:lstStyle/>
          <a:p>
            <a:r>
              <a:rPr lang="en-NZ" b="1" dirty="0"/>
              <a:t>TEST CASE</a:t>
            </a:r>
          </a:p>
          <a:p>
            <a:endParaRPr lang="en-NZ" dirty="0"/>
          </a:p>
          <a:p>
            <a:r>
              <a:rPr lang="en-NZ" dirty="0"/>
              <a:t>A New Zealand Sample site with calibrated model (downstream measured flow data) was selected with a catchment size of 18km</a:t>
            </a:r>
            <a:r>
              <a:rPr lang="en-NZ" baseline="30000" dirty="0"/>
              <a:t>2</a:t>
            </a:r>
          </a:p>
          <a:p>
            <a:endParaRPr lang="en-NZ" dirty="0"/>
          </a:p>
          <a:p>
            <a:r>
              <a:rPr lang="en-NZ" dirty="0"/>
              <a:t>Selection of various temporal rainfall patterns across Australia (Hobart, Melbourne and Sydney) were applied to the test site.</a:t>
            </a:r>
          </a:p>
          <a:p>
            <a:endParaRPr lang="en-NZ" dirty="0"/>
          </a:p>
          <a:p>
            <a:r>
              <a:rPr lang="en-NZ" dirty="0"/>
              <a:t>An additional run was also completed for the Melbourne data where the temporal rainfall pattern was averaged to see what effect this could have on the results.</a:t>
            </a:r>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283891941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66" y="402557"/>
            <a:ext cx="3037048" cy="2011780"/>
          </a:xfrm>
        </p:spPr>
        <p:txBody>
          <a:bodyPr>
            <a:normAutofit/>
          </a:bodyPr>
          <a:lstStyle/>
          <a:p>
            <a:r>
              <a:rPr lang="en-CA" dirty="0"/>
              <a:t>New Zealand </a:t>
            </a:r>
            <a:br>
              <a:rPr lang="en-CA" dirty="0"/>
            </a:br>
            <a:r>
              <a:rPr lang="en-CA" dirty="0"/>
              <a:t/>
            </a:r>
            <a:br>
              <a:rPr lang="en-CA" dirty="0"/>
            </a:br>
            <a:endParaRPr lang="en-CA" dirty="0"/>
          </a:p>
        </p:txBody>
      </p:sp>
      <p:sp>
        <p:nvSpPr>
          <p:cNvPr id="5" name="TextBox 4">
            <a:extLst>
              <a:ext uri="{FF2B5EF4-FFF2-40B4-BE49-F238E27FC236}">
                <a16:creationId xmlns:a16="http://schemas.microsoft.com/office/drawing/2014/main" xmlns="" id="{F7623466-3D33-4339-A83F-A4B89C266F5B}"/>
              </a:ext>
            </a:extLst>
          </p:cNvPr>
          <p:cNvSpPr txBox="1"/>
          <p:nvPr/>
        </p:nvSpPr>
        <p:spPr>
          <a:xfrm>
            <a:off x="3536065" y="266218"/>
            <a:ext cx="7570085" cy="3970318"/>
          </a:xfrm>
          <a:prstGeom prst="rect">
            <a:avLst/>
          </a:prstGeom>
          <a:noFill/>
        </p:spPr>
        <p:txBody>
          <a:bodyPr wrap="square" rtlCol="0">
            <a:spAutoFit/>
          </a:bodyPr>
          <a:lstStyle/>
          <a:p>
            <a:r>
              <a:rPr lang="en-NZ" b="1" dirty="0"/>
              <a:t>Temporal Pattern Comparison from Melbourne (1% AEP)</a:t>
            </a:r>
          </a:p>
          <a:p>
            <a:endParaRPr lang="en-NZ" dirty="0"/>
          </a:p>
          <a:p>
            <a:r>
              <a:rPr lang="en-NZ" dirty="0"/>
              <a:t>The two most extreme temporal patterns were selected from each location (orange and black).  The averaged pattern is show in blue.</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pic>
        <p:nvPicPr>
          <p:cNvPr id="1026" name="Picture 2">
            <a:extLst>
              <a:ext uri="{FF2B5EF4-FFF2-40B4-BE49-F238E27FC236}">
                <a16:creationId xmlns:a16="http://schemas.microsoft.com/office/drawing/2014/main" xmlns="" id="{B70A9DE4-2E79-418C-8F4A-CAE84DF3C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264" y="1981415"/>
            <a:ext cx="7767637" cy="45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49625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02C50C4-E5B6-4CB5-BEBC-611B701A0401}"/>
              </a:ext>
            </a:extLst>
          </p:cNvPr>
          <p:cNvPicPr>
            <a:picLocks noChangeAspect="1"/>
          </p:cNvPicPr>
          <p:nvPr/>
        </p:nvPicPr>
        <p:blipFill>
          <a:blip r:embed="rId3">
            <a:lum bright="70000" contrast="-70000"/>
          </a:blip>
          <a:stretch>
            <a:fillRect/>
          </a:stretch>
        </p:blipFill>
        <p:spPr>
          <a:xfrm>
            <a:off x="3048000" y="0"/>
            <a:ext cx="9144000" cy="6858000"/>
          </a:xfrm>
          <a:prstGeom prst="rect">
            <a:avLst/>
          </a:prstGeom>
        </p:spPr>
      </p:pic>
      <p:sp>
        <p:nvSpPr>
          <p:cNvPr id="2" name="Titre 1"/>
          <p:cNvSpPr>
            <a:spLocks noGrp="1"/>
          </p:cNvSpPr>
          <p:nvPr>
            <p:ph type="title"/>
          </p:nvPr>
        </p:nvSpPr>
        <p:spPr>
          <a:xfrm>
            <a:off x="111266" y="314545"/>
            <a:ext cx="3037048" cy="2011780"/>
          </a:xfrm>
        </p:spPr>
        <p:txBody>
          <a:bodyPr>
            <a:normAutofit/>
          </a:bodyPr>
          <a:lstStyle/>
          <a:p>
            <a:r>
              <a:rPr lang="en-CA" dirty="0"/>
              <a:t>New Zealand </a:t>
            </a:r>
            <a:br>
              <a:rPr lang="en-CA" dirty="0"/>
            </a:br>
            <a:endParaRPr lang="en-CA" dirty="0"/>
          </a:p>
        </p:txBody>
      </p:sp>
      <p:sp>
        <p:nvSpPr>
          <p:cNvPr id="5" name="TextBox 4">
            <a:extLst>
              <a:ext uri="{FF2B5EF4-FFF2-40B4-BE49-F238E27FC236}">
                <a16:creationId xmlns:a16="http://schemas.microsoft.com/office/drawing/2014/main" xmlns="" id="{F7623466-3D33-4339-A83F-A4B89C266F5B}"/>
              </a:ext>
            </a:extLst>
          </p:cNvPr>
          <p:cNvSpPr txBox="1"/>
          <p:nvPr/>
        </p:nvSpPr>
        <p:spPr>
          <a:xfrm>
            <a:off x="3570154" y="266218"/>
            <a:ext cx="7581114" cy="8679299"/>
          </a:xfrm>
          <a:prstGeom prst="rect">
            <a:avLst/>
          </a:prstGeom>
          <a:noFill/>
        </p:spPr>
        <p:txBody>
          <a:bodyPr wrap="square" rtlCol="0">
            <a:spAutoFit/>
          </a:bodyPr>
          <a:lstStyle/>
          <a:p>
            <a:r>
              <a:rPr lang="en-NZ" b="1" dirty="0"/>
              <a:t>TEST RESULTS</a:t>
            </a:r>
          </a:p>
          <a:p>
            <a:r>
              <a:rPr lang="en-NZ" dirty="0"/>
              <a:t>Runoff flow result comparison:</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pPr marL="285750" indent="-285750">
              <a:buFontTx/>
              <a:buChar char="-"/>
            </a:pPr>
            <a:r>
              <a:rPr lang="en-NZ" dirty="0"/>
              <a:t>Raw temporal rainfall patterns all showed peak flow increases ranging from +16% to +83%</a:t>
            </a:r>
          </a:p>
          <a:p>
            <a:pPr marL="285750" indent="-285750">
              <a:buFontTx/>
              <a:buChar char="-"/>
            </a:pPr>
            <a:r>
              <a:rPr lang="en-NZ" dirty="0"/>
              <a:t>Sydney patterns provided a peak flow variance of 45%</a:t>
            </a:r>
          </a:p>
          <a:p>
            <a:pPr marL="285750" indent="-285750">
              <a:buFontTx/>
              <a:buChar char="-"/>
            </a:pPr>
            <a:r>
              <a:rPr lang="en-NZ" dirty="0"/>
              <a:t>Hobart patterns provide a peak flow variance of 11%</a:t>
            </a:r>
          </a:p>
          <a:p>
            <a:pPr marL="285750" indent="-285750">
              <a:buFontTx/>
              <a:buChar char="-"/>
            </a:pPr>
            <a:r>
              <a:rPr lang="en-NZ" dirty="0"/>
              <a:t>Melbourne patterns provided a peak flow variance of 43%</a:t>
            </a:r>
          </a:p>
          <a:p>
            <a:pPr marL="285750" indent="-285750">
              <a:buFontTx/>
              <a:buChar char="-"/>
            </a:pPr>
            <a:r>
              <a:rPr lang="en-NZ" dirty="0"/>
              <a:t>As expected, unitless rainfall patterns showed minimal variance in total runoff volumes</a:t>
            </a:r>
          </a:p>
          <a:p>
            <a:pPr marL="285750" indent="-285750">
              <a:buFontTx/>
              <a:buChar char="-"/>
            </a:pPr>
            <a:r>
              <a:rPr lang="en-NZ" dirty="0"/>
              <a:t>When compared to an averaged Melbourne temporal pattern the peak flows  were similar to the measured results (-3%).</a:t>
            </a:r>
          </a:p>
          <a:p>
            <a:endParaRPr lang="en-US" dirty="0"/>
          </a:p>
          <a:p>
            <a:endParaRPr lang="en-US" dirty="0"/>
          </a:p>
          <a:p>
            <a:endParaRPr lang="en-US" dirty="0"/>
          </a:p>
          <a:p>
            <a:endParaRPr lang="en-US" i="1" dirty="0"/>
          </a:p>
          <a:p>
            <a:endParaRPr lang="en-NZ" dirty="0"/>
          </a:p>
          <a:p>
            <a:endParaRPr lang="en-NZ" dirty="0"/>
          </a:p>
          <a:p>
            <a:endParaRPr lang="en-NZ" dirty="0"/>
          </a:p>
          <a:p>
            <a:endParaRPr lang="en-NZ" dirty="0"/>
          </a:p>
        </p:txBody>
      </p:sp>
      <p:graphicFrame>
        <p:nvGraphicFramePr>
          <p:cNvPr id="3" name="Table 2">
            <a:extLst>
              <a:ext uri="{FF2B5EF4-FFF2-40B4-BE49-F238E27FC236}">
                <a16:creationId xmlns:a16="http://schemas.microsoft.com/office/drawing/2014/main" xmlns="" id="{90CDAD70-C973-4957-A824-F8519CEC0A91}"/>
              </a:ext>
            </a:extLst>
          </p:cNvPr>
          <p:cNvGraphicFramePr>
            <a:graphicFrameLocks noGrp="1"/>
          </p:cNvGraphicFramePr>
          <p:nvPr>
            <p:extLst>
              <p:ext uri="{D42A27DB-BD31-4B8C-83A1-F6EECF244321}">
                <p14:modId xmlns:p14="http://schemas.microsoft.com/office/powerpoint/2010/main" val="2110847146"/>
              </p:ext>
            </p:extLst>
          </p:nvPr>
        </p:nvGraphicFramePr>
        <p:xfrm>
          <a:off x="3314700" y="1234440"/>
          <a:ext cx="8484706" cy="2384318"/>
        </p:xfrm>
        <a:graphic>
          <a:graphicData uri="http://schemas.openxmlformats.org/drawingml/2006/table">
            <a:tbl>
              <a:tblPr firstRow="1" firstCol="1" bandRow="1">
                <a:tableStyleId>{5C22544A-7EE6-4342-B048-85BDC9FD1C3A}</a:tableStyleId>
              </a:tblPr>
              <a:tblGrid>
                <a:gridCol w="742580">
                  <a:extLst>
                    <a:ext uri="{9D8B030D-6E8A-4147-A177-3AD203B41FA5}">
                      <a16:colId xmlns:a16="http://schemas.microsoft.com/office/drawing/2014/main" xmlns="" val="2719398207"/>
                    </a:ext>
                  </a:extLst>
                </a:gridCol>
                <a:gridCol w="558617">
                  <a:extLst>
                    <a:ext uri="{9D8B030D-6E8A-4147-A177-3AD203B41FA5}">
                      <a16:colId xmlns:a16="http://schemas.microsoft.com/office/drawing/2014/main" xmlns="" val="2343413705"/>
                    </a:ext>
                  </a:extLst>
                </a:gridCol>
                <a:gridCol w="741832">
                  <a:extLst>
                    <a:ext uri="{9D8B030D-6E8A-4147-A177-3AD203B41FA5}">
                      <a16:colId xmlns:a16="http://schemas.microsoft.com/office/drawing/2014/main" xmlns="" val="3035725748"/>
                    </a:ext>
                  </a:extLst>
                </a:gridCol>
                <a:gridCol w="530200">
                  <a:extLst>
                    <a:ext uri="{9D8B030D-6E8A-4147-A177-3AD203B41FA5}">
                      <a16:colId xmlns:a16="http://schemas.microsoft.com/office/drawing/2014/main" xmlns="" val="2388020052"/>
                    </a:ext>
                  </a:extLst>
                </a:gridCol>
                <a:gridCol w="529453">
                  <a:extLst>
                    <a:ext uri="{9D8B030D-6E8A-4147-A177-3AD203B41FA5}">
                      <a16:colId xmlns:a16="http://schemas.microsoft.com/office/drawing/2014/main" xmlns="" val="2829743372"/>
                    </a:ext>
                  </a:extLst>
                </a:gridCol>
                <a:gridCol w="742580">
                  <a:extLst>
                    <a:ext uri="{9D8B030D-6E8A-4147-A177-3AD203B41FA5}">
                      <a16:colId xmlns:a16="http://schemas.microsoft.com/office/drawing/2014/main" xmlns="" val="3927127866"/>
                    </a:ext>
                  </a:extLst>
                </a:gridCol>
                <a:gridCol w="741832">
                  <a:extLst>
                    <a:ext uri="{9D8B030D-6E8A-4147-A177-3AD203B41FA5}">
                      <a16:colId xmlns:a16="http://schemas.microsoft.com/office/drawing/2014/main" xmlns="" val="3592066391"/>
                    </a:ext>
                  </a:extLst>
                </a:gridCol>
                <a:gridCol w="741832">
                  <a:extLst>
                    <a:ext uri="{9D8B030D-6E8A-4147-A177-3AD203B41FA5}">
                      <a16:colId xmlns:a16="http://schemas.microsoft.com/office/drawing/2014/main" xmlns="" val="648371404"/>
                    </a:ext>
                  </a:extLst>
                </a:gridCol>
                <a:gridCol w="636390">
                  <a:extLst>
                    <a:ext uri="{9D8B030D-6E8A-4147-A177-3AD203B41FA5}">
                      <a16:colId xmlns:a16="http://schemas.microsoft.com/office/drawing/2014/main" xmlns="" val="32917145"/>
                    </a:ext>
                  </a:extLst>
                </a:gridCol>
                <a:gridCol w="742580">
                  <a:extLst>
                    <a:ext uri="{9D8B030D-6E8A-4147-A177-3AD203B41FA5}">
                      <a16:colId xmlns:a16="http://schemas.microsoft.com/office/drawing/2014/main" xmlns="" val="4093692015"/>
                    </a:ext>
                  </a:extLst>
                </a:gridCol>
                <a:gridCol w="888405">
                  <a:extLst>
                    <a:ext uri="{9D8B030D-6E8A-4147-A177-3AD203B41FA5}">
                      <a16:colId xmlns:a16="http://schemas.microsoft.com/office/drawing/2014/main" xmlns="" val="1258986743"/>
                    </a:ext>
                  </a:extLst>
                </a:gridCol>
                <a:gridCol w="888405">
                  <a:extLst>
                    <a:ext uri="{9D8B030D-6E8A-4147-A177-3AD203B41FA5}">
                      <a16:colId xmlns:a16="http://schemas.microsoft.com/office/drawing/2014/main" xmlns="" val="3499768210"/>
                    </a:ext>
                  </a:extLst>
                </a:gridCol>
              </a:tblGrid>
              <a:tr h="738738">
                <a:tc rowSpan="2" gridSpan="2">
                  <a:txBody>
                    <a:bodyPr/>
                    <a:lstStyle/>
                    <a:p>
                      <a:pPr algn="ctr">
                        <a:spcBef>
                          <a:spcPts val="100"/>
                        </a:spcBef>
                        <a:spcAft>
                          <a:spcPts val="100"/>
                        </a:spcAft>
                      </a:pPr>
                      <a:r>
                        <a:rPr lang="en-US" sz="900" dirty="0">
                          <a:effectLst/>
                        </a:rPr>
                        <a:t> </a:t>
                      </a:r>
                      <a:endParaRPr lang="en-NZ" sz="1000" dirty="0">
                        <a:effectLst/>
                      </a:endParaRPr>
                    </a:p>
                    <a:p>
                      <a:pPr algn="ctr">
                        <a:spcAft>
                          <a:spcPts val="1200"/>
                        </a:spcAft>
                      </a:pPr>
                      <a:r>
                        <a:rPr lang="en-US" sz="900" dirty="0">
                          <a:effectLst/>
                        </a:rPr>
                        <a:t>Recorded Flow</a:t>
                      </a:r>
                      <a:endParaRPr lang="en-NZ" sz="1000" dirty="0">
                        <a:effectLst/>
                        <a:latin typeface="Times New Roman" panose="02020603050405020304" pitchFamily="18" charset="0"/>
                        <a:ea typeface="Times New Roman" panose="02020603050405020304" pitchFamily="18" charset="0"/>
                      </a:endParaRPr>
                    </a:p>
                  </a:txBody>
                  <a:tcPr marL="65314" marR="65314" marT="0" marB="0"/>
                </a:tc>
                <a:tc rowSpan="2" hMerge="1">
                  <a:txBody>
                    <a:bodyPr/>
                    <a:lstStyle/>
                    <a:p>
                      <a:endParaRPr lang="en-NZ"/>
                    </a:p>
                  </a:txBody>
                  <a:tcPr/>
                </a:tc>
                <a:tc rowSpan="2">
                  <a:txBody>
                    <a:bodyPr/>
                    <a:lstStyle/>
                    <a:p>
                      <a:pPr algn="ctr">
                        <a:spcAft>
                          <a:spcPts val="1200"/>
                        </a:spcAft>
                      </a:pPr>
                      <a:r>
                        <a:rPr lang="en-US" sz="900" dirty="0">
                          <a:effectLst/>
                        </a:rPr>
                        <a:t>Recorded Rainfall</a:t>
                      </a:r>
                      <a:endParaRPr lang="en-NZ" sz="1000" dirty="0">
                        <a:effectLst/>
                        <a:latin typeface="Times New Roman" panose="02020603050405020304" pitchFamily="18" charset="0"/>
                        <a:ea typeface="Times New Roman" panose="02020603050405020304" pitchFamily="18" charset="0"/>
                      </a:endParaRPr>
                    </a:p>
                  </a:txBody>
                  <a:tcPr marL="65314" marR="65314" marT="0" marB="0" anchor="ctr"/>
                </a:tc>
                <a:tc rowSpan="2">
                  <a:txBody>
                    <a:bodyPr/>
                    <a:lstStyle/>
                    <a:p>
                      <a:pPr algn="ctr">
                        <a:spcAft>
                          <a:spcPts val="1200"/>
                        </a:spcAft>
                      </a:pPr>
                      <a:r>
                        <a:rPr lang="en-US" sz="900">
                          <a:effectLst/>
                        </a:rPr>
                        <a:t>PMP</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rowSpan="2">
                  <a:txBody>
                    <a:bodyPr/>
                    <a:lstStyle/>
                    <a:p>
                      <a:pPr algn="ctr">
                        <a:spcAft>
                          <a:spcPts val="1200"/>
                        </a:spcAft>
                      </a:pPr>
                      <a:r>
                        <a:rPr lang="en-US" sz="900">
                          <a:effectLst/>
                        </a:rPr>
                        <a:t>TP108</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gridSpan="2">
                  <a:txBody>
                    <a:bodyPr/>
                    <a:lstStyle/>
                    <a:p>
                      <a:pPr algn="ctr">
                        <a:spcAft>
                          <a:spcPts val="1200"/>
                        </a:spcAft>
                      </a:pPr>
                      <a:r>
                        <a:rPr lang="en-US" sz="900" dirty="0">
                          <a:effectLst/>
                        </a:rPr>
                        <a:t>Sydney Temporal Pattern</a:t>
                      </a:r>
                      <a:endParaRPr lang="en-NZ" sz="1000" dirty="0">
                        <a:effectLst/>
                        <a:latin typeface="Times New Roman" panose="02020603050405020304" pitchFamily="18" charset="0"/>
                        <a:ea typeface="Times New Roman" panose="02020603050405020304" pitchFamily="18" charset="0"/>
                      </a:endParaRPr>
                    </a:p>
                  </a:txBody>
                  <a:tcPr marL="65314" marR="65314" marT="0" marB="0" anchor="ctr"/>
                </a:tc>
                <a:tc hMerge="1">
                  <a:txBody>
                    <a:bodyPr/>
                    <a:lstStyle/>
                    <a:p>
                      <a:endParaRPr lang="en-NZ"/>
                    </a:p>
                  </a:txBody>
                  <a:tcPr/>
                </a:tc>
                <a:tc gridSpan="2">
                  <a:txBody>
                    <a:bodyPr/>
                    <a:lstStyle/>
                    <a:p>
                      <a:pPr algn="ctr">
                        <a:spcAft>
                          <a:spcPts val="1200"/>
                        </a:spcAft>
                      </a:pPr>
                      <a:r>
                        <a:rPr lang="en-US" sz="900">
                          <a:effectLst/>
                        </a:rPr>
                        <a:t>Hobart Temporal Pattern</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hMerge="1">
                  <a:txBody>
                    <a:bodyPr/>
                    <a:lstStyle/>
                    <a:p>
                      <a:endParaRPr lang="en-NZ"/>
                    </a:p>
                  </a:txBody>
                  <a:tcPr/>
                </a:tc>
                <a:tc gridSpan="3">
                  <a:txBody>
                    <a:bodyPr/>
                    <a:lstStyle/>
                    <a:p>
                      <a:pPr algn="ctr">
                        <a:spcAft>
                          <a:spcPts val="1200"/>
                        </a:spcAft>
                      </a:pPr>
                      <a:r>
                        <a:rPr lang="en-US" sz="900">
                          <a:effectLst/>
                        </a:rPr>
                        <a:t>Melbourne Temporal Pattern</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xmlns="" val="1598515008"/>
                  </a:ext>
                </a:extLst>
              </a:tr>
              <a:tr h="432016">
                <a:tc gridSpan="2" vMerge="1">
                  <a:txBody>
                    <a:bodyPr/>
                    <a:lstStyle/>
                    <a:p>
                      <a:endParaRPr lang="en-NZ"/>
                    </a:p>
                  </a:txBody>
                  <a:tcPr/>
                </a:tc>
                <a:tc hMerge="1" vMerge="1">
                  <a:txBody>
                    <a:bodyPr/>
                    <a:lstStyle/>
                    <a:p>
                      <a:endParaRPr lang="en-NZ"/>
                    </a:p>
                  </a:txBody>
                  <a:tcPr/>
                </a:tc>
                <a:tc vMerge="1">
                  <a:txBody>
                    <a:bodyPr/>
                    <a:lstStyle/>
                    <a:p>
                      <a:endParaRPr lang="en-NZ"/>
                    </a:p>
                  </a:txBody>
                  <a:tcPr/>
                </a:tc>
                <a:tc vMerge="1">
                  <a:txBody>
                    <a:bodyPr/>
                    <a:lstStyle/>
                    <a:p>
                      <a:endParaRPr lang="en-NZ"/>
                    </a:p>
                  </a:txBody>
                  <a:tcPr/>
                </a:tc>
                <a:tc vMerge="1">
                  <a:txBody>
                    <a:bodyPr/>
                    <a:lstStyle/>
                    <a:p>
                      <a:endParaRPr lang="en-NZ"/>
                    </a:p>
                  </a:txBody>
                  <a:tcPr/>
                </a:tc>
                <a:tc>
                  <a:txBody>
                    <a:bodyPr/>
                    <a:lstStyle/>
                    <a:p>
                      <a:pPr algn="ctr">
                        <a:spcAft>
                          <a:spcPts val="1200"/>
                        </a:spcAft>
                      </a:pPr>
                      <a:r>
                        <a:rPr lang="en-US" sz="900">
                          <a:effectLst/>
                        </a:rPr>
                        <a:t>6882</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6857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4719</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dirty="0">
                          <a:effectLst/>
                        </a:rPr>
                        <a:t>4723</a:t>
                      </a:r>
                      <a:endParaRPr lang="en-NZ" sz="1000" dirty="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5826</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6032</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Average Melbourne Temporal Pattern</a:t>
                      </a:r>
                      <a:endParaRPr lang="en-NZ" sz="1000">
                        <a:effectLst/>
                        <a:latin typeface="Times New Roman" panose="02020603050405020304" pitchFamily="18" charset="0"/>
                        <a:ea typeface="Times New Roman" panose="02020603050405020304" pitchFamily="18" charset="0"/>
                      </a:endParaRPr>
                    </a:p>
                  </a:txBody>
                  <a:tcPr marL="65314" marR="65314" marT="0" marB="0"/>
                </a:tc>
                <a:extLst>
                  <a:ext uri="{0D108BD9-81ED-4DB2-BD59-A6C34878D82A}">
                    <a16:rowId xmlns:a16="http://schemas.microsoft.com/office/drawing/2014/main" xmlns="" val="2436878731"/>
                  </a:ext>
                </a:extLst>
              </a:tr>
              <a:tr h="347113">
                <a:tc>
                  <a:txBody>
                    <a:bodyPr/>
                    <a:lstStyle/>
                    <a:p>
                      <a:pPr algn="ctr">
                        <a:spcBef>
                          <a:spcPts val="100"/>
                        </a:spcBef>
                        <a:spcAft>
                          <a:spcPts val="100"/>
                        </a:spcAft>
                      </a:pPr>
                      <a:r>
                        <a:rPr lang="en-US" sz="900">
                          <a:effectLst/>
                        </a:rPr>
                        <a:t>Peak (m³/s)</a:t>
                      </a:r>
                      <a:endParaRPr lang="en-NZ" sz="1000">
                        <a:effectLst/>
                        <a:latin typeface="Times New Roman" panose="02020603050405020304" pitchFamily="18" charset="0"/>
                        <a:ea typeface="Times New Roman" panose="02020603050405020304" pitchFamily="18" charset="0"/>
                      </a:endParaRPr>
                    </a:p>
                  </a:txBody>
                  <a:tcPr marL="65314" marR="65314" marT="0" marB="0"/>
                </a:tc>
                <a:tc>
                  <a:txBody>
                    <a:bodyPr/>
                    <a:lstStyle/>
                    <a:p>
                      <a:pPr algn="ctr">
                        <a:spcAft>
                          <a:spcPts val="1200"/>
                        </a:spcAft>
                      </a:pPr>
                      <a:r>
                        <a:rPr lang="en-US" sz="900">
                          <a:effectLst/>
                        </a:rPr>
                        <a:t>46.85</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44.1</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50</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59.4</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75.3</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54.5</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71.3</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dirty="0">
                          <a:effectLst/>
                        </a:rPr>
                        <a:t>76.5</a:t>
                      </a:r>
                      <a:endParaRPr lang="en-NZ" sz="1000" dirty="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85.6</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65.4</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45.6</a:t>
                      </a:r>
                      <a:endParaRPr lang="en-NZ" sz="1000">
                        <a:effectLst/>
                        <a:latin typeface="Times New Roman" panose="02020603050405020304" pitchFamily="18" charset="0"/>
                        <a:ea typeface="Times New Roman" panose="02020603050405020304" pitchFamily="18" charset="0"/>
                      </a:endParaRPr>
                    </a:p>
                  </a:txBody>
                  <a:tcPr marL="65314" marR="65314" marT="0" marB="0"/>
                </a:tc>
                <a:extLst>
                  <a:ext uri="{0D108BD9-81ED-4DB2-BD59-A6C34878D82A}">
                    <a16:rowId xmlns:a16="http://schemas.microsoft.com/office/drawing/2014/main" xmlns="" val="3896476528"/>
                  </a:ext>
                </a:extLst>
              </a:tr>
              <a:tr h="338347">
                <a:tc>
                  <a:txBody>
                    <a:bodyPr/>
                    <a:lstStyle/>
                    <a:p>
                      <a:pPr algn="ctr">
                        <a:spcBef>
                          <a:spcPts val="100"/>
                        </a:spcBef>
                        <a:spcAft>
                          <a:spcPts val="100"/>
                        </a:spcAft>
                      </a:pPr>
                      <a:r>
                        <a:rPr lang="en-US" sz="900">
                          <a:effectLst/>
                        </a:rPr>
                        <a:t>Volume (Mm³)</a:t>
                      </a:r>
                      <a:endParaRPr lang="en-NZ" sz="1000">
                        <a:effectLst/>
                        <a:latin typeface="Times New Roman" panose="02020603050405020304" pitchFamily="18" charset="0"/>
                        <a:ea typeface="Times New Roman" panose="02020603050405020304" pitchFamily="18" charset="0"/>
                      </a:endParaRPr>
                    </a:p>
                  </a:txBody>
                  <a:tcPr marL="65314" marR="65314" marT="0" marB="0"/>
                </a:tc>
                <a:tc>
                  <a:txBody>
                    <a:bodyPr/>
                    <a:lstStyle/>
                    <a:p>
                      <a:pPr algn="ctr">
                        <a:spcAft>
                          <a:spcPts val="1200"/>
                        </a:spcAft>
                      </a:pPr>
                      <a:r>
                        <a:rPr lang="en-US" sz="900">
                          <a:effectLst/>
                        </a:rPr>
                        <a:t>1.52*</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1.93</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1.07</a:t>
                      </a:r>
                      <a:endParaRPr lang="en-NZ" sz="1000">
                        <a:effectLst/>
                        <a:latin typeface="Times New Roman" panose="02020603050405020304" pitchFamily="18" charset="0"/>
                        <a:ea typeface="Times New Roman" panose="02020603050405020304" pitchFamily="18" charset="0"/>
                      </a:endParaRPr>
                    </a:p>
                  </a:txBody>
                  <a:tcPr marL="65314" marR="65314" marT="0" marB="0"/>
                </a:tc>
                <a:extLst>
                  <a:ext uri="{0D108BD9-81ED-4DB2-BD59-A6C34878D82A}">
                    <a16:rowId xmlns:a16="http://schemas.microsoft.com/office/drawing/2014/main" xmlns="" val="1423280392"/>
                  </a:ext>
                </a:extLst>
              </a:tr>
              <a:tr h="338347">
                <a:tc>
                  <a:txBody>
                    <a:bodyPr/>
                    <a:lstStyle/>
                    <a:p>
                      <a:pPr algn="ctr">
                        <a:spcBef>
                          <a:spcPts val="100"/>
                        </a:spcBef>
                        <a:spcAft>
                          <a:spcPts val="100"/>
                        </a:spcAft>
                      </a:pPr>
                      <a:r>
                        <a:rPr lang="en-US" sz="900">
                          <a:effectLst/>
                        </a:rPr>
                        <a:t>Peak flow % variance </a:t>
                      </a:r>
                      <a:endParaRPr lang="en-NZ" sz="1000">
                        <a:effectLst/>
                        <a:latin typeface="Times New Roman" panose="02020603050405020304" pitchFamily="18" charset="0"/>
                        <a:ea typeface="Times New Roman" panose="02020603050405020304" pitchFamily="18" charset="0"/>
                      </a:endParaRPr>
                    </a:p>
                  </a:txBody>
                  <a:tcPr marL="65314" marR="65314" marT="0" marB="0"/>
                </a:tc>
                <a:tc>
                  <a:txBody>
                    <a:bodyPr/>
                    <a:lstStyle/>
                    <a:p>
                      <a:pPr algn="ctr">
                        <a:spcAft>
                          <a:spcPts val="1200"/>
                        </a:spcAft>
                      </a:pPr>
                      <a:r>
                        <a:rPr lang="en-US" sz="900">
                          <a:effectLst/>
                        </a:rPr>
                        <a:t>Base</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6%</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27%</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61%</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16%</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52%</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63%</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83%</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a:effectLst/>
                        </a:rPr>
                        <a:t>40%</a:t>
                      </a:r>
                      <a:endParaRPr lang="en-NZ" sz="1000">
                        <a:effectLst/>
                        <a:latin typeface="Times New Roman" panose="02020603050405020304" pitchFamily="18" charset="0"/>
                        <a:ea typeface="Times New Roman" panose="02020603050405020304" pitchFamily="18" charset="0"/>
                      </a:endParaRPr>
                    </a:p>
                  </a:txBody>
                  <a:tcPr marL="65314" marR="65314" marT="0" marB="0" anchor="ctr"/>
                </a:tc>
                <a:tc>
                  <a:txBody>
                    <a:bodyPr/>
                    <a:lstStyle/>
                    <a:p>
                      <a:pPr algn="ctr">
                        <a:spcAft>
                          <a:spcPts val="1200"/>
                        </a:spcAft>
                      </a:pPr>
                      <a:r>
                        <a:rPr lang="en-US" sz="900" dirty="0">
                          <a:effectLst/>
                        </a:rPr>
                        <a:t>-3%</a:t>
                      </a:r>
                      <a:endParaRPr lang="en-NZ" sz="1000" dirty="0">
                        <a:effectLst/>
                        <a:latin typeface="Times New Roman" panose="02020603050405020304" pitchFamily="18" charset="0"/>
                        <a:ea typeface="Times New Roman" panose="02020603050405020304" pitchFamily="18" charset="0"/>
                      </a:endParaRPr>
                    </a:p>
                  </a:txBody>
                  <a:tcPr marL="65314" marR="65314" marT="0" marB="0" anchor="ctr"/>
                </a:tc>
                <a:extLst>
                  <a:ext uri="{0D108BD9-81ED-4DB2-BD59-A6C34878D82A}">
                    <a16:rowId xmlns:a16="http://schemas.microsoft.com/office/drawing/2014/main" xmlns="" val="2303154734"/>
                  </a:ext>
                </a:extLst>
              </a:tr>
            </a:tbl>
          </a:graphicData>
        </a:graphic>
      </p:graphicFrame>
    </p:spTree>
    <p:extLst>
      <p:ext uri="{BB962C8B-B14F-4D97-AF65-F5344CB8AC3E}">
        <p14:creationId xmlns:p14="http://schemas.microsoft.com/office/powerpoint/2010/main" val="1724000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4" end="14"/>
                                            </p:txEl>
                                          </p:spTgt>
                                        </p:tgtEl>
                                        <p:attrNameLst>
                                          <p:attrName>style.visibility</p:attrName>
                                        </p:attrNameLst>
                                      </p:cBhvr>
                                      <p:to>
                                        <p:strVal val="visible"/>
                                      </p:to>
                                    </p:set>
                                    <p:anim calcmode="lin" valueType="num">
                                      <p:cBhvr additive="base">
                                        <p:cTn id="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5" end="15"/>
                                            </p:txEl>
                                          </p:spTgt>
                                        </p:tgtEl>
                                        <p:attrNameLst>
                                          <p:attrName>style.visibility</p:attrName>
                                        </p:attrNameLst>
                                      </p:cBhvr>
                                      <p:to>
                                        <p:strVal val="visible"/>
                                      </p:to>
                                    </p:set>
                                    <p:anim calcmode="lin" valueType="num">
                                      <p:cBhvr additive="base">
                                        <p:cTn id="1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6" end="16"/>
                                            </p:txEl>
                                          </p:spTgt>
                                        </p:tgtEl>
                                        <p:attrNameLst>
                                          <p:attrName>style.visibility</p:attrName>
                                        </p:attrNameLst>
                                      </p:cBhvr>
                                      <p:to>
                                        <p:strVal val="visible"/>
                                      </p:to>
                                    </p:set>
                                    <p:anim calcmode="lin" valueType="num">
                                      <p:cBhvr additive="base">
                                        <p:cTn id="1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7" end="17"/>
                                            </p:txEl>
                                          </p:spTgt>
                                        </p:tgtEl>
                                        <p:attrNameLst>
                                          <p:attrName>style.visibility</p:attrName>
                                        </p:attrNameLst>
                                      </p:cBhvr>
                                      <p:to>
                                        <p:strVal val="visible"/>
                                      </p:to>
                                    </p:set>
                                    <p:anim calcmode="lin" valueType="num">
                                      <p:cBhvr additive="base">
                                        <p:cTn id="21"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8" end="18"/>
                                            </p:txEl>
                                          </p:spTgt>
                                        </p:tgtEl>
                                        <p:attrNameLst>
                                          <p:attrName>style.visibility</p:attrName>
                                        </p:attrNameLst>
                                      </p:cBhvr>
                                      <p:to>
                                        <p:strVal val="visible"/>
                                      </p:to>
                                    </p:set>
                                    <p:anim calcmode="lin" valueType="num">
                                      <p:cBhvr additive="base">
                                        <p:cTn id="2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9" end="19"/>
                                            </p:txEl>
                                          </p:spTgt>
                                        </p:tgtEl>
                                        <p:attrNameLst>
                                          <p:attrName>style.visibility</p:attrName>
                                        </p:attrNameLst>
                                      </p:cBhvr>
                                      <p:to>
                                        <p:strVal val="visible"/>
                                      </p:to>
                                    </p:set>
                                    <p:anim calcmode="lin" valueType="num">
                                      <p:cBhvr additive="base">
                                        <p:cTn id="33"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013" y="402556"/>
            <a:ext cx="2732755" cy="3132137"/>
          </a:xfrm>
        </p:spPr>
        <p:txBody>
          <a:bodyPr/>
          <a:lstStyle/>
          <a:p>
            <a:r>
              <a:rPr lang="en-CA" dirty="0"/>
              <a:t>Summary</a:t>
            </a:r>
          </a:p>
        </p:txBody>
      </p:sp>
      <p:sp>
        <p:nvSpPr>
          <p:cNvPr id="3" name="TextBox 2">
            <a:extLst>
              <a:ext uri="{FF2B5EF4-FFF2-40B4-BE49-F238E27FC236}">
                <a16:creationId xmlns:a16="http://schemas.microsoft.com/office/drawing/2014/main" xmlns="" id="{2ABBFC8D-F893-41A7-890F-8FB181401703}"/>
              </a:ext>
            </a:extLst>
          </p:cNvPr>
          <p:cNvSpPr txBox="1"/>
          <p:nvPr/>
        </p:nvSpPr>
        <p:spPr>
          <a:xfrm>
            <a:off x="3689685" y="402556"/>
            <a:ext cx="3454065" cy="6740307"/>
          </a:xfrm>
          <a:prstGeom prst="rect">
            <a:avLst/>
          </a:prstGeom>
          <a:noFill/>
        </p:spPr>
        <p:txBody>
          <a:bodyPr wrap="square" rtlCol="0">
            <a:spAutoFit/>
          </a:bodyPr>
          <a:lstStyle/>
          <a:p>
            <a:r>
              <a:rPr lang="en-NZ" b="1" dirty="0"/>
              <a:t>NEW ZEALAND</a:t>
            </a:r>
          </a:p>
          <a:p>
            <a:endParaRPr lang="en-NZ" dirty="0"/>
          </a:p>
          <a:p>
            <a:r>
              <a:rPr lang="en-NZ" dirty="0"/>
              <a:t>1 ‘smoothed’ temporal rainfall pattern used</a:t>
            </a:r>
          </a:p>
          <a:p>
            <a:endParaRPr lang="en-NZ" dirty="0"/>
          </a:p>
          <a:p>
            <a:r>
              <a:rPr lang="en-NZ" dirty="0"/>
              <a:t>District/Council standards</a:t>
            </a:r>
          </a:p>
          <a:p>
            <a:endParaRPr lang="en-NZ" dirty="0"/>
          </a:p>
          <a:p>
            <a:r>
              <a:rPr lang="en-NZ" dirty="0"/>
              <a:t>6 Climate regions (HIRDSv4)</a:t>
            </a:r>
          </a:p>
          <a:p>
            <a:r>
              <a:rPr lang="en-NZ" dirty="0"/>
              <a:t>2 Climate regions (PMP)*</a:t>
            </a:r>
          </a:p>
          <a:p>
            <a:endParaRPr lang="en-NZ" dirty="0"/>
          </a:p>
          <a:p>
            <a:r>
              <a:rPr lang="en-NZ" dirty="0"/>
              <a:t>Relatively small climate regions</a:t>
            </a:r>
          </a:p>
          <a:p>
            <a:r>
              <a:rPr lang="en-NZ" dirty="0"/>
              <a:t>	</a:t>
            </a:r>
          </a:p>
          <a:p>
            <a:r>
              <a:rPr lang="en-NZ" dirty="0"/>
              <a:t>Rainfall data updated</a:t>
            </a:r>
          </a:p>
          <a:p>
            <a:r>
              <a:rPr lang="en-NZ" dirty="0"/>
              <a:t>HIRDS Version 4 updated 2018 (using 2015 data)</a:t>
            </a:r>
          </a:p>
          <a:p>
            <a:endParaRPr lang="en-NZ" dirty="0"/>
          </a:p>
          <a:p>
            <a:r>
              <a:rPr lang="en-NZ" dirty="0"/>
              <a:t>No methodology update</a:t>
            </a:r>
          </a:p>
          <a:p>
            <a:endParaRPr lang="en-NZ" dirty="0"/>
          </a:p>
          <a:p>
            <a:r>
              <a:rPr lang="en-NZ" dirty="0"/>
              <a:t>	</a:t>
            </a:r>
          </a:p>
          <a:p>
            <a:endParaRPr lang="en-NZ" dirty="0"/>
          </a:p>
          <a:p>
            <a:endParaRPr lang="en-NZ" dirty="0"/>
          </a:p>
          <a:p>
            <a:endParaRPr lang="en-NZ" dirty="0"/>
          </a:p>
          <a:p>
            <a:endParaRPr lang="en-NZ" dirty="0"/>
          </a:p>
        </p:txBody>
      </p:sp>
      <p:sp>
        <p:nvSpPr>
          <p:cNvPr id="4" name="TextBox 3">
            <a:extLst>
              <a:ext uri="{FF2B5EF4-FFF2-40B4-BE49-F238E27FC236}">
                <a16:creationId xmlns:a16="http://schemas.microsoft.com/office/drawing/2014/main" xmlns="" id="{D5F42762-7FB4-4AB4-948A-50DDB8067246}"/>
              </a:ext>
            </a:extLst>
          </p:cNvPr>
          <p:cNvSpPr txBox="1"/>
          <p:nvPr/>
        </p:nvSpPr>
        <p:spPr>
          <a:xfrm>
            <a:off x="7709451" y="402556"/>
            <a:ext cx="3289849" cy="6186309"/>
          </a:xfrm>
          <a:prstGeom prst="rect">
            <a:avLst/>
          </a:prstGeom>
          <a:noFill/>
        </p:spPr>
        <p:txBody>
          <a:bodyPr wrap="square" rtlCol="0">
            <a:spAutoFit/>
          </a:bodyPr>
          <a:lstStyle/>
          <a:p>
            <a:r>
              <a:rPr lang="en-NZ" b="1" dirty="0"/>
              <a:t>AUSTRALIA</a:t>
            </a:r>
          </a:p>
          <a:p>
            <a:endParaRPr lang="en-NZ" dirty="0"/>
          </a:p>
          <a:p>
            <a:r>
              <a:rPr lang="en-NZ" dirty="0"/>
              <a:t>10 ‘raw’ temporal rainfall patterns used</a:t>
            </a:r>
          </a:p>
          <a:p>
            <a:endParaRPr lang="en-NZ" dirty="0"/>
          </a:p>
          <a:p>
            <a:r>
              <a:rPr lang="en-NZ" dirty="0"/>
              <a:t>National standard (ARR)</a:t>
            </a:r>
          </a:p>
          <a:p>
            <a:endParaRPr lang="en-NZ" dirty="0"/>
          </a:p>
          <a:p>
            <a:r>
              <a:rPr lang="en-NZ" dirty="0"/>
              <a:t>12 Climate regions</a:t>
            </a:r>
          </a:p>
          <a:p>
            <a:r>
              <a:rPr lang="en-NZ" dirty="0"/>
              <a:t>(including tropical zones)</a:t>
            </a:r>
          </a:p>
          <a:p>
            <a:endParaRPr lang="en-NZ" dirty="0"/>
          </a:p>
          <a:p>
            <a:r>
              <a:rPr lang="en-NZ" dirty="0"/>
              <a:t>Large climate regions</a:t>
            </a:r>
          </a:p>
          <a:p>
            <a:endParaRPr lang="en-NZ" dirty="0"/>
          </a:p>
          <a:p>
            <a:endParaRPr lang="en-NZ" dirty="0"/>
          </a:p>
          <a:p>
            <a:r>
              <a:rPr lang="en-NZ" dirty="0"/>
              <a:t>Rainfall data updated</a:t>
            </a:r>
          </a:p>
          <a:p>
            <a:r>
              <a:rPr lang="en-NZ" dirty="0"/>
              <a:t>ARR 2016</a:t>
            </a:r>
          </a:p>
          <a:p>
            <a:endParaRPr lang="en-NZ" dirty="0"/>
          </a:p>
          <a:p>
            <a:endParaRPr lang="en-NZ" dirty="0"/>
          </a:p>
          <a:p>
            <a:r>
              <a:rPr lang="en-NZ" dirty="0"/>
              <a:t>Methodology updated 2016 as part of ARR review</a:t>
            </a:r>
          </a:p>
          <a:p>
            <a:endParaRPr lang="en-NZ" dirty="0"/>
          </a:p>
          <a:p>
            <a:endParaRPr lang="en-NZ" dirty="0"/>
          </a:p>
          <a:p>
            <a:endParaRPr lang="en-NZ" dirty="0"/>
          </a:p>
        </p:txBody>
      </p:sp>
      <p:sp>
        <p:nvSpPr>
          <p:cNvPr id="5" name="TextBox 4">
            <a:extLst>
              <a:ext uri="{FF2B5EF4-FFF2-40B4-BE49-F238E27FC236}">
                <a16:creationId xmlns:a16="http://schemas.microsoft.com/office/drawing/2014/main" xmlns="" id="{D8CEE95C-3EF7-4E69-A301-1F4789459E23}"/>
              </a:ext>
            </a:extLst>
          </p:cNvPr>
          <p:cNvSpPr txBox="1"/>
          <p:nvPr/>
        </p:nvSpPr>
        <p:spPr>
          <a:xfrm>
            <a:off x="3505200" y="6281851"/>
            <a:ext cx="3886200" cy="369332"/>
          </a:xfrm>
          <a:prstGeom prst="rect">
            <a:avLst/>
          </a:prstGeom>
          <a:noFill/>
        </p:spPr>
        <p:txBody>
          <a:bodyPr wrap="square" rtlCol="0">
            <a:spAutoFit/>
          </a:bodyPr>
          <a:lstStyle/>
          <a:p>
            <a:r>
              <a:rPr lang="en-NZ" dirty="0"/>
              <a:t>* </a:t>
            </a:r>
            <a:r>
              <a:rPr lang="en-NZ" sz="1400" dirty="0"/>
              <a:t>plus alpine regions</a:t>
            </a:r>
            <a:endParaRPr lang="en-NZ" dirty="0"/>
          </a:p>
        </p:txBody>
      </p:sp>
    </p:spTree>
    <p:extLst>
      <p:ext uri="{BB962C8B-B14F-4D97-AF65-F5344CB8AC3E}">
        <p14:creationId xmlns:p14="http://schemas.microsoft.com/office/powerpoint/2010/main" val="13612020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52AC3-CCBA-41DD-BF88-E64E48F4489F}"/>
              </a:ext>
            </a:extLst>
          </p:cNvPr>
          <p:cNvPicPr>
            <a:picLocks noChangeAspect="1"/>
          </p:cNvPicPr>
          <p:nvPr/>
        </p:nvPicPr>
        <p:blipFill>
          <a:blip r:embed="rId3">
            <a:lum bright="70000" contrast="-70000"/>
          </a:blip>
          <a:stretch>
            <a:fillRect/>
          </a:stretch>
        </p:blipFill>
        <p:spPr>
          <a:xfrm>
            <a:off x="3148314" y="0"/>
            <a:ext cx="9043685" cy="6858000"/>
          </a:xfrm>
          <a:prstGeom prst="rect">
            <a:avLst/>
          </a:prstGeom>
        </p:spPr>
      </p:pic>
      <p:sp>
        <p:nvSpPr>
          <p:cNvPr id="2" name="Titre 1"/>
          <p:cNvSpPr>
            <a:spLocks noGrp="1"/>
          </p:cNvSpPr>
          <p:nvPr>
            <p:ph type="title"/>
          </p:nvPr>
        </p:nvSpPr>
        <p:spPr>
          <a:xfrm>
            <a:off x="111266" y="402557"/>
            <a:ext cx="3037048" cy="2011780"/>
          </a:xfrm>
        </p:spPr>
        <p:txBody>
          <a:bodyPr>
            <a:normAutofit/>
          </a:bodyPr>
          <a:lstStyle/>
          <a:p>
            <a:r>
              <a:rPr lang="en-CA" dirty="0"/>
              <a:t>What is Next? </a:t>
            </a:r>
            <a:br>
              <a:rPr lang="en-CA" dirty="0"/>
            </a:br>
            <a:endParaRPr lang="en-CA" dirty="0"/>
          </a:p>
        </p:txBody>
      </p:sp>
      <p:sp>
        <p:nvSpPr>
          <p:cNvPr id="5" name="TextBox 4">
            <a:extLst>
              <a:ext uri="{FF2B5EF4-FFF2-40B4-BE49-F238E27FC236}">
                <a16:creationId xmlns:a16="http://schemas.microsoft.com/office/drawing/2014/main" xmlns="" id="{F7623466-3D33-4339-A83F-A4B89C266F5B}"/>
              </a:ext>
            </a:extLst>
          </p:cNvPr>
          <p:cNvSpPr txBox="1"/>
          <p:nvPr/>
        </p:nvSpPr>
        <p:spPr>
          <a:xfrm>
            <a:off x="3571069" y="266218"/>
            <a:ext cx="8198174" cy="7663636"/>
          </a:xfrm>
          <a:prstGeom prst="rect">
            <a:avLst/>
          </a:prstGeom>
          <a:noFill/>
        </p:spPr>
        <p:txBody>
          <a:bodyPr wrap="square" rtlCol="0">
            <a:spAutoFit/>
          </a:bodyPr>
          <a:lstStyle/>
          <a:p>
            <a:r>
              <a:rPr lang="en-NZ" b="1" dirty="0"/>
              <a:t>To answer the question ‘is a risk based approach suitable for New Zealand?’ </a:t>
            </a:r>
          </a:p>
          <a:p>
            <a:endParaRPr lang="en-NZ" b="1" dirty="0"/>
          </a:p>
          <a:p>
            <a:r>
              <a:rPr lang="en-NZ" dirty="0"/>
              <a:t>More data is needed to enable a detailed analyse of the alternative methodology in the New Zealand Climate</a:t>
            </a:r>
          </a:p>
          <a:p>
            <a:endParaRPr lang="en-NZ" dirty="0"/>
          </a:p>
          <a:p>
            <a:endParaRPr lang="en-NZ" dirty="0"/>
          </a:p>
          <a:p>
            <a:endParaRPr lang="en-NZ" dirty="0"/>
          </a:p>
          <a:p>
            <a:endParaRPr lang="en-NZ" dirty="0"/>
          </a:p>
          <a:p>
            <a:r>
              <a:rPr lang="en-NZ" b="1" dirty="0"/>
              <a:t>Next Steps:</a:t>
            </a:r>
          </a:p>
          <a:p>
            <a:pPr marL="285750" indent="-285750">
              <a:buFont typeface="Arial" panose="020B0604020202020204" pitchFamily="34" charset="0"/>
              <a:buChar char="•"/>
            </a:pPr>
            <a:r>
              <a:rPr lang="en-NZ" dirty="0"/>
              <a:t>Industry Collaboration</a:t>
            </a:r>
          </a:p>
          <a:p>
            <a:endParaRPr lang="en-NZ" dirty="0"/>
          </a:p>
          <a:p>
            <a:pPr marL="285750" indent="-285750">
              <a:buFont typeface="Arial" panose="020B0604020202020204" pitchFamily="34" charset="0"/>
              <a:buChar char="•"/>
            </a:pPr>
            <a:r>
              <a:rPr lang="en-NZ" dirty="0"/>
              <a:t>Undertake simplified ARR2016 methodology utilising NIWA’s raw temporal data.</a:t>
            </a:r>
          </a:p>
          <a:p>
            <a:endParaRPr lang="en-NZ" dirty="0"/>
          </a:p>
          <a:p>
            <a:pPr marL="285750" indent="-285750">
              <a:buFont typeface="Arial" panose="020B0604020202020204" pitchFamily="34" charset="0"/>
              <a:buChar char="•"/>
            </a:pPr>
            <a:r>
              <a:rPr lang="en-NZ" dirty="0"/>
              <a:t>Collate and analyse results </a:t>
            </a:r>
          </a:p>
          <a:p>
            <a:endParaRPr lang="en-NZ" dirty="0"/>
          </a:p>
          <a:p>
            <a:pPr marL="285750" indent="-285750">
              <a:buFont typeface="Arial" panose="020B0604020202020204" pitchFamily="34" charset="0"/>
              <a:buChar char="•"/>
            </a:pPr>
            <a:r>
              <a:rPr lang="en-NZ" dirty="0"/>
              <a:t>Share results with Industry</a:t>
            </a:r>
          </a:p>
          <a:p>
            <a:endParaRPr lang="en-NZ" dirty="0"/>
          </a:p>
          <a:p>
            <a:endParaRPr lang="en-NZ" dirty="0"/>
          </a:p>
          <a:p>
            <a:endParaRPr lang="en-NZ" dirty="0"/>
          </a:p>
          <a:p>
            <a:r>
              <a:rPr lang="en-NZ" dirty="0"/>
              <a:t>Contact:</a:t>
            </a:r>
          </a:p>
          <a:p>
            <a:r>
              <a:rPr lang="en-NZ" sz="2400" b="1" dirty="0"/>
              <a:t>andrew.boldero@wsp.com</a:t>
            </a:r>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2595902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anim calcmode="lin" valueType="num">
                                      <p:cBhvr additive="base">
                                        <p:cTn id="3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 calcmode="lin" valueType="num">
                                      <p:cBhvr additive="base">
                                        <p:cTn id="3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52AC3-CCBA-41DD-BF88-E64E48F4489F}"/>
              </a:ext>
            </a:extLst>
          </p:cNvPr>
          <p:cNvPicPr>
            <a:picLocks noChangeAspect="1"/>
          </p:cNvPicPr>
          <p:nvPr/>
        </p:nvPicPr>
        <p:blipFill>
          <a:blip r:embed="rId3">
            <a:lum bright="70000" contrast="-70000"/>
          </a:blip>
          <a:stretch>
            <a:fillRect/>
          </a:stretch>
        </p:blipFill>
        <p:spPr>
          <a:xfrm>
            <a:off x="3148314" y="0"/>
            <a:ext cx="9043685" cy="6858000"/>
          </a:xfrm>
          <a:prstGeom prst="rect">
            <a:avLst/>
          </a:prstGeom>
        </p:spPr>
      </p:pic>
      <p:sp>
        <p:nvSpPr>
          <p:cNvPr id="2" name="Titre 1"/>
          <p:cNvSpPr>
            <a:spLocks noGrp="1"/>
          </p:cNvSpPr>
          <p:nvPr>
            <p:ph type="title"/>
          </p:nvPr>
        </p:nvSpPr>
        <p:spPr>
          <a:xfrm>
            <a:off x="111266" y="402557"/>
            <a:ext cx="3037048" cy="2011780"/>
          </a:xfrm>
        </p:spPr>
        <p:txBody>
          <a:bodyPr>
            <a:normAutofit/>
          </a:bodyPr>
          <a:lstStyle/>
          <a:p>
            <a:r>
              <a:rPr lang="en-CA" dirty="0"/>
              <a:t>Questions</a:t>
            </a:r>
            <a:br>
              <a:rPr lang="en-CA" dirty="0"/>
            </a:br>
            <a:endParaRPr lang="en-CA" dirty="0"/>
          </a:p>
        </p:txBody>
      </p:sp>
      <p:sp>
        <p:nvSpPr>
          <p:cNvPr id="5" name="TextBox 4">
            <a:extLst>
              <a:ext uri="{FF2B5EF4-FFF2-40B4-BE49-F238E27FC236}">
                <a16:creationId xmlns:a16="http://schemas.microsoft.com/office/drawing/2014/main" xmlns="" id="{F7623466-3D33-4339-A83F-A4B89C266F5B}"/>
              </a:ext>
            </a:extLst>
          </p:cNvPr>
          <p:cNvSpPr txBox="1"/>
          <p:nvPr/>
        </p:nvSpPr>
        <p:spPr>
          <a:xfrm>
            <a:off x="3570154" y="332091"/>
            <a:ext cx="8198174" cy="7109639"/>
          </a:xfrm>
          <a:prstGeom prst="rect">
            <a:avLst/>
          </a:prstGeom>
          <a:noFill/>
        </p:spPr>
        <p:txBody>
          <a:bodyPr wrap="square" rtlCol="0">
            <a:spAutoFit/>
          </a:bodyPr>
          <a:lstStyle/>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r>
              <a:rPr lang="en-NZ" dirty="0"/>
              <a:t>Contact:</a:t>
            </a:r>
          </a:p>
          <a:p>
            <a:r>
              <a:rPr lang="en-NZ" sz="2400" b="1" dirty="0"/>
              <a:t>andrew.boldero@wsp.com</a:t>
            </a:r>
          </a:p>
          <a:p>
            <a:endParaRPr lang="en-NZ" dirty="0"/>
          </a:p>
          <a:p>
            <a:endParaRPr lang="en-NZ" dirty="0"/>
          </a:p>
          <a:p>
            <a:endParaRPr lang="en-NZ" dirty="0"/>
          </a:p>
        </p:txBody>
      </p:sp>
      <p:pic>
        <p:nvPicPr>
          <p:cNvPr id="7" name="Picture 6">
            <a:extLst>
              <a:ext uri="{FF2B5EF4-FFF2-40B4-BE49-F238E27FC236}">
                <a16:creationId xmlns:a16="http://schemas.microsoft.com/office/drawing/2014/main" xmlns="" id="{D4DA246C-556D-4DC5-BD06-A3FCB910EFDD}"/>
              </a:ext>
            </a:extLst>
          </p:cNvPr>
          <p:cNvPicPr>
            <a:picLocks noChangeAspect="1"/>
          </p:cNvPicPr>
          <p:nvPr/>
        </p:nvPicPr>
        <p:blipFill>
          <a:blip r:embed="rId4"/>
          <a:stretch>
            <a:fillRect/>
          </a:stretch>
        </p:blipFill>
        <p:spPr>
          <a:xfrm>
            <a:off x="330796" y="6158884"/>
            <a:ext cx="2154368" cy="593117"/>
          </a:xfrm>
          <a:prstGeom prst="rect">
            <a:avLst/>
          </a:prstGeom>
        </p:spPr>
      </p:pic>
    </p:spTree>
    <p:extLst>
      <p:ext uri="{BB962C8B-B14F-4D97-AF65-F5344CB8AC3E}">
        <p14:creationId xmlns:p14="http://schemas.microsoft.com/office/powerpoint/2010/main" val="7355308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7849630-634F-41E2-B581-E3B69BD596AB}"/>
              </a:ext>
            </a:extLst>
          </p:cNvPr>
          <p:cNvPicPr>
            <a:picLocks noChangeAspect="1"/>
          </p:cNvPicPr>
          <p:nvPr/>
        </p:nvPicPr>
        <p:blipFill>
          <a:blip r:embed="rId3">
            <a:lum bright="70000" contrast="-70000"/>
          </a:blip>
          <a:stretch>
            <a:fillRect/>
          </a:stretch>
        </p:blipFill>
        <p:spPr>
          <a:xfrm>
            <a:off x="2959768" y="0"/>
            <a:ext cx="9232232" cy="6858000"/>
          </a:xfrm>
          <a:prstGeom prst="rect">
            <a:avLst/>
          </a:prstGeom>
        </p:spPr>
      </p:pic>
      <p:sp>
        <p:nvSpPr>
          <p:cNvPr id="2" name="Titre 1"/>
          <p:cNvSpPr>
            <a:spLocks noGrp="1"/>
          </p:cNvSpPr>
          <p:nvPr>
            <p:ph type="title"/>
          </p:nvPr>
        </p:nvSpPr>
        <p:spPr>
          <a:xfrm>
            <a:off x="227013" y="1052513"/>
            <a:ext cx="2732755" cy="3132137"/>
          </a:xfrm>
        </p:spPr>
        <p:txBody>
          <a:bodyPr/>
          <a:lstStyle/>
          <a:p>
            <a:r>
              <a:rPr lang="en-CA" dirty="0"/>
              <a:t>Agenda</a:t>
            </a:r>
          </a:p>
        </p:txBody>
      </p:sp>
      <p:sp>
        <p:nvSpPr>
          <p:cNvPr id="3" name="TextBox 2">
            <a:extLst>
              <a:ext uri="{FF2B5EF4-FFF2-40B4-BE49-F238E27FC236}">
                <a16:creationId xmlns:a16="http://schemas.microsoft.com/office/drawing/2014/main" xmlns="" id="{2ABBFC8D-F893-41A7-890F-8FB181401703}"/>
              </a:ext>
            </a:extLst>
          </p:cNvPr>
          <p:cNvSpPr txBox="1"/>
          <p:nvPr/>
        </p:nvSpPr>
        <p:spPr>
          <a:xfrm>
            <a:off x="3416969" y="1155031"/>
            <a:ext cx="8548018" cy="3693319"/>
          </a:xfrm>
          <a:prstGeom prst="rect">
            <a:avLst/>
          </a:prstGeom>
          <a:noFill/>
        </p:spPr>
        <p:txBody>
          <a:bodyPr wrap="square" rtlCol="0">
            <a:spAutoFit/>
          </a:bodyPr>
          <a:lstStyle/>
          <a:p>
            <a:pPr marL="285750" indent="-285750">
              <a:buFont typeface="Arial" panose="020B0604020202020204" pitchFamily="34" charset="0"/>
              <a:buChar char="•"/>
            </a:pPr>
            <a:r>
              <a:rPr lang="en-NZ" dirty="0"/>
              <a:t>Australian Rainfall and Runoff Prediction methodology</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New Zealand Rainfall and Runoff Prediction methodologies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New Zealand’s HIRDS (version 4 update)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Test case and results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Comparison of methodologies (Australia and New Zealand)</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Discussion/Next stage/Collaboration</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Questions</a:t>
            </a:r>
          </a:p>
        </p:txBody>
      </p:sp>
    </p:spTree>
    <p:extLst>
      <p:ext uri="{BB962C8B-B14F-4D97-AF65-F5344CB8AC3E}">
        <p14:creationId xmlns:p14="http://schemas.microsoft.com/office/powerpoint/2010/main" val="171624892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B0499DA-7F65-4895-B287-A5744B733844}"/>
              </a:ext>
            </a:extLst>
          </p:cNvPr>
          <p:cNvPicPr>
            <a:picLocks noChangeAspect="1"/>
          </p:cNvPicPr>
          <p:nvPr/>
        </p:nvPicPr>
        <p:blipFill>
          <a:blip r:embed="rId3">
            <a:lum bright="70000" contrast="-70000"/>
          </a:blip>
          <a:stretch>
            <a:fillRect/>
          </a:stretch>
        </p:blipFill>
        <p:spPr>
          <a:xfrm>
            <a:off x="2571750" y="1"/>
            <a:ext cx="9620250" cy="6888288"/>
          </a:xfrm>
          <a:prstGeom prst="rect">
            <a:avLst/>
          </a:prstGeom>
        </p:spPr>
      </p:pic>
      <p:sp>
        <p:nvSpPr>
          <p:cNvPr id="2" name="Titre 1"/>
          <p:cNvSpPr>
            <a:spLocks noGrp="1"/>
          </p:cNvSpPr>
          <p:nvPr>
            <p:ph type="title"/>
          </p:nvPr>
        </p:nvSpPr>
        <p:spPr>
          <a:xfrm>
            <a:off x="227013" y="402556"/>
            <a:ext cx="2732755" cy="3132137"/>
          </a:xfrm>
        </p:spPr>
        <p:txBody>
          <a:bodyPr/>
          <a:lstStyle/>
          <a:p>
            <a:r>
              <a:rPr lang="en-CA" dirty="0"/>
              <a:t>Australia</a:t>
            </a:r>
          </a:p>
        </p:txBody>
      </p:sp>
      <p:pic>
        <p:nvPicPr>
          <p:cNvPr id="1026" name="Picture 6" descr="Changes in Design Modelling Techniques for Urban Areas">
            <a:extLst>
              <a:ext uri="{FF2B5EF4-FFF2-40B4-BE49-F238E27FC236}">
                <a16:creationId xmlns:a16="http://schemas.microsoft.com/office/drawing/2014/main" xmlns="" id="{42A1F091-F3B7-4322-B008-683A4FE9B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667" y="2079363"/>
            <a:ext cx="9696483" cy="33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224222" y="2765668"/>
            <a:ext cx="1728291" cy="2355473"/>
          </a:xfrm>
          <a:prstGeom prst="rect">
            <a:avLst/>
          </a:prstGeom>
          <a:solidFill>
            <a:schemeClr val="tx2">
              <a:lumMod val="40000"/>
              <a:lumOff val="60000"/>
              <a:alpha val="43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quot;Not Allowed&quot; Symbol 14"/>
          <p:cNvSpPr/>
          <p:nvPr/>
        </p:nvSpPr>
        <p:spPr>
          <a:xfrm>
            <a:off x="4968909" y="2667288"/>
            <a:ext cx="1124033" cy="1026654"/>
          </a:xfrm>
          <a:prstGeom prst="noSmoking">
            <a:avLst/>
          </a:prstGeom>
          <a:solidFill>
            <a:schemeClr val="tx2">
              <a:lumMod val="40000"/>
              <a:lumOff val="60000"/>
              <a:alpha val="73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chemeClr val="tx1"/>
              </a:solidFill>
              <a:effectLst/>
              <a:uLnTx/>
              <a:uFillTx/>
            </a:endParaRPr>
          </a:p>
        </p:txBody>
      </p:sp>
      <p:sp>
        <p:nvSpPr>
          <p:cNvPr id="16" name="Rectangle 15"/>
          <p:cNvSpPr/>
          <p:nvPr/>
        </p:nvSpPr>
        <p:spPr>
          <a:xfrm>
            <a:off x="6404806" y="2830337"/>
            <a:ext cx="3690915" cy="2290805"/>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7" name="TextBox 16">
            <a:extLst/>
          </p:cNvPr>
          <p:cNvSpPr txBox="1"/>
          <p:nvPr/>
        </p:nvSpPr>
        <p:spPr>
          <a:xfrm>
            <a:off x="3190875" y="502296"/>
            <a:ext cx="8382000" cy="1754326"/>
          </a:xfrm>
          <a:prstGeom prst="rect">
            <a:avLst/>
          </a:prstGeom>
          <a:noFill/>
        </p:spPr>
        <p:txBody>
          <a:bodyPr wrap="square" rtlCol="0">
            <a:spAutoFit/>
          </a:bodyPr>
          <a:lstStyle/>
          <a:p>
            <a:pPr marL="285750" indent="-285750">
              <a:buFont typeface="Arial" panose="020B0604020202020204" pitchFamily="34" charset="0"/>
              <a:buChar char="•"/>
            </a:pPr>
            <a:r>
              <a:rPr lang="en-NZ" dirty="0">
                <a:solidFill>
                  <a:prstClr val="black"/>
                </a:solidFill>
                <a:latin typeface="Montserrat"/>
              </a:rPr>
              <a:t>Australian Runoff and Rainfall (ARR) is a National standard for Hydrologic and Hydraulic Modelling</a:t>
            </a:r>
          </a:p>
          <a:p>
            <a:pPr marL="285750" indent="-285750">
              <a:buFont typeface="Arial" panose="020B0604020202020204" pitchFamily="34" charset="0"/>
              <a:buChar char="•"/>
            </a:pPr>
            <a:r>
              <a:rPr lang="en-NZ" dirty="0">
                <a:solidFill>
                  <a:prstClr val="black"/>
                </a:solidFill>
                <a:latin typeface="Montserrat"/>
              </a:rPr>
              <a:t>ARR recently released a new edition (ARR 2016), with substantial changes to design flood estimation when compared to from the previous version ARR1987</a:t>
            </a:r>
          </a:p>
          <a:p>
            <a:pPr marL="285750" indent="-285750">
              <a:buFont typeface="Arial" panose="020B0604020202020204" pitchFamily="34" charset="0"/>
              <a:buChar char="•"/>
            </a:pPr>
            <a:endParaRPr lang="en-NZ" dirty="0">
              <a:solidFill>
                <a:prstClr val="black"/>
              </a:solidFill>
              <a:latin typeface="Montserrat"/>
            </a:endParaRPr>
          </a:p>
        </p:txBody>
      </p:sp>
      <p:sp>
        <p:nvSpPr>
          <p:cNvPr id="4" name="Rectangle 3"/>
          <p:cNvSpPr/>
          <p:nvPr/>
        </p:nvSpPr>
        <p:spPr>
          <a:xfrm>
            <a:off x="3047999" y="5708627"/>
            <a:ext cx="8904513" cy="646331"/>
          </a:xfrm>
          <a:prstGeom prst="rect">
            <a:avLst/>
          </a:prstGeom>
        </p:spPr>
        <p:txBody>
          <a:bodyPr wrap="square">
            <a:spAutoFit/>
          </a:bodyPr>
          <a:lstStyle/>
          <a:p>
            <a:pPr marL="285750" indent="-285750">
              <a:buFont typeface="Arial" panose="020B0604020202020204" pitchFamily="34" charset="0"/>
              <a:buChar char="•"/>
            </a:pPr>
            <a:r>
              <a:rPr lang="en-NZ" dirty="0"/>
              <a:t>Uptake of ARR2016 has been gradual due as existing software is updated to align with the new guidelines</a:t>
            </a:r>
          </a:p>
        </p:txBody>
      </p:sp>
    </p:spTree>
    <p:extLst>
      <p:ext uri="{BB962C8B-B14F-4D97-AF65-F5344CB8AC3E}">
        <p14:creationId xmlns:p14="http://schemas.microsoft.com/office/powerpoint/2010/main" val="1868629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B0499DA-7F65-4895-B287-A5744B733844}"/>
              </a:ext>
            </a:extLst>
          </p:cNvPr>
          <p:cNvPicPr>
            <a:picLocks noChangeAspect="1"/>
          </p:cNvPicPr>
          <p:nvPr/>
        </p:nvPicPr>
        <p:blipFill>
          <a:blip r:embed="rId3">
            <a:lum bright="70000" contrast="-70000"/>
          </a:blip>
          <a:stretch>
            <a:fillRect/>
          </a:stretch>
        </p:blipFill>
        <p:spPr>
          <a:xfrm>
            <a:off x="2571750" y="1"/>
            <a:ext cx="9620250" cy="6888288"/>
          </a:xfrm>
          <a:prstGeom prst="rect">
            <a:avLst/>
          </a:prstGeom>
        </p:spPr>
      </p:pic>
      <p:sp>
        <p:nvSpPr>
          <p:cNvPr id="2" name="Titre 1"/>
          <p:cNvSpPr>
            <a:spLocks noGrp="1"/>
          </p:cNvSpPr>
          <p:nvPr>
            <p:ph type="title"/>
          </p:nvPr>
        </p:nvSpPr>
        <p:spPr>
          <a:xfrm>
            <a:off x="227013" y="402556"/>
            <a:ext cx="2732755" cy="3132137"/>
          </a:xfrm>
        </p:spPr>
        <p:txBody>
          <a:bodyPr/>
          <a:lstStyle/>
          <a:p>
            <a:r>
              <a:rPr lang="en-CA" dirty="0"/>
              <a:t>Australia: </a:t>
            </a:r>
            <a:r>
              <a:rPr lang="en-AU" dirty="0"/>
              <a:t>From ARR1987 to ARR2016</a:t>
            </a:r>
            <a:endParaRPr lang="en-CA"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599" y="152703"/>
            <a:ext cx="6129867" cy="621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165598" y="2675467"/>
            <a:ext cx="6129867" cy="1056757"/>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cxnSp>
        <p:nvCxnSpPr>
          <p:cNvPr id="18" name="Straight Connector 17"/>
          <p:cNvCxnSpPr/>
          <p:nvPr/>
        </p:nvCxnSpPr>
        <p:spPr>
          <a:xfrm>
            <a:off x="8760178" y="3409244"/>
            <a:ext cx="12530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944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B0499DA-7F65-4895-B287-A5744B733844}"/>
              </a:ext>
            </a:extLst>
          </p:cNvPr>
          <p:cNvPicPr>
            <a:picLocks noChangeAspect="1"/>
          </p:cNvPicPr>
          <p:nvPr/>
        </p:nvPicPr>
        <p:blipFill>
          <a:blip r:embed="rId3">
            <a:lum bright="70000" contrast="-70000"/>
          </a:blip>
          <a:stretch>
            <a:fillRect/>
          </a:stretch>
        </p:blipFill>
        <p:spPr>
          <a:xfrm>
            <a:off x="2571750" y="1"/>
            <a:ext cx="9620250" cy="6888288"/>
          </a:xfrm>
          <a:prstGeom prst="rect">
            <a:avLst/>
          </a:prstGeom>
        </p:spPr>
      </p:pic>
      <p:sp>
        <p:nvSpPr>
          <p:cNvPr id="2" name="Titre 1"/>
          <p:cNvSpPr>
            <a:spLocks noGrp="1"/>
          </p:cNvSpPr>
          <p:nvPr>
            <p:ph type="title"/>
          </p:nvPr>
        </p:nvSpPr>
        <p:spPr>
          <a:xfrm>
            <a:off x="227013" y="402556"/>
            <a:ext cx="15139987" cy="3132137"/>
          </a:xfrm>
        </p:spPr>
        <p:txBody>
          <a:bodyPr/>
          <a:lstStyle/>
          <a:p>
            <a:r>
              <a:rPr lang="en-CA" dirty="0"/>
              <a:t>Australia: </a:t>
            </a:r>
            <a:r>
              <a:rPr lang="en-AU" dirty="0"/>
              <a:t>Temporal pattern time development  time line</a:t>
            </a:r>
            <a:endParaRPr lang="en-CA" dirty="0"/>
          </a:p>
        </p:txBody>
      </p:sp>
      <p:graphicFrame>
        <p:nvGraphicFramePr>
          <p:cNvPr id="6" name="Diagram 5"/>
          <p:cNvGraphicFramePr/>
          <p:nvPr>
            <p:extLst>
              <p:ext uri="{D42A27DB-BD31-4B8C-83A1-F6EECF244321}">
                <p14:modId xmlns:p14="http://schemas.microsoft.com/office/powerpoint/2010/main" val="2323842953"/>
              </p:ext>
            </p:extLst>
          </p:nvPr>
        </p:nvGraphicFramePr>
        <p:xfrm>
          <a:off x="631410" y="1375753"/>
          <a:ext cx="11560590" cy="5122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631410" y="4783174"/>
            <a:ext cx="1146468" cy="369332"/>
          </a:xfrm>
          <a:prstGeom prst="rect">
            <a:avLst/>
          </a:prstGeom>
        </p:spPr>
        <p:txBody>
          <a:bodyPr wrap="none">
            <a:spAutoFit/>
          </a:bodyPr>
          <a:lstStyle/>
          <a:p>
            <a:r>
              <a:rPr lang="en-AU" b="1" kern="0" dirty="0">
                <a:solidFill>
                  <a:srgbClr val="FF0000"/>
                </a:solidFill>
              </a:rPr>
              <a:t>ARR1987</a:t>
            </a:r>
            <a:endParaRPr lang="en-AU" b="1" dirty="0">
              <a:solidFill>
                <a:srgbClr val="FF0000"/>
              </a:solidFill>
            </a:endParaRPr>
          </a:p>
        </p:txBody>
      </p:sp>
      <p:sp>
        <p:nvSpPr>
          <p:cNvPr id="12" name="Rectangle 11"/>
          <p:cNvSpPr/>
          <p:nvPr/>
        </p:nvSpPr>
        <p:spPr>
          <a:xfrm>
            <a:off x="9634851" y="4783174"/>
            <a:ext cx="1146468" cy="369332"/>
          </a:xfrm>
          <a:prstGeom prst="rect">
            <a:avLst/>
          </a:prstGeom>
        </p:spPr>
        <p:txBody>
          <a:bodyPr wrap="none">
            <a:spAutoFit/>
          </a:bodyPr>
          <a:lstStyle/>
          <a:p>
            <a:r>
              <a:rPr lang="en-AU" b="1" kern="0" dirty="0">
                <a:solidFill>
                  <a:srgbClr val="FF0000"/>
                </a:solidFill>
              </a:rPr>
              <a:t>ARR2016</a:t>
            </a:r>
            <a:endParaRPr lang="en-AU" b="1" dirty="0">
              <a:solidFill>
                <a:srgbClr val="FF0000"/>
              </a:solidFill>
            </a:endParaRPr>
          </a:p>
        </p:txBody>
      </p:sp>
    </p:spTree>
    <p:extLst>
      <p:ext uri="{BB962C8B-B14F-4D97-AF65-F5344CB8AC3E}">
        <p14:creationId xmlns:p14="http://schemas.microsoft.com/office/powerpoint/2010/main" val="1358837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64D262C-FB9C-4E81-BECF-68B0C0F6A48C}"/>
                                            </p:graphicEl>
                                          </p:spTgt>
                                        </p:tgtEl>
                                        <p:attrNameLst>
                                          <p:attrName>style.visibility</p:attrName>
                                        </p:attrNameLst>
                                      </p:cBhvr>
                                      <p:to>
                                        <p:strVal val="visible"/>
                                      </p:to>
                                    </p:set>
                                    <p:anim calcmode="lin" valueType="num">
                                      <p:cBhvr additive="base">
                                        <p:cTn id="7" dur="500" fill="hold"/>
                                        <p:tgtEl>
                                          <p:spTgt spid="6">
                                            <p:graphicEl>
                                              <a:dgm id="{A64D262C-FB9C-4E81-BECF-68B0C0F6A48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64D262C-FB9C-4E81-BECF-68B0C0F6A48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6214965-98B8-4F68-A97C-1F154AEF4067}"/>
                                            </p:graphicEl>
                                          </p:spTgt>
                                        </p:tgtEl>
                                        <p:attrNameLst>
                                          <p:attrName>style.visibility</p:attrName>
                                        </p:attrNameLst>
                                      </p:cBhvr>
                                      <p:to>
                                        <p:strVal val="visible"/>
                                      </p:to>
                                    </p:set>
                                    <p:anim calcmode="lin" valueType="num">
                                      <p:cBhvr additive="base">
                                        <p:cTn id="13" dur="500" fill="hold"/>
                                        <p:tgtEl>
                                          <p:spTgt spid="6">
                                            <p:graphicEl>
                                              <a:dgm id="{26214965-98B8-4F68-A97C-1F154AEF406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6214965-98B8-4F68-A97C-1F154AEF406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graphicEl>
                                              <a:dgm id="{5169E82F-7ABE-4E6D-8AD6-AB464B4DF26E}"/>
                                            </p:graphicEl>
                                          </p:spTgt>
                                        </p:tgtEl>
                                        <p:attrNameLst>
                                          <p:attrName>style.visibility</p:attrName>
                                        </p:attrNameLst>
                                      </p:cBhvr>
                                      <p:to>
                                        <p:strVal val="visible"/>
                                      </p:to>
                                    </p:set>
                                    <p:anim calcmode="lin" valueType="num">
                                      <p:cBhvr additive="base">
                                        <p:cTn id="17" dur="500" fill="hold"/>
                                        <p:tgtEl>
                                          <p:spTgt spid="6">
                                            <p:graphicEl>
                                              <a:dgm id="{5169E82F-7ABE-4E6D-8AD6-AB464B4DF26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5169E82F-7ABE-4E6D-8AD6-AB464B4DF26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graphicEl>
                                              <a:dgm id="{CFCC0B0F-0A16-4AE9-B8B0-9F46B976B89E}"/>
                                            </p:graphicEl>
                                          </p:spTgt>
                                        </p:tgtEl>
                                        <p:attrNameLst>
                                          <p:attrName>style.visibility</p:attrName>
                                        </p:attrNameLst>
                                      </p:cBhvr>
                                      <p:to>
                                        <p:strVal val="visible"/>
                                      </p:to>
                                    </p:set>
                                    <p:anim calcmode="lin" valueType="num">
                                      <p:cBhvr additive="base">
                                        <p:cTn id="27" dur="500" fill="hold"/>
                                        <p:tgtEl>
                                          <p:spTgt spid="6">
                                            <p:graphicEl>
                                              <a:dgm id="{CFCC0B0F-0A16-4AE9-B8B0-9F46B976B89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CFCC0B0F-0A16-4AE9-B8B0-9F46B976B89E}"/>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6D261A59-544C-4F3B-8862-C2546FFC7740}"/>
                                            </p:graphicEl>
                                          </p:spTgt>
                                        </p:tgtEl>
                                        <p:attrNameLst>
                                          <p:attrName>style.visibility</p:attrName>
                                        </p:attrNameLst>
                                      </p:cBhvr>
                                      <p:to>
                                        <p:strVal val="visible"/>
                                      </p:to>
                                    </p:set>
                                    <p:anim calcmode="lin" valueType="num">
                                      <p:cBhvr additive="base">
                                        <p:cTn id="31" dur="500" fill="hold"/>
                                        <p:tgtEl>
                                          <p:spTgt spid="6">
                                            <p:graphicEl>
                                              <a:dgm id="{6D261A59-544C-4F3B-8862-C2546FFC774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6D261A59-544C-4F3B-8862-C2546FFC7740}"/>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63E40EBF-23D5-45E2-A349-ABCD5166FB2F}"/>
                                            </p:graphicEl>
                                          </p:spTgt>
                                        </p:tgtEl>
                                        <p:attrNameLst>
                                          <p:attrName>style.visibility</p:attrName>
                                        </p:attrNameLst>
                                      </p:cBhvr>
                                      <p:to>
                                        <p:strVal val="visible"/>
                                      </p:to>
                                    </p:set>
                                    <p:anim calcmode="lin" valueType="num">
                                      <p:cBhvr additive="base">
                                        <p:cTn id="37" dur="500" fill="hold"/>
                                        <p:tgtEl>
                                          <p:spTgt spid="6">
                                            <p:graphicEl>
                                              <a:dgm id="{63E40EBF-23D5-45E2-A349-ABCD5166FB2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63E40EBF-23D5-45E2-A349-ABCD5166FB2F}"/>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graphicEl>
                                              <a:dgm id="{8F457545-412F-4D61-B2AA-56537216F53B}"/>
                                            </p:graphicEl>
                                          </p:spTgt>
                                        </p:tgtEl>
                                        <p:attrNameLst>
                                          <p:attrName>style.visibility</p:attrName>
                                        </p:attrNameLst>
                                      </p:cBhvr>
                                      <p:to>
                                        <p:strVal val="visible"/>
                                      </p:to>
                                    </p:set>
                                    <p:anim calcmode="lin" valueType="num">
                                      <p:cBhvr additive="base">
                                        <p:cTn id="41" dur="500" fill="hold"/>
                                        <p:tgtEl>
                                          <p:spTgt spid="6">
                                            <p:graphicEl>
                                              <a:dgm id="{8F457545-412F-4D61-B2AA-56537216F53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8F457545-412F-4D61-B2AA-56537216F53B}"/>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graphicEl>
                                              <a:dgm id="{B46BB999-5CDB-409F-9525-DC709566CDD9}"/>
                                            </p:graphicEl>
                                          </p:spTgt>
                                        </p:tgtEl>
                                        <p:attrNameLst>
                                          <p:attrName>style.visibility</p:attrName>
                                        </p:attrNameLst>
                                      </p:cBhvr>
                                      <p:to>
                                        <p:strVal val="visible"/>
                                      </p:to>
                                    </p:set>
                                    <p:anim calcmode="lin" valueType="num">
                                      <p:cBhvr additive="base">
                                        <p:cTn id="47" dur="500" fill="hold"/>
                                        <p:tgtEl>
                                          <p:spTgt spid="6">
                                            <p:graphicEl>
                                              <a:dgm id="{B46BB999-5CDB-409F-9525-DC709566CDD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graphicEl>
                                              <a:dgm id="{B46BB999-5CDB-409F-9525-DC709566CDD9}"/>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graphicEl>
                                              <a:dgm id="{8B98774F-F5AC-4E64-AC40-20621E28A204}"/>
                                            </p:graphicEl>
                                          </p:spTgt>
                                        </p:tgtEl>
                                        <p:attrNameLst>
                                          <p:attrName>style.visibility</p:attrName>
                                        </p:attrNameLst>
                                      </p:cBhvr>
                                      <p:to>
                                        <p:strVal val="visible"/>
                                      </p:to>
                                    </p:set>
                                    <p:anim calcmode="lin" valueType="num">
                                      <p:cBhvr additive="base">
                                        <p:cTn id="51" dur="500" fill="hold"/>
                                        <p:tgtEl>
                                          <p:spTgt spid="6">
                                            <p:graphicEl>
                                              <a:dgm id="{8B98774F-F5AC-4E64-AC40-20621E28A204}"/>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graphicEl>
                                              <a:dgm id="{8B98774F-F5AC-4E64-AC40-20621E28A204}"/>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graphicEl>
                                              <a:dgm id="{4B859B6F-F2F6-4EB3-B7D3-949C225B9ED2}"/>
                                            </p:graphicEl>
                                          </p:spTgt>
                                        </p:tgtEl>
                                        <p:attrNameLst>
                                          <p:attrName>style.visibility</p:attrName>
                                        </p:attrNameLst>
                                      </p:cBhvr>
                                      <p:to>
                                        <p:strVal val="visible"/>
                                      </p:to>
                                    </p:set>
                                    <p:anim calcmode="lin" valueType="num">
                                      <p:cBhvr additive="base">
                                        <p:cTn id="57" dur="500" fill="hold"/>
                                        <p:tgtEl>
                                          <p:spTgt spid="6">
                                            <p:graphicEl>
                                              <a:dgm id="{4B859B6F-F2F6-4EB3-B7D3-949C225B9ED2}"/>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graphicEl>
                                              <a:dgm id="{4B859B6F-F2F6-4EB3-B7D3-949C225B9ED2}"/>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graphicEl>
                                              <a:dgm id="{6A524077-5B33-4476-B2E3-592537F395B8}"/>
                                            </p:graphicEl>
                                          </p:spTgt>
                                        </p:tgtEl>
                                        <p:attrNameLst>
                                          <p:attrName>style.visibility</p:attrName>
                                        </p:attrNameLst>
                                      </p:cBhvr>
                                      <p:to>
                                        <p:strVal val="visible"/>
                                      </p:to>
                                    </p:set>
                                    <p:anim calcmode="lin" valueType="num">
                                      <p:cBhvr additive="base">
                                        <p:cTn id="61" dur="500" fill="hold"/>
                                        <p:tgtEl>
                                          <p:spTgt spid="6">
                                            <p:graphicEl>
                                              <a:dgm id="{6A524077-5B33-4476-B2E3-592537F395B8}"/>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graphicEl>
                                              <a:dgm id="{6A524077-5B33-4476-B2E3-592537F395B8}"/>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graphicEl>
                                              <a:dgm id="{42DF28C1-F969-42EA-ADE9-23A0A1B9304C}"/>
                                            </p:graphicEl>
                                          </p:spTgt>
                                        </p:tgtEl>
                                        <p:attrNameLst>
                                          <p:attrName>style.visibility</p:attrName>
                                        </p:attrNameLst>
                                      </p:cBhvr>
                                      <p:to>
                                        <p:strVal val="visible"/>
                                      </p:to>
                                    </p:set>
                                    <p:anim calcmode="lin" valueType="num">
                                      <p:cBhvr additive="base">
                                        <p:cTn id="67" dur="500" fill="hold"/>
                                        <p:tgtEl>
                                          <p:spTgt spid="6">
                                            <p:graphicEl>
                                              <a:dgm id="{42DF28C1-F969-42EA-ADE9-23A0A1B9304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graphicEl>
                                              <a:dgm id="{42DF28C1-F969-42EA-ADE9-23A0A1B9304C}"/>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graphicEl>
                                              <a:dgm id="{5254AE37-0722-4057-9E7F-D84C5B4BDE35}"/>
                                            </p:graphicEl>
                                          </p:spTgt>
                                        </p:tgtEl>
                                        <p:attrNameLst>
                                          <p:attrName>style.visibility</p:attrName>
                                        </p:attrNameLst>
                                      </p:cBhvr>
                                      <p:to>
                                        <p:strVal val="visible"/>
                                      </p:to>
                                    </p:set>
                                    <p:anim calcmode="lin" valueType="num">
                                      <p:cBhvr additive="base">
                                        <p:cTn id="71" dur="500" fill="hold"/>
                                        <p:tgtEl>
                                          <p:spTgt spid="6">
                                            <p:graphicEl>
                                              <a:dgm id="{5254AE37-0722-4057-9E7F-D84C5B4BDE35}"/>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graphicEl>
                                              <a:dgm id="{5254AE37-0722-4057-9E7F-D84C5B4BDE35}"/>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
                                            <p:graphicEl>
                                              <a:dgm id="{66956AB1-5439-4A68-96F3-EF69A0DD588B}"/>
                                            </p:graphicEl>
                                          </p:spTgt>
                                        </p:tgtEl>
                                        <p:attrNameLst>
                                          <p:attrName>style.visibility</p:attrName>
                                        </p:attrNameLst>
                                      </p:cBhvr>
                                      <p:to>
                                        <p:strVal val="visible"/>
                                      </p:to>
                                    </p:set>
                                    <p:anim calcmode="lin" valueType="num">
                                      <p:cBhvr additive="base">
                                        <p:cTn id="77" dur="500" fill="hold"/>
                                        <p:tgtEl>
                                          <p:spTgt spid="6">
                                            <p:graphicEl>
                                              <a:dgm id="{66956AB1-5439-4A68-96F3-EF69A0DD588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graphicEl>
                                              <a:dgm id="{66956AB1-5439-4A68-96F3-EF69A0DD588B}"/>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ppt_x"/>
                                          </p:val>
                                        </p:tav>
                                        <p:tav tm="100000">
                                          <p:val>
                                            <p:strVal val="#ppt_x"/>
                                          </p:val>
                                        </p:tav>
                                      </p:tavLst>
                                    </p:anim>
                                    <p:anim calcmode="lin" valueType="num">
                                      <p:cBhvr additive="base">
                                        <p:cTn id="82" dur="500" fill="hold"/>
                                        <p:tgtEl>
                                          <p:spTgt spid="1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
                                            <p:graphicEl>
                                              <a:dgm id="{B4B5DDE0-725E-48D5-BD68-5C7AB80BF457}"/>
                                            </p:graphicEl>
                                          </p:spTgt>
                                        </p:tgtEl>
                                        <p:attrNameLst>
                                          <p:attrName>style.visibility</p:attrName>
                                        </p:attrNameLst>
                                      </p:cBhvr>
                                      <p:to>
                                        <p:strVal val="visible"/>
                                      </p:to>
                                    </p:set>
                                    <p:anim calcmode="lin" valueType="num">
                                      <p:cBhvr additive="base">
                                        <p:cTn id="85" dur="500" fill="hold"/>
                                        <p:tgtEl>
                                          <p:spTgt spid="6">
                                            <p:graphicEl>
                                              <a:dgm id="{B4B5DDE0-725E-48D5-BD68-5C7AB80BF457}"/>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graphicEl>
                                              <a:dgm id="{B4B5DDE0-725E-48D5-BD68-5C7AB80BF45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B0499DA-7F65-4895-B287-A5744B733844}"/>
              </a:ext>
            </a:extLst>
          </p:cNvPr>
          <p:cNvPicPr>
            <a:picLocks noChangeAspect="1"/>
          </p:cNvPicPr>
          <p:nvPr/>
        </p:nvPicPr>
        <p:blipFill>
          <a:blip r:embed="rId3">
            <a:lum bright="70000" contrast="-70000"/>
          </a:blip>
          <a:stretch>
            <a:fillRect/>
          </a:stretch>
        </p:blipFill>
        <p:spPr>
          <a:xfrm>
            <a:off x="2571750" y="1"/>
            <a:ext cx="9620250" cy="6888288"/>
          </a:xfrm>
          <a:prstGeom prst="rect">
            <a:avLst/>
          </a:prstGeom>
        </p:spPr>
      </p:pic>
      <p:pic>
        <p:nvPicPr>
          <p:cNvPr id="16" name="Picture 2" descr="Design Process that Utilises Rainfall Ensembles in Hydrology to Select the Rainfall Pattern Closest to Mean Peak Flows for use in Hydraulic naly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2" y="77780"/>
            <a:ext cx="12496802" cy="5263654"/>
          </a:xfrm>
          <a:prstGeom prst="rect">
            <a:avLst/>
          </a:prstGeom>
          <a:noFill/>
          <a:extLst/>
        </p:spPr>
      </p:pic>
      <p:sp>
        <p:nvSpPr>
          <p:cNvPr id="9" name="Title 4"/>
          <p:cNvSpPr txBox="1">
            <a:spLocks/>
          </p:cNvSpPr>
          <p:nvPr/>
        </p:nvSpPr>
        <p:spPr>
          <a:xfrm>
            <a:off x="2565303" y="426204"/>
            <a:ext cx="7721697" cy="67967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2800" b="1" i="0" kern="1200" baseline="0">
                <a:solidFill>
                  <a:srgbClr val="FF4337"/>
                </a:solidFill>
                <a:latin typeface="Montserrat SemiBold" charset="0"/>
                <a:ea typeface="Montserrat SemiBold" charset="0"/>
                <a:cs typeface="Montserrat SemiBold" charset="0"/>
              </a:defRPr>
            </a:lvl1pPr>
          </a:lstStyle>
          <a:p>
            <a:r>
              <a:rPr lang="en-AU" dirty="0"/>
              <a:t>Australia: Urban flood modelling flow chart</a:t>
            </a:r>
          </a:p>
        </p:txBody>
      </p:sp>
      <p:pic>
        <p:nvPicPr>
          <p:cNvPr id="12" name="Picture 4" descr="Temporal Pattern Regions"/>
          <p:cNvPicPr>
            <a:picLocks noChangeAspect="1" noChangeArrowheads="1"/>
          </p:cNvPicPr>
          <p:nvPr/>
        </p:nvPicPr>
        <p:blipFill rotWithShape="1">
          <a:blip r:embed="rId5">
            <a:extLst>
              <a:ext uri="{28A0092B-C50C-407E-A947-70E740481C1C}">
                <a14:useLocalDpi xmlns:a14="http://schemas.microsoft.com/office/drawing/2010/main" val="0"/>
              </a:ext>
            </a:extLst>
          </a:blip>
          <a:srcRect l="700" t="1006"/>
          <a:stretch/>
        </p:blipFill>
        <p:spPr bwMode="auto">
          <a:xfrm>
            <a:off x="6768790" y="3089395"/>
            <a:ext cx="5423210" cy="37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83630" y="4057331"/>
            <a:ext cx="4685160" cy="2769989"/>
          </a:xfrm>
          <a:prstGeom prst="rect">
            <a:avLst/>
          </a:prstGeom>
        </p:spPr>
        <p:txBody>
          <a:bodyPr wrap="square">
            <a:spAutoFit/>
          </a:bodyPr>
          <a:lstStyle/>
          <a:p>
            <a:pPr marL="742950" lvl="1" indent="-285750">
              <a:spcAft>
                <a:spcPts val="1200"/>
              </a:spcAft>
              <a:buFont typeface="Arial" panose="020B0604020202020204" pitchFamily="34" charset="0"/>
              <a:buChar char="•"/>
            </a:pPr>
            <a:r>
              <a:rPr lang="en-US" dirty="0">
                <a:solidFill>
                  <a:prstClr val="black"/>
                </a:solidFill>
                <a:latin typeface="Montserrat"/>
                <a:ea typeface="Times New Roman" panose="02020603050405020304" pitchFamily="18" charset="0"/>
              </a:rPr>
              <a:t>An ensemble of 10 temporal patterns were generated by the study </a:t>
            </a:r>
          </a:p>
          <a:p>
            <a:pPr marL="1200150" lvl="2" indent="-285750">
              <a:spcAft>
                <a:spcPts val="1200"/>
              </a:spcAft>
              <a:buFont typeface="Arial" panose="020B0604020202020204" pitchFamily="34" charset="0"/>
              <a:buChar char="•"/>
            </a:pPr>
            <a:r>
              <a:rPr lang="en-US" dirty="0">
                <a:solidFill>
                  <a:prstClr val="black"/>
                </a:solidFill>
                <a:latin typeface="Montserrat"/>
                <a:ea typeface="Times New Roman" panose="02020603050405020304" pitchFamily="18" charset="0"/>
              </a:rPr>
              <a:t>per AEP (Rare Intermediate and Frequent)</a:t>
            </a:r>
          </a:p>
          <a:p>
            <a:pPr marL="1200150" lvl="2" indent="-285750">
              <a:spcAft>
                <a:spcPts val="1200"/>
              </a:spcAft>
              <a:buFont typeface="Arial" panose="020B0604020202020204" pitchFamily="34" charset="0"/>
              <a:buChar char="•"/>
            </a:pPr>
            <a:r>
              <a:rPr lang="en-US" dirty="0">
                <a:solidFill>
                  <a:prstClr val="black"/>
                </a:solidFill>
                <a:latin typeface="Montserrat"/>
                <a:ea typeface="Times New Roman" panose="02020603050405020304" pitchFamily="18" charset="0"/>
              </a:rPr>
              <a:t>per duration (5 minutes to 7 days); and</a:t>
            </a:r>
          </a:p>
          <a:p>
            <a:pPr marL="1200150" lvl="2" indent="-285750">
              <a:spcAft>
                <a:spcPts val="1200"/>
              </a:spcAft>
              <a:buFont typeface="Arial" panose="020B0604020202020204" pitchFamily="34" charset="0"/>
              <a:buChar char="•"/>
            </a:pPr>
            <a:r>
              <a:rPr lang="en-US" dirty="0">
                <a:solidFill>
                  <a:prstClr val="black"/>
                </a:solidFill>
                <a:latin typeface="Montserrat"/>
                <a:ea typeface="Times New Roman" panose="02020603050405020304" pitchFamily="18" charset="0"/>
              </a:rPr>
              <a:t>per temporal pattern region. </a:t>
            </a:r>
            <a:endParaRPr lang="en-AU" dirty="0">
              <a:solidFill>
                <a:prstClr val="black"/>
              </a:solidFill>
              <a:latin typeface="Montserrat"/>
              <a:ea typeface="Times New Roman" panose="02020603050405020304" pitchFamily="18" charset="0"/>
            </a:endParaRPr>
          </a:p>
        </p:txBody>
      </p:sp>
      <p:sp>
        <p:nvSpPr>
          <p:cNvPr id="15" name="Rectangle 14"/>
          <p:cNvSpPr/>
          <p:nvPr/>
        </p:nvSpPr>
        <p:spPr>
          <a:xfrm>
            <a:off x="2529406" y="2672337"/>
            <a:ext cx="7115936" cy="1354217"/>
          </a:xfrm>
          <a:prstGeom prst="rect">
            <a:avLst/>
          </a:prstGeom>
        </p:spPr>
        <p:txBody>
          <a:bodyPr wrap="square">
            <a:spAutoFit/>
          </a:bodyPr>
          <a:lstStyle/>
          <a:p>
            <a:pPr marL="285750" lvl="0" indent="-285750">
              <a:buFont typeface="Arial" panose="020B0604020202020204" pitchFamily="34" charset="0"/>
              <a:buChar char="•"/>
            </a:pPr>
            <a:r>
              <a:rPr lang="en-US" dirty="0">
                <a:solidFill>
                  <a:prstClr val="black"/>
                </a:solidFill>
                <a:latin typeface="Montserrat"/>
              </a:rPr>
              <a:t>12 Climate regions across Australia were defined in ARR2016 as part of detailed study</a:t>
            </a:r>
          </a:p>
          <a:p>
            <a:pPr marL="285750" lvl="0" indent="-285750">
              <a:spcBef>
                <a:spcPts val="1200"/>
              </a:spcBef>
              <a:buFont typeface="Arial" panose="020B0604020202020204" pitchFamily="34" charset="0"/>
              <a:buChar char="•"/>
            </a:pPr>
            <a:r>
              <a:rPr lang="en-US" dirty="0">
                <a:solidFill>
                  <a:prstClr val="black"/>
                </a:solidFill>
                <a:latin typeface="Montserrat"/>
                <a:ea typeface="Times New Roman" panose="02020603050405020304" pitchFamily="18" charset="0"/>
              </a:rPr>
              <a:t>Delineation of temporal pattern regions was based on drainage basin boundaries and ‘burst loading’</a:t>
            </a:r>
          </a:p>
        </p:txBody>
      </p:sp>
      <p:pic>
        <p:nvPicPr>
          <p:cNvPr id="17" name="Picture 2" descr="Design Process that Utilises Rainfall Ensembles in Hydrology to Select the Rainfall Pattern Closest to Mean Peak Flows for use in Hydraulic nalysis"/>
          <p:cNvPicPr>
            <a:picLocks noChangeAspect="1" noChangeArrowheads="1"/>
          </p:cNvPicPr>
          <p:nvPr/>
        </p:nvPicPr>
        <p:blipFill rotWithShape="1">
          <a:blip r:embed="rId4">
            <a:extLst>
              <a:ext uri="{28A0092B-C50C-407E-A947-70E740481C1C}">
                <a14:useLocalDpi xmlns:a14="http://schemas.microsoft.com/office/drawing/2010/main" val="0"/>
              </a:ext>
            </a:extLst>
          </a:blip>
          <a:srcRect l="25119" t="27117" r="57619" b="53134"/>
          <a:stretch/>
        </p:blipFill>
        <p:spPr bwMode="auto">
          <a:xfrm>
            <a:off x="2821259" y="1483271"/>
            <a:ext cx="2212881" cy="1088174"/>
          </a:xfrm>
          <a:prstGeom prst="rect">
            <a:avLst/>
          </a:prstGeom>
          <a:noFill/>
          <a:extLst/>
        </p:spPr>
      </p:pic>
    </p:spTree>
    <p:extLst>
      <p:ext uri="{BB962C8B-B14F-4D97-AF65-F5344CB8AC3E}">
        <p14:creationId xmlns:p14="http://schemas.microsoft.com/office/powerpoint/2010/main" val="1817719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FC938E"/>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A1A325F-807C-4D68-9DC9-5103F62277C0}"/>
              </a:ext>
            </a:extLst>
          </p:cNvPr>
          <p:cNvPicPr>
            <a:picLocks noChangeAspect="1"/>
          </p:cNvPicPr>
          <p:nvPr/>
        </p:nvPicPr>
        <p:blipFill>
          <a:blip r:embed="rId3"/>
          <a:stretch>
            <a:fillRect/>
          </a:stretch>
        </p:blipFill>
        <p:spPr>
          <a:xfrm>
            <a:off x="2615076" y="0"/>
            <a:ext cx="9576924" cy="6858000"/>
          </a:xfrm>
          <a:prstGeom prst="rect">
            <a:avLst/>
          </a:prstGeom>
        </p:spPr>
      </p:pic>
      <p:sp>
        <p:nvSpPr>
          <p:cNvPr id="2" name="Titre 1"/>
          <p:cNvSpPr>
            <a:spLocks noGrp="1"/>
          </p:cNvSpPr>
          <p:nvPr>
            <p:ph type="title"/>
          </p:nvPr>
        </p:nvSpPr>
        <p:spPr>
          <a:xfrm>
            <a:off x="227013" y="402556"/>
            <a:ext cx="2732755" cy="3132137"/>
          </a:xfrm>
        </p:spPr>
        <p:txBody>
          <a:bodyPr/>
          <a:lstStyle/>
          <a:p>
            <a:r>
              <a:rPr lang="en-AU" dirty="0"/>
              <a:t>ARR online data hub</a:t>
            </a:r>
            <a:br>
              <a:rPr lang="en-AU" dirty="0"/>
            </a:br>
            <a:endParaRPr lang="en-CA" dirty="0"/>
          </a:p>
        </p:txBody>
      </p:sp>
      <p:pic>
        <p:nvPicPr>
          <p:cNvPr id="7" name="Picture 5" descr="Temporal Pattern Ran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943" y="5025464"/>
            <a:ext cx="9710057" cy="183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43200" y="868911"/>
            <a:ext cx="4172740" cy="3970318"/>
          </a:xfrm>
          <a:prstGeom prst="rect">
            <a:avLst/>
          </a:prstGeom>
        </p:spPr>
        <p:txBody>
          <a:bodyPr wrap="square">
            <a:spAutoFit/>
          </a:bodyPr>
          <a:lstStyle/>
          <a:p>
            <a:pPr marL="342900" indent="-342900">
              <a:buFont typeface="Arial" panose="020B0604020202020204" pitchFamily="34" charset="0"/>
              <a:buChar char="•"/>
            </a:pPr>
            <a:r>
              <a:rPr lang="en-US" dirty="0">
                <a:solidFill>
                  <a:prstClr val="black"/>
                </a:solidFill>
                <a:latin typeface="Montserrat"/>
              </a:rPr>
              <a:t>Temporal Patterns are available for the AEP classes shown in the below graphic</a:t>
            </a:r>
          </a:p>
          <a:p>
            <a:endParaRPr lang="en-US" dirty="0">
              <a:solidFill>
                <a:prstClr val="black"/>
              </a:solidFill>
              <a:latin typeface="Montserrat"/>
            </a:endParaRPr>
          </a:p>
          <a:p>
            <a:pPr marL="342900" indent="-342900">
              <a:buFont typeface="Arial" panose="020B0604020202020204" pitchFamily="34" charset="0"/>
              <a:buChar char="•"/>
            </a:pPr>
            <a:r>
              <a:rPr lang="en-US" dirty="0">
                <a:solidFill>
                  <a:prstClr val="black"/>
                </a:solidFill>
                <a:latin typeface="Montserrat"/>
              </a:rPr>
              <a:t>The ensemble temporal patterns are available publicly and can be accessed through the ARR online data hub.</a:t>
            </a:r>
          </a:p>
          <a:p>
            <a:endParaRPr lang="en-US" dirty="0">
              <a:solidFill>
                <a:prstClr val="black"/>
              </a:solidFill>
              <a:latin typeface="Montserrat"/>
            </a:endParaRPr>
          </a:p>
          <a:p>
            <a:pPr marL="342900" indent="-342900">
              <a:buFont typeface="Arial" panose="020B0604020202020204" pitchFamily="34" charset="0"/>
              <a:buChar char="•"/>
            </a:pPr>
            <a:r>
              <a:rPr lang="en-US" dirty="0">
                <a:solidFill>
                  <a:prstClr val="black"/>
                </a:solidFill>
                <a:latin typeface="Montserrat"/>
              </a:rPr>
              <a:t>The data hub simply requires spatial co-ordinates of the study area to produce several characteristics of the study area, including temporal patterns</a:t>
            </a:r>
            <a:endParaRPr lang="en-AU" dirty="0">
              <a:solidFill>
                <a:prstClr val="black"/>
              </a:solidFill>
              <a:latin typeface="Montserrat"/>
            </a:endParaRPr>
          </a:p>
        </p:txBody>
      </p:sp>
      <p:pic>
        <p:nvPicPr>
          <p:cNvPr id="10" name="Picture 9"/>
          <p:cNvPicPr>
            <a:picLocks noChangeAspect="1"/>
          </p:cNvPicPr>
          <p:nvPr/>
        </p:nvPicPr>
        <p:blipFill>
          <a:blip r:embed="rId5"/>
          <a:stretch>
            <a:fillRect/>
          </a:stretch>
        </p:blipFill>
        <p:spPr>
          <a:xfrm>
            <a:off x="6915940" y="654944"/>
            <a:ext cx="5276060" cy="3638821"/>
          </a:xfrm>
          <a:prstGeom prst="rect">
            <a:avLst/>
          </a:prstGeom>
        </p:spPr>
      </p:pic>
    </p:spTree>
    <p:extLst>
      <p:ext uri="{BB962C8B-B14F-4D97-AF65-F5344CB8AC3E}">
        <p14:creationId xmlns:p14="http://schemas.microsoft.com/office/powerpoint/2010/main" val="40570448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FD1CB48-AD5A-49E5-961C-707BECE2B302}"/>
              </a:ext>
            </a:extLst>
          </p:cNvPr>
          <p:cNvPicPr>
            <a:picLocks noChangeAspect="1"/>
          </p:cNvPicPr>
          <p:nvPr/>
        </p:nvPicPr>
        <p:blipFill>
          <a:blip r:embed="rId3"/>
          <a:stretch>
            <a:fillRect/>
          </a:stretch>
        </p:blipFill>
        <p:spPr>
          <a:xfrm>
            <a:off x="2615076" y="0"/>
            <a:ext cx="9576924" cy="6858000"/>
          </a:xfrm>
          <a:prstGeom prst="rect">
            <a:avLst/>
          </a:prstGeom>
        </p:spPr>
      </p:pic>
      <p:sp>
        <p:nvSpPr>
          <p:cNvPr id="2" name="Titre 1"/>
          <p:cNvSpPr>
            <a:spLocks noGrp="1"/>
          </p:cNvSpPr>
          <p:nvPr>
            <p:ph type="title"/>
          </p:nvPr>
        </p:nvSpPr>
        <p:spPr>
          <a:xfrm>
            <a:off x="227013" y="402556"/>
            <a:ext cx="2154493" cy="3132137"/>
          </a:xfrm>
        </p:spPr>
        <p:txBody>
          <a:bodyPr/>
          <a:lstStyle/>
          <a:p>
            <a:r>
              <a:rPr lang="en-US" dirty="0"/>
              <a:t>Selection of a represent-</a:t>
            </a:r>
            <a:r>
              <a:rPr lang="en-US" dirty="0" err="1"/>
              <a:t>ative</a:t>
            </a:r>
            <a:r>
              <a:rPr lang="en-US" dirty="0"/>
              <a:t> temporal pattern</a:t>
            </a:r>
          </a:p>
        </p:txBody>
      </p:sp>
      <p:sp>
        <p:nvSpPr>
          <p:cNvPr id="7" name="Rectangle 6"/>
          <p:cNvSpPr/>
          <p:nvPr/>
        </p:nvSpPr>
        <p:spPr>
          <a:xfrm>
            <a:off x="2770932" y="238799"/>
            <a:ext cx="6793164" cy="5355312"/>
          </a:xfrm>
          <a:prstGeom prst="rect">
            <a:avLst/>
          </a:prstGeom>
        </p:spPr>
        <p:txBody>
          <a:bodyPr wrap="square">
            <a:spAutoFit/>
          </a:bodyPr>
          <a:lstStyle/>
          <a:p>
            <a:endParaRPr lang="en-AU" dirty="0"/>
          </a:p>
          <a:p>
            <a:r>
              <a:rPr lang="en-AU" b="1" dirty="0"/>
              <a:t>Key considerations for the selection process</a:t>
            </a:r>
          </a:p>
          <a:p>
            <a:endParaRPr lang="en-AU" b="1" dirty="0"/>
          </a:p>
          <a:p>
            <a:pPr marL="342900" indent="-342900">
              <a:buFont typeface="+mj-lt"/>
              <a:buAutoNum type="arabicPeriod"/>
            </a:pPr>
            <a:r>
              <a:rPr lang="en-AU" dirty="0"/>
              <a:t>The criteria/metrics that are being adopted (</a:t>
            </a:r>
            <a:r>
              <a:rPr lang="en-AU" dirty="0" err="1"/>
              <a:t>Eg</a:t>
            </a:r>
            <a:r>
              <a:rPr lang="en-AU" dirty="0"/>
              <a:t>. Flood levels? Pipe flows?)</a:t>
            </a:r>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800100" lvl="1" indent="-342900">
              <a:buFont typeface="+mj-lt"/>
              <a:buAutoNum type="arabicPeriod"/>
            </a:pPr>
            <a:endParaRPr lang="en-AU" dirty="0"/>
          </a:p>
          <a:p>
            <a:pPr marL="285750" indent="-285750">
              <a:buFont typeface="Arial" panose="020B0604020202020204" pitchFamily="34" charset="0"/>
              <a:buChar char="•"/>
            </a:pPr>
            <a:endParaRPr lang="en-AU" dirty="0"/>
          </a:p>
          <a:p>
            <a:endParaRPr lang="en-AU" dirty="0"/>
          </a:p>
        </p:txBody>
      </p:sp>
      <p:pic>
        <p:nvPicPr>
          <p:cNvPr id="8" name="Picture 7"/>
          <p:cNvPicPr>
            <a:picLocks noChangeAspect="1"/>
          </p:cNvPicPr>
          <p:nvPr/>
        </p:nvPicPr>
        <p:blipFill>
          <a:blip r:embed="rId4"/>
          <a:stretch>
            <a:fillRect/>
          </a:stretch>
        </p:blipFill>
        <p:spPr>
          <a:xfrm>
            <a:off x="2549447" y="1817505"/>
            <a:ext cx="5198296" cy="3163396"/>
          </a:xfrm>
          <a:prstGeom prst="rect">
            <a:avLst/>
          </a:prstGeom>
        </p:spPr>
      </p:pic>
      <p:sp>
        <p:nvSpPr>
          <p:cNvPr id="9" name="Rectangle 8"/>
          <p:cNvSpPr/>
          <p:nvPr/>
        </p:nvSpPr>
        <p:spPr>
          <a:xfrm>
            <a:off x="2273533" y="5019330"/>
            <a:ext cx="6326912" cy="1754326"/>
          </a:xfrm>
          <a:prstGeom prst="rect">
            <a:avLst/>
          </a:prstGeom>
        </p:spPr>
        <p:txBody>
          <a:bodyPr wrap="square">
            <a:spAutoFit/>
          </a:bodyPr>
          <a:lstStyle/>
          <a:p>
            <a:pPr marL="800100" lvl="1" indent="-342900">
              <a:buFont typeface="+mj-lt"/>
              <a:buAutoNum type="arabicPeriod" startAt="2"/>
            </a:pPr>
            <a:r>
              <a:rPr lang="en-AU" dirty="0"/>
              <a:t>For urban environments peak flood levels are usually a better indicator of flooding behaviour than the overland or drainage flow.</a:t>
            </a:r>
          </a:p>
          <a:p>
            <a:pPr marL="800100" lvl="1" indent="-342900">
              <a:buFont typeface="+mj-lt"/>
              <a:buAutoNum type="arabicPeriod" startAt="2"/>
            </a:pPr>
            <a:endParaRPr lang="en-AU" dirty="0"/>
          </a:p>
          <a:p>
            <a:pPr marL="800100" lvl="1" indent="-342900">
              <a:buFont typeface="+mj-lt"/>
              <a:buAutoNum type="arabicPeriod" startAt="2"/>
            </a:pPr>
            <a:r>
              <a:rPr lang="en-AU" dirty="0"/>
              <a:t>What happens when more than one metric is important? Short answer: Consider all of them</a:t>
            </a:r>
          </a:p>
        </p:txBody>
      </p:sp>
      <p:sp>
        <p:nvSpPr>
          <p:cNvPr id="10" name="Arrow: Right 9"/>
          <p:cNvSpPr/>
          <p:nvPr/>
        </p:nvSpPr>
        <p:spPr>
          <a:xfrm rot="19027646">
            <a:off x="8412103" y="4830342"/>
            <a:ext cx="757611" cy="448799"/>
          </a:xfrm>
          <a:prstGeom prst="rightArrow">
            <a:avLst/>
          </a:prstGeom>
          <a:solidFill>
            <a:schemeClr val="accent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Rectangle 11"/>
          <p:cNvSpPr/>
          <p:nvPr/>
        </p:nvSpPr>
        <p:spPr>
          <a:xfrm>
            <a:off x="342380" y="4245582"/>
            <a:ext cx="1826141" cy="369332"/>
          </a:xfrm>
          <a:prstGeom prst="rect">
            <a:avLst/>
          </a:prstGeom>
        </p:spPr>
        <p:txBody>
          <a:bodyPr wrap="none">
            <a:spAutoFit/>
          </a:bodyPr>
          <a:lstStyle/>
          <a:p>
            <a:r>
              <a:rPr lang="en-AU" i="1" dirty="0" err="1"/>
              <a:t>Eg</a:t>
            </a:r>
            <a:r>
              <a:rPr lang="en-AU" i="1" dirty="0"/>
              <a:t>. Pipe flows</a:t>
            </a:r>
          </a:p>
        </p:txBody>
      </p:sp>
      <p:pic>
        <p:nvPicPr>
          <p:cNvPr id="13" name="Picture 12"/>
          <p:cNvPicPr>
            <a:picLocks noChangeAspect="1"/>
          </p:cNvPicPr>
          <p:nvPr/>
        </p:nvPicPr>
        <p:blipFill>
          <a:blip r:embed="rId5"/>
          <a:stretch>
            <a:fillRect/>
          </a:stretch>
        </p:blipFill>
        <p:spPr>
          <a:xfrm>
            <a:off x="7915684" y="2760790"/>
            <a:ext cx="4309265" cy="1684364"/>
          </a:xfrm>
          <a:prstGeom prst="rect">
            <a:avLst/>
          </a:prstGeom>
        </p:spPr>
      </p:pic>
      <p:pic>
        <p:nvPicPr>
          <p:cNvPr id="14" name="Picture 13"/>
          <p:cNvPicPr>
            <a:picLocks noChangeAspect="1"/>
          </p:cNvPicPr>
          <p:nvPr/>
        </p:nvPicPr>
        <p:blipFill>
          <a:blip r:embed="rId6"/>
          <a:stretch>
            <a:fillRect/>
          </a:stretch>
        </p:blipFill>
        <p:spPr>
          <a:xfrm>
            <a:off x="9732037" y="308007"/>
            <a:ext cx="3149057" cy="2452783"/>
          </a:xfrm>
          <a:prstGeom prst="rect">
            <a:avLst/>
          </a:prstGeom>
        </p:spPr>
      </p:pic>
      <p:pic>
        <p:nvPicPr>
          <p:cNvPr id="15" name="Picture 14"/>
          <p:cNvPicPr>
            <a:picLocks noChangeAspect="1"/>
          </p:cNvPicPr>
          <p:nvPr/>
        </p:nvPicPr>
        <p:blipFill>
          <a:blip r:embed="rId7"/>
          <a:stretch>
            <a:fillRect/>
          </a:stretch>
        </p:blipFill>
        <p:spPr>
          <a:xfrm>
            <a:off x="9809452" y="4430248"/>
            <a:ext cx="2994228" cy="2427752"/>
          </a:xfrm>
          <a:prstGeom prst="rect">
            <a:avLst/>
          </a:prstGeom>
        </p:spPr>
      </p:pic>
      <p:sp>
        <p:nvSpPr>
          <p:cNvPr id="18" name="Arrow: Right 17"/>
          <p:cNvSpPr/>
          <p:nvPr/>
        </p:nvSpPr>
        <p:spPr>
          <a:xfrm rot="19027646">
            <a:off x="1988055" y="3827796"/>
            <a:ext cx="757611" cy="448799"/>
          </a:xfrm>
          <a:prstGeom prst="rightArrow">
            <a:avLst/>
          </a:prstGeom>
          <a:solidFill>
            <a:schemeClr val="accent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74556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6" presetClass="entr" presetSubtype="2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xmlns="" id="{2377509E-157A-4F5C-AEDC-5C99E2FE6022}"/>
              </a:ext>
            </a:extLst>
          </p:cNvPr>
          <p:cNvPicPr>
            <a:picLocks noChangeAspect="1"/>
          </p:cNvPicPr>
          <p:nvPr/>
        </p:nvPicPr>
        <p:blipFill rotWithShape="1">
          <a:blip r:embed="rId3"/>
          <a:srcRect r="26081"/>
          <a:stretch/>
        </p:blipFill>
        <p:spPr>
          <a:xfrm>
            <a:off x="3179763" y="0"/>
            <a:ext cx="9012238" cy="6858000"/>
          </a:xfrm>
          <a:prstGeom prst="rect">
            <a:avLst/>
          </a:prstGeom>
        </p:spPr>
      </p:pic>
      <p:sp>
        <p:nvSpPr>
          <p:cNvPr id="2" name="Titre 1"/>
          <p:cNvSpPr>
            <a:spLocks noGrp="1"/>
          </p:cNvSpPr>
          <p:nvPr>
            <p:ph type="title"/>
          </p:nvPr>
        </p:nvSpPr>
        <p:spPr>
          <a:xfrm>
            <a:off x="227013" y="402556"/>
            <a:ext cx="2732755" cy="3132137"/>
          </a:xfrm>
        </p:spPr>
        <p:txBody>
          <a:bodyPr/>
          <a:lstStyle/>
          <a:p>
            <a:r>
              <a:rPr lang="en-CA" dirty="0"/>
              <a:t>New Zealand</a:t>
            </a:r>
          </a:p>
        </p:txBody>
      </p:sp>
      <p:sp>
        <p:nvSpPr>
          <p:cNvPr id="3" name="TextBox 2">
            <a:extLst>
              <a:ext uri="{FF2B5EF4-FFF2-40B4-BE49-F238E27FC236}">
                <a16:creationId xmlns:a16="http://schemas.microsoft.com/office/drawing/2014/main" xmlns="" id="{2ABBFC8D-F893-41A7-890F-8FB181401703}"/>
              </a:ext>
            </a:extLst>
          </p:cNvPr>
          <p:cNvSpPr txBox="1"/>
          <p:nvPr/>
        </p:nvSpPr>
        <p:spPr>
          <a:xfrm>
            <a:off x="3689685" y="402556"/>
            <a:ext cx="7243010" cy="1754326"/>
          </a:xfrm>
          <a:prstGeom prst="rect">
            <a:avLst/>
          </a:prstGeom>
          <a:noFill/>
        </p:spPr>
        <p:txBody>
          <a:bodyPr wrap="square" rtlCol="0">
            <a:spAutoFit/>
          </a:bodyPr>
          <a:lstStyle/>
          <a:p>
            <a:r>
              <a:rPr lang="en-NZ" dirty="0"/>
              <a:t>Common New Zealand Runoff Estimation Methodologies: </a:t>
            </a:r>
          </a:p>
          <a:p>
            <a:pPr marL="285750" indent="-285750">
              <a:buFont typeface="Arial" panose="020B0604020202020204" pitchFamily="34" charset="0"/>
              <a:buChar char="•"/>
            </a:pPr>
            <a:r>
              <a:rPr lang="en-NZ" dirty="0"/>
              <a:t>Technical Publication (TP) 108:  Guidelines for </a:t>
            </a:r>
            <a:r>
              <a:rPr lang="en-NZ" dirty="0" err="1"/>
              <a:t>stormwater</a:t>
            </a:r>
            <a:r>
              <a:rPr lang="en-NZ" dirty="0"/>
              <a:t> runoff modelling in the Auckland Region (April 1999)</a:t>
            </a:r>
          </a:p>
          <a:p>
            <a:pPr marL="285750" indent="-285750">
              <a:buFont typeface="Arial" panose="020B0604020202020204" pitchFamily="34" charset="0"/>
              <a:buChar char="•"/>
            </a:pPr>
            <a:r>
              <a:rPr lang="en-NZ" dirty="0"/>
              <a:t>Rational Method (</a:t>
            </a:r>
            <a:r>
              <a:rPr lang="en-NZ" dirty="0" err="1"/>
              <a:t>Kuichling</a:t>
            </a:r>
            <a:r>
              <a:rPr lang="en-NZ" dirty="0"/>
              <a:t> (1889) – peak flow only</a:t>
            </a:r>
          </a:p>
          <a:p>
            <a:pPr marL="285750" indent="-285750">
              <a:buFont typeface="Arial" panose="020B0604020202020204" pitchFamily="34" charset="0"/>
              <a:buChar char="•"/>
            </a:pPr>
            <a:r>
              <a:rPr lang="en-NZ" dirty="0"/>
              <a:t>Hydrological and hydraulic simulation modelling</a:t>
            </a:r>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3467025650"/>
      </p:ext>
    </p:extLst>
  </p:cSld>
  <p:clrMapOvr>
    <a:masterClrMapping/>
  </p:clrMapOvr>
  <p:transition spd="slow">
    <p:push dir="u"/>
  </p:transition>
</p:sld>
</file>

<file path=ppt/theme/theme1.xml><?xml version="1.0" encoding="utf-8"?>
<a:theme xmlns:a="http://schemas.openxmlformats.org/drawingml/2006/main" name="Thème Offic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Personnalisé 1">
      <a:majorFont>
        <a:latin typeface="Montserrat"/>
        <a:ea typeface=""/>
        <a:cs typeface=""/>
      </a:majorFont>
      <a:minorFont>
        <a:latin typeface="Montserra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F-MA-105 WSP Opus Powerpoint Widescreen Template.pptm" id="{35C662D1-91A7-4CCF-A492-46FDB10C1701}" vid="{88461224-B4C5-47D3-9574-23EF2A1BC973}"/>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8" ma:contentTypeDescription="Create a new document." ma:contentTypeScope="" ma:versionID="992747485aa670c3efa20ccb851bb0fb">
  <xsd:schema xmlns:xsd="http://www.w3.org/2001/XMLSchema" xmlns:xs="http://www.w3.org/2001/XMLSchema" xmlns:p="http://schemas.microsoft.com/office/2006/metadata/properties" xmlns:ns2="1bf58d84-5e20-4a41-aa73-0a6f7670ae44" targetNamespace="http://schemas.microsoft.com/office/2006/metadata/properties" ma:root="true" ma:fieldsID="c6a6c232b0f7e7300b59fafb57d33a19" ns2:_="">
    <xsd:import namespace="1bf58d84-5e20-4a41-aa73-0a6f7670ae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D806CAE-F130-4890-A8E8-210C08299B40}"/>
</file>

<file path=customXml/itemProps2.xml><?xml version="1.0" encoding="utf-8"?>
<ds:datastoreItem xmlns:ds="http://schemas.openxmlformats.org/officeDocument/2006/customXml" ds:itemID="{22EE0D15-0C5A-4704-AFC6-EED1C09DB92B}">
  <ds:schemaRefs>
    <ds:schemaRef ds:uri="http://schemas.microsoft.com/sharepoint/v3/contenttype/forms"/>
  </ds:schemaRefs>
</ds:datastoreItem>
</file>

<file path=customXml/itemProps3.xml><?xml version="1.0" encoding="utf-8"?>
<ds:datastoreItem xmlns:ds="http://schemas.openxmlformats.org/officeDocument/2006/customXml" ds:itemID="{6742B9AE-6C39-457D-A7E8-652A8DCF9406}">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PF-MA-105 WSP Opus Powerpoint Widescreen Template - smaller version</Template>
  <TotalTime>3073</TotalTime>
  <Words>1209</Words>
  <Application>Microsoft Office PowerPoint</Application>
  <PresentationFormat>Widescreen</PresentationFormat>
  <Paragraphs>328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Montserrat</vt:lpstr>
      <vt:lpstr>Montserrat SemiBold</vt:lpstr>
      <vt:lpstr>Verdana</vt:lpstr>
      <vt:lpstr>Times New Roman</vt:lpstr>
      <vt:lpstr>Thème Office</vt:lpstr>
      <vt:lpstr>Temporal Rainfall:  A Risk Based Approach</vt:lpstr>
      <vt:lpstr>Agenda</vt:lpstr>
      <vt:lpstr>Australia</vt:lpstr>
      <vt:lpstr>Australia: From ARR1987 to ARR2016</vt:lpstr>
      <vt:lpstr>Australia: Temporal pattern time development  time line</vt:lpstr>
      <vt:lpstr>PowerPoint Presentation</vt:lpstr>
      <vt:lpstr>ARR online data hub </vt:lpstr>
      <vt:lpstr>Selection of a represent-ative temporal pattern</vt:lpstr>
      <vt:lpstr>New Zealand</vt:lpstr>
      <vt:lpstr>New Zealand</vt:lpstr>
      <vt:lpstr>New Zealand   </vt:lpstr>
      <vt:lpstr>New Zealand   </vt:lpstr>
      <vt:lpstr>New Zealand  </vt:lpstr>
      <vt:lpstr>New Zealand   </vt:lpstr>
      <vt:lpstr>New Zealand  </vt:lpstr>
      <vt:lpstr>Summary</vt:lpstr>
      <vt:lpstr>What is Next?  </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Nicole</dc:creator>
  <cp:lastModifiedBy>Admin</cp:lastModifiedBy>
  <cp:revision>79</cp:revision>
  <dcterms:created xsi:type="dcterms:W3CDTF">2019-04-25T20:57:00Z</dcterms:created>
  <dcterms:modified xsi:type="dcterms:W3CDTF">2019-05-01T21:19:15Z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0x01010035FD83D971FAD04DB2639AA82678211A</vt:lpwstr>
  </property>
  <property fmtid="{D5CDD505-2E9C-101B-9397-08002B2CF9AE}" pid="3" name="Order">
    <vt:r8>7712200</vt:r8>
  </property>
</Properties>
</file>