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3" r:id="rId2"/>
    <p:sldId id="267" r:id="rId3"/>
    <p:sldId id="286" r:id="rId4"/>
    <p:sldId id="309" r:id="rId5"/>
    <p:sldId id="257" r:id="rId6"/>
    <p:sldId id="310" r:id="rId7"/>
    <p:sldId id="311" r:id="rId8"/>
    <p:sldId id="289" r:id="rId9"/>
    <p:sldId id="290" r:id="rId10"/>
    <p:sldId id="291" r:id="rId11"/>
    <p:sldId id="292" r:id="rId12"/>
    <p:sldId id="297" r:id="rId13"/>
    <p:sldId id="298" r:id="rId14"/>
    <p:sldId id="293" r:id="rId15"/>
    <p:sldId id="295" r:id="rId16"/>
    <p:sldId id="296" r:id="rId17"/>
    <p:sldId id="306" r:id="rId18"/>
    <p:sldId id="303" r:id="rId19"/>
    <p:sldId id="307" r:id="rId20"/>
    <p:sldId id="313" r:id="rId21"/>
    <p:sldId id="30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000"/>
    <a:srgbClr val="222222"/>
    <a:srgbClr val="221F20"/>
    <a:srgbClr val="413E3D"/>
    <a:srgbClr val="65605F"/>
    <a:srgbClr val="D8D6D6"/>
    <a:srgbClr val="A4A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>
      <p:cViewPr varScale="1">
        <p:scale>
          <a:sx n="108" d="100"/>
          <a:sy n="108" d="100"/>
        </p:scale>
        <p:origin x="60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B05DA-98D9-4CFD-8094-9EDB2EE8925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13141-8E90-428D-BB6B-EB884E16C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66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7A200-BCBE-4E38-8F30-4AEB6F9D0565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5C21F-68E8-4A22-BBF5-9CD63F183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38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/>
              <a:t>Storage and network, present to 2047. Storage based on guidelines. Network based on modelling, minimum pressure only.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71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462528" y="1447800"/>
            <a:ext cx="8729472" cy="5410200"/>
          </a:xfrm>
          <a:prstGeom prst="rect">
            <a:avLst/>
          </a:prstGeom>
          <a:solidFill>
            <a:srgbClr val="22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5837493"/>
            <a:ext cx="1527048" cy="405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16400" y="3657600"/>
            <a:ext cx="5565648" cy="457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191000" y="4267200"/>
            <a:ext cx="5565648" cy="762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 sz="4000">
                <a:solidFill>
                  <a:schemeClr val="bg1"/>
                </a:solidFill>
              </a:defRPr>
            </a:lvl2pPr>
            <a:lvl3pPr marL="914400" indent="0">
              <a:buNone/>
              <a:defRPr sz="4000">
                <a:solidFill>
                  <a:schemeClr val="bg1"/>
                </a:solidFill>
              </a:defRPr>
            </a:lvl3pPr>
            <a:lvl4pPr marL="1371600" indent="0">
              <a:buNone/>
              <a:defRPr sz="4000">
                <a:solidFill>
                  <a:schemeClr val="bg1"/>
                </a:solidFill>
              </a:defRPr>
            </a:lvl4pPr>
            <a:lvl5pPr marL="1828800" indent="0">
              <a:buNone/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329125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_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533400"/>
            <a:ext cx="54864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447800"/>
            <a:ext cx="5486400" cy="4742506"/>
          </a:xfrm>
        </p:spPr>
        <p:txBody>
          <a:bodyPr wrap="square"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/>
              <a:t>Short description or sentence can go here.</a:t>
            </a:r>
          </a:p>
          <a:p>
            <a:endParaRPr lang="en-US" dirty="0"/>
          </a:p>
          <a:p>
            <a:r>
              <a:rPr lang="en-US" dirty="0">
                <a:solidFill>
                  <a:srgbClr val="ED7000"/>
                </a:solidFill>
              </a:rPr>
              <a:t>Sub title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can’t completely avoid bullet 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 if we must use them, this is the layout to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Notice that there is no more than 5 bullet points on the slide.</a:t>
            </a:r>
          </a:p>
          <a:p>
            <a:endParaRPr lang="en-US" dirty="0"/>
          </a:p>
          <a:p>
            <a:r>
              <a:rPr lang="en-US" dirty="0">
                <a:solidFill>
                  <a:srgbClr val="ED7000"/>
                </a:solidFill>
              </a:rPr>
              <a:t>More Tips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Keep them brief and supportive of what you’re saying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want the audience to watch/listen to you, not read the screen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05600" y="689617"/>
            <a:ext cx="5486400" cy="54864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33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_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24600" y="533400"/>
            <a:ext cx="54864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1447800"/>
            <a:ext cx="5486400" cy="4742506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21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Short description. We want the audience to watch/listen to you, not read the screen.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686758"/>
            <a:ext cx="5486400" cy="54864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79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77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96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8BBBB-66F6-4FD0-98B0-276D23D958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C72FE3-B30F-469B-9F8B-B8534D07A5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30E9F-7B82-4FD3-A9E8-4496BD6DA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7D46-11ED-4CE7-9930-ABE30088EF07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F01E6-01C7-4341-AA58-52100F0B7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6752E-C49C-4F50-B8D7-E5DE8A8B8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E735-FBA4-4FA3-B831-DB2848C4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11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_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390315" cy="68580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42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 Mo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112934"/>
            <a:ext cx="3462528" cy="3465576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/>
          </p:cNvPr>
          <p:cNvSpPr txBox="1">
            <a:spLocks/>
          </p:cNvSpPr>
          <p:nvPr userDrawn="1"/>
        </p:nvSpPr>
        <p:spPr>
          <a:xfrm>
            <a:off x="455676" y="2827394"/>
            <a:ext cx="2362200" cy="1203211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4500" dirty="0">
                <a:solidFill>
                  <a:srgbClr val="ED7000"/>
                </a:solidFill>
              </a:rPr>
              <a:t>Safety</a:t>
            </a:r>
            <a:r>
              <a:rPr lang="en-US" sz="4500" dirty="0">
                <a:solidFill>
                  <a:schemeClr val="bg1"/>
                </a:solidFill>
              </a:rPr>
              <a:t> </a:t>
            </a:r>
            <a:br>
              <a:rPr lang="en-US" sz="4500" dirty="0">
                <a:solidFill>
                  <a:schemeClr val="bg1"/>
                </a:solidFill>
              </a:rPr>
            </a:br>
            <a:r>
              <a:rPr lang="en-US" sz="4500" dirty="0">
                <a:solidFill>
                  <a:schemeClr val="bg1"/>
                </a:solidFill>
              </a:rPr>
              <a:t>Moment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462528" y="0"/>
            <a:ext cx="8729472" cy="68580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758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848600" y="1524000"/>
            <a:ext cx="3238500" cy="800100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4000">
                <a:solidFill>
                  <a:srgbClr val="ED700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848600" y="2590800"/>
            <a:ext cx="3238500" cy="2819400"/>
          </a:xfrm>
        </p:spPr>
        <p:txBody>
          <a:bodyPr lIns="0" tIns="0" rIns="0" bIns="0">
            <a:noAutofit/>
          </a:bodyPr>
          <a:lstStyle>
            <a:lvl1pPr marL="400050" indent="-400050">
              <a:buFont typeface="+mj-lt"/>
              <a:buAutoNum type="arabicPeriod"/>
              <a:defRPr sz="2000"/>
            </a:lvl1pPr>
          </a:lstStyle>
          <a:p>
            <a:pPr lvl="0"/>
            <a:r>
              <a:rPr lang="en-US" dirty="0"/>
              <a:t>Section title one basic charts and graphs</a:t>
            </a:r>
          </a:p>
          <a:p>
            <a:pPr lvl="0"/>
            <a:r>
              <a:rPr lang="en-US" dirty="0"/>
              <a:t>Section title two bullet points and images</a:t>
            </a:r>
          </a:p>
          <a:p>
            <a:pPr lvl="0"/>
            <a:r>
              <a:rPr lang="en-US" dirty="0"/>
              <a:t>Section title three</a:t>
            </a:r>
          </a:p>
          <a:p>
            <a:pPr lvl="0"/>
            <a:r>
              <a:rPr lang="en-US" dirty="0"/>
              <a:t>Section title four</a:t>
            </a:r>
          </a:p>
          <a:p>
            <a:pPr lvl="0"/>
            <a:r>
              <a:rPr lang="en-US" dirty="0"/>
              <a:t>Section title five</a:t>
            </a:r>
          </a:p>
        </p:txBody>
      </p:sp>
    </p:spTree>
    <p:extLst>
      <p:ext uri="{BB962C8B-B14F-4D97-AF65-F5344CB8AC3E}">
        <p14:creationId xmlns:p14="http://schemas.microsoft.com/office/powerpoint/2010/main" val="191029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tart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5321301"/>
            <a:ext cx="10363200" cy="774699"/>
          </a:xfrm>
        </p:spPr>
        <p:txBody>
          <a:bodyPr anchor="b"/>
          <a:lstStyle>
            <a:lvl1pPr algn="l">
              <a:defRPr sz="40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4876800"/>
            <a:ext cx="10363200" cy="444500"/>
          </a:xfrm>
        </p:spPr>
        <p:txBody>
          <a:bodyPr lIns="0" tIns="0" rIns="0" bIns="0" anchor="b"/>
          <a:lstStyle>
            <a:lvl1pPr marL="0" indent="0">
              <a:buNone/>
              <a:defRPr sz="2000" baseline="0">
                <a:solidFill>
                  <a:srgbClr val="ED7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370451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905000" cy="190500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162050"/>
            <a:ext cx="8686800" cy="563562"/>
          </a:xfrm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rgbClr val="ED7000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43200" y="1981201"/>
            <a:ext cx="8686800" cy="4525963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 marL="640080" indent="-285750">
              <a:buFont typeface="Arial" panose="020B0604020202020204" pitchFamily="34" charset="0"/>
              <a:buChar char="•"/>
              <a:defRPr sz="2000" baseline="0"/>
            </a:lvl2pPr>
            <a:lvl3pPr marL="917575" indent="-285750">
              <a:buSzPct val="100000"/>
              <a:buFont typeface="Century Gothic" panose="020B0502020202020204" pitchFamily="34" charset="0"/>
              <a:buChar char="◦"/>
              <a:defRPr sz="1800"/>
            </a:lvl3pPr>
          </a:lstStyle>
          <a:p>
            <a:pPr lvl="0"/>
            <a:r>
              <a:rPr lang="en-US" dirty="0"/>
              <a:t>We can’t completely avoid bullet points</a:t>
            </a:r>
          </a:p>
          <a:p>
            <a:pPr lvl="0"/>
            <a:r>
              <a:rPr lang="en-US" dirty="0"/>
              <a:t>So if we must use them, this is the layout to use</a:t>
            </a:r>
          </a:p>
          <a:p>
            <a:pPr lvl="0"/>
            <a:r>
              <a:rPr lang="en-US" dirty="0"/>
              <a:t>Keep them brief and supportive of what you’re saying</a:t>
            </a:r>
          </a:p>
          <a:p>
            <a:pPr lvl="0"/>
            <a:r>
              <a:rPr lang="en-US" dirty="0"/>
              <a:t>We want the audience to watch/listen to you, </a:t>
            </a:r>
            <a:br>
              <a:rPr lang="en-US" dirty="0"/>
            </a:br>
            <a:r>
              <a:rPr lang="en-US" dirty="0"/>
              <a:t>not read the screen</a:t>
            </a:r>
          </a:p>
          <a:p>
            <a:pPr lvl="0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85888"/>
            <a:ext cx="1447800" cy="1257300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174510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905000" cy="190500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162050"/>
            <a:ext cx="8686800" cy="563562"/>
          </a:xfrm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rgbClr val="ED7000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43200" y="1981201"/>
            <a:ext cx="4419600" cy="4525963"/>
          </a:xfrm>
        </p:spPr>
        <p:txBody>
          <a:bodyPr lIns="0" tIns="0" rIns="0" bIns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222222"/>
                </a:solidFill>
              </a:defRPr>
            </a:lvl1pPr>
            <a:lvl2pPr marL="640080" indent="-285750">
              <a:buFont typeface="Arial" panose="020B0604020202020204" pitchFamily="34" charset="0"/>
              <a:buChar char="•"/>
              <a:defRPr sz="2000" baseline="0">
                <a:solidFill>
                  <a:srgbClr val="222222"/>
                </a:solidFill>
              </a:defRPr>
            </a:lvl2pPr>
            <a:lvl3pPr marL="917575" indent="-285750">
              <a:buSzPct val="100000"/>
              <a:buFont typeface="Century Gothic" panose="020B0502020202020204" pitchFamily="34" charset="0"/>
              <a:buChar char="◦"/>
              <a:defRPr sz="1800"/>
            </a:lvl3pPr>
          </a:lstStyle>
          <a:p>
            <a:pPr lvl="0"/>
            <a:r>
              <a:rPr lang="en-US" dirty="0"/>
              <a:t>We can’t completely avoid bullet points</a:t>
            </a:r>
          </a:p>
          <a:p>
            <a:pPr lvl="0"/>
            <a:r>
              <a:rPr lang="en-US" dirty="0"/>
              <a:t>So if we must use them, this is the layout to use</a:t>
            </a:r>
          </a:p>
          <a:p>
            <a:pPr lvl="1"/>
            <a:r>
              <a:rPr lang="en-US" dirty="0"/>
              <a:t>Secondary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0"/>
            <a:r>
              <a:rPr lang="en-US" dirty="0"/>
              <a:t>Notice that there is no more than 5 bullet points on the slide.</a:t>
            </a:r>
          </a:p>
          <a:p>
            <a:pPr lvl="0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315200" y="1981200"/>
            <a:ext cx="41148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222222"/>
                </a:solidFill>
              </a:defRPr>
            </a:lvl1pPr>
            <a:lvl2pPr>
              <a:defRPr sz="2000">
                <a:solidFill>
                  <a:srgbClr val="222222"/>
                </a:solidFill>
              </a:defRPr>
            </a:lvl2pPr>
          </a:lstStyle>
          <a:p>
            <a:pPr lvl="0"/>
            <a:r>
              <a:rPr lang="en-US" dirty="0"/>
              <a:t>Keep them brief and supportive of what you’re saying</a:t>
            </a:r>
          </a:p>
          <a:p>
            <a:pPr lvl="1"/>
            <a:r>
              <a:rPr lang="en-US" dirty="0"/>
              <a:t>Secondary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0"/>
            <a:r>
              <a:rPr lang="en-US" dirty="0"/>
              <a:t>We want the audience to watch/listen to you, </a:t>
            </a:r>
            <a:br>
              <a:rPr lang="en-US" dirty="0"/>
            </a:br>
            <a:r>
              <a:rPr lang="en-US" dirty="0"/>
              <a:t>not read the screen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85888"/>
            <a:ext cx="1447800" cy="1257300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4111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533400"/>
            <a:ext cx="102108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447800"/>
            <a:ext cx="10210800" cy="4742506"/>
          </a:xfrm>
        </p:spPr>
        <p:txBody>
          <a:bodyPr wrap="square" lIns="0" tIns="0" rIns="0" bIns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100" baseline="0">
                <a:solidFill>
                  <a:srgbClr val="22222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We can’t completely avoid bullet points</a:t>
            </a:r>
          </a:p>
          <a:p>
            <a:pPr lvl="0"/>
            <a:r>
              <a:rPr lang="en-US" dirty="0"/>
              <a:t>So if we must use them, this is the layout to use</a:t>
            </a:r>
          </a:p>
          <a:p>
            <a:pPr lvl="0"/>
            <a:r>
              <a:rPr lang="en-US" dirty="0"/>
              <a:t>Keep them brief </a:t>
            </a:r>
          </a:p>
          <a:p>
            <a:pPr lvl="0"/>
            <a:r>
              <a:rPr lang="en-US" dirty="0"/>
              <a:t>We want the audience to watch/listen to you, </a:t>
            </a:r>
            <a:br>
              <a:rPr lang="en-US" dirty="0"/>
            </a:br>
            <a:r>
              <a:rPr lang="en-US" dirty="0"/>
              <a:t>not read the screen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905000" cy="190500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162050"/>
            <a:ext cx="8686800" cy="563562"/>
          </a:xfrm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rgbClr val="ED7000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85888"/>
            <a:ext cx="1447800" cy="1257300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733362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10972800" cy="4270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9899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9" r:id="rId3"/>
    <p:sldLayoutId id="2147483662" r:id="rId4"/>
    <p:sldLayoutId id="2147483651" r:id="rId5"/>
    <p:sldLayoutId id="2147483650" r:id="rId6"/>
    <p:sldLayoutId id="2147483663" r:id="rId7"/>
    <p:sldLayoutId id="2147483665" r:id="rId8"/>
    <p:sldLayoutId id="2147483654" r:id="rId9"/>
    <p:sldLayoutId id="2147483660" r:id="rId10"/>
    <p:sldLayoutId id="2147483664" r:id="rId11"/>
    <p:sldLayoutId id="2147483661" r:id="rId12"/>
    <p:sldLayoutId id="2147483655" r:id="rId13"/>
    <p:sldLayoutId id="2147483666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ED7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EC73BA-DD9E-4B27-9E1E-7D6F20A12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" y="2457"/>
            <a:ext cx="10187196" cy="687178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0" name="Rectangle 29"/>
          <p:cNvSpPr/>
          <p:nvPr/>
        </p:nvSpPr>
        <p:spPr>
          <a:xfrm>
            <a:off x="7620000" y="2302243"/>
            <a:ext cx="4572000" cy="4572000"/>
          </a:xfrm>
          <a:prstGeom prst="rect">
            <a:avLst/>
          </a:prstGeom>
          <a:solidFill>
            <a:srgbClr val="22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08" y="3395045"/>
            <a:ext cx="1527048" cy="405775"/>
          </a:xfrm>
          <a:prstGeom prst="rect">
            <a:avLst/>
          </a:prstGeom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7993608" y="4490775"/>
            <a:ext cx="3124200" cy="57651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ED7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latin typeface="+mn-lt"/>
              </a:rPr>
              <a:t>Wellington Water</a:t>
            </a:r>
            <a:endParaRPr lang="en-US" sz="1800" dirty="0">
              <a:latin typeface="+mn-lt"/>
            </a:endParaRPr>
          </a:p>
        </p:txBody>
      </p:sp>
      <p:sp>
        <p:nvSpPr>
          <p:cNvPr id="33" name="Text Placeholder 2"/>
          <p:cNvSpPr txBox="1">
            <a:spLocks/>
          </p:cNvSpPr>
          <p:nvPr/>
        </p:nvSpPr>
        <p:spPr>
          <a:xfrm>
            <a:off x="7968208" y="5254729"/>
            <a:ext cx="3149600" cy="103176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solidFill>
                  <a:schemeClr val="bg1"/>
                </a:solidFill>
                <a:latin typeface="+mj-lt"/>
              </a:rPr>
              <a:t>NPSUDC 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  <a:latin typeface="+mj-lt"/>
              </a:rPr>
              <a:t>Water Supply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8022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A08E6A-71D9-44FD-81BA-CC4890454B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7"/>
          <a:stretch/>
        </p:blipFill>
        <p:spPr>
          <a:xfrm>
            <a:off x="1105102" y="116632"/>
            <a:ext cx="9599410" cy="65527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8112" y="116632"/>
            <a:ext cx="5486400" cy="609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/>
              <a:t>Dwelling Model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ECD721-4189-405A-96F4-D54916D64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759159"/>
            <a:ext cx="2150221" cy="587727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24836A7-6D25-49DB-82E9-BF6386C03E45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2999656" y="3697795"/>
            <a:ext cx="3600400" cy="124337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873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526F9A7-C37E-4411-961D-2A2B4CF86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88" y="149749"/>
            <a:ext cx="9641224" cy="62560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8112" y="116632"/>
            <a:ext cx="5486400" cy="609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/>
              <a:t>Dwelling Model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0F5978-9A42-48B0-97EE-8FF3D1202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248" y="1165577"/>
            <a:ext cx="2850127" cy="4854361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E3DBF10-9FA7-4760-AC2B-6C79197C2220}"/>
              </a:ext>
            </a:extLst>
          </p:cNvPr>
          <p:cNvCxnSpPr>
            <a:cxnSpLocks/>
          </p:cNvCxnSpPr>
          <p:nvPr/>
        </p:nvCxnSpPr>
        <p:spPr>
          <a:xfrm flipH="1">
            <a:off x="4007768" y="4797152"/>
            <a:ext cx="2528480" cy="7200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589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8112" y="116632"/>
            <a:ext cx="5486400" cy="609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/>
              <a:t>Metered Customers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5DCE43-4C48-4F93-AF27-F34EA16DF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29"/>
          <a:stretch/>
        </p:blipFill>
        <p:spPr>
          <a:xfrm>
            <a:off x="5375920" y="869847"/>
            <a:ext cx="6336704" cy="15841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AAFB49-CE34-46DF-9D31-A7648C749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12" y="2597638"/>
            <a:ext cx="5832648" cy="38251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912D9B-3732-424F-8C85-0EA8750BD6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2749438"/>
            <a:ext cx="2448272" cy="3309079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9FBAB04-DDF5-4B17-B2BD-399E69DB1C1F}"/>
              </a:ext>
            </a:extLst>
          </p:cNvPr>
          <p:cNvSpPr/>
          <p:nvPr/>
        </p:nvSpPr>
        <p:spPr>
          <a:xfrm>
            <a:off x="8040216" y="1933400"/>
            <a:ext cx="864096" cy="28803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5C8BE7E-9938-49F9-9C2F-54B3067C5411}"/>
              </a:ext>
            </a:extLst>
          </p:cNvPr>
          <p:cNvSpPr/>
          <p:nvPr/>
        </p:nvSpPr>
        <p:spPr>
          <a:xfrm>
            <a:off x="8904312" y="3140968"/>
            <a:ext cx="864096" cy="28803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8ABF37B-827E-4549-97FD-2117E29E499F}"/>
              </a:ext>
            </a:extLst>
          </p:cNvPr>
          <p:cNvCxnSpPr>
            <a:stCxn id="12" idx="5"/>
            <a:endCxn id="13" idx="0"/>
          </p:cNvCxnSpPr>
          <p:nvPr/>
        </p:nvCxnSpPr>
        <p:spPr>
          <a:xfrm>
            <a:off x="8777768" y="2179251"/>
            <a:ext cx="558592" cy="961717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543CBE0-692E-49C3-965A-315241F22547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3971764" y="3284984"/>
            <a:ext cx="4932548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655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856" y="116632"/>
            <a:ext cx="5904656" cy="6096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/>
              <a:t>Metered Customers UHCC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86B802-BF62-4EC9-8E80-97900B011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855918"/>
            <a:ext cx="7022221" cy="16561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ACDAD7-9A60-4FDD-98DA-3246F8094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36912"/>
            <a:ext cx="5327789" cy="37318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0D50580D-F743-4833-8B35-6533D1D57A7D}"/>
              </a:ext>
            </a:extLst>
          </p:cNvPr>
          <p:cNvSpPr/>
          <p:nvPr/>
        </p:nvSpPr>
        <p:spPr>
          <a:xfrm>
            <a:off x="1271464" y="1916832"/>
            <a:ext cx="2520280" cy="34192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479CB9-687A-416D-9417-E00F02D73D70}"/>
              </a:ext>
            </a:extLst>
          </p:cNvPr>
          <p:cNvCxnSpPr>
            <a:cxnSpLocks/>
            <a:stCxn id="10" idx="4"/>
          </p:cNvCxnSpPr>
          <p:nvPr/>
        </p:nvCxnSpPr>
        <p:spPr>
          <a:xfrm>
            <a:off x="2531604" y="2258755"/>
            <a:ext cx="108012" cy="1656184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7F2928C-6170-481A-8DBB-056AF0F2FE6D}"/>
              </a:ext>
            </a:extLst>
          </p:cNvPr>
          <p:cNvSpPr txBox="1"/>
          <p:nvPr/>
        </p:nvSpPr>
        <p:spPr>
          <a:xfrm>
            <a:off x="1703512" y="3914939"/>
            <a:ext cx="2304256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/>
              <a:t>Geocode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A5FBBB-5C40-47BE-B3DC-8D905B5C857C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4007768" y="4099605"/>
            <a:ext cx="3312368" cy="49475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538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8112" y="116632"/>
            <a:ext cx="5486400" cy="609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/>
              <a:t>Demand Analysis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3411F-3A56-46B9-8A53-A67394ADD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62" y="1268760"/>
            <a:ext cx="9659426" cy="40324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4286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8112" y="116632"/>
            <a:ext cx="5486400" cy="609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/>
              <a:t>Demand Analysis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B22481-72C9-4457-8017-0EA42BD1BE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750"/>
          <a:stretch/>
        </p:blipFill>
        <p:spPr bwMode="auto">
          <a:xfrm>
            <a:off x="2711624" y="995128"/>
            <a:ext cx="7731112" cy="54582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1973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39944D-517E-44CE-AE1E-75B96DEB2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16632"/>
            <a:ext cx="8967918" cy="63384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8112" y="116632"/>
            <a:ext cx="5486400" cy="609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/>
              <a:t>Demand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37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8112" y="116632"/>
            <a:ext cx="5486400" cy="609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/>
              <a:t>WSA Assessment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3283DD-6F1F-4FEA-AAAC-F2EA8BC99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690809"/>
            <a:ext cx="7560840" cy="614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74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A20D353-73FB-416D-B99D-4667E2A41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45580" y="2928269"/>
            <a:ext cx="1652336" cy="72130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NZ" sz="1800">
                <a:solidFill>
                  <a:schemeClr val="tx1"/>
                </a:solidFill>
              </a:rPr>
              <a:t>Storage assessment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A80AD0A-D3D0-4D66-BC35-D3559222D024}"/>
              </a:ext>
            </a:extLst>
          </p:cNvPr>
          <p:cNvSpPr txBox="1">
            <a:spLocks/>
          </p:cNvSpPr>
          <p:nvPr/>
        </p:nvSpPr>
        <p:spPr>
          <a:xfrm>
            <a:off x="7761270" y="1951665"/>
            <a:ext cx="1652336" cy="9813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1800" dirty="0"/>
              <a:t>Existing and planned storage</a:t>
            </a:r>
            <a:endParaRPr lang="en-US" sz="18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49752C7-34FB-41A0-99E2-5E6A6A3A5279}"/>
              </a:ext>
            </a:extLst>
          </p:cNvPr>
          <p:cNvSpPr txBox="1">
            <a:spLocks/>
          </p:cNvSpPr>
          <p:nvPr/>
        </p:nvSpPr>
        <p:spPr>
          <a:xfrm>
            <a:off x="7761270" y="3824372"/>
            <a:ext cx="1652336" cy="9813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1800" dirty="0"/>
              <a:t>Present and future storage requirements</a:t>
            </a:r>
            <a:endParaRPr lang="en-US" sz="18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C5379A2-EBE6-4D14-A04D-C06F35E7A026}"/>
              </a:ext>
            </a:extLst>
          </p:cNvPr>
          <p:cNvSpPr txBox="1">
            <a:spLocks/>
          </p:cNvSpPr>
          <p:nvPr/>
        </p:nvSpPr>
        <p:spPr>
          <a:xfrm>
            <a:off x="5720976" y="1065621"/>
            <a:ext cx="1652336" cy="7213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1800" dirty="0"/>
              <a:t>Current PDD/dwelling</a:t>
            </a:r>
            <a:endParaRPr lang="en-US" sz="180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45383BC-95D1-476D-8297-F1B689491C27}"/>
              </a:ext>
            </a:extLst>
          </p:cNvPr>
          <p:cNvSpPr txBox="1">
            <a:spLocks/>
          </p:cNvSpPr>
          <p:nvPr/>
        </p:nvSpPr>
        <p:spPr>
          <a:xfrm>
            <a:off x="5720976" y="1977972"/>
            <a:ext cx="1652336" cy="7213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1800" dirty="0"/>
              <a:t>Current ADD/dwelling</a:t>
            </a:r>
            <a:endParaRPr lang="en-US" sz="18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AF39771-315D-4A05-908A-68A47ECCE5C7}"/>
              </a:ext>
            </a:extLst>
          </p:cNvPr>
          <p:cNvSpPr txBox="1">
            <a:spLocks/>
          </p:cNvSpPr>
          <p:nvPr/>
        </p:nvSpPr>
        <p:spPr>
          <a:xfrm>
            <a:off x="5720976" y="2801929"/>
            <a:ext cx="1652336" cy="7213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NZ" sz="1800" dirty="0"/>
              <a:t>Current leakage</a:t>
            </a:r>
            <a:endParaRPr lang="en-US" sz="18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13877F6-E29F-410A-937B-EC796F345DD4}"/>
              </a:ext>
            </a:extLst>
          </p:cNvPr>
          <p:cNvSpPr txBox="1">
            <a:spLocks/>
          </p:cNvSpPr>
          <p:nvPr/>
        </p:nvSpPr>
        <p:spPr>
          <a:xfrm>
            <a:off x="5720976" y="3728770"/>
            <a:ext cx="1652336" cy="9727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1800" dirty="0"/>
              <a:t>Current commercial demand</a:t>
            </a:r>
            <a:endParaRPr lang="en-US" sz="180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1EBAD12-E8C5-4E44-8BB0-A5A47132D525}"/>
              </a:ext>
            </a:extLst>
          </p:cNvPr>
          <p:cNvSpPr txBox="1">
            <a:spLocks/>
          </p:cNvSpPr>
          <p:nvPr/>
        </p:nvSpPr>
        <p:spPr>
          <a:xfrm>
            <a:off x="5720976" y="4843099"/>
            <a:ext cx="1652336" cy="7213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1800" dirty="0"/>
              <a:t>Future dwellings</a:t>
            </a:r>
            <a:endParaRPr lang="en-US" sz="180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64D51B5-BE19-4ACE-9BA6-08EEA032AFF2}"/>
              </a:ext>
            </a:extLst>
          </p:cNvPr>
          <p:cNvSpPr txBox="1">
            <a:spLocks/>
          </p:cNvSpPr>
          <p:nvPr/>
        </p:nvSpPr>
        <p:spPr>
          <a:xfrm>
            <a:off x="5720976" y="5743355"/>
            <a:ext cx="1652336" cy="7213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1800" dirty="0"/>
              <a:t>Future population</a:t>
            </a:r>
            <a:endParaRPr lang="en-US" sz="1800" dirty="0"/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CB2CCB24-3F89-48B4-8D67-A494587BECA7}"/>
              </a:ext>
            </a:extLst>
          </p:cNvPr>
          <p:cNvCxnSpPr>
            <a:cxnSpLocks/>
            <a:stCxn id="4" idx="3"/>
            <a:endCxn id="3" idx="1"/>
          </p:cNvCxnSpPr>
          <p:nvPr/>
        </p:nvCxnSpPr>
        <p:spPr>
          <a:xfrm>
            <a:off x="9413606" y="2442363"/>
            <a:ext cx="331974" cy="846561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D8987D44-D616-497C-A3DF-DE620E617352}"/>
              </a:ext>
            </a:extLst>
          </p:cNvPr>
          <p:cNvCxnSpPr>
            <a:cxnSpLocks/>
            <a:stCxn id="5" idx="3"/>
            <a:endCxn id="3" idx="1"/>
          </p:cNvCxnSpPr>
          <p:nvPr/>
        </p:nvCxnSpPr>
        <p:spPr>
          <a:xfrm flipV="1">
            <a:off x="9413606" y="3288924"/>
            <a:ext cx="331974" cy="1026146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072DCB67-9205-4C3E-ACFC-F5447BE3AF2F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>
            <a:off x="7373312" y="1426276"/>
            <a:ext cx="387958" cy="288879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10498CFB-3EEA-4A1D-A914-59DA522FA566}"/>
              </a:ext>
            </a:extLst>
          </p:cNvPr>
          <p:cNvCxnSpPr>
            <a:cxnSpLocks/>
            <a:stCxn id="7" idx="3"/>
            <a:endCxn id="5" idx="1"/>
          </p:cNvCxnSpPr>
          <p:nvPr/>
        </p:nvCxnSpPr>
        <p:spPr>
          <a:xfrm>
            <a:off x="7373312" y="2338627"/>
            <a:ext cx="387958" cy="1976443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CB478EEF-086E-44E4-8025-822B33C7EFE8}"/>
              </a:ext>
            </a:extLst>
          </p:cNvPr>
          <p:cNvCxnSpPr>
            <a:cxnSpLocks/>
            <a:stCxn id="8" idx="3"/>
            <a:endCxn id="5" idx="1"/>
          </p:cNvCxnSpPr>
          <p:nvPr/>
        </p:nvCxnSpPr>
        <p:spPr>
          <a:xfrm>
            <a:off x="7373312" y="3162584"/>
            <a:ext cx="387958" cy="1152486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192EA12F-6575-4C19-8052-D930EBD0AA5D}"/>
              </a:ext>
            </a:extLst>
          </p:cNvPr>
          <p:cNvCxnSpPr>
            <a:cxnSpLocks/>
            <a:stCxn id="9" idx="3"/>
            <a:endCxn id="5" idx="1"/>
          </p:cNvCxnSpPr>
          <p:nvPr/>
        </p:nvCxnSpPr>
        <p:spPr>
          <a:xfrm>
            <a:off x="7373312" y="4215133"/>
            <a:ext cx="387958" cy="99937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C525DC76-1446-4FCA-AA1D-46F62DE5686B}"/>
              </a:ext>
            </a:extLst>
          </p:cNvPr>
          <p:cNvCxnSpPr>
            <a:cxnSpLocks/>
            <a:stCxn id="10" idx="3"/>
            <a:endCxn id="5" idx="1"/>
          </p:cNvCxnSpPr>
          <p:nvPr/>
        </p:nvCxnSpPr>
        <p:spPr>
          <a:xfrm flipV="1">
            <a:off x="7373312" y="4315070"/>
            <a:ext cx="387958" cy="88868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D942DDEB-0291-4E04-8404-E0438C8365E3}"/>
              </a:ext>
            </a:extLst>
          </p:cNvPr>
          <p:cNvCxnSpPr>
            <a:cxnSpLocks/>
            <a:stCxn id="11" idx="3"/>
            <a:endCxn id="5" idx="1"/>
          </p:cNvCxnSpPr>
          <p:nvPr/>
        </p:nvCxnSpPr>
        <p:spPr>
          <a:xfrm flipV="1">
            <a:off x="7373312" y="4315070"/>
            <a:ext cx="387958" cy="1788940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ubtitle 2">
            <a:extLst>
              <a:ext uri="{FF2B5EF4-FFF2-40B4-BE49-F238E27FC236}">
                <a16:creationId xmlns:a16="http://schemas.microsoft.com/office/drawing/2014/main" id="{65CA62B2-7509-4598-A5FF-89ACF6864D29}"/>
              </a:ext>
            </a:extLst>
          </p:cNvPr>
          <p:cNvSpPr txBox="1">
            <a:spLocks/>
          </p:cNvSpPr>
          <p:nvPr/>
        </p:nvSpPr>
        <p:spPr>
          <a:xfrm>
            <a:off x="3260805" y="399526"/>
            <a:ext cx="1652336" cy="51536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800" dirty="0"/>
              <a:t>SCADA flow</a:t>
            </a:r>
            <a:endParaRPr lang="en-US" sz="1800" dirty="0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70D3A0CB-F056-49D5-965A-E0C4CD452C61}"/>
              </a:ext>
            </a:extLst>
          </p:cNvPr>
          <p:cNvSpPr txBox="1">
            <a:spLocks/>
          </p:cNvSpPr>
          <p:nvPr/>
        </p:nvSpPr>
        <p:spPr>
          <a:xfrm>
            <a:off x="3260805" y="1057736"/>
            <a:ext cx="1652336" cy="7213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NZ" sz="1800" dirty="0"/>
              <a:t>Function sets</a:t>
            </a:r>
            <a:endParaRPr lang="en-US" sz="1800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FD272A8-ECC3-4DA1-AA57-5FDED78535E4}"/>
              </a:ext>
            </a:extLst>
          </p:cNvPr>
          <p:cNvSpPr txBox="1">
            <a:spLocks/>
          </p:cNvSpPr>
          <p:nvPr/>
        </p:nvSpPr>
        <p:spPr>
          <a:xfrm>
            <a:off x="3242472" y="2933061"/>
            <a:ext cx="1652336" cy="51631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800" dirty="0"/>
              <a:t>Night flow</a:t>
            </a:r>
            <a:endParaRPr lang="en-US" sz="1800" dirty="0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E0EEA6F0-3E47-4DDA-9C6E-45438EF86C56}"/>
              </a:ext>
            </a:extLst>
          </p:cNvPr>
          <p:cNvSpPr txBox="1">
            <a:spLocks/>
          </p:cNvSpPr>
          <p:nvPr/>
        </p:nvSpPr>
        <p:spPr>
          <a:xfrm>
            <a:off x="3260805" y="3589072"/>
            <a:ext cx="1652336" cy="7213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NZ" sz="1800" dirty="0"/>
              <a:t>Meters shapefile</a:t>
            </a:r>
            <a:endParaRPr lang="en-US" sz="1800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C8A50893-169B-45E8-88B0-0514F47AC0E5}"/>
              </a:ext>
            </a:extLst>
          </p:cNvPr>
          <p:cNvSpPr txBox="1">
            <a:spLocks/>
          </p:cNvSpPr>
          <p:nvPr/>
        </p:nvSpPr>
        <p:spPr>
          <a:xfrm>
            <a:off x="3260805" y="4462253"/>
            <a:ext cx="1652336" cy="4264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NZ" sz="1800" dirty="0"/>
              <a:t>Billing data</a:t>
            </a:r>
            <a:endParaRPr lang="en-US" sz="1800" dirty="0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4FE5AE66-6344-47C3-BB51-648B44FB0A65}"/>
              </a:ext>
            </a:extLst>
          </p:cNvPr>
          <p:cNvSpPr txBox="1">
            <a:spLocks/>
          </p:cNvSpPr>
          <p:nvPr/>
        </p:nvSpPr>
        <p:spPr>
          <a:xfrm>
            <a:off x="3260805" y="5082100"/>
            <a:ext cx="1652336" cy="7213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NZ" sz="1800" dirty="0"/>
              <a:t>Current dwellings</a:t>
            </a:r>
            <a:endParaRPr lang="en-US" sz="1800" dirty="0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6CBC8F65-FE94-419B-A6BC-2674136BC857}"/>
              </a:ext>
            </a:extLst>
          </p:cNvPr>
          <p:cNvSpPr txBox="1">
            <a:spLocks/>
          </p:cNvSpPr>
          <p:nvPr/>
        </p:nvSpPr>
        <p:spPr>
          <a:xfrm>
            <a:off x="3242472" y="5877272"/>
            <a:ext cx="1652336" cy="8915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1800" dirty="0"/>
              <a:t>Dwelling and population forecast</a:t>
            </a:r>
            <a:endParaRPr lang="en-US" sz="1800" dirty="0"/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79EA61C9-EE65-40A2-B58B-5E4649544642}"/>
              </a:ext>
            </a:extLst>
          </p:cNvPr>
          <p:cNvCxnSpPr>
            <a:cxnSpLocks/>
            <a:stCxn id="27" idx="3"/>
            <a:endCxn id="7" idx="1"/>
          </p:cNvCxnSpPr>
          <p:nvPr/>
        </p:nvCxnSpPr>
        <p:spPr>
          <a:xfrm>
            <a:off x="4913141" y="657210"/>
            <a:ext cx="807835" cy="168141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8732D372-4CAE-4581-9EDA-1D3F9F24B52B}"/>
              </a:ext>
            </a:extLst>
          </p:cNvPr>
          <p:cNvCxnSpPr>
            <a:cxnSpLocks/>
            <a:stCxn id="28" idx="3"/>
            <a:endCxn id="7" idx="1"/>
          </p:cNvCxnSpPr>
          <p:nvPr/>
        </p:nvCxnSpPr>
        <p:spPr>
          <a:xfrm>
            <a:off x="4913141" y="1418391"/>
            <a:ext cx="807835" cy="92023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0C5BEB53-BB20-421C-98A3-DFD546160EF9}"/>
              </a:ext>
            </a:extLst>
          </p:cNvPr>
          <p:cNvCxnSpPr>
            <a:cxnSpLocks/>
            <a:stCxn id="29" idx="3"/>
            <a:endCxn id="8" idx="1"/>
          </p:cNvCxnSpPr>
          <p:nvPr/>
        </p:nvCxnSpPr>
        <p:spPr>
          <a:xfrm flipV="1">
            <a:off x="4894808" y="3162584"/>
            <a:ext cx="826168" cy="2863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A4880DE3-60A4-410C-B580-9A046ACA9A90}"/>
              </a:ext>
            </a:extLst>
          </p:cNvPr>
          <p:cNvCxnSpPr>
            <a:cxnSpLocks/>
            <a:stCxn id="30" idx="3"/>
            <a:endCxn id="9" idx="1"/>
          </p:cNvCxnSpPr>
          <p:nvPr/>
        </p:nvCxnSpPr>
        <p:spPr>
          <a:xfrm>
            <a:off x="4913141" y="3949727"/>
            <a:ext cx="807835" cy="265406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D2250CCC-DBE3-41C4-B6AE-1FE5159E2F3F}"/>
              </a:ext>
            </a:extLst>
          </p:cNvPr>
          <p:cNvCxnSpPr>
            <a:cxnSpLocks/>
            <a:stCxn id="31" idx="3"/>
            <a:endCxn id="9" idx="1"/>
          </p:cNvCxnSpPr>
          <p:nvPr/>
        </p:nvCxnSpPr>
        <p:spPr>
          <a:xfrm flipV="1">
            <a:off x="4913141" y="4215133"/>
            <a:ext cx="807835" cy="46036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8B6CC3B6-ACD9-4846-893D-97F3E5CFBB87}"/>
              </a:ext>
            </a:extLst>
          </p:cNvPr>
          <p:cNvCxnSpPr>
            <a:cxnSpLocks/>
            <a:stCxn id="32" idx="3"/>
            <a:endCxn id="11" idx="1"/>
          </p:cNvCxnSpPr>
          <p:nvPr/>
        </p:nvCxnSpPr>
        <p:spPr>
          <a:xfrm>
            <a:off x="4913141" y="5442755"/>
            <a:ext cx="807835" cy="66125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060ED818-DDEC-446C-9FB7-8064CBA897E9}"/>
              </a:ext>
            </a:extLst>
          </p:cNvPr>
          <p:cNvCxnSpPr>
            <a:cxnSpLocks/>
            <a:stCxn id="33" idx="3"/>
            <a:endCxn id="11" idx="1"/>
          </p:cNvCxnSpPr>
          <p:nvPr/>
        </p:nvCxnSpPr>
        <p:spPr>
          <a:xfrm flipV="1">
            <a:off x="4894808" y="6104010"/>
            <a:ext cx="826168" cy="21905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ubtitle 2">
            <a:extLst>
              <a:ext uri="{FF2B5EF4-FFF2-40B4-BE49-F238E27FC236}">
                <a16:creationId xmlns:a16="http://schemas.microsoft.com/office/drawing/2014/main" id="{CBE7486D-9137-4E80-946F-76227C73DA6B}"/>
              </a:ext>
            </a:extLst>
          </p:cNvPr>
          <p:cNvSpPr txBox="1">
            <a:spLocks/>
          </p:cNvSpPr>
          <p:nvPr/>
        </p:nvSpPr>
        <p:spPr>
          <a:xfrm>
            <a:off x="978243" y="4703412"/>
            <a:ext cx="1652336" cy="7213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800" dirty="0"/>
              <a:t>SGA</a:t>
            </a:r>
            <a:endParaRPr lang="en-US" sz="1800" dirty="0"/>
          </a:p>
        </p:txBody>
      </p:sp>
      <p:sp>
        <p:nvSpPr>
          <p:cNvPr id="57" name="Subtitle 2">
            <a:extLst>
              <a:ext uri="{FF2B5EF4-FFF2-40B4-BE49-F238E27FC236}">
                <a16:creationId xmlns:a16="http://schemas.microsoft.com/office/drawing/2014/main" id="{6D4F2D15-974E-4654-BA05-B5F600457109}"/>
              </a:ext>
            </a:extLst>
          </p:cNvPr>
          <p:cNvSpPr txBox="1">
            <a:spLocks/>
          </p:cNvSpPr>
          <p:nvPr/>
        </p:nvSpPr>
        <p:spPr>
          <a:xfrm>
            <a:off x="978243" y="5712940"/>
            <a:ext cx="1652336" cy="7213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800" dirty="0"/>
              <a:t>Development sites</a:t>
            </a:r>
            <a:endParaRPr lang="en-US" sz="1800" dirty="0"/>
          </a:p>
        </p:txBody>
      </p: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6291C3EB-7569-45A4-835D-F0843D9D3928}"/>
              </a:ext>
            </a:extLst>
          </p:cNvPr>
          <p:cNvCxnSpPr>
            <a:cxnSpLocks/>
            <a:stCxn id="56" idx="3"/>
            <a:endCxn id="33" idx="1"/>
          </p:cNvCxnSpPr>
          <p:nvPr/>
        </p:nvCxnSpPr>
        <p:spPr>
          <a:xfrm>
            <a:off x="2630579" y="5064067"/>
            <a:ext cx="611893" cy="125899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51B0F8DE-CF51-4213-8B7C-DD8435039CB8}"/>
              </a:ext>
            </a:extLst>
          </p:cNvPr>
          <p:cNvCxnSpPr>
            <a:cxnSpLocks/>
            <a:stCxn id="57" idx="3"/>
            <a:endCxn id="33" idx="1"/>
          </p:cNvCxnSpPr>
          <p:nvPr/>
        </p:nvCxnSpPr>
        <p:spPr>
          <a:xfrm>
            <a:off x="2630579" y="6073595"/>
            <a:ext cx="611893" cy="249466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Subtitle 2">
            <a:extLst>
              <a:ext uri="{FF2B5EF4-FFF2-40B4-BE49-F238E27FC236}">
                <a16:creationId xmlns:a16="http://schemas.microsoft.com/office/drawing/2014/main" id="{96884649-D1C8-402D-A213-5086E32B3709}"/>
              </a:ext>
            </a:extLst>
          </p:cNvPr>
          <p:cNvSpPr txBox="1">
            <a:spLocks/>
          </p:cNvSpPr>
          <p:nvPr/>
        </p:nvSpPr>
        <p:spPr>
          <a:xfrm>
            <a:off x="3242472" y="1927035"/>
            <a:ext cx="1652336" cy="9264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1800" dirty="0"/>
              <a:t>Previous demand analyses</a:t>
            </a:r>
            <a:endParaRPr lang="en-US" sz="1800" dirty="0"/>
          </a:p>
        </p:txBody>
      </p: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57C80C8B-EF28-4045-9595-CBACFE3167CB}"/>
              </a:ext>
            </a:extLst>
          </p:cNvPr>
          <p:cNvCxnSpPr>
            <a:cxnSpLocks/>
            <a:stCxn id="74" idx="3"/>
            <a:endCxn id="6" idx="1"/>
          </p:cNvCxnSpPr>
          <p:nvPr/>
        </p:nvCxnSpPr>
        <p:spPr>
          <a:xfrm flipV="1">
            <a:off x="4894808" y="1426276"/>
            <a:ext cx="826168" cy="963987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B890FCF6-88DF-4495-8721-75A06BA3D0F3}"/>
              </a:ext>
            </a:extLst>
          </p:cNvPr>
          <p:cNvCxnSpPr>
            <a:cxnSpLocks/>
            <a:stCxn id="33" idx="3"/>
            <a:endCxn id="10" idx="1"/>
          </p:cNvCxnSpPr>
          <p:nvPr/>
        </p:nvCxnSpPr>
        <p:spPr>
          <a:xfrm flipV="1">
            <a:off x="4894808" y="5203754"/>
            <a:ext cx="826168" cy="111930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ubtitle 2">
            <a:extLst>
              <a:ext uri="{FF2B5EF4-FFF2-40B4-BE49-F238E27FC236}">
                <a16:creationId xmlns:a16="http://schemas.microsoft.com/office/drawing/2014/main" id="{83B671CA-A961-4465-B412-1DC425019535}"/>
              </a:ext>
            </a:extLst>
          </p:cNvPr>
          <p:cNvSpPr txBox="1">
            <a:spLocks/>
          </p:cNvSpPr>
          <p:nvPr/>
        </p:nvSpPr>
        <p:spPr>
          <a:xfrm>
            <a:off x="9745580" y="3010522"/>
            <a:ext cx="1652336" cy="7213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800" dirty="0"/>
              <a:t>Hydraulic model</a:t>
            </a:r>
            <a:endParaRPr lang="en-US" sz="1800" dirty="0"/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2F1F522D-4AFF-407D-8C16-2C0CD55725B6}"/>
              </a:ext>
            </a:extLst>
          </p:cNvPr>
          <p:cNvSpPr txBox="1">
            <a:spLocks/>
          </p:cNvSpPr>
          <p:nvPr/>
        </p:nvSpPr>
        <p:spPr>
          <a:xfrm>
            <a:off x="9745580" y="5064066"/>
            <a:ext cx="1652336" cy="7213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800" dirty="0"/>
              <a:t>GIS</a:t>
            </a:r>
            <a:endParaRPr lang="en-US" sz="1800" dirty="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57DDE1-D1E6-4592-B5A4-8B2D1345A33A}"/>
              </a:ext>
            </a:extLst>
          </p:cNvPr>
          <p:cNvCxnSpPr>
            <a:stCxn id="42" idx="0"/>
            <a:endCxn id="40" idx="2"/>
          </p:cNvCxnSpPr>
          <p:nvPr/>
        </p:nvCxnSpPr>
        <p:spPr>
          <a:xfrm flipV="1">
            <a:off x="10571748" y="3731831"/>
            <a:ext cx="0" cy="13322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EEC2D697-5384-4ABB-836E-50764D8B10BB}"/>
              </a:ext>
            </a:extLst>
          </p:cNvPr>
          <p:cNvCxnSpPr>
            <a:cxnSpLocks/>
          </p:cNvCxnSpPr>
          <p:nvPr/>
        </p:nvCxnSpPr>
        <p:spPr>
          <a:xfrm>
            <a:off x="9413606" y="2607244"/>
            <a:ext cx="331974" cy="846561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7EAC544C-CB09-4ADB-8576-63C834D7EE6A}"/>
              </a:ext>
            </a:extLst>
          </p:cNvPr>
          <p:cNvCxnSpPr>
            <a:cxnSpLocks/>
          </p:cNvCxnSpPr>
          <p:nvPr/>
        </p:nvCxnSpPr>
        <p:spPr>
          <a:xfrm flipV="1">
            <a:off x="9413606" y="3453805"/>
            <a:ext cx="331974" cy="1026146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92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0" grpId="0" animBg="1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49752C7-34FB-41A0-99E2-5E6A6A3A5279}"/>
              </a:ext>
            </a:extLst>
          </p:cNvPr>
          <p:cNvSpPr txBox="1">
            <a:spLocks/>
          </p:cNvSpPr>
          <p:nvPr/>
        </p:nvSpPr>
        <p:spPr>
          <a:xfrm>
            <a:off x="7761270" y="3824372"/>
            <a:ext cx="1652336" cy="9813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1800"/>
              <a:t>Network and reservoir planning</a:t>
            </a:r>
            <a:endParaRPr lang="en-US" sz="18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C5379A2-EBE6-4D14-A04D-C06F35E7A026}"/>
              </a:ext>
            </a:extLst>
          </p:cNvPr>
          <p:cNvSpPr txBox="1">
            <a:spLocks/>
          </p:cNvSpPr>
          <p:nvPr/>
        </p:nvSpPr>
        <p:spPr>
          <a:xfrm>
            <a:off x="5720976" y="1065621"/>
            <a:ext cx="1652336" cy="7213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1800" dirty="0"/>
              <a:t>Current PDD/dwelling</a:t>
            </a:r>
            <a:endParaRPr lang="en-US" sz="180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45383BC-95D1-476D-8297-F1B689491C27}"/>
              </a:ext>
            </a:extLst>
          </p:cNvPr>
          <p:cNvSpPr txBox="1">
            <a:spLocks/>
          </p:cNvSpPr>
          <p:nvPr/>
        </p:nvSpPr>
        <p:spPr>
          <a:xfrm>
            <a:off x="5720976" y="1977972"/>
            <a:ext cx="1652336" cy="7213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1800" dirty="0"/>
              <a:t>Current ADD/dwelling</a:t>
            </a:r>
            <a:endParaRPr lang="en-US" sz="18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AF39771-315D-4A05-908A-68A47ECCE5C7}"/>
              </a:ext>
            </a:extLst>
          </p:cNvPr>
          <p:cNvSpPr txBox="1">
            <a:spLocks/>
          </p:cNvSpPr>
          <p:nvPr/>
        </p:nvSpPr>
        <p:spPr>
          <a:xfrm>
            <a:off x="5720976" y="2801929"/>
            <a:ext cx="1652336" cy="7213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NZ" sz="1800" dirty="0"/>
              <a:t>Current leakage</a:t>
            </a:r>
            <a:endParaRPr lang="en-US" sz="18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13877F6-E29F-410A-937B-EC796F345DD4}"/>
              </a:ext>
            </a:extLst>
          </p:cNvPr>
          <p:cNvSpPr txBox="1">
            <a:spLocks/>
          </p:cNvSpPr>
          <p:nvPr/>
        </p:nvSpPr>
        <p:spPr>
          <a:xfrm>
            <a:off x="5720976" y="3728770"/>
            <a:ext cx="1652336" cy="9727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1800" dirty="0"/>
              <a:t>Current commercial demand</a:t>
            </a:r>
            <a:endParaRPr lang="en-US" sz="180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1EBAD12-E8C5-4E44-8BB0-A5A47132D525}"/>
              </a:ext>
            </a:extLst>
          </p:cNvPr>
          <p:cNvSpPr txBox="1">
            <a:spLocks/>
          </p:cNvSpPr>
          <p:nvPr/>
        </p:nvSpPr>
        <p:spPr>
          <a:xfrm>
            <a:off x="5720976" y="4843099"/>
            <a:ext cx="1652336" cy="7213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1800" dirty="0"/>
              <a:t>Future dwellings</a:t>
            </a:r>
            <a:endParaRPr lang="en-US" sz="180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64D51B5-BE19-4ACE-9BA6-08EEA032AFF2}"/>
              </a:ext>
            </a:extLst>
          </p:cNvPr>
          <p:cNvSpPr txBox="1">
            <a:spLocks/>
          </p:cNvSpPr>
          <p:nvPr/>
        </p:nvSpPr>
        <p:spPr>
          <a:xfrm>
            <a:off x="5720976" y="5743355"/>
            <a:ext cx="1652336" cy="7213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1800" dirty="0"/>
              <a:t>Future population</a:t>
            </a:r>
            <a:endParaRPr lang="en-US" sz="1800" dirty="0"/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072DCB67-9205-4C3E-ACFC-F5447BE3AF2F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>
            <a:off x="7373312" y="1426276"/>
            <a:ext cx="387958" cy="288879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10498CFB-3EEA-4A1D-A914-59DA522FA566}"/>
              </a:ext>
            </a:extLst>
          </p:cNvPr>
          <p:cNvCxnSpPr>
            <a:cxnSpLocks/>
            <a:stCxn id="7" idx="3"/>
            <a:endCxn id="5" idx="1"/>
          </p:cNvCxnSpPr>
          <p:nvPr/>
        </p:nvCxnSpPr>
        <p:spPr>
          <a:xfrm>
            <a:off x="7373312" y="2338627"/>
            <a:ext cx="387958" cy="1976443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CB478EEF-086E-44E4-8025-822B33C7EFE8}"/>
              </a:ext>
            </a:extLst>
          </p:cNvPr>
          <p:cNvCxnSpPr>
            <a:cxnSpLocks/>
            <a:stCxn id="8" idx="3"/>
            <a:endCxn id="5" idx="1"/>
          </p:cNvCxnSpPr>
          <p:nvPr/>
        </p:nvCxnSpPr>
        <p:spPr>
          <a:xfrm>
            <a:off x="7373312" y="3162584"/>
            <a:ext cx="387958" cy="1152486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192EA12F-6575-4C19-8052-D930EBD0AA5D}"/>
              </a:ext>
            </a:extLst>
          </p:cNvPr>
          <p:cNvCxnSpPr>
            <a:cxnSpLocks/>
            <a:stCxn id="9" idx="3"/>
            <a:endCxn id="5" idx="1"/>
          </p:cNvCxnSpPr>
          <p:nvPr/>
        </p:nvCxnSpPr>
        <p:spPr>
          <a:xfrm>
            <a:off x="7373312" y="4215133"/>
            <a:ext cx="387958" cy="99937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C525DC76-1446-4FCA-AA1D-46F62DE5686B}"/>
              </a:ext>
            </a:extLst>
          </p:cNvPr>
          <p:cNvCxnSpPr>
            <a:cxnSpLocks/>
            <a:stCxn id="10" idx="3"/>
            <a:endCxn id="5" idx="1"/>
          </p:cNvCxnSpPr>
          <p:nvPr/>
        </p:nvCxnSpPr>
        <p:spPr>
          <a:xfrm flipV="1">
            <a:off x="7373312" y="4315070"/>
            <a:ext cx="387958" cy="88868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D942DDEB-0291-4E04-8404-E0438C8365E3}"/>
              </a:ext>
            </a:extLst>
          </p:cNvPr>
          <p:cNvCxnSpPr>
            <a:cxnSpLocks/>
            <a:stCxn id="11" idx="3"/>
            <a:endCxn id="5" idx="1"/>
          </p:cNvCxnSpPr>
          <p:nvPr/>
        </p:nvCxnSpPr>
        <p:spPr>
          <a:xfrm flipV="1">
            <a:off x="7373312" y="4315070"/>
            <a:ext cx="387958" cy="1788940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ubtitle 2">
            <a:extLst>
              <a:ext uri="{FF2B5EF4-FFF2-40B4-BE49-F238E27FC236}">
                <a16:creationId xmlns:a16="http://schemas.microsoft.com/office/drawing/2014/main" id="{65CA62B2-7509-4598-A5FF-89ACF6864D29}"/>
              </a:ext>
            </a:extLst>
          </p:cNvPr>
          <p:cNvSpPr txBox="1">
            <a:spLocks/>
          </p:cNvSpPr>
          <p:nvPr/>
        </p:nvSpPr>
        <p:spPr>
          <a:xfrm>
            <a:off x="3260805" y="399526"/>
            <a:ext cx="1652336" cy="51536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800" dirty="0"/>
              <a:t>SCADA flow</a:t>
            </a:r>
            <a:endParaRPr lang="en-US" sz="1800" dirty="0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70D3A0CB-F056-49D5-965A-E0C4CD452C61}"/>
              </a:ext>
            </a:extLst>
          </p:cNvPr>
          <p:cNvSpPr txBox="1">
            <a:spLocks/>
          </p:cNvSpPr>
          <p:nvPr/>
        </p:nvSpPr>
        <p:spPr>
          <a:xfrm>
            <a:off x="3260805" y="1057736"/>
            <a:ext cx="1652336" cy="7213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NZ" sz="1800" dirty="0"/>
              <a:t>Function sets</a:t>
            </a:r>
            <a:endParaRPr lang="en-US" sz="1800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FD272A8-ECC3-4DA1-AA57-5FDED78535E4}"/>
              </a:ext>
            </a:extLst>
          </p:cNvPr>
          <p:cNvSpPr txBox="1">
            <a:spLocks/>
          </p:cNvSpPr>
          <p:nvPr/>
        </p:nvSpPr>
        <p:spPr>
          <a:xfrm>
            <a:off x="3242472" y="2933061"/>
            <a:ext cx="1652336" cy="51631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800" dirty="0"/>
              <a:t>Night flow</a:t>
            </a:r>
            <a:endParaRPr lang="en-US" sz="1800" dirty="0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E0EEA6F0-3E47-4DDA-9C6E-45438EF86C56}"/>
              </a:ext>
            </a:extLst>
          </p:cNvPr>
          <p:cNvSpPr txBox="1">
            <a:spLocks/>
          </p:cNvSpPr>
          <p:nvPr/>
        </p:nvSpPr>
        <p:spPr>
          <a:xfrm>
            <a:off x="3260805" y="3589072"/>
            <a:ext cx="1652336" cy="7213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NZ" sz="1800" dirty="0"/>
              <a:t>Meters shapefile</a:t>
            </a:r>
            <a:endParaRPr lang="en-US" sz="1800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C8A50893-169B-45E8-88B0-0514F47AC0E5}"/>
              </a:ext>
            </a:extLst>
          </p:cNvPr>
          <p:cNvSpPr txBox="1">
            <a:spLocks/>
          </p:cNvSpPr>
          <p:nvPr/>
        </p:nvSpPr>
        <p:spPr>
          <a:xfrm>
            <a:off x="3260805" y="4462253"/>
            <a:ext cx="1652336" cy="4264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NZ" sz="1800" dirty="0"/>
              <a:t>Billing data</a:t>
            </a:r>
            <a:endParaRPr lang="en-US" sz="1800" dirty="0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4FE5AE66-6344-47C3-BB51-648B44FB0A65}"/>
              </a:ext>
            </a:extLst>
          </p:cNvPr>
          <p:cNvSpPr txBox="1">
            <a:spLocks/>
          </p:cNvSpPr>
          <p:nvPr/>
        </p:nvSpPr>
        <p:spPr>
          <a:xfrm>
            <a:off x="3260805" y="5082100"/>
            <a:ext cx="1652336" cy="7213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NZ" sz="1800" dirty="0"/>
              <a:t>Current dwellings</a:t>
            </a:r>
            <a:endParaRPr lang="en-US" sz="1800" dirty="0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6CBC8F65-FE94-419B-A6BC-2674136BC857}"/>
              </a:ext>
            </a:extLst>
          </p:cNvPr>
          <p:cNvSpPr txBox="1">
            <a:spLocks/>
          </p:cNvSpPr>
          <p:nvPr/>
        </p:nvSpPr>
        <p:spPr>
          <a:xfrm>
            <a:off x="3242472" y="5877272"/>
            <a:ext cx="1652336" cy="8915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1800" dirty="0"/>
              <a:t>Dwelling and population forecast</a:t>
            </a:r>
            <a:endParaRPr lang="en-US" sz="1800" dirty="0"/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79EA61C9-EE65-40A2-B58B-5E4649544642}"/>
              </a:ext>
            </a:extLst>
          </p:cNvPr>
          <p:cNvCxnSpPr>
            <a:cxnSpLocks/>
            <a:stCxn id="27" idx="3"/>
            <a:endCxn id="7" idx="1"/>
          </p:cNvCxnSpPr>
          <p:nvPr/>
        </p:nvCxnSpPr>
        <p:spPr>
          <a:xfrm>
            <a:off x="4913141" y="657210"/>
            <a:ext cx="807835" cy="168141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8732D372-4CAE-4581-9EDA-1D3F9F24B52B}"/>
              </a:ext>
            </a:extLst>
          </p:cNvPr>
          <p:cNvCxnSpPr>
            <a:cxnSpLocks/>
            <a:stCxn id="28" idx="3"/>
            <a:endCxn id="7" idx="1"/>
          </p:cNvCxnSpPr>
          <p:nvPr/>
        </p:nvCxnSpPr>
        <p:spPr>
          <a:xfrm>
            <a:off x="4913141" y="1418391"/>
            <a:ext cx="807835" cy="92023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0C5BEB53-BB20-421C-98A3-DFD546160EF9}"/>
              </a:ext>
            </a:extLst>
          </p:cNvPr>
          <p:cNvCxnSpPr>
            <a:cxnSpLocks/>
            <a:stCxn id="29" idx="3"/>
            <a:endCxn id="8" idx="1"/>
          </p:cNvCxnSpPr>
          <p:nvPr/>
        </p:nvCxnSpPr>
        <p:spPr>
          <a:xfrm flipV="1">
            <a:off x="4894808" y="3162584"/>
            <a:ext cx="826168" cy="2863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A4880DE3-60A4-410C-B580-9A046ACA9A90}"/>
              </a:ext>
            </a:extLst>
          </p:cNvPr>
          <p:cNvCxnSpPr>
            <a:cxnSpLocks/>
            <a:stCxn id="30" idx="3"/>
            <a:endCxn id="9" idx="1"/>
          </p:cNvCxnSpPr>
          <p:nvPr/>
        </p:nvCxnSpPr>
        <p:spPr>
          <a:xfrm>
            <a:off x="4913141" y="3949727"/>
            <a:ext cx="807835" cy="265406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D2250CCC-DBE3-41C4-B6AE-1FE5159E2F3F}"/>
              </a:ext>
            </a:extLst>
          </p:cNvPr>
          <p:cNvCxnSpPr>
            <a:cxnSpLocks/>
            <a:stCxn id="31" idx="3"/>
            <a:endCxn id="9" idx="1"/>
          </p:cNvCxnSpPr>
          <p:nvPr/>
        </p:nvCxnSpPr>
        <p:spPr>
          <a:xfrm flipV="1">
            <a:off x="4913141" y="4215133"/>
            <a:ext cx="807835" cy="46036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8B6CC3B6-ACD9-4846-893D-97F3E5CFBB87}"/>
              </a:ext>
            </a:extLst>
          </p:cNvPr>
          <p:cNvCxnSpPr>
            <a:cxnSpLocks/>
            <a:stCxn id="32" idx="3"/>
            <a:endCxn id="11" idx="1"/>
          </p:cNvCxnSpPr>
          <p:nvPr/>
        </p:nvCxnSpPr>
        <p:spPr>
          <a:xfrm>
            <a:off x="4913141" y="5442755"/>
            <a:ext cx="807835" cy="66125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060ED818-DDEC-446C-9FB7-8064CBA897E9}"/>
              </a:ext>
            </a:extLst>
          </p:cNvPr>
          <p:cNvCxnSpPr>
            <a:cxnSpLocks/>
            <a:stCxn id="33" idx="3"/>
            <a:endCxn id="11" idx="1"/>
          </p:cNvCxnSpPr>
          <p:nvPr/>
        </p:nvCxnSpPr>
        <p:spPr>
          <a:xfrm flipV="1">
            <a:off x="4894808" y="6104010"/>
            <a:ext cx="826168" cy="21905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ubtitle 2">
            <a:extLst>
              <a:ext uri="{FF2B5EF4-FFF2-40B4-BE49-F238E27FC236}">
                <a16:creationId xmlns:a16="http://schemas.microsoft.com/office/drawing/2014/main" id="{CBE7486D-9137-4E80-946F-76227C73DA6B}"/>
              </a:ext>
            </a:extLst>
          </p:cNvPr>
          <p:cNvSpPr txBox="1">
            <a:spLocks/>
          </p:cNvSpPr>
          <p:nvPr/>
        </p:nvSpPr>
        <p:spPr>
          <a:xfrm>
            <a:off x="978243" y="4703412"/>
            <a:ext cx="1652336" cy="7213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800" dirty="0"/>
              <a:t>SGA</a:t>
            </a:r>
            <a:endParaRPr lang="en-US" sz="1800" dirty="0"/>
          </a:p>
        </p:txBody>
      </p:sp>
      <p:sp>
        <p:nvSpPr>
          <p:cNvPr id="57" name="Subtitle 2">
            <a:extLst>
              <a:ext uri="{FF2B5EF4-FFF2-40B4-BE49-F238E27FC236}">
                <a16:creationId xmlns:a16="http://schemas.microsoft.com/office/drawing/2014/main" id="{6D4F2D15-974E-4654-BA05-B5F600457109}"/>
              </a:ext>
            </a:extLst>
          </p:cNvPr>
          <p:cNvSpPr txBox="1">
            <a:spLocks/>
          </p:cNvSpPr>
          <p:nvPr/>
        </p:nvSpPr>
        <p:spPr>
          <a:xfrm>
            <a:off x="978243" y="5712940"/>
            <a:ext cx="1652336" cy="7213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800" dirty="0"/>
              <a:t>Development sites</a:t>
            </a:r>
            <a:endParaRPr lang="en-US" sz="1800" dirty="0"/>
          </a:p>
        </p:txBody>
      </p: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6291C3EB-7569-45A4-835D-F0843D9D3928}"/>
              </a:ext>
            </a:extLst>
          </p:cNvPr>
          <p:cNvCxnSpPr>
            <a:cxnSpLocks/>
            <a:stCxn id="56" idx="3"/>
            <a:endCxn id="33" idx="1"/>
          </p:cNvCxnSpPr>
          <p:nvPr/>
        </p:nvCxnSpPr>
        <p:spPr>
          <a:xfrm>
            <a:off x="2630579" y="5064067"/>
            <a:ext cx="611893" cy="125899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51B0F8DE-CF51-4213-8B7C-DD8435039CB8}"/>
              </a:ext>
            </a:extLst>
          </p:cNvPr>
          <p:cNvCxnSpPr>
            <a:cxnSpLocks/>
            <a:stCxn id="57" idx="3"/>
            <a:endCxn id="33" idx="1"/>
          </p:cNvCxnSpPr>
          <p:nvPr/>
        </p:nvCxnSpPr>
        <p:spPr>
          <a:xfrm>
            <a:off x="2630579" y="6073595"/>
            <a:ext cx="611893" cy="249466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Subtitle 2">
            <a:extLst>
              <a:ext uri="{FF2B5EF4-FFF2-40B4-BE49-F238E27FC236}">
                <a16:creationId xmlns:a16="http://schemas.microsoft.com/office/drawing/2014/main" id="{96884649-D1C8-402D-A213-5086E32B3709}"/>
              </a:ext>
            </a:extLst>
          </p:cNvPr>
          <p:cNvSpPr txBox="1">
            <a:spLocks/>
          </p:cNvSpPr>
          <p:nvPr/>
        </p:nvSpPr>
        <p:spPr>
          <a:xfrm>
            <a:off x="3242472" y="1927035"/>
            <a:ext cx="1652336" cy="9264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1800" dirty="0"/>
              <a:t>Previous demand analyses</a:t>
            </a:r>
            <a:endParaRPr lang="en-US" sz="1800" dirty="0"/>
          </a:p>
        </p:txBody>
      </p: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57C80C8B-EF28-4045-9595-CBACFE3167CB}"/>
              </a:ext>
            </a:extLst>
          </p:cNvPr>
          <p:cNvCxnSpPr>
            <a:cxnSpLocks/>
            <a:stCxn id="74" idx="3"/>
            <a:endCxn id="6" idx="1"/>
          </p:cNvCxnSpPr>
          <p:nvPr/>
        </p:nvCxnSpPr>
        <p:spPr>
          <a:xfrm flipV="1">
            <a:off x="4894808" y="1426276"/>
            <a:ext cx="826168" cy="963987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B890FCF6-88DF-4495-8721-75A06BA3D0F3}"/>
              </a:ext>
            </a:extLst>
          </p:cNvPr>
          <p:cNvCxnSpPr>
            <a:cxnSpLocks/>
            <a:stCxn id="33" idx="3"/>
            <a:endCxn id="10" idx="1"/>
          </p:cNvCxnSpPr>
          <p:nvPr/>
        </p:nvCxnSpPr>
        <p:spPr>
          <a:xfrm flipV="1">
            <a:off x="4894808" y="5203754"/>
            <a:ext cx="826168" cy="111930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Subtitle 2">
            <a:extLst>
              <a:ext uri="{FF2B5EF4-FFF2-40B4-BE49-F238E27FC236}">
                <a16:creationId xmlns:a16="http://schemas.microsoft.com/office/drawing/2014/main" id="{284879A5-B53C-45EB-8A6C-6E906018169C}"/>
              </a:ext>
            </a:extLst>
          </p:cNvPr>
          <p:cNvSpPr txBox="1">
            <a:spLocks/>
          </p:cNvSpPr>
          <p:nvPr/>
        </p:nvSpPr>
        <p:spPr>
          <a:xfrm>
            <a:off x="7761270" y="2853491"/>
            <a:ext cx="1652336" cy="9813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1800"/>
              <a:t>DMA / telemetry validation</a:t>
            </a:r>
            <a:endParaRPr lang="en-US" sz="1800" dirty="0"/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0B306974-9ECC-45BD-85D3-187BA0FD325F}"/>
              </a:ext>
            </a:extLst>
          </p:cNvPr>
          <p:cNvSpPr txBox="1">
            <a:spLocks/>
          </p:cNvSpPr>
          <p:nvPr/>
        </p:nvSpPr>
        <p:spPr>
          <a:xfrm>
            <a:off x="7761270" y="1858507"/>
            <a:ext cx="1652336" cy="9813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1800"/>
              <a:t>Regional demand analysis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7984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9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DBC7536-1396-4535-B8BF-08A01AE693F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1" b="9771"/>
          <a:stretch>
            <a:fillRect/>
          </a:stretch>
        </p:blipFill>
        <p:spPr/>
      </p:pic>
      <p:sp>
        <p:nvSpPr>
          <p:cNvPr id="7" name="Rectangle 6">
            <a:extLst/>
          </p:cNvPr>
          <p:cNvSpPr/>
          <p:nvPr/>
        </p:nvSpPr>
        <p:spPr>
          <a:xfrm>
            <a:off x="914400" y="0"/>
            <a:ext cx="6583680" cy="5184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Title 1">
            <a:extLst/>
          </p:cNvPr>
          <p:cNvSpPr txBox="1">
            <a:spLocks/>
          </p:cNvSpPr>
          <p:nvPr/>
        </p:nvSpPr>
        <p:spPr>
          <a:xfrm>
            <a:off x="1676400" y="2112264"/>
            <a:ext cx="5120640" cy="23835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NZ" sz="2000"/>
              <a:t>We assessed if the current infrastructure has </a:t>
            </a:r>
            <a:r>
              <a:rPr lang="en-NZ" sz="2000">
                <a:solidFill>
                  <a:srgbClr val="ED7000"/>
                </a:solidFill>
              </a:rPr>
              <a:t>enough capacity </a:t>
            </a:r>
            <a:r>
              <a:rPr lang="en-NZ" sz="2000"/>
              <a:t>for the forecasted population growth and we developed some useful </a:t>
            </a:r>
            <a:r>
              <a:rPr lang="en-NZ" sz="2000">
                <a:solidFill>
                  <a:srgbClr val="ED7000"/>
                </a:solidFill>
              </a:rPr>
              <a:t>tools</a:t>
            </a:r>
            <a:r>
              <a:rPr lang="en-NZ" sz="2000"/>
              <a:t> along the way.</a:t>
            </a:r>
            <a:endParaRPr lang="en-US" sz="2000" dirty="0">
              <a:solidFill>
                <a:srgbClr val="221F20"/>
              </a:solidFill>
            </a:endParaRPr>
          </a:p>
          <a:p>
            <a:pPr lvl="0" algn="l"/>
            <a:endParaRPr lang="en-US" sz="1800" b="1">
              <a:solidFill>
                <a:srgbClr val="221F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303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A141DA-6252-4EC7-B169-CC087EFC5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97359"/>
            <a:ext cx="11969453" cy="64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35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EC73BA-DD9E-4B27-9E1E-7D6F20A12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" y="2457"/>
            <a:ext cx="10187196" cy="687178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0" name="Rectangle 29"/>
          <p:cNvSpPr/>
          <p:nvPr/>
        </p:nvSpPr>
        <p:spPr>
          <a:xfrm>
            <a:off x="7620000" y="4797151"/>
            <a:ext cx="4092624" cy="2077091"/>
          </a:xfrm>
          <a:prstGeom prst="rect">
            <a:avLst/>
          </a:prstGeom>
          <a:solidFill>
            <a:srgbClr val="22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Placeholder 2"/>
          <p:cNvSpPr txBox="1">
            <a:spLocks/>
          </p:cNvSpPr>
          <p:nvPr/>
        </p:nvSpPr>
        <p:spPr>
          <a:xfrm>
            <a:off x="7968208" y="5254729"/>
            <a:ext cx="3149600" cy="103176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solidFill>
                  <a:schemeClr val="bg1"/>
                </a:solidFill>
                <a:latin typeface="+mj-lt"/>
              </a:rPr>
              <a:t>Thank you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7062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9AFC9E-CF68-465B-ABFC-268A5CF475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" r="1"/>
          <a:stretch/>
        </p:blipFill>
        <p:spPr>
          <a:xfrm>
            <a:off x="767408" y="0"/>
            <a:ext cx="99107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8112" y="116632"/>
            <a:ext cx="5486400" cy="609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/>
              <a:t>Spare Storage (2047)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8A6BBA-9F96-4E60-B695-AB8748068904}"/>
              </a:ext>
            </a:extLst>
          </p:cNvPr>
          <p:cNvSpPr txBox="1"/>
          <p:nvPr/>
        </p:nvSpPr>
        <p:spPr>
          <a:xfrm>
            <a:off x="5447928" y="6309320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/>
              <a:t>Interim results for illustration only</a:t>
            </a:r>
          </a:p>
        </p:txBody>
      </p:sp>
    </p:spTree>
    <p:extLst>
      <p:ext uri="{BB962C8B-B14F-4D97-AF65-F5344CB8AC3E}">
        <p14:creationId xmlns:p14="http://schemas.microsoft.com/office/powerpoint/2010/main" val="511698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8112" y="116632"/>
            <a:ext cx="5486400" cy="6096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/>
              <a:t>Storage shortfall (2047)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A91B05-1AA9-4922-8C48-B23A0EF2C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746906"/>
            <a:ext cx="9505056" cy="58551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D04494-AC21-4489-94ED-CB198111CEC3}"/>
              </a:ext>
            </a:extLst>
          </p:cNvPr>
          <p:cNvSpPr txBox="1"/>
          <p:nvPr/>
        </p:nvSpPr>
        <p:spPr>
          <a:xfrm>
            <a:off x="7464152" y="5661248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/>
              <a:t>Interim results for illustration only</a:t>
            </a:r>
          </a:p>
        </p:txBody>
      </p:sp>
    </p:spTree>
    <p:extLst>
      <p:ext uri="{BB962C8B-B14F-4D97-AF65-F5344CB8AC3E}">
        <p14:creationId xmlns:p14="http://schemas.microsoft.com/office/powerpoint/2010/main" val="4107264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A20D353-73FB-416D-B99D-4667E2A41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45580" y="2928269"/>
            <a:ext cx="1652336" cy="72130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NZ" sz="1800">
                <a:solidFill>
                  <a:srgbClr val="ED7000"/>
                </a:solidFill>
              </a:rPr>
              <a:t>Storage assessment</a:t>
            </a:r>
            <a:endParaRPr lang="en-US" sz="1800" dirty="0">
              <a:solidFill>
                <a:srgbClr val="ED7000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A80AD0A-D3D0-4D66-BC35-D3559222D024}"/>
              </a:ext>
            </a:extLst>
          </p:cNvPr>
          <p:cNvSpPr txBox="1">
            <a:spLocks/>
          </p:cNvSpPr>
          <p:nvPr/>
        </p:nvSpPr>
        <p:spPr>
          <a:xfrm>
            <a:off x="7761270" y="1951665"/>
            <a:ext cx="1652336" cy="9813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1800" dirty="0">
                <a:solidFill>
                  <a:srgbClr val="ED7000"/>
                </a:solidFill>
              </a:rPr>
              <a:t>Existing and planned storage</a:t>
            </a:r>
            <a:endParaRPr lang="en-US" sz="1800" dirty="0">
              <a:solidFill>
                <a:srgbClr val="ED7000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49752C7-34FB-41A0-99E2-5E6A6A3A5279}"/>
              </a:ext>
            </a:extLst>
          </p:cNvPr>
          <p:cNvSpPr txBox="1">
            <a:spLocks/>
          </p:cNvSpPr>
          <p:nvPr/>
        </p:nvSpPr>
        <p:spPr>
          <a:xfrm>
            <a:off x="7761270" y="3824372"/>
            <a:ext cx="1652336" cy="9813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1800" dirty="0">
                <a:solidFill>
                  <a:srgbClr val="ED7000"/>
                </a:solidFill>
              </a:rPr>
              <a:t>Present and future storage requirements</a:t>
            </a:r>
            <a:endParaRPr lang="en-US" sz="1800" dirty="0">
              <a:solidFill>
                <a:srgbClr val="ED7000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C5379A2-EBE6-4D14-A04D-C06F35E7A026}"/>
              </a:ext>
            </a:extLst>
          </p:cNvPr>
          <p:cNvSpPr txBox="1">
            <a:spLocks/>
          </p:cNvSpPr>
          <p:nvPr/>
        </p:nvSpPr>
        <p:spPr>
          <a:xfrm>
            <a:off x="5720976" y="1065621"/>
            <a:ext cx="1652336" cy="7213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1800" dirty="0">
                <a:solidFill>
                  <a:srgbClr val="ED7000"/>
                </a:solidFill>
              </a:rPr>
              <a:t>Current PDD/dwelling</a:t>
            </a:r>
            <a:endParaRPr lang="en-US" sz="1800" dirty="0">
              <a:solidFill>
                <a:srgbClr val="ED7000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45383BC-95D1-476D-8297-F1B689491C27}"/>
              </a:ext>
            </a:extLst>
          </p:cNvPr>
          <p:cNvSpPr txBox="1">
            <a:spLocks/>
          </p:cNvSpPr>
          <p:nvPr/>
        </p:nvSpPr>
        <p:spPr>
          <a:xfrm>
            <a:off x="5720976" y="1977972"/>
            <a:ext cx="1652336" cy="7213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1800" dirty="0">
                <a:solidFill>
                  <a:srgbClr val="ED7000"/>
                </a:solidFill>
              </a:rPr>
              <a:t>Current ADD/dwelling</a:t>
            </a:r>
            <a:endParaRPr lang="en-US" sz="1800" dirty="0">
              <a:solidFill>
                <a:srgbClr val="ED7000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AF39771-315D-4A05-908A-68A47ECCE5C7}"/>
              </a:ext>
            </a:extLst>
          </p:cNvPr>
          <p:cNvSpPr txBox="1">
            <a:spLocks/>
          </p:cNvSpPr>
          <p:nvPr/>
        </p:nvSpPr>
        <p:spPr>
          <a:xfrm>
            <a:off x="5720976" y="2801929"/>
            <a:ext cx="1652336" cy="7213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NZ" sz="1800" dirty="0">
                <a:solidFill>
                  <a:srgbClr val="ED7000"/>
                </a:solidFill>
              </a:rPr>
              <a:t>Current leakage</a:t>
            </a:r>
            <a:endParaRPr lang="en-US" sz="1800" dirty="0">
              <a:solidFill>
                <a:srgbClr val="ED7000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13877F6-E29F-410A-937B-EC796F345DD4}"/>
              </a:ext>
            </a:extLst>
          </p:cNvPr>
          <p:cNvSpPr txBox="1">
            <a:spLocks/>
          </p:cNvSpPr>
          <p:nvPr/>
        </p:nvSpPr>
        <p:spPr>
          <a:xfrm>
            <a:off x="5720976" y="3728770"/>
            <a:ext cx="1652336" cy="9727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1800" dirty="0">
                <a:solidFill>
                  <a:srgbClr val="ED7000"/>
                </a:solidFill>
              </a:rPr>
              <a:t>Current commercial demand</a:t>
            </a:r>
            <a:endParaRPr lang="en-US" sz="1800" dirty="0">
              <a:solidFill>
                <a:srgbClr val="ED7000"/>
              </a:solidFill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1EBAD12-E8C5-4E44-8BB0-A5A47132D525}"/>
              </a:ext>
            </a:extLst>
          </p:cNvPr>
          <p:cNvSpPr txBox="1">
            <a:spLocks/>
          </p:cNvSpPr>
          <p:nvPr/>
        </p:nvSpPr>
        <p:spPr>
          <a:xfrm>
            <a:off x="5720976" y="4843099"/>
            <a:ext cx="1652336" cy="7213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1800" dirty="0">
                <a:solidFill>
                  <a:srgbClr val="ED7000"/>
                </a:solidFill>
              </a:rPr>
              <a:t>Future dwellings</a:t>
            </a:r>
            <a:endParaRPr lang="en-US" sz="1800" dirty="0">
              <a:solidFill>
                <a:srgbClr val="ED7000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64D51B5-BE19-4ACE-9BA6-08EEA032AFF2}"/>
              </a:ext>
            </a:extLst>
          </p:cNvPr>
          <p:cNvSpPr txBox="1">
            <a:spLocks/>
          </p:cNvSpPr>
          <p:nvPr/>
        </p:nvSpPr>
        <p:spPr>
          <a:xfrm>
            <a:off x="5720976" y="5743355"/>
            <a:ext cx="1652336" cy="7213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1800" dirty="0">
                <a:solidFill>
                  <a:srgbClr val="ED7000"/>
                </a:solidFill>
              </a:rPr>
              <a:t>Future population</a:t>
            </a:r>
            <a:endParaRPr lang="en-US" sz="1800" dirty="0">
              <a:solidFill>
                <a:srgbClr val="ED7000"/>
              </a:solidFill>
            </a:endParaRP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CB2CCB24-3F89-48B4-8D67-A494587BECA7}"/>
              </a:ext>
            </a:extLst>
          </p:cNvPr>
          <p:cNvCxnSpPr>
            <a:cxnSpLocks/>
            <a:stCxn id="4" idx="3"/>
            <a:endCxn id="3" idx="1"/>
          </p:cNvCxnSpPr>
          <p:nvPr/>
        </p:nvCxnSpPr>
        <p:spPr>
          <a:xfrm>
            <a:off x="9413606" y="2442363"/>
            <a:ext cx="331974" cy="846561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D8987D44-D616-497C-A3DF-DE620E617352}"/>
              </a:ext>
            </a:extLst>
          </p:cNvPr>
          <p:cNvCxnSpPr>
            <a:cxnSpLocks/>
            <a:stCxn id="5" idx="3"/>
            <a:endCxn id="3" idx="1"/>
          </p:cNvCxnSpPr>
          <p:nvPr/>
        </p:nvCxnSpPr>
        <p:spPr>
          <a:xfrm flipV="1">
            <a:off x="9413606" y="3288924"/>
            <a:ext cx="331974" cy="1026146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072DCB67-9205-4C3E-ACFC-F5447BE3AF2F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>
            <a:off x="7373312" y="1426276"/>
            <a:ext cx="387958" cy="288879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10498CFB-3EEA-4A1D-A914-59DA522FA566}"/>
              </a:ext>
            </a:extLst>
          </p:cNvPr>
          <p:cNvCxnSpPr>
            <a:cxnSpLocks/>
            <a:stCxn id="7" idx="3"/>
            <a:endCxn id="5" idx="1"/>
          </p:cNvCxnSpPr>
          <p:nvPr/>
        </p:nvCxnSpPr>
        <p:spPr>
          <a:xfrm>
            <a:off x="7373312" y="2338627"/>
            <a:ext cx="387958" cy="1976443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CB478EEF-086E-44E4-8025-822B33C7EFE8}"/>
              </a:ext>
            </a:extLst>
          </p:cNvPr>
          <p:cNvCxnSpPr>
            <a:cxnSpLocks/>
            <a:stCxn id="8" idx="3"/>
            <a:endCxn id="5" idx="1"/>
          </p:cNvCxnSpPr>
          <p:nvPr/>
        </p:nvCxnSpPr>
        <p:spPr>
          <a:xfrm>
            <a:off x="7373312" y="3162584"/>
            <a:ext cx="387958" cy="1152486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192EA12F-6575-4C19-8052-D930EBD0AA5D}"/>
              </a:ext>
            </a:extLst>
          </p:cNvPr>
          <p:cNvCxnSpPr>
            <a:cxnSpLocks/>
            <a:stCxn id="9" idx="3"/>
            <a:endCxn id="5" idx="1"/>
          </p:cNvCxnSpPr>
          <p:nvPr/>
        </p:nvCxnSpPr>
        <p:spPr>
          <a:xfrm>
            <a:off x="7373312" y="4215133"/>
            <a:ext cx="387958" cy="99937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C525DC76-1446-4FCA-AA1D-46F62DE5686B}"/>
              </a:ext>
            </a:extLst>
          </p:cNvPr>
          <p:cNvCxnSpPr>
            <a:cxnSpLocks/>
            <a:stCxn id="10" idx="3"/>
            <a:endCxn id="5" idx="1"/>
          </p:cNvCxnSpPr>
          <p:nvPr/>
        </p:nvCxnSpPr>
        <p:spPr>
          <a:xfrm flipV="1">
            <a:off x="7373312" y="4315070"/>
            <a:ext cx="387958" cy="88868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D942DDEB-0291-4E04-8404-E0438C8365E3}"/>
              </a:ext>
            </a:extLst>
          </p:cNvPr>
          <p:cNvCxnSpPr>
            <a:cxnSpLocks/>
            <a:stCxn id="11" idx="3"/>
            <a:endCxn id="5" idx="1"/>
          </p:cNvCxnSpPr>
          <p:nvPr/>
        </p:nvCxnSpPr>
        <p:spPr>
          <a:xfrm flipV="1">
            <a:off x="7373312" y="4315070"/>
            <a:ext cx="387958" cy="1788940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ubtitle 2">
            <a:extLst>
              <a:ext uri="{FF2B5EF4-FFF2-40B4-BE49-F238E27FC236}">
                <a16:creationId xmlns:a16="http://schemas.microsoft.com/office/drawing/2014/main" id="{65CA62B2-7509-4598-A5FF-89ACF6864D29}"/>
              </a:ext>
            </a:extLst>
          </p:cNvPr>
          <p:cNvSpPr txBox="1">
            <a:spLocks/>
          </p:cNvSpPr>
          <p:nvPr/>
        </p:nvSpPr>
        <p:spPr>
          <a:xfrm>
            <a:off x="3260805" y="399526"/>
            <a:ext cx="1652336" cy="51536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800" dirty="0">
                <a:solidFill>
                  <a:srgbClr val="00B050"/>
                </a:solidFill>
              </a:rPr>
              <a:t>SCADA flow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70D3A0CB-F056-49D5-965A-E0C4CD452C61}"/>
              </a:ext>
            </a:extLst>
          </p:cNvPr>
          <p:cNvSpPr txBox="1">
            <a:spLocks/>
          </p:cNvSpPr>
          <p:nvPr/>
        </p:nvSpPr>
        <p:spPr>
          <a:xfrm>
            <a:off x="3260805" y="1057736"/>
            <a:ext cx="1652336" cy="7213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NZ" sz="1800" dirty="0">
                <a:solidFill>
                  <a:srgbClr val="00B050"/>
                </a:solidFill>
              </a:rPr>
              <a:t>Function sets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FD272A8-ECC3-4DA1-AA57-5FDED78535E4}"/>
              </a:ext>
            </a:extLst>
          </p:cNvPr>
          <p:cNvSpPr txBox="1">
            <a:spLocks/>
          </p:cNvSpPr>
          <p:nvPr/>
        </p:nvSpPr>
        <p:spPr>
          <a:xfrm>
            <a:off x="3242472" y="2933061"/>
            <a:ext cx="1652336" cy="51631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800" dirty="0">
                <a:solidFill>
                  <a:srgbClr val="00B050"/>
                </a:solidFill>
              </a:rPr>
              <a:t>Night flow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E0EEA6F0-3E47-4DDA-9C6E-45438EF86C56}"/>
              </a:ext>
            </a:extLst>
          </p:cNvPr>
          <p:cNvSpPr txBox="1">
            <a:spLocks/>
          </p:cNvSpPr>
          <p:nvPr/>
        </p:nvSpPr>
        <p:spPr>
          <a:xfrm>
            <a:off x="3260805" y="3589072"/>
            <a:ext cx="1652336" cy="7213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NZ" sz="1800" dirty="0">
                <a:solidFill>
                  <a:srgbClr val="00B050"/>
                </a:solidFill>
              </a:rPr>
              <a:t>Meters shapefile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C8A50893-169B-45E8-88B0-0514F47AC0E5}"/>
              </a:ext>
            </a:extLst>
          </p:cNvPr>
          <p:cNvSpPr txBox="1">
            <a:spLocks/>
          </p:cNvSpPr>
          <p:nvPr/>
        </p:nvSpPr>
        <p:spPr>
          <a:xfrm>
            <a:off x="3260805" y="4462253"/>
            <a:ext cx="1652336" cy="4264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NZ" sz="1800" dirty="0">
                <a:solidFill>
                  <a:srgbClr val="00B050"/>
                </a:solidFill>
              </a:rPr>
              <a:t>Billing data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4FE5AE66-6344-47C3-BB51-648B44FB0A65}"/>
              </a:ext>
            </a:extLst>
          </p:cNvPr>
          <p:cNvSpPr txBox="1">
            <a:spLocks/>
          </p:cNvSpPr>
          <p:nvPr/>
        </p:nvSpPr>
        <p:spPr>
          <a:xfrm>
            <a:off x="3260805" y="5082100"/>
            <a:ext cx="1652336" cy="7213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NZ" sz="1800" dirty="0">
                <a:solidFill>
                  <a:srgbClr val="00B050"/>
                </a:solidFill>
              </a:rPr>
              <a:t>Current dwellings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6CBC8F65-FE94-419B-A6BC-2674136BC857}"/>
              </a:ext>
            </a:extLst>
          </p:cNvPr>
          <p:cNvSpPr txBox="1">
            <a:spLocks/>
          </p:cNvSpPr>
          <p:nvPr/>
        </p:nvSpPr>
        <p:spPr>
          <a:xfrm>
            <a:off x="3242472" y="5877272"/>
            <a:ext cx="1652336" cy="8915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1800" dirty="0">
                <a:solidFill>
                  <a:srgbClr val="00B050"/>
                </a:solidFill>
              </a:rPr>
              <a:t>Dwelling and population forecast</a:t>
            </a:r>
            <a:endParaRPr lang="en-US" sz="1800" dirty="0">
              <a:solidFill>
                <a:srgbClr val="00B050"/>
              </a:solidFill>
            </a:endParaRPr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79EA61C9-EE65-40A2-B58B-5E4649544642}"/>
              </a:ext>
            </a:extLst>
          </p:cNvPr>
          <p:cNvCxnSpPr>
            <a:cxnSpLocks/>
            <a:stCxn id="27" idx="3"/>
            <a:endCxn id="7" idx="1"/>
          </p:cNvCxnSpPr>
          <p:nvPr/>
        </p:nvCxnSpPr>
        <p:spPr>
          <a:xfrm>
            <a:off x="4913141" y="657210"/>
            <a:ext cx="807835" cy="168141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8732D372-4CAE-4581-9EDA-1D3F9F24B52B}"/>
              </a:ext>
            </a:extLst>
          </p:cNvPr>
          <p:cNvCxnSpPr>
            <a:cxnSpLocks/>
            <a:stCxn id="28" idx="3"/>
            <a:endCxn id="7" idx="1"/>
          </p:cNvCxnSpPr>
          <p:nvPr/>
        </p:nvCxnSpPr>
        <p:spPr>
          <a:xfrm>
            <a:off x="4913141" y="1418391"/>
            <a:ext cx="807835" cy="92023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0C5BEB53-BB20-421C-98A3-DFD546160EF9}"/>
              </a:ext>
            </a:extLst>
          </p:cNvPr>
          <p:cNvCxnSpPr>
            <a:cxnSpLocks/>
            <a:stCxn id="29" idx="3"/>
            <a:endCxn id="8" idx="1"/>
          </p:cNvCxnSpPr>
          <p:nvPr/>
        </p:nvCxnSpPr>
        <p:spPr>
          <a:xfrm flipV="1">
            <a:off x="4894808" y="3162584"/>
            <a:ext cx="826168" cy="2863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A4880DE3-60A4-410C-B580-9A046ACA9A90}"/>
              </a:ext>
            </a:extLst>
          </p:cNvPr>
          <p:cNvCxnSpPr>
            <a:cxnSpLocks/>
            <a:stCxn id="30" idx="3"/>
            <a:endCxn id="9" idx="1"/>
          </p:cNvCxnSpPr>
          <p:nvPr/>
        </p:nvCxnSpPr>
        <p:spPr>
          <a:xfrm>
            <a:off x="4913141" y="3949727"/>
            <a:ext cx="807835" cy="265406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D2250CCC-DBE3-41C4-B6AE-1FE5159E2F3F}"/>
              </a:ext>
            </a:extLst>
          </p:cNvPr>
          <p:cNvCxnSpPr>
            <a:cxnSpLocks/>
            <a:stCxn id="31" idx="3"/>
            <a:endCxn id="9" idx="1"/>
          </p:cNvCxnSpPr>
          <p:nvPr/>
        </p:nvCxnSpPr>
        <p:spPr>
          <a:xfrm flipV="1">
            <a:off x="4913141" y="4215133"/>
            <a:ext cx="807835" cy="46036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8B6CC3B6-ACD9-4846-893D-97F3E5CFBB87}"/>
              </a:ext>
            </a:extLst>
          </p:cNvPr>
          <p:cNvCxnSpPr>
            <a:cxnSpLocks/>
            <a:stCxn id="32" idx="3"/>
            <a:endCxn id="11" idx="1"/>
          </p:cNvCxnSpPr>
          <p:nvPr/>
        </p:nvCxnSpPr>
        <p:spPr>
          <a:xfrm>
            <a:off x="4913141" y="5442755"/>
            <a:ext cx="807835" cy="66125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060ED818-DDEC-446C-9FB7-8064CBA897E9}"/>
              </a:ext>
            </a:extLst>
          </p:cNvPr>
          <p:cNvCxnSpPr>
            <a:cxnSpLocks/>
            <a:stCxn id="33" idx="3"/>
            <a:endCxn id="11" idx="1"/>
          </p:cNvCxnSpPr>
          <p:nvPr/>
        </p:nvCxnSpPr>
        <p:spPr>
          <a:xfrm flipV="1">
            <a:off x="4894808" y="6104010"/>
            <a:ext cx="826168" cy="21905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ubtitle 2">
            <a:extLst>
              <a:ext uri="{FF2B5EF4-FFF2-40B4-BE49-F238E27FC236}">
                <a16:creationId xmlns:a16="http://schemas.microsoft.com/office/drawing/2014/main" id="{CBE7486D-9137-4E80-946F-76227C73DA6B}"/>
              </a:ext>
            </a:extLst>
          </p:cNvPr>
          <p:cNvSpPr txBox="1">
            <a:spLocks/>
          </p:cNvSpPr>
          <p:nvPr/>
        </p:nvSpPr>
        <p:spPr>
          <a:xfrm>
            <a:off x="978243" y="4703412"/>
            <a:ext cx="1652336" cy="7213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800" dirty="0">
                <a:solidFill>
                  <a:srgbClr val="00B050"/>
                </a:solidFill>
              </a:rPr>
              <a:t>SGA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57" name="Subtitle 2">
            <a:extLst>
              <a:ext uri="{FF2B5EF4-FFF2-40B4-BE49-F238E27FC236}">
                <a16:creationId xmlns:a16="http://schemas.microsoft.com/office/drawing/2014/main" id="{6D4F2D15-974E-4654-BA05-B5F600457109}"/>
              </a:ext>
            </a:extLst>
          </p:cNvPr>
          <p:cNvSpPr txBox="1">
            <a:spLocks/>
          </p:cNvSpPr>
          <p:nvPr/>
        </p:nvSpPr>
        <p:spPr>
          <a:xfrm>
            <a:off x="978243" y="5712940"/>
            <a:ext cx="1652336" cy="7213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800" dirty="0">
                <a:solidFill>
                  <a:srgbClr val="00B050"/>
                </a:solidFill>
              </a:rPr>
              <a:t>Development sites</a:t>
            </a:r>
            <a:endParaRPr lang="en-US" sz="1800" dirty="0">
              <a:solidFill>
                <a:srgbClr val="00B050"/>
              </a:solidFill>
            </a:endParaRPr>
          </a:p>
        </p:txBody>
      </p: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6291C3EB-7569-45A4-835D-F0843D9D3928}"/>
              </a:ext>
            </a:extLst>
          </p:cNvPr>
          <p:cNvCxnSpPr>
            <a:cxnSpLocks/>
            <a:stCxn id="56" idx="3"/>
            <a:endCxn id="33" idx="1"/>
          </p:cNvCxnSpPr>
          <p:nvPr/>
        </p:nvCxnSpPr>
        <p:spPr>
          <a:xfrm>
            <a:off x="2630579" y="5064067"/>
            <a:ext cx="611893" cy="125899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51B0F8DE-CF51-4213-8B7C-DD8435039CB8}"/>
              </a:ext>
            </a:extLst>
          </p:cNvPr>
          <p:cNvCxnSpPr>
            <a:cxnSpLocks/>
            <a:stCxn id="57" idx="3"/>
            <a:endCxn id="33" idx="1"/>
          </p:cNvCxnSpPr>
          <p:nvPr/>
        </p:nvCxnSpPr>
        <p:spPr>
          <a:xfrm>
            <a:off x="2630579" y="6073595"/>
            <a:ext cx="611893" cy="249466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Subtitle 2">
            <a:extLst>
              <a:ext uri="{FF2B5EF4-FFF2-40B4-BE49-F238E27FC236}">
                <a16:creationId xmlns:a16="http://schemas.microsoft.com/office/drawing/2014/main" id="{96884649-D1C8-402D-A213-5086E32B3709}"/>
              </a:ext>
            </a:extLst>
          </p:cNvPr>
          <p:cNvSpPr txBox="1">
            <a:spLocks/>
          </p:cNvSpPr>
          <p:nvPr/>
        </p:nvSpPr>
        <p:spPr>
          <a:xfrm>
            <a:off x="3242472" y="1927035"/>
            <a:ext cx="1652336" cy="9264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1800" dirty="0">
                <a:solidFill>
                  <a:srgbClr val="00B050"/>
                </a:solidFill>
              </a:rPr>
              <a:t>Previous demand analyses</a:t>
            </a:r>
            <a:endParaRPr lang="en-US" sz="1800" dirty="0">
              <a:solidFill>
                <a:srgbClr val="00B050"/>
              </a:solidFill>
            </a:endParaRPr>
          </a:p>
        </p:txBody>
      </p: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57C80C8B-EF28-4045-9595-CBACFE3167CB}"/>
              </a:ext>
            </a:extLst>
          </p:cNvPr>
          <p:cNvCxnSpPr>
            <a:cxnSpLocks/>
            <a:stCxn id="74" idx="3"/>
            <a:endCxn id="6" idx="1"/>
          </p:cNvCxnSpPr>
          <p:nvPr/>
        </p:nvCxnSpPr>
        <p:spPr>
          <a:xfrm flipV="1">
            <a:off x="4894808" y="1426276"/>
            <a:ext cx="826168" cy="963987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B890FCF6-88DF-4495-8721-75A06BA3D0F3}"/>
              </a:ext>
            </a:extLst>
          </p:cNvPr>
          <p:cNvCxnSpPr>
            <a:cxnSpLocks/>
            <a:stCxn id="33" idx="3"/>
            <a:endCxn id="10" idx="1"/>
          </p:cNvCxnSpPr>
          <p:nvPr/>
        </p:nvCxnSpPr>
        <p:spPr>
          <a:xfrm flipV="1">
            <a:off x="4894808" y="5203754"/>
            <a:ext cx="826168" cy="111930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89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56" grpId="0" animBg="1"/>
      <p:bldP spid="57" grpId="0" animBg="1"/>
      <p:bldP spid="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55CB0F-2586-4821-BBA9-2525D954B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172751"/>
            <a:ext cx="12067830" cy="649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12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A141DA-6252-4EC7-B169-CC087EFC5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97359"/>
            <a:ext cx="11969453" cy="64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05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356AE8-1BB4-4907-B068-0A107C12F4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0"/>
          <a:stretch/>
        </p:blipFill>
        <p:spPr>
          <a:xfrm>
            <a:off x="839416" y="1"/>
            <a:ext cx="9073009" cy="667995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8112" y="116632"/>
            <a:ext cx="5486400" cy="609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/>
              <a:t>Dwelling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451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8112" y="116632"/>
            <a:ext cx="5486400" cy="609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/>
              <a:t>Dwelling Model</a:t>
            </a:r>
            <a:endParaRPr lang="en-US" dirty="0"/>
          </a:p>
        </p:txBody>
      </p:sp>
      <p:pic>
        <p:nvPicPr>
          <p:cNvPr id="1027" name="Picture 1" descr="image001">
            <a:extLst>
              <a:ext uri="{FF2B5EF4-FFF2-40B4-BE49-F238E27FC236}">
                <a16:creationId xmlns:a16="http://schemas.microsoft.com/office/drawing/2014/main" id="{A63D30AB-008D-407B-9AC2-73841C0A4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941260"/>
            <a:ext cx="7200800" cy="55737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921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rgbClr val="222222"/>
      </a:dk1>
      <a:lt1>
        <a:srgbClr val="FFFFFF"/>
      </a:lt1>
      <a:dk2>
        <a:srgbClr val="ED7000"/>
      </a:dk2>
      <a:lt2>
        <a:srgbClr val="A4A09F"/>
      </a:lt2>
      <a:accent1>
        <a:srgbClr val="413E3D"/>
      </a:accent1>
      <a:accent2>
        <a:srgbClr val="FFFFFF"/>
      </a:accent2>
      <a:accent3>
        <a:srgbClr val="D8D8D8"/>
      </a:accent3>
      <a:accent4>
        <a:srgbClr val="A4A09F"/>
      </a:accent4>
      <a:accent5>
        <a:srgbClr val="7F7F7F"/>
      </a:accent5>
      <a:accent6>
        <a:srgbClr val="A4A09F"/>
      </a:accent6>
      <a:hlink>
        <a:srgbClr val="0000FF"/>
      </a:hlink>
      <a:folHlink>
        <a:srgbClr val="0000FF"/>
      </a:folHlink>
    </a:clrScheme>
    <a:fontScheme name="Refresh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fresh Presentation_16-9_ENGLISH_180116" id="{5AB5E7F8-07F2-4583-B3C2-E57F37993AB0}" vid="{C680788E-C82F-4A6A-905C-D2A62DC097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Stantec Powerpoint Presentation Widescreen</Template>
  <TotalTime>510</TotalTime>
  <Words>249</Words>
  <Application>Microsoft Office PowerPoint</Application>
  <PresentationFormat>Widescreen</PresentationFormat>
  <Paragraphs>81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Spare Storage (2047)</vt:lpstr>
      <vt:lpstr>Storage shortfall (2047)</vt:lpstr>
      <vt:lpstr>PowerPoint Presentation</vt:lpstr>
      <vt:lpstr>PowerPoint Presentation</vt:lpstr>
      <vt:lpstr>PowerPoint Presentation</vt:lpstr>
      <vt:lpstr>Dwelling Model</vt:lpstr>
      <vt:lpstr>Dwelling Model</vt:lpstr>
      <vt:lpstr>Dwelling Model</vt:lpstr>
      <vt:lpstr>Dwelling Model</vt:lpstr>
      <vt:lpstr>Metered Customers</vt:lpstr>
      <vt:lpstr>Metered Customers UHCC</vt:lpstr>
      <vt:lpstr>Demand Analysis</vt:lpstr>
      <vt:lpstr>Demand Analysis</vt:lpstr>
      <vt:lpstr>Demand Analysis</vt:lpstr>
      <vt:lpstr>WSA Assessment</vt:lpstr>
      <vt:lpstr>PowerPoint Presentation</vt:lpstr>
      <vt:lpstr>PowerPoint Presentation</vt:lpstr>
      <vt:lpstr>PowerPoint Presentation</vt:lpstr>
      <vt:lpstr>PowerPoint Presentation</vt:lpstr>
    </vt:vector>
  </TitlesOfParts>
  <Company>Stantec Consulting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Papion, Cedric</dc:creator>
  <cp:lastModifiedBy>Papion, Cedric</cp:lastModifiedBy>
  <cp:revision>33</cp:revision>
  <dcterms:created xsi:type="dcterms:W3CDTF">2018-11-24T07:07:07Z</dcterms:created>
  <dcterms:modified xsi:type="dcterms:W3CDTF">2019-03-12T00:38:24Z</dcterms:modified>
</cp:coreProperties>
</file>