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8" r:id="rId6"/>
    <p:sldId id="269" r:id="rId7"/>
    <p:sldId id="270" r:id="rId8"/>
    <p:sldId id="273" r:id="rId9"/>
    <p:sldId id="274" r:id="rId10"/>
    <p:sldId id="271" r:id="rId11"/>
    <p:sldId id="272" r:id="rId12"/>
    <p:sldId id="266" r:id="rId13"/>
    <p:sldId id="26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639"/>
    <a:srgbClr val="213D58"/>
    <a:srgbClr val="E4E5E3"/>
    <a:srgbClr val="7E807A"/>
    <a:srgbClr val="555652"/>
    <a:srgbClr val="33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83" autoAdjust="0"/>
  </p:normalViewPr>
  <p:slideViewPr>
    <p:cSldViewPr snapToGrid="0">
      <p:cViewPr>
        <p:scale>
          <a:sx n="125" d="100"/>
          <a:sy n="12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84B6-8D3C-4427-9085-0A8275B0C360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B79CF-EEEC-432F-BA11-7C0138C88D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174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7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6229026"/>
            <a:ext cx="2131190" cy="49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093" y="2087535"/>
            <a:ext cx="4270093" cy="1143000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30092" y="3357474"/>
            <a:ext cx="4270093" cy="90646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22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658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287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2"/>
                </a:solidFill>
              </a:defRPr>
            </a:lvl1pPr>
            <a:lvl2pPr>
              <a:defRPr>
                <a:solidFill>
                  <a:srgbClr val="555652"/>
                </a:solidFill>
              </a:defRPr>
            </a:lvl2pPr>
            <a:lvl3pPr>
              <a:defRPr>
                <a:solidFill>
                  <a:srgbClr val="7E807A"/>
                </a:solidFill>
              </a:defRPr>
            </a:lvl3pPr>
            <a:lvl4pPr>
              <a:defRPr>
                <a:solidFill>
                  <a:srgbClr val="7E807A"/>
                </a:solidFill>
              </a:defRPr>
            </a:lvl4pPr>
            <a:lvl5pPr>
              <a:defRPr>
                <a:solidFill>
                  <a:srgbClr val="7E807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57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5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0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911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590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68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911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213D5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555652"/>
                </a:solidFill>
              </a:defRPr>
            </a:lvl1pPr>
            <a:lvl2pPr>
              <a:defRPr sz="2800">
                <a:solidFill>
                  <a:srgbClr val="555652"/>
                </a:solidFill>
              </a:defRPr>
            </a:lvl2pPr>
            <a:lvl3pPr>
              <a:defRPr sz="2400">
                <a:solidFill>
                  <a:srgbClr val="7E807A"/>
                </a:solidFill>
              </a:defRPr>
            </a:lvl3pPr>
            <a:lvl4pPr>
              <a:defRPr sz="2000">
                <a:solidFill>
                  <a:srgbClr val="7E807A"/>
                </a:solidFill>
              </a:defRPr>
            </a:lvl4pPr>
            <a:lvl5pPr>
              <a:defRPr sz="2000">
                <a:solidFill>
                  <a:srgbClr val="7E8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826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41621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E50F-6345-4B18-8876-E954F2E08EDC}" type="datetimeFigureOut">
              <a:rPr lang="en-NZ" smtClean="0"/>
              <a:t>12/03/2019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592E-3476-4C5F-ACCD-D544220C672B}" type="slidenum">
              <a:rPr lang="en-NZ" smtClean="0"/>
              <a:t>‹#›</a:t>
            </a:fld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86572"/>
            <a:ext cx="2322225" cy="43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215"/>
            <a:ext cx="9144000" cy="900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81" y="6267251"/>
            <a:ext cx="1979306" cy="3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13D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556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556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E80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E80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E80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Operators and </a:t>
            </a:r>
            <a:r>
              <a:rPr lang="en-US" dirty="0" err="1" smtClean="0"/>
              <a:t>Modellers</a:t>
            </a:r>
            <a:endParaRPr lang="en-US" dirty="0" smtClean="0"/>
          </a:p>
          <a:p>
            <a:r>
              <a:rPr lang="en-US" dirty="0" smtClean="0"/>
              <a:t> to improve efficiency</a:t>
            </a:r>
          </a:p>
          <a:p>
            <a:endParaRPr lang="en-US" dirty="0"/>
          </a:p>
          <a:p>
            <a:r>
              <a:rPr lang="en-US" dirty="0" smtClean="0"/>
              <a:t>March 2019</a:t>
            </a:r>
          </a:p>
          <a:p>
            <a:endParaRPr lang="en-US" dirty="0"/>
          </a:p>
          <a:p>
            <a:r>
              <a:rPr lang="en-US" dirty="0" smtClean="0"/>
              <a:t>Zoran </a:t>
            </a:r>
            <a:r>
              <a:rPr lang="en-US" dirty="0" err="1" smtClean="0"/>
              <a:t>Pilipovic</a:t>
            </a:r>
            <a:r>
              <a:rPr lang="en-US" dirty="0" smtClean="0"/>
              <a:t> and Mike </a:t>
            </a:r>
            <a:r>
              <a:rPr lang="en-US" dirty="0" err="1" smtClean="0"/>
              <a:t>Dunstone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29779" y="1982128"/>
            <a:ext cx="6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12639"/>
                </a:solidFill>
              </a:rPr>
              <a:t>PRV</a:t>
            </a:r>
            <a:endParaRPr lang="en-NZ" b="1" dirty="0">
              <a:solidFill>
                <a:srgbClr val="01263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12372"/>
            <a:ext cx="7037614" cy="4962237"/>
            <a:chOff x="0" y="0"/>
            <a:chExt cx="9144000" cy="597460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6" r="6034"/>
            <a:stretch/>
          </p:blipFill>
          <p:spPr bwMode="auto">
            <a:xfrm>
              <a:off x="0" y="0"/>
              <a:ext cx="9144000" cy="5974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875171" y="124203"/>
              <a:ext cx="2145057" cy="56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Takapuna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3800" y="1513463"/>
            <a:ext cx="4140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Issues: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err="1" smtClean="0"/>
              <a:t>Takapuna</a:t>
            </a:r>
            <a:r>
              <a:rPr lang="en-NZ" sz="2400" b="1" dirty="0" smtClean="0"/>
              <a:t> and Northcote zones were exposed to higher and unstable pressures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b="1" dirty="0" smtClean="0"/>
          </a:p>
          <a:p>
            <a:endParaRPr lang="en-NZ" sz="2400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Study 3 – </a:t>
            </a:r>
            <a:r>
              <a:rPr lang="en-NZ" dirty="0" err="1" smtClean="0">
                <a:solidFill>
                  <a:srgbClr val="012639"/>
                </a:solidFill>
              </a:rPr>
              <a:t>Takapuna</a:t>
            </a:r>
            <a:r>
              <a:rPr lang="en-NZ" dirty="0" smtClean="0">
                <a:solidFill>
                  <a:srgbClr val="012639"/>
                </a:solidFill>
              </a:rPr>
              <a:t> and Northcote</a:t>
            </a:r>
            <a:endParaRPr lang="en-NZ" dirty="0">
              <a:solidFill>
                <a:srgbClr val="012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29779" y="1982128"/>
            <a:ext cx="66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12639"/>
                </a:solidFill>
              </a:rPr>
              <a:t>PRV</a:t>
            </a:r>
            <a:endParaRPr lang="en-NZ" b="1" dirty="0">
              <a:solidFill>
                <a:srgbClr val="01263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852559"/>
            <a:ext cx="7037614" cy="4962238"/>
            <a:chOff x="0" y="0"/>
            <a:chExt cx="9144000" cy="597460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6" r="6034"/>
            <a:stretch/>
          </p:blipFill>
          <p:spPr bwMode="auto">
            <a:xfrm>
              <a:off x="0" y="0"/>
              <a:ext cx="9144000" cy="5974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568" y="797362"/>
              <a:ext cx="329374" cy="3293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24766" y="757404"/>
              <a:ext cx="939490" cy="4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655" y="1540312"/>
              <a:ext cx="329374" cy="3293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742" y="2022086"/>
              <a:ext cx="329374" cy="3293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342" y="2046684"/>
              <a:ext cx="329374" cy="3293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410" y="2565343"/>
              <a:ext cx="329374" cy="3293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34190" y="1520333"/>
              <a:ext cx="964391" cy="4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2716" y="2055232"/>
              <a:ext cx="927671" cy="4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4765" y="2525385"/>
              <a:ext cx="839382" cy="4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83" y="2641807"/>
              <a:ext cx="329374" cy="3293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596" y="3838147"/>
              <a:ext cx="329374" cy="32937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29779" y="3808974"/>
              <a:ext cx="833337" cy="4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2401" y="1126736"/>
              <a:ext cx="2145057" cy="56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Takapuna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3166" y="2457141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HGL 80m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08740" y="1115529"/>
            <a:ext cx="3535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Solution: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PRVs installed at 7 bulk supply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Pressures reduced </a:t>
            </a:r>
          </a:p>
          <a:p>
            <a:endParaRPr lang="en-NZ" sz="2400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Study 3 – </a:t>
            </a:r>
            <a:r>
              <a:rPr lang="en-NZ" dirty="0" err="1" smtClean="0">
                <a:solidFill>
                  <a:srgbClr val="012639"/>
                </a:solidFill>
              </a:rPr>
              <a:t>Takapuna</a:t>
            </a:r>
            <a:r>
              <a:rPr lang="en-NZ" dirty="0" smtClean="0">
                <a:solidFill>
                  <a:srgbClr val="012639"/>
                </a:solidFill>
              </a:rPr>
              <a:t> and Northcote </a:t>
            </a:r>
            <a:endParaRPr lang="en-NZ" dirty="0">
              <a:solidFill>
                <a:srgbClr val="01263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7132" t="11851" r="134" b="17959"/>
          <a:stretch/>
        </p:blipFill>
        <p:spPr>
          <a:xfrm>
            <a:off x="5918200" y="3256779"/>
            <a:ext cx="3045704" cy="105224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75404" y="3709307"/>
            <a:ext cx="1650928" cy="467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Northcote 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Tips For Success</a:t>
            </a:r>
            <a:endParaRPr lang="en-NZ" dirty="0">
              <a:solidFill>
                <a:srgbClr val="0126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6572" y="1045368"/>
            <a:ext cx="8229600" cy="4783931"/>
          </a:xfrm>
        </p:spPr>
        <p:txBody>
          <a:bodyPr>
            <a:normAutofit/>
          </a:bodyPr>
          <a:lstStyle/>
          <a:p>
            <a:pPr algn="ctr"/>
            <a:r>
              <a:rPr lang="en-NZ" dirty="0" smtClean="0"/>
              <a:t>Communication is key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/>
              <a:t>Make sure everyone’s on the same page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Respect each others strengths (and weaknesses)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Build knowledge culture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0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Operators and </a:t>
            </a:r>
            <a:r>
              <a:rPr lang="en-US" dirty="0" err="1" smtClean="0"/>
              <a:t>Modellers</a:t>
            </a:r>
            <a:r>
              <a:rPr lang="en-US" dirty="0" smtClean="0"/>
              <a:t> to improve efficiency</a:t>
            </a:r>
          </a:p>
          <a:p>
            <a:endParaRPr lang="en-US" dirty="0"/>
          </a:p>
          <a:p>
            <a:r>
              <a:rPr lang="en-US" dirty="0" smtClean="0"/>
              <a:t>March 2019</a:t>
            </a:r>
          </a:p>
          <a:p>
            <a:endParaRPr lang="en-US" dirty="0"/>
          </a:p>
          <a:p>
            <a:r>
              <a:rPr lang="en-US" dirty="0" smtClean="0"/>
              <a:t>Zoran </a:t>
            </a:r>
            <a:r>
              <a:rPr lang="en-US" dirty="0" err="1" smtClean="0"/>
              <a:t>Pilipovic</a:t>
            </a:r>
            <a:r>
              <a:rPr lang="en-US" dirty="0" smtClean="0"/>
              <a:t> and Mike </a:t>
            </a:r>
            <a:r>
              <a:rPr lang="en-US" dirty="0" err="1" smtClean="0"/>
              <a:t>Dunstone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Overview</a:t>
            </a:r>
            <a:endParaRPr lang="en-NZ" dirty="0">
              <a:solidFill>
                <a:srgbClr val="0126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Premise</a:t>
            </a:r>
          </a:p>
          <a:p>
            <a:r>
              <a:rPr lang="en-NZ" dirty="0" smtClean="0"/>
              <a:t>Case Study 1 (Lincoln Swanson)</a:t>
            </a:r>
          </a:p>
          <a:p>
            <a:r>
              <a:rPr lang="en-NZ" dirty="0" smtClean="0"/>
              <a:t>Case Study 2 (Albany)</a:t>
            </a:r>
          </a:p>
          <a:p>
            <a:r>
              <a:rPr lang="en-NZ" dirty="0" smtClean="0"/>
              <a:t>Case Study 3 (</a:t>
            </a:r>
            <a:r>
              <a:rPr lang="en-NZ" dirty="0" err="1" smtClean="0"/>
              <a:t>Takapuna</a:t>
            </a:r>
            <a:r>
              <a:rPr lang="en-NZ" dirty="0" smtClean="0"/>
              <a:t>/</a:t>
            </a:r>
            <a:r>
              <a:rPr lang="en-NZ" dirty="0" err="1" smtClean="0"/>
              <a:t>Northcote</a:t>
            </a:r>
            <a:r>
              <a:rPr lang="en-NZ" dirty="0" smtClean="0"/>
              <a:t>)</a:t>
            </a:r>
          </a:p>
          <a:p>
            <a:r>
              <a:rPr lang="en-NZ" dirty="0" smtClean="0"/>
              <a:t>Tips for Success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66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The Premise</a:t>
            </a:r>
            <a:endParaRPr lang="en-NZ" dirty="0">
              <a:solidFill>
                <a:srgbClr val="0126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6572" y="1045369"/>
            <a:ext cx="8229600" cy="840920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 smtClean="0"/>
              <a:t>We don’t always get along</a:t>
            </a:r>
            <a:endParaRPr lang="en-NZ" dirty="0"/>
          </a:p>
        </p:txBody>
      </p:sp>
      <p:pic>
        <p:nvPicPr>
          <p:cNvPr id="1026" name="Picture 2" descr="Image result for spock and kirk f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6" y="1655308"/>
            <a:ext cx="5663291" cy="42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ar Trek - Amok Fight Scen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0" end="59455.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09381" y="5152042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ock and ki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20" y="1597447"/>
            <a:ext cx="3438779" cy="43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The Premise</a:t>
            </a:r>
            <a:endParaRPr lang="en-NZ" dirty="0">
              <a:solidFill>
                <a:srgbClr val="0126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6572" y="1045368"/>
            <a:ext cx="8229600" cy="47839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dirty="0" smtClean="0"/>
              <a:t>If we work together we can be successful</a:t>
            </a:r>
            <a:endParaRPr lang="en-NZ" dirty="0"/>
          </a:p>
          <a:p>
            <a:pPr marL="0" indent="0">
              <a:buNone/>
            </a:pPr>
            <a:r>
              <a:rPr lang="en-NZ" dirty="0" smtClean="0"/>
              <a:t>What we do:</a:t>
            </a:r>
            <a:endParaRPr lang="en-NZ" dirty="0" smtClean="0"/>
          </a:p>
          <a:p>
            <a:r>
              <a:rPr lang="en-NZ" dirty="0" smtClean="0"/>
              <a:t>Optimised Solutions</a:t>
            </a:r>
          </a:p>
          <a:p>
            <a:r>
              <a:rPr lang="en-NZ" dirty="0" smtClean="0"/>
              <a:t>Links </a:t>
            </a:r>
            <a:r>
              <a:rPr lang="en-NZ" dirty="0" smtClean="0"/>
              <a:t>to strategic plan</a:t>
            </a:r>
          </a:p>
          <a:p>
            <a:r>
              <a:rPr lang="en-NZ" dirty="0" smtClean="0"/>
              <a:t>Customer impact </a:t>
            </a:r>
            <a:r>
              <a:rPr lang="en-NZ" dirty="0" smtClean="0"/>
              <a:t>assessment</a:t>
            </a:r>
          </a:p>
          <a:p>
            <a:r>
              <a:rPr lang="en-NZ" dirty="0" smtClean="0"/>
              <a:t>Control and operation</a:t>
            </a:r>
            <a:endParaRPr lang="en-NZ" dirty="0"/>
          </a:p>
          <a:p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Outcome:</a:t>
            </a:r>
            <a:endParaRPr lang="en-NZ" dirty="0" smtClean="0"/>
          </a:p>
          <a:p>
            <a:r>
              <a:rPr lang="en-NZ" dirty="0" smtClean="0"/>
              <a:t>New Approaches and ideas</a:t>
            </a:r>
          </a:p>
          <a:p>
            <a:r>
              <a:rPr lang="en-NZ" dirty="0" smtClean="0"/>
              <a:t>Well rounded future proof</a:t>
            </a:r>
          </a:p>
          <a:p>
            <a:pPr marL="0" indent="0">
              <a:buNone/>
            </a:pPr>
            <a:r>
              <a:rPr lang="en-NZ" dirty="0" smtClean="0"/>
              <a:t>    solutions</a:t>
            </a:r>
          </a:p>
          <a:p>
            <a:r>
              <a:rPr lang="en-NZ" dirty="0" smtClean="0"/>
              <a:t>Happy Customers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62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harkness\OneDrive - Watercare Services Limited\Conferences\Zoran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 bwMode="auto">
          <a:xfrm>
            <a:off x="930728" y="1062820"/>
            <a:ext cx="7519307" cy="49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9107" y="1554959"/>
            <a:ext cx="184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Study 2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9021" y="3668158"/>
            <a:ext cx="186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Study 1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9800" y="2859109"/>
            <a:ext cx="184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Study 3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6487" y="1887933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Albany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7410" y="3200464"/>
            <a:ext cx="195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Takapuna</a:t>
            </a:r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Northcote 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763" y="5390348"/>
            <a:ext cx="240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Lincoln/Swanson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Studies - Overview</a:t>
            </a:r>
            <a:endParaRPr lang="en-NZ" dirty="0">
              <a:solidFill>
                <a:srgbClr val="012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527" y="1019497"/>
            <a:ext cx="9125474" cy="4805365"/>
            <a:chOff x="18527" y="1019497"/>
            <a:chExt cx="9125474" cy="4805365"/>
          </a:xfrm>
        </p:grpSpPr>
        <p:grpSp>
          <p:nvGrpSpPr>
            <p:cNvPr id="3" name="Group 2"/>
            <p:cNvGrpSpPr/>
            <p:nvPr/>
          </p:nvGrpSpPr>
          <p:grpSpPr>
            <a:xfrm>
              <a:off x="18527" y="1080177"/>
              <a:ext cx="9125474" cy="4744685"/>
              <a:chOff x="824170" y="978150"/>
              <a:chExt cx="9125474" cy="4744685"/>
            </a:xfrm>
          </p:grpSpPr>
          <p:pic>
            <p:nvPicPr>
              <p:cNvPr id="3074" name="Picture 2" descr="C:\Users\bharkness\OneDrive - Watercare Services Limited\Conferences\Zoran 3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99"/>
              <a:stretch/>
            </p:blipFill>
            <p:spPr bwMode="auto">
              <a:xfrm>
                <a:off x="824170" y="978150"/>
                <a:ext cx="7299516" cy="4744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Can 1"/>
              <p:cNvSpPr/>
              <p:nvPr/>
            </p:nvSpPr>
            <p:spPr>
              <a:xfrm>
                <a:off x="3893040" y="2385060"/>
                <a:ext cx="228600" cy="167640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391680" y="3382500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860560" y="3678900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852440" y="4280880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68480" y="2225820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541618" y="1928488"/>
                <a:ext cx="160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>
                    <a:solidFill>
                      <a:schemeClr val="bg1"/>
                    </a:solidFill>
                  </a:rPr>
                  <a:t>HGL 135m</a:t>
                </a:r>
                <a:endParaRPr lang="en-N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55064" y="3822900"/>
                <a:ext cx="160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>
                    <a:solidFill>
                      <a:schemeClr val="bg1"/>
                    </a:solidFill>
                  </a:rPr>
                  <a:t>HGL 75m</a:t>
                </a:r>
                <a:endParaRPr lang="en-N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66388" y="3935566"/>
                <a:ext cx="160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>
                    <a:solidFill>
                      <a:schemeClr val="bg1"/>
                    </a:solidFill>
                  </a:rPr>
                  <a:t>HGL 75m</a:t>
                </a:r>
                <a:endParaRPr lang="en-N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74785" y="5031450"/>
                <a:ext cx="144000" cy="14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03100" y="2891178"/>
                <a:ext cx="160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>
                    <a:solidFill>
                      <a:schemeClr val="bg1"/>
                    </a:solidFill>
                  </a:rPr>
                  <a:t>HGL 101m</a:t>
                </a:r>
                <a:endParaRPr lang="en-NZ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73468" y="2343922"/>
                <a:ext cx="66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 dirty="0" smtClean="0">
                    <a:solidFill>
                      <a:srgbClr val="012639"/>
                    </a:solidFill>
                  </a:rPr>
                  <a:t>PRV</a:t>
                </a:r>
                <a:endParaRPr lang="en-NZ" b="1" dirty="0">
                  <a:solidFill>
                    <a:srgbClr val="012639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81955" y="1108905"/>
                <a:ext cx="160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Massey</a:t>
                </a:r>
                <a:endParaRPr lang="en-N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40403" y="4493585"/>
                <a:ext cx="160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Swanson</a:t>
                </a:r>
                <a:endParaRPr lang="en-N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99697" y="4568085"/>
                <a:ext cx="160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Lincoln</a:t>
                </a:r>
                <a:endParaRPr lang="en-NZ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32560" y="1013502"/>
                <a:ext cx="401708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400" b="1" dirty="0" smtClean="0"/>
                  <a:t>Issues: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Z" sz="2400" b="1" dirty="0" smtClean="0"/>
                  <a:t>The biggest zone in WA had no alternative  supply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NZ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Z" sz="2400" b="1" dirty="0" smtClean="0"/>
                  <a:t>Hospital, shopping malls,     </a:t>
                </a:r>
                <a:endParaRPr lang="en-NZ" sz="2400" b="1" dirty="0"/>
              </a:p>
              <a:p>
                <a:r>
                  <a:rPr lang="en-NZ" sz="2400" b="1" dirty="0" smtClean="0"/>
                  <a:t>     schools were effected.</a:t>
                </a:r>
              </a:p>
              <a:p>
                <a:endParaRPr lang="en-NZ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Z" sz="2400" b="1" dirty="0" smtClean="0"/>
                  <a:t>Commissioning of Triangle Rd  PS could create  dirty water issues </a:t>
                </a:r>
              </a:p>
              <a:p>
                <a:endParaRPr lang="en-NZ" sz="2400" b="1" dirty="0" smtClean="0"/>
              </a:p>
              <a:p>
                <a:endParaRPr lang="en-NZ" sz="2400" b="1" dirty="0"/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4038399" y="1019497"/>
              <a:ext cx="963385" cy="4744685"/>
            </a:xfrm>
            <a:custGeom>
              <a:avLst/>
              <a:gdLst>
                <a:gd name="connsiteX0" fmla="*/ 530678 w 963385"/>
                <a:gd name="connsiteY0" fmla="*/ 5919107 h 5919107"/>
                <a:gd name="connsiteX1" fmla="*/ 963385 w 963385"/>
                <a:gd name="connsiteY1" fmla="*/ 3331028 h 5919107"/>
                <a:gd name="connsiteX2" fmla="*/ 742950 w 963385"/>
                <a:gd name="connsiteY2" fmla="*/ 3094264 h 5919107"/>
                <a:gd name="connsiteX3" fmla="*/ 620485 w 963385"/>
                <a:gd name="connsiteY3" fmla="*/ 2930978 h 5919107"/>
                <a:gd name="connsiteX4" fmla="*/ 571500 w 963385"/>
                <a:gd name="connsiteY4" fmla="*/ 2759528 h 5919107"/>
                <a:gd name="connsiteX5" fmla="*/ 522514 w 963385"/>
                <a:gd name="connsiteY5" fmla="*/ 2694214 h 5919107"/>
                <a:gd name="connsiteX6" fmla="*/ 155121 w 963385"/>
                <a:gd name="connsiteY6" fmla="*/ 2253343 h 5919107"/>
                <a:gd name="connsiteX7" fmla="*/ 0 w 963385"/>
                <a:gd name="connsiteY7" fmla="*/ 1510393 h 5919107"/>
                <a:gd name="connsiteX8" fmla="*/ 261257 w 963385"/>
                <a:gd name="connsiteY8" fmla="*/ 1494064 h 5919107"/>
                <a:gd name="connsiteX9" fmla="*/ 514350 w 963385"/>
                <a:gd name="connsiteY9" fmla="*/ 669471 h 5919107"/>
                <a:gd name="connsiteX10" fmla="*/ 791935 w 963385"/>
                <a:gd name="connsiteY10" fmla="*/ 359228 h 5919107"/>
                <a:gd name="connsiteX11" fmla="*/ 644978 w 963385"/>
                <a:gd name="connsiteY11" fmla="*/ 0 h 591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3385" h="5919107">
                  <a:moveTo>
                    <a:pt x="530678" y="5919107"/>
                  </a:moveTo>
                  <a:lnTo>
                    <a:pt x="963385" y="3331028"/>
                  </a:lnTo>
                  <a:lnTo>
                    <a:pt x="742950" y="3094264"/>
                  </a:lnTo>
                  <a:lnTo>
                    <a:pt x="620485" y="2930978"/>
                  </a:lnTo>
                  <a:lnTo>
                    <a:pt x="571500" y="2759528"/>
                  </a:lnTo>
                  <a:lnTo>
                    <a:pt x="522514" y="2694214"/>
                  </a:lnTo>
                  <a:lnTo>
                    <a:pt x="155121" y="2253343"/>
                  </a:lnTo>
                  <a:lnTo>
                    <a:pt x="0" y="1510393"/>
                  </a:lnTo>
                  <a:lnTo>
                    <a:pt x="261257" y="1494064"/>
                  </a:lnTo>
                  <a:lnTo>
                    <a:pt x="514350" y="669471"/>
                  </a:lnTo>
                  <a:lnTo>
                    <a:pt x="791935" y="359228"/>
                  </a:lnTo>
                  <a:lnTo>
                    <a:pt x="644978" y="0"/>
                  </a:ln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Isosceles Triangle 7"/>
            <p:cNvSpPr/>
            <p:nvPr/>
          </p:nvSpPr>
          <p:spPr>
            <a:xfrm rot="19559775">
              <a:off x="4107224" y="2702754"/>
              <a:ext cx="236764" cy="24306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Study 1 – Lincoln Swanson </a:t>
            </a:r>
            <a:endParaRPr lang="en-NZ" dirty="0">
              <a:solidFill>
                <a:srgbClr val="012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02" y="926364"/>
            <a:ext cx="9126098" cy="4744685"/>
            <a:chOff x="823545" y="917470"/>
            <a:chExt cx="9126098" cy="4744685"/>
          </a:xfrm>
        </p:grpSpPr>
        <p:pic>
          <p:nvPicPr>
            <p:cNvPr id="3074" name="Picture 2" descr="C:\Users\bharkness\OneDrive - Watercare Services Limited\Conferences\Zoran 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99"/>
            <a:stretch/>
          </p:blipFill>
          <p:spPr bwMode="auto">
            <a:xfrm>
              <a:off x="823545" y="917470"/>
              <a:ext cx="7299516" cy="474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n 1"/>
            <p:cNvSpPr/>
            <p:nvPr/>
          </p:nvSpPr>
          <p:spPr>
            <a:xfrm>
              <a:off x="3929772" y="2810445"/>
              <a:ext cx="228600" cy="167640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/>
            <p:cNvSpPr/>
            <p:nvPr/>
          </p:nvSpPr>
          <p:spPr>
            <a:xfrm>
              <a:off x="3517977" y="3603798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Oval 6"/>
            <p:cNvSpPr/>
            <p:nvPr/>
          </p:nvSpPr>
          <p:spPr>
            <a:xfrm>
              <a:off x="5419523" y="3863566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Oval 8"/>
            <p:cNvSpPr/>
            <p:nvPr/>
          </p:nvSpPr>
          <p:spPr>
            <a:xfrm>
              <a:off x="2397618" y="4349585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/>
            <p:cNvSpPr/>
            <p:nvPr/>
          </p:nvSpPr>
          <p:spPr>
            <a:xfrm>
              <a:off x="3805212" y="2651205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41618" y="1928488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HGL 135m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14661" y="4060490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HGL 75m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66388" y="3935566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HGL 75m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093865" y="4951913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075" y="2158172"/>
              <a:ext cx="329374" cy="3293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540" y="2486518"/>
              <a:ext cx="329374" cy="3293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197" y="2971800"/>
              <a:ext cx="329374" cy="3293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39257" y="3811648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HGL 101m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542" y="3454500"/>
              <a:ext cx="329374" cy="32937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85540" y="2113154"/>
              <a:ext cx="6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A.V.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04918" y="2426147"/>
              <a:ext cx="1139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Pipework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4094" y="2729578"/>
              <a:ext cx="6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89977" y="2931842"/>
              <a:ext cx="6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73456" y="3426871"/>
              <a:ext cx="6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81955" y="1108905"/>
              <a:ext cx="160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Massey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0403" y="4493585"/>
              <a:ext cx="160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Swanson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2558" y="4245156"/>
              <a:ext cx="160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Lincoln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32558" y="1013502"/>
              <a:ext cx="401708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smtClean="0"/>
                <a:t>Solution: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NZ" sz="2400" b="1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400" b="1" dirty="0" smtClean="0"/>
                <a:t>Utilized  oversized assets in Massey Zone. </a:t>
              </a:r>
              <a:endParaRPr lang="en-NZ" sz="2400" b="1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400" b="1" dirty="0" smtClean="0"/>
                <a:t>New  PRVs installed.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NZ" sz="2400" b="1" dirty="0" smtClean="0"/>
                <a:t>Additional supply and more efficient system to LZ established.</a:t>
              </a:r>
              <a:endParaRPr lang="en-NZ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4287" y="1339737"/>
              <a:ext cx="1916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Triangle Road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178" y="2787134"/>
              <a:ext cx="329374" cy="329374"/>
            </a:xfrm>
            <a:prstGeom prst="rect">
              <a:avLst/>
            </a:prstGeom>
          </p:spPr>
        </p:pic>
      </p:grpSp>
      <p:sp>
        <p:nvSpPr>
          <p:cNvPr id="5" name="Freeform 4"/>
          <p:cNvSpPr/>
          <p:nvPr/>
        </p:nvSpPr>
        <p:spPr>
          <a:xfrm>
            <a:off x="4038399" y="1019497"/>
            <a:ext cx="963385" cy="4744685"/>
          </a:xfrm>
          <a:custGeom>
            <a:avLst/>
            <a:gdLst>
              <a:gd name="connsiteX0" fmla="*/ 530678 w 963385"/>
              <a:gd name="connsiteY0" fmla="*/ 5919107 h 5919107"/>
              <a:gd name="connsiteX1" fmla="*/ 963385 w 963385"/>
              <a:gd name="connsiteY1" fmla="*/ 3331028 h 5919107"/>
              <a:gd name="connsiteX2" fmla="*/ 742950 w 963385"/>
              <a:gd name="connsiteY2" fmla="*/ 3094264 h 5919107"/>
              <a:gd name="connsiteX3" fmla="*/ 620485 w 963385"/>
              <a:gd name="connsiteY3" fmla="*/ 2930978 h 5919107"/>
              <a:gd name="connsiteX4" fmla="*/ 571500 w 963385"/>
              <a:gd name="connsiteY4" fmla="*/ 2759528 h 5919107"/>
              <a:gd name="connsiteX5" fmla="*/ 522514 w 963385"/>
              <a:gd name="connsiteY5" fmla="*/ 2694214 h 5919107"/>
              <a:gd name="connsiteX6" fmla="*/ 155121 w 963385"/>
              <a:gd name="connsiteY6" fmla="*/ 2253343 h 5919107"/>
              <a:gd name="connsiteX7" fmla="*/ 0 w 963385"/>
              <a:gd name="connsiteY7" fmla="*/ 1510393 h 5919107"/>
              <a:gd name="connsiteX8" fmla="*/ 261257 w 963385"/>
              <a:gd name="connsiteY8" fmla="*/ 1494064 h 5919107"/>
              <a:gd name="connsiteX9" fmla="*/ 514350 w 963385"/>
              <a:gd name="connsiteY9" fmla="*/ 669471 h 5919107"/>
              <a:gd name="connsiteX10" fmla="*/ 791935 w 963385"/>
              <a:gd name="connsiteY10" fmla="*/ 359228 h 5919107"/>
              <a:gd name="connsiteX11" fmla="*/ 644978 w 963385"/>
              <a:gd name="connsiteY11" fmla="*/ 0 h 59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3385" h="5919107">
                <a:moveTo>
                  <a:pt x="530678" y="5919107"/>
                </a:moveTo>
                <a:lnTo>
                  <a:pt x="963385" y="3331028"/>
                </a:lnTo>
                <a:lnTo>
                  <a:pt x="742950" y="3094264"/>
                </a:lnTo>
                <a:lnTo>
                  <a:pt x="620485" y="2930978"/>
                </a:lnTo>
                <a:lnTo>
                  <a:pt x="571500" y="2759528"/>
                </a:lnTo>
                <a:lnTo>
                  <a:pt x="522514" y="2694214"/>
                </a:lnTo>
                <a:lnTo>
                  <a:pt x="155121" y="2253343"/>
                </a:lnTo>
                <a:lnTo>
                  <a:pt x="0" y="1510393"/>
                </a:lnTo>
                <a:lnTo>
                  <a:pt x="261257" y="1494064"/>
                </a:lnTo>
                <a:lnTo>
                  <a:pt x="514350" y="669471"/>
                </a:lnTo>
                <a:lnTo>
                  <a:pt x="791935" y="359228"/>
                </a:lnTo>
                <a:lnTo>
                  <a:pt x="644978" y="0"/>
                </a:lnTo>
              </a:path>
            </a:pathLst>
          </a:custGeom>
          <a:noFill/>
          <a:ln w="57150">
            <a:solidFill>
              <a:srgbClr val="00B05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Isosceles Triangle 7"/>
          <p:cNvSpPr/>
          <p:nvPr/>
        </p:nvSpPr>
        <p:spPr>
          <a:xfrm rot="19559775">
            <a:off x="4107224" y="2702754"/>
            <a:ext cx="236764" cy="243060"/>
          </a:xfrm>
          <a:prstGeom prst="triangle">
            <a:avLst/>
          </a:prstGeom>
          <a:solidFill>
            <a:srgbClr val="00B050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Study 1 – Lincoln Swanson </a:t>
            </a:r>
            <a:endParaRPr lang="en-NZ" dirty="0">
              <a:solidFill>
                <a:srgbClr val="012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harkness\OneDrive - Watercare Services Limited\Conferences\Zoran 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9"/>
          <a:stretch/>
        </p:blipFill>
        <p:spPr bwMode="auto">
          <a:xfrm>
            <a:off x="0" y="1012370"/>
            <a:ext cx="7601340" cy="498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7313" y="1707832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Albany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2343" y="3126391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HGL 80m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6" y="3402594"/>
            <a:ext cx="3907868" cy="22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41421" y="985195"/>
            <a:ext cx="4302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Issues: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Burst water main in Albany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Shopping centre shut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No alternative supply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b="1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Study 2 – Albany</a:t>
            </a:r>
            <a:endParaRPr lang="en-NZ" dirty="0">
              <a:solidFill>
                <a:srgbClr val="012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022466"/>
            <a:ext cx="8345979" cy="4978284"/>
            <a:chOff x="-1" y="0"/>
            <a:chExt cx="9144001" cy="6000750"/>
          </a:xfrm>
        </p:grpSpPr>
        <p:pic>
          <p:nvPicPr>
            <p:cNvPr id="5122" name="Picture 2" descr="C:\Users\bharkness\OneDrive - Watercare Services Limited\Conferences\Zoran 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39"/>
            <a:stretch/>
          </p:blipFill>
          <p:spPr bwMode="auto">
            <a:xfrm>
              <a:off x="-1" y="0"/>
              <a:ext cx="9144001" cy="600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918" y="673537"/>
              <a:ext cx="329374" cy="3293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768" y="3369112"/>
              <a:ext cx="329374" cy="3293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343" y="3889010"/>
              <a:ext cx="329374" cy="3293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430" y="5136785"/>
              <a:ext cx="329374" cy="3293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333" r="96889">
                          <a14:foregroundMark x1="59111" y1="8889" x2="59111" y2="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043" y="1292662"/>
              <a:ext cx="329374" cy="3293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92130" y="1292662"/>
              <a:ext cx="6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6882" y="3698486"/>
              <a:ext cx="6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PRV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6946" y="3869031"/>
              <a:ext cx="121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Pipework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89650" y="5116806"/>
              <a:ext cx="1753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ZV removed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1232" y="391025"/>
              <a:ext cx="1709833" cy="44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 smtClean="0">
                  <a:solidFill>
                    <a:srgbClr val="012639"/>
                  </a:solidFill>
                </a:rPr>
                <a:t>Three valves </a:t>
              </a:r>
              <a:endParaRPr lang="en-NZ" b="1" dirty="0">
                <a:solidFill>
                  <a:srgbClr val="012639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7221" y="2528411"/>
              <a:ext cx="160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Albany</a:t>
              </a:r>
              <a:endPara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2343" y="3126391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HGL 80m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96519" y="1411902"/>
            <a:ext cx="4067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Solution:</a:t>
            </a:r>
          </a:p>
          <a:p>
            <a:endParaRPr lang="en-N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New PRVs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New pipework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Three new 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/>
              <a:t>Alternative system established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b="1" dirty="0" smtClean="0"/>
          </a:p>
          <a:p>
            <a:endParaRPr lang="en-NZ" sz="2400" b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11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012639"/>
                </a:solidFill>
              </a:rPr>
              <a:t>Case Study 2 – Albany</a:t>
            </a:r>
            <a:endParaRPr lang="en-NZ" dirty="0">
              <a:solidFill>
                <a:srgbClr val="012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Watercare-PPT-template-Oct16</Template>
  <TotalTime>1206</TotalTime>
  <Words>341</Words>
  <Application>Microsoft Office PowerPoint</Application>
  <PresentationFormat>On-screen Show (4:3)</PresentationFormat>
  <Paragraphs>126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Working Together</vt:lpstr>
      <vt:lpstr>Overview</vt:lpstr>
      <vt:lpstr>The Premise</vt:lpstr>
      <vt:lpstr>The Premise</vt:lpstr>
      <vt:lpstr>Case Studies - Overview</vt:lpstr>
      <vt:lpstr>Case Study 1 – Lincoln Swanson </vt:lpstr>
      <vt:lpstr>Case Study 1 – Lincoln Swanson </vt:lpstr>
      <vt:lpstr>Case Study 2 – Albany</vt:lpstr>
      <vt:lpstr>Case Study 2 – Albany</vt:lpstr>
      <vt:lpstr>Case Study 3 – Takapuna and Northcote</vt:lpstr>
      <vt:lpstr>Case Study 3 – Takapuna and Northcote </vt:lpstr>
      <vt:lpstr>Tips For Success</vt:lpstr>
      <vt:lpstr>Working Together</vt:lpstr>
    </vt:vector>
  </TitlesOfParts>
  <Company>Watercare Services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THolmes (Thea)</dc:creator>
  <cp:lastModifiedBy>mdunstone1</cp:lastModifiedBy>
  <cp:revision>33</cp:revision>
  <cp:lastPrinted>2015-07-29T20:59:16Z</cp:lastPrinted>
  <dcterms:created xsi:type="dcterms:W3CDTF">2019-03-05T01:21:23Z</dcterms:created>
  <dcterms:modified xsi:type="dcterms:W3CDTF">2019-03-12T03:53:25Z</dcterms:modified>
</cp:coreProperties>
</file>