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0" r:id="rId5"/>
    <p:sldMasterId id="2147483723" r:id="rId6"/>
    <p:sldMasterId id="2147484092" r:id="rId7"/>
    <p:sldMasterId id="2147484007" r:id="rId8"/>
    <p:sldMasterId id="2147483773" r:id="rId9"/>
    <p:sldMasterId id="2147483854" r:id="rId10"/>
    <p:sldMasterId id="2147483666" r:id="rId11"/>
    <p:sldMasterId id="2147483936" r:id="rId12"/>
    <p:sldMasterId id="2147483781" r:id="rId13"/>
  </p:sldMasterIdLst>
  <p:notesMasterIdLst>
    <p:notesMasterId r:id="rId30"/>
  </p:notesMasterIdLst>
  <p:handoutMasterIdLst>
    <p:handoutMasterId r:id="rId31"/>
  </p:handoutMasterIdLst>
  <p:sldIdLst>
    <p:sldId id="469" r:id="rId14"/>
    <p:sldId id="425" r:id="rId15"/>
    <p:sldId id="475" r:id="rId16"/>
    <p:sldId id="473" r:id="rId17"/>
    <p:sldId id="462" r:id="rId18"/>
    <p:sldId id="477" r:id="rId19"/>
    <p:sldId id="472" r:id="rId20"/>
    <p:sldId id="478" r:id="rId21"/>
    <p:sldId id="479" r:id="rId22"/>
    <p:sldId id="480" r:id="rId23"/>
    <p:sldId id="481" r:id="rId24"/>
    <p:sldId id="476" r:id="rId25"/>
    <p:sldId id="482" r:id="rId26"/>
    <p:sldId id="384" r:id="rId27"/>
    <p:sldId id="444" r:id="rId28"/>
    <p:sldId id="463" r:id="rId29"/>
  </p:sldIdLst>
  <p:sldSz cx="12192000" cy="6858000"/>
  <p:notesSz cx="6669088" cy="9872663"/>
  <p:embeddedFontLst>
    <p:embeddedFont>
      <p:font typeface="Calibri" panose="020F0502020204030204" pitchFamily="34" charset="0"/>
      <p:regular r:id="rId32"/>
      <p:bold r:id="rId33"/>
      <p:italic r:id="rId34"/>
      <p:boldItalic r:id="rId35"/>
    </p:embeddedFont>
    <p:embeddedFont>
      <p:font typeface="Jacobs Chronos" panose="020B0604020202020204" charset="0"/>
      <p:regular r:id="rId36"/>
      <p:bold r:id="rId37"/>
      <p:italic r:id="rId38"/>
      <p:boldItalic r:id="rId39"/>
    </p:embeddedFont>
    <p:embeddedFont>
      <p:font typeface="Jacobs Chronos Light" panose="020B0604020202020204" charset="0"/>
      <p:regular r:id="rId40"/>
      <p:italic r:id="rId41"/>
    </p:embeddedFont>
    <p:embeddedFont>
      <p:font typeface="Verdana" panose="020B060403050404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C27"/>
    <a:srgbClr val="FF4964"/>
    <a:srgbClr val="0A7DFF"/>
    <a:srgbClr val="231EDC"/>
    <a:srgbClr val="A04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8DB51-F4C2-43DF-AA57-178850B1B9E0}" v="19" dt="2022-10-17T01:58:15.990"/>
  </p1510:revLst>
</p1510:revInfo>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114" autoAdjust="0"/>
  </p:normalViewPr>
  <p:slideViewPr>
    <p:cSldViewPr snapToGrid="0">
      <p:cViewPr varScale="1">
        <p:scale>
          <a:sx n="53" d="100"/>
          <a:sy n="53" d="100"/>
        </p:scale>
        <p:origin x="1410" y="12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8.fntdata"/><Relationship Id="rId21" Type="http://schemas.openxmlformats.org/officeDocument/2006/relationships/slide" Target="slides/slide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B797A51D-465D-438D-BB65-13C4828FA74D}" type="datetimeFigureOut">
              <a:rPr lang="en-US" smtClean="0"/>
              <a:t>10/18/2022</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1F82567-BB9E-4E87-B24B-87AB2D30DD49}" type="datetimeFigureOut">
              <a:rPr lang="en-US" smtClean="0"/>
              <a:t>10/18/2022</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a:t>
            </a:fld>
            <a:endParaRPr lang="en-US"/>
          </a:p>
        </p:txBody>
      </p:sp>
    </p:spTree>
    <p:extLst>
      <p:ext uri="{BB962C8B-B14F-4D97-AF65-F5344CB8AC3E}">
        <p14:creationId xmlns:p14="http://schemas.microsoft.com/office/powerpoint/2010/main" val="167986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ponds ………….</a:t>
            </a:r>
          </a:p>
          <a:p>
            <a:endParaRPr lang="en-US" dirty="0"/>
          </a:p>
          <a:p>
            <a:r>
              <a:rPr lang="en-US" dirty="0"/>
              <a:t>Also impacted by the toxic byproducts of combustion</a:t>
            </a:r>
          </a:p>
          <a:p>
            <a:r>
              <a:rPr lang="en-US" dirty="0"/>
              <a:t>Ponds went black</a:t>
            </a:r>
          </a:p>
          <a:p>
            <a:r>
              <a:rPr lang="en-US" dirty="0"/>
              <a:t>DO plummeted, due to the lack of algae and the higher than normal BOD and high TSS carry over</a:t>
            </a:r>
          </a:p>
          <a:p>
            <a:r>
              <a:rPr lang="en-US" dirty="0"/>
              <a:t>Sludge built up on Pond 1, floating to surface leading to odour</a:t>
            </a:r>
          </a:p>
          <a:p>
            <a:endParaRPr lang="en-US" dirty="0"/>
          </a:p>
          <a:p>
            <a:r>
              <a:rPr lang="en-US" dirty="0"/>
              <a:t>Installed aeration, for 2 reasons</a:t>
            </a:r>
          </a:p>
          <a:p>
            <a:r>
              <a:rPr lang="en-US" dirty="0"/>
              <a:t>to break up sludge and aerate, </a:t>
            </a:r>
          </a:p>
          <a:p>
            <a:r>
              <a:rPr lang="en-US" dirty="0"/>
              <a:t>to reduce short circuiting</a:t>
            </a:r>
          </a:p>
          <a:p>
            <a:r>
              <a:rPr lang="en-US" dirty="0"/>
              <a:t>Call to the industry was answered– but we need very large units</a:t>
            </a:r>
          </a:p>
          <a:p>
            <a:r>
              <a:rPr lang="en-US" dirty="0"/>
              <a:t>Big thank you to Fonterra/Tasman for the lend of the </a:t>
            </a:r>
            <a:r>
              <a:rPr lang="en-US" dirty="0" err="1"/>
              <a:t>Takaka</a:t>
            </a:r>
            <a:r>
              <a:rPr lang="en-US" dirty="0"/>
              <a:t> aerator</a:t>
            </a:r>
          </a:p>
          <a:p>
            <a:r>
              <a:rPr lang="en-US" dirty="0"/>
              <a:t>Big thank you to ICC for their mothballed directional aerators</a:t>
            </a:r>
          </a:p>
          <a:p>
            <a:endParaRPr lang="en-US" dirty="0"/>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10</a:t>
            </a:fld>
            <a:endParaRPr lang="en-US"/>
          </a:p>
        </p:txBody>
      </p:sp>
    </p:spTree>
    <p:extLst>
      <p:ext uri="{BB962C8B-B14F-4D97-AF65-F5344CB8AC3E}">
        <p14:creationId xmlns:p14="http://schemas.microsoft.com/office/powerpoint/2010/main" val="2963405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secondary treatment</a:t>
            </a:r>
          </a:p>
          <a:p>
            <a:r>
              <a:rPr lang="en-US" dirty="0"/>
              <a:t>Assess the options</a:t>
            </a:r>
          </a:p>
          <a:p>
            <a:r>
              <a:rPr lang="en-US" dirty="0"/>
              <a:t>Used SUMO model to quickly assess the treatment impact different configuration options </a:t>
            </a:r>
          </a:p>
          <a:p>
            <a:endParaRPr lang="en-US" dirty="0"/>
          </a:p>
          <a:p>
            <a:r>
              <a:rPr lang="en-US" dirty="0"/>
              <a:t>Winner was</a:t>
            </a:r>
          </a:p>
          <a:p>
            <a:r>
              <a:rPr lang="en-US" dirty="0"/>
              <a:t>Refurbish clarifiers as aeration basins</a:t>
            </a:r>
          </a:p>
          <a:p>
            <a:r>
              <a:rPr lang="en-US" dirty="0"/>
              <a:t>Install 600kW aeration</a:t>
            </a:r>
          </a:p>
          <a:p>
            <a:r>
              <a:rPr lang="en-US" dirty="0"/>
              <a:t>Maximise aeration in SCTs</a:t>
            </a:r>
          </a:p>
          <a:p>
            <a:r>
              <a:rPr lang="en-US" dirty="0"/>
              <a:t>Maximise throughput of remaining 2° clarifiers</a:t>
            </a:r>
          </a:p>
          <a:p>
            <a:r>
              <a:rPr lang="en-US" dirty="0"/>
              <a:t>Install aeration on ponds to provide resilience</a:t>
            </a:r>
          </a:p>
          <a:p>
            <a:r>
              <a:rPr lang="en-US" dirty="0"/>
              <a:t>Install a TF bypass to maximise flow to 2°</a:t>
            </a:r>
          </a:p>
          <a:p>
            <a:endParaRPr lang="en-US" dirty="0"/>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11</a:t>
            </a:fld>
            <a:endParaRPr lang="en-US"/>
          </a:p>
        </p:txBody>
      </p:sp>
    </p:spTree>
    <p:extLst>
      <p:ext uri="{BB962C8B-B14F-4D97-AF65-F5344CB8AC3E}">
        <p14:creationId xmlns:p14="http://schemas.microsoft.com/office/powerpoint/2010/main" val="2628257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a:p>
        </p:txBody>
      </p:sp>
    </p:spTree>
    <p:extLst>
      <p:ext uri="{BB962C8B-B14F-4D97-AF65-F5344CB8AC3E}">
        <p14:creationId xmlns:p14="http://schemas.microsoft.com/office/powerpoint/2010/main" val="209304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13</a:t>
            </a:fld>
            <a:endParaRPr lang="en-US"/>
          </a:p>
        </p:txBody>
      </p:sp>
    </p:spTree>
    <p:extLst>
      <p:ext uri="{BB962C8B-B14F-4D97-AF65-F5344CB8AC3E}">
        <p14:creationId xmlns:p14="http://schemas.microsoft.com/office/powerpoint/2010/main" val="56689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14</a:t>
            </a:fld>
            <a:endParaRPr lang="en-US"/>
          </a:p>
        </p:txBody>
      </p:sp>
    </p:spTree>
    <p:extLst>
      <p:ext uri="{BB962C8B-B14F-4D97-AF65-F5344CB8AC3E}">
        <p14:creationId xmlns:p14="http://schemas.microsoft.com/office/powerpoint/2010/main" val="115097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a:p>
        </p:txBody>
      </p:sp>
    </p:spTree>
    <p:extLst>
      <p:ext uri="{BB962C8B-B14F-4D97-AF65-F5344CB8AC3E}">
        <p14:creationId xmlns:p14="http://schemas.microsoft.com/office/powerpoint/2010/main" val="387055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16</a:t>
            </a:fld>
            <a:endParaRPr lang="en-US"/>
          </a:p>
        </p:txBody>
      </p:sp>
    </p:spTree>
    <p:extLst>
      <p:ext uri="{BB962C8B-B14F-4D97-AF65-F5344CB8AC3E}">
        <p14:creationId xmlns:p14="http://schemas.microsoft.com/office/powerpoint/2010/main" val="70545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2</a:t>
            </a:fld>
            <a:endParaRPr lang="en-US"/>
          </a:p>
        </p:txBody>
      </p:sp>
    </p:spTree>
    <p:extLst>
      <p:ext uri="{BB962C8B-B14F-4D97-AF65-F5344CB8AC3E}">
        <p14:creationId xmlns:p14="http://schemas.microsoft.com/office/powerpoint/2010/main" val="212316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3</a:t>
            </a:fld>
            <a:endParaRPr lang="en-US"/>
          </a:p>
        </p:txBody>
      </p:sp>
    </p:spTree>
    <p:extLst>
      <p:ext uri="{BB962C8B-B14F-4D97-AF65-F5344CB8AC3E}">
        <p14:creationId xmlns:p14="http://schemas.microsoft.com/office/powerpoint/2010/main" val="181682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4</a:t>
            </a:fld>
            <a:endParaRPr lang="en-US"/>
          </a:p>
        </p:txBody>
      </p:sp>
    </p:spTree>
    <p:extLst>
      <p:ext uri="{BB962C8B-B14F-4D97-AF65-F5344CB8AC3E}">
        <p14:creationId xmlns:p14="http://schemas.microsoft.com/office/powerpoint/2010/main" val="226204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5</a:t>
            </a:fld>
            <a:endParaRPr lang="en-US"/>
          </a:p>
        </p:txBody>
      </p:sp>
    </p:spTree>
    <p:extLst>
      <p:ext uri="{BB962C8B-B14F-4D97-AF65-F5344CB8AC3E}">
        <p14:creationId xmlns:p14="http://schemas.microsoft.com/office/powerpoint/2010/main" val="179553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6</a:t>
            </a:fld>
            <a:endParaRPr lang="en-US"/>
          </a:p>
        </p:txBody>
      </p:sp>
    </p:spTree>
    <p:extLst>
      <p:ext uri="{BB962C8B-B14F-4D97-AF65-F5344CB8AC3E}">
        <p14:creationId xmlns:p14="http://schemas.microsoft.com/office/powerpoint/2010/main" val="91701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a:t>
            </a:r>
          </a:p>
          <a:p>
            <a:endParaRPr lang="en-US" dirty="0"/>
          </a:p>
          <a:p>
            <a:r>
              <a:rPr lang="en-US" dirty="0"/>
              <a:t>Emergency situation. is always a variable changing landscape.</a:t>
            </a:r>
          </a:p>
          <a:p>
            <a:r>
              <a:rPr lang="en-US" dirty="0"/>
              <a:t>Changing information can be overwhelming</a:t>
            </a:r>
          </a:p>
          <a:p>
            <a:r>
              <a:rPr lang="en-US" dirty="0"/>
              <a:t>The first challenge was the tame the flow of information</a:t>
            </a:r>
          </a:p>
          <a:p>
            <a:endParaRPr lang="en-US" dirty="0"/>
          </a:p>
          <a:p>
            <a:r>
              <a:rPr lang="en-US" dirty="0"/>
              <a:t>Make a plan! And I do like a good plan</a:t>
            </a:r>
          </a:p>
          <a:p>
            <a:endParaRPr lang="en-US" dirty="0"/>
          </a:p>
          <a:p>
            <a:r>
              <a:rPr lang="en-US" dirty="0"/>
              <a:t>Start with the urgent things</a:t>
            </a:r>
          </a:p>
          <a:p>
            <a:pPr marL="171450" indent="-171450">
              <a:buFont typeface="Arial" panose="020B0604020202020204" pitchFamily="34" charset="0"/>
              <a:buChar char="•"/>
            </a:pPr>
            <a:r>
              <a:rPr lang="en-US" dirty="0"/>
              <a:t>What needs to happen – commence, cease, continue</a:t>
            </a:r>
          </a:p>
          <a:p>
            <a:pPr marL="171450" indent="-171450">
              <a:buFont typeface="Arial" panose="020B0604020202020204" pitchFamily="34" charset="0"/>
              <a:buChar char="•"/>
            </a:pPr>
            <a:r>
              <a:rPr lang="en-US" dirty="0"/>
              <a:t>Give it a name</a:t>
            </a:r>
          </a:p>
          <a:p>
            <a:pPr marL="171450" indent="-171450">
              <a:buFont typeface="Arial" panose="020B0604020202020204" pitchFamily="34" charset="0"/>
              <a:buChar char="•"/>
            </a:pPr>
            <a:r>
              <a:rPr lang="en-US" dirty="0"/>
              <a:t>Provide details – which changes and grows as you find more</a:t>
            </a:r>
          </a:p>
          <a:p>
            <a:pPr marL="171450" indent="-171450">
              <a:buFont typeface="Arial" panose="020B0604020202020204" pitchFamily="34" charset="0"/>
              <a:buChar char="•"/>
            </a:pPr>
            <a:r>
              <a:rPr lang="en-US" dirty="0"/>
              <a:t>Give it a “programme”</a:t>
            </a:r>
          </a:p>
          <a:p>
            <a:endParaRPr lang="en-US" dirty="0"/>
          </a:p>
          <a:p>
            <a:r>
              <a:rPr lang="en-US" dirty="0"/>
              <a:t>For CWTP we sorted things into 3 timeframes</a:t>
            </a:r>
          </a:p>
          <a:p>
            <a:pPr marL="171450" indent="-171450">
              <a:buFont typeface="Arial" panose="020B0604020202020204" pitchFamily="34" charset="0"/>
              <a:buChar char="•"/>
            </a:pPr>
            <a:r>
              <a:rPr lang="en-US" dirty="0"/>
              <a:t>Immediate/urgent</a:t>
            </a:r>
          </a:p>
          <a:p>
            <a:pPr marL="171450" indent="-171450">
              <a:buFont typeface="Arial" panose="020B0604020202020204" pitchFamily="34" charset="0"/>
              <a:buChar char="•"/>
            </a:pPr>
            <a:r>
              <a:rPr lang="en-US" dirty="0"/>
              <a:t>Short term</a:t>
            </a:r>
          </a:p>
          <a:p>
            <a:pPr marL="171450" indent="-171450">
              <a:buFont typeface="Arial" panose="020B0604020202020204" pitchFamily="34" charset="0"/>
              <a:buChar char="•"/>
            </a:pPr>
            <a:r>
              <a:rPr lang="en-US" dirty="0"/>
              <a:t>Medium term</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7</a:t>
            </a:fld>
            <a:endParaRPr lang="en-US"/>
          </a:p>
        </p:txBody>
      </p:sp>
    </p:spTree>
    <p:extLst>
      <p:ext uri="{BB962C8B-B14F-4D97-AF65-F5344CB8AC3E}">
        <p14:creationId xmlns:p14="http://schemas.microsoft.com/office/powerpoint/2010/main" val="44024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immediate response look like:</a:t>
            </a:r>
          </a:p>
          <a:p>
            <a:endParaRPr lang="en-US" dirty="0"/>
          </a:p>
          <a:p>
            <a:r>
              <a:rPr lang="en-US" dirty="0"/>
              <a:t>Screen room odour control was connected to the TFs – </a:t>
            </a:r>
            <a:r>
              <a:rPr lang="en-US" dirty="0" err="1"/>
              <a:t>reinstatment</a:t>
            </a:r>
            <a:endParaRPr lang="en-US" dirty="0"/>
          </a:p>
          <a:p>
            <a:r>
              <a:rPr lang="en-US" dirty="0"/>
              <a:t>New ducting from the inlet works to connect to undamaged foul air system, conveyed to the biofilter</a:t>
            </a:r>
          </a:p>
          <a:p>
            <a:endParaRPr lang="en-US" dirty="0"/>
          </a:p>
          <a:p>
            <a:r>
              <a:rPr lang="en-US" dirty="0"/>
              <a:t>Wastewater was used as part of the fire control in TFs</a:t>
            </a:r>
          </a:p>
          <a:p>
            <a:r>
              <a:rPr lang="en-US" dirty="0"/>
              <a:t>Flows through to aeration basins and then to the ponds.</a:t>
            </a:r>
          </a:p>
          <a:p>
            <a:r>
              <a:rPr lang="en-US" dirty="0"/>
              <a:t>No bypass from 1°, to 2° ………….. Only bypass to Ponds </a:t>
            </a:r>
          </a:p>
          <a:p>
            <a:r>
              <a:rPr lang="en-US" dirty="0"/>
              <a:t>Toxic byproducts of combustion killed off the biology</a:t>
            </a:r>
          </a:p>
          <a:p>
            <a:r>
              <a:rPr lang="en-US" dirty="0"/>
              <a:t>Construction of new gates to positively disconnect TFs</a:t>
            </a:r>
          </a:p>
          <a:p>
            <a:endParaRPr lang="en-US" dirty="0"/>
          </a:p>
          <a:p>
            <a:r>
              <a:rPr lang="en-US" dirty="0"/>
              <a:t>Secondary treatment significantly compromised, so maximise primary treatment</a:t>
            </a:r>
          </a:p>
          <a:p>
            <a:r>
              <a:rPr lang="en-US" dirty="0"/>
              <a:t>Alter flow path through PSTs to optimise</a:t>
            </a:r>
          </a:p>
          <a:p>
            <a:r>
              <a:rPr lang="en-US" dirty="0"/>
              <a:t>Introduce polymer dosing to inlet channel – post screens to maximise TSS capture</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88862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toxic byproducts of combustion had a negative impact biology of the digesters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Increasing pH, H2S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Glass </a:t>
            </a:r>
            <a:r>
              <a:rPr lang="en-US" dirty="0" err="1"/>
              <a:t>fibres</a:t>
            </a:r>
            <a:r>
              <a:rPr lang="en-US" dirty="0"/>
              <a:t> from roof compromising biosolids reuse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Divert 2° to landfill, but cannot take dilute wet sludge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Tie into sludge hopper post Belts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Retrofit overland path to belt presses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Sequence 2° sludge dewatering for disposal and digester biosolids for reuse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Hard work for shift engineers, swapping between very different raw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sludge cleared out, no more 2³ sludge being generated, reset to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9</a:t>
            </a:fld>
            <a:endParaRPr lang="en-US"/>
          </a:p>
        </p:txBody>
      </p:sp>
    </p:spTree>
    <p:extLst>
      <p:ext uri="{BB962C8B-B14F-4D97-AF65-F5344CB8AC3E}">
        <p14:creationId xmlns:p14="http://schemas.microsoft.com/office/powerpoint/2010/main" val="363149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E2446-2B4C-4459-A196-A36F20099967}"/>
              </a:ext>
            </a:extLst>
          </p:cNvPr>
          <p:cNvSpPr/>
          <p:nvPr userDrawn="1"/>
        </p:nvSpPr>
        <p:spPr>
          <a:xfrm flipV="1">
            <a:off x="941830" y="914073"/>
            <a:ext cx="11250169" cy="476233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0E0ED9-6381-4CE2-826F-F81BAA9EB22C}"/>
              </a:ext>
            </a:extLst>
          </p:cNvPr>
          <p:cNvSpPr/>
          <p:nvPr userDrawn="1"/>
        </p:nvSpPr>
        <p:spPr>
          <a:xfrm>
            <a:off x="941830" y="610064"/>
            <a:ext cx="11250169" cy="35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14716"/>
            <a:ext cx="941832" cy="943284"/>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1820487"/>
            <a:ext cx="10209602" cy="1746609"/>
          </a:xfrm>
          <a:prstGeom prst="rect">
            <a:avLst/>
          </a:prstGeom>
          <a:noFill/>
        </p:spPr>
        <p:txBody>
          <a:bodyPr lIns="0" anchor="b">
            <a:noAutofit/>
          </a:bodyPr>
          <a:lstStyle>
            <a:lvl1pPr algn="l">
              <a:defRPr sz="4800" b="1">
                <a:solidFill>
                  <a:schemeClr val="tx1"/>
                </a:solidFill>
              </a:defRPr>
            </a:lvl1pPr>
          </a:lstStyle>
          <a:p>
            <a:r>
              <a:rPr lang="en-US" dirty="0"/>
              <a:t>Presentation title, 48pt bold.</a:t>
            </a:r>
          </a:p>
        </p:txBody>
      </p:sp>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708065"/>
            <a:ext cx="10209601" cy="1002968"/>
          </a:xfrm>
          <a:prstGeom prst="rect">
            <a:avLst/>
          </a:prstGeom>
        </p:spPr>
        <p:txBody>
          <a:bodyPr lIns="0" anchor="b"/>
          <a:lstStyle>
            <a:lvl1pPr marL="0" indent="0">
              <a:buFontTx/>
              <a:buNone/>
              <a:defRPr sz="2800" b="1">
                <a:solidFill>
                  <a:schemeClr val="tx1"/>
                </a:solidFill>
              </a:defRPr>
            </a:lvl1pPr>
          </a:lstStyle>
          <a:p>
            <a:pPr lvl="0"/>
            <a:r>
              <a:rPr lang="en-AU" dirty="0"/>
              <a:t>Other information, 28pt light bold.</a:t>
            </a:r>
            <a:endParaRPr lang="en-US" dirty="0"/>
          </a:p>
        </p:txBody>
      </p:sp>
      <p:sp>
        <p:nvSpPr>
          <p:cNvPr id="12" name="Rectangle 11">
            <a:extLst>
              <a:ext uri="{FF2B5EF4-FFF2-40B4-BE49-F238E27FC236}">
                <a16:creationId xmlns:a16="http://schemas.microsoft.com/office/drawing/2014/main" id="{29525472-B1DF-4A98-802A-B97A237DA82B}"/>
              </a:ext>
            </a:extLst>
          </p:cNvPr>
          <p:cNvSpPr/>
          <p:nvPr userDrawn="1"/>
        </p:nvSpPr>
        <p:spPr>
          <a:xfrm>
            <a:off x="941830" y="-1"/>
            <a:ext cx="11250169" cy="610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52731C-ED51-480F-921E-20609218CBC1}"/>
              </a:ext>
            </a:extLst>
          </p:cNvPr>
          <p:cNvSpPr/>
          <p:nvPr userDrawn="1"/>
        </p:nvSpPr>
        <p:spPr>
          <a:xfrm>
            <a:off x="941830" y="5676405"/>
            <a:ext cx="11250169" cy="230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C760AA-F653-4795-B699-8F46BA705579}"/>
              </a:ext>
            </a:extLst>
          </p:cNvPr>
          <p:cNvSpPr/>
          <p:nvPr userDrawn="1"/>
        </p:nvSpPr>
        <p:spPr>
          <a:xfrm>
            <a:off x="941831" y="5809773"/>
            <a:ext cx="11250169" cy="10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rand Logo">
            <a:extLst>
              <a:ext uri="{FF2B5EF4-FFF2-40B4-BE49-F238E27FC236}">
                <a16:creationId xmlns:a16="http://schemas.microsoft.com/office/drawing/2014/main" id="{1CA5D32A-C387-47B9-A575-30E9890DEC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2679" y="6078510"/>
            <a:ext cx="3195350" cy="553094"/>
          </a:xfrm>
          <a:prstGeom prst="rect">
            <a:avLst/>
          </a:prstGeom>
        </p:spPr>
      </p:pic>
    </p:spTree>
    <p:extLst>
      <p:ext uri="{BB962C8B-B14F-4D97-AF65-F5344CB8AC3E}">
        <p14:creationId xmlns:p14="http://schemas.microsoft.com/office/powerpoint/2010/main" val="262794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3 Image Placeholders">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3A5AFC-CDC1-4FA8-8672-60843A7E4C64}"/>
              </a:ext>
            </a:extLst>
          </p:cNvPr>
          <p:cNvSpPr>
            <a:spLocks noGrp="1"/>
          </p:cNvSpPr>
          <p:nvPr>
            <p:ph type="title" hasCustomPrompt="1"/>
          </p:nvPr>
        </p:nvSpPr>
        <p:spPr>
          <a:xfrm>
            <a:off x="695324" y="486795"/>
            <a:ext cx="10801351" cy="640080"/>
          </a:xfrm>
        </p:spPr>
        <p:txBody>
          <a:bodyPr/>
          <a:lstStyle>
            <a:lvl1pPr>
              <a:defRPr>
                <a:solidFill>
                  <a:schemeClr val="tx1"/>
                </a:solidFill>
              </a:defRPr>
            </a:lvl1pPr>
          </a:lstStyle>
          <a:p>
            <a:r>
              <a:rPr lang="en-US" dirty="0"/>
              <a:t>Slide title, 28pt bold</a:t>
            </a:r>
          </a:p>
        </p:txBody>
      </p:sp>
      <p:sp>
        <p:nvSpPr>
          <p:cNvPr id="8" name="Slide Number Placeholder 3">
            <a:extLst>
              <a:ext uri="{FF2B5EF4-FFF2-40B4-BE49-F238E27FC236}">
                <a16:creationId xmlns:a16="http://schemas.microsoft.com/office/drawing/2014/main" id="{52FE0CF1-4AFE-49E0-ADB7-6898041898EA}"/>
              </a:ext>
            </a:extLst>
          </p:cNvPr>
          <p:cNvSpPr>
            <a:spLocks noGrp="1"/>
          </p:cNvSpPr>
          <p:nvPr>
            <p:ph type="sldNum" sz="quarter" idx="11"/>
          </p:nvPr>
        </p:nvSpPr>
        <p:spPr>
          <a:xfrm>
            <a:off x="695324" y="6309360"/>
            <a:ext cx="1383642" cy="274320"/>
          </a:xfrm>
        </p:spPr>
        <p:txBody>
          <a:bodyPr/>
          <a:lstStyle/>
          <a:p>
            <a:fld id="{9B3E39EC-4BE2-4DEA-81C0-4ABC0AAB4AC0}" type="slidenum">
              <a:rPr lang="en-AU" smtClean="0"/>
              <a:pPr/>
              <a:t>‹#›</a:t>
            </a:fld>
            <a:endParaRPr lang="en-AU" dirty="0"/>
          </a:p>
        </p:txBody>
      </p:sp>
      <p:sp>
        <p:nvSpPr>
          <p:cNvPr id="9" name="Content Placeholder 3">
            <a:extLst>
              <a:ext uri="{FF2B5EF4-FFF2-40B4-BE49-F238E27FC236}">
                <a16:creationId xmlns:a16="http://schemas.microsoft.com/office/drawing/2014/main" id="{1E984A30-71BE-4191-8948-D33FB91BAF4F}"/>
              </a:ext>
            </a:extLst>
          </p:cNvPr>
          <p:cNvSpPr>
            <a:spLocks noGrp="1"/>
          </p:cNvSpPr>
          <p:nvPr>
            <p:ph sz="half" idx="2" hasCustomPrompt="1"/>
          </p:nvPr>
        </p:nvSpPr>
        <p:spPr>
          <a:xfrm>
            <a:off x="5628004" y="1337094"/>
            <a:ext cx="6563995" cy="4856672"/>
          </a:xfrm>
          <a:prstGeom prst="rect">
            <a:avLst/>
          </a:prstGeom>
          <a:solidFill>
            <a:schemeClr val="accent1"/>
          </a:solidFill>
        </p:spPr>
        <p:txBody>
          <a:bodyPr lIns="274320" tIns="360000" rIns="274320">
            <a:noAutofit/>
          </a:bodyPr>
          <a:lstStyle>
            <a:lvl1pPr marL="270000" indent="-270000">
              <a:buClr>
                <a:schemeClr val="bg1"/>
              </a:buClr>
              <a:defRPr sz="2400">
                <a:solidFill>
                  <a:schemeClr val="bg1"/>
                </a:solidFill>
                <a:latin typeface="+mj-lt"/>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400">
                <a:solidFill>
                  <a:schemeClr val="bg1"/>
                </a:solidFill>
                <a:latin typeface="+mj-lt"/>
                <a:cs typeface="Jacobs Chronos" panose="010B0603030503030204" pitchFamily="34" charset="0"/>
              </a:defRPr>
            </a:lvl2pPr>
            <a:lvl3pPr marL="810000" indent="-270000">
              <a:spcBef>
                <a:spcPts val="600"/>
              </a:spcBef>
              <a:spcAft>
                <a:spcPts val="0"/>
              </a:spcAft>
              <a:buClr>
                <a:schemeClr val="bg1"/>
              </a:buClr>
              <a:defRPr sz="2000">
                <a:solidFill>
                  <a:schemeClr val="bg1"/>
                </a:solidFill>
                <a:latin typeface="+mj-lt"/>
                <a:cs typeface="Jacobs Chronos" panose="010B0603030503030204" pitchFamily="34" charset="0"/>
              </a:defRPr>
            </a:lvl3pPr>
            <a:lvl4pPr marL="1080000">
              <a:spcBef>
                <a:spcPts val="600"/>
              </a:spcBef>
              <a:spcAft>
                <a:spcPts val="0"/>
              </a:spcAft>
              <a:buClr>
                <a:schemeClr val="bg1"/>
              </a:buClr>
              <a:defRPr sz="1800">
                <a:solidFill>
                  <a:schemeClr val="bg1"/>
                </a:solidFill>
                <a:latin typeface="+mj-lt"/>
                <a:cs typeface="Jacobs Chronos" panose="010B0603030503030204" pitchFamily="34" charset="0"/>
              </a:defRPr>
            </a:lvl4pPr>
            <a:lvl5pPr marL="1350000" indent="-270000">
              <a:spcBef>
                <a:spcPts val="600"/>
              </a:spcBef>
              <a:spcAft>
                <a:spcPts val="0"/>
              </a:spcAft>
              <a:buClr>
                <a:schemeClr val="bg1"/>
              </a:buClr>
              <a:defRPr sz="1600">
                <a:solidFill>
                  <a:schemeClr val="bg1"/>
                </a:solidFill>
                <a:latin typeface="+mj-lt"/>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24pt  </a:t>
            </a:r>
          </a:p>
          <a:p>
            <a:pPr lvl="1"/>
            <a:r>
              <a:rPr lang="en-US" dirty="0"/>
              <a:t>Second level, 22pt  </a:t>
            </a:r>
          </a:p>
          <a:p>
            <a:pPr lvl="2"/>
            <a:r>
              <a:rPr lang="en-US" dirty="0"/>
              <a:t>Third level, 20pt  </a:t>
            </a:r>
          </a:p>
          <a:p>
            <a:pPr lvl="3"/>
            <a:r>
              <a:rPr lang="en-US" dirty="0"/>
              <a:t>Fourth level, 18pt  </a:t>
            </a:r>
          </a:p>
          <a:p>
            <a:pPr lvl="4"/>
            <a:r>
              <a:rPr lang="en-US" dirty="0"/>
              <a:t>Fifth level, 16pt  </a:t>
            </a:r>
            <a:endParaRPr lang="en-AU" dirty="0"/>
          </a:p>
        </p:txBody>
      </p:sp>
      <p:sp>
        <p:nvSpPr>
          <p:cNvPr id="15" name="Rectangle 14">
            <a:extLst>
              <a:ext uri="{FF2B5EF4-FFF2-40B4-BE49-F238E27FC236}">
                <a16:creationId xmlns:a16="http://schemas.microsoft.com/office/drawing/2014/main" id="{27399F6E-0659-4B09-AF03-72FAD06F7B1C}"/>
              </a:ext>
            </a:extLst>
          </p:cNvPr>
          <p:cNvSpPr/>
          <p:nvPr userDrawn="1"/>
        </p:nvSpPr>
        <p:spPr>
          <a:xfrm>
            <a:off x="0" y="1337094"/>
            <a:ext cx="320040" cy="48566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a:extLst>
              <a:ext uri="{FF2B5EF4-FFF2-40B4-BE49-F238E27FC236}">
                <a16:creationId xmlns:a16="http://schemas.microsoft.com/office/drawing/2014/main" id="{E019F9E3-66E3-48C4-A1CD-97B214C91E18}"/>
              </a:ext>
            </a:extLst>
          </p:cNvPr>
          <p:cNvSpPr>
            <a:spLocks noGrp="1"/>
          </p:cNvSpPr>
          <p:nvPr>
            <p:ph type="pic" sz="quarter" idx="16" hasCustomPrompt="1"/>
          </p:nvPr>
        </p:nvSpPr>
        <p:spPr>
          <a:xfrm>
            <a:off x="2448561" y="1337094"/>
            <a:ext cx="128047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7" name="Picture Placeholder 9">
            <a:extLst>
              <a:ext uri="{FF2B5EF4-FFF2-40B4-BE49-F238E27FC236}">
                <a16:creationId xmlns:a16="http://schemas.microsoft.com/office/drawing/2014/main" id="{A8699A90-75C8-4178-8F99-0D2F881D5D3D}"/>
              </a:ext>
            </a:extLst>
          </p:cNvPr>
          <p:cNvSpPr>
            <a:spLocks noGrp="1"/>
          </p:cNvSpPr>
          <p:nvPr>
            <p:ph type="pic" sz="quarter" idx="19" hasCustomPrompt="1"/>
          </p:nvPr>
        </p:nvSpPr>
        <p:spPr>
          <a:xfrm>
            <a:off x="3729038" y="1337094"/>
            <a:ext cx="189896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8" name="Picture Placeholder 9">
            <a:extLst>
              <a:ext uri="{FF2B5EF4-FFF2-40B4-BE49-F238E27FC236}">
                <a16:creationId xmlns:a16="http://schemas.microsoft.com/office/drawing/2014/main" id="{B06EC4EF-4131-4A57-BFA4-A335E90A2DED}"/>
              </a:ext>
            </a:extLst>
          </p:cNvPr>
          <p:cNvSpPr>
            <a:spLocks noGrp="1"/>
          </p:cNvSpPr>
          <p:nvPr>
            <p:ph type="pic" sz="quarter" idx="20" hasCustomPrompt="1"/>
          </p:nvPr>
        </p:nvSpPr>
        <p:spPr>
          <a:xfrm>
            <a:off x="979714" y="1337094"/>
            <a:ext cx="146884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9" name="Rectangle 18">
            <a:extLst>
              <a:ext uri="{FF2B5EF4-FFF2-40B4-BE49-F238E27FC236}">
                <a16:creationId xmlns:a16="http://schemas.microsoft.com/office/drawing/2014/main" id="{C6C6547F-513B-4324-B5C4-125A0927F15E}"/>
              </a:ext>
            </a:extLst>
          </p:cNvPr>
          <p:cNvSpPr/>
          <p:nvPr userDrawn="1"/>
        </p:nvSpPr>
        <p:spPr>
          <a:xfrm>
            <a:off x="320040" y="1337094"/>
            <a:ext cx="520541" cy="4856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D4478A-7C6E-4975-9474-81C2A00DACB9}"/>
              </a:ext>
            </a:extLst>
          </p:cNvPr>
          <p:cNvSpPr/>
          <p:nvPr userDrawn="1"/>
        </p:nvSpPr>
        <p:spPr>
          <a:xfrm>
            <a:off x="840581" y="1337094"/>
            <a:ext cx="139133" cy="4856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Black Backgroun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1CAFD-5BCC-46E3-A86B-8EF3F19CF2AA}"/>
              </a:ext>
            </a:extLst>
          </p:cNvPr>
          <p:cNvSpPr/>
          <p:nvPr userDrawn="1"/>
        </p:nvSpPr>
        <p:spPr>
          <a:xfrm>
            <a:off x="8937567" y="-2"/>
            <a:ext cx="3254433"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DA12D6-CA5B-4CB7-B7E9-6318B5528C0D}"/>
              </a:ext>
            </a:extLst>
          </p:cNvPr>
          <p:cNvSpPr txBox="1"/>
          <p:nvPr userDrawn="1"/>
        </p:nvSpPr>
        <p:spPr>
          <a:xfrm>
            <a:off x="695325" y="1242000"/>
            <a:ext cx="10773864"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n-lt"/>
                <a:cs typeface="JacobsChronos" panose="020B0604020202020204" pitchFamily="34" charset="0"/>
              </a:rPr>
              <a:t>The material in this presentation has been prepared by Jacobs</a:t>
            </a:r>
            <a:r>
              <a:rPr lang="en-AU" sz="1800" baseline="30000" dirty="0">
                <a:solidFill>
                  <a:schemeClr val="tx1"/>
                </a:solidFill>
                <a:latin typeface="+mn-lt"/>
                <a:cs typeface="JacobsChronos" panose="020B0604020202020204" pitchFamily="34" charset="0"/>
              </a:rPr>
              <a:t>®</a:t>
            </a:r>
            <a:r>
              <a:rPr lang="en-AU" sz="1800" dirty="0">
                <a:solidFill>
                  <a:schemeClr val="tx1"/>
                </a:solidFill>
                <a:latin typeface="+mn-lt"/>
                <a:cs typeface="JacobsChronos" panose="020B0604020202020204" pitchFamily="34" charset="0"/>
              </a:rPr>
              <a:t>.</a:t>
            </a:r>
          </a:p>
          <a:p>
            <a:pPr marL="0" marR="0" lvl="0" indent="0" algn="l" defTabSz="914400" rtl="0" eaLnBrk="1" fontAlgn="auto" latinLnBrk="0" hangingPunct="1">
              <a:lnSpc>
                <a:spcPct val="90000"/>
              </a:lnSpc>
              <a:spcBef>
                <a:spcPts val="1800"/>
              </a:spcBef>
              <a:spcAft>
                <a:spcPts val="0"/>
              </a:spcAft>
              <a:buClrTx/>
              <a:buSzTx/>
              <a:buFontTx/>
              <a:buNone/>
              <a:tabLst/>
              <a:defRPr/>
            </a:pPr>
            <a:r>
              <a:rPr lang="en-US" sz="1800" kern="1200" dirty="0">
                <a:solidFill>
                  <a:schemeClr val="tx1"/>
                </a:solidFill>
                <a:effectLst/>
                <a:latin typeface="+mn-lt"/>
                <a:ea typeface="+mn-ea"/>
                <a:cs typeface="+mn-cs"/>
              </a:rPr>
              <a:t>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b="1" dirty="0">
                <a:solidFill>
                  <a:schemeClr val="tx1"/>
                </a:solidFill>
                <a:latin typeface="+mn-lt"/>
                <a:cs typeface="JacobsChronos" panose="020B0604020202020204" pitchFamily="34" charset="0"/>
              </a:rPr>
              <a:t>Jacobs is a trademark of </a:t>
            </a:r>
            <a:r>
              <a:rPr lang="en-US" sz="1800" b="1" kern="1200" dirty="0">
                <a:solidFill>
                  <a:schemeClr val="tx1"/>
                </a:solidFill>
                <a:effectLst/>
                <a:latin typeface="+mn-lt"/>
                <a:ea typeface="+mn-ea"/>
                <a:cs typeface="+mn-cs"/>
              </a:rPr>
              <a:t>Jacobs Engineering Group </a:t>
            </a:r>
            <a:r>
              <a:rPr lang="en-AU" sz="1800" b="1" dirty="0">
                <a:solidFill>
                  <a:schemeClr val="tx1"/>
                </a:solidFill>
                <a:latin typeface="+mn-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cxnSp>
        <p:nvCxnSpPr>
          <p:cNvPr id="13" name="Straight Connector 12">
            <a:extLst>
              <a:ext uri="{FF2B5EF4-FFF2-40B4-BE49-F238E27FC236}">
                <a16:creationId xmlns:a16="http://schemas.microsoft.com/office/drawing/2014/main" id="{E5A3C61E-ACCE-4F73-9252-D1B90E9DE4E5}"/>
              </a:ext>
            </a:extLst>
          </p:cNvPr>
          <p:cNvCxnSpPr/>
          <p:nvPr userDrawn="1"/>
        </p:nvCxnSpPr>
        <p:spPr>
          <a:xfrm>
            <a:off x="820563" y="1118813"/>
            <a:ext cx="717004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F760E-BC00-4589-B51C-9ED61BFBBC65}"/>
              </a:ext>
            </a:extLst>
          </p:cNvPr>
          <p:cNvSpPr txBox="1"/>
          <p:nvPr userDrawn="1"/>
        </p:nvSpPr>
        <p:spPr>
          <a:xfrm>
            <a:off x="695325" y="486000"/>
            <a:ext cx="5665952" cy="523220"/>
          </a:xfrm>
          <a:prstGeom prst="rect">
            <a:avLst/>
          </a:prstGeom>
          <a:noFill/>
        </p:spPr>
        <p:txBody>
          <a:bodyPr wrap="square" lIns="0" rtlCol="0">
            <a:spAutoFit/>
          </a:bodyPr>
          <a:lstStyle/>
          <a:p>
            <a:r>
              <a:rPr lang="en-US" sz="2800" b="1" dirty="0">
                <a:latin typeface="+mj-lt"/>
              </a:rPr>
              <a:t>Copyright notice</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20400" y="486000"/>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a:prstGeom prst="rect">
            <a:avLst/>
          </a:prstGeom>
        </p:spPr>
        <p:txBody>
          <a:bodyPr/>
          <a:lstStyle/>
          <a:p>
            <a:endParaRPr lang="en-US" dirty="0"/>
          </a:p>
        </p:txBody>
      </p:sp>
      <p:sp>
        <p:nvSpPr>
          <p:cNvPr id="5" name="Footer Placeholder 2">
            <a:extLst>
              <a:ext uri="{FF2B5EF4-FFF2-40B4-BE49-F238E27FC236}">
                <a16:creationId xmlns:a16="http://schemas.microsoft.com/office/drawing/2014/main" id="{9D650DEC-DC20-4E84-8B81-B4F186EF264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95100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326908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F637E-4CE1-4E4F-8DAC-79EADF9A64C4}"/>
              </a:ext>
            </a:extLst>
          </p:cNvPr>
          <p:cNvSpPr/>
          <p:nvPr userDrawn="1"/>
        </p:nvSpPr>
        <p:spPr>
          <a:xfrm rot="16200000">
            <a:off x="1022420" y="-1024565"/>
            <a:ext cx="6857999" cy="890284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24FFE6-FF23-4CD0-A5D2-F21E736C7316}"/>
              </a:ext>
            </a:extLst>
          </p:cNvPr>
          <p:cNvSpPr/>
          <p:nvPr userDrawn="1"/>
        </p:nvSpPr>
        <p:spPr>
          <a:xfrm>
            <a:off x="8832501" y="-2145"/>
            <a:ext cx="3054699" cy="686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CDEFEA-61AE-4F9E-8EB1-6099F9E655BD}"/>
              </a:ext>
            </a:extLst>
          </p:cNvPr>
          <p:cNvSpPr/>
          <p:nvPr userDrawn="1"/>
        </p:nvSpPr>
        <p:spPr>
          <a:xfrm>
            <a:off x="11887200" y="-2146"/>
            <a:ext cx="304800" cy="686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713F08F-5BC7-451A-AFF3-5A85150891CF}"/>
              </a:ext>
            </a:extLst>
          </p:cNvPr>
          <p:cNvSpPr>
            <a:spLocks noGrp="1"/>
          </p:cNvSpPr>
          <p:nvPr userDrawn="1">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7" name="Subtitle 2">
            <a:extLst>
              <a:ext uri="{FF2B5EF4-FFF2-40B4-BE49-F238E27FC236}">
                <a16:creationId xmlns:a16="http://schemas.microsoft.com/office/drawing/2014/main" id="{F5C5E15E-1312-4A39-9898-8657D1157A1A}"/>
              </a:ext>
            </a:extLst>
          </p:cNvPr>
          <p:cNvSpPr>
            <a:spLocks noGrp="1"/>
          </p:cNvSpPr>
          <p:nvPr userDrawn="1">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556476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464F81-35EA-4334-B8DD-0045D7AB08AE}"/>
              </a:ext>
            </a:extLst>
          </p:cNvPr>
          <p:cNvSpPr/>
          <p:nvPr userDrawn="1"/>
        </p:nvSpPr>
        <p:spPr>
          <a:xfrm>
            <a:off x="1570572" y="1126246"/>
            <a:ext cx="10621428" cy="4383304"/>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CA9C7F8-F075-46B3-BC20-F7BC754AB4B6}"/>
              </a:ext>
            </a:extLst>
          </p:cNvPr>
          <p:cNvSpPr/>
          <p:nvPr userDrawn="1"/>
        </p:nvSpPr>
        <p:spPr>
          <a:xfrm>
            <a:off x="1572012" y="274320"/>
            <a:ext cx="10619988" cy="851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72013" y="0"/>
            <a:ext cx="10619987"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A7F61A64-3CDE-4167-85CB-90C6332EF1A3}"/>
              </a:ext>
            </a:extLst>
          </p:cNvPr>
          <p:cNvSpPr>
            <a:spLocks noGrp="1"/>
          </p:cNvSpPr>
          <p:nvPr userDrawn="1">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Insert back cover message</a:t>
            </a:r>
          </a:p>
        </p:txBody>
      </p:sp>
      <p:sp>
        <p:nvSpPr>
          <p:cNvPr id="64" name="Subtitle 2">
            <a:extLst>
              <a:ext uri="{FF2B5EF4-FFF2-40B4-BE49-F238E27FC236}">
                <a16:creationId xmlns:a16="http://schemas.microsoft.com/office/drawing/2014/main" id="{9FD1511E-B62B-4097-A97D-8D9B2E4AD4AF}"/>
              </a:ext>
            </a:extLst>
          </p:cNvPr>
          <p:cNvSpPr>
            <a:spLocks noGrp="1"/>
          </p:cNvSpPr>
          <p:nvPr userDrawn="1">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pic>
        <p:nvPicPr>
          <p:cNvPr id="3" name="Picture 2" descr="Brand Logo">
            <a:extLst>
              <a:ext uri="{FF2B5EF4-FFF2-40B4-BE49-F238E27FC236}">
                <a16:creationId xmlns:a16="http://schemas.microsoft.com/office/drawing/2014/main" id="{751A659C-B8F6-4C43-AFB8-02C16EA0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2687" y="5883394"/>
            <a:ext cx="3557016" cy="615696"/>
          </a:xfrm>
          <a:prstGeom prst="rect">
            <a:avLst/>
          </a:prstGeom>
        </p:spPr>
      </p:pic>
      <p:pic>
        <p:nvPicPr>
          <p:cNvPr id="5" name="Picture 4">
            <a:extLst>
              <a:ext uri="{FF2B5EF4-FFF2-40B4-BE49-F238E27FC236}">
                <a16:creationId xmlns:a16="http://schemas.microsoft.com/office/drawing/2014/main" id="{30CB627A-7C5A-4CAA-AD4E-0B9E6287F7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4250" y="6118585"/>
            <a:ext cx="2012530" cy="242891"/>
          </a:xfrm>
          <a:prstGeom prst="rect">
            <a:avLst/>
          </a:prstGeom>
        </p:spPr>
      </p:pic>
    </p:spTree>
    <p:extLst>
      <p:ext uri="{BB962C8B-B14F-4D97-AF65-F5344CB8AC3E}">
        <p14:creationId xmlns:p14="http://schemas.microsoft.com/office/powerpoint/2010/main" val="360530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7D4EDC-1F82-4551-9D7F-D98C064E681E}"/>
              </a:ext>
            </a:extLst>
          </p:cNvPr>
          <p:cNvSpPr/>
          <p:nvPr userDrawn="1"/>
        </p:nvSpPr>
        <p:spPr>
          <a:xfrm rot="10800000" flipV="1">
            <a:off x="640080" y="914400"/>
            <a:ext cx="7405796" cy="594360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E1496-E6CF-4C3F-8754-C59ADECD9F05}"/>
              </a:ext>
            </a:extLst>
          </p:cNvPr>
          <p:cNvSpPr/>
          <p:nvPr userDrawn="1"/>
        </p:nvSpPr>
        <p:spPr>
          <a:xfrm>
            <a:off x="320038" y="914400"/>
            <a:ext cx="3200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27546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11FF8A-B049-4996-AD66-199DE4FAA429}"/>
              </a:ext>
            </a:extLst>
          </p:cNvPr>
          <p:cNvSpPr>
            <a:spLocks noGrp="1"/>
          </p:cNvSpPr>
          <p:nvPr userDrawn="1">
            <p:ph type="ctrTitle" hasCustomPrompt="1"/>
          </p:nvPr>
        </p:nvSpPr>
        <p:spPr>
          <a:xfrm>
            <a:off x="893616" y="1687484"/>
            <a:ext cx="7061662" cy="2034025"/>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12" name="Text Placeholder 5">
            <a:extLst>
              <a:ext uri="{FF2B5EF4-FFF2-40B4-BE49-F238E27FC236}">
                <a16:creationId xmlns:a16="http://schemas.microsoft.com/office/drawing/2014/main" id="{3D4EBBA2-EF8B-47E2-8BD2-4C72B4AC8705}"/>
              </a:ext>
            </a:extLst>
          </p:cNvPr>
          <p:cNvSpPr>
            <a:spLocks noGrp="1"/>
          </p:cNvSpPr>
          <p:nvPr userDrawn="1">
            <p:ph type="body" sz="quarter" idx="10" hasCustomPrompt="1"/>
          </p:nvPr>
        </p:nvSpPr>
        <p:spPr>
          <a:xfrm>
            <a:off x="893615" y="3886199"/>
            <a:ext cx="7061663" cy="993372"/>
          </a:xfrm>
          <a:prstGeom prst="rect">
            <a:avLst/>
          </a:prstGeom>
        </p:spPr>
        <p:txBody>
          <a:bodyPr lIns="0" anchor="b"/>
          <a:lstStyle>
            <a:lvl1pPr marL="0" indent="0">
              <a:buFontTx/>
              <a:buNone/>
              <a:defRPr sz="2400" b="1">
                <a:solidFill>
                  <a:schemeClr val="tx1"/>
                </a:solidFill>
              </a:defRPr>
            </a:lvl1pPr>
          </a:lstStyle>
          <a:p>
            <a:pPr lvl="0"/>
            <a:r>
              <a:rPr lang="en-AU" dirty="0"/>
              <a:t>Other information, 24pt light bold.</a:t>
            </a:r>
            <a:endParaRPr lang="en-US" dirty="0"/>
          </a:p>
        </p:txBody>
      </p:sp>
      <p:sp>
        <p:nvSpPr>
          <p:cNvPr id="10" name="Picture Placeholder 3">
            <a:extLst>
              <a:ext uri="{FF2B5EF4-FFF2-40B4-BE49-F238E27FC236}">
                <a16:creationId xmlns:a16="http://schemas.microsoft.com/office/drawing/2014/main" id="{F07EF067-55D5-451A-96F0-865D6E6448E2}"/>
              </a:ext>
            </a:extLst>
          </p:cNvPr>
          <p:cNvSpPr>
            <a:spLocks noGrp="1"/>
          </p:cNvSpPr>
          <p:nvPr>
            <p:ph type="pic" sz="quarter" idx="11" hasCustomPrompt="1"/>
          </p:nvPr>
        </p:nvSpPr>
        <p:spPr>
          <a:xfrm>
            <a:off x="8732647" y="914400"/>
            <a:ext cx="2732521" cy="5943600"/>
          </a:xfrm>
          <a:prstGeom prst="rect">
            <a:avLst/>
          </a:prstGeom>
        </p:spPr>
        <p:txBody>
          <a:bodyPr/>
          <a:lstStyle>
            <a:lvl1pPr marL="0" indent="0">
              <a:buNone/>
              <a:defRPr sz="2000"/>
            </a:lvl1pPr>
          </a:lstStyle>
          <a:p>
            <a:r>
              <a:rPr lang="en-AU" sz="2000" dirty="0"/>
              <a:t>Click icon to add picture.</a:t>
            </a:r>
            <a:endParaRPr lang="en-US" dirty="0"/>
          </a:p>
        </p:txBody>
      </p:sp>
      <p:sp>
        <p:nvSpPr>
          <p:cNvPr id="16" name="Rectangle 15">
            <a:extLst>
              <a:ext uri="{FF2B5EF4-FFF2-40B4-BE49-F238E27FC236}">
                <a16:creationId xmlns:a16="http://schemas.microsoft.com/office/drawing/2014/main" id="{E4D3BA4D-DB3C-447E-B443-D7E86F5C38B3}"/>
              </a:ext>
            </a:extLst>
          </p:cNvPr>
          <p:cNvSpPr/>
          <p:nvPr userDrawn="1"/>
        </p:nvSpPr>
        <p:spPr>
          <a:xfrm>
            <a:off x="8457178" y="914400"/>
            <a:ext cx="275469" cy="594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D14F1A-D8FF-4BD1-991E-C89C1D68301F}"/>
              </a:ext>
            </a:extLst>
          </p:cNvPr>
          <p:cNvSpPr/>
          <p:nvPr userDrawn="1"/>
        </p:nvSpPr>
        <p:spPr>
          <a:xfrm>
            <a:off x="8295977" y="914399"/>
            <a:ext cx="169461" cy="5943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rand Logo">
            <a:extLst>
              <a:ext uri="{FF2B5EF4-FFF2-40B4-BE49-F238E27FC236}">
                <a16:creationId xmlns:a16="http://schemas.microsoft.com/office/drawing/2014/main" id="{F195A791-E41C-4C3C-B7FA-40DBF67C99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8163" y="247902"/>
            <a:ext cx="2943422" cy="509487"/>
          </a:xfrm>
          <a:prstGeom prst="rect">
            <a:avLst/>
          </a:prstGeom>
        </p:spPr>
      </p:pic>
    </p:spTree>
    <p:extLst>
      <p:ext uri="{BB962C8B-B14F-4D97-AF65-F5344CB8AC3E}">
        <p14:creationId xmlns:p14="http://schemas.microsoft.com/office/powerpoint/2010/main" val="274411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153266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1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dirty="0"/>
              <a:t>Click icon to add picture.</a:t>
            </a:r>
            <a:endParaRPr lang="en-US" dirty="0"/>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dirty="0"/>
              <a:t>Other information, 20pt light</a:t>
            </a:r>
            <a:endParaRPr lang="en-US" dirty="0"/>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268533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noAutofit/>
          </a:bodyPr>
          <a:lstStyle>
            <a:lvl1pPr>
              <a:defRPr/>
            </a:lvl1pPr>
          </a:lstStyle>
          <a:p>
            <a:r>
              <a:rPr lang="en-US" dirty="0"/>
              <a:t>Agenda	</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695325" y="1243013"/>
            <a:ext cx="10801350" cy="4935537"/>
          </a:xfrm>
        </p:spPr>
        <p:txBody>
          <a:bodyPr/>
          <a:lstStyle>
            <a:lvl1pPr marL="0" indent="-540000">
              <a:buFont typeface="+mj-lt"/>
              <a:buAutoNum type="arabicPeriod"/>
              <a:defRPr b="1"/>
            </a:lvl1pPr>
            <a:lvl2pPr marL="720000" indent="-540000">
              <a:buFont typeface="+mj-lt"/>
              <a:buAutoNum type="arabicPeriod"/>
              <a:defRPr/>
            </a:lvl2pPr>
            <a:lvl3pPr marL="1080000" indent="-540000">
              <a:buFont typeface="+mj-lt"/>
              <a:buAutoNum type="arabicPeriod"/>
              <a:defRPr/>
            </a:lvl3pPr>
            <a:lvl4pPr marL="1440000" indent="-540000">
              <a:buFont typeface="+mj-lt"/>
              <a:buAutoNum type="arabicPeriod"/>
              <a:defRPr/>
            </a:lvl4pPr>
            <a:lvl5pPr marL="1800000" indent="-540000">
              <a:buFont typeface="+mj-lt"/>
              <a:buAutoNum type="arabicPeriod"/>
              <a:defRPr/>
            </a:lvl5pPr>
          </a:lstStyle>
          <a:p>
            <a:pPr lvl="0"/>
            <a:r>
              <a:rPr lang="en-US" dirty="0"/>
              <a:t>Numbered list, 24pt bold</a:t>
            </a:r>
          </a:p>
        </p:txBody>
      </p:sp>
      <p:cxnSp>
        <p:nvCxnSpPr>
          <p:cNvPr id="15" name="Straight Connector 14">
            <a:extLst>
              <a:ext uri="{FF2B5EF4-FFF2-40B4-BE49-F238E27FC236}">
                <a16:creationId xmlns:a16="http://schemas.microsoft.com/office/drawing/2014/main" id="{197C72B8-85D1-40F1-943D-22DB1FC9F4C8}"/>
              </a:ext>
            </a:extLst>
          </p:cNvPr>
          <p:cNvCxnSpPr>
            <a:cxnSpLocks/>
          </p:cNvCxnSpPr>
          <p:nvPr userDrawn="1"/>
        </p:nvCxnSpPr>
        <p:spPr>
          <a:xfrm>
            <a:off x="695324" y="6217920"/>
            <a:ext cx="108013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dirty="0"/>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dirty="0"/>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6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76585DA-F70E-4CB6-B203-9BDB7203027C}"/>
              </a:ext>
            </a:extLst>
          </p:cNvPr>
          <p:cNvSpPr>
            <a:spLocks noGrp="1"/>
          </p:cNvSpPr>
          <p:nvPr>
            <p:ph type="body" sz="quarter" idx="12"/>
          </p:nvPr>
        </p:nvSpPr>
        <p:spPr>
          <a:xfrm>
            <a:off x="695325" y="1384917"/>
            <a:ext cx="10801351" cy="4793633"/>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53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7004E21-209B-4C73-8D23-0C3225B94645}"/>
              </a:ext>
            </a:extLst>
          </p:cNvPr>
          <p:cNvSpPr>
            <a:spLocks noGrp="1"/>
          </p:cNvSpPr>
          <p:nvPr>
            <p:ph type="pic" sz="quarter" idx="12"/>
          </p:nvPr>
        </p:nvSpPr>
        <p:spPr>
          <a:xfrm>
            <a:off x="695325" y="1328738"/>
            <a:ext cx="10801350" cy="4778375"/>
          </a:xfrm>
        </p:spPr>
        <p:txBody>
          <a:bodyPr/>
          <a:lstStyle/>
          <a:p>
            <a:endParaRPr lang="en-AU"/>
          </a:p>
        </p:txBody>
      </p:sp>
    </p:spTree>
    <p:extLst>
      <p:ext uri="{BB962C8B-B14F-4D97-AF65-F5344CB8AC3E}">
        <p14:creationId xmlns:p14="http://schemas.microsoft.com/office/powerpoint/2010/main" val="4125348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4094" r:id="rId4"/>
    <p:sldLayoutId id="2147483933"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5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1"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1116223"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
        <p:nvSpPr>
          <p:cNvPr id="9" name="Footer Placeholder 2">
            <a:extLst>
              <a:ext uri="{FF2B5EF4-FFF2-40B4-BE49-F238E27FC236}">
                <a16:creationId xmlns:a16="http://schemas.microsoft.com/office/drawing/2014/main" id="{029A91EB-6E88-4046-9943-3DD7FF8970EA}"/>
              </a:ext>
            </a:extLst>
          </p:cNvPr>
          <p:cNvSpPr txBox="1">
            <a:spLocks/>
          </p:cNvSpPr>
          <p:nvPr userDrawn="1"/>
        </p:nvSpPr>
        <p:spPr>
          <a:xfrm>
            <a:off x="9281159" y="6309360"/>
            <a:ext cx="2215517"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mn-lt"/>
                <a:ea typeface="+mn-ea"/>
                <a:cs typeface="+mn-cs"/>
              </a:rPr>
              <a:t>©Jacobs </a:t>
            </a:r>
            <a:fld id="{4E2E76E7-689B-4738-96D0-D55CED392EBC}" type="datetimeyyyy">
              <a:rPr kumimoji="0" lang="en-AU" sz="1100" b="0" i="0" u="none" strike="noStrike" kern="1200" cap="none" spc="0" normalizeH="0" baseline="0" noProof="0" smtClean="0">
                <a:ln>
                  <a:noFill/>
                </a:ln>
                <a:solidFill>
                  <a:srgbClr val="000000"/>
                </a:solidFill>
                <a:effectLst/>
                <a:uLnTx/>
                <a:uFillTx/>
                <a:latin typeface="+mn-lt"/>
                <a:ea typeface="+mn-ea"/>
                <a:cs typeface="+mn-cs"/>
              </a:rPr>
              <a:t>2022</a:t>
            </a:fld>
            <a:endParaRPr kumimoji="0" lang="en-AU"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883" r:id="rId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4" y="549275"/>
            <a:ext cx="10801352" cy="57760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4" y="1384917"/>
            <a:ext cx="10801352"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72803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30354973"/>
      </p:ext>
    </p:extLst>
  </p:cSld>
  <p:clrMap bg1="lt1" tx1="dk1" bg2="lt2" tx2="dk2" accent1="accent1" accent2="accent2" accent3="accent3" accent4="accent4" accent5="accent5" accent6="accent6" hlink="hlink" folHlink="folHlink"/>
  <p:sldLayoutIdLst>
    <p:sldLayoutId id="2147484093" r:id="rId1"/>
    <p:sldLayoutId id="2147484095"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5" orient="horz" pos="346">
          <p15:clr>
            <a:srgbClr val="F26B43"/>
          </p15:clr>
        </p15:guide>
        <p15:guide id="6"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49"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5" y="6309360"/>
            <a:ext cx="128012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58672887"/>
      </p:ext>
    </p:extLst>
  </p:cSld>
  <p:clrMap bg1="lt1" tx1="dk1" bg2="lt2" tx2="dk2" accent1="accent1" accent2="accent2" accent3="accent3" accent4="accent4" accent5="accent5" accent6="accent6" hlink="hlink" folHlink="folHlink"/>
  <p:sldLayoutIdLst>
    <p:sldLayoutId id="214748400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n-lt"/>
                <a:cs typeface="JacobsChronos" pitchFamily="34" charset="0"/>
              </a:defRPr>
            </a:lvl1pPr>
          </a:lstStyle>
          <a:p>
            <a:fld id="{9B3E39EC-4BE2-4DEA-81C0-4ABC0AAB4AC0}" type="slidenum">
              <a:rPr lang="en-AU" smtClean="0"/>
              <a:pPr/>
              <a:t>‹#›</a:t>
            </a:fld>
            <a:endParaRPr lang="en-AU" dirty="0"/>
          </a:p>
        </p:txBody>
      </p:sp>
      <p:sp>
        <p:nvSpPr>
          <p:cNvPr id="5" name="Footer Placeholder 2">
            <a:extLst>
              <a:ext uri="{FF2B5EF4-FFF2-40B4-BE49-F238E27FC236}">
                <a16:creationId xmlns:a16="http://schemas.microsoft.com/office/drawing/2014/main" id="{9B9D1717-5174-46E8-AD1C-2ACF52ADCAA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50041300"/>
      </p:ext>
    </p:extLst>
  </p:cSld>
  <p:clrMap bg1="lt1" tx1="dk1" bg2="lt2" tx2="dk2" accent1="accent1" accent2="accent2" accent3="accent3" accent4="accent4" accent5="accent5" accent6="accent6" hlink="hlink" folHlink="folHlink"/>
  <p:sldLayoutIdLst>
    <p:sldLayoutId id="2147483856"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686482"/>
      </p:ext>
    </p:extLst>
  </p:cSld>
  <p:clrMap bg1="lt1" tx1="dk1" bg2="lt2" tx2="dk2" accent1="accent1" accent2="accent2" accent3="accent3" accent4="accent4" accent5="accent5" accent6="accent6" hlink="hlink" folHlink="folHlink"/>
  <p:sldLayoutIdLst>
    <p:sldLayoutId id="214748393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cid:2da8a9e3-f815-4287-859d-a960db52a4d9@namprd15.prod.outlook.com"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cid:f23c5520-02a2-45c3-8905-1a8efa5c9015@namprd15.prod.outlook.com" TargetMode="External"/><Relationship Id="rId9" Type="http://schemas.openxmlformats.org/officeDocument/2006/relationships/image" Target="cid:d12a2366-a009-473b-ac08-6a66480037cc@namprd15.prod.outlook.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cid:image004.jpg@01D80866.4988AD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youtu.be/vPwt8slaFYI"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cid:61035078-3fa3-4bcd-ba45-740511b75638@namprd15.prod.outlook.com"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cid:860af625-e0ff-486b-adab-cbf195c88674@namprd15.prod.outlook.com"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cid:6412de0f-ae20-4860-811e-a96a3e2fdd12@namprd15.prod.outlook.com" TargetMode="External"/><Relationship Id="rId5" Type="http://schemas.openxmlformats.org/officeDocument/2006/relationships/image" Target="../media/image21.jpeg"/><Relationship Id="rId4" Type="http://schemas.openxmlformats.org/officeDocument/2006/relationships/image" Target="cid:26c867d2-a58c-436d-be49-cfb0dbbc8956@namprd15.prod.outlook.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850E6F-57CA-4B1E-A4A9-16C9C040B06E}"/>
              </a:ext>
            </a:extLst>
          </p:cNvPr>
          <p:cNvSpPr>
            <a:spLocks noGrp="1"/>
          </p:cNvSpPr>
          <p:nvPr>
            <p:ph type="ctrTitle"/>
          </p:nvPr>
        </p:nvSpPr>
        <p:spPr>
          <a:xfrm>
            <a:off x="233898" y="1048464"/>
            <a:ext cx="11293399" cy="837012"/>
          </a:xfrm>
        </p:spPr>
        <p:txBody>
          <a:bodyPr/>
          <a:lstStyle/>
          <a:p>
            <a:r>
              <a:rPr lang="en-NZ" sz="2800" b="1" cap="all" dirty="0">
                <a:effectLst/>
                <a:latin typeface="Arial" panose="020B0604020202020204" pitchFamily="34" charset="0"/>
                <a:ea typeface="Times New Roman" panose="02020603050405020304" pitchFamily="18" charset="0"/>
                <a:cs typeface="Arial" panose="020B0604020202020204" pitchFamily="34" charset="0"/>
              </a:rPr>
              <a:t>initial response in an Emergency: </a:t>
            </a:r>
            <a:br>
              <a:rPr lang="en-NZ" sz="2800" b="1" cap="all" dirty="0">
                <a:effectLst/>
                <a:latin typeface="Arial" panose="020B0604020202020204" pitchFamily="34" charset="0"/>
                <a:ea typeface="Times New Roman" panose="02020603050405020304" pitchFamily="18" charset="0"/>
                <a:cs typeface="Arial" panose="020B0604020202020204" pitchFamily="34" charset="0"/>
              </a:rPr>
            </a:br>
            <a:r>
              <a:rPr lang="en-NZ" sz="2800" b="1" cap="all" dirty="0">
                <a:effectLst/>
                <a:latin typeface="Arial" panose="020B0604020202020204" pitchFamily="34" charset="0"/>
                <a:ea typeface="Times New Roman" panose="02020603050405020304" pitchFamily="18" charset="0"/>
                <a:cs typeface="Arial" panose="020B0604020202020204" pitchFamily="34" charset="0"/>
              </a:rPr>
              <a:t>Christchurch WWTP fire </a:t>
            </a:r>
            <a:endParaRPr lang="en-AU" sz="2800" dirty="0"/>
          </a:p>
        </p:txBody>
      </p:sp>
      <p:pic>
        <p:nvPicPr>
          <p:cNvPr id="10" name="Picture Placeholder 9">
            <a:extLst>
              <a:ext uri="{FF2B5EF4-FFF2-40B4-BE49-F238E27FC236}">
                <a16:creationId xmlns:a16="http://schemas.microsoft.com/office/drawing/2014/main" id="{29CC9009-CA2E-43F7-BD2C-F4679E95653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12" name="TextBox 11">
            <a:extLst>
              <a:ext uri="{FF2B5EF4-FFF2-40B4-BE49-F238E27FC236}">
                <a16:creationId xmlns:a16="http://schemas.microsoft.com/office/drawing/2014/main" id="{8FFC0F24-3A22-4845-8C54-26ACDB6BB97D}"/>
              </a:ext>
            </a:extLst>
          </p:cNvPr>
          <p:cNvSpPr txBox="1"/>
          <p:nvPr/>
        </p:nvSpPr>
        <p:spPr>
          <a:xfrm>
            <a:off x="7437120" y="1577376"/>
            <a:ext cx="4754880" cy="1200329"/>
          </a:xfrm>
          <a:prstGeom prst="rect">
            <a:avLst/>
          </a:prstGeom>
          <a:noFill/>
        </p:spPr>
        <p:txBody>
          <a:bodyPr wrap="square">
            <a:spAutoFit/>
          </a:bodyPr>
          <a:lstStyle/>
          <a:p>
            <a:pPr marL="0" marR="0">
              <a:spcBef>
                <a:spcPts val="0"/>
              </a:spcBef>
              <a:spcAft>
                <a:spcPts val="0"/>
              </a:spcAft>
            </a:pPr>
            <a:r>
              <a:rPr lang="en-NZ" sz="1800" i="1" dirty="0">
                <a:effectLst/>
                <a:latin typeface="Arial" panose="020B0604020202020204" pitchFamily="34" charset="0"/>
                <a:ea typeface="Times New Roman" panose="02020603050405020304" pitchFamily="18" charset="0"/>
              </a:rPr>
              <a:t>Dr Becky Macdonald – Jacobs NZ Ltd</a:t>
            </a:r>
            <a:endParaRPr lang="en-US" sz="18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NZ" sz="1800" i="1" dirty="0">
                <a:effectLst/>
                <a:latin typeface="Arial" panose="020B0604020202020204" pitchFamily="34" charset="0"/>
                <a:ea typeface="Times New Roman" panose="02020603050405020304" pitchFamily="18" charset="0"/>
              </a:rPr>
              <a:t>Adam Twose – Christchurch City Council</a:t>
            </a:r>
            <a:endParaRPr lang="en-US" sz="18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NZ" sz="1800" i="1" dirty="0">
                <a:effectLst/>
                <a:latin typeface="Arial" panose="020B0604020202020204" pitchFamily="34" charset="0"/>
                <a:ea typeface="Times New Roman" panose="02020603050405020304" pitchFamily="18" charset="0"/>
              </a:rPr>
              <a:t>Patrick Cantillon – Christchurch City Council</a:t>
            </a:r>
            <a:endParaRPr lang="en-US" sz="1800" i="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NZ" sz="1800" i="1" dirty="0">
                <a:effectLst/>
                <a:latin typeface="Arial" panose="020B0604020202020204" pitchFamily="34" charset="0"/>
                <a:ea typeface="Times New Roman" panose="02020603050405020304" pitchFamily="18" charset="0"/>
              </a:rPr>
              <a:t>Duncan Farish – Jacobs NZ Ltd</a:t>
            </a:r>
            <a:endParaRPr lang="en-US"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2303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2F3B-423D-4C7B-9667-EFAD953C8255}"/>
              </a:ext>
            </a:extLst>
          </p:cNvPr>
          <p:cNvSpPr>
            <a:spLocks noGrp="1"/>
          </p:cNvSpPr>
          <p:nvPr>
            <p:ph type="title"/>
          </p:nvPr>
        </p:nvSpPr>
        <p:spPr/>
        <p:txBody>
          <a:bodyPr/>
          <a:lstStyle/>
          <a:p>
            <a:r>
              <a:rPr lang="en-US" dirty="0"/>
              <a:t>Immediate Emergency Response</a:t>
            </a:r>
          </a:p>
        </p:txBody>
      </p:sp>
      <p:sp>
        <p:nvSpPr>
          <p:cNvPr id="3" name="Slide Number Placeholder 2">
            <a:extLst>
              <a:ext uri="{FF2B5EF4-FFF2-40B4-BE49-F238E27FC236}">
                <a16:creationId xmlns:a16="http://schemas.microsoft.com/office/drawing/2014/main" id="{D4B86640-3DF7-47D7-A0E0-EB4B78348E26}"/>
              </a:ext>
            </a:extLst>
          </p:cNvPr>
          <p:cNvSpPr>
            <a:spLocks noGrp="1"/>
          </p:cNvSpPr>
          <p:nvPr>
            <p:ph type="sldNum" sz="quarter" idx="11"/>
          </p:nvPr>
        </p:nvSpPr>
        <p:spPr/>
        <p:txBody>
          <a:bodyPr/>
          <a:lstStyle/>
          <a:p>
            <a:fld id="{9B3E39EC-4BE2-4DEA-81C0-4ABC0AAB4AC0}" type="slidenum">
              <a:rPr lang="en-AU" smtClean="0"/>
              <a:pPr/>
              <a:t>10</a:t>
            </a:fld>
            <a:endParaRPr lang="en-AU" dirty="0"/>
          </a:p>
        </p:txBody>
      </p:sp>
      <p:sp>
        <p:nvSpPr>
          <p:cNvPr id="4" name="Text Placeholder 3">
            <a:extLst>
              <a:ext uri="{FF2B5EF4-FFF2-40B4-BE49-F238E27FC236}">
                <a16:creationId xmlns:a16="http://schemas.microsoft.com/office/drawing/2014/main" id="{85E0D06F-4A26-43E8-B075-33D5F78179E1}"/>
              </a:ext>
            </a:extLst>
          </p:cNvPr>
          <p:cNvSpPr>
            <a:spLocks noGrp="1"/>
          </p:cNvSpPr>
          <p:nvPr>
            <p:ph type="body" sz="quarter" idx="12"/>
          </p:nvPr>
        </p:nvSpPr>
        <p:spPr>
          <a:xfrm>
            <a:off x="695325" y="1384917"/>
            <a:ext cx="5767377" cy="4793633"/>
          </a:xfrm>
        </p:spPr>
        <p:txBody>
          <a:bodyPr/>
          <a:lstStyle/>
          <a:p>
            <a:r>
              <a:rPr lang="en-US" dirty="0"/>
              <a:t>The Ponds</a:t>
            </a:r>
          </a:p>
          <a:p>
            <a:pPr lvl="1"/>
            <a:r>
              <a:rPr lang="en-US" dirty="0"/>
              <a:t>Toxic influent</a:t>
            </a:r>
          </a:p>
          <a:p>
            <a:pPr lvl="1"/>
            <a:r>
              <a:rPr lang="en-US" dirty="0"/>
              <a:t>High BOD load</a:t>
            </a:r>
          </a:p>
          <a:p>
            <a:r>
              <a:rPr lang="en-US" dirty="0"/>
              <a:t>Aeration</a:t>
            </a:r>
          </a:p>
        </p:txBody>
      </p:sp>
      <p:pic>
        <p:nvPicPr>
          <p:cNvPr id="5" name="Picture 4">
            <a:extLst>
              <a:ext uri="{FF2B5EF4-FFF2-40B4-BE49-F238E27FC236}">
                <a16:creationId xmlns:a16="http://schemas.microsoft.com/office/drawing/2014/main" id="{77BA32C5-4FAC-4882-87CA-3A75EAC87295}"/>
              </a:ext>
            </a:extLst>
          </p:cNvPr>
          <p:cNvPicPr>
            <a:picLocks noChangeAspect="1"/>
          </p:cNvPicPr>
          <p:nvPr/>
        </p:nvPicPr>
        <p:blipFill rotWithShape="1">
          <a:blip r:embed="rId3" r:link="rId4" cstate="print">
            <a:extLst>
              <a:ext uri="{28A0092B-C50C-407E-A947-70E740481C1C}">
                <a14:useLocalDpi xmlns:a14="http://schemas.microsoft.com/office/drawing/2010/main"/>
              </a:ext>
            </a:extLst>
          </a:blip>
          <a:srcRect l="-1"/>
          <a:stretch>
            <a:fillRect/>
          </a:stretch>
        </p:blipFill>
        <p:spPr bwMode="auto">
          <a:xfrm>
            <a:off x="6462702" y="1126155"/>
            <a:ext cx="5502910" cy="3924935"/>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F4B4C027-E1FD-467B-9658-677769308499}"/>
              </a:ext>
            </a:extLst>
          </p:cNvPr>
          <p:cNvPicPr>
            <a:picLocks noChangeAspect="1"/>
          </p:cNvPicPr>
          <p:nvPr/>
        </p:nvPicPr>
        <p:blipFill>
          <a:blip r:embed="rId5"/>
          <a:stretch>
            <a:fillRect/>
          </a:stretch>
        </p:blipFill>
        <p:spPr>
          <a:xfrm>
            <a:off x="282268" y="3015096"/>
            <a:ext cx="5872296" cy="3292475"/>
          </a:xfrm>
          <a:prstGeom prst="rect">
            <a:avLst/>
          </a:prstGeom>
        </p:spPr>
      </p:pic>
      <p:pic>
        <p:nvPicPr>
          <p:cNvPr id="7" name="Picture 6">
            <a:extLst>
              <a:ext uri="{FF2B5EF4-FFF2-40B4-BE49-F238E27FC236}">
                <a16:creationId xmlns:a16="http://schemas.microsoft.com/office/drawing/2014/main" id="{DBEA9760-F4D4-4631-B97D-98A6310CE6A6}"/>
              </a:ext>
            </a:extLst>
          </p:cNvPr>
          <p:cNvPicPr>
            <a:picLocks noChangeAspect="1"/>
          </p:cNvPicPr>
          <p:nvPr/>
        </p:nvPicPr>
        <p:blipFill rotWithShape="1">
          <a:blip r:embed="rId6" r:link="rId7" cstate="print">
            <a:extLst>
              <a:ext uri="{28A0092B-C50C-407E-A947-70E740481C1C}">
                <a14:useLocalDpi xmlns:a14="http://schemas.microsoft.com/office/drawing/2010/main"/>
              </a:ext>
            </a:extLst>
          </a:blip>
          <a:srcRect/>
          <a:stretch>
            <a:fillRect/>
          </a:stretch>
        </p:blipFill>
        <p:spPr bwMode="auto">
          <a:xfrm>
            <a:off x="3082608" y="3240899"/>
            <a:ext cx="4397170" cy="319569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EDA21DA-B981-4265-B143-C82E9BC59C0B}"/>
              </a:ext>
            </a:extLst>
          </p:cNvPr>
          <p:cNvPicPr>
            <a:picLocks noChangeAspect="1"/>
          </p:cNvPicPr>
          <p:nvPr/>
        </p:nvPicPr>
        <p:blipFill rotWithShape="1">
          <a:blip r:embed="rId8" r:link="rId9" cstate="print">
            <a:extLst>
              <a:ext uri="{28A0092B-C50C-407E-A947-70E740481C1C}">
                <a14:useLocalDpi xmlns:a14="http://schemas.microsoft.com/office/drawing/2010/main"/>
              </a:ext>
            </a:extLst>
          </a:blip>
          <a:srcRect/>
          <a:stretch>
            <a:fillRect/>
          </a:stretch>
        </p:blipFill>
        <p:spPr bwMode="auto">
          <a:xfrm>
            <a:off x="7650480" y="3250826"/>
            <a:ext cx="4259252" cy="31956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25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8BBC-EE0C-4522-801A-FEE1F8791CBA}"/>
              </a:ext>
            </a:extLst>
          </p:cNvPr>
          <p:cNvSpPr>
            <a:spLocks noGrp="1"/>
          </p:cNvSpPr>
          <p:nvPr>
            <p:ph type="title"/>
          </p:nvPr>
        </p:nvSpPr>
        <p:spPr/>
        <p:txBody>
          <a:bodyPr/>
          <a:lstStyle/>
          <a:p>
            <a:r>
              <a:rPr lang="en-US" dirty="0"/>
              <a:t>Restoring Secondary Treatment</a:t>
            </a:r>
          </a:p>
        </p:txBody>
      </p:sp>
      <p:sp>
        <p:nvSpPr>
          <p:cNvPr id="3" name="Slide Number Placeholder 2">
            <a:extLst>
              <a:ext uri="{FF2B5EF4-FFF2-40B4-BE49-F238E27FC236}">
                <a16:creationId xmlns:a16="http://schemas.microsoft.com/office/drawing/2014/main" id="{D91D42D9-58B0-4B4B-A76C-70AA46DADBFD}"/>
              </a:ext>
            </a:extLst>
          </p:cNvPr>
          <p:cNvSpPr>
            <a:spLocks noGrp="1"/>
          </p:cNvSpPr>
          <p:nvPr>
            <p:ph type="sldNum" sz="quarter" idx="11"/>
          </p:nvPr>
        </p:nvSpPr>
        <p:spPr/>
        <p:txBody>
          <a:bodyPr/>
          <a:lstStyle/>
          <a:p>
            <a:fld id="{9B3E39EC-4BE2-4DEA-81C0-4ABC0AAB4AC0}" type="slidenum">
              <a:rPr lang="en-AU" smtClean="0"/>
              <a:pPr/>
              <a:t>11</a:t>
            </a:fld>
            <a:endParaRPr lang="en-AU" dirty="0"/>
          </a:p>
        </p:txBody>
      </p:sp>
      <p:sp>
        <p:nvSpPr>
          <p:cNvPr id="4" name="Text Placeholder 3">
            <a:extLst>
              <a:ext uri="{FF2B5EF4-FFF2-40B4-BE49-F238E27FC236}">
                <a16:creationId xmlns:a16="http://schemas.microsoft.com/office/drawing/2014/main" id="{5333EF6A-D1ED-4ABA-A753-6347AD35E1A8}"/>
              </a:ext>
            </a:extLst>
          </p:cNvPr>
          <p:cNvSpPr>
            <a:spLocks noGrp="1"/>
          </p:cNvSpPr>
          <p:nvPr>
            <p:ph type="body" sz="quarter" idx="12"/>
          </p:nvPr>
        </p:nvSpPr>
        <p:spPr/>
        <p:txBody>
          <a:bodyPr/>
          <a:lstStyle/>
          <a:p>
            <a:r>
              <a:rPr lang="en-US" dirty="0"/>
              <a:t>Options Assessment</a:t>
            </a:r>
          </a:p>
          <a:p>
            <a:pPr lvl="1"/>
            <a:r>
              <a:rPr lang="en-US" dirty="0"/>
              <a:t>Level of treatment</a:t>
            </a:r>
          </a:p>
          <a:p>
            <a:pPr lvl="1"/>
            <a:r>
              <a:rPr lang="en-US" dirty="0"/>
              <a:t>Risk of odour</a:t>
            </a:r>
          </a:p>
          <a:p>
            <a:pPr lvl="1"/>
            <a:r>
              <a:rPr lang="en-US" b="1" dirty="0">
                <a:solidFill>
                  <a:srgbClr val="7030A0"/>
                </a:solidFill>
              </a:rPr>
              <a:t>Retrofit into existing infrastructure</a:t>
            </a:r>
          </a:p>
          <a:p>
            <a:pPr lvl="1"/>
            <a:r>
              <a:rPr lang="en-US" dirty="0"/>
              <a:t>Development of the robust design basis</a:t>
            </a:r>
          </a:p>
          <a:p>
            <a:pPr lvl="1"/>
            <a:r>
              <a:rPr lang="en-US" dirty="0"/>
              <a:t>Consideration to operations and maintenance</a:t>
            </a:r>
          </a:p>
          <a:p>
            <a:pPr lvl="1"/>
            <a:r>
              <a:rPr lang="en-US" dirty="0"/>
              <a:t>Resilience in remaining plant</a:t>
            </a:r>
          </a:p>
          <a:p>
            <a:pPr lvl="1"/>
            <a:r>
              <a:rPr lang="en-US" dirty="0"/>
              <a:t>Constructability/</a:t>
            </a:r>
            <a:r>
              <a:rPr lang="en-US" dirty="0" err="1"/>
              <a:t>Implementability</a:t>
            </a:r>
            <a:endParaRPr lang="en-US" dirty="0"/>
          </a:p>
          <a:p>
            <a:pPr lvl="1"/>
            <a:r>
              <a:rPr lang="en-US" dirty="0"/>
              <a:t>Supply chain (don’t believe everything suppliers tell us)</a:t>
            </a:r>
          </a:p>
          <a:p>
            <a:pPr lvl="1"/>
            <a:r>
              <a:rPr lang="en-US" dirty="0"/>
              <a:t>Power supply</a:t>
            </a:r>
          </a:p>
          <a:p>
            <a:pPr lvl="1"/>
            <a:r>
              <a:rPr lang="en-US" dirty="0"/>
              <a:t>Consenting</a:t>
            </a:r>
          </a:p>
          <a:p>
            <a:pPr lvl="1"/>
            <a:r>
              <a:rPr lang="en-US" dirty="0"/>
              <a:t>Costs</a:t>
            </a:r>
          </a:p>
          <a:p>
            <a:endParaRPr lang="en-US" dirty="0"/>
          </a:p>
        </p:txBody>
      </p:sp>
      <p:pic>
        <p:nvPicPr>
          <p:cNvPr id="5" name="Picture 4">
            <a:extLst>
              <a:ext uri="{FF2B5EF4-FFF2-40B4-BE49-F238E27FC236}">
                <a16:creationId xmlns:a16="http://schemas.microsoft.com/office/drawing/2014/main" id="{8AD8C8C1-4C06-412E-8A56-8AD851BC072E}"/>
              </a:ext>
            </a:extLst>
          </p:cNvPr>
          <p:cNvPicPr>
            <a:picLocks noChangeAspect="1"/>
          </p:cNvPicPr>
          <p:nvPr/>
        </p:nvPicPr>
        <p:blipFill>
          <a:blip r:embed="rId3" r:link="rId4">
            <a:extLst>
              <a:ext uri="{28A0092B-C50C-407E-A947-70E740481C1C}">
                <a14:useLocalDpi xmlns:a14="http://schemas.microsoft.com/office/drawing/2010/main"/>
              </a:ext>
            </a:extLst>
          </a:blip>
          <a:srcRect/>
          <a:stretch>
            <a:fillRect/>
          </a:stretch>
        </p:blipFill>
        <p:spPr bwMode="auto">
          <a:xfrm>
            <a:off x="3390053" y="4604387"/>
            <a:ext cx="8257274" cy="1759393"/>
          </a:xfrm>
          <a:prstGeom prst="rect">
            <a:avLst/>
          </a:prstGeom>
          <a:noFill/>
          <a:ln>
            <a:noFill/>
          </a:ln>
        </p:spPr>
      </p:pic>
      <p:grpSp>
        <p:nvGrpSpPr>
          <p:cNvPr id="7" name="Group 6">
            <a:extLst>
              <a:ext uri="{FF2B5EF4-FFF2-40B4-BE49-F238E27FC236}">
                <a16:creationId xmlns:a16="http://schemas.microsoft.com/office/drawing/2014/main" id="{07B15AAC-263D-43A9-9AE0-4A0249CC5E10}"/>
              </a:ext>
            </a:extLst>
          </p:cNvPr>
          <p:cNvGrpSpPr/>
          <p:nvPr/>
        </p:nvGrpSpPr>
        <p:grpSpPr>
          <a:xfrm>
            <a:off x="8116109" y="287541"/>
            <a:ext cx="3806302" cy="3599731"/>
            <a:chOff x="6080760" y="920218"/>
            <a:chExt cx="5610874" cy="5306368"/>
          </a:xfrm>
        </p:grpSpPr>
        <p:pic>
          <p:nvPicPr>
            <p:cNvPr id="8" name="Picture 7">
              <a:extLst>
                <a:ext uri="{FF2B5EF4-FFF2-40B4-BE49-F238E27FC236}">
                  <a16:creationId xmlns:a16="http://schemas.microsoft.com/office/drawing/2014/main" id="{089138D1-55AF-4145-8BDF-4A95DF749B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80760" y="948696"/>
              <a:ext cx="5590904" cy="5277890"/>
            </a:xfrm>
            <a:prstGeom prst="rect">
              <a:avLst/>
            </a:prstGeom>
          </p:spPr>
        </p:pic>
        <p:sp>
          <p:nvSpPr>
            <p:cNvPr id="9" name="Circle: Hollow 8">
              <a:extLst>
                <a:ext uri="{FF2B5EF4-FFF2-40B4-BE49-F238E27FC236}">
                  <a16:creationId xmlns:a16="http://schemas.microsoft.com/office/drawing/2014/main" id="{6D93BE4D-1843-43D5-9C48-E489D96D9BCF}"/>
                </a:ext>
              </a:extLst>
            </p:cNvPr>
            <p:cNvSpPr/>
            <p:nvPr/>
          </p:nvSpPr>
          <p:spPr>
            <a:xfrm>
              <a:off x="7913578" y="2742681"/>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0" name="Circle: Hollow 9">
              <a:extLst>
                <a:ext uri="{FF2B5EF4-FFF2-40B4-BE49-F238E27FC236}">
                  <a16:creationId xmlns:a16="http://schemas.microsoft.com/office/drawing/2014/main" id="{939F5551-ADD7-4A8D-9330-8BC65FDB62A2}"/>
                </a:ext>
              </a:extLst>
            </p:cNvPr>
            <p:cNvSpPr/>
            <p:nvPr/>
          </p:nvSpPr>
          <p:spPr>
            <a:xfrm>
              <a:off x="7913577" y="3216239"/>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1" name="Circle: Hollow 10">
              <a:extLst>
                <a:ext uri="{FF2B5EF4-FFF2-40B4-BE49-F238E27FC236}">
                  <a16:creationId xmlns:a16="http://schemas.microsoft.com/office/drawing/2014/main" id="{FD8AC696-EECF-4606-80AB-ADB77912974B}"/>
                </a:ext>
              </a:extLst>
            </p:cNvPr>
            <p:cNvSpPr/>
            <p:nvPr/>
          </p:nvSpPr>
          <p:spPr>
            <a:xfrm>
              <a:off x="8330346" y="2757739"/>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2" name="Circle: Hollow 11">
              <a:extLst>
                <a:ext uri="{FF2B5EF4-FFF2-40B4-BE49-F238E27FC236}">
                  <a16:creationId xmlns:a16="http://schemas.microsoft.com/office/drawing/2014/main" id="{9F74CD37-01F0-4D26-8A5C-95529CE5CD97}"/>
                </a:ext>
              </a:extLst>
            </p:cNvPr>
            <p:cNvSpPr/>
            <p:nvPr/>
          </p:nvSpPr>
          <p:spPr>
            <a:xfrm>
              <a:off x="8319786" y="3216239"/>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3" name="Circle: Hollow 12">
              <a:extLst>
                <a:ext uri="{FF2B5EF4-FFF2-40B4-BE49-F238E27FC236}">
                  <a16:creationId xmlns:a16="http://schemas.microsoft.com/office/drawing/2014/main" id="{58317459-A525-40A7-9709-75787FBB9F3F}"/>
                </a:ext>
              </a:extLst>
            </p:cNvPr>
            <p:cNvSpPr/>
            <p:nvPr/>
          </p:nvSpPr>
          <p:spPr>
            <a:xfrm>
              <a:off x="8945544" y="3974944"/>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4" name="Circle: Hollow 13">
              <a:extLst>
                <a:ext uri="{FF2B5EF4-FFF2-40B4-BE49-F238E27FC236}">
                  <a16:creationId xmlns:a16="http://schemas.microsoft.com/office/drawing/2014/main" id="{BF5E1FD2-691C-4858-80EC-1544E30039EF}"/>
                </a:ext>
              </a:extLst>
            </p:cNvPr>
            <p:cNvSpPr/>
            <p:nvPr/>
          </p:nvSpPr>
          <p:spPr>
            <a:xfrm>
              <a:off x="8945543" y="4448502"/>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5" name="Circle: Hollow 14">
              <a:extLst>
                <a:ext uri="{FF2B5EF4-FFF2-40B4-BE49-F238E27FC236}">
                  <a16:creationId xmlns:a16="http://schemas.microsoft.com/office/drawing/2014/main" id="{4EF53E81-1F67-46FA-AD2C-50E73C0C64D9}"/>
                </a:ext>
              </a:extLst>
            </p:cNvPr>
            <p:cNvSpPr/>
            <p:nvPr/>
          </p:nvSpPr>
          <p:spPr>
            <a:xfrm>
              <a:off x="9362312" y="3990002"/>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sp>
          <p:nvSpPr>
            <p:cNvPr id="16" name="Circle: Hollow 15">
              <a:extLst>
                <a:ext uri="{FF2B5EF4-FFF2-40B4-BE49-F238E27FC236}">
                  <a16:creationId xmlns:a16="http://schemas.microsoft.com/office/drawing/2014/main" id="{A56EB41A-7881-4A15-B68E-BD0D4AC419E2}"/>
                </a:ext>
              </a:extLst>
            </p:cNvPr>
            <p:cNvSpPr/>
            <p:nvPr/>
          </p:nvSpPr>
          <p:spPr>
            <a:xfrm>
              <a:off x="9351752" y="4448502"/>
              <a:ext cx="171675" cy="173884"/>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solidFill>
                  <a:schemeClr val="tx1"/>
                </a:solidFill>
              </a:endParaRPr>
            </a:p>
          </p:txBody>
        </p:sp>
        <p:cxnSp>
          <p:nvCxnSpPr>
            <p:cNvPr id="17" name="Straight Connector 16">
              <a:extLst>
                <a:ext uri="{FF2B5EF4-FFF2-40B4-BE49-F238E27FC236}">
                  <a16:creationId xmlns:a16="http://schemas.microsoft.com/office/drawing/2014/main" id="{EA4D2E0A-481D-41E3-8773-358633F924D4}"/>
                </a:ext>
              </a:extLst>
            </p:cNvPr>
            <p:cNvCxnSpPr>
              <a:cxnSpLocks/>
            </p:cNvCxnSpPr>
            <p:nvPr/>
          </p:nvCxnSpPr>
          <p:spPr>
            <a:xfrm flipH="1" flipV="1">
              <a:off x="7117556" y="3152775"/>
              <a:ext cx="1519427" cy="1078829"/>
            </a:xfrm>
            <a:prstGeom prst="line">
              <a:avLst/>
            </a:prstGeom>
            <a:ln w="1905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1A7FDF-1190-43C6-800D-F3368BF0E3DD}"/>
                </a:ext>
              </a:extLst>
            </p:cNvPr>
            <p:cNvCxnSpPr>
              <a:cxnSpLocks/>
            </p:cNvCxnSpPr>
            <p:nvPr/>
          </p:nvCxnSpPr>
          <p:spPr>
            <a:xfrm flipH="1">
              <a:off x="6723017" y="3099282"/>
              <a:ext cx="792481" cy="102674"/>
            </a:xfrm>
            <a:prstGeom prst="line">
              <a:avLst/>
            </a:prstGeom>
            <a:ln w="1905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8605B4A2-602A-4BFC-A09B-1ACB7CC951FE}"/>
                </a:ext>
              </a:extLst>
            </p:cNvPr>
            <p:cNvSpPr/>
            <p:nvPr/>
          </p:nvSpPr>
          <p:spPr>
            <a:xfrm rot="17612375" flipV="1">
              <a:off x="8104802" y="2669741"/>
              <a:ext cx="600897" cy="366973"/>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0" name="Arc 19">
              <a:extLst>
                <a:ext uri="{FF2B5EF4-FFF2-40B4-BE49-F238E27FC236}">
                  <a16:creationId xmlns:a16="http://schemas.microsoft.com/office/drawing/2014/main" id="{A44ADFAF-21B6-4B30-BF7E-99FB1D3BC398}"/>
                </a:ext>
              </a:extLst>
            </p:cNvPr>
            <p:cNvSpPr/>
            <p:nvPr/>
          </p:nvSpPr>
          <p:spPr>
            <a:xfrm rot="17452931" flipV="1">
              <a:off x="9127623" y="3920417"/>
              <a:ext cx="600897" cy="391075"/>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1" name="Arc 20">
              <a:extLst>
                <a:ext uri="{FF2B5EF4-FFF2-40B4-BE49-F238E27FC236}">
                  <a16:creationId xmlns:a16="http://schemas.microsoft.com/office/drawing/2014/main" id="{5A5208CA-857F-42A3-A35C-9ACB5D1EA132}"/>
                </a:ext>
              </a:extLst>
            </p:cNvPr>
            <p:cNvSpPr/>
            <p:nvPr/>
          </p:nvSpPr>
          <p:spPr>
            <a:xfrm rot="6535063" flipV="1">
              <a:off x="8713956" y="4268938"/>
              <a:ext cx="655430" cy="359130"/>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2" name="Arc 21">
              <a:extLst>
                <a:ext uri="{FF2B5EF4-FFF2-40B4-BE49-F238E27FC236}">
                  <a16:creationId xmlns:a16="http://schemas.microsoft.com/office/drawing/2014/main" id="{766F5008-F902-410D-89D1-2410A75FF0EF}"/>
                </a:ext>
              </a:extLst>
            </p:cNvPr>
            <p:cNvSpPr/>
            <p:nvPr/>
          </p:nvSpPr>
          <p:spPr>
            <a:xfrm rot="6883331" flipV="1">
              <a:off x="7678154" y="3048311"/>
              <a:ext cx="655430" cy="392112"/>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3" name="Arc 22">
              <a:extLst>
                <a:ext uri="{FF2B5EF4-FFF2-40B4-BE49-F238E27FC236}">
                  <a16:creationId xmlns:a16="http://schemas.microsoft.com/office/drawing/2014/main" id="{7B3F3A85-AFA0-4169-AB69-221BD4D4A670}"/>
                </a:ext>
              </a:extLst>
            </p:cNvPr>
            <p:cNvSpPr/>
            <p:nvPr/>
          </p:nvSpPr>
          <p:spPr>
            <a:xfrm rot="2724393" flipV="1">
              <a:off x="8045879" y="3035703"/>
              <a:ext cx="655430" cy="357547"/>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4" name="Arc 23">
              <a:extLst>
                <a:ext uri="{FF2B5EF4-FFF2-40B4-BE49-F238E27FC236}">
                  <a16:creationId xmlns:a16="http://schemas.microsoft.com/office/drawing/2014/main" id="{E92DE850-BBF4-4375-958F-E99B85975F67}"/>
                </a:ext>
              </a:extLst>
            </p:cNvPr>
            <p:cNvSpPr/>
            <p:nvPr/>
          </p:nvSpPr>
          <p:spPr>
            <a:xfrm rot="3395938" flipV="1">
              <a:off x="9074979" y="4225744"/>
              <a:ext cx="655430" cy="407295"/>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5" name="Arc 24">
              <a:extLst>
                <a:ext uri="{FF2B5EF4-FFF2-40B4-BE49-F238E27FC236}">
                  <a16:creationId xmlns:a16="http://schemas.microsoft.com/office/drawing/2014/main" id="{BEA2110C-E3B0-476A-835E-33D6B5C5311D}"/>
                </a:ext>
              </a:extLst>
            </p:cNvPr>
            <p:cNvSpPr/>
            <p:nvPr/>
          </p:nvSpPr>
          <p:spPr>
            <a:xfrm rot="14507287" flipV="1">
              <a:off x="7698964" y="2676069"/>
              <a:ext cx="600897" cy="366973"/>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6" name="Arc 25">
              <a:extLst>
                <a:ext uri="{FF2B5EF4-FFF2-40B4-BE49-F238E27FC236}">
                  <a16:creationId xmlns:a16="http://schemas.microsoft.com/office/drawing/2014/main" id="{1566C7E7-64A7-4CD6-BE74-2000F3182CAF}"/>
                </a:ext>
              </a:extLst>
            </p:cNvPr>
            <p:cNvSpPr/>
            <p:nvPr/>
          </p:nvSpPr>
          <p:spPr>
            <a:xfrm rot="14507287" flipV="1">
              <a:off x="8730379" y="3937737"/>
              <a:ext cx="600897" cy="366973"/>
            </a:xfrm>
            <a:prstGeom prst="arc">
              <a:avLst>
                <a:gd name="adj1" fmla="val 18318816"/>
                <a:gd name="adj2" fmla="val 3282732"/>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NZ"/>
            </a:p>
          </p:txBody>
        </p:sp>
        <p:sp>
          <p:nvSpPr>
            <p:cNvPr id="27" name="Oval 26">
              <a:extLst>
                <a:ext uri="{FF2B5EF4-FFF2-40B4-BE49-F238E27FC236}">
                  <a16:creationId xmlns:a16="http://schemas.microsoft.com/office/drawing/2014/main" id="{76079E0A-5147-4859-827D-94B67957F1A1}"/>
                </a:ext>
              </a:extLst>
            </p:cNvPr>
            <p:cNvSpPr/>
            <p:nvPr/>
          </p:nvSpPr>
          <p:spPr>
            <a:xfrm>
              <a:off x="8453180" y="3559888"/>
              <a:ext cx="108115" cy="10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28" name="Oval 27">
              <a:extLst>
                <a:ext uri="{FF2B5EF4-FFF2-40B4-BE49-F238E27FC236}">
                  <a16:creationId xmlns:a16="http://schemas.microsoft.com/office/drawing/2014/main" id="{49B9C124-619C-413E-AE6B-B43F51D429F7}"/>
                </a:ext>
              </a:extLst>
            </p:cNvPr>
            <p:cNvSpPr/>
            <p:nvPr/>
          </p:nvSpPr>
          <p:spPr>
            <a:xfrm>
              <a:off x="8676922" y="3831360"/>
              <a:ext cx="108115" cy="10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cxnSp>
          <p:nvCxnSpPr>
            <p:cNvPr id="29" name="Straight Arrow Connector 28">
              <a:extLst>
                <a:ext uri="{FF2B5EF4-FFF2-40B4-BE49-F238E27FC236}">
                  <a16:creationId xmlns:a16="http://schemas.microsoft.com/office/drawing/2014/main" id="{81C0704D-3806-4C4C-BC7A-35F30217A95F}"/>
                </a:ext>
              </a:extLst>
            </p:cNvPr>
            <p:cNvCxnSpPr>
              <a:cxnSpLocks/>
              <a:stCxn id="27" idx="4"/>
            </p:cNvCxnSpPr>
            <p:nvPr/>
          </p:nvCxnSpPr>
          <p:spPr>
            <a:xfrm>
              <a:off x="8507238" y="3664974"/>
              <a:ext cx="38224" cy="16638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3E06AE10-8AD9-4813-A3EC-00E42C8210CF}"/>
                </a:ext>
              </a:extLst>
            </p:cNvPr>
            <p:cNvCxnSpPr>
              <a:cxnSpLocks/>
            </p:cNvCxnSpPr>
            <p:nvPr/>
          </p:nvCxnSpPr>
          <p:spPr>
            <a:xfrm flipH="1" flipV="1">
              <a:off x="8545462" y="3831360"/>
              <a:ext cx="112584" cy="368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Connector 30">
              <a:extLst>
                <a:ext uri="{FF2B5EF4-FFF2-40B4-BE49-F238E27FC236}">
                  <a16:creationId xmlns:a16="http://schemas.microsoft.com/office/drawing/2014/main" id="{32DE2A8E-8F7C-4062-A38B-2EB7211458EC}"/>
                </a:ext>
              </a:extLst>
            </p:cNvPr>
            <p:cNvCxnSpPr>
              <a:cxnSpLocks/>
            </p:cNvCxnSpPr>
            <p:nvPr/>
          </p:nvCxnSpPr>
          <p:spPr>
            <a:xfrm>
              <a:off x="8599520" y="3644038"/>
              <a:ext cx="144485" cy="145481"/>
            </a:xfrm>
            <a:prstGeom prst="line">
              <a:avLst/>
            </a:prstGeom>
          </p:spPr>
          <p:style>
            <a:lnRef idx="3">
              <a:schemeClr val="accent5"/>
            </a:lnRef>
            <a:fillRef idx="0">
              <a:schemeClr val="accent5"/>
            </a:fillRef>
            <a:effectRef idx="2">
              <a:schemeClr val="accent5"/>
            </a:effectRef>
            <a:fontRef idx="minor">
              <a:schemeClr val="tx1"/>
            </a:fontRef>
          </p:style>
        </p:cxnSp>
        <p:pic>
          <p:nvPicPr>
            <p:cNvPr id="32" name="Picture 31">
              <a:extLst>
                <a:ext uri="{FF2B5EF4-FFF2-40B4-BE49-F238E27FC236}">
                  <a16:creationId xmlns:a16="http://schemas.microsoft.com/office/drawing/2014/main" id="{9F7A646F-43D0-4A29-95A3-CBC568C0A6E9}"/>
                </a:ext>
              </a:extLst>
            </p:cNvPr>
            <p:cNvPicPr>
              <a:picLocks noChangeAspect="1"/>
            </p:cNvPicPr>
            <p:nvPr/>
          </p:nvPicPr>
          <p:blipFill>
            <a:blip r:embed="rId6"/>
            <a:stretch>
              <a:fillRect/>
            </a:stretch>
          </p:blipFill>
          <p:spPr>
            <a:xfrm>
              <a:off x="9869068" y="920218"/>
              <a:ext cx="1822566" cy="2274503"/>
            </a:xfrm>
            <a:prstGeom prst="rect">
              <a:avLst/>
            </a:prstGeom>
          </p:spPr>
        </p:pic>
        <p:cxnSp>
          <p:nvCxnSpPr>
            <p:cNvPr id="33" name="Straight Arrow Connector 32">
              <a:extLst>
                <a:ext uri="{FF2B5EF4-FFF2-40B4-BE49-F238E27FC236}">
                  <a16:creationId xmlns:a16="http://schemas.microsoft.com/office/drawing/2014/main" id="{D0A3534D-06D3-4156-A593-4772E984E615}"/>
                </a:ext>
              </a:extLst>
            </p:cNvPr>
            <p:cNvCxnSpPr>
              <a:cxnSpLocks/>
            </p:cNvCxnSpPr>
            <p:nvPr/>
          </p:nvCxnSpPr>
          <p:spPr>
            <a:xfrm flipH="1">
              <a:off x="8921114" y="3455583"/>
              <a:ext cx="60961" cy="3081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A34E4E5D-6980-4950-B3A3-DD7DC2DA590F}"/>
                </a:ext>
              </a:extLst>
            </p:cNvPr>
            <p:cNvCxnSpPr>
              <a:cxnSpLocks/>
            </p:cNvCxnSpPr>
            <p:nvPr/>
          </p:nvCxnSpPr>
          <p:spPr>
            <a:xfrm flipH="1">
              <a:off x="8626718" y="3455583"/>
              <a:ext cx="355358" cy="124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018432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2441-AFAA-44A9-A36A-0A6D4F07840B}"/>
              </a:ext>
            </a:extLst>
          </p:cNvPr>
          <p:cNvSpPr>
            <a:spLocks noGrp="1"/>
          </p:cNvSpPr>
          <p:nvPr>
            <p:ph type="title"/>
          </p:nvPr>
        </p:nvSpPr>
        <p:spPr/>
        <p:txBody>
          <a:bodyPr/>
          <a:lstStyle/>
          <a:p>
            <a:r>
              <a:rPr lang="en-US" dirty="0"/>
              <a:t>CWTP Today</a:t>
            </a:r>
          </a:p>
        </p:txBody>
      </p:sp>
      <p:sp>
        <p:nvSpPr>
          <p:cNvPr id="3" name="Slide Number Placeholder 2">
            <a:extLst>
              <a:ext uri="{FF2B5EF4-FFF2-40B4-BE49-F238E27FC236}">
                <a16:creationId xmlns:a16="http://schemas.microsoft.com/office/drawing/2014/main" id="{3EA18DB6-2EE2-4C9F-A5F7-4007B553C346}"/>
              </a:ext>
            </a:extLst>
          </p:cNvPr>
          <p:cNvSpPr>
            <a:spLocks noGrp="1"/>
          </p:cNvSpPr>
          <p:nvPr>
            <p:ph type="sldNum" sz="quarter" idx="11"/>
          </p:nvPr>
        </p:nvSpPr>
        <p:spPr/>
        <p:txBody>
          <a:bodyPr/>
          <a:lstStyle/>
          <a:p>
            <a:fld id="{9B3E39EC-4BE2-4DEA-81C0-4ABC0AAB4AC0}" type="slidenum">
              <a:rPr lang="en-AU" smtClean="0"/>
              <a:pPr/>
              <a:t>12</a:t>
            </a:fld>
            <a:endParaRPr lang="en-AU" dirty="0"/>
          </a:p>
        </p:txBody>
      </p:sp>
      <p:sp>
        <p:nvSpPr>
          <p:cNvPr id="4" name="Text Placeholder 3">
            <a:extLst>
              <a:ext uri="{FF2B5EF4-FFF2-40B4-BE49-F238E27FC236}">
                <a16:creationId xmlns:a16="http://schemas.microsoft.com/office/drawing/2014/main" id="{E710F664-6100-4571-B337-EA75D6196322}"/>
              </a:ext>
            </a:extLst>
          </p:cNvPr>
          <p:cNvSpPr>
            <a:spLocks noGrp="1"/>
          </p:cNvSpPr>
          <p:nvPr>
            <p:ph type="body" sz="quarter" idx="12"/>
          </p:nvPr>
        </p:nvSpPr>
        <p:spPr>
          <a:xfrm>
            <a:off x="695325" y="1384917"/>
            <a:ext cx="4445635" cy="4793633"/>
          </a:xfrm>
        </p:spPr>
        <p:txBody>
          <a:bodyPr/>
          <a:lstStyle/>
          <a:p>
            <a:r>
              <a:rPr lang="en-US" dirty="0"/>
              <a:t>Aerated clarifiers</a:t>
            </a:r>
          </a:p>
          <a:p>
            <a:r>
              <a:rPr lang="en-US" dirty="0"/>
              <a:t>Trickling filter bypass</a:t>
            </a:r>
          </a:p>
          <a:p>
            <a:r>
              <a:rPr lang="en-US" dirty="0"/>
              <a:t>Pond aeration</a:t>
            </a:r>
          </a:p>
          <a:p>
            <a:endParaRPr lang="en-US" dirty="0"/>
          </a:p>
          <a:p>
            <a:pPr marL="0" indent="0">
              <a:buNone/>
            </a:pPr>
            <a:endParaRPr lang="en-US" dirty="0"/>
          </a:p>
          <a:p>
            <a:pPr marL="0" indent="0">
              <a:buNone/>
            </a:pPr>
            <a:r>
              <a:rPr lang="en-US" dirty="0"/>
              <a:t>Come back for next years exciting installment !</a:t>
            </a:r>
          </a:p>
          <a:p>
            <a:endParaRPr lang="en-US" dirty="0"/>
          </a:p>
          <a:p>
            <a:endParaRPr lang="en-US" dirty="0"/>
          </a:p>
        </p:txBody>
      </p:sp>
      <p:pic>
        <p:nvPicPr>
          <p:cNvPr id="5" name="Picture 2">
            <a:extLst>
              <a:ext uri="{FF2B5EF4-FFF2-40B4-BE49-F238E27FC236}">
                <a16:creationId xmlns:a16="http://schemas.microsoft.com/office/drawing/2014/main" id="{4AC8D75B-027E-400E-83A6-20C3697EAE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9714" y="1384917"/>
            <a:ext cx="6706961" cy="47458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18FF3D-7CA9-4CE1-A234-424FD3368C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9853" y="1361030"/>
            <a:ext cx="7966681" cy="4793633"/>
          </a:xfrm>
          <a:prstGeom prst="rect">
            <a:avLst/>
          </a:prstGeom>
        </p:spPr>
      </p:pic>
    </p:spTree>
    <p:extLst>
      <p:ext uri="{BB962C8B-B14F-4D97-AF65-F5344CB8AC3E}">
        <p14:creationId xmlns:p14="http://schemas.microsoft.com/office/powerpoint/2010/main" val="4849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4F27-F0CF-4C0D-8C96-9A0F4CDA8E37}"/>
              </a:ext>
            </a:extLst>
          </p:cNvPr>
          <p:cNvSpPr>
            <a:spLocks noGrp="1"/>
          </p:cNvSpPr>
          <p:nvPr>
            <p:ph type="ctrTitle"/>
          </p:nvPr>
        </p:nvSpPr>
        <p:spPr>
          <a:xfrm>
            <a:off x="514978" y="187067"/>
            <a:ext cx="8075295" cy="1371600"/>
          </a:xfrm>
        </p:spPr>
        <p:txBody>
          <a:bodyPr/>
          <a:lstStyle/>
          <a:p>
            <a:r>
              <a:rPr lang="en-US" dirty="0"/>
              <a:t>Acknowledgements</a:t>
            </a:r>
          </a:p>
        </p:txBody>
      </p:sp>
      <p:sp>
        <p:nvSpPr>
          <p:cNvPr id="3" name="Subtitle 2">
            <a:extLst>
              <a:ext uri="{FF2B5EF4-FFF2-40B4-BE49-F238E27FC236}">
                <a16:creationId xmlns:a16="http://schemas.microsoft.com/office/drawing/2014/main" id="{BD006087-B16B-47A5-8778-97900BEEEA2B}"/>
              </a:ext>
            </a:extLst>
          </p:cNvPr>
          <p:cNvSpPr>
            <a:spLocks noGrp="1"/>
          </p:cNvSpPr>
          <p:nvPr>
            <p:ph type="subTitle" idx="1"/>
          </p:nvPr>
        </p:nvSpPr>
        <p:spPr>
          <a:xfrm>
            <a:off x="514977" y="2266444"/>
            <a:ext cx="5091165" cy="618270"/>
          </a:xfrm>
        </p:spPr>
        <p:txBody>
          <a:bodyPr/>
          <a:lstStyle/>
          <a:p>
            <a:r>
              <a:rPr lang="en-US" sz="2000" dirty="0">
                <a:effectLst/>
                <a:latin typeface="Verdana" panose="020B0604030504040204" pitchFamily="34" charset="0"/>
                <a:ea typeface="Times New Roman" panose="02020603050405020304" pitchFamily="18" charset="0"/>
                <a:cs typeface="Times New Roman" panose="02020603050405020304" pitchFamily="18" charset="0"/>
              </a:rPr>
              <a:t>CWTP Shift Engineering team, </a:t>
            </a:r>
          </a:p>
          <a:p>
            <a:r>
              <a:rPr lang="en-US" sz="2000" dirty="0">
                <a:effectLst/>
                <a:latin typeface="Verdana" panose="020B0604030504040204" pitchFamily="34" charset="0"/>
                <a:ea typeface="Times New Roman" panose="02020603050405020304" pitchFamily="18" charset="0"/>
                <a:cs typeface="Times New Roman" panose="02020603050405020304" pitchFamily="18" charset="0"/>
              </a:rPr>
              <a:t>CWTP Maintenance Team, </a:t>
            </a:r>
          </a:p>
          <a:p>
            <a:r>
              <a:rPr lang="en-US" sz="2000" dirty="0">
                <a:effectLst/>
                <a:latin typeface="Verdana" panose="020B0604030504040204" pitchFamily="34" charset="0"/>
                <a:ea typeface="Times New Roman" panose="02020603050405020304" pitchFamily="18" charset="0"/>
                <a:cs typeface="Times New Roman" panose="02020603050405020304" pitchFamily="18" charset="0"/>
              </a:rPr>
              <a:t>CWTP Operations team, </a:t>
            </a:r>
          </a:p>
          <a:p>
            <a:r>
              <a:rPr lang="en-US" sz="2000" dirty="0">
                <a:effectLst/>
                <a:latin typeface="Verdana" panose="020B0604030504040204" pitchFamily="34" charset="0"/>
                <a:ea typeface="Times New Roman" panose="02020603050405020304" pitchFamily="18" charset="0"/>
                <a:cs typeface="Times New Roman" panose="02020603050405020304" pitchFamily="18" charset="0"/>
              </a:rPr>
              <a:t>Martin Polglase, Blair Potter, Michael Croucher, and Adrian Seagar</a:t>
            </a:r>
            <a:r>
              <a:rPr lang="en-US" sz="2000" dirty="0">
                <a:latin typeface="Verdana" panose="020B0604030504040204" pitchFamily="34" charset="0"/>
                <a:ea typeface="Times New Roman" panose="02020603050405020304" pitchFamily="18" charset="0"/>
                <a:cs typeface="Times New Roman" panose="02020603050405020304" pitchFamily="18" charset="0"/>
              </a:rPr>
              <a:t> (CCC)</a:t>
            </a:r>
            <a:endParaRPr lang="en-US" sz="20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US" sz="2000" dirty="0">
                <a:effectLst/>
                <a:latin typeface="Verdana" panose="020B0604030504040204" pitchFamily="34" charset="0"/>
                <a:ea typeface="Times New Roman" panose="02020603050405020304" pitchFamily="18" charset="0"/>
                <a:cs typeface="Times New Roman" panose="02020603050405020304" pitchFamily="18" charset="0"/>
              </a:rPr>
              <a:t>SEIPP Construction</a:t>
            </a:r>
          </a:p>
          <a:p>
            <a:r>
              <a:rPr lang="en-US" sz="2000" dirty="0">
                <a:latin typeface="Verdana" panose="020B0604030504040204" pitchFamily="34" charset="0"/>
                <a:cs typeface="Times New Roman" panose="02020603050405020304" pitchFamily="18" charset="0"/>
              </a:rPr>
              <a:t>Svetlana Khasanyanova, Richard Greenwood, and Jack Deeley (Jacobs)</a:t>
            </a:r>
            <a:endParaRPr lang="en-US" sz="2000" dirty="0"/>
          </a:p>
          <a:p>
            <a:endParaRPr lang="en-US" dirty="0"/>
          </a:p>
        </p:txBody>
      </p:sp>
      <p:pic>
        <p:nvPicPr>
          <p:cNvPr id="6" name="Picture 5" descr="A picture containing sky, outdoor&#10;&#10;Description automatically generated">
            <a:extLst>
              <a:ext uri="{FF2B5EF4-FFF2-40B4-BE49-F238E27FC236}">
                <a16:creationId xmlns:a16="http://schemas.microsoft.com/office/drawing/2014/main" id="{1562BC61-FCBC-4AC1-B8F8-3E02D277CC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3910" y="2024743"/>
            <a:ext cx="5973112" cy="4479834"/>
          </a:xfrm>
          <a:prstGeom prst="rect">
            <a:avLst/>
          </a:prstGeom>
        </p:spPr>
      </p:pic>
    </p:spTree>
    <p:extLst>
      <p:ext uri="{BB962C8B-B14F-4D97-AF65-F5344CB8AC3E}">
        <p14:creationId xmlns:p14="http://schemas.microsoft.com/office/powerpoint/2010/main" val="113969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334-7035-489F-B931-03B66ECE8362}"/>
              </a:ext>
            </a:extLst>
          </p:cNvPr>
          <p:cNvSpPr>
            <a:spLocks noGrp="1"/>
          </p:cNvSpPr>
          <p:nvPr>
            <p:ph type="ctrTitle"/>
          </p:nvPr>
        </p:nvSpPr>
        <p:spPr>
          <a:xfrm>
            <a:off x="572309" y="1820091"/>
            <a:ext cx="8075295" cy="1371600"/>
          </a:xfrm>
        </p:spPr>
        <p:txBody>
          <a:bodyPr/>
          <a:lstStyle/>
          <a:p>
            <a:r>
              <a:rPr lang="en-US" dirty="0"/>
              <a:t>Thank you</a:t>
            </a:r>
          </a:p>
        </p:txBody>
      </p:sp>
      <p:pic>
        <p:nvPicPr>
          <p:cNvPr id="5" name="Picture 4" descr="A picture containing sky, outdoor&#10;&#10;Description automatically generated">
            <a:extLst>
              <a:ext uri="{FF2B5EF4-FFF2-40B4-BE49-F238E27FC236}">
                <a16:creationId xmlns:a16="http://schemas.microsoft.com/office/drawing/2014/main" id="{8C0B704D-A4CC-4685-9476-FA45F6A41A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7315" y="1267103"/>
            <a:ext cx="6736556" cy="5052417"/>
          </a:xfrm>
          <a:prstGeom prst="rect">
            <a:avLst/>
          </a:prstGeom>
        </p:spPr>
      </p:pic>
    </p:spTree>
    <p:extLst>
      <p:ext uri="{BB962C8B-B14F-4D97-AF65-F5344CB8AC3E}">
        <p14:creationId xmlns:p14="http://schemas.microsoft.com/office/powerpoint/2010/main" val="172773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8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dy of water with mountains in the background&#10;&#10;Description automatically generated with medium confidence">
            <a:extLst>
              <a:ext uri="{FF2B5EF4-FFF2-40B4-BE49-F238E27FC236}">
                <a16:creationId xmlns:a16="http://schemas.microsoft.com/office/drawing/2014/main" id="{65D475EA-7707-4CDA-A894-692AF195DA4A}"/>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0" y="1018903"/>
            <a:ext cx="12192000" cy="5743303"/>
          </a:xfrm>
          <a:prstGeom prst="rect">
            <a:avLst/>
          </a:prstGeom>
        </p:spPr>
      </p:pic>
      <p:sp>
        <p:nvSpPr>
          <p:cNvPr id="4" name="Title 3">
            <a:extLst>
              <a:ext uri="{FF2B5EF4-FFF2-40B4-BE49-F238E27FC236}">
                <a16:creationId xmlns:a16="http://schemas.microsoft.com/office/drawing/2014/main" id="{E8607607-DFEA-4C2F-A7CD-170E2681EDAC}"/>
              </a:ext>
            </a:extLst>
          </p:cNvPr>
          <p:cNvSpPr>
            <a:spLocks noGrp="1"/>
          </p:cNvSpPr>
          <p:nvPr>
            <p:ph type="ctrTitle"/>
          </p:nvPr>
        </p:nvSpPr>
        <p:spPr>
          <a:xfrm>
            <a:off x="740229" y="1383786"/>
            <a:ext cx="10886583" cy="514683"/>
          </a:xfrm>
        </p:spPr>
        <p:txBody>
          <a:bodyPr/>
          <a:lstStyle/>
          <a:p>
            <a:r>
              <a:rPr lang="en-AU" sz="2400" b="0" dirty="0">
                <a:solidFill>
                  <a:schemeClr val="bg1"/>
                </a:solidFill>
                <a:latin typeface="+mn-lt"/>
              </a:rPr>
              <a:t>Want to continue the conversation?</a:t>
            </a:r>
          </a:p>
        </p:txBody>
      </p:sp>
      <p:sp>
        <p:nvSpPr>
          <p:cNvPr id="5" name="Text Placeholder 4">
            <a:extLst>
              <a:ext uri="{FF2B5EF4-FFF2-40B4-BE49-F238E27FC236}">
                <a16:creationId xmlns:a16="http://schemas.microsoft.com/office/drawing/2014/main" id="{9962B8BA-9FFD-45D2-8227-DAB8E39D9436}"/>
              </a:ext>
            </a:extLst>
          </p:cNvPr>
          <p:cNvSpPr>
            <a:spLocks noGrp="1"/>
          </p:cNvSpPr>
          <p:nvPr>
            <p:ph type="body" sz="quarter" idx="10"/>
          </p:nvPr>
        </p:nvSpPr>
        <p:spPr>
          <a:xfrm>
            <a:off x="740229" y="1898469"/>
            <a:ext cx="10886583" cy="916037"/>
          </a:xfrm>
        </p:spPr>
        <p:txBody>
          <a:bodyPr/>
          <a:lstStyle/>
          <a:p>
            <a:r>
              <a:rPr lang="en-US" sz="3200" dirty="0">
                <a:solidFill>
                  <a:schemeClr val="bg1"/>
                </a:solidFill>
                <a:latin typeface="+mj-lt"/>
              </a:rPr>
              <a:t>Come and say hello to the team </a:t>
            </a:r>
            <a:br>
              <a:rPr lang="en-US" sz="3200" dirty="0">
                <a:solidFill>
                  <a:schemeClr val="bg1"/>
                </a:solidFill>
                <a:latin typeface="+mj-lt"/>
              </a:rPr>
            </a:br>
            <a:r>
              <a:rPr lang="en-US" sz="3200" dirty="0">
                <a:solidFill>
                  <a:schemeClr val="bg1"/>
                </a:solidFill>
                <a:latin typeface="+mj-lt"/>
              </a:rPr>
              <a:t>at the Jacobs booth, location </a:t>
            </a:r>
            <a:r>
              <a:rPr lang="en-US" sz="3200" dirty="0">
                <a:solidFill>
                  <a:schemeClr val="accent3"/>
                </a:solidFill>
                <a:latin typeface="+mj-lt"/>
              </a:rPr>
              <a:t>#125</a:t>
            </a:r>
          </a:p>
        </p:txBody>
      </p:sp>
    </p:spTree>
    <p:extLst>
      <p:ext uri="{BB962C8B-B14F-4D97-AF65-F5344CB8AC3E}">
        <p14:creationId xmlns:p14="http://schemas.microsoft.com/office/powerpoint/2010/main" val="314045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77643-D4CA-488D-8145-9AA38C6966E8}"/>
              </a:ext>
            </a:extLst>
          </p:cNvPr>
          <p:cNvSpPr>
            <a:spLocks noGrp="1"/>
          </p:cNvSpPr>
          <p:nvPr>
            <p:ph type="sldNum" sz="quarter" idx="11"/>
          </p:nvPr>
        </p:nvSpPr>
        <p:spPr/>
        <p:txBody>
          <a:bodyPr/>
          <a:lstStyle/>
          <a:p>
            <a:fld id="{9B3E39EC-4BE2-4DEA-81C0-4ABC0AAB4AC0}" type="slidenum">
              <a:rPr lang="en-AU" smtClean="0"/>
              <a:pPr/>
              <a:t>2</a:t>
            </a:fld>
            <a:endParaRPr lang="en-AU" dirty="0"/>
          </a:p>
        </p:txBody>
      </p:sp>
      <p:sp>
        <p:nvSpPr>
          <p:cNvPr id="13" name="Title 12">
            <a:extLst>
              <a:ext uri="{FF2B5EF4-FFF2-40B4-BE49-F238E27FC236}">
                <a16:creationId xmlns:a16="http://schemas.microsoft.com/office/drawing/2014/main" id="{13778E27-A884-4D3E-8E21-B09C057B3001}"/>
              </a:ext>
            </a:extLst>
          </p:cNvPr>
          <p:cNvSpPr>
            <a:spLocks noGrp="1"/>
          </p:cNvSpPr>
          <p:nvPr>
            <p:ph type="title"/>
          </p:nvPr>
        </p:nvSpPr>
        <p:spPr/>
        <p:txBody>
          <a:bodyPr/>
          <a:lstStyle/>
          <a:p>
            <a:r>
              <a:rPr lang="en-US" dirty="0"/>
              <a:t>Agenda</a:t>
            </a:r>
          </a:p>
        </p:txBody>
      </p:sp>
      <p:sp>
        <p:nvSpPr>
          <p:cNvPr id="14" name="Text Placeholder 13">
            <a:extLst>
              <a:ext uri="{FF2B5EF4-FFF2-40B4-BE49-F238E27FC236}">
                <a16:creationId xmlns:a16="http://schemas.microsoft.com/office/drawing/2014/main" id="{14152E63-54EC-4908-AF2D-A11BC178AE14}"/>
              </a:ext>
            </a:extLst>
          </p:cNvPr>
          <p:cNvSpPr>
            <a:spLocks noGrp="1"/>
          </p:cNvSpPr>
          <p:nvPr>
            <p:ph type="body" sz="quarter" idx="14"/>
          </p:nvPr>
        </p:nvSpPr>
        <p:spPr>
          <a:xfrm>
            <a:off x="695342" y="1622656"/>
            <a:ext cx="7670208" cy="2725823"/>
          </a:xfrm>
        </p:spPr>
        <p:txBody>
          <a:bodyPr/>
          <a:lstStyle/>
          <a:p>
            <a:r>
              <a:rPr lang="en-US" dirty="0"/>
              <a:t>Background</a:t>
            </a:r>
          </a:p>
          <a:p>
            <a:r>
              <a:rPr lang="en-US" dirty="0"/>
              <a:t>The fire event</a:t>
            </a:r>
          </a:p>
          <a:p>
            <a:r>
              <a:rPr lang="en-US" dirty="0"/>
              <a:t>An adaptive response approach</a:t>
            </a:r>
          </a:p>
          <a:p>
            <a:r>
              <a:rPr lang="en-US" dirty="0"/>
              <a:t>Immediate emergency response</a:t>
            </a:r>
          </a:p>
          <a:p>
            <a:r>
              <a:rPr lang="en-US" dirty="0"/>
              <a:t>Medium term solution</a:t>
            </a:r>
          </a:p>
          <a:p>
            <a:r>
              <a:rPr lang="en-US" dirty="0"/>
              <a:t>Where we are now</a:t>
            </a:r>
          </a:p>
        </p:txBody>
      </p:sp>
      <p:pic>
        <p:nvPicPr>
          <p:cNvPr id="9" name="Picture Placeholder 7">
            <a:extLst>
              <a:ext uri="{FF2B5EF4-FFF2-40B4-BE49-F238E27FC236}">
                <a16:creationId xmlns:a16="http://schemas.microsoft.com/office/drawing/2014/main" id="{5C23B585-9A93-48C6-A35F-1FF892A7093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70509" y="1257360"/>
            <a:ext cx="5126149" cy="5326320"/>
          </a:xfrm>
          <a:prstGeom prst="rect">
            <a:avLst/>
          </a:prstGeom>
          <a:noFill/>
        </p:spPr>
      </p:pic>
    </p:spTree>
    <p:extLst>
      <p:ext uri="{BB962C8B-B14F-4D97-AF65-F5344CB8AC3E}">
        <p14:creationId xmlns:p14="http://schemas.microsoft.com/office/powerpoint/2010/main" val="78210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E277-3DBD-427C-9AE0-0C60E492A3E2}"/>
              </a:ext>
            </a:extLst>
          </p:cNvPr>
          <p:cNvSpPr>
            <a:spLocks noGrp="1"/>
          </p:cNvSpPr>
          <p:nvPr>
            <p:ph type="title"/>
          </p:nvPr>
        </p:nvSpPr>
        <p:spPr/>
        <p:txBody>
          <a:bodyPr/>
          <a:lstStyle/>
          <a:p>
            <a:r>
              <a:rPr lang="en-US" dirty="0"/>
              <a:t>CWTP – Pre Fire</a:t>
            </a:r>
          </a:p>
        </p:txBody>
      </p:sp>
      <p:sp>
        <p:nvSpPr>
          <p:cNvPr id="3" name="Slide Number Placeholder 2">
            <a:extLst>
              <a:ext uri="{FF2B5EF4-FFF2-40B4-BE49-F238E27FC236}">
                <a16:creationId xmlns:a16="http://schemas.microsoft.com/office/drawing/2014/main" id="{1AE6A000-FC51-4947-BFF2-9FCB9E51AE90}"/>
              </a:ext>
            </a:extLst>
          </p:cNvPr>
          <p:cNvSpPr>
            <a:spLocks noGrp="1"/>
          </p:cNvSpPr>
          <p:nvPr>
            <p:ph type="sldNum" sz="quarter" idx="11"/>
          </p:nvPr>
        </p:nvSpPr>
        <p:spPr/>
        <p:txBody>
          <a:bodyPr/>
          <a:lstStyle/>
          <a:p>
            <a:fld id="{9B3E39EC-4BE2-4DEA-81C0-4ABC0AAB4AC0}" type="slidenum">
              <a:rPr lang="en-AU" smtClean="0"/>
              <a:pPr/>
              <a:t>3</a:t>
            </a:fld>
            <a:endParaRPr lang="en-AU" dirty="0"/>
          </a:p>
        </p:txBody>
      </p:sp>
      <p:sp>
        <p:nvSpPr>
          <p:cNvPr id="4" name="Text Placeholder 3">
            <a:extLst>
              <a:ext uri="{FF2B5EF4-FFF2-40B4-BE49-F238E27FC236}">
                <a16:creationId xmlns:a16="http://schemas.microsoft.com/office/drawing/2014/main" id="{30C51FFD-5B00-40F8-B8AE-AA89451AEE02}"/>
              </a:ext>
            </a:extLst>
          </p:cNvPr>
          <p:cNvSpPr>
            <a:spLocks noGrp="1"/>
          </p:cNvSpPr>
          <p:nvPr>
            <p:ph type="body" sz="quarter" idx="12"/>
          </p:nvPr>
        </p:nvSpPr>
        <p:spPr>
          <a:xfrm>
            <a:off x="695325" y="1384917"/>
            <a:ext cx="4039961" cy="4793633"/>
          </a:xfrm>
        </p:spPr>
        <p:txBody>
          <a:bodyPr/>
          <a:lstStyle/>
          <a:p>
            <a:r>
              <a:rPr lang="en-US" dirty="0"/>
              <a:t>Trickling filter plant</a:t>
            </a:r>
          </a:p>
          <a:p>
            <a:pPr lvl="1"/>
            <a:r>
              <a:rPr lang="en-US" dirty="0"/>
              <a:t>55m diameter</a:t>
            </a:r>
          </a:p>
          <a:p>
            <a:pPr lvl="1"/>
            <a:r>
              <a:rPr lang="en-US" dirty="0"/>
              <a:t>28,000m</a:t>
            </a:r>
            <a:r>
              <a:rPr lang="en-US" baseline="30000" dirty="0"/>
              <a:t>3</a:t>
            </a:r>
            <a:r>
              <a:rPr lang="en-US" dirty="0"/>
              <a:t> PVC plastic media</a:t>
            </a:r>
          </a:p>
          <a:p>
            <a:pPr lvl="1"/>
            <a:r>
              <a:rPr lang="en-US" dirty="0"/>
              <a:t>5.4m</a:t>
            </a:r>
            <a:r>
              <a:rPr lang="en-US" baseline="30000" dirty="0"/>
              <a:t>3</a:t>
            </a:r>
            <a:r>
              <a:rPr lang="en-US" dirty="0"/>
              <a:t>/s</a:t>
            </a:r>
          </a:p>
          <a:p>
            <a:pPr lvl="1"/>
            <a:r>
              <a:rPr lang="en-US" dirty="0"/>
              <a:t>70% BOD removal</a:t>
            </a:r>
          </a:p>
        </p:txBody>
      </p:sp>
      <p:pic>
        <p:nvPicPr>
          <p:cNvPr id="5" name="Picture 4" descr="Wastewater treatment plant">
            <a:extLst>
              <a:ext uri="{FF2B5EF4-FFF2-40B4-BE49-F238E27FC236}">
                <a16:creationId xmlns:a16="http://schemas.microsoft.com/office/drawing/2014/main" id="{A14FA1C9-32FC-42D7-AD69-45DC26F9FA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35286" y="1392460"/>
            <a:ext cx="6761389" cy="4752628"/>
          </a:xfrm>
          <a:prstGeom prst="rect">
            <a:avLst/>
          </a:prstGeom>
          <a:noFill/>
          <a:ln w="28575">
            <a:solidFill>
              <a:schemeClr val="tx1"/>
            </a:solidFill>
          </a:ln>
        </p:spPr>
      </p:pic>
    </p:spTree>
    <p:extLst>
      <p:ext uri="{BB962C8B-B14F-4D97-AF65-F5344CB8AC3E}">
        <p14:creationId xmlns:p14="http://schemas.microsoft.com/office/powerpoint/2010/main" val="4284084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56F2-CE8E-4409-BB07-553C294FF91D}"/>
              </a:ext>
            </a:extLst>
          </p:cNvPr>
          <p:cNvSpPr>
            <a:spLocks noGrp="1"/>
          </p:cNvSpPr>
          <p:nvPr>
            <p:ph type="title"/>
          </p:nvPr>
        </p:nvSpPr>
        <p:spPr/>
        <p:txBody>
          <a:bodyPr/>
          <a:lstStyle/>
          <a:p>
            <a:r>
              <a:rPr lang="en-US" dirty="0"/>
              <a:t>The Fire</a:t>
            </a:r>
          </a:p>
        </p:txBody>
      </p:sp>
      <p:sp>
        <p:nvSpPr>
          <p:cNvPr id="3" name="Slide Number Placeholder 2">
            <a:extLst>
              <a:ext uri="{FF2B5EF4-FFF2-40B4-BE49-F238E27FC236}">
                <a16:creationId xmlns:a16="http://schemas.microsoft.com/office/drawing/2014/main" id="{28E72BB5-E32B-4194-9E37-18A62236D55D}"/>
              </a:ext>
            </a:extLst>
          </p:cNvPr>
          <p:cNvSpPr>
            <a:spLocks noGrp="1"/>
          </p:cNvSpPr>
          <p:nvPr>
            <p:ph type="sldNum" sz="quarter" idx="11"/>
          </p:nvPr>
        </p:nvSpPr>
        <p:spPr/>
        <p:txBody>
          <a:bodyPr/>
          <a:lstStyle/>
          <a:p>
            <a:fld id="{9B3E39EC-4BE2-4DEA-81C0-4ABC0AAB4AC0}" type="slidenum">
              <a:rPr lang="en-AU" smtClean="0"/>
              <a:pPr/>
              <a:t>4</a:t>
            </a:fld>
            <a:endParaRPr lang="en-AU" dirty="0"/>
          </a:p>
        </p:txBody>
      </p:sp>
      <p:sp>
        <p:nvSpPr>
          <p:cNvPr id="4" name="Text Placeholder 3">
            <a:extLst>
              <a:ext uri="{FF2B5EF4-FFF2-40B4-BE49-F238E27FC236}">
                <a16:creationId xmlns:a16="http://schemas.microsoft.com/office/drawing/2014/main" id="{4426385C-1AEB-4560-B826-1447FEF2E8FD}"/>
              </a:ext>
            </a:extLst>
          </p:cNvPr>
          <p:cNvSpPr>
            <a:spLocks noGrp="1"/>
          </p:cNvSpPr>
          <p:nvPr>
            <p:ph type="body" sz="quarter" idx="12"/>
          </p:nvPr>
        </p:nvSpPr>
        <p:spPr>
          <a:xfrm>
            <a:off x="695325" y="5904230"/>
            <a:ext cx="10801351" cy="274320"/>
          </a:xfrm>
        </p:spPr>
        <p:txBody>
          <a:bodyPr/>
          <a:lstStyle/>
          <a:p>
            <a:r>
              <a:rPr lang="en-US" sz="1600" dirty="0">
                <a:solidFill>
                  <a:srgbClr val="0070C0"/>
                </a:solidFill>
                <a:hlinkClick r:id="rId5">
                  <a:extLst>
                    <a:ext uri="{A12FA001-AC4F-418D-AE19-62706E023703}">
                      <ahyp:hlinkClr xmlns:ahyp="http://schemas.microsoft.com/office/drawing/2018/hyperlinkcolor" val="tx"/>
                    </a:ext>
                  </a:extLst>
                </a:hlinkClick>
              </a:rPr>
              <a:t>https://youtu.be/vPwt8slaFYI</a:t>
            </a:r>
            <a:endParaRPr lang="en-US" sz="1600" dirty="0">
              <a:solidFill>
                <a:srgbClr val="0070C0"/>
              </a:solidFill>
            </a:endParaRPr>
          </a:p>
          <a:p>
            <a:endParaRPr lang="en-US" dirty="0"/>
          </a:p>
          <a:p>
            <a:endParaRPr lang="en-US" dirty="0"/>
          </a:p>
          <a:p>
            <a:endParaRPr lang="en-US" dirty="0"/>
          </a:p>
        </p:txBody>
      </p:sp>
      <p:pic>
        <p:nvPicPr>
          <p:cNvPr id="5" name="y2mate.com - Christchurch wastewater plant fire could cost millions_1080p">
            <a:hlinkClick r:id="" action="ppaction://media"/>
            <a:extLst>
              <a:ext uri="{FF2B5EF4-FFF2-40B4-BE49-F238E27FC236}">
                <a16:creationId xmlns:a16="http://schemas.microsoft.com/office/drawing/2014/main" id="{A1E42402-679C-F63C-8186-C7B610A45E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3736"/>
            <a:ext cx="12192000" cy="6858000"/>
          </a:xfrm>
          <a:prstGeom prst="rect">
            <a:avLst/>
          </a:prstGeom>
        </p:spPr>
      </p:pic>
    </p:spTree>
    <p:extLst>
      <p:ext uri="{BB962C8B-B14F-4D97-AF65-F5344CB8AC3E}">
        <p14:creationId xmlns:p14="http://schemas.microsoft.com/office/powerpoint/2010/main" val="19823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The Fire – in photos</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5</a:t>
            </a:fld>
            <a:endParaRPr lang="en-AU" dirty="0"/>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p:txBody>
          <a:bodyPr/>
          <a:lstStyle/>
          <a:p>
            <a:endParaRPr lang="en-AU" dirty="0"/>
          </a:p>
        </p:txBody>
      </p:sp>
      <p:pic>
        <p:nvPicPr>
          <p:cNvPr id="7" name="Picture 6">
            <a:extLst>
              <a:ext uri="{FF2B5EF4-FFF2-40B4-BE49-F238E27FC236}">
                <a16:creationId xmlns:a16="http://schemas.microsoft.com/office/drawing/2014/main" id="{992D7D22-0C2B-4DBE-BBFA-DAA1BD1B2E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04"/>
          <a:stretch/>
        </p:blipFill>
        <p:spPr bwMode="auto">
          <a:xfrm>
            <a:off x="6382158" y="309807"/>
            <a:ext cx="5514975" cy="416179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FA441FA-3033-4061-9851-9AB47FB12E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95324" y="1126875"/>
            <a:ext cx="5614321" cy="416179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445A06EF-0BB1-4B0E-A17B-24799FEEEBF0}"/>
              </a:ext>
            </a:extLst>
          </p:cNvPr>
          <p:cNvPicPr>
            <a:picLocks noChangeAspect="1"/>
          </p:cNvPicPr>
          <p:nvPr/>
        </p:nvPicPr>
        <p:blipFill>
          <a:blip r:embed="rId5" r:link="rId6" cstate="print">
            <a:extLst>
              <a:ext uri="{28A0092B-C50C-407E-A947-70E740481C1C}">
                <a14:useLocalDpi xmlns:a14="http://schemas.microsoft.com/office/drawing/2010/main"/>
              </a:ext>
            </a:extLst>
          </a:blip>
          <a:srcRect/>
          <a:stretch>
            <a:fillRect/>
          </a:stretch>
        </p:blipFill>
        <p:spPr bwMode="auto">
          <a:xfrm>
            <a:off x="5133975" y="2435787"/>
            <a:ext cx="5429250" cy="4071620"/>
          </a:xfrm>
          <a:prstGeom prst="rect">
            <a:avLst/>
          </a:prstGeom>
          <a:noFill/>
          <a:ln>
            <a:noFill/>
          </a:ln>
        </p:spPr>
      </p:pic>
    </p:spTree>
    <p:extLst>
      <p:ext uri="{BB962C8B-B14F-4D97-AF65-F5344CB8AC3E}">
        <p14:creationId xmlns:p14="http://schemas.microsoft.com/office/powerpoint/2010/main" val="29152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E277-3DBD-427C-9AE0-0C60E492A3E2}"/>
              </a:ext>
            </a:extLst>
          </p:cNvPr>
          <p:cNvSpPr>
            <a:spLocks noGrp="1"/>
          </p:cNvSpPr>
          <p:nvPr>
            <p:ph type="title"/>
          </p:nvPr>
        </p:nvSpPr>
        <p:spPr/>
        <p:txBody>
          <a:bodyPr/>
          <a:lstStyle/>
          <a:p>
            <a:r>
              <a:rPr lang="en-US" dirty="0"/>
              <a:t>CWTP – Fire Damage</a:t>
            </a:r>
          </a:p>
        </p:txBody>
      </p:sp>
      <p:sp>
        <p:nvSpPr>
          <p:cNvPr id="3" name="Slide Number Placeholder 2">
            <a:extLst>
              <a:ext uri="{FF2B5EF4-FFF2-40B4-BE49-F238E27FC236}">
                <a16:creationId xmlns:a16="http://schemas.microsoft.com/office/drawing/2014/main" id="{1AE6A000-FC51-4947-BFF2-9FCB9E51AE90}"/>
              </a:ext>
            </a:extLst>
          </p:cNvPr>
          <p:cNvSpPr>
            <a:spLocks noGrp="1"/>
          </p:cNvSpPr>
          <p:nvPr>
            <p:ph type="sldNum" sz="quarter" idx="11"/>
          </p:nvPr>
        </p:nvSpPr>
        <p:spPr/>
        <p:txBody>
          <a:bodyPr/>
          <a:lstStyle/>
          <a:p>
            <a:fld id="{9B3E39EC-4BE2-4DEA-81C0-4ABC0AAB4AC0}" type="slidenum">
              <a:rPr lang="en-AU" smtClean="0"/>
              <a:pPr/>
              <a:t>6</a:t>
            </a:fld>
            <a:endParaRPr lang="en-AU" dirty="0"/>
          </a:p>
        </p:txBody>
      </p:sp>
      <p:sp>
        <p:nvSpPr>
          <p:cNvPr id="4" name="Text Placeholder 3">
            <a:extLst>
              <a:ext uri="{FF2B5EF4-FFF2-40B4-BE49-F238E27FC236}">
                <a16:creationId xmlns:a16="http://schemas.microsoft.com/office/drawing/2014/main" id="{30C51FFD-5B00-40F8-B8AE-AA89451AEE02}"/>
              </a:ext>
            </a:extLst>
          </p:cNvPr>
          <p:cNvSpPr>
            <a:spLocks noGrp="1"/>
          </p:cNvSpPr>
          <p:nvPr>
            <p:ph type="body" sz="quarter" idx="12"/>
          </p:nvPr>
        </p:nvSpPr>
        <p:spPr>
          <a:xfrm>
            <a:off x="695325" y="1384917"/>
            <a:ext cx="4039961" cy="4793633"/>
          </a:xfrm>
        </p:spPr>
        <p:txBody>
          <a:bodyPr/>
          <a:lstStyle/>
          <a:p>
            <a:r>
              <a:rPr lang="en-US" dirty="0"/>
              <a:t>Trickling Filter inoperable</a:t>
            </a:r>
          </a:p>
          <a:p>
            <a:r>
              <a:rPr lang="en-US" dirty="0"/>
              <a:t>Odour control compromised </a:t>
            </a:r>
          </a:p>
          <a:p>
            <a:r>
              <a:rPr lang="en-US" dirty="0"/>
              <a:t>Biology poisoned in treatment </a:t>
            </a:r>
          </a:p>
          <a:p>
            <a:r>
              <a:rPr lang="en-US" dirty="0"/>
              <a:t>Biology poisoned in ponds</a:t>
            </a:r>
          </a:p>
          <a:p>
            <a:r>
              <a:rPr lang="en-US" dirty="0"/>
              <a:t>WAS contaminated</a:t>
            </a:r>
          </a:p>
          <a:p>
            <a:r>
              <a:rPr lang="en-US" dirty="0"/>
              <a:t>Digesters compromised</a:t>
            </a:r>
          </a:p>
          <a:p>
            <a:r>
              <a:rPr lang="en-US" dirty="0"/>
              <a:t>Flow restricted</a:t>
            </a:r>
          </a:p>
        </p:txBody>
      </p:sp>
      <p:pic>
        <p:nvPicPr>
          <p:cNvPr id="5" name="Picture 4" descr="Wastewater treatment plant">
            <a:extLst>
              <a:ext uri="{FF2B5EF4-FFF2-40B4-BE49-F238E27FC236}">
                <a16:creationId xmlns:a16="http://schemas.microsoft.com/office/drawing/2014/main" id="{A14FA1C9-32FC-42D7-AD69-45DC26F9FA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35286" y="1392460"/>
            <a:ext cx="6761389" cy="4752628"/>
          </a:xfrm>
          <a:prstGeom prst="rect">
            <a:avLst/>
          </a:prstGeom>
          <a:noFill/>
          <a:ln w="28575">
            <a:solidFill>
              <a:schemeClr val="tx1"/>
            </a:solidFill>
          </a:ln>
        </p:spPr>
      </p:pic>
    </p:spTree>
    <p:extLst>
      <p:ext uri="{BB962C8B-B14F-4D97-AF65-F5344CB8AC3E}">
        <p14:creationId xmlns:p14="http://schemas.microsoft.com/office/powerpoint/2010/main" val="297972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p:txBody>
          <a:bodyPr/>
          <a:lstStyle/>
          <a:p>
            <a:r>
              <a:rPr lang="en-AU" dirty="0"/>
              <a:t>An Adaptive Emergency Response</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7</a:t>
            </a:fld>
            <a:endParaRPr lang="en-AU" dirty="0"/>
          </a:p>
        </p:txBody>
      </p:sp>
      <p:pic>
        <p:nvPicPr>
          <p:cNvPr id="7" name="Picture Placeholder 6" descr="A picture containing sky, train, outdoor, smoke&#10;&#10;Description automatically generated">
            <a:extLst>
              <a:ext uri="{FF2B5EF4-FFF2-40B4-BE49-F238E27FC236}">
                <a16:creationId xmlns:a16="http://schemas.microsoft.com/office/drawing/2014/main" id="{79D49977-D298-4E49-A85E-8DD3DC1BC26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0508" b="20508"/>
          <a:stretch>
            <a:fillRect/>
          </a:stretch>
        </p:blipFill>
        <p:spPr>
          <a:xfrm>
            <a:off x="2456700" y="2374925"/>
            <a:ext cx="6675108" cy="2952980"/>
          </a:xfrm>
        </p:spPr>
      </p:pic>
      <p:pic>
        <p:nvPicPr>
          <p:cNvPr id="6" name="Picture 5">
            <a:extLst>
              <a:ext uri="{FF2B5EF4-FFF2-40B4-BE49-F238E27FC236}">
                <a16:creationId xmlns:a16="http://schemas.microsoft.com/office/drawing/2014/main" id="{72802910-0611-4EF0-BD36-3AAC9C1E8BDF}"/>
              </a:ext>
            </a:extLst>
          </p:cNvPr>
          <p:cNvPicPr>
            <a:picLocks noChangeAspect="1"/>
          </p:cNvPicPr>
          <p:nvPr/>
        </p:nvPicPr>
        <p:blipFill>
          <a:blip r:embed="rId4"/>
          <a:stretch>
            <a:fillRect/>
          </a:stretch>
        </p:blipFill>
        <p:spPr>
          <a:xfrm>
            <a:off x="695324" y="1084034"/>
            <a:ext cx="6864703" cy="4445228"/>
          </a:xfrm>
          <a:prstGeom prst="rect">
            <a:avLst/>
          </a:prstGeom>
        </p:spPr>
      </p:pic>
      <p:pic>
        <p:nvPicPr>
          <p:cNvPr id="8" name="Picture 7">
            <a:extLst>
              <a:ext uri="{FF2B5EF4-FFF2-40B4-BE49-F238E27FC236}">
                <a16:creationId xmlns:a16="http://schemas.microsoft.com/office/drawing/2014/main" id="{E327A51A-580F-4944-B381-7D132AE0ED13}"/>
              </a:ext>
            </a:extLst>
          </p:cNvPr>
          <p:cNvPicPr>
            <a:picLocks noChangeAspect="1"/>
          </p:cNvPicPr>
          <p:nvPr/>
        </p:nvPicPr>
        <p:blipFill>
          <a:blip r:embed="rId5"/>
          <a:stretch>
            <a:fillRect/>
          </a:stretch>
        </p:blipFill>
        <p:spPr>
          <a:xfrm>
            <a:off x="3070955" y="1975758"/>
            <a:ext cx="6877403" cy="3943553"/>
          </a:xfrm>
          <a:prstGeom prst="rect">
            <a:avLst/>
          </a:prstGeom>
        </p:spPr>
      </p:pic>
      <p:pic>
        <p:nvPicPr>
          <p:cNvPr id="10" name="Picture 9">
            <a:extLst>
              <a:ext uri="{FF2B5EF4-FFF2-40B4-BE49-F238E27FC236}">
                <a16:creationId xmlns:a16="http://schemas.microsoft.com/office/drawing/2014/main" id="{F5D24996-77F4-4A38-AD14-3C360CF39427}"/>
              </a:ext>
            </a:extLst>
          </p:cNvPr>
          <p:cNvPicPr>
            <a:picLocks noChangeAspect="1"/>
          </p:cNvPicPr>
          <p:nvPr/>
        </p:nvPicPr>
        <p:blipFill>
          <a:blip r:embed="rId6"/>
          <a:stretch>
            <a:fillRect/>
          </a:stretch>
        </p:blipFill>
        <p:spPr>
          <a:xfrm>
            <a:off x="5137239" y="4385464"/>
            <a:ext cx="6820251" cy="2159111"/>
          </a:xfrm>
          <a:prstGeom prst="rect">
            <a:avLst/>
          </a:prstGeom>
        </p:spPr>
      </p:pic>
    </p:spTree>
    <p:extLst>
      <p:ext uri="{BB962C8B-B14F-4D97-AF65-F5344CB8AC3E}">
        <p14:creationId xmlns:p14="http://schemas.microsoft.com/office/powerpoint/2010/main" val="13961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1D5-91BA-4C54-A0D4-8F39D2EE02D0}"/>
              </a:ext>
            </a:extLst>
          </p:cNvPr>
          <p:cNvSpPr>
            <a:spLocks noGrp="1"/>
          </p:cNvSpPr>
          <p:nvPr>
            <p:ph type="title"/>
          </p:nvPr>
        </p:nvSpPr>
        <p:spPr/>
        <p:txBody>
          <a:bodyPr/>
          <a:lstStyle/>
          <a:p>
            <a:r>
              <a:rPr lang="en-US" dirty="0"/>
              <a:t>Immediate Emergency Response</a:t>
            </a:r>
          </a:p>
        </p:txBody>
      </p:sp>
      <p:sp>
        <p:nvSpPr>
          <p:cNvPr id="3" name="Slide Number Placeholder 2">
            <a:extLst>
              <a:ext uri="{FF2B5EF4-FFF2-40B4-BE49-F238E27FC236}">
                <a16:creationId xmlns:a16="http://schemas.microsoft.com/office/drawing/2014/main" id="{2B65749F-3534-435B-A416-806C780701CC}"/>
              </a:ext>
            </a:extLst>
          </p:cNvPr>
          <p:cNvSpPr>
            <a:spLocks noGrp="1"/>
          </p:cNvSpPr>
          <p:nvPr>
            <p:ph type="sldNum" sz="quarter" idx="11"/>
          </p:nvPr>
        </p:nvSpPr>
        <p:spPr/>
        <p:txBody>
          <a:bodyPr/>
          <a:lstStyle/>
          <a:p>
            <a:fld id="{9B3E39EC-4BE2-4DEA-81C0-4ABC0AAB4AC0}" type="slidenum">
              <a:rPr lang="en-AU" smtClean="0"/>
              <a:pPr/>
              <a:t>8</a:t>
            </a:fld>
            <a:endParaRPr lang="en-AU" dirty="0"/>
          </a:p>
        </p:txBody>
      </p:sp>
      <p:sp>
        <p:nvSpPr>
          <p:cNvPr id="4" name="Text Placeholder 3">
            <a:extLst>
              <a:ext uri="{FF2B5EF4-FFF2-40B4-BE49-F238E27FC236}">
                <a16:creationId xmlns:a16="http://schemas.microsoft.com/office/drawing/2014/main" id="{05E9D854-DC87-4AE8-BB83-A4670C5B51FD}"/>
              </a:ext>
            </a:extLst>
          </p:cNvPr>
          <p:cNvSpPr>
            <a:spLocks noGrp="1"/>
          </p:cNvSpPr>
          <p:nvPr>
            <p:ph type="body" sz="quarter" idx="12"/>
          </p:nvPr>
        </p:nvSpPr>
        <p:spPr>
          <a:xfrm>
            <a:off x="695326" y="1384917"/>
            <a:ext cx="5400674" cy="4793633"/>
          </a:xfrm>
        </p:spPr>
        <p:txBody>
          <a:bodyPr/>
          <a:lstStyle/>
          <a:p>
            <a:r>
              <a:rPr lang="en-US" dirty="0"/>
              <a:t>Reinstating odour control</a:t>
            </a:r>
          </a:p>
          <a:p>
            <a:pPr lvl="1"/>
            <a:r>
              <a:rPr lang="en-US" dirty="0"/>
              <a:t>Screen Room</a:t>
            </a:r>
          </a:p>
          <a:p>
            <a:pPr lvl="1"/>
            <a:endParaRPr lang="en-US" dirty="0"/>
          </a:p>
          <a:p>
            <a:r>
              <a:rPr lang="en-US" dirty="0"/>
              <a:t>Trickling filter disconnection</a:t>
            </a:r>
          </a:p>
          <a:p>
            <a:pPr lvl="1"/>
            <a:r>
              <a:rPr lang="en-US" dirty="0"/>
              <a:t>Biology protection</a:t>
            </a:r>
          </a:p>
          <a:p>
            <a:pPr lvl="1"/>
            <a:endParaRPr lang="en-US" dirty="0"/>
          </a:p>
          <a:p>
            <a:r>
              <a:rPr lang="en-US" dirty="0"/>
              <a:t>Primary treatment enhancement</a:t>
            </a:r>
          </a:p>
          <a:p>
            <a:endParaRPr lang="en-US" dirty="0"/>
          </a:p>
        </p:txBody>
      </p:sp>
      <p:pic>
        <p:nvPicPr>
          <p:cNvPr id="7" name="Picture 6">
            <a:extLst>
              <a:ext uri="{FF2B5EF4-FFF2-40B4-BE49-F238E27FC236}">
                <a16:creationId xmlns:a16="http://schemas.microsoft.com/office/drawing/2014/main" id="{958D51B7-A77B-4712-8C14-97FA629839E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57043" y="274320"/>
            <a:ext cx="5461000" cy="4095750"/>
          </a:xfrm>
          <a:prstGeom prst="rect">
            <a:avLst/>
          </a:prstGeom>
          <a:noFill/>
          <a:ln>
            <a:noFill/>
          </a:ln>
        </p:spPr>
      </p:pic>
      <p:pic>
        <p:nvPicPr>
          <p:cNvPr id="8" name="Picture 7">
            <a:extLst>
              <a:ext uri="{FF2B5EF4-FFF2-40B4-BE49-F238E27FC236}">
                <a16:creationId xmlns:a16="http://schemas.microsoft.com/office/drawing/2014/main" id="{38F8B8C3-0766-44C5-B828-43367B62A2F4}"/>
              </a:ext>
            </a:extLst>
          </p:cNvPr>
          <p:cNvPicPr>
            <a:picLocks noChangeAspect="1"/>
          </p:cNvPicPr>
          <p:nvPr/>
        </p:nvPicPr>
        <p:blipFill rotWithShape="1">
          <a:blip r:embed="rId4" r:link="rId5" cstate="print">
            <a:extLst>
              <a:ext uri="{28A0092B-C50C-407E-A947-70E740481C1C}">
                <a14:useLocalDpi xmlns:a14="http://schemas.microsoft.com/office/drawing/2010/main"/>
              </a:ext>
            </a:extLst>
          </a:blip>
          <a:srcRect/>
          <a:stretch>
            <a:fillRect/>
          </a:stretch>
        </p:blipFill>
        <p:spPr bwMode="auto">
          <a:xfrm>
            <a:off x="5563604" y="3274292"/>
            <a:ext cx="3242945" cy="3162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83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1D5-91BA-4C54-A0D4-8F39D2EE02D0}"/>
              </a:ext>
            </a:extLst>
          </p:cNvPr>
          <p:cNvSpPr>
            <a:spLocks noGrp="1"/>
          </p:cNvSpPr>
          <p:nvPr>
            <p:ph type="title"/>
          </p:nvPr>
        </p:nvSpPr>
        <p:spPr/>
        <p:txBody>
          <a:bodyPr/>
          <a:lstStyle/>
          <a:p>
            <a:r>
              <a:rPr lang="en-US" dirty="0"/>
              <a:t>Immediate Emergency Response</a:t>
            </a:r>
          </a:p>
        </p:txBody>
      </p:sp>
      <p:sp>
        <p:nvSpPr>
          <p:cNvPr id="3" name="Slide Number Placeholder 2">
            <a:extLst>
              <a:ext uri="{FF2B5EF4-FFF2-40B4-BE49-F238E27FC236}">
                <a16:creationId xmlns:a16="http://schemas.microsoft.com/office/drawing/2014/main" id="{2B65749F-3534-435B-A416-806C780701CC}"/>
              </a:ext>
            </a:extLst>
          </p:cNvPr>
          <p:cNvSpPr>
            <a:spLocks noGrp="1"/>
          </p:cNvSpPr>
          <p:nvPr>
            <p:ph type="sldNum" sz="quarter" idx="11"/>
          </p:nvPr>
        </p:nvSpPr>
        <p:spPr/>
        <p:txBody>
          <a:bodyPr/>
          <a:lstStyle/>
          <a:p>
            <a:fld id="{9B3E39EC-4BE2-4DEA-81C0-4ABC0AAB4AC0}" type="slidenum">
              <a:rPr lang="en-AU" smtClean="0"/>
              <a:pPr/>
              <a:t>9</a:t>
            </a:fld>
            <a:endParaRPr lang="en-AU" dirty="0"/>
          </a:p>
        </p:txBody>
      </p:sp>
      <p:sp>
        <p:nvSpPr>
          <p:cNvPr id="4" name="Text Placeholder 3">
            <a:extLst>
              <a:ext uri="{FF2B5EF4-FFF2-40B4-BE49-F238E27FC236}">
                <a16:creationId xmlns:a16="http://schemas.microsoft.com/office/drawing/2014/main" id="{05E9D854-DC87-4AE8-BB83-A4670C5B51FD}"/>
              </a:ext>
            </a:extLst>
          </p:cNvPr>
          <p:cNvSpPr>
            <a:spLocks noGrp="1"/>
          </p:cNvSpPr>
          <p:nvPr>
            <p:ph type="body" sz="quarter" idx="12"/>
          </p:nvPr>
        </p:nvSpPr>
        <p:spPr>
          <a:xfrm>
            <a:off x="695326" y="1384917"/>
            <a:ext cx="5400674" cy="4793633"/>
          </a:xfrm>
        </p:spPr>
        <p:txBody>
          <a:bodyPr/>
          <a:lstStyle/>
          <a:p>
            <a:r>
              <a:rPr lang="en-US" dirty="0"/>
              <a:t>WAS diversion</a:t>
            </a:r>
          </a:p>
          <a:p>
            <a:pPr lvl="1"/>
            <a:r>
              <a:rPr lang="en-US" dirty="0"/>
              <a:t>Digester treatment protection</a:t>
            </a:r>
          </a:p>
          <a:p>
            <a:pPr lvl="1"/>
            <a:endParaRPr lang="en-US" dirty="0"/>
          </a:p>
          <a:p>
            <a:endParaRPr lang="en-US" dirty="0"/>
          </a:p>
        </p:txBody>
      </p:sp>
      <p:pic>
        <p:nvPicPr>
          <p:cNvPr id="9" name="Picture 8">
            <a:extLst>
              <a:ext uri="{FF2B5EF4-FFF2-40B4-BE49-F238E27FC236}">
                <a16:creationId xmlns:a16="http://schemas.microsoft.com/office/drawing/2014/main" id="{CE43937D-0773-448D-81A8-86F59F3BDE22}"/>
              </a:ext>
            </a:extLst>
          </p:cNvPr>
          <p:cNvPicPr>
            <a:picLocks noChangeAspect="1"/>
          </p:cNvPicPr>
          <p:nvPr/>
        </p:nvPicPr>
        <p:blipFill rotWithShape="1">
          <a:blip r:embed="rId3" r:link="rId4" cstate="print">
            <a:extLst>
              <a:ext uri="{28A0092B-C50C-407E-A947-70E740481C1C}">
                <a14:useLocalDpi xmlns:a14="http://schemas.microsoft.com/office/drawing/2010/main"/>
              </a:ext>
            </a:extLst>
          </a:blip>
          <a:srcRect/>
          <a:stretch>
            <a:fillRect/>
          </a:stretch>
        </p:blipFill>
        <p:spPr bwMode="auto">
          <a:xfrm>
            <a:off x="1155654" y="2277110"/>
            <a:ext cx="5374005" cy="4031615"/>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942921A-EB6E-4676-8E42-C9764829D681}"/>
              </a:ext>
            </a:extLst>
          </p:cNvPr>
          <p:cNvPicPr>
            <a:picLocks noChangeAspect="1"/>
          </p:cNvPicPr>
          <p:nvPr/>
        </p:nvPicPr>
        <p:blipFill rotWithShape="1">
          <a:blip r:embed="rId5" r:link="rId6" cstate="print">
            <a:extLst>
              <a:ext uri="{28A0092B-C50C-407E-A947-70E740481C1C}">
                <a14:useLocalDpi xmlns:a14="http://schemas.microsoft.com/office/drawing/2010/main"/>
              </a:ext>
            </a:extLst>
          </a:blip>
          <a:srcRect/>
          <a:stretch>
            <a:fillRect/>
          </a:stretch>
        </p:blipFill>
        <p:spPr bwMode="auto">
          <a:xfrm>
            <a:off x="6617289" y="795893"/>
            <a:ext cx="5339715" cy="4006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0694101"/>
      </p:ext>
    </p:extLst>
  </p:cSld>
  <p:clrMapOvr>
    <a:masterClrMapping/>
  </p:clrMapOvr>
</p:sld>
</file>

<file path=ppt/theme/theme1.xml><?xml version="1.0" encoding="utf-8"?>
<a:theme xmlns:a="http://schemas.openxmlformats.org/drawingml/2006/main" name="Title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51B38BB0-DEDF-4283-B297-BCEB5F30E94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Jacobs Black Theme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0AC455F1-0AA3-4644-8F05-45168CA4E324}"/>
    </a:ext>
  </a:extLst>
</a:theme>
</file>

<file path=ppt/theme/theme3.xml><?xml version="1.0" encoding="utf-8"?>
<a:theme xmlns:a="http://schemas.openxmlformats.org/drawingml/2006/main" name="1_Content Horizontal Color Bar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FF6E8337-1A39-4B5C-853C-173045BF0AF1}"/>
    </a:ext>
  </a:extLst>
</a:theme>
</file>

<file path=ppt/theme/theme4.xml><?xml version="1.0" encoding="utf-8"?>
<a:theme xmlns:a="http://schemas.openxmlformats.org/drawingml/2006/main" name="Content With 3 Image Placeholder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6C5D48C7-8340-41D7-93F4-3FFE4B1A0731}"/>
    </a:ext>
  </a:extLst>
</a:theme>
</file>

<file path=ppt/theme/theme5.xml><?xml version="1.0" encoding="utf-8"?>
<a:theme xmlns:a="http://schemas.openxmlformats.org/drawingml/2006/main" name="Copyright &amp; Disclaimer Slides">
  <a:themeElements>
    <a:clrScheme name="JacobsBlack">
      <a:dk1>
        <a:srgbClr val="000000"/>
      </a:dk1>
      <a:lt1>
        <a:srgbClr val="FFFFFF"/>
      </a:lt1>
      <a:dk2>
        <a:srgbClr val="333333"/>
      </a:dk2>
      <a:lt2>
        <a:srgbClr val="E6E6E6"/>
      </a:lt2>
      <a:accent1>
        <a:srgbClr val="000000"/>
      </a:accent1>
      <a:accent2>
        <a:srgbClr val="333333"/>
      </a:accent2>
      <a:accent3>
        <a:srgbClr val="A5A5A5"/>
      </a:accent3>
      <a:accent4>
        <a:srgbClr val="C8C8C8"/>
      </a:accent4>
      <a:accent5>
        <a:srgbClr val="000000"/>
      </a:accent5>
      <a:accent6>
        <a:srgbClr val="A5A5A5"/>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7D311BF8-F7C9-46EC-B812-2AAAE952237A}"/>
    </a:ext>
  </a:extLst>
</a:theme>
</file>

<file path=ppt/theme/theme6.xml><?xml version="1.0" encoding="utf-8"?>
<a:theme xmlns:a="http://schemas.openxmlformats.org/drawingml/2006/main" name="Image Full Page">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01F1AA65-7801-4D30-BDBF-D3EBDF28B7B2}"/>
    </a:ext>
  </a:extLst>
</a:theme>
</file>

<file path=ppt/theme/theme7.xml><?xml version="1.0" encoding="utf-8"?>
<a:theme xmlns:a="http://schemas.openxmlformats.org/drawingml/2006/main" name="Divider Slide 1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12160C82-7E2F-44B7-952A-5774448461AF}"/>
    </a:ext>
  </a:extLst>
</a:theme>
</file>

<file path=ppt/theme/theme8.xml><?xml version="1.0" encoding="utf-8"?>
<a:theme xmlns:a="http://schemas.openxmlformats.org/drawingml/2006/main" name="Divider Slide 2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5FAFD502-820B-413C-88C6-01BBED3076A3}"/>
    </a:ext>
  </a:extLst>
</a:theme>
</file>

<file path=ppt/theme/theme9.xml><?xml version="1.0" encoding="utf-8"?>
<a:theme xmlns:a="http://schemas.openxmlformats.org/drawingml/2006/main" name="Back Cover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2022.potx" id="{B0DBBBDC-B883-46E5-B8BE-455E1C36DFA5}" vid="{BA07F6A4-D572-4CBE-90FA-C10081E1E3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acc1c9d-b5e8-481e-b2e8-6a7dc08f1e15">
      <UserInfo>
        <DisplayName>WaterNZ2021 Members</DisplayName>
        <AccountId>7</AccountId>
        <AccountType/>
      </UserInfo>
    </SharedWithUsers>
    <TaxCatchAll xmlns="c3a8d1a6-0167-4884-a8b2-3d72a0b3493c" xsi:nil="true"/>
    <lcf76f155ced4ddcb4097134ff3c332f xmlns="88316e34-55bc-44a8-b7df-8942c0ebc90d">
      <Terms xmlns="http://schemas.microsoft.com/office/infopath/2007/PartnerControls"/>
    </lcf76f155ced4ddcb4097134ff3c332f>
  </documentManagement>
</p:properties>
</file>

<file path=customXml/item2.xml>��< ? x m l   v e r s i o n = " 1 . 0 "   e n c o d i n g = " u t f - 1 6 " ? > < q 1 : B r a n d   x m l n s : q 1 = " h t t p : / / s c h e m a s . m a c r o v i e w . c o m . a u / b r a n d " >  
     < q 1 : G r o u p i n g / >  
     < q 1 : L o g o P a t h > C : \ U s e r s \ b r o w n g k \ A p p D a t a \ R o a m i n g \ M a c r o V i e w . O f f i c e \ F i l e s \ A p p S e t t i n g s \ B r a n d s \ J a c o b s . j p g < / q 1 : L o g o P a t h >  
     < q 1 : N a m e > J a c o b s < / q 1 : N a m e >  
 < / q 1 : B r a n d > 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61C713340D47A24E9A9B7D3E909CBD56" ma:contentTypeVersion="15" ma:contentTypeDescription="Create a new document." ma:contentTypeScope="" ma:versionID="c5d48badd70defb3ed20720dcee0956b">
  <xsd:schema xmlns:xsd="http://www.w3.org/2001/XMLSchema" xmlns:xs="http://www.w3.org/2001/XMLSchema" xmlns:p="http://schemas.microsoft.com/office/2006/metadata/properties" xmlns:ns2="88316e34-55bc-44a8-b7df-8942c0ebc90d" xmlns:ns3="eacc1c9d-b5e8-481e-b2e8-6a7dc08f1e15" xmlns:ns4="c3a8d1a6-0167-4884-a8b2-3d72a0b3493c" targetNamespace="http://schemas.microsoft.com/office/2006/metadata/properties" ma:root="true" ma:fieldsID="2d386ea98ea858764f97a07f67453420" ns2:_="" ns3:_="" ns4:_="">
    <xsd:import namespace="88316e34-55bc-44a8-b7df-8942c0ebc90d"/>
    <xsd:import namespace="eacc1c9d-b5e8-481e-b2e8-6a7dc08f1e15"/>
    <xsd:import namespace="c3a8d1a6-0167-4884-a8b2-3d72a0b349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16e34-55bc-44a8-b7df-8942c0ebc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dafd165-6beb-44bd-9039-5187b9f5b6eb"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c1c9d-b5e8-481e-b2e8-6a7dc08f1e1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a8d1a6-0167-4884-a8b2-3d72a0b3493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443ef46-a223-4cfb-a820-cba96575f988}" ma:internalName="TaxCatchAll" ma:showField="CatchAllData" ma:web="eacc1c9d-b5e8-481e-b2e8-6a7dc08f1e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449D20-714B-40AD-857E-9FE34DC676A6}">
  <ds:schemaRefs>
    <ds:schemaRef ds:uri="http://purl.org/dc/terms/"/>
    <ds:schemaRef ds:uri="http://schemas.microsoft.com/office/infopath/2007/PartnerControls"/>
    <ds:schemaRef ds:uri="http://schemas.microsoft.com/office/2006/documentManagement/types"/>
    <ds:schemaRef ds:uri="c3a8d1a6-0167-4884-a8b2-3d72a0b3493c"/>
    <ds:schemaRef ds:uri="http://purl.org/dc/elements/1.1/"/>
    <ds:schemaRef ds:uri="http://schemas.microsoft.com/office/2006/metadata/properties"/>
    <ds:schemaRef ds:uri="eacc1c9d-b5e8-481e-b2e8-6a7dc08f1e15"/>
    <ds:schemaRef ds:uri="http://schemas.openxmlformats.org/package/2006/metadata/core-properties"/>
    <ds:schemaRef ds:uri="88316e34-55bc-44a8-b7df-8942c0ebc90d"/>
    <ds:schemaRef ds:uri="http://www.w3.org/XML/1998/namespace"/>
    <ds:schemaRef ds:uri="http://purl.org/dc/dcmitype/"/>
  </ds:schemaRefs>
</ds:datastoreItem>
</file>

<file path=customXml/itemProps2.xml><?xml version="1.0" encoding="utf-8"?>
<ds:datastoreItem xmlns:ds="http://schemas.openxmlformats.org/officeDocument/2006/customXml" ds:itemID="{DCB818FA-B336-41FB-9209-7CF69B4755D4}">
  <ds:schemaRefs>
    <ds:schemaRef ds:uri="http://schemas.macroview.com.au/brand"/>
  </ds:schemaRefs>
</ds:datastoreItem>
</file>

<file path=customXml/itemProps3.xml><?xml version="1.0" encoding="utf-8"?>
<ds:datastoreItem xmlns:ds="http://schemas.openxmlformats.org/officeDocument/2006/customXml" ds:itemID="{DD4603B5-163E-477B-B703-A34446CA6FCF}">
  <ds:schemaRefs>
    <ds:schemaRef ds:uri="http://schemas.microsoft.com/sharepoint/v3/contenttype/forms"/>
  </ds:schemaRefs>
</ds:datastoreItem>
</file>

<file path=customXml/itemProps4.xml><?xml version="1.0" encoding="utf-8"?>
<ds:datastoreItem xmlns:ds="http://schemas.openxmlformats.org/officeDocument/2006/customXml" ds:itemID="{A968E220-DC72-4537-AAD5-3AE24FFF4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16e34-55bc-44a8-b7df-8942c0ebc90d"/>
    <ds:schemaRef ds:uri="eacc1c9d-b5e8-481e-b2e8-6a7dc08f1e15"/>
    <ds:schemaRef ds:uri="c3a8d1a6-0167-4884-a8b2-3d72a0b34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6620</TotalTime>
  <Words>762</Words>
  <Application>Microsoft Office PowerPoint</Application>
  <PresentationFormat>Widescreen</PresentationFormat>
  <Paragraphs>171</Paragraphs>
  <Slides>16</Slides>
  <Notes>16</Notes>
  <HiddenSlides>0</HiddenSlides>
  <MMClips>1</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16</vt:i4>
      </vt:variant>
    </vt:vector>
  </HeadingPairs>
  <TitlesOfParts>
    <vt:vector size="32" baseType="lpstr">
      <vt:lpstr>Jacobs Chronos Light</vt:lpstr>
      <vt:lpstr>Wingdings</vt:lpstr>
      <vt:lpstr>Arial</vt:lpstr>
      <vt:lpstr>Times New Roman</vt:lpstr>
      <vt:lpstr>Jacobs Chronos</vt:lpstr>
      <vt:lpstr>Verdana</vt:lpstr>
      <vt:lpstr>Calibri</vt:lpstr>
      <vt:lpstr>Title Slides (Accent Color Themes Only).</vt:lpstr>
      <vt:lpstr>Agenda Slides (Jacobs Black Theme Only)</vt:lpstr>
      <vt:lpstr>1_Content Horizontal Color Bar (Accent Color Themes Only).</vt:lpstr>
      <vt:lpstr>Content With 3 Image Placeholders (Accent Color Themes Only).</vt:lpstr>
      <vt:lpstr>Copyright &amp; Disclaimer Slides</vt:lpstr>
      <vt:lpstr>Image Full Page</vt:lpstr>
      <vt:lpstr>Divider Slide 1 (Accent Color Themes Only)</vt:lpstr>
      <vt:lpstr>Divider Slide 2 (Accent Color Themes Only)</vt:lpstr>
      <vt:lpstr>Back Cover Slides (Accent Color Themes Only)</vt:lpstr>
      <vt:lpstr>initial response in an Emergency:  Christchurch WWTP fire </vt:lpstr>
      <vt:lpstr>Agenda</vt:lpstr>
      <vt:lpstr>CWTP – Pre Fire</vt:lpstr>
      <vt:lpstr>The Fire</vt:lpstr>
      <vt:lpstr>The Fire – in photos</vt:lpstr>
      <vt:lpstr>CWTP – Fire Damage</vt:lpstr>
      <vt:lpstr>An Adaptive Emergency Response</vt:lpstr>
      <vt:lpstr>Immediate Emergency Response</vt:lpstr>
      <vt:lpstr>Immediate Emergency Response</vt:lpstr>
      <vt:lpstr>Immediate Emergency Response</vt:lpstr>
      <vt:lpstr>Restoring Secondary Treatment</vt:lpstr>
      <vt:lpstr>CWTP Today</vt:lpstr>
      <vt:lpstr>Acknowledgements</vt:lpstr>
      <vt:lpstr>Thank you</vt:lpstr>
      <vt:lpstr>PowerPoint Presentation</vt:lpstr>
      <vt:lpstr>Want to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Arundale, Jeanine</dc:creator>
  <cp:lastModifiedBy>Dean Jackson</cp:lastModifiedBy>
  <cp:revision>18</cp:revision>
  <cp:lastPrinted>2022-10-17T01:58:19Z</cp:lastPrinted>
  <dcterms:created xsi:type="dcterms:W3CDTF">2022-09-12T06:08:20Z</dcterms:created>
  <dcterms:modified xsi:type="dcterms:W3CDTF">2022-10-18T15:04:14Z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0x01010061C713340D47A24E9A9B7D3E909CBD56</vt:lpwstr>
  </property>
  <property fmtid="{D5CDD505-2E9C-101B-9397-08002B2CF9AE}" pid="3" name="Jacobs Template">
    <vt:lpwstr>C:\Users\browngk\AppData\Roaming\MacroView.Office\Files\Templates\Other Documents\Jacobs Presentation Basic.pptx</vt:lpwstr>
  </property>
</Properties>
</file>