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60" r:id="rId6"/>
    <p:sldId id="261" r:id="rId7"/>
    <p:sldId id="263" r:id="rId8"/>
    <p:sldId id="270" r:id="rId9"/>
    <p:sldId id="268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73628" autoAdjust="0"/>
  </p:normalViewPr>
  <p:slideViewPr>
    <p:cSldViewPr snapToGrid="0">
      <p:cViewPr varScale="1">
        <p:scale>
          <a:sx n="54" d="100"/>
          <a:sy n="54" d="100"/>
        </p:scale>
        <p:origin x="69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91BBF-8834-4477-AAC9-1D829D3DF77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E2396D4-147C-4892-A990-B706A18C77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>
              <a:latin typeface="Futura PT Book" panose="020B0502020204020303" pitchFamily="34" charset="0"/>
            </a:rPr>
            <a:t>Reform will provide the foundation to respond to systemic challenges</a:t>
          </a:r>
        </a:p>
        <a:p>
          <a:pPr>
            <a:lnSpc>
              <a:spcPct val="100000"/>
            </a:lnSpc>
            <a:defRPr cap="all"/>
          </a:pPr>
          <a:endParaRPr lang="en-US" sz="1400" cap="none" baseline="0" dirty="0">
            <a:latin typeface="Futura PT Book" panose="020B0502020204020303" pitchFamily="34" charset="0"/>
          </a:endParaRPr>
        </a:p>
        <a:p>
          <a:pPr>
            <a:lnSpc>
              <a:spcPct val="100000"/>
            </a:lnSpc>
            <a:defRPr cap="all"/>
          </a:pPr>
          <a:r>
            <a:rPr lang="en-US" sz="1400" cap="none" baseline="0" dirty="0">
              <a:latin typeface="Futura PT Book" panose="020B0502020204020303" pitchFamily="34" charset="0"/>
            </a:rPr>
            <a:t>“Inherent Transformation”</a:t>
          </a:r>
        </a:p>
      </dgm:t>
    </dgm:pt>
    <dgm:pt modelId="{E76CA423-C43D-4768-9795-AB23CAA26C72}" type="parTrans" cxnId="{F28D9531-C1CD-433E-BD89-98DE23600A2C}">
      <dgm:prSet/>
      <dgm:spPr/>
      <dgm:t>
        <a:bodyPr/>
        <a:lstStyle/>
        <a:p>
          <a:endParaRPr lang="en-US"/>
        </a:p>
      </dgm:t>
    </dgm:pt>
    <dgm:pt modelId="{ABFF58CE-8A28-46C0-987F-15E10F980798}" type="sibTrans" cxnId="{F28D9531-C1CD-433E-BD89-98DE23600A2C}">
      <dgm:prSet/>
      <dgm:spPr/>
      <dgm:t>
        <a:bodyPr/>
        <a:lstStyle/>
        <a:p>
          <a:endParaRPr lang="en-US"/>
        </a:p>
      </dgm:t>
    </dgm:pt>
    <dgm:pt modelId="{460B2432-DE6D-4ADA-B5BA-11281D96FEB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>
              <a:latin typeface="Futura PT Book" panose="020B0502020204020303" pitchFamily="34" charset="0"/>
            </a:rPr>
            <a:t>Scale of the challenge requires industry transformation</a:t>
          </a:r>
        </a:p>
        <a:p>
          <a:pPr>
            <a:lnSpc>
              <a:spcPct val="100000"/>
            </a:lnSpc>
            <a:defRPr cap="all"/>
          </a:pPr>
          <a:endParaRPr lang="en-US" cap="none" baseline="0" dirty="0">
            <a:latin typeface="Futura PT Book" panose="020B0502020204020303" pitchFamily="34" charset="0"/>
          </a:endParaRPr>
        </a:p>
        <a:p>
          <a:pPr>
            <a:lnSpc>
              <a:spcPct val="100000"/>
            </a:lnSpc>
            <a:defRPr cap="all"/>
          </a:pPr>
          <a:r>
            <a:rPr lang="en-US" cap="none" baseline="0" dirty="0">
              <a:latin typeface="Futura PT Book" panose="020B0502020204020303" pitchFamily="34" charset="0"/>
            </a:rPr>
            <a:t>“Visionary….” </a:t>
          </a:r>
        </a:p>
      </dgm:t>
    </dgm:pt>
    <dgm:pt modelId="{6EC5C14D-F997-48BC-8FA9-C74D2A9C014C}" type="parTrans" cxnId="{0F5AC8A0-7522-4102-B68D-DA7F94BA5DAA}">
      <dgm:prSet/>
      <dgm:spPr/>
      <dgm:t>
        <a:bodyPr/>
        <a:lstStyle/>
        <a:p>
          <a:endParaRPr lang="en-US"/>
        </a:p>
      </dgm:t>
    </dgm:pt>
    <dgm:pt modelId="{C20F712F-1623-4670-996B-4DA18243F680}" type="sibTrans" cxnId="{0F5AC8A0-7522-4102-B68D-DA7F94BA5DAA}">
      <dgm:prSet/>
      <dgm:spPr/>
      <dgm:t>
        <a:bodyPr/>
        <a:lstStyle/>
        <a:p>
          <a:endParaRPr lang="en-US"/>
        </a:p>
      </dgm:t>
    </dgm:pt>
    <dgm:pt modelId="{DF31628E-316D-44B1-A0C6-48EF5F19B64B}" type="pres">
      <dgm:prSet presAssocID="{B0A91BBF-8834-4477-AAC9-1D829D3DF772}" presName="root" presStyleCnt="0">
        <dgm:presLayoutVars>
          <dgm:dir/>
          <dgm:resizeHandles val="exact"/>
        </dgm:presLayoutVars>
      </dgm:prSet>
      <dgm:spPr/>
    </dgm:pt>
    <dgm:pt modelId="{A2BCC9D5-FFC0-41D4-9F03-E65B15BFE3E4}" type="pres">
      <dgm:prSet presAssocID="{2E2396D4-147C-4892-A990-B706A18C7745}" presName="compNode" presStyleCnt="0"/>
      <dgm:spPr/>
    </dgm:pt>
    <dgm:pt modelId="{964DA642-2A50-49C4-AC41-75EFC753C56E}" type="pres">
      <dgm:prSet presAssocID="{2E2396D4-147C-4892-A990-B706A18C7745}" presName="iconBgRect" presStyleLbl="bgShp" presStyleIdx="0" presStyleCnt="2" custLinFactNeighborX="-1262" custLinFactNeighborY="6067"/>
      <dgm:spPr>
        <a:prstGeom prst="round2DiagRect">
          <a:avLst>
            <a:gd name="adj1" fmla="val 29727"/>
            <a:gd name="adj2" fmla="val 0"/>
          </a:avLst>
        </a:prstGeom>
      </dgm:spPr>
    </dgm:pt>
    <dgm:pt modelId="{F589EEAA-EAB2-40D2-AE5E-8E42285E1CC3}" type="pres">
      <dgm:prSet presAssocID="{2E2396D4-147C-4892-A990-B706A18C774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C794D24-887C-4CB0-A018-A702B66578E2}" type="pres">
      <dgm:prSet presAssocID="{2E2396D4-147C-4892-A990-B706A18C7745}" presName="spaceRect" presStyleCnt="0"/>
      <dgm:spPr/>
    </dgm:pt>
    <dgm:pt modelId="{CA1D67BD-E6B3-4F72-A504-14F63E0F591A}" type="pres">
      <dgm:prSet presAssocID="{2E2396D4-147C-4892-A990-B706A18C7745}" presName="textRect" presStyleLbl="revTx" presStyleIdx="0" presStyleCnt="2" custScaleY="122054" custLinFactNeighborX="1002" custLinFactNeighborY="13490">
        <dgm:presLayoutVars>
          <dgm:chMax val="1"/>
          <dgm:chPref val="1"/>
        </dgm:presLayoutVars>
      </dgm:prSet>
      <dgm:spPr/>
    </dgm:pt>
    <dgm:pt modelId="{52DBD8FE-26BC-41B9-9C88-E8DF7273BAF4}" type="pres">
      <dgm:prSet presAssocID="{ABFF58CE-8A28-46C0-987F-15E10F980798}" presName="sibTrans" presStyleCnt="0"/>
      <dgm:spPr/>
    </dgm:pt>
    <dgm:pt modelId="{1855ED0A-97F3-4DA7-8BAF-2D76965C4E17}" type="pres">
      <dgm:prSet presAssocID="{460B2432-DE6D-4ADA-B5BA-11281D96FEB4}" presName="compNode" presStyleCnt="0"/>
      <dgm:spPr/>
    </dgm:pt>
    <dgm:pt modelId="{0151A854-B9AC-4516-BAD8-E119D675A81C}" type="pres">
      <dgm:prSet presAssocID="{460B2432-DE6D-4ADA-B5BA-11281D96FEB4}" presName="iconBgRect" presStyleLbl="bgShp" presStyleIdx="1" presStyleCnt="2" custLinFactNeighborX="-4601" custLinFactNeighborY="3515"/>
      <dgm:spPr>
        <a:prstGeom prst="round2DiagRect">
          <a:avLst>
            <a:gd name="adj1" fmla="val 29727"/>
            <a:gd name="adj2" fmla="val 0"/>
          </a:avLst>
        </a:prstGeom>
      </dgm:spPr>
    </dgm:pt>
    <dgm:pt modelId="{23BD8291-71FF-4847-BD33-C4FA69B34697}" type="pres">
      <dgm:prSet presAssocID="{460B2432-DE6D-4ADA-B5BA-11281D96FEB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79DA10A0-7C82-46F0-83F1-2A3B12EACD81}" type="pres">
      <dgm:prSet presAssocID="{460B2432-DE6D-4ADA-B5BA-11281D96FEB4}" presName="spaceRect" presStyleCnt="0"/>
      <dgm:spPr/>
    </dgm:pt>
    <dgm:pt modelId="{F73466AF-8F29-42AA-91CD-29F592220D89}" type="pres">
      <dgm:prSet presAssocID="{460B2432-DE6D-4ADA-B5BA-11281D96FEB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028118-96EA-40A7-8429-C53AD8622083}" type="presOf" srcId="{B0A91BBF-8834-4477-AAC9-1D829D3DF772}" destId="{DF31628E-316D-44B1-A0C6-48EF5F19B64B}" srcOrd="0" destOrd="0" presId="urn:microsoft.com/office/officeart/2018/5/layout/IconLeafLabelList"/>
    <dgm:cxn modelId="{F28D9531-C1CD-433E-BD89-98DE23600A2C}" srcId="{B0A91BBF-8834-4477-AAC9-1D829D3DF772}" destId="{2E2396D4-147C-4892-A990-B706A18C7745}" srcOrd="0" destOrd="0" parTransId="{E76CA423-C43D-4768-9795-AB23CAA26C72}" sibTransId="{ABFF58CE-8A28-46C0-987F-15E10F980798}"/>
    <dgm:cxn modelId="{0F5AC8A0-7522-4102-B68D-DA7F94BA5DAA}" srcId="{B0A91BBF-8834-4477-AAC9-1D829D3DF772}" destId="{460B2432-DE6D-4ADA-B5BA-11281D96FEB4}" srcOrd="1" destOrd="0" parTransId="{6EC5C14D-F997-48BC-8FA9-C74D2A9C014C}" sibTransId="{C20F712F-1623-4670-996B-4DA18243F680}"/>
    <dgm:cxn modelId="{947175C4-505C-4D60-B874-9344824DC83E}" type="presOf" srcId="{460B2432-DE6D-4ADA-B5BA-11281D96FEB4}" destId="{F73466AF-8F29-42AA-91CD-29F592220D89}" srcOrd="0" destOrd="0" presId="urn:microsoft.com/office/officeart/2018/5/layout/IconLeafLabelList"/>
    <dgm:cxn modelId="{848E02EB-76C9-4548-81FE-9AF976702FBD}" type="presOf" srcId="{2E2396D4-147C-4892-A990-B706A18C7745}" destId="{CA1D67BD-E6B3-4F72-A504-14F63E0F591A}" srcOrd="0" destOrd="0" presId="urn:microsoft.com/office/officeart/2018/5/layout/IconLeafLabelList"/>
    <dgm:cxn modelId="{7DFBF08E-63F4-4A3A-9AA4-DBB86C5AD074}" type="presParOf" srcId="{DF31628E-316D-44B1-A0C6-48EF5F19B64B}" destId="{A2BCC9D5-FFC0-41D4-9F03-E65B15BFE3E4}" srcOrd="0" destOrd="0" presId="urn:microsoft.com/office/officeart/2018/5/layout/IconLeafLabelList"/>
    <dgm:cxn modelId="{639C874E-5FCF-48E7-8BAC-C67310CA63F1}" type="presParOf" srcId="{A2BCC9D5-FFC0-41D4-9F03-E65B15BFE3E4}" destId="{964DA642-2A50-49C4-AC41-75EFC753C56E}" srcOrd="0" destOrd="0" presId="urn:microsoft.com/office/officeart/2018/5/layout/IconLeafLabelList"/>
    <dgm:cxn modelId="{E6EEB1B6-FBF6-49AC-9C17-66EE20F60867}" type="presParOf" srcId="{A2BCC9D5-FFC0-41D4-9F03-E65B15BFE3E4}" destId="{F589EEAA-EAB2-40D2-AE5E-8E42285E1CC3}" srcOrd="1" destOrd="0" presId="urn:microsoft.com/office/officeart/2018/5/layout/IconLeafLabelList"/>
    <dgm:cxn modelId="{8AEBB85F-DAE1-4719-B7A2-E661E2C98FF4}" type="presParOf" srcId="{A2BCC9D5-FFC0-41D4-9F03-E65B15BFE3E4}" destId="{6C794D24-887C-4CB0-A018-A702B66578E2}" srcOrd="2" destOrd="0" presId="urn:microsoft.com/office/officeart/2018/5/layout/IconLeafLabelList"/>
    <dgm:cxn modelId="{BD79A8A5-D2A9-464E-9E07-B199005D27EF}" type="presParOf" srcId="{A2BCC9D5-FFC0-41D4-9F03-E65B15BFE3E4}" destId="{CA1D67BD-E6B3-4F72-A504-14F63E0F591A}" srcOrd="3" destOrd="0" presId="urn:microsoft.com/office/officeart/2018/5/layout/IconLeafLabelList"/>
    <dgm:cxn modelId="{0E4DF365-F00D-44FA-A02F-1B87968D8D24}" type="presParOf" srcId="{DF31628E-316D-44B1-A0C6-48EF5F19B64B}" destId="{52DBD8FE-26BC-41B9-9C88-E8DF7273BAF4}" srcOrd="1" destOrd="0" presId="urn:microsoft.com/office/officeart/2018/5/layout/IconLeafLabelList"/>
    <dgm:cxn modelId="{4CA0186B-4722-4DE6-BF4A-1A1ED35EB015}" type="presParOf" srcId="{DF31628E-316D-44B1-A0C6-48EF5F19B64B}" destId="{1855ED0A-97F3-4DA7-8BAF-2D76965C4E17}" srcOrd="2" destOrd="0" presId="urn:microsoft.com/office/officeart/2018/5/layout/IconLeafLabelList"/>
    <dgm:cxn modelId="{ED3B0539-4CF9-4773-AE39-DDC6C06F4D98}" type="presParOf" srcId="{1855ED0A-97F3-4DA7-8BAF-2D76965C4E17}" destId="{0151A854-B9AC-4516-BAD8-E119D675A81C}" srcOrd="0" destOrd="0" presId="urn:microsoft.com/office/officeart/2018/5/layout/IconLeafLabelList"/>
    <dgm:cxn modelId="{01C210FC-8830-48F0-A40E-DAF844E0ADE7}" type="presParOf" srcId="{1855ED0A-97F3-4DA7-8BAF-2D76965C4E17}" destId="{23BD8291-71FF-4847-BD33-C4FA69B34697}" srcOrd="1" destOrd="0" presId="urn:microsoft.com/office/officeart/2018/5/layout/IconLeafLabelList"/>
    <dgm:cxn modelId="{CDB40631-2B7A-4D93-A951-6B96DE0840D4}" type="presParOf" srcId="{1855ED0A-97F3-4DA7-8BAF-2D76965C4E17}" destId="{79DA10A0-7C82-46F0-83F1-2A3B12EACD81}" srcOrd="2" destOrd="0" presId="urn:microsoft.com/office/officeart/2018/5/layout/IconLeafLabelList"/>
    <dgm:cxn modelId="{C7AB68B9-23F6-49A9-8796-528935EB0874}" type="presParOf" srcId="{1855ED0A-97F3-4DA7-8BAF-2D76965C4E17}" destId="{F73466AF-8F29-42AA-91CD-29F592220D8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6C8AF-48C0-4FC0-BDA7-DCE9E082B38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7828DBA-2AA5-4710-81BA-79A13AD516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>
              <a:latin typeface="Futura PT Book" panose="020B0502020204020303" pitchFamily="34" charset="0"/>
            </a:rPr>
            <a:t>Aspirational, pragmatic and implementable</a:t>
          </a:r>
        </a:p>
      </dgm:t>
    </dgm:pt>
    <dgm:pt modelId="{AE22DA7A-F7F8-417A-AE74-0A701C9E4C94}" type="parTrans" cxnId="{0ABA985D-8111-4EE3-A064-595373A56E3D}">
      <dgm:prSet/>
      <dgm:spPr/>
      <dgm:t>
        <a:bodyPr/>
        <a:lstStyle/>
        <a:p>
          <a:endParaRPr lang="en-US"/>
        </a:p>
      </dgm:t>
    </dgm:pt>
    <dgm:pt modelId="{DC4E3B26-B19A-4059-B22A-438F565C8EFF}" type="sibTrans" cxnId="{0ABA985D-8111-4EE3-A064-595373A56E3D}">
      <dgm:prSet/>
      <dgm:spPr/>
      <dgm:t>
        <a:bodyPr/>
        <a:lstStyle/>
        <a:p>
          <a:endParaRPr lang="en-US"/>
        </a:p>
      </dgm:t>
    </dgm:pt>
    <dgm:pt modelId="{221BABF7-2B6C-4CE7-9E1F-5284DA8644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>
              <a:latin typeface="Futura PT Book" panose="020B0502020204020303" pitchFamily="34" charset="0"/>
            </a:rPr>
            <a:t>Respond to existing barriers and challenges</a:t>
          </a:r>
        </a:p>
      </dgm:t>
    </dgm:pt>
    <dgm:pt modelId="{D8FF95B0-54D7-4CF5-B004-A1DD55397896}" type="parTrans" cxnId="{FC681DE7-35D4-4311-9127-A7F789CC1A42}">
      <dgm:prSet/>
      <dgm:spPr/>
      <dgm:t>
        <a:bodyPr/>
        <a:lstStyle/>
        <a:p>
          <a:endParaRPr lang="en-US"/>
        </a:p>
      </dgm:t>
    </dgm:pt>
    <dgm:pt modelId="{1E8901A6-7BE2-4C6F-B1A7-9D13F102DE8D}" type="sibTrans" cxnId="{FC681DE7-35D4-4311-9127-A7F789CC1A42}">
      <dgm:prSet/>
      <dgm:spPr/>
      <dgm:t>
        <a:bodyPr/>
        <a:lstStyle/>
        <a:p>
          <a:endParaRPr lang="en-US"/>
        </a:p>
      </dgm:t>
    </dgm:pt>
    <dgm:pt modelId="{9361191F-5B0A-49AD-B2F6-284F036C3C2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>
              <a:latin typeface="Futura PT Book" panose="020B0502020204020303" pitchFamily="34" charset="0"/>
            </a:rPr>
            <a:t>Imagine the future possibilities</a:t>
          </a:r>
        </a:p>
        <a:p>
          <a:pPr>
            <a:lnSpc>
              <a:spcPct val="100000"/>
            </a:lnSpc>
            <a:defRPr cap="all"/>
          </a:pPr>
          <a:r>
            <a:rPr lang="en-US" cap="none" baseline="0" dirty="0">
              <a:latin typeface="Futura PT Book" panose="020B0502020204020303" pitchFamily="34" charset="0"/>
            </a:rPr>
            <a:t>Blueprint for success</a:t>
          </a:r>
        </a:p>
      </dgm:t>
    </dgm:pt>
    <dgm:pt modelId="{87F55ED9-A2F7-4D3B-93B3-6046441C6822}" type="parTrans" cxnId="{6EC009DD-8D44-4072-B7B8-3863A538DAA9}">
      <dgm:prSet/>
      <dgm:spPr/>
      <dgm:t>
        <a:bodyPr/>
        <a:lstStyle/>
        <a:p>
          <a:endParaRPr lang="en-US"/>
        </a:p>
      </dgm:t>
    </dgm:pt>
    <dgm:pt modelId="{2A300068-D20A-49F4-91EB-B9700FBF0F66}" type="sibTrans" cxnId="{6EC009DD-8D44-4072-B7B8-3863A538DAA9}">
      <dgm:prSet/>
      <dgm:spPr/>
      <dgm:t>
        <a:bodyPr/>
        <a:lstStyle/>
        <a:p>
          <a:endParaRPr lang="en-US"/>
        </a:p>
      </dgm:t>
    </dgm:pt>
    <dgm:pt modelId="{41B172A7-652B-41FF-9014-CA1DFA53D0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>
              <a:latin typeface="Futura PT Book" panose="020B0502020204020303" pitchFamily="34" charset="0"/>
            </a:rPr>
            <a:t>Medium to long term horizon</a:t>
          </a:r>
        </a:p>
      </dgm:t>
    </dgm:pt>
    <dgm:pt modelId="{80AF0F0E-4E52-4A1B-A942-96432D94BDA6}" type="parTrans" cxnId="{66C9AD61-08D0-4193-91A9-A97C122F7930}">
      <dgm:prSet/>
      <dgm:spPr/>
      <dgm:t>
        <a:bodyPr/>
        <a:lstStyle/>
        <a:p>
          <a:endParaRPr lang="en-US"/>
        </a:p>
      </dgm:t>
    </dgm:pt>
    <dgm:pt modelId="{F44B79DB-36C7-458D-80B4-228CF6208107}" type="sibTrans" cxnId="{66C9AD61-08D0-4193-91A9-A97C122F7930}">
      <dgm:prSet/>
      <dgm:spPr/>
      <dgm:t>
        <a:bodyPr/>
        <a:lstStyle/>
        <a:p>
          <a:endParaRPr lang="en-US"/>
        </a:p>
      </dgm:t>
    </dgm:pt>
    <dgm:pt modelId="{FDD56130-F6F6-4F8F-AFC8-9DF7BCF19BE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>
              <a:latin typeface="Futura PT Book" panose="020B0502020204020303" pitchFamily="34" charset="0"/>
            </a:rPr>
            <a:t>Co-developed with industry - whole of industry view..</a:t>
          </a:r>
        </a:p>
      </dgm:t>
    </dgm:pt>
    <dgm:pt modelId="{8203C406-617B-49B3-9DFF-91523A157BB2}" type="parTrans" cxnId="{FCF3C0B3-45B5-4EE6-B4B3-DE1CC7E5D6DB}">
      <dgm:prSet/>
      <dgm:spPr/>
      <dgm:t>
        <a:bodyPr/>
        <a:lstStyle/>
        <a:p>
          <a:endParaRPr lang="en-US"/>
        </a:p>
      </dgm:t>
    </dgm:pt>
    <dgm:pt modelId="{E716FE81-9125-4D5D-82C6-548C635D7EA4}" type="sibTrans" cxnId="{FCF3C0B3-45B5-4EE6-B4B3-DE1CC7E5D6DB}">
      <dgm:prSet/>
      <dgm:spPr/>
      <dgm:t>
        <a:bodyPr/>
        <a:lstStyle/>
        <a:p>
          <a:endParaRPr lang="en-US"/>
        </a:p>
      </dgm:t>
    </dgm:pt>
    <dgm:pt modelId="{64CC0BF6-4A58-4221-AEAC-DF63E67D1483}" type="pres">
      <dgm:prSet presAssocID="{3446C8AF-48C0-4FC0-BDA7-DCE9E082B388}" presName="root" presStyleCnt="0">
        <dgm:presLayoutVars>
          <dgm:dir/>
          <dgm:resizeHandles val="exact"/>
        </dgm:presLayoutVars>
      </dgm:prSet>
      <dgm:spPr/>
    </dgm:pt>
    <dgm:pt modelId="{D779FDA7-7BF5-482E-A90E-211A885021A2}" type="pres">
      <dgm:prSet presAssocID="{67828DBA-2AA5-4710-81BA-79A13AD51612}" presName="compNode" presStyleCnt="0"/>
      <dgm:spPr/>
    </dgm:pt>
    <dgm:pt modelId="{916A618E-F540-4E2F-AB74-EE341AD56FFA}" type="pres">
      <dgm:prSet presAssocID="{67828DBA-2AA5-4710-81BA-79A13AD51612}" presName="iconBgRect" presStyleLbl="bgShp" presStyleIdx="0" presStyleCnt="5" custLinFactX="198728" custLinFactNeighborX="200000" custLinFactNeighborY="2586"/>
      <dgm:spPr>
        <a:prstGeom prst="round2DiagRect">
          <a:avLst>
            <a:gd name="adj1" fmla="val 29727"/>
            <a:gd name="adj2" fmla="val 0"/>
          </a:avLst>
        </a:prstGeom>
      </dgm:spPr>
    </dgm:pt>
    <dgm:pt modelId="{C0BA066B-086F-4F4E-B312-E23350259C65}" type="pres">
      <dgm:prSet presAssocID="{67828DBA-2AA5-4710-81BA-79A13AD51612}" presName="iconRect" presStyleLbl="node1" presStyleIdx="0" presStyleCnt="5" custLinFactX="300000" custLinFactNeighborX="394927" custLinFactNeighborY="45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C6F2678-5751-4CB0-8DCD-85E7F6E50B1D}" type="pres">
      <dgm:prSet presAssocID="{67828DBA-2AA5-4710-81BA-79A13AD51612}" presName="spaceRect" presStyleCnt="0"/>
      <dgm:spPr/>
    </dgm:pt>
    <dgm:pt modelId="{1EEB0DAB-4C28-4813-8AA3-67B5A4BDAB4F}" type="pres">
      <dgm:prSet presAssocID="{67828DBA-2AA5-4710-81BA-79A13AD51612}" presName="textRect" presStyleLbl="revTx" presStyleIdx="0" presStyleCnt="5" custLinFactX="100000" custLinFactNeighborX="140739" custLinFactNeighborY="3944">
        <dgm:presLayoutVars>
          <dgm:chMax val="1"/>
          <dgm:chPref val="1"/>
        </dgm:presLayoutVars>
      </dgm:prSet>
      <dgm:spPr/>
    </dgm:pt>
    <dgm:pt modelId="{07776C48-D5AF-485D-8D76-619946521917}" type="pres">
      <dgm:prSet presAssocID="{DC4E3B26-B19A-4059-B22A-438F565C8EFF}" presName="sibTrans" presStyleCnt="0"/>
      <dgm:spPr/>
    </dgm:pt>
    <dgm:pt modelId="{91E63EB0-CFEE-4B82-ADD7-169C22B12870}" type="pres">
      <dgm:prSet presAssocID="{221BABF7-2B6C-4CE7-9E1F-5284DA864403}" presName="compNode" presStyleCnt="0"/>
      <dgm:spPr/>
    </dgm:pt>
    <dgm:pt modelId="{30AB62B1-DB48-4D8D-B8BC-19C015D753D4}" type="pres">
      <dgm:prSet presAssocID="{221BABF7-2B6C-4CE7-9E1F-5284DA864403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44CCF57-777A-4078-BD0C-C43C8BB8BBE5}" type="pres">
      <dgm:prSet presAssocID="{221BABF7-2B6C-4CE7-9E1F-5284DA86440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F8F495A-A3B8-4487-A077-1754C84E6D70}" type="pres">
      <dgm:prSet presAssocID="{221BABF7-2B6C-4CE7-9E1F-5284DA864403}" presName="spaceRect" presStyleCnt="0"/>
      <dgm:spPr/>
    </dgm:pt>
    <dgm:pt modelId="{08E7AA5C-4B67-4A48-9727-11E92A02948C}" type="pres">
      <dgm:prSet presAssocID="{221BABF7-2B6C-4CE7-9E1F-5284DA864403}" presName="textRect" presStyleLbl="revTx" presStyleIdx="1" presStyleCnt="5">
        <dgm:presLayoutVars>
          <dgm:chMax val="1"/>
          <dgm:chPref val="1"/>
        </dgm:presLayoutVars>
      </dgm:prSet>
      <dgm:spPr/>
    </dgm:pt>
    <dgm:pt modelId="{1B27B7E3-6B8C-4267-81F4-D8B71F5B25E8}" type="pres">
      <dgm:prSet presAssocID="{1E8901A6-7BE2-4C6F-B1A7-9D13F102DE8D}" presName="sibTrans" presStyleCnt="0"/>
      <dgm:spPr/>
    </dgm:pt>
    <dgm:pt modelId="{190B3E7A-5163-4699-9DD7-A95F1449C3A6}" type="pres">
      <dgm:prSet presAssocID="{9361191F-5B0A-49AD-B2F6-284F036C3C24}" presName="compNode" presStyleCnt="0"/>
      <dgm:spPr/>
    </dgm:pt>
    <dgm:pt modelId="{E09284AB-728C-4E00-8D0E-C56FE6A19E5F}" type="pres">
      <dgm:prSet presAssocID="{9361191F-5B0A-49AD-B2F6-284F036C3C24}" presName="iconBgRect" presStyleLbl="bgShp" presStyleIdx="2" presStyleCnt="5" custLinFactX="-200000" custLinFactNeighborX="-200358" custLinFactNeighborY="1035"/>
      <dgm:spPr>
        <a:prstGeom prst="round2DiagRect">
          <a:avLst>
            <a:gd name="adj1" fmla="val 29727"/>
            <a:gd name="adj2" fmla="val 0"/>
          </a:avLst>
        </a:prstGeom>
      </dgm:spPr>
    </dgm:pt>
    <dgm:pt modelId="{7BC0A14D-6283-4BB4-AD85-7F0706A42326}" type="pres">
      <dgm:prSet presAssocID="{9361191F-5B0A-49AD-B2F6-284F036C3C24}" presName="iconRect" presStyleLbl="node1" presStyleIdx="2" presStyleCnt="5" custLinFactX="-300000" custLinFactNeighborX="-397767" custLinFactNeighborY="180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3179212F-4360-45DA-B61A-EE78F09EBBF9}" type="pres">
      <dgm:prSet presAssocID="{9361191F-5B0A-49AD-B2F6-284F036C3C24}" presName="spaceRect" presStyleCnt="0"/>
      <dgm:spPr/>
    </dgm:pt>
    <dgm:pt modelId="{C88B6CF8-5752-4537-933B-2F388EA4360D}" type="pres">
      <dgm:prSet presAssocID="{9361191F-5B0A-49AD-B2F6-284F036C3C24}" presName="textRect" presStyleLbl="revTx" presStyleIdx="2" presStyleCnt="5" custLinFactX="-100000" custLinFactNeighborX="-144219" custLinFactNeighborY="1578">
        <dgm:presLayoutVars>
          <dgm:chMax val="1"/>
          <dgm:chPref val="1"/>
        </dgm:presLayoutVars>
      </dgm:prSet>
      <dgm:spPr/>
    </dgm:pt>
    <dgm:pt modelId="{61EF78B9-5936-4F61-A51D-F5CE08AB40A8}" type="pres">
      <dgm:prSet presAssocID="{2A300068-D20A-49F4-91EB-B9700FBF0F66}" presName="sibTrans" presStyleCnt="0"/>
      <dgm:spPr/>
    </dgm:pt>
    <dgm:pt modelId="{6887F274-4F7E-4A0E-A923-7A415A4A67C8}" type="pres">
      <dgm:prSet presAssocID="{41B172A7-652B-41FF-9014-CA1DFA53D006}" presName="compNode" presStyleCnt="0"/>
      <dgm:spPr/>
    </dgm:pt>
    <dgm:pt modelId="{A08E583C-03E3-49A1-A539-A75384C446B2}" type="pres">
      <dgm:prSet presAssocID="{41B172A7-652B-41FF-9014-CA1DFA53D006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29196AD-5660-4A65-BFA3-B1B5D36CE8A5}" type="pres">
      <dgm:prSet presAssocID="{41B172A7-652B-41FF-9014-CA1DFA53D00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FC4814E-054C-4927-9217-E7572D6BB40E}" type="pres">
      <dgm:prSet presAssocID="{41B172A7-652B-41FF-9014-CA1DFA53D006}" presName="spaceRect" presStyleCnt="0"/>
      <dgm:spPr/>
    </dgm:pt>
    <dgm:pt modelId="{87D63073-0F50-4F81-B26B-C7C2B0BE3550}" type="pres">
      <dgm:prSet presAssocID="{41B172A7-652B-41FF-9014-CA1DFA53D006}" presName="textRect" presStyleLbl="revTx" presStyleIdx="3" presStyleCnt="5">
        <dgm:presLayoutVars>
          <dgm:chMax val="1"/>
          <dgm:chPref val="1"/>
        </dgm:presLayoutVars>
      </dgm:prSet>
      <dgm:spPr/>
    </dgm:pt>
    <dgm:pt modelId="{0161DF0B-4BE9-4E6D-9C1D-3B8FF313D633}" type="pres">
      <dgm:prSet presAssocID="{F44B79DB-36C7-458D-80B4-228CF6208107}" presName="sibTrans" presStyleCnt="0"/>
      <dgm:spPr/>
    </dgm:pt>
    <dgm:pt modelId="{0F5F5977-6171-4720-B709-FD39CB7A4CB5}" type="pres">
      <dgm:prSet presAssocID="{FDD56130-F6F6-4F8F-AFC8-9DF7BCF19BE8}" presName="compNode" presStyleCnt="0"/>
      <dgm:spPr/>
    </dgm:pt>
    <dgm:pt modelId="{93113043-7743-44A1-AE0C-406C575A4284}" type="pres">
      <dgm:prSet presAssocID="{FDD56130-F6F6-4F8F-AFC8-9DF7BCF19BE8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C5449E0-B4DA-4988-8186-10BEAF3668BE}" type="pres">
      <dgm:prSet presAssocID="{FDD56130-F6F6-4F8F-AFC8-9DF7BCF19BE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F9CDDBBA-7F78-4143-9E16-47BF6EDC5596}" type="pres">
      <dgm:prSet presAssocID="{FDD56130-F6F6-4F8F-AFC8-9DF7BCF19BE8}" presName="spaceRect" presStyleCnt="0"/>
      <dgm:spPr/>
    </dgm:pt>
    <dgm:pt modelId="{8F39DFF6-C5FF-487E-A4AA-D64233769E5C}" type="pres">
      <dgm:prSet presAssocID="{FDD56130-F6F6-4F8F-AFC8-9DF7BCF19BE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B463117-5C8C-4C50-A889-1B33935DC904}" type="presOf" srcId="{FDD56130-F6F6-4F8F-AFC8-9DF7BCF19BE8}" destId="{8F39DFF6-C5FF-487E-A4AA-D64233769E5C}" srcOrd="0" destOrd="0" presId="urn:microsoft.com/office/officeart/2018/5/layout/IconLeafLabelList"/>
    <dgm:cxn modelId="{0ABA985D-8111-4EE3-A064-595373A56E3D}" srcId="{3446C8AF-48C0-4FC0-BDA7-DCE9E082B388}" destId="{67828DBA-2AA5-4710-81BA-79A13AD51612}" srcOrd="0" destOrd="0" parTransId="{AE22DA7A-F7F8-417A-AE74-0A701C9E4C94}" sibTransId="{DC4E3B26-B19A-4059-B22A-438F565C8EFF}"/>
    <dgm:cxn modelId="{66C9AD61-08D0-4193-91A9-A97C122F7930}" srcId="{3446C8AF-48C0-4FC0-BDA7-DCE9E082B388}" destId="{41B172A7-652B-41FF-9014-CA1DFA53D006}" srcOrd="3" destOrd="0" parTransId="{80AF0F0E-4E52-4A1B-A942-96432D94BDA6}" sibTransId="{F44B79DB-36C7-458D-80B4-228CF6208107}"/>
    <dgm:cxn modelId="{1CC6FF73-0383-4B51-8316-CC6EFCA9A4E4}" type="presOf" srcId="{221BABF7-2B6C-4CE7-9E1F-5284DA864403}" destId="{08E7AA5C-4B67-4A48-9727-11E92A02948C}" srcOrd="0" destOrd="0" presId="urn:microsoft.com/office/officeart/2018/5/layout/IconLeafLabelList"/>
    <dgm:cxn modelId="{4A132A5A-31C5-49DC-95BB-3C7867C716E2}" type="presOf" srcId="{41B172A7-652B-41FF-9014-CA1DFA53D006}" destId="{87D63073-0F50-4F81-B26B-C7C2B0BE3550}" srcOrd="0" destOrd="0" presId="urn:microsoft.com/office/officeart/2018/5/layout/IconLeafLabelList"/>
    <dgm:cxn modelId="{BDB3C794-74C6-462B-8F32-244EF65B5749}" type="presOf" srcId="{67828DBA-2AA5-4710-81BA-79A13AD51612}" destId="{1EEB0DAB-4C28-4813-8AA3-67B5A4BDAB4F}" srcOrd="0" destOrd="0" presId="urn:microsoft.com/office/officeart/2018/5/layout/IconLeafLabelList"/>
    <dgm:cxn modelId="{FCF3C0B3-45B5-4EE6-B4B3-DE1CC7E5D6DB}" srcId="{3446C8AF-48C0-4FC0-BDA7-DCE9E082B388}" destId="{FDD56130-F6F6-4F8F-AFC8-9DF7BCF19BE8}" srcOrd="4" destOrd="0" parTransId="{8203C406-617B-49B3-9DFF-91523A157BB2}" sibTransId="{E716FE81-9125-4D5D-82C6-548C635D7EA4}"/>
    <dgm:cxn modelId="{315ACBD0-0439-4F0D-B622-B1080FEE7F98}" type="presOf" srcId="{3446C8AF-48C0-4FC0-BDA7-DCE9E082B388}" destId="{64CC0BF6-4A58-4221-AEAC-DF63E67D1483}" srcOrd="0" destOrd="0" presId="urn:microsoft.com/office/officeart/2018/5/layout/IconLeafLabelList"/>
    <dgm:cxn modelId="{6EC009DD-8D44-4072-B7B8-3863A538DAA9}" srcId="{3446C8AF-48C0-4FC0-BDA7-DCE9E082B388}" destId="{9361191F-5B0A-49AD-B2F6-284F036C3C24}" srcOrd="2" destOrd="0" parTransId="{87F55ED9-A2F7-4D3B-93B3-6046441C6822}" sibTransId="{2A300068-D20A-49F4-91EB-B9700FBF0F66}"/>
    <dgm:cxn modelId="{AF4383E5-4DF1-4797-9B41-320686367E15}" type="presOf" srcId="{9361191F-5B0A-49AD-B2F6-284F036C3C24}" destId="{C88B6CF8-5752-4537-933B-2F388EA4360D}" srcOrd="0" destOrd="0" presId="urn:microsoft.com/office/officeart/2018/5/layout/IconLeafLabelList"/>
    <dgm:cxn modelId="{FC681DE7-35D4-4311-9127-A7F789CC1A42}" srcId="{3446C8AF-48C0-4FC0-BDA7-DCE9E082B388}" destId="{221BABF7-2B6C-4CE7-9E1F-5284DA864403}" srcOrd="1" destOrd="0" parTransId="{D8FF95B0-54D7-4CF5-B004-A1DD55397896}" sibTransId="{1E8901A6-7BE2-4C6F-B1A7-9D13F102DE8D}"/>
    <dgm:cxn modelId="{9BD09C75-9EEA-4614-99AC-2E72E6BFE253}" type="presParOf" srcId="{64CC0BF6-4A58-4221-AEAC-DF63E67D1483}" destId="{D779FDA7-7BF5-482E-A90E-211A885021A2}" srcOrd="0" destOrd="0" presId="urn:microsoft.com/office/officeart/2018/5/layout/IconLeafLabelList"/>
    <dgm:cxn modelId="{E849D1F4-D419-4AAA-9B11-15C0E453D6C0}" type="presParOf" srcId="{D779FDA7-7BF5-482E-A90E-211A885021A2}" destId="{916A618E-F540-4E2F-AB74-EE341AD56FFA}" srcOrd="0" destOrd="0" presId="urn:microsoft.com/office/officeart/2018/5/layout/IconLeafLabelList"/>
    <dgm:cxn modelId="{23FF13C6-9C83-4D50-BF79-14717B55748D}" type="presParOf" srcId="{D779FDA7-7BF5-482E-A90E-211A885021A2}" destId="{C0BA066B-086F-4F4E-B312-E23350259C65}" srcOrd="1" destOrd="0" presId="urn:microsoft.com/office/officeart/2018/5/layout/IconLeafLabelList"/>
    <dgm:cxn modelId="{1CEEC182-831B-49FE-9E58-8C1A23B1ACFC}" type="presParOf" srcId="{D779FDA7-7BF5-482E-A90E-211A885021A2}" destId="{0C6F2678-5751-4CB0-8DCD-85E7F6E50B1D}" srcOrd="2" destOrd="0" presId="urn:microsoft.com/office/officeart/2018/5/layout/IconLeafLabelList"/>
    <dgm:cxn modelId="{F838F5B1-BEE4-441A-A502-43D062FBBC0F}" type="presParOf" srcId="{D779FDA7-7BF5-482E-A90E-211A885021A2}" destId="{1EEB0DAB-4C28-4813-8AA3-67B5A4BDAB4F}" srcOrd="3" destOrd="0" presId="urn:microsoft.com/office/officeart/2018/5/layout/IconLeafLabelList"/>
    <dgm:cxn modelId="{34C04A8D-9E4D-458F-A40E-61AF2AD05FB9}" type="presParOf" srcId="{64CC0BF6-4A58-4221-AEAC-DF63E67D1483}" destId="{07776C48-D5AF-485D-8D76-619946521917}" srcOrd="1" destOrd="0" presId="urn:microsoft.com/office/officeart/2018/5/layout/IconLeafLabelList"/>
    <dgm:cxn modelId="{8A3563AA-A2A4-4A45-A3CB-8DB88E0F6720}" type="presParOf" srcId="{64CC0BF6-4A58-4221-AEAC-DF63E67D1483}" destId="{91E63EB0-CFEE-4B82-ADD7-169C22B12870}" srcOrd="2" destOrd="0" presId="urn:microsoft.com/office/officeart/2018/5/layout/IconLeafLabelList"/>
    <dgm:cxn modelId="{75B11D62-5A96-4EA5-98BD-9120E713FF9D}" type="presParOf" srcId="{91E63EB0-CFEE-4B82-ADD7-169C22B12870}" destId="{30AB62B1-DB48-4D8D-B8BC-19C015D753D4}" srcOrd="0" destOrd="0" presId="urn:microsoft.com/office/officeart/2018/5/layout/IconLeafLabelList"/>
    <dgm:cxn modelId="{31A636E6-1950-4F2D-A864-857E13FE0AAA}" type="presParOf" srcId="{91E63EB0-CFEE-4B82-ADD7-169C22B12870}" destId="{D44CCF57-777A-4078-BD0C-C43C8BB8BBE5}" srcOrd="1" destOrd="0" presId="urn:microsoft.com/office/officeart/2018/5/layout/IconLeafLabelList"/>
    <dgm:cxn modelId="{3C17BCF9-3DB9-44AD-8DB9-AFA28FB685BE}" type="presParOf" srcId="{91E63EB0-CFEE-4B82-ADD7-169C22B12870}" destId="{1F8F495A-A3B8-4487-A077-1754C84E6D70}" srcOrd="2" destOrd="0" presId="urn:microsoft.com/office/officeart/2018/5/layout/IconLeafLabelList"/>
    <dgm:cxn modelId="{65448D41-FE02-42DF-AE05-90F33E3D9198}" type="presParOf" srcId="{91E63EB0-CFEE-4B82-ADD7-169C22B12870}" destId="{08E7AA5C-4B67-4A48-9727-11E92A02948C}" srcOrd="3" destOrd="0" presId="urn:microsoft.com/office/officeart/2018/5/layout/IconLeafLabelList"/>
    <dgm:cxn modelId="{60023346-DC70-4D9E-AE70-6E34E554877A}" type="presParOf" srcId="{64CC0BF6-4A58-4221-AEAC-DF63E67D1483}" destId="{1B27B7E3-6B8C-4267-81F4-D8B71F5B25E8}" srcOrd="3" destOrd="0" presId="urn:microsoft.com/office/officeart/2018/5/layout/IconLeafLabelList"/>
    <dgm:cxn modelId="{95A7CAAC-CB5C-480C-AC6E-FDBE27D1D4A0}" type="presParOf" srcId="{64CC0BF6-4A58-4221-AEAC-DF63E67D1483}" destId="{190B3E7A-5163-4699-9DD7-A95F1449C3A6}" srcOrd="4" destOrd="0" presId="urn:microsoft.com/office/officeart/2018/5/layout/IconLeafLabelList"/>
    <dgm:cxn modelId="{43A959AB-BD01-4175-8EF6-94C7E5137190}" type="presParOf" srcId="{190B3E7A-5163-4699-9DD7-A95F1449C3A6}" destId="{E09284AB-728C-4E00-8D0E-C56FE6A19E5F}" srcOrd="0" destOrd="0" presId="urn:microsoft.com/office/officeart/2018/5/layout/IconLeafLabelList"/>
    <dgm:cxn modelId="{B01CAFEE-EF8F-479F-84CD-4C124404AD4D}" type="presParOf" srcId="{190B3E7A-5163-4699-9DD7-A95F1449C3A6}" destId="{7BC0A14D-6283-4BB4-AD85-7F0706A42326}" srcOrd="1" destOrd="0" presId="urn:microsoft.com/office/officeart/2018/5/layout/IconLeafLabelList"/>
    <dgm:cxn modelId="{0B3CC23E-2399-4FC8-BFC0-4EE822D8208B}" type="presParOf" srcId="{190B3E7A-5163-4699-9DD7-A95F1449C3A6}" destId="{3179212F-4360-45DA-B61A-EE78F09EBBF9}" srcOrd="2" destOrd="0" presId="urn:microsoft.com/office/officeart/2018/5/layout/IconLeafLabelList"/>
    <dgm:cxn modelId="{BE37E226-8A33-4BC9-9BDB-DA2E5F14CC1A}" type="presParOf" srcId="{190B3E7A-5163-4699-9DD7-A95F1449C3A6}" destId="{C88B6CF8-5752-4537-933B-2F388EA4360D}" srcOrd="3" destOrd="0" presId="urn:microsoft.com/office/officeart/2018/5/layout/IconLeafLabelList"/>
    <dgm:cxn modelId="{89CEC949-42D0-4B97-A4C9-9135A8D86595}" type="presParOf" srcId="{64CC0BF6-4A58-4221-AEAC-DF63E67D1483}" destId="{61EF78B9-5936-4F61-A51D-F5CE08AB40A8}" srcOrd="5" destOrd="0" presId="urn:microsoft.com/office/officeart/2018/5/layout/IconLeafLabelList"/>
    <dgm:cxn modelId="{80BAE726-9461-4273-A26F-A70F489DCB3D}" type="presParOf" srcId="{64CC0BF6-4A58-4221-AEAC-DF63E67D1483}" destId="{6887F274-4F7E-4A0E-A923-7A415A4A67C8}" srcOrd="6" destOrd="0" presId="urn:microsoft.com/office/officeart/2018/5/layout/IconLeafLabelList"/>
    <dgm:cxn modelId="{DBABF90B-77DE-413E-905D-C370B97A934F}" type="presParOf" srcId="{6887F274-4F7E-4A0E-A923-7A415A4A67C8}" destId="{A08E583C-03E3-49A1-A539-A75384C446B2}" srcOrd="0" destOrd="0" presId="urn:microsoft.com/office/officeart/2018/5/layout/IconLeafLabelList"/>
    <dgm:cxn modelId="{1B3827C8-3083-4BA1-851D-6CF820B727F3}" type="presParOf" srcId="{6887F274-4F7E-4A0E-A923-7A415A4A67C8}" destId="{429196AD-5660-4A65-BFA3-B1B5D36CE8A5}" srcOrd="1" destOrd="0" presId="urn:microsoft.com/office/officeart/2018/5/layout/IconLeafLabelList"/>
    <dgm:cxn modelId="{1B42F759-6441-4786-BCE7-E5766CEF1460}" type="presParOf" srcId="{6887F274-4F7E-4A0E-A923-7A415A4A67C8}" destId="{2FC4814E-054C-4927-9217-E7572D6BB40E}" srcOrd="2" destOrd="0" presId="urn:microsoft.com/office/officeart/2018/5/layout/IconLeafLabelList"/>
    <dgm:cxn modelId="{F0D6B145-177D-478E-BA27-AFCEF39B0748}" type="presParOf" srcId="{6887F274-4F7E-4A0E-A923-7A415A4A67C8}" destId="{87D63073-0F50-4F81-B26B-C7C2B0BE3550}" srcOrd="3" destOrd="0" presId="urn:microsoft.com/office/officeart/2018/5/layout/IconLeafLabelList"/>
    <dgm:cxn modelId="{1D0030E0-1D27-443D-A4CE-166791206AC4}" type="presParOf" srcId="{64CC0BF6-4A58-4221-AEAC-DF63E67D1483}" destId="{0161DF0B-4BE9-4E6D-9C1D-3B8FF313D633}" srcOrd="7" destOrd="0" presId="urn:microsoft.com/office/officeart/2018/5/layout/IconLeafLabelList"/>
    <dgm:cxn modelId="{F645FAD5-6600-41F1-B7D1-4189622024B9}" type="presParOf" srcId="{64CC0BF6-4A58-4221-AEAC-DF63E67D1483}" destId="{0F5F5977-6171-4720-B709-FD39CB7A4CB5}" srcOrd="8" destOrd="0" presId="urn:microsoft.com/office/officeart/2018/5/layout/IconLeafLabelList"/>
    <dgm:cxn modelId="{DB3C40EF-C4D9-4ABE-B4FF-32206A0EFA9A}" type="presParOf" srcId="{0F5F5977-6171-4720-B709-FD39CB7A4CB5}" destId="{93113043-7743-44A1-AE0C-406C575A4284}" srcOrd="0" destOrd="0" presId="urn:microsoft.com/office/officeart/2018/5/layout/IconLeafLabelList"/>
    <dgm:cxn modelId="{E3D43B3F-1A6F-4D5F-ABF4-2B839885C450}" type="presParOf" srcId="{0F5F5977-6171-4720-B709-FD39CB7A4CB5}" destId="{6C5449E0-B4DA-4988-8186-10BEAF3668BE}" srcOrd="1" destOrd="0" presId="urn:microsoft.com/office/officeart/2018/5/layout/IconLeafLabelList"/>
    <dgm:cxn modelId="{B5060A4A-8DBC-43EB-9444-8ED235E8FBA3}" type="presParOf" srcId="{0F5F5977-6171-4720-B709-FD39CB7A4CB5}" destId="{F9CDDBBA-7F78-4143-9E16-47BF6EDC5596}" srcOrd="2" destOrd="0" presId="urn:microsoft.com/office/officeart/2018/5/layout/IconLeafLabelList"/>
    <dgm:cxn modelId="{66EF5F3A-7F6A-4594-A818-9AA269E8BCA9}" type="presParOf" srcId="{0F5F5977-6171-4720-B709-FD39CB7A4CB5}" destId="{8F39DFF6-C5FF-487E-A4AA-D64233769E5C}" srcOrd="3" destOrd="0" presId="urn:microsoft.com/office/officeart/2018/5/layout/IconLeafLabelList"/>
  </dgm:cxnLst>
  <dgm:bg>
    <a:effectLst>
      <a:outerShdw blurRad="50800" dist="50800" dir="5400000" algn="ctr" rotWithShape="0">
        <a:schemeClr val="tx1">
          <a:lumMod val="75000"/>
          <a:lumOff val="25000"/>
        </a:schemeClr>
      </a:outerShdw>
      <a:softEdge rad="3429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3B97D-663D-44E5-98FC-A67083F8F87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2BB8DF-8F93-436C-B920-35663FE59E93}">
      <dgm:prSet/>
      <dgm:spPr/>
      <dgm:t>
        <a:bodyPr/>
        <a:lstStyle/>
        <a:p>
          <a:r>
            <a:rPr lang="en-US" dirty="0">
              <a:latin typeface="Futura PT Book" panose="020B0502020204020303" pitchFamily="34" charset="0"/>
            </a:rPr>
            <a:t>Targeted engagement completed </a:t>
          </a:r>
        </a:p>
      </dgm:t>
    </dgm:pt>
    <dgm:pt modelId="{C7AC4E22-BD75-44C6-97F6-9CBD9733B29E}" type="parTrans" cxnId="{AB999892-57F6-47C9-B2F0-CFCBF3B36C64}">
      <dgm:prSet/>
      <dgm:spPr/>
      <dgm:t>
        <a:bodyPr/>
        <a:lstStyle/>
        <a:p>
          <a:endParaRPr lang="en-US"/>
        </a:p>
      </dgm:t>
    </dgm:pt>
    <dgm:pt modelId="{CEAA0E11-6435-4A17-B3A0-CB2B742CFE7E}" type="sibTrans" cxnId="{AB999892-57F6-47C9-B2F0-CFCBF3B36C64}">
      <dgm:prSet/>
      <dgm:spPr/>
      <dgm:t>
        <a:bodyPr/>
        <a:lstStyle/>
        <a:p>
          <a:endParaRPr lang="en-US"/>
        </a:p>
      </dgm:t>
    </dgm:pt>
    <dgm:pt modelId="{E001FF9B-D730-40E2-AFEE-36748B9353B0}">
      <dgm:prSet/>
      <dgm:spPr/>
      <dgm:t>
        <a:bodyPr/>
        <a:lstStyle/>
        <a:p>
          <a:r>
            <a:rPr lang="en-US" dirty="0">
              <a:latin typeface="Futura PT Book" panose="020B0502020204020303" pitchFamily="34" charset="0"/>
            </a:rPr>
            <a:t>Identification of barriers, challenges and opportunities</a:t>
          </a:r>
        </a:p>
      </dgm:t>
    </dgm:pt>
    <dgm:pt modelId="{11677A17-ADF1-4650-84D0-4862CA5D4191}" type="parTrans" cxnId="{7002479F-A66A-4606-ACB0-228ADE5BE889}">
      <dgm:prSet/>
      <dgm:spPr/>
      <dgm:t>
        <a:bodyPr/>
        <a:lstStyle/>
        <a:p>
          <a:endParaRPr lang="en-US"/>
        </a:p>
      </dgm:t>
    </dgm:pt>
    <dgm:pt modelId="{21676F5A-4316-483E-AD8F-61A10DCD8739}" type="sibTrans" cxnId="{7002479F-A66A-4606-ACB0-228ADE5BE889}">
      <dgm:prSet/>
      <dgm:spPr/>
      <dgm:t>
        <a:bodyPr/>
        <a:lstStyle/>
        <a:p>
          <a:endParaRPr lang="en-US"/>
        </a:p>
      </dgm:t>
    </dgm:pt>
    <dgm:pt modelId="{1FAA77C8-7AC3-47CE-BC93-E8EF7B62FE84}">
      <dgm:prSet/>
      <dgm:spPr/>
      <dgm:t>
        <a:bodyPr/>
        <a:lstStyle/>
        <a:p>
          <a:r>
            <a:rPr lang="en-US" dirty="0">
              <a:latin typeface="Futura PT Book" panose="020B0502020204020303" pitchFamily="34" charset="0"/>
            </a:rPr>
            <a:t>Development of the Draft Transformation Themes Report</a:t>
          </a:r>
        </a:p>
      </dgm:t>
    </dgm:pt>
    <dgm:pt modelId="{381CDD14-DA63-4742-9044-72FDB2A61DE8}" type="parTrans" cxnId="{BFF3FD3A-78A6-4D64-9D87-4915EAA59EC3}">
      <dgm:prSet/>
      <dgm:spPr/>
      <dgm:t>
        <a:bodyPr/>
        <a:lstStyle/>
        <a:p>
          <a:endParaRPr lang="en-US"/>
        </a:p>
      </dgm:t>
    </dgm:pt>
    <dgm:pt modelId="{D5987FCB-134A-4230-A8B2-0091BC2DD935}" type="sibTrans" cxnId="{BFF3FD3A-78A6-4D64-9D87-4915EAA59EC3}">
      <dgm:prSet/>
      <dgm:spPr/>
      <dgm:t>
        <a:bodyPr/>
        <a:lstStyle/>
        <a:p>
          <a:endParaRPr lang="en-US"/>
        </a:p>
      </dgm:t>
    </dgm:pt>
    <dgm:pt modelId="{29D7A0A7-7925-41B1-B2FB-6DC92DE26911}">
      <dgm:prSet/>
      <dgm:spPr/>
      <dgm:t>
        <a:bodyPr/>
        <a:lstStyle/>
        <a:p>
          <a:r>
            <a:rPr lang="en-US" dirty="0">
              <a:latin typeface="Futura PT Book" panose="020B0502020204020303" pitchFamily="34" charset="0"/>
            </a:rPr>
            <a:t>Wider stakeholder engagement, catalyst for feedback </a:t>
          </a:r>
        </a:p>
      </dgm:t>
    </dgm:pt>
    <dgm:pt modelId="{B35C510F-8C67-4AB6-9713-CBB2E8B393B9}" type="parTrans" cxnId="{72EB0A41-FEEE-4E2D-BD68-00573C52B802}">
      <dgm:prSet/>
      <dgm:spPr/>
      <dgm:t>
        <a:bodyPr/>
        <a:lstStyle/>
        <a:p>
          <a:endParaRPr lang="en-US"/>
        </a:p>
      </dgm:t>
    </dgm:pt>
    <dgm:pt modelId="{9FE3C506-30DB-4DD0-A511-75CA6342DBAB}" type="sibTrans" cxnId="{72EB0A41-FEEE-4E2D-BD68-00573C52B802}">
      <dgm:prSet/>
      <dgm:spPr/>
      <dgm:t>
        <a:bodyPr/>
        <a:lstStyle/>
        <a:p>
          <a:endParaRPr lang="en-US"/>
        </a:p>
      </dgm:t>
    </dgm:pt>
    <dgm:pt modelId="{0DC8BCF0-ABDD-45A6-94D1-5A6E35F3695B}" type="pres">
      <dgm:prSet presAssocID="{7CB3B97D-663D-44E5-98FC-A67083F8F874}" presName="linear" presStyleCnt="0">
        <dgm:presLayoutVars>
          <dgm:dir/>
          <dgm:animLvl val="lvl"/>
          <dgm:resizeHandles val="exact"/>
        </dgm:presLayoutVars>
      </dgm:prSet>
      <dgm:spPr/>
    </dgm:pt>
    <dgm:pt modelId="{E2CE9A46-AB32-475A-A9B0-997372221FC3}" type="pres">
      <dgm:prSet presAssocID="{3E2BB8DF-8F93-436C-B920-35663FE59E93}" presName="parentLin" presStyleCnt="0"/>
      <dgm:spPr/>
    </dgm:pt>
    <dgm:pt modelId="{01F91BAA-2B9A-4D1D-92D3-FABC52BDBEA6}" type="pres">
      <dgm:prSet presAssocID="{3E2BB8DF-8F93-436C-B920-35663FE59E93}" presName="parentLeftMargin" presStyleLbl="node1" presStyleIdx="0" presStyleCnt="4"/>
      <dgm:spPr/>
    </dgm:pt>
    <dgm:pt modelId="{0A8565CF-DCA5-49C9-8E36-354EB8676662}" type="pres">
      <dgm:prSet presAssocID="{3E2BB8DF-8F93-436C-B920-35663FE59E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277E07-F1B9-4AE2-8E2F-2D4B94E7FC65}" type="pres">
      <dgm:prSet presAssocID="{3E2BB8DF-8F93-436C-B920-35663FE59E93}" presName="negativeSpace" presStyleCnt="0"/>
      <dgm:spPr/>
    </dgm:pt>
    <dgm:pt modelId="{982D2189-EBAD-411C-A4EE-B2C5616FBCA1}" type="pres">
      <dgm:prSet presAssocID="{3E2BB8DF-8F93-436C-B920-35663FE59E93}" presName="childText" presStyleLbl="conFgAcc1" presStyleIdx="0" presStyleCnt="4">
        <dgm:presLayoutVars>
          <dgm:bulletEnabled val="1"/>
        </dgm:presLayoutVars>
      </dgm:prSet>
      <dgm:spPr/>
    </dgm:pt>
    <dgm:pt modelId="{8EA8ECFD-AA2C-4878-9E45-E4844F59EEBC}" type="pres">
      <dgm:prSet presAssocID="{CEAA0E11-6435-4A17-B3A0-CB2B742CFE7E}" presName="spaceBetweenRectangles" presStyleCnt="0"/>
      <dgm:spPr/>
    </dgm:pt>
    <dgm:pt modelId="{EC33FB12-6492-4632-8C83-573D2A418FDA}" type="pres">
      <dgm:prSet presAssocID="{E001FF9B-D730-40E2-AFEE-36748B9353B0}" presName="parentLin" presStyleCnt="0"/>
      <dgm:spPr/>
    </dgm:pt>
    <dgm:pt modelId="{51782F70-720C-4504-805A-FFB472E60488}" type="pres">
      <dgm:prSet presAssocID="{E001FF9B-D730-40E2-AFEE-36748B9353B0}" presName="parentLeftMargin" presStyleLbl="node1" presStyleIdx="0" presStyleCnt="4"/>
      <dgm:spPr/>
    </dgm:pt>
    <dgm:pt modelId="{566CD1FA-BE75-4BEB-8FFB-AA3BD528117B}" type="pres">
      <dgm:prSet presAssocID="{E001FF9B-D730-40E2-AFEE-36748B9353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2C937C7-05FE-4998-9F09-F56122E33B4F}" type="pres">
      <dgm:prSet presAssocID="{E001FF9B-D730-40E2-AFEE-36748B9353B0}" presName="negativeSpace" presStyleCnt="0"/>
      <dgm:spPr/>
    </dgm:pt>
    <dgm:pt modelId="{B045B653-C929-4FB6-86D6-05D49D558BFC}" type="pres">
      <dgm:prSet presAssocID="{E001FF9B-D730-40E2-AFEE-36748B9353B0}" presName="childText" presStyleLbl="conFgAcc1" presStyleIdx="1" presStyleCnt="4">
        <dgm:presLayoutVars>
          <dgm:bulletEnabled val="1"/>
        </dgm:presLayoutVars>
      </dgm:prSet>
      <dgm:spPr/>
    </dgm:pt>
    <dgm:pt modelId="{3753BAF0-D9C0-49EC-A5C6-C2F5CFB1D507}" type="pres">
      <dgm:prSet presAssocID="{21676F5A-4316-483E-AD8F-61A10DCD8739}" presName="spaceBetweenRectangles" presStyleCnt="0"/>
      <dgm:spPr/>
    </dgm:pt>
    <dgm:pt modelId="{7D0499E1-9A6D-48CC-B8E3-895F6E903040}" type="pres">
      <dgm:prSet presAssocID="{1FAA77C8-7AC3-47CE-BC93-E8EF7B62FE84}" presName="parentLin" presStyleCnt="0"/>
      <dgm:spPr/>
    </dgm:pt>
    <dgm:pt modelId="{DDD6DD93-4569-4789-8964-656B2255CFAB}" type="pres">
      <dgm:prSet presAssocID="{1FAA77C8-7AC3-47CE-BC93-E8EF7B62FE84}" presName="parentLeftMargin" presStyleLbl="node1" presStyleIdx="1" presStyleCnt="4"/>
      <dgm:spPr/>
    </dgm:pt>
    <dgm:pt modelId="{C233C6FE-DEA2-4934-BFA4-B0A989DCA170}" type="pres">
      <dgm:prSet presAssocID="{1FAA77C8-7AC3-47CE-BC93-E8EF7B62FE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66F87F-50A7-47DB-9C59-AC6A294EA088}" type="pres">
      <dgm:prSet presAssocID="{1FAA77C8-7AC3-47CE-BC93-E8EF7B62FE84}" presName="negativeSpace" presStyleCnt="0"/>
      <dgm:spPr/>
    </dgm:pt>
    <dgm:pt modelId="{180BA6CD-6CF6-4ECE-820D-6FDBFFB0CD0A}" type="pres">
      <dgm:prSet presAssocID="{1FAA77C8-7AC3-47CE-BC93-E8EF7B62FE84}" presName="childText" presStyleLbl="conFgAcc1" presStyleIdx="2" presStyleCnt="4">
        <dgm:presLayoutVars>
          <dgm:bulletEnabled val="1"/>
        </dgm:presLayoutVars>
      </dgm:prSet>
      <dgm:spPr/>
    </dgm:pt>
    <dgm:pt modelId="{20BF087E-C93C-432B-8EB2-0073BC5D80BE}" type="pres">
      <dgm:prSet presAssocID="{D5987FCB-134A-4230-A8B2-0091BC2DD935}" presName="spaceBetweenRectangles" presStyleCnt="0"/>
      <dgm:spPr/>
    </dgm:pt>
    <dgm:pt modelId="{B4FF96B1-B507-436B-8D7E-8B5218DE3C5E}" type="pres">
      <dgm:prSet presAssocID="{29D7A0A7-7925-41B1-B2FB-6DC92DE26911}" presName="parentLin" presStyleCnt="0"/>
      <dgm:spPr/>
    </dgm:pt>
    <dgm:pt modelId="{86A7870F-EA07-46CA-A1E9-D0E737E4A780}" type="pres">
      <dgm:prSet presAssocID="{29D7A0A7-7925-41B1-B2FB-6DC92DE26911}" presName="parentLeftMargin" presStyleLbl="node1" presStyleIdx="2" presStyleCnt="4"/>
      <dgm:spPr/>
    </dgm:pt>
    <dgm:pt modelId="{BE01AC7B-BF85-4466-964E-5AE4697DE770}" type="pres">
      <dgm:prSet presAssocID="{29D7A0A7-7925-41B1-B2FB-6DC92DE2691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DFBE81E-AA4F-4E34-81A9-E5E3587C98E5}" type="pres">
      <dgm:prSet presAssocID="{29D7A0A7-7925-41B1-B2FB-6DC92DE26911}" presName="negativeSpace" presStyleCnt="0"/>
      <dgm:spPr/>
    </dgm:pt>
    <dgm:pt modelId="{D001AF18-D0D3-467C-973F-B2EFAC1227C9}" type="pres">
      <dgm:prSet presAssocID="{29D7A0A7-7925-41B1-B2FB-6DC92DE2691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97A8412-743C-4E8B-8E4D-D631163A8A13}" type="presOf" srcId="{1FAA77C8-7AC3-47CE-BC93-E8EF7B62FE84}" destId="{DDD6DD93-4569-4789-8964-656B2255CFAB}" srcOrd="0" destOrd="0" presId="urn:microsoft.com/office/officeart/2005/8/layout/list1"/>
    <dgm:cxn modelId="{6206A128-40E5-4DF0-ADD1-A4E751ADB871}" type="presOf" srcId="{29D7A0A7-7925-41B1-B2FB-6DC92DE26911}" destId="{86A7870F-EA07-46CA-A1E9-D0E737E4A780}" srcOrd="0" destOrd="0" presId="urn:microsoft.com/office/officeart/2005/8/layout/list1"/>
    <dgm:cxn modelId="{A756A630-F1BC-4037-A4E8-563AF8D13E5A}" type="presOf" srcId="{3E2BB8DF-8F93-436C-B920-35663FE59E93}" destId="{01F91BAA-2B9A-4D1D-92D3-FABC52BDBEA6}" srcOrd="0" destOrd="0" presId="urn:microsoft.com/office/officeart/2005/8/layout/list1"/>
    <dgm:cxn modelId="{BFF3FD3A-78A6-4D64-9D87-4915EAA59EC3}" srcId="{7CB3B97D-663D-44E5-98FC-A67083F8F874}" destId="{1FAA77C8-7AC3-47CE-BC93-E8EF7B62FE84}" srcOrd="2" destOrd="0" parTransId="{381CDD14-DA63-4742-9044-72FDB2A61DE8}" sibTransId="{D5987FCB-134A-4230-A8B2-0091BC2DD935}"/>
    <dgm:cxn modelId="{72EB0A41-FEEE-4E2D-BD68-00573C52B802}" srcId="{7CB3B97D-663D-44E5-98FC-A67083F8F874}" destId="{29D7A0A7-7925-41B1-B2FB-6DC92DE26911}" srcOrd="3" destOrd="0" parTransId="{B35C510F-8C67-4AB6-9713-CBB2E8B393B9}" sibTransId="{9FE3C506-30DB-4DD0-A511-75CA6342DBAB}"/>
    <dgm:cxn modelId="{FD1CEA77-C2A9-49A3-9944-4641738EC7B4}" type="presOf" srcId="{3E2BB8DF-8F93-436C-B920-35663FE59E93}" destId="{0A8565CF-DCA5-49C9-8E36-354EB8676662}" srcOrd="1" destOrd="0" presId="urn:microsoft.com/office/officeart/2005/8/layout/list1"/>
    <dgm:cxn modelId="{67C2B778-45BC-42C0-A56D-B2346CFAFA46}" type="presOf" srcId="{29D7A0A7-7925-41B1-B2FB-6DC92DE26911}" destId="{BE01AC7B-BF85-4466-964E-5AE4697DE770}" srcOrd="1" destOrd="0" presId="urn:microsoft.com/office/officeart/2005/8/layout/list1"/>
    <dgm:cxn modelId="{AB999892-57F6-47C9-B2F0-CFCBF3B36C64}" srcId="{7CB3B97D-663D-44E5-98FC-A67083F8F874}" destId="{3E2BB8DF-8F93-436C-B920-35663FE59E93}" srcOrd="0" destOrd="0" parTransId="{C7AC4E22-BD75-44C6-97F6-9CBD9733B29E}" sibTransId="{CEAA0E11-6435-4A17-B3A0-CB2B742CFE7E}"/>
    <dgm:cxn modelId="{F55B309F-838E-4081-8558-23C3222547A9}" type="presOf" srcId="{7CB3B97D-663D-44E5-98FC-A67083F8F874}" destId="{0DC8BCF0-ABDD-45A6-94D1-5A6E35F3695B}" srcOrd="0" destOrd="0" presId="urn:microsoft.com/office/officeart/2005/8/layout/list1"/>
    <dgm:cxn modelId="{7002479F-A66A-4606-ACB0-228ADE5BE889}" srcId="{7CB3B97D-663D-44E5-98FC-A67083F8F874}" destId="{E001FF9B-D730-40E2-AFEE-36748B9353B0}" srcOrd="1" destOrd="0" parTransId="{11677A17-ADF1-4650-84D0-4862CA5D4191}" sibTransId="{21676F5A-4316-483E-AD8F-61A10DCD8739}"/>
    <dgm:cxn modelId="{A05505B2-CE7A-4080-B693-38E2A2885DC9}" type="presOf" srcId="{E001FF9B-D730-40E2-AFEE-36748B9353B0}" destId="{566CD1FA-BE75-4BEB-8FFB-AA3BD528117B}" srcOrd="1" destOrd="0" presId="urn:microsoft.com/office/officeart/2005/8/layout/list1"/>
    <dgm:cxn modelId="{62ACCFCD-0923-446D-AEAD-ACA6929B2E18}" type="presOf" srcId="{E001FF9B-D730-40E2-AFEE-36748B9353B0}" destId="{51782F70-720C-4504-805A-FFB472E60488}" srcOrd="0" destOrd="0" presId="urn:microsoft.com/office/officeart/2005/8/layout/list1"/>
    <dgm:cxn modelId="{CA77CDFF-B6E7-4D8C-85CE-F9CB7567E22C}" type="presOf" srcId="{1FAA77C8-7AC3-47CE-BC93-E8EF7B62FE84}" destId="{C233C6FE-DEA2-4934-BFA4-B0A989DCA170}" srcOrd="1" destOrd="0" presId="urn:microsoft.com/office/officeart/2005/8/layout/list1"/>
    <dgm:cxn modelId="{22007D28-233D-4189-8615-310404477D53}" type="presParOf" srcId="{0DC8BCF0-ABDD-45A6-94D1-5A6E35F3695B}" destId="{E2CE9A46-AB32-475A-A9B0-997372221FC3}" srcOrd="0" destOrd="0" presId="urn:microsoft.com/office/officeart/2005/8/layout/list1"/>
    <dgm:cxn modelId="{570C99A7-0124-49CA-A04C-18FE10F30E4F}" type="presParOf" srcId="{E2CE9A46-AB32-475A-A9B0-997372221FC3}" destId="{01F91BAA-2B9A-4D1D-92D3-FABC52BDBEA6}" srcOrd="0" destOrd="0" presId="urn:microsoft.com/office/officeart/2005/8/layout/list1"/>
    <dgm:cxn modelId="{20F484CD-774B-4EF2-86F6-BA94AA35DC69}" type="presParOf" srcId="{E2CE9A46-AB32-475A-A9B0-997372221FC3}" destId="{0A8565CF-DCA5-49C9-8E36-354EB8676662}" srcOrd="1" destOrd="0" presId="urn:microsoft.com/office/officeart/2005/8/layout/list1"/>
    <dgm:cxn modelId="{99035D2C-C1B5-4715-9581-9B81F1D1B593}" type="presParOf" srcId="{0DC8BCF0-ABDD-45A6-94D1-5A6E35F3695B}" destId="{85277E07-F1B9-4AE2-8E2F-2D4B94E7FC65}" srcOrd="1" destOrd="0" presId="urn:microsoft.com/office/officeart/2005/8/layout/list1"/>
    <dgm:cxn modelId="{0C501673-0460-41CD-89D4-72705D3A493C}" type="presParOf" srcId="{0DC8BCF0-ABDD-45A6-94D1-5A6E35F3695B}" destId="{982D2189-EBAD-411C-A4EE-B2C5616FBCA1}" srcOrd="2" destOrd="0" presId="urn:microsoft.com/office/officeart/2005/8/layout/list1"/>
    <dgm:cxn modelId="{28BC2E32-58EE-40FC-BB1E-282F6A9CAD51}" type="presParOf" srcId="{0DC8BCF0-ABDD-45A6-94D1-5A6E35F3695B}" destId="{8EA8ECFD-AA2C-4878-9E45-E4844F59EEBC}" srcOrd="3" destOrd="0" presId="urn:microsoft.com/office/officeart/2005/8/layout/list1"/>
    <dgm:cxn modelId="{5DCD15A4-8715-4B2F-AE25-2951D1172C81}" type="presParOf" srcId="{0DC8BCF0-ABDD-45A6-94D1-5A6E35F3695B}" destId="{EC33FB12-6492-4632-8C83-573D2A418FDA}" srcOrd="4" destOrd="0" presId="urn:microsoft.com/office/officeart/2005/8/layout/list1"/>
    <dgm:cxn modelId="{3E917779-357C-41B5-9B72-1243437D2D2B}" type="presParOf" srcId="{EC33FB12-6492-4632-8C83-573D2A418FDA}" destId="{51782F70-720C-4504-805A-FFB472E60488}" srcOrd="0" destOrd="0" presId="urn:microsoft.com/office/officeart/2005/8/layout/list1"/>
    <dgm:cxn modelId="{F0B1590C-14F8-4405-BBB2-18BB13AE1E6C}" type="presParOf" srcId="{EC33FB12-6492-4632-8C83-573D2A418FDA}" destId="{566CD1FA-BE75-4BEB-8FFB-AA3BD528117B}" srcOrd="1" destOrd="0" presId="urn:microsoft.com/office/officeart/2005/8/layout/list1"/>
    <dgm:cxn modelId="{7C739664-3CC2-4037-B878-DB55BB3E440A}" type="presParOf" srcId="{0DC8BCF0-ABDD-45A6-94D1-5A6E35F3695B}" destId="{42C937C7-05FE-4998-9F09-F56122E33B4F}" srcOrd="5" destOrd="0" presId="urn:microsoft.com/office/officeart/2005/8/layout/list1"/>
    <dgm:cxn modelId="{3F8C9016-D9D3-466A-BB36-5AF6046D444F}" type="presParOf" srcId="{0DC8BCF0-ABDD-45A6-94D1-5A6E35F3695B}" destId="{B045B653-C929-4FB6-86D6-05D49D558BFC}" srcOrd="6" destOrd="0" presId="urn:microsoft.com/office/officeart/2005/8/layout/list1"/>
    <dgm:cxn modelId="{C70A4031-D087-403F-B221-04EF1C885C1B}" type="presParOf" srcId="{0DC8BCF0-ABDD-45A6-94D1-5A6E35F3695B}" destId="{3753BAF0-D9C0-49EC-A5C6-C2F5CFB1D507}" srcOrd="7" destOrd="0" presId="urn:microsoft.com/office/officeart/2005/8/layout/list1"/>
    <dgm:cxn modelId="{494EB2F4-6703-42B8-84C7-1A63CC257A3C}" type="presParOf" srcId="{0DC8BCF0-ABDD-45A6-94D1-5A6E35F3695B}" destId="{7D0499E1-9A6D-48CC-B8E3-895F6E903040}" srcOrd="8" destOrd="0" presId="urn:microsoft.com/office/officeart/2005/8/layout/list1"/>
    <dgm:cxn modelId="{CDA55E65-A7AC-4AC5-BBDE-61E4464F0028}" type="presParOf" srcId="{7D0499E1-9A6D-48CC-B8E3-895F6E903040}" destId="{DDD6DD93-4569-4789-8964-656B2255CFAB}" srcOrd="0" destOrd="0" presId="urn:microsoft.com/office/officeart/2005/8/layout/list1"/>
    <dgm:cxn modelId="{88A55EA2-7072-48C5-BF34-E775680B87D4}" type="presParOf" srcId="{7D0499E1-9A6D-48CC-B8E3-895F6E903040}" destId="{C233C6FE-DEA2-4934-BFA4-B0A989DCA170}" srcOrd="1" destOrd="0" presId="urn:microsoft.com/office/officeart/2005/8/layout/list1"/>
    <dgm:cxn modelId="{C5C2384A-CC8E-4E43-8BD5-D538C78C3E40}" type="presParOf" srcId="{0DC8BCF0-ABDD-45A6-94D1-5A6E35F3695B}" destId="{2166F87F-50A7-47DB-9C59-AC6A294EA088}" srcOrd="9" destOrd="0" presId="urn:microsoft.com/office/officeart/2005/8/layout/list1"/>
    <dgm:cxn modelId="{B21AB10A-DF2A-471F-98D9-CFBDB0F4BD4B}" type="presParOf" srcId="{0DC8BCF0-ABDD-45A6-94D1-5A6E35F3695B}" destId="{180BA6CD-6CF6-4ECE-820D-6FDBFFB0CD0A}" srcOrd="10" destOrd="0" presId="urn:microsoft.com/office/officeart/2005/8/layout/list1"/>
    <dgm:cxn modelId="{BBBDA48C-D7C4-4897-A36D-6DC916B27D2B}" type="presParOf" srcId="{0DC8BCF0-ABDD-45A6-94D1-5A6E35F3695B}" destId="{20BF087E-C93C-432B-8EB2-0073BC5D80BE}" srcOrd="11" destOrd="0" presId="urn:microsoft.com/office/officeart/2005/8/layout/list1"/>
    <dgm:cxn modelId="{4D45C56D-5927-4C10-81E3-DCEECE486409}" type="presParOf" srcId="{0DC8BCF0-ABDD-45A6-94D1-5A6E35F3695B}" destId="{B4FF96B1-B507-436B-8D7E-8B5218DE3C5E}" srcOrd="12" destOrd="0" presId="urn:microsoft.com/office/officeart/2005/8/layout/list1"/>
    <dgm:cxn modelId="{8A8818EB-E5FA-4733-8158-AF7049A81520}" type="presParOf" srcId="{B4FF96B1-B507-436B-8D7E-8B5218DE3C5E}" destId="{86A7870F-EA07-46CA-A1E9-D0E737E4A780}" srcOrd="0" destOrd="0" presId="urn:microsoft.com/office/officeart/2005/8/layout/list1"/>
    <dgm:cxn modelId="{F2B3B2BB-E840-412F-8659-F4FCA6A8B51C}" type="presParOf" srcId="{B4FF96B1-B507-436B-8D7E-8B5218DE3C5E}" destId="{BE01AC7B-BF85-4466-964E-5AE4697DE770}" srcOrd="1" destOrd="0" presId="urn:microsoft.com/office/officeart/2005/8/layout/list1"/>
    <dgm:cxn modelId="{A1BE0A8D-25A1-464A-9EBD-5205915C852A}" type="presParOf" srcId="{0DC8BCF0-ABDD-45A6-94D1-5A6E35F3695B}" destId="{EDFBE81E-AA4F-4E34-81A9-E5E3587C98E5}" srcOrd="13" destOrd="0" presId="urn:microsoft.com/office/officeart/2005/8/layout/list1"/>
    <dgm:cxn modelId="{3F9EB618-E3FD-4554-800F-42C9638FAAE0}" type="presParOf" srcId="{0DC8BCF0-ABDD-45A6-94D1-5A6E35F3695B}" destId="{D001AF18-D0D3-467C-973F-B2EFAC1227C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DA642-2A50-49C4-AC41-75EFC753C56E}">
      <dsp:nvSpPr>
        <dsp:cNvPr id="0" name=""/>
        <dsp:cNvSpPr/>
      </dsp:nvSpPr>
      <dsp:spPr>
        <a:xfrm>
          <a:off x="581443" y="341205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9EEAA-EAB2-40D2-AE5E-8E42285E1CC3}">
      <dsp:nvSpPr>
        <dsp:cNvPr id="0" name=""/>
        <dsp:cNvSpPr/>
      </dsp:nvSpPr>
      <dsp:spPr>
        <a:xfrm>
          <a:off x="976465" y="607973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D67BD-E6B3-4F72-A504-14F63E0F591A}">
      <dsp:nvSpPr>
        <dsp:cNvPr id="0" name=""/>
        <dsp:cNvSpPr/>
      </dsp:nvSpPr>
      <dsp:spPr>
        <a:xfrm>
          <a:off x="72866" y="2561070"/>
          <a:ext cx="2868750" cy="1537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>
              <a:latin typeface="Futura PT Book" panose="020B0502020204020303" pitchFamily="34" charset="0"/>
            </a:rPr>
            <a:t>Reform will provide the foundation to respond to systemic challenges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400" kern="1200" cap="none" baseline="0" dirty="0">
            <a:latin typeface="Futura PT Book" panose="020B0502020204020303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>
              <a:latin typeface="Futura PT Book" panose="020B0502020204020303" pitchFamily="34" charset="0"/>
            </a:rPr>
            <a:t>“Inherent Transformation”</a:t>
          </a:r>
        </a:p>
      </dsp:txBody>
      <dsp:txXfrm>
        <a:off x="72866" y="2561070"/>
        <a:ext cx="2868750" cy="1537880"/>
      </dsp:txXfrm>
    </dsp:sp>
    <dsp:sp modelId="{0151A854-B9AC-4516-BAD8-E119D675A81C}">
      <dsp:nvSpPr>
        <dsp:cNvPr id="0" name=""/>
        <dsp:cNvSpPr/>
      </dsp:nvSpPr>
      <dsp:spPr>
        <a:xfrm>
          <a:off x="3893794" y="366016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D8291-71FF-4847-BD33-C4FA69B34697}">
      <dsp:nvSpPr>
        <dsp:cNvPr id="0" name=""/>
        <dsp:cNvSpPr/>
      </dsp:nvSpPr>
      <dsp:spPr>
        <a:xfrm>
          <a:off x="4347246" y="677444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466AF-8F29-42AA-91CD-29F592220D89}">
      <dsp:nvSpPr>
        <dsp:cNvPr id="0" name=""/>
        <dsp:cNvSpPr/>
      </dsp:nvSpPr>
      <dsp:spPr>
        <a:xfrm>
          <a:off x="3414903" y="2599506"/>
          <a:ext cx="286875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>
              <a:latin typeface="Futura PT Book" panose="020B0502020204020303" pitchFamily="34" charset="0"/>
            </a:rPr>
            <a:t>Scale of the challenge requires industry transformation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400" kern="1200" cap="none" baseline="0" dirty="0">
            <a:latin typeface="Futura PT Book" panose="020B0502020204020303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>
              <a:latin typeface="Futura PT Book" panose="020B0502020204020303" pitchFamily="34" charset="0"/>
            </a:rPr>
            <a:t>“Visionary….” </a:t>
          </a:r>
        </a:p>
      </dsp:txBody>
      <dsp:txXfrm>
        <a:off x="3414903" y="2599506"/>
        <a:ext cx="2868750" cy="126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A618E-F540-4E2F-AB74-EE341AD56FFA}">
      <dsp:nvSpPr>
        <dsp:cNvPr id="0" name=""/>
        <dsp:cNvSpPr/>
      </dsp:nvSpPr>
      <dsp:spPr>
        <a:xfrm>
          <a:off x="5360520" y="16434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A066B-086F-4F4E-B312-E23350259C65}">
      <dsp:nvSpPr>
        <dsp:cNvPr id="0" name=""/>
        <dsp:cNvSpPr/>
      </dsp:nvSpPr>
      <dsp:spPr>
        <a:xfrm>
          <a:off x="5594527" y="39835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B0DAB-4C28-4813-8AA3-67B5A4BDAB4F}">
      <dsp:nvSpPr>
        <dsp:cNvPr id="0" name=""/>
        <dsp:cNvSpPr/>
      </dsp:nvSpPr>
      <dsp:spPr>
        <a:xfrm>
          <a:off x="4964789" y="160434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cap="none" baseline="0" dirty="0">
              <a:latin typeface="Futura PT Book" panose="020B0502020204020303" pitchFamily="34" charset="0"/>
            </a:rPr>
            <a:t>Aspirational, pragmatic and implementable</a:t>
          </a:r>
        </a:p>
      </dsp:txBody>
      <dsp:txXfrm>
        <a:off x="4964789" y="1604346"/>
        <a:ext cx="1800000" cy="720000"/>
      </dsp:txXfrm>
    </dsp:sp>
    <dsp:sp modelId="{30AB62B1-DB48-4D8D-B8BC-19C015D753D4}">
      <dsp:nvSpPr>
        <dsp:cNvPr id="0" name=""/>
        <dsp:cNvSpPr/>
      </dsp:nvSpPr>
      <dsp:spPr>
        <a:xfrm>
          <a:off x="3097487" y="13595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CCF57-777A-4078-BD0C-C43C8BB8BBE5}">
      <dsp:nvSpPr>
        <dsp:cNvPr id="0" name=""/>
        <dsp:cNvSpPr/>
      </dsp:nvSpPr>
      <dsp:spPr>
        <a:xfrm>
          <a:off x="3331487" y="36995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7AA5C-4B67-4A48-9727-11E92A02948C}">
      <dsp:nvSpPr>
        <dsp:cNvPr id="0" name=""/>
        <dsp:cNvSpPr/>
      </dsp:nvSpPr>
      <dsp:spPr>
        <a:xfrm>
          <a:off x="2746487" y="157595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cap="none" baseline="0" dirty="0">
              <a:latin typeface="Futura PT Book" panose="020B0502020204020303" pitchFamily="34" charset="0"/>
            </a:rPr>
            <a:t>Respond to existing barriers and challenges</a:t>
          </a:r>
        </a:p>
      </dsp:txBody>
      <dsp:txXfrm>
        <a:off x="2746487" y="1575950"/>
        <a:ext cx="1800000" cy="720000"/>
      </dsp:txXfrm>
    </dsp:sp>
    <dsp:sp modelId="{E09284AB-728C-4E00-8D0E-C56FE6A19E5F}">
      <dsp:nvSpPr>
        <dsp:cNvPr id="0" name=""/>
        <dsp:cNvSpPr/>
      </dsp:nvSpPr>
      <dsp:spPr>
        <a:xfrm>
          <a:off x="816556" y="14731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0A14D-6283-4BB4-AD85-7F0706A42326}">
      <dsp:nvSpPr>
        <dsp:cNvPr id="0" name=""/>
        <dsp:cNvSpPr/>
      </dsp:nvSpPr>
      <dsp:spPr>
        <a:xfrm>
          <a:off x="1050555" y="38130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B6CF8-5752-4537-933B-2F388EA4360D}">
      <dsp:nvSpPr>
        <dsp:cNvPr id="0" name=""/>
        <dsp:cNvSpPr/>
      </dsp:nvSpPr>
      <dsp:spPr>
        <a:xfrm>
          <a:off x="465545" y="15873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cap="none" baseline="0" dirty="0">
              <a:latin typeface="Futura PT Book" panose="020B0502020204020303" pitchFamily="34" charset="0"/>
            </a:rPr>
            <a:t>Imagine the future possibilities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cap="none" baseline="0" dirty="0">
              <a:latin typeface="Futura PT Book" panose="020B0502020204020303" pitchFamily="34" charset="0"/>
            </a:rPr>
            <a:t>Blueprint for success</a:t>
          </a:r>
        </a:p>
      </dsp:txBody>
      <dsp:txXfrm>
        <a:off x="465545" y="1587311"/>
        <a:ext cx="1800000" cy="720000"/>
      </dsp:txXfrm>
    </dsp:sp>
    <dsp:sp modelId="{A08E583C-03E3-49A1-A539-A75384C446B2}">
      <dsp:nvSpPr>
        <dsp:cNvPr id="0" name=""/>
        <dsp:cNvSpPr/>
      </dsp:nvSpPr>
      <dsp:spPr>
        <a:xfrm>
          <a:off x="2039987" y="274595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196AD-5660-4A65-BFA3-B1B5D36CE8A5}">
      <dsp:nvSpPr>
        <dsp:cNvPr id="0" name=""/>
        <dsp:cNvSpPr/>
      </dsp:nvSpPr>
      <dsp:spPr>
        <a:xfrm>
          <a:off x="2273987" y="297995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63073-0F50-4F81-B26B-C7C2B0BE3550}">
      <dsp:nvSpPr>
        <dsp:cNvPr id="0" name=""/>
        <dsp:cNvSpPr/>
      </dsp:nvSpPr>
      <dsp:spPr>
        <a:xfrm>
          <a:off x="1688987" y="418595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cap="none" baseline="0" dirty="0">
              <a:latin typeface="Futura PT Book" panose="020B0502020204020303" pitchFamily="34" charset="0"/>
            </a:rPr>
            <a:t>Medium to long term horizon</a:t>
          </a:r>
        </a:p>
      </dsp:txBody>
      <dsp:txXfrm>
        <a:off x="1688987" y="4185950"/>
        <a:ext cx="1800000" cy="720000"/>
      </dsp:txXfrm>
    </dsp:sp>
    <dsp:sp modelId="{93113043-7743-44A1-AE0C-406C575A4284}">
      <dsp:nvSpPr>
        <dsp:cNvPr id="0" name=""/>
        <dsp:cNvSpPr/>
      </dsp:nvSpPr>
      <dsp:spPr>
        <a:xfrm>
          <a:off x="4154987" y="274595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449E0-B4DA-4988-8186-10BEAF3668BE}">
      <dsp:nvSpPr>
        <dsp:cNvPr id="0" name=""/>
        <dsp:cNvSpPr/>
      </dsp:nvSpPr>
      <dsp:spPr>
        <a:xfrm>
          <a:off x="4388987" y="2979950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9DFF6-C5FF-487E-A4AA-D64233769E5C}">
      <dsp:nvSpPr>
        <dsp:cNvPr id="0" name=""/>
        <dsp:cNvSpPr/>
      </dsp:nvSpPr>
      <dsp:spPr>
        <a:xfrm>
          <a:off x="3803987" y="418595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cap="none" baseline="0" dirty="0">
              <a:latin typeface="Futura PT Book" panose="020B0502020204020303" pitchFamily="34" charset="0"/>
            </a:rPr>
            <a:t>Co-developed with industry - whole of industry view..</a:t>
          </a:r>
        </a:p>
      </dsp:txBody>
      <dsp:txXfrm>
        <a:off x="3803987" y="4185950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D2189-EBAD-411C-A4EE-B2C5616FBCA1}">
      <dsp:nvSpPr>
        <dsp:cNvPr id="0" name=""/>
        <dsp:cNvSpPr/>
      </dsp:nvSpPr>
      <dsp:spPr>
        <a:xfrm>
          <a:off x="0" y="1838544"/>
          <a:ext cx="937317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565CF-DCA5-49C9-8E36-354EB8676662}">
      <dsp:nvSpPr>
        <dsp:cNvPr id="0" name=""/>
        <dsp:cNvSpPr/>
      </dsp:nvSpPr>
      <dsp:spPr>
        <a:xfrm>
          <a:off x="468658" y="1587624"/>
          <a:ext cx="6561221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99" tIns="0" rIns="24799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Futura PT Book" panose="020B0502020204020303" pitchFamily="34" charset="0"/>
            </a:rPr>
            <a:t>Targeted engagement completed </a:t>
          </a:r>
        </a:p>
      </dsp:txBody>
      <dsp:txXfrm>
        <a:off x="493156" y="1612122"/>
        <a:ext cx="6512225" cy="452844"/>
      </dsp:txXfrm>
    </dsp:sp>
    <dsp:sp modelId="{B045B653-C929-4FB6-86D6-05D49D558BFC}">
      <dsp:nvSpPr>
        <dsp:cNvPr id="0" name=""/>
        <dsp:cNvSpPr/>
      </dsp:nvSpPr>
      <dsp:spPr>
        <a:xfrm>
          <a:off x="0" y="2609664"/>
          <a:ext cx="937317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4145"/>
              <a:satOff val="376"/>
              <a:lumOff val="-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CD1FA-BE75-4BEB-8FFB-AA3BD528117B}">
      <dsp:nvSpPr>
        <dsp:cNvPr id="0" name=""/>
        <dsp:cNvSpPr/>
      </dsp:nvSpPr>
      <dsp:spPr>
        <a:xfrm>
          <a:off x="468658" y="2358744"/>
          <a:ext cx="6561221" cy="501840"/>
        </a:xfrm>
        <a:prstGeom prst="roundRect">
          <a:avLst/>
        </a:prstGeom>
        <a:solidFill>
          <a:schemeClr val="accent2">
            <a:hueOff val="-4145"/>
            <a:satOff val="376"/>
            <a:lumOff val="-1078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99" tIns="0" rIns="24799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Futura PT Book" panose="020B0502020204020303" pitchFamily="34" charset="0"/>
            </a:rPr>
            <a:t>Identification of barriers, challenges and opportunities</a:t>
          </a:r>
        </a:p>
      </dsp:txBody>
      <dsp:txXfrm>
        <a:off x="493156" y="2383242"/>
        <a:ext cx="6512225" cy="452844"/>
      </dsp:txXfrm>
    </dsp:sp>
    <dsp:sp modelId="{180BA6CD-6CF6-4ECE-820D-6FDBFFB0CD0A}">
      <dsp:nvSpPr>
        <dsp:cNvPr id="0" name=""/>
        <dsp:cNvSpPr/>
      </dsp:nvSpPr>
      <dsp:spPr>
        <a:xfrm>
          <a:off x="0" y="3380784"/>
          <a:ext cx="937317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8289"/>
              <a:satOff val="751"/>
              <a:lumOff val="-215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3C6FE-DEA2-4934-BFA4-B0A989DCA170}">
      <dsp:nvSpPr>
        <dsp:cNvPr id="0" name=""/>
        <dsp:cNvSpPr/>
      </dsp:nvSpPr>
      <dsp:spPr>
        <a:xfrm>
          <a:off x="468658" y="3129864"/>
          <a:ext cx="6561221" cy="501840"/>
        </a:xfrm>
        <a:prstGeom prst="roundRect">
          <a:avLst/>
        </a:prstGeom>
        <a:solidFill>
          <a:schemeClr val="accent2">
            <a:hueOff val="-8289"/>
            <a:satOff val="751"/>
            <a:lumOff val="-2156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99" tIns="0" rIns="24799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Futura PT Book" panose="020B0502020204020303" pitchFamily="34" charset="0"/>
            </a:rPr>
            <a:t>Development of the Draft Transformation Themes Report</a:t>
          </a:r>
        </a:p>
      </dsp:txBody>
      <dsp:txXfrm>
        <a:off x="493156" y="3154362"/>
        <a:ext cx="6512225" cy="452844"/>
      </dsp:txXfrm>
    </dsp:sp>
    <dsp:sp modelId="{D001AF18-D0D3-467C-973F-B2EFAC1227C9}">
      <dsp:nvSpPr>
        <dsp:cNvPr id="0" name=""/>
        <dsp:cNvSpPr/>
      </dsp:nvSpPr>
      <dsp:spPr>
        <a:xfrm>
          <a:off x="0" y="4151904"/>
          <a:ext cx="937317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12434"/>
              <a:satOff val="1127"/>
              <a:lumOff val="-323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1AC7B-BF85-4466-964E-5AE4697DE770}">
      <dsp:nvSpPr>
        <dsp:cNvPr id="0" name=""/>
        <dsp:cNvSpPr/>
      </dsp:nvSpPr>
      <dsp:spPr>
        <a:xfrm>
          <a:off x="468658" y="3900984"/>
          <a:ext cx="6561221" cy="501840"/>
        </a:xfrm>
        <a:prstGeom prst="roundRect">
          <a:avLst/>
        </a:prstGeom>
        <a:solidFill>
          <a:schemeClr val="accent2">
            <a:hueOff val="-12434"/>
            <a:satOff val="1127"/>
            <a:lumOff val="-3235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99" tIns="0" rIns="24799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Futura PT Book" panose="020B0502020204020303" pitchFamily="34" charset="0"/>
            </a:rPr>
            <a:t>Wider stakeholder engagement, catalyst for feedback </a:t>
          </a:r>
        </a:p>
      </dsp:txBody>
      <dsp:txXfrm>
        <a:off x="493156" y="3925482"/>
        <a:ext cx="651222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36BC8-A682-40EA-88C6-A2F5FACECEC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442A-4D84-480F-A4AF-1629B5780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0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this update on the Transformation workstream and our work to date on readying a Transformation strategy with your input</a:t>
            </a:r>
          </a:p>
          <a:p>
            <a:endParaRPr lang="en-US" dirty="0"/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 name is Ian Cathcart I’m Seconded to NTU from WDC and prior to that 20 years with Veolia Water around the world</a:t>
            </a: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started on the tools as a leakage technician and sampler in London </a:t>
            </a: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since arriving in NZ 20 years ago wanted to see our industry grow and our people grow. </a:t>
            </a: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make a difference every day serving our communities with three waters services </a:t>
            </a: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can we do it better and make it a career of choice for the next generation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5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Release of the DTTR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Engagement process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Feedback opportunity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the final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95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CLOSING</a:t>
            </a: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an industry that you’d want your children to be part of…</a:t>
            </a: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let’s seize the opportunity and drive the change I’m sure you all are eager to see…!  </a:t>
            </a: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Imagine a Future headline…. </a:t>
            </a: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“NZ leads the world in water management...” where people </a:t>
            </a:r>
            <a:r>
              <a:rPr lang="en-US" sz="11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clamour</a:t>
            </a: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hear about the way we do things! </a:t>
            </a: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with that I’ll open up to questions and observations and I have Fraser Robertson from the project team to assist.</a:t>
            </a: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1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Release of the DTTR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Engagement process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Feedback opportunity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Development of the final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NZ three waters system is facing significant challenges and will continue to do so without transformational change.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  <a:p>
            <a:r>
              <a:rPr lang="en-US" sz="1800" dirty="0"/>
              <a:t>Among so much change in the industry this for me is one of the most exciting parts! So let’s get you involved…. Big opportunity - Can we lead the world in water….?</a:t>
            </a:r>
          </a:p>
          <a:p>
            <a:endParaRPr lang="en-US" sz="1800" dirty="0"/>
          </a:p>
          <a:p>
            <a:r>
              <a:rPr lang="en-US" sz="1800" dirty="0"/>
              <a:t>Context for change….. 2 parts</a:t>
            </a: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Inherent – a new platform for asset management and workorder management on Day one – this in itself with be transformational for some Councils </a:t>
            </a: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4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has the backing of the Minister – regular briefings and transformation is what is sought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Terms of reference …..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what’s the vision for transformation?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Not doing what we’ve always done</a:t>
            </a: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 what have we been doing……</a:t>
            </a: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0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Rio Tinto, Spark, Vodafone, </a:t>
            </a:r>
            <a:r>
              <a:rPr lang="en-US" sz="1800" dirty="0" err="1"/>
              <a:t>Transpower,Fonterra</a:t>
            </a:r>
            <a:endParaRPr lang="en-US" sz="1800" dirty="0"/>
          </a:p>
          <a:p>
            <a:r>
              <a:rPr lang="en-US" sz="1800" dirty="0"/>
              <a:t>Health and RMA reform</a:t>
            </a:r>
          </a:p>
          <a:p>
            <a:r>
              <a:rPr lang="en-US" sz="1800" dirty="0"/>
              <a:t>Consultants, contractors, local councils and suppliers </a:t>
            </a:r>
          </a:p>
          <a:p>
            <a:pPr marL="0" marR="0" lvl="0" indent="0" algn="l" defTabSz="914400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  <a:tab pos="1611630" algn="l"/>
              </a:tabLst>
              <a:defRPr/>
            </a:pPr>
            <a:endParaRPr lang="en-US" sz="1800" dirty="0"/>
          </a:p>
          <a:p>
            <a:pPr marL="0" marR="0" lvl="0" indent="0" algn="l" defTabSz="914400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  <a:tab pos="1611630" algn="l"/>
              </a:tabLst>
              <a:defRPr/>
            </a:pPr>
            <a:r>
              <a:rPr lang="en-US" sz="1800" dirty="0"/>
              <a:t>standardization – manholes, valves, </a:t>
            </a:r>
          </a:p>
          <a:p>
            <a:pPr marL="0" marR="0" lvl="0" indent="0" algn="l" defTabSz="914400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  <a:tab pos="1611630" algn="l"/>
              </a:tabLst>
              <a:defRPr/>
            </a:pPr>
            <a:endParaRPr lang="en-US" sz="1800" dirty="0"/>
          </a:p>
          <a:p>
            <a:pPr marL="0" marR="0" lvl="0" indent="0" algn="l" defTabSz="914400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1600" algn="l"/>
                <a:tab pos="1611630" algn="l"/>
              </a:tabLst>
              <a:defRPr/>
            </a:pPr>
            <a:r>
              <a:rPr lang="en-US" sz="1800" dirty="0"/>
              <a:t>Consider climate Change and Resilience</a:t>
            </a:r>
          </a:p>
          <a:p>
            <a:pPr marL="0" marR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371600" algn="l"/>
                <a:tab pos="161163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footprint and carbon accounting practiced, circular economy approach</a:t>
            </a:r>
          </a:p>
          <a:p>
            <a:endParaRPr lang="en-US" dirty="0"/>
          </a:p>
          <a:p>
            <a:r>
              <a:rPr lang="en-US" dirty="0"/>
              <a:t>Water Neutrality on new developments, use highly treated reclaimed wastewater</a:t>
            </a:r>
          </a:p>
          <a:p>
            <a:endParaRPr lang="en-US" dirty="0"/>
          </a:p>
          <a:p>
            <a:r>
              <a:rPr lang="en-US" dirty="0"/>
              <a:t>Procurement, value local relationships with targets for local and SME spend</a:t>
            </a:r>
          </a:p>
          <a:p>
            <a:endParaRPr lang="en-US" dirty="0"/>
          </a:p>
          <a:p>
            <a:r>
              <a:rPr lang="en-US" dirty="0"/>
              <a:t>People grow – most exciting (elaborate later further some ideas)  how about a vision of Safer Smarter workplaces</a:t>
            </a:r>
          </a:p>
          <a:p>
            <a:endParaRPr lang="en-US" dirty="0"/>
          </a:p>
          <a:p>
            <a:r>
              <a:rPr lang="en-US" dirty="0"/>
              <a:t>Data and digital – opportunities galore, mind bogles at what we can do – apply kiwi ingenuity – INNOVATE</a:t>
            </a:r>
          </a:p>
          <a:p>
            <a:endParaRPr lang="en-US" dirty="0"/>
          </a:p>
          <a:p>
            <a:r>
              <a:rPr lang="en-US" dirty="0"/>
              <a:t>Guardians – long term, not focused on three year political cycles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MASSIVE – we can use this reform as a platform for the NZ industry to take the best from every area of the world and become the LEADER IN WATER</a:t>
            </a:r>
          </a:p>
          <a:p>
            <a:endParaRPr lang="en-US" dirty="0"/>
          </a:p>
          <a:p>
            <a:r>
              <a:rPr lang="en-US" dirty="0"/>
              <a:t>Built on </a:t>
            </a:r>
            <a:r>
              <a:rPr lang="en-US" dirty="0" err="1"/>
              <a:t>Te</a:t>
            </a:r>
            <a:r>
              <a:rPr lang="en-US" dirty="0"/>
              <a:t> Mana O </a:t>
            </a:r>
            <a:r>
              <a:rPr lang="en-US" dirty="0" err="1"/>
              <a:t>te</a:t>
            </a:r>
            <a:r>
              <a:rPr lang="en-US" dirty="0"/>
              <a:t> Wai and great people it’s an wonderful prospect and I hope you share my EXCITEMENT!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FOCUS here on the waves of activity --- AND there are many more – I’ll touch on a few next slide</a:t>
            </a:r>
          </a:p>
          <a:p>
            <a:endParaRPr lang="en-US" dirty="0"/>
          </a:p>
          <a:p>
            <a:r>
              <a:rPr lang="en-US" dirty="0"/>
              <a:t>Inherent is first and in all honesty we do have to look at Day 1 and make sure we don’t fail. Realistic seamless transition. Set in place this STRATEGY for Transformation in  parallel.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a new industry where….we have </a:t>
            </a:r>
          </a:p>
          <a:p>
            <a:endParaRPr lang="en-US" dirty="0"/>
          </a:p>
          <a:p>
            <a:r>
              <a:rPr lang="en-US" dirty="0"/>
              <a:t>And a country where…..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a new industry where….we have </a:t>
            </a:r>
          </a:p>
          <a:p>
            <a:endParaRPr lang="en-US" dirty="0"/>
          </a:p>
          <a:p>
            <a:r>
              <a:rPr lang="en-US" dirty="0"/>
              <a:t>And a country where…..</a:t>
            </a:r>
          </a:p>
          <a:p>
            <a:endParaRPr lang="en-US" dirty="0"/>
          </a:p>
          <a:p>
            <a:r>
              <a:rPr lang="en-US" dirty="0"/>
              <a:t>IMPORTANTLY this is just a selection, A TASTER  - a catalyst for your input </a:t>
            </a:r>
          </a:p>
          <a:p>
            <a:endParaRPr lang="en-US" dirty="0"/>
          </a:p>
          <a:p>
            <a:r>
              <a:rPr lang="en-US" dirty="0"/>
              <a:t>SO TIMELINE AND PROCESS…..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6442A-4D84-480F-A4AF-1629B5780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6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5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2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0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6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5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4FC6FE-2F80-433A-B7CB-41936CE7A64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3192166-4687-4BB9-B94B-22BDC41F6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0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36996391-2C2B-4EAD-AD83-85EFECD11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8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9DF81861-8E45-4347-8669-2DBE97F503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8"/>
          <a:stretch/>
        </p:blipFill>
        <p:spPr>
          <a:xfrm>
            <a:off x="592" y="1380317"/>
            <a:ext cx="12190815" cy="58198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14633E8-3A59-49E2-BA61-B8F1FFFEB165}"/>
              </a:ext>
            </a:extLst>
          </p:cNvPr>
          <p:cNvSpPr txBox="1">
            <a:spLocks/>
          </p:cNvSpPr>
          <p:nvPr/>
        </p:nvSpPr>
        <p:spPr>
          <a:xfrm>
            <a:off x="612316" y="469809"/>
            <a:ext cx="4862285" cy="739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CADE4"/>
                </a:solidFill>
                <a:latin typeface="Futura PT Medium" panose="020B0602020204020303" pitchFamily="34" charset="0"/>
                <a:ea typeface="Times New Roman" panose="02020603050405020304" pitchFamily="18" charset="0"/>
              </a:rPr>
              <a:t>Next</a:t>
            </a:r>
            <a:r>
              <a:rPr lang="en-US" sz="3200" dirty="0">
                <a:solidFill>
                  <a:srgbClr val="1CADE4"/>
                </a:solidFill>
                <a:latin typeface="Futura PT Medium" panose="020B06020202040203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1CADE4"/>
                </a:solidFill>
                <a:latin typeface="Futura PT Medium" panose="020B0602020204020303" pitchFamily="34" charset="0"/>
                <a:ea typeface="Times New Roman" panose="02020603050405020304" pitchFamily="18" charset="0"/>
              </a:rPr>
              <a:t>Steps</a:t>
            </a:r>
            <a:endParaRPr lang="en-US" sz="3200" dirty="0">
              <a:solidFill>
                <a:srgbClr val="1CADE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FE432D-43BA-4002-AFFF-A326B428ADD5}"/>
              </a:ext>
            </a:extLst>
          </p:cNvPr>
          <p:cNvSpPr txBox="1">
            <a:spLocks/>
          </p:cNvSpPr>
          <p:nvPr/>
        </p:nvSpPr>
        <p:spPr>
          <a:xfrm>
            <a:off x="195479" y="6373551"/>
            <a:ext cx="1509496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Waters Reform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50646D-3FCD-4B4F-9BD0-9B30492A5879}"/>
              </a:ext>
            </a:extLst>
          </p:cNvPr>
          <p:cNvSpPr txBox="1">
            <a:spLocks/>
          </p:cNvSpPr>
          <p:nvPr/>
        </p:nvSpPr>
        <p:spPr>
          <a:xfrm>
            <a:off x="11686741" y="6373551"/>
            <a:ext cx="309780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93B7D-CBA9-430F-AC00-71341C869D93}"/>
              </a:ext>
            </a:extLst>
          </p:cNvPr>
          <p:cNvSpPr/>
          <p:nvPr/>
        </p:nvSpPr>
        <p:spPr>
          <a:xfrm>
            <a:off x="10754686" y="3561127"/>
            <a:ext cx="1191237" cy="8514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b="1" dirty="0">
                <a:latin typeface="Calibri" panose="020F0502020204030204" pitchFamily="34" charset="0"/>
                <a:cs typeface="Calibri" panose="020F0502020204030204" pitchFamily="34" charset="0"/>
              </a:rPr>
              <a:t>JUNE/JULY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0026F65-074E-40FF-A384-3FBCA1B096F6}"/>
              </a:ext>
            </a:extLst>
          </p:cNvPr>
          <p:cNvSpPr/>
          <p:nvPr/>
        </p:nvSpPr>
        <p:spPr>
          <a:xfrm>
            <a:off x="11262220" y="1950440"/>
            <a:ext cx="633369" cy="29361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9F9C5D9-C38E-41C1-9BF7-ED5A303906B8}"/>
              </a:ext>
            </a:extLst>
          </p:cNvPr>
          <p:cNvSpPr/>
          <p:nvPr/>
        </p:nvSpPr>
        <p:spPr>
          <a:xfrm>
            <a:off x="8063219" y="2723626"/>
            <a:ext cx="830750" cy="2936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EAF3C91-41EF-432B-B91D-E1D48E02B31D}"/>
              </a:ext>
            </a:extLst>
          </p:cNvPr>
          <p:cNvSpPr/>
          <p:nvPr/>
        </p:nvSpPr>
        <p:spPr>
          <a:xfrm>
            <a:off x="6521043" y="2723624"/>
            <a:ext cx="772726" cy="29361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868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65F6-A838-4AA8-A746-88F785D5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79" y="888108"/>
            <a:ext cx="2962736" cy="4805200"/>
          </a:xfrm>
        </p:spPr>
        <p:txBody>
          <a:bodyPr anchor="b">
            <a:normAutofit/>
          </a:bodyPr>
          <a:lstStyle/>
          <a:p>
            <a:pPr algn="r"/>
            <a:r>
              <a:rPr lang="en-US" sz="3200" dirty="0">
                <a:effectLst/>
                <a:latin typeface="Futura PT Medium" panose="020B0602020204020303" pitchFamily="34" charset="0"/>
                <a:ea typeface="Times New Roman" panose="02020603050405020304" pitchFamily="18" charset="0"/>
              </a:rPr>
              <a:t>Next steps</a:t>
            </a:r>
            <a:endParaRPr lang="en-US" sz="3200" dirty="0">
              <a:latin typeface="Futura PT Medium" panose="020B06020202040203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CB51D-0377-418F-A660-600439FC5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861" y="2143868"/>
            <a:ext cx="6194685" cy="3690627"/>
          </a:xfrm>
        </p:spPr>
        <p:txBody>
          <a:bodyPr anchor="t">
            <a:normAutofit fontScale="92500" lnSpcReduction="20000"/>
          </a:bodyPr>
          <a:lstStyle/>
          <a:p>
            <a:pPr marL="742950" marR="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2000" dirty="0">
                <a:solidFill>
                  <a:srgbClr val="1CADE4"/>
                </a:solidFill>
                <a:latin typeface="Futura PT Book" panose="020B0502020204020303" pitchFamily="34" charset="0"/>
                <a:cs typeface="Times New Roman" panose="02020603050405020304" pitchFamily="18" charset="0"/>
              </a:rPr>
              <a:t>For the industry by the industry</a:t>
            </a:r>
          </a:p>
          <a:p>
            <a:pPr marL="742950" marR="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2000" dirty="0">
                <a:solidFill>
                  <a:srgbClr val="1CADE4"/>
                </a:solidFill>
                <a:latin typeface="Futura PT Book" panose="020B0502020204020303" pitchFamily="34" charset="0"/>
                <a:cs typeface="Times New Roman" panose="02020603050405020304" pitchFamily="18" charset="0"/>
              </a:rPr>
              <a:t>Work in progress</a:t>
            </a:r>
          </a:p>
          <a:p>
            <a:pPr marL="1200150" lvl="2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1800" dirty="0">
                <a:solidFill>
                  <a:srgbClr val="1CADE4"/>
                </a:solidFill>
                <a:latin typeface="Futura PT Book" panose="020B0502020204020303" pitchFamily="34" charset="0"/>
                <a:cs typeface="Times New Roman" panose="02020603050405020304" pitchFamily="18" charset="0"/>
              </a:rPr>
              <a:t>Iwi/</a:t>
            </a:r>
            <a:r>
              <a:rPr lang="en-US" sz="1800" dirty="0" err="1">
                <a:solidFill>
                  <a:srgbClr val="1CADE4"/>
                </a:solidFill>
                <a:latin typeface="Futura PT Book" panose="020B0502020204020303" pitchFamily="34" charset="0"/>
                <a:cs typeface="Times New Roman" panose="02020603050405020304" pitchFamily="18" charset="0"/>
              </a:rPr>
              <a:t>Maaori</a:t>
            </a:r>
            <a:r>
              <a:rPr lang="en-US" sz="1800" dirty="0">
                <a:solidFill>
                  <a:srgbClr val="1CADE4"/>
                </a:solidFill>
                <a:latin typeface="Futura PT Book" panose="020B0502020204020303" pitchFamily="34" charset="0"/>
                <a:cs typeface="Times New Roman" panose="02020603050405020304" pitchFamily="18" charset="0"/>
              </a:rPr>
              <a:t> </a:t>
            </a:r>
          </a:p>
          <a:p>
            <a:pPr marL="1200150" lvl="2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1800" dirty="0">
                <a:solidFill>
                  <a:srgbClr val="1CADE4"/>
                </a:solidFill>
                <a:latin typeface="Futura PT Book" panose="020B0502020204020303" pitchFamily="34" charset="0"/>
                <a:cs typeface="Times New Roman" panose="02020603050405020304" pitchFamily="18" charset="0"/>
              </a:rPr>
              <a:t>Representation Governance and Accountability working group</a:t>
            </a:r>
          </a:p>
          <a:p>
            <a:pPr marL="457200" marR="0" lvl="1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2000" dirty="0">
                <a:solidFill>
                  <a:srgbClr val="1CADE4"/>
                </a:solidFill>
                <a:latin typeface="Futura PT Book" panose="020B0502020204020303" pitchFamily="34" charset="0"/>
                <a:cs typeface="Times New Roman" panose="02020603050405020304" pitchFamily="18" charset="0"/>
              </a:rPr>
              <a:t>Visionary – so please get involved, released Mid March</a:t>
            </a:r>
          </a:p>
          <a:p>
            <a:pPr marL="742950" marR="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2000" dirty="0">
                <a:solidFill>
                  <a:srgbClr val="1CADE4"/>
                </a:solidFill>
                <a:latin typeface="Futura PT Book" panose="020B0502020204020303" pitchFamily="34" charset="0"/>
                <a:cs typeface="Times New Roman" panose="02020603050405020304" pitchFamily="18" charset="0"/>
              </a:rPr>
              <a:t>Webinars, workshops conversations on the </a:t>
            </a:r>
            <a:r>
              <a:rPr lang="en-US" sz="2000" dirty="0" err="1">
                <a:solidFill>
                  <a:srgbClr val="1CADE4"/>
                </a:solidFill>
                <a:latin typeface="Futura PT Book" panose="020B0502020204020303" pitchFamily="34" charset="0"/>
                <a:cs typeface="Times New Roman" panose="02020603050405020304" pitchFamily="18" charset="0"/>
              </a:rPr>
              <a:t>Pou</a:t>
            </a: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  <a:cs typeface="Times New Roman" panose="02020603050405020304" pitchFamily="18" charset="0"/>
            </a:endParaRPr>
          </a:p>
          <a:p>
            <a:pPr marL="457200" marR="0" lvl="1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  <a:cs typeface="Times New Roman" panose="02020603050405020304" pitchFamily="18" charset="0"/>
            </a:endParaRPr>
          </a:p>
          <a:p>
            <a:pPr marL="457200" marR="0" lvl="1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621665" algn="l"/>
              </a:tabLst>
            </a:pPr>
            <a:r>
              <a:rPr lang="en-US" sz="2000" dirty="0">
                <a:solidFill>
                  <a:srgbClr val="1CADE4"/>
                </a:solidFill>
                <a:latin typeface="Futura PT Book" panose="020B0502020204020303" pitchFamily="34" charset="0"/>
                <a:cs typeface="Times New Roman" panose="02020603050405020304" pitchFamily="18" charset="0"/>
              </a:rPr>
              <a:t>	</a:t>
            </a:r>
          </a:p>
          <a:p>
            <a:pPr marL="457200" marR="0" lvl="1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621665" algn="l"/>
              </a:tabLst>
            </a:pPr>
            <a:r>
              <a:rPr lang="en-US" sz="2000" dirty="0">
                <a:solidFill>
                  <a:srgbClr val="1CADE4"/>
                </a:solidFill>
                <a:latin typeface="Futura PT Book" panose="020B0502020204020303" pitchFamily="34" charset="0"/>
                <a:cs typeface="Times New Roman" panose="02020603050405020304" pitchFamily="18" charset="0"/>
              </a:rPr>
              <a:t>Chance of a lifetime! </a:t>
            </a:r>
          </a:p>
          <a:p>
            <a:pPr marL="457200" marR="0" lvl="1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  <a:cs typeface="Times New Roman" panose="02020603050405020304" pitchFamily="18" charset="0"/>
            </a:endParaRPr>
          </a:p>
          <a:p>
            <a:pPr marL="457200" marR="0" lvl="1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9CE11A-5474-417B-BA32-E6B57DF14C38}"/>
              </a:ext>
            </a:extLst>
          </p:cNvPr>
          <p:cNvSpPr txBox="1">
            <a:spLocks/>
          </p:cNvSpPr>
          <p:nvPr/>
        </p:nvSpPr>
        <p:spPr>
          <a:xfrm>
            <a:off x="195479" y="6373551"/>
            <a:ext cx="1509496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Waters Reform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BB48CF-D156-4061-9187-CC104B382835}"/>
              </a:ext>
            </a:extLst>
          </p:cNvPr>
          <p:cNvSpPr txBox="1">
            <a:spLocks/>
          </p:cNvSpPr>
          <p:nvPr/>
        </p:nvSpPr>
        <p:spPr>
          <a:xfrm>
            <a:off x="11686741" y="6373551"/>
            <a:ext cx="309780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5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14633E8-3A59-49E2-BA61-B8F1FFFEB165}"/>
              </a:ext>
            </a:extLst>
          </p:cNvPr>
          <p:cNvSpPr txBox="1">
            <a:spLocks/>
          </p:cNvSpPr>
          <p:nvPr/>
        </p:nvSpPr>
        <p:spPr>
          <a:xfrm>
            <a:off x="612316" y="469809"/>
            <a:ext cx="5788484" cy="1417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CADE4"/>
                </a:solidFill>
                <a:latin typeface="Futura PT Medium" panose="020B0602020204020303" pitchFamily="34" charset="0"/>
                <a:ea typeface="Times New Roman" panose="02020603050405020304" pitchFamily="18" charset="0"/>
              </a:rPr>
              <a:t>Questions / Observations</a:t>
            </a:r>
            <a:endParaRPr lang="en-US" sz="3200" dirty="0">
              <a:solidFill>
                <a:srgbClr val="1CADE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FE432D-43BA-4002-AFFF-A326B428ADD5}"/>
              </a:ext>
            </a:extLst>
          </p:cNvPr>
          <p:cNvSpPr txBox="1">
            <a:spLocks/>
          </p:cNvSpPr>
          <p:nvPr/>
        </p:nvSpPr>
        <p:spPr>
          <a:xfrm>
            <a:off x="195479" y="6373551"/>
            <a:ext cx="1509496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Waters Reform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50646D-3FCD-4B4F-9BD0-9B30492A5879}"/>
              </a:ext>
            </a:extLst>
          </p:cNvPr>
          <p:cNvSpPr txBox="1">
            <a:spLocks/>
          </p:cNvSpPr>
          <p:nvPr/>
        </p:nvSpPr>
        <p:spPr>
          <a:xfrm>
            <a:off x="11686741" y="6373551"/>
            <a:ext cx="309780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3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4596460-67C5-4E69-A1C7-724714BB660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0375497"/>
              </p:ext>
            </p:extLst>
          </p:nvPr>
        </p:nvGraphicFramePr>
        <p:xfrm>
          <a:off x="4995951" y="1346993"/>
          <a:ext cx="6327775" cy="416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E3E41A-9D77-4C08-8701-628EB8FE8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5620" y="2559093"/>
            <a:ext cx="4159045" cy="112885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1CADE4"/>
                </a:solidFill>
                <a:effectLst/>
                <a:latin typeface="Futura PT Medium" panose="020B0602020204020303" pitchFamily="34" charset="0"/>
                <a:ea typeface="Times New Roman" panose="02020603050405020304" pitchFamily="18" charset="0"/>
              </a:rPr>
              <a:t>Transforming the Three Waters Industry</a:t>
            </a:r>
            <a:endParaRPr lang="en-US" sz="3200" dirty="0">
              <a:solidFill>
                <a:srgbClr val="1CADE4"/>
              </a:solidFill>
              <a:latin typeface="Futura PT Medium" panose="020B06020202040203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91D4EE-FE3B-4632-9C2C-A9CEEE124FA7}"/>
              </a:ext>
            </a:extLst>
          </p:cNvPr>
          <p:cNvSpPr txBox="1">
            <a:spLocks/>
          </p:cNvSpPr>
          <p:nvPr/>
        </p:nvSpPr>
        <p:spPr>
          <a:xfrm>
            <a:off x="705620" y="4130768"/>
            <a:ext cx="2773701" cy="62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CADE4"/>
                </a:solidFill>
                <a:latin typeface="Futura PT Book" panose="020B0502020204020303" pitchFamily="34" charset="0"/>
                <a:ea typeface="Times New Roman" panose="02020603050405020304" pitchFamily="18" charset="0"/>
              </a:rPr>
              <a:t>Context for change</a:t>
            </a:r>
            <a:endParaRPr lang="en-US" sz="2400" dirty="0">
              <a:solidFill>
                <a:srgbClr val="1CADE4"/>
              </a:solidFill>
              <a:latin typeface="Futura PT Book" panose="020B05020202040203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12A759-E13B-455F-B229-131FE284F800}"/>
              </a:ext>
            </a:extLst>
          </p:cNvPr>
          <p:cNvSpPr txBox="1">
            <a:spLocks/>
          </p:cNvSpPr>
          <p:nvPr/>
        </p:nvSpPr>
        <p:spPr>
          <a:xfrm>
            <a:off x="195479" y="6373551"/>
            <a:ext cx="1509496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Waters Reform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1AFEF7-C81E-41D5-90FE-834C477F4600}"/>
              </a:ext>
            </a:extLst>
          </p:cNvPr>
          <p:cNvSpPr txBox="1">
            <a:spLocks/>
          </p:cNvSpPr>
          <p:nvPr/>
        </p:nvSpPr>
        <p:spPr>
          <a:xfrm>
            <a:off x="11686741" y="6373551"/>
            <a:ext cx="309780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87C0CC-4D1D-4665-9C53-1BD34AB21E32}"/>
              </a:ext>
            </a:extLst>
          </p:cNvPr>
          <p:cNvSpPr/>
          <p:nvPr/>
        </p:nvSpPr>
        <p:spPr>
          <a:xfrm>
            <a:off x="8596061" y="5805288"/>
            <a:ext cx="286875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5586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C18923D-5A0B-4F7F-933A-20FCFFAA715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9358607"/>
              </p:ext>
            </p:extLst>
          </p:nvPr>
        </p:nvGraphicFramePr>
        <p:xfrm>
          <a:off x="4453655" y="908050"/>
          <a:ext cx="7292975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5E66DB0-C1BA-450E-B532-3DB81D032E45}"/>
              </a:ext>
            </a:extLst>
          </p:cNvPr>
          <p:cNvSpPr txBox="1">
            <a:spLocks/>
          </p:cNvSpPr>
          <p:nvPr/>
        </p:nvSpPr>
        <p:spPr>
          <a:xfrm>
            <a:off x="705620" y="2559093"/>
            <a:ext cx="4159045" cy="1128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CADE4"/>
                </a:solidFill>
                <a:latin typeface="Futura PT Medium" panose="020B0602020204020303" pitchFamily="34" charset="0"/>
                <a:ea typeface="Times New Roman" panose="02020603050405020304" pitchFamily="18" charset="0"/>
              </a:rPr>
              <a:t>Transforming the Three Waters Industry</a:t>
            </a:r>
            <a:endParaRPr lang="en-US" sz="3200" dirty="0">
              <a:solidFill>
                <a:srgbClr val="1CADE4"/>
              </a:solidFill>
              <a:latin typeface="Futura PT Medium" panose="020B06020202040203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64B8C1D-6AD7-43C6-8509-62659DB6A6C2}"/>
              </a:ext>
            </a:extLst>
          </p:cNvPr>
          <p:cNvSpPr txBox="1">
            <a:spLocks/>
          </p:cNvSpPr>
          <p:nvPr/>
        </p:nvSpPr>
        <p:spPr>
          <a:xfrm>
            <a:off x="751628" y="4191624"/>
            <a:ext cx="3205022" cy="62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CADE4"/>
                </a:solidFill>
                <a:latin typeface="Futura PT Book" panose="020B0502020204020303" pitchFamily="34" charset="0"/>
                <a:ea typeface="Times New Roman" panose="02020603050405020304" pitchFamily="18" charset="0"/>
              </a:rPr>
              <a:t>Terms of reference</a:t>
            </a:r>
            <a:endParaRPr lang="en-US" sz="2400" dirty="0">
              <a:solidFill>
                <a:srgbClr val="1CADE4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147C14-8B43-4D18-A7B8-FFCAB1C3A89F}"/>
              </a:ext>
            </a:extLst>
          </p:cNvPr>
          <p:cNvSpPr txBox="1">
            <a:spLocks/>
          </p:cNvSpPr>
          <p:nvPr/>
        </p:nvSpPr>
        <p:spPr>
          <a:xfrm>
            <a:off x="195479" y="6373551"/>
            <a:ext cx="1509496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Waters Reform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9B50B4-2BD2-46A0-BC90-C4556EDBDA8B}"/>
              </a:ext>
            </a:extLst>
          </p:cNvPr>
          <p:cNvSpPr txBox="1">
            <a:spLocks/>
          </p:cNvSpPr>
          <p:nvPr/>
        </p:nvSpPr>
        <p:spPr>
          <a:xfrm>
            <a:off x="11686741" y="6373551"/>
            <a:ext cx="309780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4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AD4738-6130-415F-BA58-176DA3000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643AF-5083-45CE-BA04-BFB1A37D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464638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D65F6-A838-4AA8-A746-88F785D5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160" y="917470"/>
            <a:ext cx="2962736" cy="4805200"/>
          </a:xfrm>
        </p:spPr>
        <p:txBody>
          <a:bodyPr anchor="b">
            <a:normAutofit/>
          </a:bodyPr>
          <a:lstStyle/>
          <a:p>
            <a:pPr algn="r"/>
            <a:r>
              <a:rPr lang="en-US" sz="3200" dirty="0">
                <a:effectLst/>
                <a:latin typeface="Futura PT Medium" panose="020B0602020204020303" pitchFamily="34" charset="0"/>
                <a:ea typeface="Times New Roman" panose="02020603050405020304" pitchFamily="18" charset="0"/>
              </a:rPr>
              <a:t>Transformation Vision</a:t>
            </a:r>
            <a:endParaRPr lang="en-US" sz="3200" dirty="0">
              <a:latin typeface="Futura PT Medium" panose="020B06020202040203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CB51D-0377-418F-A660-600439FC5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861" y="2143867"/>
            <a:ext cx="6194685" cy="3532313"/>
          </a:xfrm>
        </p:spPr>
        <p:txBody>
          <a:bodyPr anchor="t">
            <a:normAutofit fontScale="92500"/>
          </a:bodyPr>
          <a:lstStyle/>
          <a:p>
            <a:pPr marL="74295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</a:endParaRPr>
          </a:p>
          <a:p>
            <a:pPr marL="742950" marR="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2000" dirty="0">
                <a:solidFill>
                  <a:srgbClr val="1CADE4"/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 – a life force that is fundamental to the health and wellbeing of all New Zealanders </a:t>
            </a:r>
          </a:p>
          <a:p>
            <a:pPr marL="457200" marR="0" lvl="1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2000" dirty="0">
                <a:solidFill>
                  <a:srgbClr val="1CADE4"/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perceived as an entitlement – </a:t>
            </a:r>
            <a:r>
              <a:rPr lang="en-US" sz="2000" dirty="0">
                <a:solidFill>
                  <a:srgbClr val="1CADE4"/>
                </a:solidFill>
                <a:latin typeface="Futura PT Book" panose="020B05020202040203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Reality is our water resources are under pressure</a:t>
            </a:r>
          </a:p>
          <a:p>
            <a:pPr marL="74295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2000" dirty="0">
                <a:solidFill>
                  <a:srgbClr val="1CADE4"/>
                </a:solidFill>
                <a:latin typeface="Futura PT Book" panose="020B0502020204020303" pitchFamily="34" charset="0"/>
                <a:ea typeface="Times New Roman" panose="02020603050405020304" pitchFamily="18" charset="0"/>
              </a:rPr>
              <a:t>Reassert the primacy of water as a life force - </a:t>
            </a:r>
            <a:r>
              <a:rPr lang="en-US" sz="2000" b="1" dirty="0" err="1">
                <a:solidFill>
                  <a:srgbClr val="1CADE4"/>
                </a:solidFill>
                <a:latin typeface="Futura PT Book" panose="020B0502020204020303" pitchFamily="34" charset="0"/>
                <a:ea typeface="Times New Roman" panose="02020603050405020304" pitchFamily="18" charset="0"/>
              </a:rPr>
              <a:t>Te</a:t>
            </a:r>
            <a:r>
              <a:rPr lang="en-US" sz="2000" b="1" dirty="0">
                <a:solidFill>
                  <a:srgbClr val="1CADE4"/>
                </a:solidFill>
                <a:latin typeface="Futura PT Book" panose="020B0502020204020303" pitchFamily="34" charset="0"/>
                <a:ea typeface="Times New Roman" panose="02020603050405020304" pitchFamily="18" charset="0"/>
              </a:rPr>
              <a:t> mana o </a:t>
            </a:r>
            <a:r>
              <a:rPr lang="en-US" sz="2000" b="1" dirty="0" err="1">
                <a:solidFill>
                  <a:srgbClr val="1CADE4"/>
                </a:solidFill>
                <a:latin typeface="Futura PT Book" panose="020B0502020204020303" pitchFamily="34" charset="0"/>
                <a:ea typeface="Times New Roman" panose="02020603050405020304" pitchFamily="18" charset="0"/>
              </a:rPr>
              <a:t>te</a:t>
            </a:r>
            <a:r>
              <a:rPr lang="en-US" sz="2000" b="1" dirty="0">
                <a:solidFill>
                  <a:srgbClr val="1CADE4"/>
                </a:solidFill>
                <a:latin typeface="Futura PT Book" panose="020B0502020204020303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1CADE4"/>
                </a:solidFill>
                <a:latin typeface="Futura PT Book" panose="020B0502020204020303" pitchFamily="34" charset="0"/>
                <a:ea typeface="Times New Roman" panose="02020603050405020304" pitchFamily="18" charset="0"/>
              </a:rPr>
              <a:t>wai</a:t>
            </a:r>
            <a:r>
              <a:rPr lang="en-US" sz="2000" b="1" dirty="0">
                <a:solidFill>
                  <a:srgbClr val="1CADE4"/>
                </a:solidFill>
                <a:latin typeface="Futura PT Book" panose="020B0502020204020303" pitchFamily="34" charset="0"/>
                <a:ea typeface="Times New Roman" panose="02020603050405020304" pitchFamily="18" charset="0"/>
              </a:rPr>
              <a:t>.</a:t>
            </a:r>
          </a:p>
          <a:p>
            <a:pPr marL="74295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endParaRPr lang="en-US" sz="2000" b="1" dirty="0">
              <a:solidFill>
                <a:srgbClr val="1CADE4"/>
              </a:solidFill>
              <a:latin typeface="Futura PT Book" panose="020B0502020204020303" pitchFamily="34" charset="0"/>
              <a:ea typeface="Times New Roman" panose="02020603050405020304" pitchFamily="18" charset="0"/>
            </a:endParaRPr>
          </a:p>
          <a:p>
            <a:pPr marL="74295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r>
              <a:rPr lang="en-US" sz="2000" dirty="0">
                <a:solidFill>
                  <a:srgbClr val="1CADE4"/>
                </a:solidFill>
                <a:latin typeface="Futura PT Book" panose="020B0502020204020303" pitchFamily="34" charset="0"/>
                <a:ea typeface="Times New Roman" panose="02020603050405020304" pitchFamily="18" charset="0"/>
              </a:rPr>
              <a:t>We’re looking at a reset not a tweak….</a:t>
            </a:r>
          </a:p>
          <a:p>
            <a:pPr marL="74295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621665" algn="l"/>
              </a:tabLst>
            </a:pPr>
            <a:endParaRPr lang="en-US" sz="2000" dirty="0">
              <a:solidFill>
                <a:srgbClr val="1CADE4"/>
              </a:solidFill>
              <a:latin typeface="Futura PT Book" panose="020B05020202040203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E0005-C596-4A5C-BAFA-6C5CFA03A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9CE11A-5474-417B-BA32-E6B57DF14C38}"/>
              </a:ext>
            </a:extLst>
          </p:cNvPr>
          <p:cNvSpPr txBox="1">
            <a:spLocks/>
          </p:cNvSpPr>
          <p:nvPr/>
        </p:nvSpPr>
        <p:spPr>
          <a:xfrm>
            <a:off x="195479" y="6373551"/>
            <a:ext cx="1509496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Waters Reform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BB48CF-D156-4061-9187-CC104B382835}"/>
              </a:ext>
            </a:extLst>
          </p:cNvPr>
          <p:cNvSpPr txBox="1">
            <a:spLocks/>
          </p:cNvSpPr>
          <p:nvPr/>
        </p:nvSpPr>
        <p:spPr>
          <a:xfrm>
            <a:off x="11686741" y="6373551"/>
            <a:ext cx="309780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Futura PT Book" panose="020B05020202040203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3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01C031D-9938-4A92-BA7F-3E6A5546526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81634694"/>
              </p:ext>
            </p:extLst>
          </p:nvPr>
        </p:nvGraphicFramePr>
        <p:xfrm>
          <a:off x="1608793" y="773647"/>
          <a:ext cx="9373173" cy="616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A3D65F6-A838-4AA8-A746-88F785D595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8793" y="773647"/>
            <a:ext cx="2947988" cy="128924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CADE4"/>
                </a:solidFill>
                <a:effectLst/>
                <a:latin typeface="Futura PT Medium" panose="020B0602020204020303" pitchFamily="34" charset="0"/>
                <a:ea typeface="Times New Roman" panose="02020603050405020304" pitchFamily="18" charset="0"/>
              </a:rPr>
              <a:t>Where are we at?</a:t>
            </a:r>
            <a:endParaRPr lang="en-US" sz="3200" dirty="0">
              <a:solidFill>
                <a:srgbClr val="1CADE4"/>
              </a:solidFill>
              <a:latin typeface="Futura PT Medium" panose="020B06020202040203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CA9F8E-112B-495B-9AB9-A3992084E03E}"/>
              </a:ext>
            </a:extLst>
          </p:cNvPr>
          <p:cNvSpPr txBox="1">
            <a:spLocks/>
          </p:cNvSpPr>
          <p:nvPr/>
        </p:nvSpPr>
        <p:spPr>
          <a:xfrm>
            <a:off x="195479" y="6373551"/>
            <a:ext cx="1509496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Waters Reform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D32765-BA1B-4CA0-839A-325909BC0C7D}"/>
              </a:ext>
            </a:extLst>
          </p:cNvPr>
          <p:cNvSpPr txBox="1">
            <a:spLocks/>
          </p:cNvSpPr>
          <p:nvPr/>
        </p:nvSpPr>
        <p:spPr>
          <a:xfrm>
            <a:off x="11686741" y="6373551"/>
            <a:ext cx="309780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3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4105489C-F8E9-40BF-B154-63297CE45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72" y="-821498"/>
            <a:ext cx="6012247" cy="850099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13D23E8-FB5E-4E25-9512-414D0FA0A56E}"/>
              </a:ext>
            </a:extLst>
          </p:cNvPr>
          <p:cNvSpPr txBox="1">
            <a:spLocks/>
          </p:cNvSpPr>
          <p:nvPr/>
        </p:nvSpPr>
        <p:spPr>
          <a:xfrm>
            <a:off x="1002251" y="2692227"/>
            <a:ext cx="4305246" cy="211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CADE4"/>
                </a:solidFill>
                <a:latin typeface="Futura PT Medium" panose="020B0602020204020303" pitchFamily="34" charset="0"/>
                <a:ea typeface="Times New Roman" panose="02020603050405020304" pitchFamily="18" charset="0"/>
              </a:rPr>
              <a:t>Draft Transformation Themes Report</a:t>
            </a:r>
          </a:p>
          <a:p>
            <a:endParaRPr lang="en-US" sz="3200" dirty="0">
              <a:solidFill>
                <a:srgbClr val="1CADE4"/>
              </a:solidFill>
              <a:latin typeface="Futura PT Medium" panose="020B0602020204020303" pitchFamily="34" charset="0"/>
            </a:endParaRPr>
          </a:p>
          <a:p>
            <a:r>
              <a:rPr lang="en-US" sz="3200" dirty="0">
                <a:solidFill>
                  <a:srgbClr val="1CADE4"/>
                </a:solidFill>
              </a:rPr>
              <a:t>Seven initial </a:t>
            </a:r>
            <a:r>
              <a:rPr lang="en-US" sz="3200" dirty="0" err="1">
                <a:solidFill>
                  <a:srgbClr val="1CADE4"/>
                </a:solidFill>
              </a:rPr>
              <a:t>Pou</a:t>
            </a:r>
            <a:r>
              <a:rPr lang="en-US" sz="3200" dirty="0">
                <a:solidFill>
                  <a:srgbClr val="1CADE4"/>
                </a:solidFill>
              </a:rPr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7C3926-298D-41EC-BC88-2A81BFAC0A51}"/>
              </a:ext>
            </a:extLst>
          </p:cNvPr>
          <p:cNvSpPr txBox="1">
            <a:spLocks/>
          </p:cNvSpPr>
          <p:nvPr/>
        </p:nvSpPr>
        <p:spPr>
          <a:xfrm>
            <a:off x="195479" y="6373551"/>
            <a:ext cx="1509496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Waters Reform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CE9602-0E15-458F-9643-397ADCBCAEE1}"/>
              </a:ext>
            </a:extLst>
          </p:cNvPr>
          <p:cNvSpPr txBox="1">
            <a:spLocks/>
          </p:cNvSpPr>
          <p:nvPr/>
        </p:nvSpPr>
        <p:spPr>
          <a:xfrm>
            <a:off x="11686741" y="6373551"/>
            <a:ext cx="309780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F2178-EC25-4F03-A1BA-6A6513BF5AF1}"/>
              </a:ext>
            </a:extLst>
          </p:cNvPr>
          <p:cNvSpPr txBox="1"/>
          <p:nvPr/>
        </p:nvSpPr>
        <p:spPr>
          <a:xfrm>
            <a:off x="7563451" y="1547768"/>
            <a:ext cx="863291" cy="2139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0171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36892B8F-F68B-4D87-B886-D3EF1AC30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47" y="0"/>
            <a:ext cx="10638453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012FDAB-700F-47BB-838E-4056E90937FC}"/>
              </a:ext>
            </a:extLst>
          </p:cNvPr>
          <p:cNvSpPr txBox="1">
            <a:spLocks/>
          </p:cNvSpPr>
          <p:nvPr/>
        </p:nvSpPr>
        <p:spPr>
          <a:xfrm>
            <a:off x="518098" y="337671"/>
            <a:ext cx="4006708" cy="147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CADE4"/>
                </a:solidFill>
                <a:latin typeface="Futura PT Medium" panose="020B0602020204020303" pitchFamily="34" charset="0"/>
                <a:ea typeface="Times New Roman" panose="02020603050405020304" pitchFamily="18" charset="0"/>
              </a:rPr>
              <a:t>Draft Transformation Themes Report</a:t>
            </a:r>
            <a:endParaRPr lang="en-US" sz="2800" dirty="0">
              <a:solidFill>
                <a:srgbClr val="1CADE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6E5ABD-28E7-4F2E-BFD7-21B4C36FEF1A}"/>
              </a:ext>
            </a:extLst>
          </p:cNvPr>
          <p:cNvSpPr txBox="1">
            <a:spLocks/>
          </p:cNvSpPr>
          <p:nvPr/>
        </p:nvSpPr>
        <p:spPr>
          <a:xfrm>
            <a:off x="195479" y="6373551"/>
            <a:ext cx="1509496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Waters Reform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75951-90C5-4778-B127-E8338DD0330B}"/>
              </a:ext>
            </a:extLst>
          </p:cNvPr>
          <p:cNvSpPr txBox="1">
            <a:spLocks/>
          </p:cNvSpPr>
          <p:nvPr/>
        </p:nvSpPr>
        <p:spPr>
          <a:xfrm>
            <a:off x="11620837" y="6373551"/>
            <a:ext cx="309780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4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36892B8F-F68B-4D87-B886-D3EF1AC30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47" y="0"/>
            <a:ext cx="10638453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012FDAB-700F-47BB-838E-4056E90937FC}"/>
              </a:ext>
            </a:extLst>
          </p:cNvPr>
          <p:cNvSpPr txBox="1">
            <a:spLocks/>
          </p:cNvSpPr>
          <p:nvPr/>
        </p:nvSpPr>
        <p:spPr>
          <a:xfrm>
            <a:off x="518098" y="337671"/>
            <a:ext cx="4006708" cy="147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CADE4"/>
                </a:solidFill>
                <a:latin typeface="Futura PT Medium" panose="020B0602020204020303" pitchFamily="34" charset="0"/>
                <a:ea typeface="Times New Roman" panose="02020603050405020304" pitchFamily="18" charset="0"/>
              </a:rPr>
              <a:t>Draft Transformation Themes Report</a:t>
            </a:r>
          </a:p>
          <a:p>
            <a:endParaRPr lang="en-US" sz="2800" dirty="0">
              <a:solidFill>
                <a:srgbClr val="1CADE4"/>
              </a:solidFill>
              <a:latin typeface="Futura PT Medium" panose="020B0602020204020303" pitchFamily="34" charset="0"/>
            </a:endParaRPr>
          </a:p>
          <a:p>
            <a:r>
              <a:rPr lang="en-US" sz="2800" dirty="0">
                <a:solidFill>
                  <a:srgbClr val="1CADE4"/>
                </a:solidFill>
                <a:latin typeface="Futura PT Medium" panose="020B0602020204020303" pitchFamily="34" charset="0"/>
              </a:rPr>
              <a:t>Our people grow..</a:t>
            </a:r>
            <a:endParaRPr lang="en-US" sz="2800" dirty="0">
              <a:solidFill>
                <a:srgbClr val="1CADE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6E5ABD-28E7-4F2E-BFD7-21B4C36FEF1A}"/>
              </a:ext>
            </a:extLst>
          </p:cNvPr>
          <p:cNvSpPr txBox="1">
            <a:spLocks/>
          </p:cNvSpPr>
          <p:nvPr/>
        </p:nvSpPr>
        <p:spPr>
          <a:xfrm>
            <a:off x="195479" y="6373551"/>
            <a:ext cx="1509496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Waters Reform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75951-90C5-4778-B127-E8338DD0330B}"/>
              </a:ext>
            </a:extLst>
          </p:cNvPr>
          <p:cNvSpPr txBox="1">
            <a:spLocks/>
          </p:cNvSpPr>
          <p:nvPr/>
        </p:nvSpPr>
        <p:spPr>
          <a:xfrm>
            <a:off x="11620837" y="6373551"/>
            <a:ext cx="309780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99A81B-E742-4AF1-8B85-7AE2A05B4421}"/>
              </a:ext>
            </a:extLst>
          </p:cNvPr>
          <p:cNvSpPr/>
          <p:nvPr/>
        </p:nvSpPr>
        <p:spPr>
          <a:xfrm>
            <a:off x="5878285" y="5585792"/>
            <a:ext cx="996752" cy="1002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36C5A3-6468-4DAE-B584-1186B01E7D8A}"/>
              </a:ext>
            </a:extLst>
          </p:cNvPr>
          <p:cNvSpPr/>
          <p:nvPr/>
        </p:nvSpPr>
        <p:spPr>
          <a:xfrm>
            <a:off x="8421756" y="4528458"/>
            <a:ext cx="996752" cy="1002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1006CC-8039-497F-8E63-D4B2883A4667}"/>
              </a:ext>
            </a:extLst>
          </p:cNvPr>
          <p:cNvSpPr/>
          <p:nvPr/>
        </p:nvSpPr>
        <p:spPr>
          <a:xfrm>
            <a:off x="6101680" y="3373626"/>
            <a:ext cx="996752" cy="1002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C42363-DD04-4DB6-BBD4-0E187BD6B3A4}"/>
              </a:ext>
            </a:extLst>
          </p:cNvPr>
          <p:cNvSpPr/>
          <p:nvPr/>
        </p:nvSpPr>
        <p:spPr>
          <a:xfrm>
            <a:off x="8618646" y="2845432"/>
            <a:ext cx="996752" cy="1002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714B8C-9DA1-47BB-A266-EC8E824C54F0}"/>
              </a:ext>
            </a:extLst>
          </p:cNvPr>
          <p:cNvSpPr/>
          <p:nvPr/>
        </p:nvSpPr>
        <p:spPr>
          <a:xfrm>
            <a:off x="5149888" y="4086132"/>
            <a:ext cx="996752" cy="1002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47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36892B8F-F68B-4D87-B886-D3EF1AC30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47" y="0"/>
            <a:ext cx="10638453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012FDAB-700F-47BB-838E-4056E90937FC}"/>
              </a:ext>
            </a:extLst>
          </p:cNvPr>
          <p:cNvSpPr txBox="1">
            <a:spLocks/>
          </p:cNvSpPr>
          <p:nvPr/>
        </p:nvSpPr>
        <p:spPr>
          <a:xfrm>
            <a:off x="518098" y="337671"/>
            <a:ext cx="4006708" cy="147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CADE4"/>
                </a:solidFill>
                <a:latin typeface="Futura PT Medium" panose="020B0602020204020303" pitchFamily="34" charset="0"/>
                <a:ea typeface="Times New Roman" panose="02020603050405020304" pitchFamily="18" charset="0"/>
              </a:rPr>
              <a:t>Draft Transformation Themes Report</a:t>
            </a:r>
          </a:p>
          <a:p>
            <a:endParaRPr lang="en-US" sz="2800" dirty="0">
              <a:solidFill>
                <a:srgbClr val="1CADE4"/>
              </a:solidFill>
              <a:latin typeface="Futura PT Medium" panose="020B0602020204020303" pitchFamily="34" charset="0"/>
            </a:endParaRPr>
          </a:p>
          <a:p>
            <a:r>
              <a:rPr lang="en-US" sz="2800" dirty="0">
                <a:solidFill>
                  <a:srgbClr val="1CADE4"/>
                </a:solidFill>
                <a:latin typeface="Futura PT Medium" panose="020B0602020204020303" pitchFamily="34" charset="0"/>
              </a:rPr>
              <a:t>Tech and visionary</a:t>
            </a:r>
            <a:endParaRPr lang="en-US" sz="2800" dirty="0">
              <a:solidFill>
                <a:srgbClr val="1CADE4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6E5ABD-28E7-4F2E-BFD7-21B4C36FEF1A}"/>
              </a:ext>
            </a:extLst>
          </p:cNvPr>
          <p:cNvSpPr txBox="1">
            <a:spLocks/>
          </p:cNvSpPr>
          <p:nvPr/>
        </p:nvSpPr>
        <p:spPr>
          <a:xfrm>
            <a:off x="195479" y="6373551"/>
            <a:ext cx="1509496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Three Waters Reform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75951-90C5-4778-B127-E8338DD0330B}"/>
              </a:ext>
            </a:extLst>
          </p:cNvPr>
          <p:cNvSpPr txBox="1">
            <a:spLocks/>
          </p:cNvSpPr>
          <p:nvPr/>
        </p:nvSpPr>
        <p:spPr>
          <a:xfrm>
            <a:off x="11620837" y="6373551"/>
            <a:ext cx="309780" cy="30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Futura PT Book" panose="020B05020202040203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endParaRPr lang="en-US" sz="14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99A81B-E742-4AF1-8B85-7AE2A05B4421}"/>
              </a:ext>
            </a:extLst>
          </p:cNvPr>
          <p:cNvSpPr/>
          <p:nvPr/>
        </p:nvSpPr>
        <p:spPr>
          <a:xfrm>
            <a:off x="5049078" y="5205265"/>
            <a:ext cx="996752" cy="1002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36C5A3-6468-4DAE-B584-1186B01E7D8A}"/>
              </a:ext>
            </a:extLst>
          </p:cNvPr>
          <p:cNvSpPr/>
          <p:nvPr/>
        </p:nvSpPr>
        <p:spPr>
          <a:xfrm>
            <a:off x="7586869" y="475659"/>
            <a:ext cx="996752" cy="1002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1006CC-8039-497F-8E63-D4B2883A4667}"/>
              </a:ext>
            </a:extLst>
          </p:cNvPr>
          <p:cNvSpPr/>
          <p:nvPr/>
        </p:nvSpPr>
        <p:spPr>
          <a:xfrm>
            <a:off x="6910066" y="1953750"/>
            <a:ext cx="996752" cy="1002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C42363-DD04-4DB6-BBD4-0E187BD6B3A4}"/>
              </a:ext>
            </a:extLst>
          </p:cNvPr>
          <p:cNvSpPr/>
          <p:nvPr/>
        </p:nvSpPr>
        <p:spPr>
          <a:xfrm>
            <a:off x="9987406" y="1726569"/>
            <a:ext cx="996752" cy="1002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714B8C-9DA1-47BB-A266-EC8E824C54F0}"/>
              </a:ext>
            </a:extLst>
          </p:cNvPr>
          <p:cNvSpPr/>
          <p:nvPr/>
        </p:nvSpPr>
        <p:spPr>
          <a:xfrm>
            <a:off x="3786808" y="2649218"/>
            <a:ext cx="996752" cy="10024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566824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76CDEE"/>
      </a:accent2>
      <a:accent3>
        <a:srgbClr val="1482AB"/>
      </a:accent3>
      <a:accent4>
        <a:srgbClr val="2683C6"/>
      </a:accent4>
      <a:accent5>
        <a:srgbClr val="1482AB"/>
      </a:accent5>
      <a:accent6>
        <a:srgbClr val="0070C0"/>
      </a:accent6>
      <a:hlink>
        <a:srgbClr val="6EAC1C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4871</TotalTime>
  <Words>896</Words>
  <Application>Microsoft Office PowerPoint</Application>
  <PresentationFormat>Widescreen</PresentationFormat>
  <Paragraphs>179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Corbel</vt:lpstr>
      <vt:lpstr>Futura PT Book</vt:lpstr>
      <vt:lpstr>Futura PT Medium</vt:lpstr>
      <vt:lpstr>Symbol</vt:lpstr>
      <vt:lpstr>Times New Roman</vt:lpstr>
      <vt:lpstr>Wingdings 2</vt:lpstr>
      <vt:lpstr>Frame</vt:lpstr>
      <vt:lpstr>PowerPoint Presentation</vt:lpstr>
      <vt:lpstr>Transforming the Three Waters Industry</vt:lpstr>
      <vt:lpstr>PowerPoint Presentation</vt:lpstr>
      <vt:lpstr>Transformation Vision</vt:lpstr>
      <vt:lpstr>Where are we 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Whelan</dc:creator>
  <cp:lastModifiedBy>Ian Cathcart</cp:lastModifiedBy>
  <cp:revision>29</cp:revision>
  <dcterms:created xsi:type="dcterms:W3CDTF">2022-02-14T22:49:54Z</dcterms:created>
  <dcterms:modified xsi:type="dcterms:W3CDTF">2022-02-24T03:07:42Z</dcterms:modified>
</cp:coreProperties>
</file>