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14"/>
  </p:notesMasterIdLst>
  <p:handoutMasterIdLst>
    <p:handoutMasterId r:id="rId15"/>
  </p:handoutMasterIdLst>
  <p:sldIdLst>
    <p:sldId id="260" r:id="rId2"/>
    <p:sldId id="291" r:id="rId3"/>
    <p:sldId id="293" r:id="rId4"/>
    <p:sldId id="296" r:id="rId5"/>
    <p:sldId id="299" r:id="rId6"/>
    <p:sldId id="273" r:id="rId7"/>
    <p:sldId id="300" r:id="rId8"/>
    <p:sldId id="303" r:id="rId9"/>
    <p:sldId id="294" r:id="rId10"/>
    <p:sldId id="304" r:id="rId11"/>
    <p:sldId id="288" r:id="rId12"/>
    <p:sldId id="305" r:id="rId13"/>
  </p:sldIdLst>
  <p:sldSz cx="9144000" cy="6858000" type="screen4x3"/>
  <p:notesSz cx="9926638" cy="14355763"/>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4102">
          <p15:clr>
            <a:srgbClr val="A4A3A4"/>
          </p15:clr>
        </p15:guide>
        <p15:guide id="2" pos="45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B9"/>
    <a:srgbClr val="120C99"/>
    <a:srgbClr val="F01730"/>
    <a:srgbClr val="15A3DC"/>
    <a:srgbClr val="999999"/>
    <a:srgbClr val="E92B3D"/>
    <a:srgbClr val="16318A"/>
    <a:srgbClr val="16A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1" autoAdjust="0"/>
    <p:restoredTop sz="85257" autoAdjust="0"/>
  </p:normalViewPr>
  <p:slideViewPr>
    <p:cSldViewPr snapToGrid="0" snapToObjects="1">
      <p:cViewPr varScale="1">
        <p:scale>
          <a:sx n="92" d="100"/>
          <a:sy n="92" d="100"/>
        </p:scale>
        <p:origin x="1032" y="78"/>
      </p:cViewPr>
      <p:guideLst>
        <p:guide orient="horz" pos="4102"/>
        <p:guide pos="45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718592"/>
          </a:xfrm>
          <a:prstGeom prst="rect">
            <a:avLst/>
          </a:prstGeom>
        </p:spPr>
        <p:txBody>
          <a:bodyPr vert="horz" lIns="132741" tIns="66372" rIns="132741" bIns="66372" rtlCol="0"/>
          <a:lstStyle>
            <a:lvl1pPr algn="l" fontAlgn="auto">
              <a:spcBef>
                <a:spcPts val="0"/>
              </a:spcBef>
              <a:spcAft>
                <a:spcPts val="0"/>
              </a:spcAft>
              <a:defRPr sz="1700">
                <a:latin typeface="+mn-lt"/>
                <a:cs typeface="+mn-cs"/>
              </a:defRPr>
            </a:lvl1pPr>
          </a:lstStyle>
          <a:p>
            <a:pPr>
              <a:defRPr/>
            </a:pPr>
            <a:endParaRPr lang="en-US"/>
          </a:p>
        </p:txBody>
      </p:sp>
      <p:sp>
        <p:nvSpPr>
          <p:cNvPr id="3" name="Date Placeholder 2"/>
          <p:cNvSpPr>
            <a:spLocks noGrp="1"/>
          </p:cNvSpPr>
          <p:nvPr>
            <p:ph type="dt" sz="quarter" idx="1"/>
          </p:nvPr>
        </p:nvSpPr>
        <p:spPr>
          <a:xfrm>
            <a:off x="5621697" y="0"/>
            <a:ext cx="4302625" cy="718592"/>
          </a:xfrm>
          <a:prstGeom prst="rect">
            <a:avLst/>
          </a:prstGeom>
        </p:spPr>
        <p:txBody>
          <a:bodyPr vert="horz" lIns="132741" tIns="66372" rIns="132741" bIns="66372" rtlCol="0"/>
          <a:lstStyle>
            <a:lvl1pPr algn="r" fontAlgn="auto">
              <a:spcBef>
                <a:spcPts val="0"/>
              </a:spcBef>
              <a:spcAft>
                <a:spcPts val="0"/>
              </a:spcAft>
              <a:defRPr sz="1700">
                <a:latin typeface="+mn-lt"/>
                <a:cs typeface="+mn-cs"/>
              </a:defRPr>
            </a:lvl1pPr>
          </a:lstStyle>
          <a:p>
            <a:pPr>
              <a:defRPr/>
            </a:pPr>
            <a:fld id="{C3A54436-C261-4366-8917-48234FFDADE8}" type="datetimeFigureOut">
              <a:rPr lang="en-US"/>
              <a:pPr>
                <a:defRPr/>
              </a:pPr>
              <a:t>3/11/2022</a:t>
            </a:fld>
            <a:endParaRPr lang="en-US"/>
          </a:p>
        </p:txBody>
      </p:sp>
      <p:sp>
        <p:nvSpPr>
          <p:cNvPr id="4" name="Footer Placeholder 3"/>
          <p:cNvSpPr>
            <a:spLocks noGrp="1"/>
          </p:cNvSpPr>
          <p:nvPr>
            <p:ph type="ftr" sz="quarter" idx="2"/>
          </p:nvPr>
        </p:nvSpPr>
        <p:spPr>
          <a:xfrm>
            <a:off x="0" y="13634879"/>
            <a:ext cx="4302625" cy="718591"/>
          </a:xfrm>
          <a:prstGeom prst="rect">
            <a:avLst/>
          </a:prstGeom>
        </p:spPr>
        <p:txBody>
          <a:bodyPr vert="horz" lIns="132741" tIns="66372" rIns="132741" bIns="66372" rtlCol="0" anchor="b"/>
          <a:lstStyle>
            <a:lvl1pPr algn="l" fontAlgn="auto">
              <a:spcBef>
                <a:spcPts val="0"/>
              </a:spcBef>
              <a:spcAft>
                <a:spcPts val="0"/>
              </a:spcAft>
              <a:defRPr sz="17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5621697" y="13634879"/>
            <a:ext cx="4302625" cy="718591"/>
          </a:xfrm>
          <a:prstGeom prst="rect">
            <a:avLst/>
          </a:prstGeom>
        </p:spPr>
        <p:txBody>
          <a:bodyPr vert="horz" lIns="132741" tIns="66372" rIns="132741" bIns="66372" rtlCol="0" anchor="b"/>
          <a:lstStyle>
            <a:lvl1pPr algn="r" fontAlgn="auto">
              <a:spcBef>
                <a:spcPts val="0"/>
              </a:spcBef>
              <a:spcAft>
                <a:spcPts val="0"/>
              </a:spcAft>
              <a:defRPr sz="1700">
                <a:latin typeface="+mn-lt"/>
                <a:cs typeface="+mn-cs"/>
              </a:defRPr>
            </a:lvl1pPr>
          </a:lstStyle>
          <a:p>
            <a:pPr>
              <a:defRPr/>
            </a:pPr>
            <a:fld id="{3C0D9874-8A0A-49C9-A0C1-F87266D75CB3}" type="slidenum">
              <a:rPr lang="en-US"/>
              <a:pPr>
                <a:defRPr/>
              </a:pPr>
              <a:t>‹#›</a:t>
            </a:fld>
            <a:endParaRPr lang="en-US"/>
          </a:p>
        </p:txBody>
      </p:sp>
    </p:spTree>
    <p:extLst>
      <p:ext uri="{BB962C8B-B14F-4D97-AF65-F5344CB8AC3E}">
        <p14:creationId xmlns:p14="http://schemas.microsoft.com/office/powerpoint/2010/main" val="555323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718592"/>
          </a:xfrm>
          <a:prstGeom prst="rect">
            <a:avLst/>
          </a:prstGeom>
        </p:spPr>
        <p:txBody>
          <a:bodyPr vert="horz" lIns="132741" tIns="66372" rIns="132741" bIns="66372" rtlCol="0"/>
          <a:lstStyle>
            <a:lvl1pPr algn="l" fontAlgn="auto">
              <a:spcBef>
                <a:spcPts val="0"/>
              </a:spcBef>
              <a:spcAft>
                <a:spcPts val="0"/>
              </a:spcAft>
              <a:defRPr sz="1700">
                <a:latin typeface="+mn-lt"/>
                <a:cs typeface="+mn-cs"/>
              </a:defRPr>
            </a:lvl1pPr>
          </a:lstStyle>
          <a:p>
            <a:pPr>
              <a:defRPr/>
            </a:pPr>
            <a:endParaRPr lang="en-US"/>
          </a:p>
        </p:txBody>
      </p:sp>
      <p:sp>
        <p:nvSpPr>
          <p:cNvPr id="3" name="Date Placeholder 2"/>
          <p:cNvSpPr>
            <a:spLocks noGrp="1"/>
          </p:cNvSpPr>
          <p:nvPr>
            <p:ph type="dt" idx="1"/>
          </p:nvPr>
        </p:nvSpPr>
        <p:spPr>
          <a:xfrm>
            <a:off x="5621697" y="0"/>
            <a:ext cx="4302625" cy="718592"/>
          </a:xfrm>
          <a:prstGeom prst="rect">
            <a:avLst/>
          </a:prstGeom>
        </p:spPr>
        <p:txBody>
          <a:bodyPr vert="horz" lIns="132741" tIns="66372" rIns="132741" bIns="66372" rtlCol="0"/>
          <a:lstStyle>
            <a:lvl1pPr algn="r" fontAlgn="auto">
              <a:spcBef>
                <a:spcPts val="0"/>
              </a:spcBef>
              <a:spcAft>
                <a:spcPts val="0"/>
              </a:spcAft>
              <a:defRPr sz="1700">
                <a:latin typeface="+mn-lt"/>
                <a:cs typeface="+mn-cs"/>
              </a:defRPr>
            </a:lvl1pPr>
          </a:lstStyle>
          <a:p>
            <a:pPr>
              <a:defRPr/>
            </a:pPr>
            <a:fld id="{67C3A71B-545D-481D-941B-384237C6BE32}" type="datetimeFigureOut">
              <a:rPr lang="en-US"/>
              <a:pPr>
                <a:defRPr/>
              </a:pPr>
              <a:t>3/11/2022</a:t>
            </a:fld>
            <a:endParaRPr lang="en-US"/>
          </a:p>
        </p:txBody>
      </p:sp>
      <p:sp>
        <p:nvSpPr>
          <p:cNvPr id="4" name="Slide Image Placeholder 3"/>
          <p:cNvSpPr>
            <a:spLocks noGrp="1" noRot="1" noChangeAspect="1"/>
          </p:cNvSpPr>
          <p:nvPr>
            <p:ph type="sldImg" idx="2"/>
          </p:nvPr>
        </p:nvSpPr>
        <p:spPr>
          <a:xfrm>
            <a:off x="1373188" y="1076325"/>
            <a:ext cx="7180262" cy="5384800"/>
          </a:xfrm>
          <a:prstGeom prst="rect">
            <a:avLst/>
          </a:prstGeom>
          <a:noFill/>
          <a:ln w="12700">
            <a:solidFill>
              <a:prstClr val="black"/>
            </a:solidFill>
          </a:ln>
        </p:spPr>
        <p:txBody>
          <a:bodyPr vert="horz" lIns="132741" tIns="66372" rIns="132741" bIns="66372" rtlCol="0" anchor="ctr"/>
          <a:lstStyle/>
          <a:p>
            <a:pPr lvl="0"/>
            <a:endParaRPr lang="en-US" noProof="0"/>
          </a:p>
        </p:txBody>
      </p:sp>
      <p:sp>
        <p:nvSpPr>
          <p:cNvPr id="5" name="Notes Placeholder 4"/>
          <p:cNvSpPr>
            <a:spLocks noGrp="1"/>
          </p:cNvSpPr>
          <p:nvPr>
            <p:ph type="body" sz="quarter" idx="3"/>
          </p:nvPr>
        </p:nvSpPr>
        <p:spPr>
          <a:xfrm>
            <a:off x="992202" y="6818589"/>
            <a:ext cx="7942238" cy="6460437"/>
          </a:xfrm>
          <a:prstGeom prst="rect">
            <a:avLst/>
          </a:prstGeom>
        </p:spPr>
        <p:txBody>
          <a:bodyPr vert="horz" lIns="132741" tIns="66372" rIns="132741" bIns="66372" rtlCol="0"/>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US" noProof="0"/>
          </a:p>
        </p:txBody>
      </p:sp>
      <p:sp>
        <p:nvSpPr>
          <p:cNvPr id="6" name="Footer Placeholder 5"/>
          <p:cNvSpPr>
            <a:spLocks noGrp="1"/>
          </p:cNvSpPr>
          <p:nvPr>
            <p:ph type="ftr" sz="quarter" idx="4"/>
          </p:nvPr>
        </p:nvSpPr>
        <p:spPr>
          <a:xfrm>
            <a:off x="0" y="13634879"/>
            <a:ext cx="4302625" cy="718591"/>
          </a:xfrm>
          <a:prstGeom prst="rect">
            <a:avLst/>
          </a:prstGeom>
        </p:spPr>
        <p:txBody>
          <a:bodyPr vert="horz" lIns="132741" tIns="66372" rIns="132741" bIns="66372" rtlCol="0" anchor="b"/>
          <a:lstStyle>
            <a:lvl1pPr algn="l" fontAlgn="auto">
              <a:spcBef>
                <a:spcPts val="0"/>
              </a:spcBef>
              <a:spcAft>
                <a:spcPts val="0"/>
              </a:spcAft>
              <a:defRPr sz="17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621697" y="13634879"/>
            <a:ext cx="4302625" cy="718591"/>
          </a:xfrm>
          <a:prstGeom prst="rect">
            <a:avLst/>
          </a:prstGeom>
        </p:spPr>
        <p:txBody>
          <a:bodyPr vert="horz" lIns="132741" tIns="66372" rIns="132741" bIns="66372" rtlCol="0" anchor="b"/>
          <a:lstStyle>
            <a:lvl1pPr algn="r" fontAlgn="auto">
              <a:spcBef>
                <a:spcPts val="0"/>
              </a:spcBef>
              <a:spcAft>
                <a:spcPts val="0"/>
              </a:spcAft>
              <a:defRPr sz="1700">
                <a:latin typeface="+mn-lt"/>
                <a:cs typeface="+mn-cs"/>
              </a:defRPr>
            </a:lvl1pPr>
          </a:lstStyle>
          <a:p>
            <a:pPr>
              <a:defRPr/>
            </a:pPr>
            <a:fld id="{462C25B6-2A47-4F84-889D-AAF99319F289}" type="slidenum">
              <a:rPr lang="en-US"/>
              <a:pPr>
                <a:defRPr/>
              </a:pPr>
              <a:t>‹#›</a:t>
            </a:fld>
            <a:endParaRPr lang="en-US"/>
          </a:p>
        </p:txBody>
      </p:sp>
    </p:spTree>
    <p:extLst>
      <p:ext uri="{BB962C8B-B14F-4D97-AF65-F5344CB8AC3E}">
        <p14:creationId xmlns:p14="http://schemas.microsoft.com/office/powerpoint/2010/main" val="265797692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462C25B6-2A47-4F84-889D-AAF99319F289}" type="slidenum">
              <a:rPr lang="en-US" smtClean="0"/>
              <a:pPr>
                <a:defRPr/>
              </a:pPr>
              <a:t>2</a:t>
            </a:fld>
            <a:endParaRPr lang="en-US"/>
          </a:p>
        </p:txBody>
      </p:sp>
    </p:spTree>
    <p:extLst>
      <p:ext uri="{BB962C8B-B14F-4D97-AF65-F5344CB8AC3E}">
        <p14:creationId xmlns:p14="http://schemas.microsoft.com/office/powerpoint/2010/main" val="2996315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Flood risk management has a range of activities which underpins modelling – therefore important to </a:t>
            </a:r>
            <a:r>
              <a:rPr lang="en-US" dirty="0" err="1"/>
              <a:t>udnerstand</a:t>
            </a:r>
            <a:endParaRPr lang="en-NZ" dirty="0"/>
          </a:p>
        </p:txBody>
      </p:sp>
      <p:sp>
        <p:nvSpPr>
          <p:cNvPr id="4" name="Slide Number Placeholder 3"/>
          <p:cNvSpPr>
            <a:spLocks noGrp="1"/>
          </p:cNvSpPr>
          <p:nvPr>
            <p:ph type="sldNum" sz="quarter" idx="10"/>
          </p:nvPr>
        </p:nvSpPr>
        <p:spPr/>
        <p:txBody>
          <a:bodyPr/>
          <a:lstStyle/>
          <a:p>
            <a:pPr>
              <a:defRPr/>
            </a:pPr>
            <a:fld id="{462C25B6-2A47-4F84-889D-AAF99319F289}" type="slidenum">
              <a:rPr lang="en-US" smtClean="0"/>
              <a:pPr>
                <a:defRPr/>
              </a:pPr>
              <a:t>3</a:t>
            </a:fld>
            <a:endParaRPr lang="en-US"/>
          </a:p>
        </p:txBody>
      </p:sp>
    </p:spTree>
    <p:extLst>
      <p:ext uri="{BB962C8B-B14F-4D97-AF65-F5344CB8AC3E}">
        <p14:creationId xmlns:p14="http://schemas.microsoft.com/office/powerpoint/2010/main" val="2996315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a:defRPr/>
            </a:pPr>
            <a:fld id="{462C25B6-2A47-4F84-889D-AAF99319F289}" type="slidenum">
              <a:rPr lang="en-US" smtClean="0"/>
              <a:pPr>
                <a:defRPr/>
              </a:pPr>
              <a:t>4</a:t>
            </a:fld>
            <a:endParaRPr lang="en-US"/>
          </a:p>
        </p:txBody>
      </p:sp>
    </p:spTree>
    <p:extLst>
      <p:ext uri="{BB962C8B-B14F-4D97-AF65-F5344CB8AC3E}">
        <p14:creationId xmlns:p14="http://schemas.microsoft.com/office/powerpoint/2010/main" val="283398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a:defRPr/>
            </a:pPr>
            <a:fld id="{462C25B6-2A47-4F84-889D-AAF99319F289}" type="slidenum">
              <a:rPr lang="en-US" smtClean="0"/>
              <a:pPr>
                <a:defRPr/>
              </a:pPr>
              <a:t>5</a:t>
            </a:fld>
            <a:endParaRPr lang="en-US"/>
          </a:p>
        </p:txBody>
      </p:sp>
    </p:spTree>
    <p:extLst>
      <p:ext uri="{BB962C8B-B14F-4D97-AF65-F5344CB8AC3E}">
        <p14:creationId xmlns:p14="http://schemas.microsoft.com/office/powerpoint/2010/main" val="415011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 could be flood forecasting, flood mapping, operational control structures</a:t>
            </a:r>
          </a:p>
          <a:p>
            <a:r>
              <a:rPr lang="en-US" dirty="0"/>
              <a:t>Design </a:t>
            </a:r>
            <a:r>
              <a:rPr lang="en-US" dirty="0" err="1"/>
              <a:t>etc</a:t>
            </a:r>
            <a:endParaRPr lang="en-NZ" dirty="0"/>
          </a:p>
        </p:txBody>
      </p:sp>
      <p:sp>
        <p:nvSpPr>
          <p:cNvPr id="4" name="Slide Number Placeholder 3"/>
          <p:cNvSpPr>
            <a:spLocks noGrp="1"/>
          </p:cNvSpPr>
          <p:nvPr>
            <p:ph type="sldNum" sz="quarter" idx="5"/>
          </p:nvPr>
        </p:nvSpPr>
        <p:spPr/>
        <p:txBody>
          <a:bodyPr/>
          <a:lstStyle/>
          <a:p>
            <a:pPr>
              <a:defRPr/>
            </a:pPr>
            <a:fld id="{462C25B6-2A47-4F84-889D-AAF99319F289}" type="slidenum">
              <a:rPr lang="en-US" smtClean="0"/>
              <a:pPr>
                <a:defRPr/>
              </a:pPr>
              <a:t>7</a:t>
            </a:fld>
            <a:endParaRPr lang="en-US"/>
          </a:p>
        </p:txBody>
      </p:sp>
    </p:spTree>
    <p:extLst>
      <p:ext uri="{BB962C8B-B14F-4D97-AF65-F5344CB8AC3E}">
        <p14:creationId xmlns:p14="http://schemas.microsoft.com/office/powerpoint/2010/main" val="375339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 solves I dimensional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venant</a:t>
            </a:r>
            <a:r>
              <a:rPr lang="en-US" sz="1200" dirty="0">
                <a:effectLst/>
                <a:latin typeface="Calibri" panose="020F0502020204030204" pitchFamily="34" charset="0"/>
                <a:ea typeface="Calibri" panose="020F0502020204030204" pitchFamily="34" charset="0"/>
                <a:cs typeface="Times New Roman" panose="02020603050405020304" pitchFamily="18" charset="0"/>
              </a:rPr>
              <a:t> equations solving them at a point – single water level, velocity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erc</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cross-</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sectioms</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also the types that affect flows ( structures, cross-section, roughness, tides, junctions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200" dirty="0">
                <a:effectLst/>
                <a:latin typeface="Calibri" panose="020F0502020204030204" pitchFamily="34" charset="0"/>
                <a:ea typeface="Calibri" panose="020F0502020204030204" pitchFamily="34" charset="0"/>
                <a:cs typeface="Times New Roman" panose="02020603050405020304" pitchFamily="18" charset="0"/>
              </a:rPr>
              <a:t>), inflow</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Generally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ise</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these for defined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channnles</a:t>
            </a:r>
            <a:r>
              <a:rPr lang="en-US" sz="1200" dirty="0">
                <a:effectLst/>
                <a:latin typeface="Calibri" panose="020F0502020204030204" pitchFamily="34" charset="0"/>
                <a:ea typeface="Calibri" panose="020F0502020204030204" pitchFamily="34" charset="0"/>
                <a:cs typeface="Times New Roman" panose="02020603050405020304" pitchFamily="18" charset="0"/>
              </a:rPr>
              <a:t>, rivers streams.</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Soles 2dimensional equations of flow –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ie</a:t>
            </a:r>
            <a:r>
              <a:rPr lang="en-US" sz="1200" dirty="0">
                <a:effectLst/>
                <a:latin typeface="Calibri" panose="020F0502020204030204" pitchFamily="34" charset="0"/>
                <a:ea typeface="Calibri" panose="020F0502020204030204" pitchFamily="34" charset="0"/>
                <a:cs typeface="Times New Roman" panose="02020603050405020304" pitchFamily="18" charset="0"/>
              </a:rPr>
              <a:t> if your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flowspreads</a:t>
            </a:r>
            <a:r>
              <a:rPr lang="en-US" sz="1200" dirty="0">
                <a:effectLst/>
                <a:latin typeface="Calibri" panose="020F0502020204030204" pitchFamily="34" charset="0"/>
                <a:ea typeface="Calibri" panose="020F0502020204030204" pitchFamily="34" charset="0"/>
                <a:cs typeface="Times New Roman" panose="02020603050405020304" pitchFamily="18" charset="0"/>
              </a:rPr>
              <a:t> out to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Usually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calaculates</a:t>
            </a:r>
            <a:r>
              <a:rPr lang="en-US" sz="1200" dirty="0">
                <a:effectLst/>
                <a:latin typeface="Calibri" panose="020F0502020204030204" pitchFamily="34" charset="0"/>
                <a:ea typeface="Calibri" panose="020F0502020204030204" pitchFamily="34" charset="0"/>
                <a:cs typeface="Times New Roman" panose="02020603050405020304" pitchFamily="18" charset="0"/>
              </a:rPr>
              <a:t> water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depath</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flwo</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velocity on a grid or mesh</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Requires usually  an terrain model or bathymetry of channels</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No need to predefine flow routes and more accurate on the variation on the 2d floodplain</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pPr>
              <a:defRPr/>
            </a:pPr>
            <a:fld id="{462C25B6-2A47-4F84-889D-AAF99319F289}" type="slidenum">
              <a:rPr lang="en-US" smtClean="0"/>
              <a:pPr>
                <a:defRPr/>
              </a:pPr>
              <a:t>8</a:t>
            </a:fld>
            <a:endParaRPr lang="en-US"/>
          </a:p>
        </p:txBody>
      </p:sp>
    </p:spTree>
    <p:extLst>
      <p:ext uri="{BB962C8B-B14F-4D97-AF65-F5344CB8AC3E}">
        <p14:creationId xmlns:p14="http://schemas.microsoft.com/office/powerpoint/2010/main" val="3812642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requirements</a:t>
            </a:r>
            <a:endParaRPr lang="en-NZ" dirty="0"/>
          </a:p>
        </p:txBody>
      </p:sp>
      <p:sp>
        <p:nvSpPr>
          <p:cNvPr id="4" name="Slide Number Placeholder 3"/>
          <p:cNvSpPr>
            <a:spLocks noGrp="1"/>
          </p:cNvSpPr>
          <p:nvPr>
            <p:ph type="sldNum" sz="quarter" idx="5"/>
          </p:nvPr>
        </p:nvSpPr>
        <p:spPr/>
        <p:txBody>
          <a:bodyPr/>
          <a:lstStyle/>
          <a:p>
            <a:pPr>
              <a:defRPr/>
            </a:pPr>
            <a:fld id="{462C25B6-2A47-4F84-889D-AAF99319F289}" type="slidenum">
              <a:rPr lang="en-US" smtClean="0"/>
              <a:pPr>
                <a:defRPr/>
              </a:pPr>
              <a:t>9</a:t>
            </a:fld>
            <a:endParaRPr lang="en-US"/>
          </a:p>
        </p:txBody>
      </p:sp>
    </p:spTree>
    <p:extLst>
      <p:ext uri="{BB962C8B-B14F-4D97-AF65-F5344CB8AC3E}">
        <p14:creationId xmlns:p14="http://schemas.microsoft.com/office/powerpoint/2010/main" val="377964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a:defRPr/>
            </a:pPr>
            <a:fld id="{462C25B6-2A47-4F84-889D-AAF99319F289}" type="slidenum">
              <a:rPr lang="en-US" smtClean="0"/>
              <a:pPr>
                <a:defRPr/>
              </a:pPr>
              <a:t>10</a:t>
            </a:fld>
            <a:endParaRPr lang="en-US"/>
          </a:p>
        </p:txBody>
      </p:sp>
    </p:spTree>
    <p:extLst>
      <p:ext uri="{BB962C8B-B14F-4D97-AF65-F5344CB8AC3E}">
        <p14:creationId xmlns:p14="http://schemas.microsoft.com/office/powerpoint/2010/main" val="1851925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a:defRPr/>
            </a:pPr>
            <a:fld id="{462C25B6-2A47-4F84-889D-AAF99319F289}" type="slidenum">
              <a:rPr lang="en-US" smtClean="0"/>
              <a:pPr>
                <a:defRPr/>
              </a:pPr>
              <a:t>12</a:t>
            </a:fld>
            <a:endParaRPr lang="en-US"/>
          </a:p>
        </p:txBody>
      </p:sp>
    </p:spTree>
    <p:extLst>
      <p:ext uri="{BB962C8B-B14F-4D97-AF65-F5344CB8AC3E}">
        <p14:creationId xmlns:p14="http://schemas.microsoft.com/office/powerpoint/2010/main" val="2020370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A_HC">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9525"/>
            <a:ext cx="913765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8538" y="0"/>
            <a:ext cx="687705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p:cNvSpPr>
            <a:spLocks noGrp="1"/>
          </p:cNvSpPr>
          <p:nvPr>
            <p:ph sz="quarter" idx="10"/>
          </p:nvPr>
        </p:nvSpPr>
        <p:spPr>
          <a:xfrm>
            <a:off x="607837" y="2596445"/>
            <a:ext cx="2687107" cy="2801056"/>
          </a:xfrm>
        </p:spPr>
        <p:txBody>
          <a:bodyPr/>
          <a:lstStyle>
            <a:lvl1pPr marL="0" indent="0">
              <a:lnSpc>
                <a:spcPts val="3200"/>
              </a:lnSpc>
              <a:buFontTx/>
              <a:buNone/>
              <a:defRPr b="1" i="0">
                <a:latin typeface="Calibri"/>
                <a:cs typeface="Calibri"/>
              </a:defRPr>
            </a:lvl1pPr>
            <a:lvl2pPr marL="0" indent="0">
              <a:buFontTx/>
              <a:buNone/>
              <a:defRPr sz="1800" b="1" i="0" baseline="0">
                <a:latin typeface="Calibri"/>
                <a:cs typeface="Calibri"/>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80886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Divider_Blue 2">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9"/>
          <p:cNvSpPr>
            <a:spLocks noGrp="1"/>
          </p:cNvSpPr>
          <p:nvPr>
            <p:ph sz="quarter" idx="10"/>
          </p:nvPr>
        </p:nvSpPr>
        <p:spPr>
          <a:xfrm>
            <a:off x="607837" y="2596445"/>
            <a:ext cx="2687107" cy="2801056"/>
          </a:xfrm>
        </p:spPr>
        <p:txBody>
          <a:bodyPr/>
          <a:lstStyle>
            <a:lvl1pPr marL="0" indent="0">
              <a:lnSpc>
                <a:spcPts val="3200"/>
              </a:lnSpc>
              <a:buFontTx/>
              <a:buNone/>
              <a:defRPr b="1" i="0" baseline="0">
                <a:solidFill>
                  <a:srgbClr val="00B0B9"/>
                </a:solidFill>
                <a:latin typeface="Calibri"/>
                <a:cs typeface="Calibri"/>
              </a:defRPr>
            </a:lvl1pPr>
            <a:lvl2pPr marL="0" indent="0">
              <a:buFontTx/>
              <a:buNone/>
              <a:defRPr sz="1800" b="1" i="0">
                <a:solidFill>
                  <a:srgbClr val="00B0B9"/>
                </a:solidFill>
                <a:latin typeface="Calibri"/>
                <a:cs typeface="Calibri"/>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12169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Column Content_Blu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972175"/>
            <a:ext cx="9140825" cy="4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WW-horizontal-RGB-full col.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67538" y="565150"/>
            <a:ext cx="15763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00813" y="6323013"/>
            <a:ext cx="20605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0"/>
          </p:nvPr>
        </p:nvSpPr>
        <p:spPr>
          <a:xfrm>
            <a:off x="607837" y="451557"/>
            <a:ext cx="7936441" cy="846666"/>
          </a:xfrm>
        </p:spPr>
        <p:txBody>
          <a:bodyPr/>
          <a:lstStyle>
            <a:lvl1pPr marL="0" indent="0">
              <a:lnSpc>
                <a:spcPts val="3200"/>
              </a:lnSpc>
              <a:buFontTx/>
              <a:buNone/>
              <a:defRPr b="1" i="0">
                <a:solidFill>
                  <a:srgbClr val="00B0B9"/>
                </a:solidFill>
                <a:latin typeface="Calibri"/>
                <a:cs typeface="Calibri"/>
              </a:defRPr>
            </a:lvl1pPr>
            <a:lvl2pPr marL="0" indent="0">
              <a:spcBef>
                <a:spcPts val="0"/>
              </a:spcBef>
              <a:buFontTx/>
              <a:buNone/>
              <a:defRPr sz="2400" b="1" i="0">
                <a:latin typeface="Calibri"/>
                <a:cs typeface="Calibri"/>
              </a:defRPr>
            </a:lvl2pPr>
          </a:lstStyle>
          <a:p>
            <a:pPr lvl="0"/>
            <a:r>
              <a:rPr lang="en-US"/>
              <a:t>Click to edit Master text styles</a:t>
            </a:r>
          </a:p>
          <a:p>
            <a:pPr lvl="1"/>
            <a:r>
              <a:rPr lang="en-US"/>
              <a:t>Second level</a:t>
            </a:r>
          </a:p>
        </p:txBody>
      </p:sp>
      <p:sp>
        <p:nvSpPr>
          <p:cNvPr id="12" name="Text Placeholder 11"/>
          <p:cNvSpPr>
            <a:spLocks noGrp="1"/>
          </p:cNvSpPr>
          <p:nvPr>
            <p:ph type="body" sz="quarter" idx="11"/>
          </p:nvPr>
        </p:nvSpPr>
        <p:spPr>
          <a:xfrm>
            <a:off x="601663" y="1573213"/>
            <a:ext cx="7942262" cy="4397375"/>
          </a:xfrm>
        </p:spPr>
        <p:txBody>
          <a:bodyPr numCol="2" spcCol="540000">
            <a:normAutofit/>
          </a:bodyPr>
          <a:lstStyle>
            <a:lvl1pPr marL="0" indent="0">
              <a:buFontTx/>
              <a:buNone/>
              <a:defRPr sz="2400"/>
            </a:lvl1pPr>
            <a:lvl2pPr marL="342000" indent="-342900">
              <a:buFont typeface="Arial"/>
              <a:buChar char="•"/>
              <a:defRPr sz="2400"/>
            </a:lvl2pPr>
            <a:lvl3pPr marL="0" indent="0">
              <a:buFontTx/>
              <a:buNone/>
              <a:defRPr sz="1200">
                <a:solidFill>
                  <a:srgbClr val="999999"/>
                </a:solidFill>
              </a:defRPr>
            </a:lvl3pPr>
            <a:lvl4pPr marL="1371600" indent="0">
              <a:buFontTx/>
              <a:buNone/>
              <a:defRPr sz="2400"/>
            </a:lvl4pPr>
            <a:lvl5pPr marL="1828800" indent="0">
              <a:buFontTx/>
              <a:buNone/>
              <a:defRPr sz="2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63940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3BCD62C-4E34-47F7-9EBF-6802BC0C8059}" type="datetimeFigureOut">
              <a:rPr lang="en-US"/>
              <a:pPr>
                <a:defRPr/>
              </a:pPr>
              <a:t>3/11/2022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8F2B734-CD26-4200-8BBE-F615365D1D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Lst>
  <p:txStyles>
    <p:titleStyle>
      <a:lvl1pPr algn="ctr" defTabSz="457200" rtl="0" eaLnBrk="0" fontAlgn="base" hangingPunct="0">
        <a:spcBef>
          <a:spcPct val="0"/>
        </a:spcBef>
        <a:spcAft>
          <a:spcPct val="0"/>
        </a:spcAft>
        <a:defRPr sz="3200" b="1" kern="1200">
          <a:solidFill>
            <a:schemeClr val="tx1"/>
          </a:solidFill>
          <a:latin typeface="Calibri"/>
          <a:ea typeface="+mj-ea"/>
          <a:cs typeface="+mj-cs"/>
        </a:defRPr>
      </a:lvl1pPr>
      <a:lvl2pPr algn="ctr" defTabSz="457200" rtl="0" eaLnBrk="0" fontAlgn="base" hangingPunct="0">
        <a:spcBef>
          <a:spcPct val="0"/>
        </a:spcBef>
        <a:spcAft>
          <a:spcPct val="0"/>
        </a:spcAft>
        <a:defRPr sz="3200" b="1">
          <a:solidFill>
            <a:schemeClr val="tx1"/>
          </a:solidFill>
          <a:latin typeface="Calibri" pitchFamily="34" charset="0"/>
        </a:defRPr>
      </a:lvl2pPr>
      <a:lvl3pPr algn="ctr" defTabSz="457200" rtl="0" eaLnBrk="0" fontAlgn="base" hangingPunct="0">
        <a:spcBef>
          <a:spcPct val="0"/>
        </a:spcBef>
        <a:spcAft>
          <a:spcPct val="0"/>
        </a:spcAft>
        <a:defRPr sz="3200" b="1">
          <a:solidFill>
            <a:schemeClr val="tx1"/>
          </a:solidFill>
          <a:latin typeface="Calibri" pitchFamily="34" charset="0"/>
        </a:defRPr>
      </a:lvl3pPr>
      <a:lvl4pPr algn="ctr" defTabSz="457200" rtl="0" eaLnBrk="0" fontAlgn="base" hangingPunct="0">
        <a:spcBef>
          <a:spcPct val="0"/>
        </a:spcBef>
        <a:spcAft>
          <a:spcPct val="0"/>
        </a:spcAft>
        <a:defRPr sz="3200" b="1">
          <a:solidFill>
            <a:schemeClr val="tx1"/>
          </a:solidFill>
          <a:latin typeface="Calibri" pitchFamily="34" charset="0"/>
        </a:defRPr>
      </a:lvl4pPr>
      <a:lvl5pPr algn="ctr" defTabSz="457200" rtl="0" eaLnBrk="0" fontAlgn="base" hangingPunct="0">
        <a:spcBef>
          <a:spcPct val="0"/>
        </a:spcBef>
        <a:spcAft>
          <a:spcPct val="0"/>
        </a:spcAft>
        <a:defRPr sz="3200" b="1">
          <a:solidFill>
            <a:schemeClr val="tx1"/>
          </a:solidFill>
          <a:latin typeface="Calibri" pitchFamily="34"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1"/>
          <p:cNvSpPr>
            <a:spLocks noGrp="1"/>
          </p:cNvSpPr>
          <p:nvPr>
            <p:ph sz="quarter" idx="10"/>
          </p:nvPr>
        </p:nvSpPr>
        <p:spPr>
          <a:xfrm>
            <a:off x="240151" y="3429000"/>
            <a:ext cx="3417449" cy="2800350"/>
          </a:xfrm>
        </p:spPr>
        <p:txBody>
          <a:bodyPr/>
          <a:lstStyle/>
          <a:p>
            <a:pPr eaLnBrk="1" hangingPunct="1"/>
            <a:r>
              <a:rPr lang="en-US" altLang="en-US" dirty="0">
                <a:latin typeface="Calibri" pitchFamily="34" charset="0"/>
                <a:ea typeface="Calibri" pitchFamily="34" charset="0"/>
                <a:cs typeface="Calibri" pitchFamily="34" charset="0"/>
              </a:rPr>
              <a:t>Streamlining flood risk advice for Land Development</a:t>
            </a:r>
          </a:p>
        </p:txBody>
      </p:sp>
      <p:sp>
        <p:nvSpPr>
          <p:cNvPr id="6147" name="TextBox 1"/>
          <p:cNvSpPr txBox="1">
            <a:spLocks noChangeArrowheads="1"/>
          </p:cNvSpPr>
          <p:nvPr/>
        </p:nvSpPr>
        <p:spPr bwMode="auto">
          <a:xfrm>
            <a:off x="3149600" y="5638800"/>
            <a:ext cx="54737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NZ" altLang="en-US"/>
              <a:t> </a:t>
            </a:r>
          </a:p>
          <a:p>
            <a:pPr eaLnBrk="1" hangingPunct="1"/>
            <a:endParaRPr lang="en-NZ" altLang="en-US"/>
          </a:p>
          <a:p>
            <a:pPr eaLnBrk="1" hangingPunct="1"/>
            <a:endParaRPr lang="en-NZ"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603B6-94AB-4DC7-B73E-9A0C687E63D4}"/>
              </a:ext>
            </a:extLst>
          </p:cNvPr>
          <p:cNvSpPr>
            <a:spLocks noGrp="1"/>
          </p:cNvSpPr>
          <p:nvPr>
            <p:ph type="body" sz="quarter" idx="11"/>
          </p:nvPr>
        </p:nvSpPr>
        <p:spPr/>
        <p:txBody>
          <a:bodyPr/>
          <a:lstStyle/>
          <a:p>
            <a:endParaRPr lang="en-NZ" dirty="0"/>
          </a:p>
        </p:txBody>
      </p:sp>
      <p:pic>
        <p:nvPicPr>
          <p:cNvPr id="6" name="Picture 5">
            <a:extLst>
              <a:ext uri="{FF2B5EF4-FFF2-40B4-BE49-F238E27FC236}">
                <a16:creationId xmlns:a16="http://schemas.microsoft.com/office/drawing/2014/main" id="{E519AEFB-3FD1-47BD-9425-7AE848A6ADB8}"/>
              </a:ext>
            </a:extLst>
          </p:cNvPr>
          <p:cNvPicPr>
            <a:picLocks noChangeAspect="1"/>
          </p:cNvPicPr>
          <p:nvPr/>
        </p:nvPicPr>
        <p:blipFill>
          <a:blip r:embed="rId3"/>
          <a:stretch>
            <a:fillRect/>
          </a:stretch>
        </p:blipFill>
        <p:spPr>
          <a:xfrm>
            <a:off x="2062223" y="1256826"/>
            <a:ext cx="4445257" cy="4713762"/>
          </a:xfrm>
          <a:prstGeom prst="rect">
            <a:avLst/>
          </a:prstGeom>
        </p:spPr>
      </p:pic>
      <p:sp>
        <p:nvSpPr>
          <p:cNvPr id="7" name="Content Placeholder 6">
            <a:extLst>
              <a:ext uri="{FF2B5EF4-FFF2-40B4-BE49-F238E27FC236}">
                <a16:creationId xmlns:a16="http://schemas.microsoft.com/office/drawing/2014/main" id="{764611C1-1BCE-4228-9CF6-591EE00113B3}"/>
              </a:ext>
            </a:extLst>
          </p:cNvPr>
          <p:cNvSpPr>
            <a:spLocks noGrp="1"/>
          </p:cNvSpPr>
          <p:nvPr>
            <p:ph sz="quarter" idx="10"/>
          </p:nvPr>
        </p:nvSpPr>
        <p:spPr/>
        <p:txBody>
          <a:bodyPr/>
          <a:lstStyle/>
          <a:p>
            <a:endParaRPr lang="en-NZ"/>
          </a:p>
        </p:txBody>
      </p:sp>
      <p:sp>
        <p:nvSpPr>
          <p:cNvPr id="8" name="Content Placeholder 1">
            <a:extLst>
              <a:ext uri="{FF2B5EF4-FFF2-40B4-BE49-F238E27FC236}">
                <a16:creationId xmlns:a16="http://schemas.microsoft.com/office/drawing/2014/main" id="{4CA4815A-F86C-48C3-B816-0F851555166E}"/>
              </a:ext>
            </a:extLst>
          </p:cNvPr>
          <p:cNvSpPr txBox="1">
            <a:spLocks/>
          </p:cNvSpPr>
          <p:nvPr/>
        </p:nvSpPr>
        <p:spPr bwMode="auto">
          <a:xfrm>
            <a:off x="599722" y="451557"/>
            <a:ext cx="6981683" cy="84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ts val="3200"/>
              </a:lnSpc>
              <a:spcBef>
                <a:spcPct val="20000"/>
              </a:spcBef>
              <a:spcAft>
                <a:spcPct val="0"/>
              </a:spcAft>
              <a:buFontTx/>
              <a:buNone/>
              <a:defRPr sz="3200" b="1" i="0" kern="1200">
                <a:solidFill>
                  <a:srgbClr val="00B0B9"/>
                </a:solidFill>
                <a:latin typeface="Calibri"/>
                <a:ea typeface="+mn-ea"/>
                <a:cs typeface="Calibri"/>
              </a:defRPr>
            </a:lvl1pPr>
            <a:lvl2pPr marL="0" indent="0" algn="l" defTabSz="457200" rtl="0" eaLnBrk="0" fontAlgn="base" hangingPunct="0">
              <a:spcBef>
                <a:spcPts val="0"/>
              </a:spcBef>
              <a:spcAft>
                <a:spcPct val="0"/>
              </a:spcAft>
              <a:buFontTx/>
              <a:buNone/>
              <a:defRPr sz="2400" b="1" i="0" kern="1200">
                <a:solidFill>
                  <a:schemeClr val="tx1"/>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Minimum Floor Level advice APP - Report</a:t>
            </a:r>
            <a:endParaRPr lang="en-NZ" dirty="0"/>
          </a:p>
        </p:txBody>
      </p:sp>
    </p:spTree>
    <p:extLst>
      <p:ext uri="{BB962C8B-B14F-4D97-AF65-F5344CB8AC3E}">
        <p14:creationId xmlns:p14="http://schemas.microsoft.com/office/powerpoint/2010/main" val="3796961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DF9815C8-0EE5-4978-96A0-E0857942BA55}"/>
              </a:ext>
            </a:extLst>
          </p:cNvPr>
          <p:cNvSpPr>
            <a:spLocks noGrp="1"/>
          </p:cNvSpPr>
          <p:nvPr>
            <p:ph sz="quarter" idx="10"/>
          </p:nvPr>
        </p:nvSpPr>
        <p:spPr>
          <a:xfrm>
            <a:off x="607837" y="451557"/>
            <a:ext cx="7936441" cy="846666"/>
          </a:xfrm>
        </p:spPr>
        <p:txBody>
          <a:bodyPr/>
          <a:lstStyle/>
          <a:p>
            <a:r>
              <a:rPr lang="en-US" dirty="0"/>
              <a:t>Flood Modelling Advice for Land Development - Future</a:t>
            </a:r>
            <a:endParaRPr lang="en-NZ" dirty="0"/>
          </a:p>
        </p:txBody>
      </p:sp>
      <p:pic>
        <p:nvPicPr>
          <p:cNvPr id="3" name="Picture 2">
            <a:extLst>
              <a:ext uri="{FF2B5EF4-FFF2-40B4-BE49-F238E27FC236}">
                <a16:creationId xmlns:a16="http://schemas.microsoft.com/office/drawing/2014/main" id="{2C8F401C-F034-4CB7-B4C6-325E2D568257}"/>
              </a:ext>
            </a:extLst>
          </p:cNvPr>
          <p:cNvPicPr>
            <a:picLocks noChangeAspect="1"/>
          </p:cNvPicPr>
          <p:nvPr/>
        </p:nvPicPr>
        <p:blipFill>
          <a:blip r:embed="rId2"/>
          <a:stretch>
            <a:fillRect/>
          </a:stretch>
        </p:blipFill>
        <p:spPr>
          <a:xfrm>
            <a:off x="402096" y="1502420"/>
            <a:ext cx="8536163" cy="4051279"/>
          </a:xfrm>
          <a:prstGeom prst="rect">
            <a:avLst/>
          </a:prstGeom>
        </p:spPr>
      </p:pic>
      <p:pic>
        <p:nvPicPr>
          <p:cNvPr id="7" name="Picture 6">
            <a:extLst>
              <a:ext uri="{FF2B5EF4-FFF2-40B4-BE49-F238E27FC236}">
                <a16:creationId xmlns:a16="http://schemas.microsoft.com/office/drawing/2014/main" id="{D7C65E29-4B9E-41DF-A281-C3611A0771CD}"/>
              </a:ext>
            </a:extLst>
          </p:cNvPr>
          <p:cNvPicPr>
            <a:picLocks noChangeAspect="1"/>
          </p:cNvPicPr>
          <p:nvPr/>
        </p:nvPicPr>
        <p:blipFill>
          <a:blip r:embed="rId3"/>
          <a:stretch>
            <a:fillRect/>
          </a:stretch>
        </p:blipFill>
        <p:spPr>
          <a:xfrm>
            <a:off x="607837" y="2151052"/>
            <a:ext cx="2871087" cy="3044508"/>
          </a:xfrm>
          <a:prstGeom prst="rect">
            <a:avLst/>
          </a:prstGeom>
        </p:spPr>
      </p:pic>
      <p:grpSp>
        <p:nvGrpSpPr>
          <p:cNvPr id="8" name="Group 7">
            <a:extLst>
              <a:ext uri="{FF2B5EF4-FFF2-40B4-BE49-F238E27FC236}">
                <a16:creationId xmlns:a16="http://schemas.microsoft.com/office/drawing/2014/main" id="{DC058014-16A5-48AA-B814-E8B8AA4D75AE}"/>
              </a:ext>
            </a:extLst>
          </p:cNvPr>
          <p:cNvGrpSpPr/>
          <p:nvPr/>
        </p:nvGrpSpPr>
        <p:grpSpPr>
          <a:xfrm>
            <a:off x="2346960" y="3528059"/>
            <a:ext cx="3044553" cy="601980"/>
            <a:chOff x="3386727" y="1350857"/>
            <a:chExt cx="2370546" cy="601980"/>
          </a:xfrm>
        </p:grpSpPr>
        <p:sp>
          <p:nvSpPr>
            <p:cNvPr id="9" name="Arrow: Down 8">
              <a:extLst>
                <a:ext uri="{FF2B5EF4-FFF2-40B4-BE49-F238E27FC236}">
                  <a16:creationId xmlns:a16="http://schemas.microsoft.com/office/drawing/2014/main" id="{EF652018-9AF0-4C6F-9F5D-A3D7A5AD5E6D}"/>
                </a:ext>
              </a:extLst>
            </p:cNvPr>
            <p:cNvSpPr/>
            <p:nvPr/>
          </p:nvSpPr>
          <p:spPr>
            <a:xfrm rot="5400000">
              <a:off x="4271010" y="466574"/>
              <a:ext cx="601980" cy="237054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0" name="TextBox 9">
              <a:extLst>
                <a:ext uri="{FF2B5EF4-FFF2-40B4-BE49-F238E27FC236}">
                  <a16:creationId xmlns:a16="http://schemas.microsoft.com/office/drawing/2014/main" id="{9CF9C171-F3C5-4BCE-8C58-4ADF6C1057D3}"/>
                </a:ext>
              </a:extLst>
            </p:cNvPr>
            <p:cNvSpPr txBox="1"/>
            <p:nvPr/>
          </p:nvSpPr>
          <p:spPr>
            <a:xfrm>
              <a:off x="4015740" y="1458209"/>
              <a:ext cx="1485900" cy="369887"/>
            </a:xfrm>
            <a:prstGeom prst="rect">
              <a:avLst/>
            </a:prstGeom>
            <a:noFill/>
          </p:spPr>
          <p:txBody>
            <a:bodyPr wrap="square" rtlCol="0">
              <a:spAutoFit/>
            </a:bodyPr>
            <a:lstStyle/>
            <a:p>
              <a:r>
                <a:rPr lang="en-US" dirty="0"/>
                <a:t>Generate report</a:t>
              </a:r>
              <a:endParaRPr lang="en-NZ"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27A32F-B9E5-438C-8F3D-69247941C2FA}"/>
              </a:ext>
            </a:extLst>
          </p:cNvPr>
          <p:cNvSpPr>
            <a:spLocks noGrp="1"/>
          </p:cNvSpPr>
          <p:nvPr>
            <p:ph sz="quarter" idx="10"/>
          </p:nvPr>
        </p:nvSpPr>
        <p:spPr/>
        <p:txBody>
          <a:bodyPr/>
          <a:lstStyle/>
          <a:p>
            <a:r>
              <a:rPr lang="en-US" dirty="0"/>
              <a:t>In Conclusion</a:t>
            </a:r>
            <a:endParaRPr lang="en-NZ" dirty="0"/>
          </a:p>
        </p:txBody>
      </p:sp>
      <p:sp>
        <p:nvSpPr>
          <p:cNvPr id="3" name="Text Placeholder 2">
            <a:extLst>
              <a:ext uri="{FF2B5EF4-FFF2-40B4-BE49-F238E27FC236}">
                <a16:creationId xmlns:a16="http://schemas.microsoft.com/office/drawing/2014/main" id="{4A7768F2-D9D7-40D8-BE03-A5400D3438DC}"/>
              </a:ext>
            </a:extLst>
          </p:cNvPr>
          <p:cNvSpPr>
            <a:spLocks noGrp="1"/>
          </p:cNvSpPr>
          <p:nvPr>
            <p:ph type="body" sz="quarter" idx="11"/>
          </p:nvPr>
        </p:nvSpPr>
        <p:spPr>
          <a:xfrm>
            <a:off x="182563" y="1573213"/>
            <a:ext cx="7942262" cy="4397375"/>
          </a:xfrm>
        </p:spPr>
        <p:txBody>
          <a:bodyPr numCol="1"/>
          <a:lstStyle/>
          <a:p>
            <a:pPr marL="342900" indent="-34290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App has already reduced workload on the Modelling Team, and it is hoped that once it is available to the public, will reduce the workload by as much as 90% at which point only detailed assessments will be done in-house.</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1800" dirty="0">
                <a:latin typeface="Calibri" panose="020F0502020204030204" pitchFamily="34" charset="0"/>
                <a:cs typeface="Times New Roman" panose="02020603050405020304" pitchFamily="18" charset="0"/>
              </a:rPr>
              <a:t>It is hoped that one day Modelling Team can fully focus on modelling tasks such as building/updating models and working on modelling investigations. </a:t>
            </a:r>
            <a:endParaRPr lang="en-NZ" dirty="0"/>
          </a:p>
        </p:txBody>
      </p:sp>
    </p:spTree>
    <p:extLst>
      <p:ext uri="{BB962C8B-B14F-4D97-AF65-F5344CB8AC3E}">
        <p14:creationId xmlns:p14="http://schemas.microsoft.com/office/powerpoint/2010/main" val="349855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sz="quarter" idx="10"/>
          </p:nvPr>
        </p:nvSpPr>
        <p:spPr>
          <a:xfrm>
            <a:off x="156861" y="3029606"/>
            <a:ext cx="8640298" cy="2681933"/>
          </a:xfrm>
        </p:spPr>
        <p:txBody>
          <a:bodyPr/>
          <a:lstStyle/>
          <a:p>
            <a:pPr marL="342900" indent="-342900">
              <a:buFont typeface="Arial" panose="020B0604020202020204" pitchFamily="34" charset="0"/>
              <a:buChar char="•"/>
            </a:pPr>
            <a:r>
              <a:rPr lang="en-NZ" altLang="en-US" sz="2400" dirty="0">
                <a:latin typeface="Calibri" pitchFamily="34" charset="0"/>
                <a:ea typeface="Calibri" pitchFamily="34" charset="0"/>
                <a:cs typeface="Calibri" pitchFamily="34" charset="0"/>
              </a:rPr>
              <a:t>Significant flood events are becoming more regular affecting more and more people</a:t>
            </a:r>
          </a:p>
          <a:p>
            <a:pPr marL="342900" indent="-342900">
              <a:buFont typeface="Arial" panose="020B0604020202020204" pitchFamily="34" charset="0"/>
              <a:buChar char="•"/>
            </a:pPr>
            <a:r>
              <a:rPr lang="en-NZ" altLang="en-US" sz="2400" dirty="0">
                <a:latin typeface="Calibri" pitchFamily="34" charset="0"/>
                <a:ea typeface="Calibri" pitchFamily="34" charset="0"/>
                <a:cs typeface="Calibri" pitchFamily="34" charset="0"/>
              </a:rPr>
              <a:t>These problems could have been avoided if adequate risk identification and planning was carried out before building</a:t>
            </a:r>
          </a:p>
          <a:p>
            <a:pPr marL="342900" indent="-342900">
              <a:buFont typeface="Arial" panose="020B0604020202020204" pitchFamily="34" charset="0"/>
              <a:buChar char="•"/>
            </a:pPr>
            <a:r>
              <a:rPr lang="en-NZ" altLang="en-US" sz="2400" dirty="0">
                <a:latin typeface="Calibri" pitchFamily="34" charset="0"/>
                <a:ea typeface="Calibri" pitchFamily="34" charset="0"/>
                <a:cs typeface="Calibri" pitchFamily="34" charset="0"/>
              </a:rPr>
              <a:t>Our aim is to influence council planning and land development to minimise flood risk avoiding mistakes of the past </a:t>
            </a:r>
          </a:p>
          <a:p>
            <a:pPr marL="342900" indent="-342900">
              <a:buFont typeface="Arial" panose="020B0604020202020204" pitchFamily="34" charset="0"/>
              <a:buChar char="•"/>
            </a:pPr>
            <a:endParaRPr lang="en-NZ" altLang="en-US" sz="2400" dirty="0">
              <a:latin typeface="Calibri" pitchFamily="34" charset="0"/>
              <a:ea typeface="Calibri" pitchFamily="34" charset="0"/>
              <a:cs typeface="Calibri" pitchFamily="34" charset="0"/>
            </a:endParaRPr>
          </a:p>
        </p:txBody>
      </p:sp>
      <p:pic>
        <p:nvPicPr>
          <p:cNvPr id="27650" name="Picture 2" descr="C:\Users\rmccoy\Downloads\DomPost Tangare Dr Elsdon__1555387218805__w5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904" y="1143793"/>
            <a:ext cx="2926734" cy="1957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QC stonewalls NBR flood request | NBR">
            <a:extLst>
              <a:ext uri="{FF2B5EF4-FFF2-40B4-BE49-F238E27FC236}">
                <a16:creationId xmlns:a16="http://schemas.microsoft.com/office/drawing/2014/main" id="{9183FB17-0DBE-4DEE-BA14-D4FC2BCFFCC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2859" y="1143793"/>
            <a:ext cx="3576222" cy="1885813"/>
          </a:xfrm>
          <a:prstGeom prst="rect">
            <a:avLst/>
          </a:prstGeom>
          <a:noFill/>
          <a:ln>
            <a:noFill/>
          </a:ln>
        </p:spPr>
      </p:pic>
    </p:spTree>
    <p:extLst>
      <p:ext uri="{BB962C8B-B14F-4D97-AF65-F5344CB8AC3E}">
        <p14:creationId xmlns:p14="http://schemas.microsoft.com/office/powerpoint/2010/main" val="61104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sz="quarter" idx="10"/>
          </p:nvPr>
        </p:nvSpPr>
        <p:spPr>
          <a:xfrm>
            <a:off x="608013" y="450850"/>
            <a:ext cx="6234747" cy="847725"/>
          </a:xfrm>
        </p:spPr>
        <p:txBody>
          <a:bodyPr/>
          <a:lstStyle/>
          <a:p>
            <a:r>
              <a:rPr lang="en-NZ" altLang="en-US" dirty="0">
                <a:latin typeface="Calibri" pitchFamily="34" charset="0"/>
                <a:ea typeface="Calibri" pitchFamily="34" charset="0"/>
                <a:cs typeface="Calibri" pitchFamily="34" charset="0"/>
              </a:rPr>
              <a:t>Wellington Water Modelling Program</a:t>
            </a:r>
          </a:p>
          <a:p>
            <a:endParaRPr lang="en-NZ" altLang="en-US" dirty="0">
              <a:latin typeface="Calibri" pitchFamily="34" charset="0"/>
              <a:ea typeface="Calibri" pitchFamily="34" charset="0"/>
              <a:cs typeface="Calibri" pitchFamily="34" charset="0"/>
            </a:endParaRPr>
          </a:p>
        </p:txBody>
      </p:sp>
      <p:pic>
        <p:nvPicPr>
          <p:cNvPr id="4" name="Picture 3">
            <a:extLst>
              <a:ext uri="{FF2B5EF4-FFF2-40B4-BE49-F238E27FC236}">
                <a16:creationId xmlns:a16="http://schemas.microsoft.com/office/drawing/2014/main" id="{09739378-A7C0-44C8-A56A-4314759237B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23130" y="1264304"/>
            <a:ext cx="4032250" cy="4625955"/>
          </a:xfrm>
          <a:prstGeom prst="rect">
            <a:avLst/>
          </a:prstGeom>
        </p:spPr>
      </p:pic>
      <p:sp>
        <p:nvSpPr>
          <p:cNvPr id="2" name="Text Placeholder 1">
            <a:extLst>
              <a:ext uri="{FF2B5EF4-FFF2-40B4-BE49-F238E27FC236}">
                <a16:creationId xmlns:a16="http://schemas.microsoft.com/office/drawing/2014/main" id="{BCA3D228-3369-4EE6-872E-7B61F882F5B0}"/>
              </a:ext>
            </a:extLst>
          </p:cNvPr>
          <p:cNvSpPr>
            <a:spLocks noGrp="1"/>
          </p:cNvSpPr>
          <p:nvPr>
            <p:ph type="body" sz="quarter" idx="11"/>
          </p:nvPr>
        </p:nvSpPr>
        <p:spPr>
          <a:xfrm>
            <a:off x="601663" y="1573213"/>
            <a:ext cx="3589337" cy="4397375"/>
          </a:xfrm>
        </p:spPr>
        <p:txBody>
          <a:bodyPr/>
          <a:lstStyle/>
          <a:p>
            <a:endParaRPr lang="en-NZ" dirty="0"/>
          </a:p>
        </p:txBody>
      </p:sp>
      <p:sp>
        <p:nvSpPr>
          <p:cNvPr id="6" name="Text Placeholder 1">
            <a:extLst>
              <a:ext uri="{FF2B5EF4-FFF2-40B4-BE49-F238E27FC236}">
                <a16:creationId xmlns:a16="http://schemas.microsoft.com/office/drawing/2014/main" id="{CD5B8EA3-BBE9-435A-B78E-05289BCB8D5B}"/>
              </a:ext>
            </a:extLst>
          </p:cNvPr>
          <p:cNvSpPr txBox="1">
            <a:spLocks/>
          </p:cNvSpPr>
          <p:nvPr/>
        </p:nvSpPr>
        <p:spPr bwMode="auto">
          <a:xfrm>
            <a:off x="608013" y="1418759"/>
            <a:ext cx="4238307"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spcCol="540000" anchor="t" anchorCtr="0" compatLnSpc="1">
            <a:prstTxWarp prst="textNoShape">
              <a:avLst/>
            </a:prstTxWarp>
            <a:normAutofit/>
          </a:bodyPr>
          <a:lstStyle>
            <a:lvl1pPr marL="0" indent="0" algn="l" defTabSz="457200" rtl="0" eaLnBrk="0" fontAlgn="base" hangingPunct="0">
              <a:spcBef>
                <a:spcPct val="20000"/>
              </a:spcBef>
              <a:spcAft>
                <a:spcPct val="0"/>
              </a:spcAft>
              <a:buFontTx/>
              <a:buNone/>
              <a:defRPr sz="2400" kern="1200">
                <a:solidFill>
                  <a:schemeClr val="tx1"/>
                </a:solidFill>
                <a:latin typeface="+mn-lt"/>
                <a:ea typeface="+mn-ea"/>
                <a:cs typeface="+mn-cs"/>
              </a:defRPr>
            </a:lvl1pPr>
            <a:lvl2pPr marL="342000" indent="-342900" algn="l" defTabSz="457200" rtl="0" eaLnBrk="0" fontAlgn="base" hangingPunct="0">
              <a:spcBef>
                <a:spcPct val="20000"/>
              </a:spcBef>
              <a:spcAft>
                <a:spcPct val="0"/>
              </a:spcAft>
              <a:buFont typeface="Arial"/>
              <a:buChar char="•"/>
              <a:defRPr sz="2400" kern="1200">
                <a:solidFill>
                  <a:schemeClr val="tx1"/>
                </a:solidFill>
                <a:latin typeface="+mn-lt"/>
                <a:ea typeface="+mn-ea"/>
                <a:cs typeface="+mn-cs"/>
              </a:defRPr>
            </a:lvl2pPr>
            <a:lvl3pPr marL="0" indent="0" algn="l" defTabSz="457200" rtl="0" eaLnBrk="0" fontAlgn="base" hangingPunct="0">
              <a:spcBef>
                <a:spcPct val="20000"/>
              </a:spcBef>
              <a:spcAft>
                <a:spcPct val="0"/>
              </a:spcAft>
              <a:buFontTx/>
              <a:buNone/>
              <a:defRPr sz="1200" kern="1200">
                <a:solidFill>
                  <a:srgbClr val="999999"/>
                </a:solidFill>
                <a:latin typeface="+mn-lt"/>
                <a:ea typeface="+mn-ea"/>
                <a:cs typeface="+mn-cs"/>
              </a:defRPr>
            </a:lvl3pPr>
            <a:lvl4pPr marL="1371600" indent="0" algn="l" defTabSz="457200" rtl="0" eaLnBrk="0" fontAlgn="base" hangingPunct="0">
              <a:spcBef>
                <a:spcPct val="20000"/>
              </a:spcBef>
              <a:spcAft>
                <a:spcPct val="0"/>
              </a:spcAft>
              <a:buFontTx/>
              <a:buNone/>
              <a:defRPr sz="2400" kern="1200">
                <a:solidFill>
                  <a:schemeClr val="tx1"/>
                </a:solidFill>
                <a:latin typeface="+mn-lt"/>
                <a:ea typeface="+mn-ea"/>
                <a:cs typeface="+mn-cs"/>
              </a:defRPr>
            </a:lvl4pPr>
            <a:lvl5pPr marL="1828800" indent="0" algn="l" defTabSz="457200" rtl="0" eaLnBrk="0" fontAlgn="base" hangingPunct="0">
              <a:spcBef>
                <a:spcPct val="20000"/>
              </a:spcBef>
              <a:spcAft>
                <a:spcPct val="0"/>
              </a:spcAft>
              <a:buFontTx/>
              <a:buNone/>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NZ" dirty="0"/>
          </a:p>
        </p:txBody>
      </p:sp>
      <p:sp>
        <p:nvSpPr>
          <p:cNvPr id="7" name="Content Placeholder 1">
            <a:extLst>
              <a:ext uri="{FF2B5EF4-FFF2-40B4-BE49-F238E27FC236}">
                <a16:creationId xmlns:a16="http://schemas.microsoft.com/office/drawing/2014/main" id="{C7B2F55D-1355-47A8-9C18-1CBAA712BA99}"/>
              </a:ext>
            </a:extLst>
          </p:cNvPr>
          <p:cNvSpPr txBox="1">
            <a:spLocks/>
          </p:cNvSpPr>
          <p:nvPr/>
        </p:nvSpPr>
        <p:spPr bwMode="auto">
          <a:xfrm>
            <a:off x="251851" y="2338998"/>
            <a:ext cx="4464929" cy="268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ts val="3200"/>
              </a:lnSpc>
              <a:spcBef>
                <a:spcPct val="20000"/>
              </a:spcBef>
              <a:spcAft>
                <a:spcPct val="0"/>
              </a:spcAft>
              <a:buFontTx/>
              <a:buNone/>
              <a:defRPr sz="3200" b="1" i="0" kern="1200">
                <a:solidFill>
                  <a:srgbClr val="00B0B9"/>
                </a:solidFill>
                <a:latin typeface="Calibri"/>
                <a:ea typeface="+mn-ea"/>
                <a:cs typeface="Calibri"/>
              </a:defRPr>
            </a:lvl1pPr>
            <a:lvl2pPr marL="0" indent="0" algn="l" defTabSz="457200" rtl="0" eaLnBrk="0" fontAlgn="base" hangingPunct="0">
              <a:spcBef>
                <a:spcPts val="0"/>
              </a:spcBef>
              <a:spcAft>
                <a:spcPct val="0"/>
              </a:spcAft>
              <a:buFontTx/>
              <a:buNone/>
              <a:defRPr sz="2400" b="1" i="0" kern="1200">
                <a:solidFill>
                  <a:schemeClr val="tx1"/>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altLang="en-US" sz="2400" dirty="0">
                <a:latin typeface="Calibri" pitchFamily="34" charset="0"/>
                <a:ea typeface="Calibri" pitchFamily="34" charset="0"/>
                <a:cs typeface="Calibri" pitchFamily="34" charset="0"/>
              </a:rPr>
              <a:t>Inline with this aim Wellington Water is carrying out flood modelling and mapping  program spanning Wellington Region </a:t>
            </a:r>
          </a:p>
          <a:p>
            <a:pPr marL="342900" indent="-342900">
              <a:buFont typeface="Arial" panose="020B0604020202020204" pitchFamily="34" charset="0"/>
              <a:buChar char="•"/>
            </a:pPr>
            <a:endParaRPr lang="en-NZ" altLang="en-US" sz="2400" dirty="0">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4264998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7A5795-1A97-4384-B684-941E4872A5E8}"/>
              </a:ext>
            </a:extLst>
          </p:cNvPr>
          <p:cNvSpPr>
            <a:spLocks noGrp="1"/>
          </p:cNvSpPr>
          <p:nvPr>
            <p:ph sz="quarter" idx="10"/>
          </p:nvPr>
        </p:nvSpPr>
        <p:spPr/>
        <p:txBody>
          <a:bodyPr/>
          <a:lstStyle/>
          <a:p>
            <a:r>
              <a:rPr lang="en-US" dirty="0"/>
              <a:t>Flood Modelling Advice for Land Development - Beginning</a:t>
            </a:r>
            <a:endParaRPr lang="en-NZ" dirty="0"/>
          </a:p>
        </p:txBody>
      </p:sp>
      <p:pic>
        <p:nvPicPr>
          <p:cNvPr id="5" name="Picture 4">
            <a:extLst>
              <a:ext uri="{FF2B5EF4-FFF2-40B4-BE49-F238E27FC236}">
                <a16:creationId xmlns:a16="http://schemas.microsoft.com/office/drawing/2014/main" id="{0F2FF0BE-F274-4C51-A81D-178E88179B7F}"/>
              </a:ext>
            </a:extLst>
          </p:cNvPr>
          <p:cNvPicPr>
            <a:picLocks noChangeAspect="1"/>
          </p:cNvPicPr>
          <p:nvPr/>
        </p:nvPicPr>
        <p:blipFill>
          <a:blip r:embed="rId3"/>
          <a:stretch>
            <a:fillRect/>
          </a:stretch>
        </p:blipFill>
        <p:spPr>
          <a:xfrm>
            <a:off x="0" y="1435471"/>
            <a:ext cx="9019268" cy="3987058"/>
          </a:xfrm>
          <a:prstGeom prst="rect">
            <a:avLst/>
          </a:prstGeom>
        </p:spPr>
      </p:pic>
    </p:spTree>
    <p:extLst>
      <p:ext uri="{BB962C8B-B14F-4D97-AF65-F5344CB8AC3E}">
        <p14:creationId xmlns:p14="http://schemas.microsoft.com/office/powerpoint/2010/main" val="1271622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C68635-D020-49C8-BDDD-0BAC57D8C280}"/>
              </a:ext>
            </a:extLst>
          </p:cNvPr>
          <p:cNvSpPr>
            <a:spLocks noGrp="1"/>
          </p:cNvSpPr>
          <p:nvPr>
            <p:ph sz="quarter" idx="10"/>
          </p:nvPr>
        </p:nvSpPr>
        <p:spPr>
          <a:xfrm>
            <a:off x="601663" y="451557"/>
            <a:ext cx="7936441" cy="846666"/>
          </a:xfrm>
        </p:spPr>
        <p:txBody>
          <a:bodyPr/>
          <a:lstStyle/>
          <a:p>
            <a:r>
              <a:rPr lang="en-US" dirty="0"/>
              <a:t>Flood Modelling Advice for Land Development - Progression</a:t>
            </a:r>
            <a:endParaRPr lang="en-NZ" dirty="0"/>
          </a:p>
        </p:txBody>
      </p:sp>
      <p:sp>
        <p:nvSpPr>
          <p:cNvPr id="4" name="Text Placeholder 3">
            <a:extLst>
              <a:ext uri="{FF2B5EF4-FFF2-40B4-BE49-F238E27FC236}">
                <a16:creationId xmlns:a16="http://schemas.microsoft.com/office/drawing/2014/main" id="{4E88274B-0E5B-4DC8-A24F-E11522A1B421}"/>
              </a:ext>
            </a:extLst>
          </p:cNvPr>
          <p:cNvSpPr>
            <a:spLocks noGrp="1"/>
          </p:cNvSpPr>
          <p:nvPr>
            <p:ph type="body" sz="quarter" idx="11"/>
          </p:nvPr>
        </p:nvSpPr>
        <p:spPr/>
        <p:txBody>
          <a:bodyPr/>
          <a:lstStyle/>
          <a:p>
            <a:endParaRPr lang="en-NZ" dirty="0"/>
          </a:p>
        </p:txBody>
      </p:sp>
      <p:pic>
        <p:nvPicPr>
          <p:cNvPr id="5" name="Picture 4">
            <a:extLst>
              <a:ext uri="{FF2B5EF4-FFF2-40B4-BE49-F238E27FC236}">
                <a16:creationId xmlns:a16="http://schemas.microsoft.com/office/drawing/2014/main" id="{882EA1F3-B582-4D92-8BEA-527B0E84B44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20165" y="1364615"/>
            <a:ext cx="6124576" cy="4605974"/>
          </a:xfrm>
          <a:prstGeom prst="rect">
            <a:avLst/>
          </a:prstGeom>
        </p:spPr>
      </p:pic>
    </p:spTree>
    <p:extLst>
      <p:ext uri="{BB962C8B-B14F-4D97-AF65-F5344CB8AC3E}">
        <p14:creationId xmlns:p14="http://schemas.microsoft.com/office/powerpoint/2010/main" val="1248432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267F0505-CEEC-4FB5-AE32-2189BAA0ED23}"/>
              </a:ext>
            </a:extLst>
          </p:cNvPr>
          <p:cNvSpPr>
            <a:spLocks noGrp="1"/>
          </p:cNvSpPr>
          <p:nvPr>
            <p:ph sz="quarter" idx="10"/>
          </p:nvPr>
        </p:nvSpPr>
        <p:spPr>
          <a:xfrm>
            <a:off x="601663" y="451557"/>
            <a:ext cx="7936441" cy="846666"/>
          </a:xfrm>
        </p:spPr>
        <p:txBody>
          <a:bodyPr/>
          <a:lstStyle/>
          <a:p>
            <a:r>
              <a:rPr lang="en-US" dirty="0"/>
              <a:t>Flood Modelling Advice for Land Development - Progression</a:t>
            </a:r>
            <a:endParaRPr lang="en-NZ" dirty="0"/>
          </a:p>
        </p:txBody>
      </p:sp>
      <p:pic>
        <p:nvPicPr>
          <p:cNvPr id="3" name="Picture 2">
            <a:extLst>
              <a:ext uri="{FF2B5EF4-FFF2-40B4-BE49-F238E27FC236}">
                <a16:creationId xmlns:a16="http://schemas.microsoft.com/office/drawing/2014/main" id="{652F1249-8AEE-4A98-B552-2765D8B52DC0}"/>
              </a:ext>
            </a:extLst>
          </p:cNvPr>
          <p:cNvPicPr>
            <a:picLocks noChangeAspect="1"/>
          </p:cNvPicPr>
          <p:nvPr/>
        </p:nvPicPr>
        <p:blipFill>
          <a:blip r:embed="rId2"/>
          <a:stretch>
            <a:fillRect/>
          </a:stretch>
        </p:blipFill>
        <p:spPr>
          <a:xfrm>
            <a:off x="218863" y="1410492"/>
            <a:ext cx="8871244" cy="4319748"/>
          </a:xfrm>
          <a:prstGeom prst="rect">
            <a:avLst/>
          </a:prstGeom>
        </p:spPr>
      </p:pic>
      <p:pic>
        <p:nvPicPr>
          <p:cNvPr id="5" name="Picture 4">
            <a:extLst>
              <a:ext uri="{FF2B5EF4-FFF2-40B4-BE49-F238E27FC236}">
                <a16:creationId xmlns:a16="http://schemas.microsoft.com/office/drawing/2014/main" id="{0AEEE1B4-EDC0-4551-9795-32C49E110A74}"/>
              </a:ext>
            </a:extLst>
          </p:cNvPr>
          <p:cNvPicPr>
            <a:picLocks noChangeAspect="1"/>
          </p:cNvPicPr>
          <p:nvPr/>
        </p:nvPicPr>
        <p:blipFill>
          <a:blip r:embed="rId3"/>
          <a:stretch>
            <a:fillRect/>
          </a:stretch>
        </p:blipFill>
        <p:spPr>
          <a:xfrm>
            <a:off x="4226243" y="3570366"/>
            <a:ext cx="3835718" cy="20994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393468-DCFD-40FA-9D99-DAFE452B732B}"/>
              </a:ext>
            </a:extLst>
          </p:cNvPr>
          <p:cNvSpPr>
            <a:spLocks noGrp="1"/>
          </p:cNvSpPr>
          <p:nvPr>
            <p:ph sz="quarter" idx="10"/>
          </p:nvPr>
        </p:nvSpPr>
        <p:spPr>
          <a:xfrm>
            <a:off x="607837" y="451557"/>
            <a:ext cx="6105383" cy="846666"/>
          </a:xfrm>
        </p:spPr>
        <p:txBody>
          <a:bodyPr/>
          <a:lstStyle/>
          <a:p>
            <a:r>
              <a:rPr lang="en-US" dirty="0"/>
              <a:t>Land Development vs Rest of the Business </a:t>
            </a:r>
            <a:endParaRPr lang="en-NZ" dirty="0"/>
          </a:p>
        </p:txBody>
      </p:sp>
      <p:pic>
        <p:nvPicPr>
          <p:cNvPr id="5" name="Picture 4">
            <a:extLst>
              <a:ext uri="{FF2B5EF4-FFF2-40B4-BE49-F238E27FC236}">
                <a16:creationId xmlns:a16="http://schemas.microsoft.com/office/drawing/2014/main" id="{8C1212FC-E3F9-4DCE-828C-47CDFE7D1A98}"/>
              </a:ext>
            </a:extLst>
          </p:cNvPr>
          <p:cNvPicPr>
            <a:picLocks noChangeAspect="1"/>
          </p:cNvPicPr>
          <p:nvPr/>
        </p:nvPicPr>
        <p:blipFill>
          <a:blip r:embed="rId3"/>
          <a:stretch>
            <a:fillRect/>
          </a:stretch>
        </p:blipFill>
        <p:spPr>
          <a:xfrm>
            <a:off x="2208847" y="1512252"/>
            <a:ext cx="3552825" cy="2905125"/>
          </a:xfrm>
          <a:prstGeom prst="rect">
            <a:avLst/>
          </a:prstGeom>
        </p:spPr>
      </p:pic>
      <p:pic>
        <p:nvPicPr>
          <p:cNvPr id="7" name="Picture 6">
            <a:extLst>
              <a:ext uri="{FF2B5EF4-FFF2-40B4-BE49-F238E27FC236}">
                <a16:creationId xmlns:a16="http://schemas.microsoft.com/office/drawing/2014/main" id="{DA200401-4EC9-4E2C-8C5E-305214DD3388}"/>
              </a:ext>
            </a:extLst>
          </p:cNvPr>
          <p:cNvPicPr>
            <a:picLocks noChangeAspect="1"/>
          </p:cNvPicPr>
          <p:nvPr/>
        </p:nvPicPr>
        <p:blipFill>
          <a:blip r:embed="rId4"/>
          <a:stretch>
            <a:fillRect/>
          </a:stretch>
        </p:blipFill>
        <p:spPr>
          <a:xfrm>
            <a:off x="2435542" y="1531302"/>
            <a:ext cx="3267075" cy="2886075"/>
          </a:xfrm>
          <a:prstGeom prst="rect">
            <a:avLst/>
          </a:prstGeom>
        </p:spPr>
      </p:pic>
      <p:sp>
        <p:nvSpPr>
          <p:cNvPr id="11" name="Content Placeholder 1">
            <a:extLst>
              <a:ext uri="{FF2B5EF4-FFF2-40B4-BE49-F238E27FC236}">
                <a16:creationId xmlns:a16="http://schemas.microsoft.com/office/drawing/2014/main" id="{8B372CB4-EDDC-4C52-AA72-1394A74E7599}"/>
              </a:ext>
            </a:extLst>
          </p:cNvPr>
          <p:cNvSpPr txBox="1">
            <a:spLocks/>
          </p:cNvSpPr>
          <p:nvPr/>
        </p:nvSpPr>
        <p:spPr bwMode="auto">
          <a:xfrm>
            <a:off x="1836811" y="2586820"/>
            <a:ext cx="2232269" cy="49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ts val="3200"/>
              </a:lnSpc>
              <a:spcBef>
                <a:spcPct val="20000"/>
              </a:spcBef>
              <a:spcAft>
                <a:spcPct val="0"/>
              </a:spcAft>
              <a:buFontTx/>
              <a:buNone/>
              <a:defRPr sz="3200" b="1" i="0" kern="1200">
                <a:solidFill>
                  <a:srgbClr val="00B0B9"/>
                </a:solidFill>
                <a:latin typeface="Calibri"/>
                <a:ea typeface="+mn-ea"/>
                <a:cs typeface="Calibri"/>
              </a:defRPr>
            </a:lvl1pPr>
            <a:lvl2pPr marL="0" indent="0" algn="l" defTabSz="457200" rtl="0" eaLnBrk="0" fontAlgn="base" hangingPunct="0">
              <a:spcBef>
                <a:spcPts val="0"/>
              </a:spcBef>
              <a:spcAft>
                <a:spcPct val="0"/>
              </a:spcAft>
              <a:buFontTx/>
              <a:buNone/>
              <a:defRPr sz="2400" b="1" i="0" kern="1200">
                <a:solidFill>
                  <a:schemeClr val="tx1"/>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NZ" altLang="en-US" sz="2400" dirty="0">
                <a:latin typeface="Calibri" pitchFamily="34" charset="0"/>
                <a:ea typeface="Calibri" pitchFamily="34" charset="0"/>
                <a:cs typeface="Calibri" pitchFamily="34" charset="0"/>
              </a:rPr>
              <a:t>Land Development</a:t>
            </a:r>
          </a:p>
          <a:p>
            <a:pPr marL="342900" indent="-342900">
              <a:buFont typeface="Arial" panose="020B0604020202020204" pitchFamily="34" charset="0"/>
              <a:buChar char="•"/>
            </a:pPr>
            <a:endParaRPr lang="en-NZ" altLang="en-US" sz="2400" dirty="0">
              <a:latin typeface="Calibri" pitchFamily="34" charset="0"/>
              <a:ea typeface="Calibri" pitchFamily="34" charset="0"/>
              <a:cs typeface="Calibri" pitchFamily="34" charset="0"/>
            </a:endParaRPr>
          </a:p>
        </p:txBody>
      </p:sp>
      <p:sp>
        <p:nvSpPr>
          <p:cNvPr id="12" name="Content Placeholder 1">
            <a:extLst>
              <a:ext uri="{FF2B5EF4-FFF2-40B4-BE49-F238E27FC236}">
                <a16:creationId xmlns:a16="http://schemas.microsoft.com/office/drawing/2014/main" id="{1E8B7A28-1BBA-4B46-80BE-9274EBC36C80}"/>
              </a:ext>
            </a:extLst>
          </p:cNvPr>
          <p:cNvSpPr txBox="1">
            <a:spLocks/>
          </p:cNvSpPr>
          <p:nvPr/>
        </p:nvSpPr>
        <p:spPr bwMode="auto">
          <a:xfrm>
            <a:off x="4069080" y="2231644"/>
            <a:ext cx="2232269" cy="49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ts val="3200"/>
              </a:lnSpc>
              <a:spcBef>
                <a:spcPct val="20000"/>
              </a:spcBef>
              <a:spcAft>
                <a:spcPct val="0"/>
              </a:spcAft>
              <a:buFontTx/>
              <a:buNone/>
              <a:defRPr sz="3200" b="1" i="0" kern="1200">
                <a:solidFill>
                  <a:srgbClr val="00B0B9"/>
                </a:solidFill>
                <a:latin typeface="Calibri"/>
                <a:ea typeface="+mn-ea"/>
                <a:cs typeface="Calibri"/>
              </a:defRPr>
            </a:lvl1pPr>
            <a:lvl2pPr marL="0" indent="0" algn="l" defTabSz="457200" rtl="0" eaLnBrk="0" fontAlgn="base" hangingPunct="0">
              <a:spcBef>
                <a:spcPts val="0"/>
              </a:spcBef>
              <a:spcAft>
                <a:spcPct val="0"/>
              </a:spcAft>
              <a:buFontTx/>
              <a:buNone/>
              <a:defRPr sz="2400" b="1" i="0" kern="1200">
                <a:solidFill>
                  <a:schemeClr val="tx1"/>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NZ" altLang="en-US" sz="2400" dirty="0">
                <a:latin typeface="Calibri" pitchFamily="34" charset="0"/>
                <a:ea typeface="Calibri" pitchFamily="34" charset="0"/>
                <a:cs typeface="Calibri" pitchFamily="34" charset="0"/>
              </a:rPr>
              <a:t>Network Investigations &amp; Operations</a:t>
            </a:r>
          </a:p>
          <a:p>
            <a:pPr marL="342900" indent="-342900">
              <a:buFont typeface="Arial" panose="020B0604020202020204" pitchFamily="34" charset="0"/>
              <a:buChar char="•"/>
            </a:pPr>
            <a:endParaRPr lang="en-NZ" altLang="en-US" sz="2400" dirty="0">
              <a:latin typeface="Calibri" pitchFamily="34" charset="0"/>
              <a:ea typeface="Calibri" pitchFamily="34" charset="0"/>
              <a:cs typeface="Calibri" pitchFamily="34" charset="0"/>
            </a:endParaRPr>
          </a:p>
        </p:txBody>
      </p:sp>
      <p:sp>
        <p:nvSpPr>
          <p:cNvPr id="15" name="Content Placeholder 1">
            <a:extLst>
              <a:ext uri="{FF2B5EF4-FFF2-40B4-BE49-F238E27FC236}">
                <a16:creationId xmlns:a16="http://schemas.microsoft.com/office/drawing/2014/main" id="{F90D40BC-745E-4378-9B3D-675F35D7F4C6}"/>
              </a:ext>
            </a:extLst>
          </p:cNvPr>
          <p:cNvSpPr txBox="1">
            <a:spLocks/>
          </p:cNvSpPr>
          <p:nvPr/>
        </p:nvSpPr>
        <p:spPr bwMode="auto">
          <a:xfrm>
            <a:off x="1204154" y="4622077"/>
            <a:ext cx="5562210" cy="49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ts val="3200"/>
              </a:lnSpc>
              <a:spcBef>
                <a:spcPct val="20000"/>
              </a:spcBef>
              <a:spcAft>
                <a:spcPct val="0"/>
              </a:spcAft>
              <a:buFontTx/>
              <a:buNone/>
              <a:defRPr sz="3200" b="1" i="0" kern="1200">
                <a:solidFill>
                  <a:srgbClr val="00B0B9"/>
                </a:solidFill>
                <a:latin typeface="Calibri"/>
                <a:ea typeface="+mn-ea"/>
                <a:cs typeface="Calibri"/>
              </a:defRPr>
            </a:lvl1pPr>
            <a:lvl2pPr marL="0" indent="0" algn="l" defTabSz="457200" rtl="0" eaLnBrk="0" fontAlgn="base" hangingPunct="0">
              <a:spcBef>
                <a:spcPts val="0"/>
              </a:spcBef>
              <a:spcAft>
                <a:spcPct val="0"/>
              </a:spcAft>
              <a:buFontTx/>
              <a:buNone/>
              <a:defRPr sz="2400" b="1" i="0" kern="1200">
                <a:solidFill>
                  <a:schemeClr val="tx1"/>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NZ" altLang="en-US" sz="2400" dirty="0">
                <a:latin typeface="Calibri" pitchFamily="34" charset="0"/>
                <a:ea typeface="Calibri" pitchFamily="34" charset="0"/>
                <a:cs typeface="Calibri" pitchFamily="34" charset="0"/>
              </a:rPr>
              <a:t>So… What’s the solution?</a:t>
            </a:r>
          </a:p>
          <a:p>
            <a:pPr marL="342900" indent="-342900">
              <a:buFont typeface="Arial" panose="020B0604020202020204" pitchFamily="34" charset="0"/>
              <a:buChar char="•"/>
            </a:pPr>
            <a:endParaRPr lang="en-NZ" altLang="en-US" sz="2400" dirty="0">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50073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accel="26000" decel="26000" fill="hold" grpId="0" nodeType="withEffect">
                                  <p:stCondLst>
                                    <p:cond delay="0"/>
                                  </p:stCondLst>
                                  <p:childTnLst>
                                    <p:animMotion origin="layout" path="M 3.33333E-6 -4.44444E-6 L 0.00121 0.05903 " pathEditMode="relative" rAng="0" ptsTypes="AA">
                                      <p:cBhvr>
                                        <p:cTn id="9" dur="500" fill="hold"/>
                                        <p:tgtEl>
                                          <p:spTgt spid="11"/>
                                        </p:tgtEl>
                                        <p:attrNameLst>
                                          <p:attrName>ppt_x</p:attrName>
                                          <p:attrName>ppt_y</p:attrName>
                                        </p:attrNameLst>
                                      </p:cBhvr>
                                      <p:rCtr x="52" y="2940"/>
                                    </p:animMotion>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07A5E1-14D7-4A8F-9B43-1DA3587B258E}"/>
              </a:ext>
            </a:extLst>
          </p:cNvPr>
          <p:cNvSpPr>
            <a:spLocks noGrp="1"/>
          </p:cNvSpPr>
          <p:nvPr>
            <p:ph type="body" sz="quarter" idx="11"/>
          </p:nvPr>
        </p:nvSpPr>
        <p:spPr/>
        <p:txBody>
          <a:bodyPr/>
          <a:lstStyle/>
          <a:p>
            <a:endParaRPr lang="en-NZ" dirty="0"/>
          </a:p>
        </p:txBody>
      </p:sp>
      <p:sp>
        <p:nvSpPr>
          <p:cNvPr id="6" name="Content Placeholder 1">
            <a:extLst>
              <a:ext uri="{FF2B5EF4-FFF2-40B4-BE49-F238E27FC236}">
                <a16:creationId xmlns:a16="http://schemas.microsoft.com/office/drawing/2014/main" id="{E00D3123-2CC0-4D4F-B759-24876A0FEDAF}"/>
              </a:ext>
            </a:extLst>
          </p:cNvPr>
          <p:cNvSpPr txBox="1">
            <a:spLocks/>
          </p:cNvSpPr>
          <p:nvPr/>
        </p:nvSpPr>
        <p:spPr bwMode="auto">
          <a:xfrm>
            <a:off x="533083" y="389187"/>
            <a:ext cx="7936441" cy="84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ts val="3200"/>
              </a:lnSpc>
              <a:spcBef>
                <a:spcPct val="20000"/>
              </a:spcBef>
              <a:spcAft>
                <a:spcPct val="0"/>
              </a:spcAft>
              <a:buFontTx/>
              <a:buNone/>
              <a:defRPr sz="3200" b="1" i="0" kern="1200">
                <a:solidFill>
                  <a:srgbClr val="00B0B9"/>
                </a:solidFill>
                <a:latin typeface="Calibri"/>
                <a:ea typeface="+mn-ea"/>
                <a:cs typeface="Calibri"/>
              </a:defRPr>
            </a:lvl1pPr>
            <a:lvl2pPr marL="0" indent="0" algn="l" defTabSz="457200" rtl="0" eaLnBrk="0" fontAlgn="base" hangingPunct="0">
              <a:spcBef>
                <a:spcPts val="0"/>
              </a:spcBef>
              <a:spcAft>
                <a:spcPct val="0"/>
              </a:spcAft>
              <a:buFontTx/>
              <a:buNone/>
              <a:defRPr sz="2400" b="1" i="0" kern="1200">
                <a:solidFill>
                  <a:schemeClr val="tx1"/>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Minimum Floor Level advice APP</a:t>
            </a:r>
            <a:endParaRPr lang="en-NZ" dirty="0"/>
          </a:p>
        </p:txBody>
      </p:sp>
      <p:pic>
        <p:nvPicPr>
          <p:cNvPr id="8" name="Picture 7">
            <a:extLst>
              <a:ext uri="{FF2B5EF4-FFF2-40B4-BE49-F238E27FC236}">
                <a16:creationId xmlns:a16="http://schemas.microsoft.com/office/drawing/2014/main" id="{7BC7DA1F-84AE-43F4-8F85-9BC300FB6102}"/>
              </a:ext>
            </a:extLst>
          </p:cNvPr>
          <p:cNvPicPr>
            <a:picLocks noChangeAspect="1"/>
          </p:cNvPicPr>
          <p:nvPr/>
        </p:nvPicPr>
        <p:blipFill>
          <a:blip r:embed="rId3"/>
          <a:stretch>
            <a:fillRect/>
          </a:stretch>
        </p:blipFill>
        <p:spPr>
          <a:xfrm>
            <a:off x="0" y="1190625"/>
            <a:ext cx="9144000" cy="4476750"/>
          </a:xfrm>
          <a:prstGeom prst="rect">
            <a:avLst/>
          </a:prstGeom>
        </p:spPr>
      </p:pic>
      <p:pic>
        <p:nvPicPr>
          <p:cNvPr id="10" name="Picture 9">
            <a:extLst>
              <a:ext uri="{FF2B5EF4-FFF2-40B4-BE49-F238E27FC236}">
                <a16:creationId xmlns:a16="http://schemas.microsoft.com/office/drawing/2014/main" id="{D1501895-167D-4773-ABA7-BFB91DCE7CEF}"/>
              </a:ext>
            </a:extLst>
          </p:cNvPr>
          <p:cNvPicPr>
            <a:picLocks noChangeAspect="1"/>
          </p:cNvPicPr>
          <p:nvPr/>
        </p:nvPicPr>
        <p:blipFill>
          <a:blip r:embed="rId4"/>
          <a:stretch>
            <a:fillRect/>
          </a:stretch>
        </p:blipFill>
        <p:spPr>
          <a:xfrm>
            <a:off x="0" y="1209429"/>
            <a:ext cx="9144000" cy="4400550"/>
          </a:xfrm>
          <a:prstGeom prst="rect">
            <a:avLst/>
          </a:prstGeom>
        </p:spPr>
      </p:pic>
      <p:pic>
        <p:nvPicPr>
          <p:cNvPr id="12" name="Picture 11">
            <a:extLst>
              <a:ext uri="{FF2B5EF4-FFF2-40B4-BE49-F238E27FC236}">
                <a16:creationId xmlns:a16="http://schemas.microsoft.com/office/drawing/2014/main" id="{8831C89D-13C1-4CCB-A212-C6C689788B6F}"/>
              </a:ext>
            </a:extLst>
          </p:cNvPr>
          <p:cNvPicPr>
            <a:picLocks noChangeAspect="1"/>
          </p:cNvPicPr>
          <p:nvPr/>
        </p:nvPicPr>
        <p:blipFill>
          <a:blip r:embed="rId5"/>
          <a:stretch>
            <a:fillRect/>
          </a:stretch>
        </p:blipFill>
        <p:spPr>
          <a:xfrm>
            <a:off x="0" y="1188160"/>
            <a:ext cx="9144000" cy="4393313"/>
          </a:xfrm>
          <a:prstGeom prst="rect">
            <a:avLst/>
          </a:prstGeom>
        </p:spPr>
      </p:pic>
      <p:grpSp>
        <p:nvGrpSpPr>
          <p:cNvPr id="16" name="Group 15">
            <a:extLst>
              <a:ext uri="{FF2B5EF4-FFF2-40B4-BE49-F238E27FC236}">
                <a16:creationId xmlns:a16="http://schemas.microsoft.com/office/drawing/2014/main" id="{796ADC82-287F-4360-B820-AA8A10202694}"/>
              </a:ext>
            </a:extLst>
          </p:cNvPr>
          <p:cNvGrpSpPr/>
          <p:nvPr/>
        </p:nvGrpSpPr>
        <p:grpSpPr>
          <a:xfrm>
            <a:off x="3386727" y="1350857"/>
            <a:ext cx="2370546" cy="601980"/>
            <a:chOff x="3386727" y="1350857"/>
            <a:chExt cx="2370546" cy="601980"/>
          </a:xfrm>
        </p:grpSpPr>
        <p:sp>
          <p:nvSpPr>
            <p:cNvPr id="15" name="Arrow: Down 14">
              <a:extLst>
                <a:ext uri="{FF2B5EF4-FFF2-40B4-BE49-F238E27FC236}">
                  <a16:creationId xmlns:a16="http://schemas.microsoft.com/office/drawing/2014/main" id="{D2AB59EF-B5F8-45E1-B611-D9DDD16A591D}"/>
                </a:ext>
              </a:extLst>
            </p:cNvPr>
            <p:cNvSpPr/>
            <p:nvPr/>
          </p:nvSpPr>
          <p:spPr>
            <a:xfrm rot="5400000">
              <a:off x="4271010" y="466574"/>
              <a:ext cx="601980" cy="237054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3" name="TextBox 12">
              <a:extLst>
                <a:ext uri="{FF2B5EF4-FFF2-40B4-BE49-F238E27FC236}">
                  <a16:creationId xmlns:a16="http://schemas.microsoft.com/office/drawing/2014/main" id="{ED6B53CB-CD0B-4BC4-AD7F-AD3BFDE6C56B}"/>
                </a:ext>
              </a:extLst>
            </p:cNvPr>
            <p:cNvSpPr txBox="1"/>
            <p:nvPr/>
          </p:nvSpPr>
          <p:spPr>
            <a:xfrm>
              <a:off x="4015740" y="1458209"/>
              <a:ext cx="1485900" cy="369887"/>
            </a:xfrm>
            <a:prstGeom prst="rect">
              <a:avLst/>
            </a:prstGeom>
            <a:noFill/>
          </p:spPr>
          <p:txBody>
            <a:bodyPr wrap="square" rtlCol="0">
              <a:spAutoFit/>
            </a:bodyPr>
            <a:lstStyle/>
            <a:p>
              <a:r>
                <a:rPr lang="en-US" dirty="0"/>
                <a:t>Enter address</a:t>
              </a:r>
              <a:endParaRPr lang="en-NZ" dirty="0"/>
            </a:p>
          </p:txBody>
        </p:sp>
      </p:grpSp>
      <p:grpSp>
        <p:nvGrpSpPr>
          <p:cNvPr id="17" name="Group 16">
            <a:extLst>
              <a:ext uri="{FF2B5EF4-FFF2-40B4-BE49-F238E27FC236}">
                <a16:creationId xmlns:a16="http://schemas.microsoft.com/office/drawing/2014/main" id="{1D7CCB7F-7F6A-4CFB-ADD8-DE81E559EC97}"/>
              </a:ext>
            </a:extLst>
          </p:cNvPr>
          <p:cNvGrpSpPr/>
          <p:nvPr/>
        </p:nvGrpSpPr>
        <p:grpSpPr>
          <a:xfrm>
            <a:off x="5581287" y="3553037"/>
            <a:ext cx="2488293" cy="601980"/>
            <a:chOff x="3386727" y="1350857"/>
            <a:chExt cx="2488293" cy="601980"/>
          </a:xfrm>
        </p:grpSpPr>
        <p:sp>
          <p:nvSpPr>
            <p:cNvPr id="18" name="Arrow: Down 17">
              <a:extLst>
                <a:ext uri="{FF2B5EF4-FFF2-40B4-BE49-F238E27FC236}">
                  <a16:creationId xmlns:a16="http://schemas.microsoft.com/office/drawing/2014/main" id="{0DA21BAA-B8E6-4C09-9486-208EB5DDFBF6}"/>
                </a:ext>
              </a:extLst>
            </p:cNvPr>
            <p:cNvSpPr/>
            <p:nvPr/>
          </p:nvSpPr>
          <p:spPr>
            <a:xfrm rot="5400000">
              <a:off x="4271010" y="466574"/>
              <a:ext cx="601980" cy="237054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19" name="TextBox 18">
              <a:extLst>
                <a:ext uri="{FF2B5EF4-FFF2-40B4-BE49-F238E27FC236}">
                  <a16:creationId xmlns:a16="http://schemas.microsoft.com/office/drawing/2014/main" id="{24A2E69B-1F0C-488A-80CB-737CAB392655}"/>
                </a:ext>
              </a:extLst>
            </p:cNvPr>
            <p:cNvSpPr txBox="1"/>
            <p:nvPr/>
          </p:nvSpPr>
          <p:spPr>
            <a:xfrm>
              <a:off x="3741420" y="1458209"/>
              <a:ext cx="2133600" cy="369332"/>
            </a:xfrm>
            <a:prstGeom prst="rect">
              <a:avLst/>
            </a:prstGeom>
            <a:noFill/>
          </p:spPr>
          <p:txBody>
            <a:bodyPr wrap="square" rtlCol="0">
              <a:spAutoFit/>
            </a:bodyPr>
            <a:lstStyle/>
            <a:p>
              <a:r>
                <a:rPr lang="en-US" dirty="0"/>
                <a:t>or Click on the map</a:t>
              </a:r>
              <a:endParaRPr lang="en-NZ" dirty="0"/>
            </a:p>
          </p:txBody>
        </p:sp>
      </p:grpSp>
    </p:spTree>
    <p:extLst>
      <p:ext uri="{BB962C8B-B14F-4D97-AF65-F5344CB8AC3E}">
        <p14:creationId xmlns:p14="http://schemas.microsoft.com/office/powerpoint/2010/main" val="14385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B0AFD006-44AC-445F-9994-B04A5F2B975A}"/>
              </a:ext>
            </a:extLst>
          </p:cNvPr>
          <p:cNvSpPr txBox="1">
            <a:spLocks/>
          </p:cNvSpPr>
          <p:nvPr/>
        </p:nvSpPr>
        <p:spPr bwMode="auto">
          <a:xfrm>
            <a:off x="607837" y="451557"/>
            <a:ext cx="6981683" cy="84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ts val="3200"/>
              </a:lnSpc>
              <a:spcBef>
                <a:spcPct val="20000"/>
              </a:spcBef>
              <a:spcAft>
                <a:spcPct val="0"/>
              </a:spcAft>
              <a:buFontTx/>
              <a:buNone/>
              <a:defRPr sz="3200" b="1" i="0" kern="1200">
                <a:solidFill>
                  <a:srgbClr val="00B0B9"/>
                </a:solidFill>
                <a:latin typeface="Calibri"/>
                <a:ea typeface="+mn-ea"/>
                <a:cs typeface="Calibri"/>
              </a:defRPr>
            </a:lvl1pPr>
            <a:lvl2pPr marL="0" indent="0" algn="l" defTabSz="457200" rtl="0" eaLnBrk="0" fontAlgn="base" hangingPunct="0">
              <a:spcBef>
                <a:spcPts val="0"/>
              </a:spcBef>
              <a:spcAft>
                <a:spcPct val="0"/>
              </a:spcAft>
              <a:buFontTx/>
              <a:buNone/>
              <a:defRPr sz="2400" b="1" i="0" kern="1200">
                <a:solidFill>
                  <a:schemeClr val="tx1"/>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Minimum Floor Level advice APP - Report</a:t>
            </a:r>
            <a:endParaRPr lang="en-NZ" dirty="0"/>
          </a:p>
        </p:txBody>
      </p:sp>
      <p:pic>
        <p:nvPicPr>
          <p:cNvPr id="10" name="Picture 9">
            <a:extLst>
              <a:ext uri="{FF2B5EF4-FFF2-40B4-BE49-F238E27FC236}">
                <a16:creationId xmlns:a16="http://schemas.microsoft.com/office/drawing/2014/main" id="{E46B3964-1144-4A20-AE77-8849A9A47622}"/>
              </a:ext>
            </a:extLst>
          </p:cNvPr>
          <p:cNvPicPr>
            <a:picLocks noChangeAspect="1"/>
          </p:cNvPicPr>
          <p:nvPr/>
        </p:nvPicPr>
        <p:blipFill>
          <a:blip r:embed="rId3"/>
          <a:stretch>
            <a:fillRect/>
          </a:stretch>
        </p:blipFill>
        <p:spPr>
          <a:xfrm>
            <a:off x="843290" y="1515652"/>
            <a:ext cx="3728710" cy="3753837"/>
          </a:xfrm>
          <a:prstGeom prst="rect">
            <a:avLst/>
          </a:prstGeom>
        </p:spPr>
      </p:pic>
      <p:pic>
        <p:nvPicPr>
          <p:cNvPr id="17" name="Picture 16">
            <a:extLst>
              <a:ext uri="{FF2B5EF4-FFF2-40B4-BE49-F238E27FC236}">
                <a16:creationId xmlns:a16="http://schemas.microsoft.com/office/drawing/2014/main" id="{F7BC3B6F-8295-4BE8-9FF3-BDA82502D20A}"/>
              </a:ext>
            </a:extLst>
          </p:cNvPr>
          <p:cNvPicPr>
            <a:picLocks noChangeAspect="1"/>
          </p:cNvPicPr>
          <p:nvPr/>
        </p:nvPicPr>
        <p:blipFill>
          <a:blip r:embed="rId4"/>
          <a:stretch>
            <a:fillRect/>
          </a:stretch>
        </p:blipFill>
        <p:spPr>
          <a:xfrm>
            <a:off x="4736632" y="1515652"/>
            <a:ext cx="4016565" cy="4369372"/>
          </a:xfrm>
          <a:prstGeom prst="rect">
            <a:avLst/>
          </a:prstGeom>
        </p:spPr>
      </p:pic>
      <p:pic>
        <p:nvPicPr>
          <p:cNvPr id="19" name="Picture 18">
            <a:extLst>
              <a:ext uri="{FF2B5EF4-FFF2-40B4-BE49-F238E27FC236}">
                <a16:creationId xmlns:a16="http://schemas.microsoft.com/office/drawing/2014/main" id="{E650C554-C6D4-4468-93A4-5EFD011F160B}"/>
              </a:ext>
            </a:extLst>
          </p:cNvPr>
          <p:cNvPicPr>
            <a:picLocks noChangeAspect="1"/>
          </p:cNvPicPr>
          <p:nvPr/>
        </p:nvPicPr>
        <p:blipFill>
          <a:blip r:embed="rId5"/>
          <a:stretch>
            <a:fillRect/>
          </a:stretch>
        </p:blipFill>
        <p:spPr>
          <a:xfrm>
            <a:off x="1141237" y="4192615"/>
            <a:ext cx="4128795" cy="1692409"/>
          </a:xfrm>
          <a:prstGeom prst="rect">
            <a:avLst/>
          </a:prstGeom>
        </p:spPr>
      </p:pic>
    </p:spTree>
    <p:extLst>
      <p:ext uri="{BB962C8B-B14F-4D97-AF65-F5344CB8AC3E}">
        <p14:creationId xmlns:p14="http://schemas.microsoft.com/office/powerpoint/2010/main" val="195639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ellington Water 3">
  <a:themeElements>
    <a:clrScheme name="Custom 1">
      <a:dk1>
        <a:srgbClr val="0A5075"/>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FD83D971FAD04DB2639AA82678211A" ma:contentTypeVersion="13" ma:contentTypeDescription="Create a new document." ma:contentTypeScope="" ma:versionID="c97594cdd7cf7cd51a2b5b351361b903">
  <xsd:schema xmlns:xsd="http://www.w3.org/2001/XMLSchema" xmlns:xs="http://www.w3.org/2001/XMLSchema" xmlns:p="http://schemas.microsoft.com/office/2006/metadata/properties" xmlns:ns2="1bf58d84-5e20-4a41-aa73-0a6f7670ae44" xmlns:ns3="ed53b97b-cfb5-43fb-98c8-420dca68bc0c" targetNamespace="http://schemas.microsoft.com/office/2006/metadata/properties" ma:root="true" ma:fieldsID="a260aaac8e60f0fa103a2ad2b9b4c012" ns2:_="" ns3:_="">
    <xsd:import namespace="1bf58d84-5e20-4a41-aa73-0a6f7670ae44"/>
    <xsd:import namespace="ed53b97b-cfb5-43fb-98c8-420dca68bc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58d84-5e20-4a41-aa73-0a6f7670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53b97b-cfb5-43fb-98c8-420dca68bc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645B65-CFDD-4813-84D1-6B64A4A9A755}"/>
</file>

<file path=customXml/itemProps2.xml><?xml version="1.0" encoding="utf-8"?>
<ds:datastoreItem xmlns:ds="http://schemas.openxmlformats.org/officeDocument/2006/customXml" ds:itemID="{2718108C-795D-4CDA-8FDD-93B16C1025D0}"/>
</file>

<file path=customXml/itemProps3.xml><?xml version="1.0" encoding="utf-8"?>
<ds:datastoreItem xmlns:ds="http://schemas.openxmlformats.org/officeDocument/2006/customXml" ds:itemID="{75F9FBA2-BB1F-4479-BC72-1D2B4F081FAC}"/>
</file>

<file path=docProps/app.xml><?xml version="1.0" encoding="utf-8"?>
<Properties xmlns="http://schemas.openxmlformats.org/officeDocument/2006/extended-properties" xmlns:vt="http://schemas.openxmlformats.org/officeDocument/2006/docPropsVTypes">
  <Template/>
  <TotalTime>7992</TotalTime>
  <Words>372</Words>
  <Application>Microsoft Office PowerPoint</Application>
  <PresentationFormat>On-screen Show (4:3)</PresentationFormat>
  <Paragraphs>44</Paragraphs>
  <Slides>12</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Wellington Water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Design with Nic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 Porteous</dc:creator>
  <cp:lastModifiedBy>Katrina Guy</cp:lastModifiedBy>
  <cp:revision>131</cp:revision>
  <cp:lastPrinted>2019-06-04T07:16:31Z</cp:lastPrinted>
  <dcterms:created xsi:type="dcterms:W3CDTF">2015-03-22T22:23:18Z</dcterms:created>
  <dcterms:modified xsi:type="dcterms:W3CDTF">2022-03-11T01:39:03Z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0x01010035FD83D971FAD04DB2639AA82678211A</vt:lpwstr>
  </property>
</Properties>
</file>