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0_8C7B831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24"/>
  </p:notesMasterIdLst>
  <p:sldIdLst>
    <p:sldId id="258" r:id="rId6"/>
    <p:sldId id="266" r:id="rId7"/>
    <p:sldId id="268" r:id="rId8"/>
    <p:sldId id="267" r:id="rId9"/>
    <p:sldId id="270" r:id="rId10"/>
    <p:sldId id="279" r:id="rId11"/>
    <p:sldId id="269" r:id="rId12"/>
    <p:sldId id="271" r:id="rId13"/>
    <p:sldId id="272" r:id="rId14"/>
    <p:sldId id="278" r:id="rId15"/>
    <p:sldId id="281" r:id="rId16"/>
    <p:sldId id="274" r:id="rId17"/>
    <p:sldId id="286" r:id="rId18"/>
    <p:sldId id="275" r:id="rId19"/>
    <p:sldId id="276" r:id="rId20"/>
    <p:sldId id="288" r:id="rId21"/>
    <p:sldId id="28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6DEBCA-CD0B-4415-A99C-2B3D0056C65D}">
          <p14:sldIdLst>
            <p14:sldId id="258"/>
            <p14:sldId id="266"/>
            <p14:sldId id="268"/>
            <p14:sldId id="267"/>
            <p14:sldId id="270"/>
            <p14:sldId id="279"/>
            <p14:sldId id="269"/>
            <p14:sldId id="271"/>
            <p14:sldId id="272"/>
            <p14:sldId id="278"/>
            <p14:sldId id="281"/>
            <p14:sldId id="274"/>
            <p14:sldId id="286"/>
            <p14:sldId id="275"/>
            <p14:sldId id="276"/>
            <p14:sldId id="288"/>
            <p14:sldId id="282"/>
            <p14:sldId id="273"/>
          </p14:sldIdLst>
        </p14:section>
        <p14:section name="Taken out slides" id="{F13AED7B-469F-44D5-ABDD-62DA3AFA16AD}">
          <p14:sldIdLst/>
        </p14:section>
        <p14:section name="Templates" id="{5AE914D0-16B8-458F-A589-13295F8980E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155D5-305E-9754-8C5B-864DAD04BFAB}" name="Andreas Fischer" initials="AF" userId="S::Andreas.fischer@lutra.com::050a878d-9f6b-489b-aeba-ba258f73932b" providerId="AD"/>
  <p188:author id="{D9CED9F3-0E63-04DC-1B34-865DEF6009F3}" name="Louis Ortenzio" initials="LO" userId="S::louis.ortenzio@lutra.com::db1af7d5-5a70-4084-bb7f-7b533febb4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7CD80-5D9A-4301-98CA-CA4E08A89F95}" v="24" dt="2022-10-17T21:03:58.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3" autoAdjust="0"/>
    <p:restoredTop sz="52998" autoAdjust="0"/>
  </p:normalViewPr>
  <p:slideViewPr>
    <p:cSldViewPr snapToGrid="0">
      <p:cViewPr varScale="1">
        <p:scale>
          <a:sx n="41" d="100"/>
          <a:sy n="41" d="100"/>
        </p:scale>
        <p:origin x="2208"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Fischer" userId="050a878d-9f6b-489b-aeba-ba258f73932b" providerId="ADAL" clId="{2597CD80-5D9A-4301-98CA-CA4E08A89F95}"/>
    <pc:docChg chg="undo custSel addSld delSld modSld sldOrd modSection">
      <pc:chgData name="Andreas Fischer" userId="050a878d-9f6b-489b-aeba-ba258f73932b" providerId="ADAL" clId="{2597CD80-5D9A-4301-98CA-CA4E08A89F95}" dt="2022-10-17T21:33:37.926" v="21118" actId="6549"/>
      <pc:docMkLst>
        <pc:docMk/>
      </pc:docMkLst>
      <pc:sldChg chg="modSp mod modNotesTx">
        <pc:chgData name="Andreas Fischer" userId="050a878d-9f6b-489b-aeba-ba258f73932b" providerId="ADAL" clId="{2597CD80-5D9A-4301-98CA-CA4E08A89F95}" dt="2022-10-16T01:08:00.131" v="7612" actId="20577"/>
        <pc:sldMkLst>
          <pc:docMk/>
          <pc:sldMk cId="3455502095" sldId="258"/>
        </pc:sldMkLst>
        <pc:spChg chg="mod">
          <ac:chgData name="Andreas Fischer" userId="050a878d-9f6b-489b-aeba-ba258f73932b" providerId="ADAL" clId="{2597CD80-5D9A-4301-98CA-CA4E08A89F95}" dt="2022-10-14T23:58:04.891" v="7252" actId="20577"/>
          <ac:spMkLst>
            <pc:docMk/>
            <pc:sldMk cId="3455502095" sldId="258"/>
            <ac:spMk id="3" creationId="{B81C0C9F-87C1-7C00-77DB-C58DBE0B3A6E}"/>
          </ac:spMkLst>
        </pc:spChg>
      </pc:sldChg>
      <pc:sldChg chg="del">
        <pc:chgData name="Andreas Fischer" userId="050a878d-9f6b-489b-aeba-ba258f73932b" providerId="ADAL" clId="{2597CD80-5D9A-4301-98CA-CA4E08A89F95}" dt="2022-10-17T10:23:22.273" v="18413" actId="47"/>
        <pc:sldMkLst>
          <pc:docMk/>
          <pc:sldMk cId="1978309736" sldId="259"/>
        </pc:sldMkLst>
      </pc:sldChg>
      <pc:sldChg chg="del">
        <pc:chgData name="Andreas Fischer" userId="050a878d-9f6b-489b-aeba-ba258f73932b" providerId="ADAL" clId="{2597CD80-5D9A-4301-98CA-CA4E08A89F95}" dt="2022-10-17T10:23:20.786" v="18412" actId="47"/>
        <pc:sldMkLst>
          <pc:docMk/>
          <pc:sldMk cId="758149610" sldId="264"/>
        </pc:sldMkLst>
      </pc:sldChg>
      <pc:sldChg chg="del">
        <pc:chgData name="Andreas Fischer" userId="050a878d-9f6b-489b-aeba-ba258f73932b" providerId="ADAL" clId="{2597CD80-5D9A-4301-98CA-CA4E08A89F95}" dt="2022-10-17T10:23:19.200" v="18411" actId="47"/>
        <pc:sldMkLst>
          <pc:docMk/>
          <pc:sldMk cId="1861653424" sldId="265"/>
        </pc:sldMkLst>
      </pc:sldChg>
      <pc:sldChg chg="modNotesTx">
        <pc:chgData name="Andreas Fischer" userId="050a878d-9f6b-489b-aeba-ba258f73932b" providerId="ADAL" clId="{2597CD80-5D9A-4301-98CA-CA4E08A89F95}" dt="2022-10-17T03:22:44.013" v="16427" actId="20577"/>
        <pc:sldMkLst>
          <pc:docMk/>
          <pc:sldMk cId="2215545459" sldId="266"/>
        </pc:sldMkLst>
      </pc:sldChg>
      <pc:sldChg chg="modNotesTx">
        <pc:chgData name="Andreas Fischer" userId="050a878d-9f6b-489b-aeba-ba258f73932b" providerId="ADAL" clId="{2597CD80-5D9A-4301-98CA-CA4E08A89F95}" dt="2022-10-16T21:33:06.896" v="12749" actId="6549"/>
        <pc:sldMkLst>
          <pc:docMk/>
          <pc:sldMk cId="723794447" sldId="267"/>
        </pc:sldMkLst>
      </pc:sldChg>
      <pc:sldChg chg="modNotesTx">
        <pc:chgData name="Andreas Fischer" userId="050a878d-9f6b-489b-aeba-ba258f73932b" providerId="ADAL" clId="{2597CD80-5D9A-4301-98CA-CA4E08A89F95}" dt="2022-10-17T21:18:21.280" v="21077" actId="20577"/>
        <pc:sldMkLst>
          <pc:docMk/>
          <pc:sldMk cId="2687705006" sldId="268"/>
        </pc:sldMkLst>
      </pc:sldChg>
      <pc:sldChg chg="ord modNotesTx">
        <pc:chgData name="Andreas Fischer" userId="050a878d-9f6b-489b-aeba-ba258f73932b" providerId="ADAL" clId="{2597CD80-5D9A-4301-98CA-CA4E08A89F95}" dt="2022-10-17T20:20:02.786" v="18637" actId="20577"/>
        <pc:sldMkLst>
          <pc:docMk/>
          <pc:sldMk cId="2990735937" sldId="269"/>
        </pc:sldMkLst>
      </pc:sldChg>
      <pc:sldChg chg="modNotesTx">
        <pc:chgData name="Andreas Fischer" userId="050a878d-9f6b-489b-aeba-ba258f73932b" providerId="ADAL" clId="{2597CD80-5D9A-4301-98CA-CA4E08A89F95}" dt="2022-10-17T21:09:51.754" v="21004" actId="20577"/>
        <pc:sldMkLst>
          <pc:docMk/>
          <pc:sldMk cId="855998776" sldId="270"/>
        </pc:sldMkLst>
      </pc:sldChg>
      <pc:sldChg chg="addSp delSp modSp mod ord modNotesTx">
        <pc:chgData name="Andreas Fischer" userId="050a878d-9f6b-489b-aeba-ba258f73932b" providerId="ADAL" clId="{2597CD80-5D9A-4301-98CA-CA4E08A89F95}" dt="2022-10-17T21:26:03.127" v="21097" actId="20577"/>
        <pc:sldMkLst>
          <pc:docMk/>
          <pc:sldMk cId="2838844601" sldId="271"/>
        </pc:sldMkLst>
        <pc:spChg chg="add mod">
          <ac:chgData name="Andreas Fischer" userId="050a878d-9f6b-489b-aeba-ba258f73932b" providerId="ADAL" clId="{2597CD80-5D9A-4301-98CA-CA4E08A89F95}" dt="2022-10-17T20:23:31.749" v="18663" actId="20577"/>
          <ac:spMkLst>
            <pc:docMk/>
            <pc:sldMk cId="2838844601" sldId="271"/>
            <ac:spMk id="3" creationId="{C11A8FC1-BBBB-C8B7-0B5A-BECDBFA4B3C4}"/>
          </ac:spMkLst>
        </pc:spChg>
        <pc:spChg chg="del">
          <ac:chgData name="Andreas Fischer" userId="050a878d-9f6b-489b-aeba-ba258f73932b" providerId="ADAL" clId="{2597CD80-5D9A-4301-98CA-CA4E08A89F95}" dt="2022-10-16T02:58:41.036" v="11055" actId="478"/>
          <ac:spMkLst>
            <pc:docMk/>
            <pc:sldMk cId="2838844601" sldId="271"/>
            <ac:spMk id="12" creationId="{93D9826C-F4C4-9574-A589-E0C1648A5696}"/>
          </ac:spMkLst>
        </pc:spChg>
        <pc:spChg chg="del">
          <ac:chgData name="Andreas Fischer" userId="050a878d-9f6b-489b-aeba-ba258f73932b" providerId="ADAL" clId="{2597CD80-5D9A-4301-98CA-CA4E08A89F95}" dt="2022-10-16T02:58:42.391" v="11056" actId="478"/>
          <ac:spMkLst>
            <pc:docMk/>
            <pc:sldMk cId="2838844601" sldId="271"/>
            <ac:spMk id="13" creationId="{C94E592F-3B8F-6B56-1DA7-5A1C8C705D62}"/>
          </ac:spMkLst>
        </pc:spChg>
        <pc:picChg chg="del">
          <ac:chgData name="Andreas Fischer" userId="050a878d-9f6b-489b-aeba-ba258f73932b" providerId="ADAL" clId="{2597CD80-5D9A-4301-98CA-CA4E08A89F95}" dt="2022-10-14T23:06:29.399" v="3961" actId="478"/>
          <ac:picMkLst>
            <pc:docMk/>
            <pc:sldMk cId="2838844601" sldId="271"/>
            <ac:picMk id="9" creationId="{2F94A595-A564-FCFF-7862-84248E883A97}"/>
          </ac:picMkLst>
        </pc:picChg>
        <pc:picChg chg="del">
          <ac:chgData name="Andreas Fischer" userId="050a878d-9f6b-489b-aeba-ba258f73932b" providerId="ADAL" clId="{2597CD80-5D9A-4301-98CA-CA4E08A89F95}" dt="2022-10-14T23:06:30.047" v="3962" actId="478"/>
          <ac:picMkLst>
            <pc:docMk/>
            <pc:sldMk cId="2838844601" sldId="271"/>
            <ac:picMk id="11" creationId="{77E212A9-A283-2EC7-5C4A-63CA9C78B613}"/>
          </ac:picMkLst>
        </pc:picChg>
      </pc:sldChg>
      <pc:sldChg chg="modSp mod ord modNotesTx">
        <pc:chgData name="Andreas Fischer" userId="050a878d-9f6b-489b-aeba-ba258f73932b" providerId="ADAL" clId="{2597CD80-5D9A-4301-98CA-CA4E08A89F95}" dt="2022-10-17T21:10:36.507" v="21026" actId="20577"/>
        <pc:sldMkLst>
          <pc:docMk/>
          <pc:sldMk cId="4231004242" sldId="272"/>
        </pc:sldMkLst>
        <pc:spChg chg="mod">
          <ac:chgData name="Andreas Fischer" userId="050a878d-9f6b-489b-aeba-ba258f73932b" providerId="ADAL" clId="{2597CD80-5D9A-4301-98CA-CA4E08A89F95}" dt="2022-10-16T03:05:26.185" v="11447" actId="1035"/>
          <ac:spMkLst>
            <pc:docMk/>
            <pc:sldMk cId="4231004242" sldId="272"/>
            <ac:spMk id="3" creationId="{FDE31C78-8854-3B70-DCD1-49500E7B52A8}"/>
          </ac:spMkLst>
        </pc:spChg>
        <pc:spChg chg="mod">
          <ac:chgData name="Andreas Fischer" userId="050a878d-9f6b-489b-aeba-ba258f73932b" providerId="ADAL" clId="{2597CD80-5D9A-4301-98CA-CA4E08A89F95}" dt="2022-10-16T03:05:04.874" v="11422" actId="1038"/>
          <ac:spMkLst>
            <pc:docMk/>
            <pc:sldMk cId="4231004242" sldId="272"/>
            <ac:spMk id="6" creationId="{7B474FE1-37FD-42C4-FB7F-7FE058627852}"/>
          </ac:spMkLst>
        </pc:spChg>
        <pc:spChg chg="mod">
          <ac:chgData name="Andreas Fischer" userId="050a878d-9f6b-489b-aeba-ba258f73932b" providerId="ADAL" clId="{2597CD80-5D9A-4301-98CA-CA4E08A89F95}" dt="2022-10-16T03:05:32.007" v="11452" actId="1035"/>
          <ac:spMkLst>
            <pc:docMk/>
            <pc:sldMk cId="4231004242" sldId="272"/>
            <ac:spMk id="8" creationId="{17462D22-8059-C4B4-8A4B-B11450EBC0C5}"/>
          </ac:spMkLst>
        </pc:spChg>
        <pc:spChg chg="mod">
          <ac:chgData name="Andreas Fischer" userId="050a878d-9f6b-489b-aeba-ba258f73932b" providerId="ADAL" clId="{2597CD80-5D9A-4301-98CA-CA4E08A89F95}" dt="2022-10-16T03:05:04.874" v="11422" actId="1038"/>
          <ac:spMkLst>
            <pc:docMk/>
            <pc:sldMk cId="4231004242" sldId="272"/>
            <ac:spMk id="9" creationId="{4F00CC2B-D0F7-CCAC-C177-8B4B6D3A8A0C}"/>
          </ac:spMkLst>
        </pc:spChg>
        <pc:picChg chg="mod ord">
          <ac:chgData name="Andreas Fischer" userId="050a878d-9f6b-489b-aeba-ba258f73932b" providerId="ADAL" clId="{2597CD80-5D9A-4301-98CA-CA4E08A89F95}" dt="2022-10-16T03:05:00.407" v="11410" actId="167"/>
          <ac:picMkLst>
            <pc:docMk/>
            <pc:sldMk cId="4231004242" sldId="272"/>
            <ac:picMk id="5" creationId="{8564BE3D-11A5-372C-61FD-EE14A16CC7D3}"/>
          </ac:picMkLst>
        </pc:picChg>
      </pc:sldChg>
      <pc:sldChg chg="modNotesTx">
        <pc:chgData name="Andreas Fischer" userId="050a878d-9f6b-489b-aeba-ba258f73932b" providerId="ADAL" clId="{2597CD80-5D9A-4301-98CA-CA4E08A89F95}" dt="2022-10-17T09:25:40.750" v="18238" actId="6549"/>
        <pc:sldMkLst>
          <pc:docMk/>
          <pc:sldMk cId="3153764062" sldId="273"/>
        </pc:sldMkLst>
      </pc:sldChg>
      <pc:sldChg chg="addSp delSp modSp mod ord modNotesTx">
        <pc:chgData name="Andreas Fischer" userId="050a878d-9f6b-489b-aeba-ba258f73932b" providerId="ADAL" clId="{2597CD80-5D9A-4301-98CA-CA4E08A89F95}" dt="2022-10-17T21:10:59.118" v="21027" actId="20577"/>
        <pc:sldMkLst>
          <pc:docMk/>
          <pc:sldMk cId="337095897" sldId="274"/>
        </pc:sldMkLst>
        <pc:spChg chg="mod">
          <ac:chgData name="Andreas Fischer" userId="050a878d-9f6b-489b-aeba-ba258f73932b" providerId="ADAL" clId="{2597CD80-5D9A-4301-98CA-CA4E08A89F95}" dt="2022-10-16T03:17:55.821" v="11992" actId="1076"/>
          <ac:spMkLst>
            <pc:docMk/>
            <pc:sldMk cId="337095897" sldId="274"/>
            <ac:spMk id="2" creationId="{1B1E59D7-3C03-6A4F-3C2F-0AB6BEF7CF2C}"/>
          </ac:spMkLst>
        </pc:spChg>
        <pc:spChg chg="del">
          <ac:chgData name="Andreas Fischer" userId="050a878d-9f6b-489b-aeba-ba258f73932b" providerId="ADAL" clId="{2597CD80-5D9A-4301-98CA-CA4E08A89F95}" dt="2022-10-16T03:15:36.056" v="11831" actId="478"/>
          <ac:spMkLst>
            <pc:docMk/>
            <pc:sldMk cId="337095897" sldId="274"/>
            <ac:spMk id="3" creationId="{FDE31C78-8854-3B70-DCD1-49500E7B52A8}"/>
          </ac:spMkLst>
        </pc:spChg>
        <pc:spChg chg="add mod">
          <ac:chgData name="Andreas Fischer" userId="050a878d-9f6b-489b-aeba-ba258f73932b" providerId="ADAL" clId="{2597CD80-5D9A-4301-98CA-CA4E08A89F95}" dt="2022-10-16T03:18:15.647" v="12013" actId="1035"/>
          <ac:spMkLst>
            <pc:docMk/>
            <pc:sldMk cId="337095897" sldId="274"/>
            <ac:spMk id="5" creationId="{CD96FB2E-5380-D1C7-1FC0-2CE7E6DE1F89}"/>
          </ac:spMkLst>
        </pc:spChg>
        <pc:spChg chg="add mod">
          <ac:chgData name="Andreas Fischer" userId="050a878d-9f6b-489b-aeba-ba258f73932b" providerId="ADAL" clId="{2597CD80-5D9A-4301-98CA-CA4E08A89F95}" dt="2022-10-16T03:18:15.647" v="12013" actId="1035"/>
          <ac:spMkLst>
            <pc:docMk/>
            <pc:sldMk cId="337095897" sldId="274"/>
            <ac:spMk id="8" creationId="{9EAA30F7-04EB-E84B-BCB9-E0C352841849}"/>
          </ac:spMkLst>
        </pc:spChg>
        <pc:spChg chg="add mod">
          <ac:chgData name="Andreas Fischer" userId="050a878d-9f6b-489b-aeba-ba258f73932b" providerId="ADAL" clId="{2597CD80-5D9A-4301-98CA-CA4E08A89F95}" dt="2022-10-16T03:18:15.647" v="12013" actId="1035"/>
          <ac:spMkLst>
            <pc:docMk/>
            <pc:sldMk cId="337095897" sldId="274"/>
            <ac:spMk id="9" creationId="{AB829F7B-41D1-DD37-A286-7E2E9F16CC0C}"/>
          </ac:spMkLst>
        </pc:spChg>
        <pc:spChg chg="add mod">
          <ac:chgData name="Andreas Fischer" userId="050a878d-9f6b-489b-aeba-ba258f73932b" providerId="ADAL" clId="{2597CD80-5D9A-4301-98CA-CA4E08A89F95}" dt="2022-10-16T23:31:15.398" v="13420" actId="1076"/>
          <ac:spMkLst>
            <pc:docMk/>
            <pc:sldMk cId="337095897" sldId="274"/>
            <ac:spMk id="10" creationId="{559EF510-6E13-8DE2-79A9-A0AF6B3672BB}"/>
          </ac:spMkLst>
        </pc:spChg>
        <pc:spChg chg="add mod">
          <ac:chgData name="Andreas Fischer" userId="050a878d-9f6b-489b-aeba-ba258f73932b" providerId="ADAL" clId="{2597CD80-5D9A-4301-98CA-CA4E08A89F95}" dt="2022-10-16T03:18:15.647" v="12013" actId="1035"/>
          <ac:spMkLst>
            <pc:docMk/>
            <pc:sldMk cId="337095897" sldId="274"/>
            <ac:spMk id="11" creationId="{13A981B7-7367-9590-DB8E-ECF3B2D7F8F1}"/>
          </ac:spMkLst>
        </pc:spChg>
        <pc:spChg chg="add mod">
          <ac:chgData name="Andreas Fischer" userId="050a878d-9f6b-489b-aeba-ba258f73932b" providerId="ADAL" clId="{2597CD80-5D9A-4301-98CA-CA4E08A89F95}" dt="2022-10-16T03:18:15.647" v="12013" actId="1035"/>
          <ac:spMkLst>
            <pc:docMk/>
            <pc:sldMk cId="337095897" sldId="274"/>
            <ac:spMk id="12" creationId="{1415FE9F-B1F1-96A6-AE1B-BC7C2F26A0A3}"/>
          </ac:spMkLst>
        </pc:spChg>
        <pc:picChg chg="add del mod">
          <ac:chgData name="Andreas Fischer" userId="050a878d-9f6b-489b-aeba-ba258f73932b" providerId="ADAL" clId="{2597CD80-5D9A-4301-98CA-CA4E08A89F95}" dt="2022-10-16T03:15:52.941" v="11833" actId="478"/>
          <ac:picMkLst>
            <pc:docMk/>
            <pc:sldMk cId="337095897" sldId="274"/>
            <ac:picMk id="4" creationId="{CA7C7EF8-40BA-6032-2D23-6065060DA811}"/>
          </ac:picMkLst>
        </pc:picChg>
        <pc:picChg chg="mod ord">
          <ac:chgData name="Andreas Fischer" userId="050a878d-9f6b-489b-aeba-ba258f73932b" providerId="ADAL" clId="{2597CD80-5D9A-4301-98CA-CA4E08A89F95}" dt="2022-10-16T03:17:54.265" v="11991" actId="1076"/>
          <ac:picMkLst>
            <pc:docMk/>
            <pc:sldMk cId="337095897" sldId="274"/>
            <ac:picMk id="6" creationId="{CAAD45CA-53C7-A653-C6F6-2269DA8D96E2}"/>
          </ac:picMkLst>
        </pc:picChg>
        <pc:picChg chg="mod">
          <ac:chgData name="Andreas Fischer" userId="050a878d-9f6b-489b-aeba-ba258f73932b" providerId="ADAL" clId="{2597CD80-5D9A-4301-98CA-CA4E08A89F95}" dt="2022-10-16T03:40:07.421" v="12014" actId="14826"/>
          <ac:picMkLst>
            <pc:docMk/>
            <pc:sldMk cId="337095897" sldId="274"/>
            <ac:picMk id="7" creationId="{53BA4602-44B4-9736-E830-D923ABA47092}"/>
          </ac:picMkLst>
        </pc:picChg>
      </pc:sldChg>
      <pc:sldChg chg="modSp mod modNotesTx">
        <pc:chgData name="Andreas Fischer" userId="050a878d-9f6b-489b-aeba-ba258f73932b" providerId="ADAL" clId="{2597CD80-5D9A-4301-98CA-CA4E08A89F95}" dt="2022-10-17T21:11:10.245" v="21030" actId="20577"/>
        <pc:sldMkLst>
          <pc:docMk/>
          <pc:sldMk cId="3834685640" sldId="275"/>
        </pc:sldMkLst>
        <pc:picChg chg="mod">
          <ac:chgData name="Andreas Fischer" userId="050a878d-9f6b-489b-aeba-ba258f73932b" providerId="ADAL" clId="{2597CD80-5D9A-4301-98CA-CA4E08A89F95}" dt="2022-10-14T23:30:26.951" v="5790" actId="1076"/>
          <ac:picMkLst>
            <pc:docMk/>
            <pc:sldMk cId="3834685640" sldId="275"/>
            <ac:picMk id="5" creationId="{8564BE3D-11A5-372C-61FD-EE14A16CC7D3}"/>
          </ac:picMkLst>
        </pc:picChg>
      </pc:sldChg>
      <pc:sldChg chg="addSp delSp modSp mod modNotesTx">
        <pc:chgData name="Andreas Fischer" userId="050a878d-9f6b-489b-aeba-ba258f73932b" providerId="ADAL" clId="{2597CD80-5D9A-4301-98CA-CA4E08A89F95}" dt="2022-10-17T21:05:12.339" v="20979" actId="20577"/>
        <pc:sldMkLst>
          <pc:docMk/>
          <pc:sldMk cId="4253776593" sldId="276"/>
        </pc:sldMkLst>
        <pc:spChg chg="add del">
          <ac:chgData name="Andreas Fischer" userId="050a878d-9f6b-489b-aeba-ba258f73932b" providerId="ADAL" clId="{2597CD80-5D9A-4301-98CA-CA4E08A89F95}" dt="2022-10-14T23:34:47.318" v="5795" actId="478"/>
          <ac:spMkLst>
            <pc:docMk/>
            <pc:sldMk cId="4253776593" sldId="276"/>
            <ac:spMk id="3" creationId="{AA97E312-2BAE-A123-E16E-025F7D8ACC5F}"/>
          </ac:spMkLst>
        </pc:spChg>
        <pc:spChg chg="add mod">
          <ac:chgData name="Andreas Fischer" userId="050a878d-9f6b-489b-aeba-ba258f73932b" providerId="ADAL" clId="{2597CD80-5D9A-4301-98CA-CA4E08A89F95}" dt="2022-10-17T21:04:20.411" v="20950" actId="1076"/>
          <ac:spMkLst>
            <pc:docMk/>
            <pc:sldMk cId="4253776593" sldId="276"/>
            <ac:spMk id="3" creationId="{FB5770B9-D23B-68A1-9EE3-CEE3FB4D045B}"/>
          </ac:spMkLst>
        </pc:spChg>
        <pc:picChg chg="mod">
          <ac:chgData name="Andreas Fischer" userId="050a878d-9f6b-489b-aeba-ba258f73932b" providerId="ADAL" clId="{2597CD80-5D9A-4301-98CA-CA4E08A89F95}" dt="2022-10-17T21:03:44.908" v="20891" actId="1035"/>
          <ac:picMkLst>
            <pc:docMk/>
            <pc:sldMk cId="4253776593" sldId="276"/>
            <ac:picMk id="4" creationId="{53BD7E71-41F7-CF42-8F34-4ADC8FD699CB}"/>
          </ac:picMkLst>
        </pc:picChg>
        <pc:picChg chg="mod">
          <ac:chgData name="Andreas Fischer" userId="050a878d-9f6b-489b-aeba-ba258f73932b" providerId="ADAL" clId="{2597CD80-5D9A-4301-98CA-CA4E08A89F95}" dt="2022-10-17T21:03:44.908" v="20891" actId="1035"/>
          <ac:picMkLst>
            <pc:docMk/>
            <pc:sldMk cId="4253776593" sldId="276"/>
            <ac:picMk id="5" creationId="{8564BE3D-11A5-372C-61FD-EE14A16CC7D3}"/>
          </ac:picMkLst>
        </pc:picChg>
      </pc:sldChg>
      <pc:sldChg chg="modSp mod delCm modNotesTx">
        <pc:chgData name="Andreas Fischer" userId="050a878d-9f6b-489b-aeba-ba258f73932b" providerId="ADAL" clId="{2597CD80-5D9A-4301-98CA-CA4E08A89F95}" dt="2022-10-17T20:27:00.785" v="18759"/>
        <pc:sldMkLst>
          <pc:docMk/>
          <pc:sldMk cId="3900023053" sldId="278"/>
        </pc:sldMkLst>
        <pc:spChg chg="mod">
          <ac:chgData name="Andreas Fischer" userId="050a878d-9f6b-489b-aeba-ba258f73932b" providerId="ADAL" clId="{2597CD80-5D9A-4301-98CA-CA4E08A89F95}" dt="2022-10-16T03:10:01.123" v="11631" actId="1076"/>
          <ac:spMkLst>
            <pc:docMk/>
            <pc:sldMk cId="3900023053" sldId="278"/>
            <ac:spMk id="15" creationId="{C4087042-CBCA-F038-518E-90FD2C1E81E0}"/>
          </ac:spMkLst>
        </pc:spChg>
        <pc:spChg chg="mod">
          <ac:chgData name="Andreas Fischer" userId="050a878d-9f6b-489b-aeba-ba258f73932b" providerId="ADAL" clId="{2597CD80-5D9A-4301-98CA-CA4E08A89F95}" dt="2022-10-16T03:10:21.295" v="11636" actId="27636"/>
          <ac:spMkLst>
            <pc:docMk/>
            <pc:sldMk cId="3900023053" sldId="278"/>
            <ac:spMk id="16" creationId="{53E0FD31-D64D-470F-1FA1-B34386D0461C}"/>
          </ac:spMkLst>
        </pc:spChg>
        <pc:spChg chg="mod">
          <ac:chgData name="Andreas Fischer" userId="050a878d-9f6b-489b-aeba-ba258f73932b" providerId="ADAL" clId="{2597CD80-5D9A-4301-98CA-CA4E08A89F95}" dt="2022-10-16T03:09:42.961" v="11628" actId="1076"/>
          <ac:spMkLst>
            <pc:docMk/>
            <pc:sldMk cId="3900023053" sldId="278"/>
            <ac:spMk id="18" creationId="{5DFE30D9-D1AC-8587-BDC9-830347188FA5}"/>
          </ac:spMkLst>
        </pc:spChg>
        <pc:spChg chg="mod">
          <ac:chgData name="Andreas Fischer" userId="050a878d-9f6b-489b-aeba-ba258f73932b" providerId="ADAL" clId="{2597CD80-5D9A-4301-98CA-CA4E08A89F95}" dt="2022-10-16T03:10:05.371" v="11632" actId="1076"/>
          <ac:spMkLst>
            <pc:docMk/>
            <pc:sldMk cId="3900023053" sldId="278"/>
            <ac:spMk id="19" creationId="{EB2CC8C6-41C2-59A6-56BC-E32AF5BD42AE}"/>
          </ac:spMkLst>
        </pc:spChg>
        <pc:spChg chg="mod">
          <ac:chgData name="Andreas Fischer" userId="050a878d-9f6b-489b-aeba-ba258f73932b" providerId="ADAL" clId="{2597CD80-5D9A-4301-98CA-CA4E08A89F95}" dt="2022-10-16T03:09:55.147" v="11630" actId="1076"/>
          <ac:spMkLst>
            <pc:docMk/>
            <pc:sldMk cId="3900023053" sldId="278"/>
            <ac:spMk id="20" creationId="{42F165A8-C269-DDA4-F2CB-ABC9C26B7A85}"/>
          </ac:spMkLst>
        </pc:spChg>
        <pc:picChg chg="mod">
          <ac:chgData name="Andreas Fischer" userId="050a878d-9f6b-489b-aeba-ba258f73932b" providerId="ADAL" clId="{2597CD80-5D9A-4301-98CA-CA4E08A89F95}" dt="2022-10-16T03:10:07.538" v="11633" actId="1076"/>
          <ac:picMkLst>
            <pc:docMk/>
            <pc:sldMk cId="3900023053" sldId="278"/>
            <ac:picMk id="10" creationId="{7EFB0773-5AF6-D9B7-8E46-D4EEA7E27C2D}"/>
          </ac:picMkLst>
        </pc:picChg>
        <pc:picChg chg="mod">
          <ac:chgData name="Andreas Fischer" userId="050a878d-9f6b-489b-aeba-ba258f73932b" providerId="ADAL" clId="{2597CD80-5D9A-4301-98CA-CA4E08A89F95}" dt="2022-10-16T03:09:38.465" v="11627" actId="1076"/>
          <ac:picMkLst>
            <pc:docMk/>
            <pc:sldMk cId="3900023053" sldId="278"/>
            <ac:picMk id="12" creationId="{A81BE0F0-0E57-E3BE-873E-2221CA68C223}"/>
          </ac:picMkLst>
        </pc:picChg>
        <pc:picChg chg="mod">
          <ac:chgData name="Andreas Fischer" userId="050a878d-9f6b-489b-aeba-ba258f73932b" providerId="ADAL" clId="{2597CD80-5D9A-4301-98CA-CA4E08A89F95}" dt="2022-10-16T03:09:49.976" v="11629" actId="1076"/>
          <ac:picMkLst>
            <pc:docMk/>
            <pc:sldMk cId="3900023053" sldId="278"/>
            <ac:picMk id="14" creationId="{CE123D50-9AF2-482D-2132-38FAE9C415E5}"/>
          </ac:picMkLst>
        </pc:picChg>
      </pc:sldChg>
      <pc:sldChg chg="modSp mod modNotesTx">
        <pc:chgData name="Andreas Fischer" userId="050a878d-9f6b-489b-aeba-ba258f73932b" providerId="ADAL" clId="{2597CD80-5D9A-4301-98CA-CA4E08A89F95}" dt="2022-10-17T21:22:49.416" v="21079" actId="6549"/>
        <pc:sldMkLst>
          <pc:docMk/>
          <pc:sldMk cId="2883372679" sldId="279"/>
        </pc:sldMkLst>
        <pc:graphicFrameChg chg="mod modGraphic">
          <ac:chgData name="Andreas Fischer" userId="050a878d-9f6b-489b-aeba-ba258f73932b" providerId="ADAL" clId="{2597CD80-5D9A-4301-98CA-CA4E08A89F95}" dt="2022-10-17T19:06:01.291" v="18451" actId="1076"/>
          <ac:graphicFrameMkLst>
            <pc:docMk/>
            <pc:sldMk cId="2883372679" sldId="279"/>
            <ac:graphicFrameMk id="8" creationId="{1D20BD6E-153F-776C-CF7D-641BD73B72C5}"/>
          </ac:graphicFrameMkLst>
        </pc:graphicFrameChg>
      </pc:sldChg>
      <pc:sldChg chg="del">
        <pc:chgData name="Andreas Fischer" userId="050a878d-9f6b-489b-aeba-ba258f73932b" providerId="ADAL" clId="{2597CD80-5D9A-4301-98CA-CA4E08A89F95}" dt="2022-10-14T03:45:02.295" v="0" actId="47"/>
        <pc:sldMkLst>
          <pc:docMk/>
          <pc:sldMk cId="37002837" sldId="280"/>
        </pc:sldMkLst>
      </pc:sldChg>
      <pc:sldChg chg="modSp mod modNotesTx">
        <pc:chgData name="Andreas Fischer" userId="050a878d-9f6b-489b-aeba-ba258f73932b" providerId="ADAL" clId="{2597CD80-5D9A-4301-98CA-CA4E08A89F95}" dt="2022-10-16T23:20:45.526" v="13220" actId="20577"/>
        <pc:sldMkLst>
          <pc:docMk/>
          <pc:sldMk cId="755924662" sldId="281"/>
        </pc:sldMkLst>
        <pc:spChg chg="mod">
          <ac:chgData name="Andreas Fischer" userId="050a878d-9f6b-489b-aeba-ba258f73932b" providerId="ADAL" clId="{2597CD80-5D9A-4301-98CA-CA4E08A89F95}" dt="2022-10-16T03:12:43.333" v="11656" actId="1076"/>
          <ac:spMkLst>
            <pc:docMk/>
            <pc:sldMk cId="755924662" sldId="281"/>
            <ac:spMk id="23" creationId="{1E555A58-8614-18E9-7647-AEB111B7CA42}"/>
          </ac:spMkLst>
        </pc:spChg>
        <pc:spChg chg="mod">
          <ac:chgData name="Andreas Fischer" userId="050a878d-9f6b-489b-aeba-ba258f73932b" providerId="ADAL" clId="{2597CD80-5D9A-4301-98CA-CA4E08A89F95}" dt="2022-10-16T03:12:33.878" v="11654" actId="1076"/>
          <ac:spMkLst>
            <pc:docMk/>
            <pc:sldMk cId="755924662" sldId="281"/>
            <ac:spMk id="24" creationId="{54127B12-8D9C-BD32-C2AB-4DE39727515C}"/>
          </ac:spMkLst>
        </pc:spChg>
        <pc:spChg chg="mod">
          <ac:chgData name="Andreas Fischer" userId="050a878d-9f6b-489b-aeba-ba258f73932b" providerId="ADAL" clId="{2597CD80-5D9A-4301-98CA-CA4E08A89F95}" dt="2022-10-16T03:12:39.738" v="11655" actId="1076"/>
          <ac:spMkLst>
            <pc:docMk/>
            <pc:sldMk cId="755924662" sldId="281"/>
            <ac:spMk id="25" creationId="{83506C23-DB9D-BAC8-59DD-24D39CFB4649}"/>
          </ac:spMkLst>
        </pc:spChg>
        <pc:spChg chg="mod">
          <ac:chgData name="Andreas Fischer" userId="050a878d-9f6b-489b-aeba-ba258f73932b" providerId="ADAL" clId="{2597CD80-5D9A-4301-98CA-CA4E08A89F95}" dt="2022-10-16T03:13:10.422" v="11659" actId="1035"/>
          <ac:spMkLst>
            <pc:docMk/>
            <pc:sldMk cId="755924662" sldId="281"/>
            <ac:spMk id="26" creationId="{9E77CD17-BD8F-C82C-1BC3-318EF4E225E6}"/>
          </ac:spMkLst>
        </pc:spChg>
        <pc:spChg chg="mod">
          <ac:chgData name="Andreas Fischer" userId="050a878d-9f6b-489b-aeba-ba258f73932b" providerId="ADAL" clId="{2597CD80-5D9A-4301-98CA-CA4E08A89F95}" dt="2022-10-16T03:12:24.320" v="11652" actId="1076"/>
          <ac:spMkLst>
            <pc:docMk/>
            <pc:sldMk cId="755924662" sldId="281"/>
            <ac:spMk id="27" creationId="{B3F98610-C334-FFD7-D966-0B44A4628E2A}"/>
          </ac:spMkLst>
        </pc:spChg>
        <pc:picChg chg="mod">
          <ac:chgData name="Andreas Fischer" userId="050a878d-9f6b-489b-aeba-ba258f73932b" providerId="ADAL" clId="{2597CD80-5D9A-4301-98CA-CA4E08A89F95}" dt="2022-10-16T03:12:10.455" v="11649" actId="1076"/>
          <ac:picMkLst>
            <pc:docMk/>
            <pc:sldMk cId="755924662" sldId="281"/>
            <ac:picMk id="4" creationId="{857BA170-A148-ED35-566F-5253507BE1FC}"/>
          </ac:picMkLst>
        </pc:picChg>
        <pc:picChg chg="mod">
          <ac:chgData name="Andreas Fischer" userId="050a878d-9f6b-489b-aeba-ba258f73932b" providerId="ADAL" clId="{2597CD80-5D9A-4301-98CA-CA4E08A89F95}" dt="2022-10-16T03:12:13.688" v="11650" actId="1076"/>
          <ac:picMkLst>
            <pc:docMk/>
            <pc:sldMk cId="755924662" sldId="281"/>
            <ac:picMk id="5" creationId="{9A40B8B2-05C5-B374-D4EB-E69D78C18685}"/>
          </ac:picMkLst>
        </pc:picChg>
        <pc:picChg chg="mod">
          <ac:chgData name="Andreas Fischer" userId="050a878d-9f6b-489b-aeba-ba258f73932b" providerId="ADAL" clId="{2597CD80-5D9A-4301-98CA-CA4E08A89F95}" dt="2022-10-16T03:12:07.440" v="11648" actId="1076"/>
          <ac:picMkLst>
            <pc:docMk/>
            <pc:sldMk cId="755924662" sldId="281"/>
            <ac:picMk id="6" creationId="{D514CA8D-763B-7562-D531-3FE68F9968F6}"/>
          </ac:picMkLst>
        </pc:picChg>
        <pc:picChg chg="mod">
          <ac:chgData name="Andreas Fischer" userId="050a878d-9f6b-489b-aeba-ba258f73932b" providerId="ADAL" clId="{2597CD80-5D9A-4301-98CA-CA4E08A89F95}" dt="2022-10-16T03:12:18.390" v="11651" actId="1076"/>
          <ac:picMkLst>
            <pc:docMk/>
            <pc:sldMk cId="755924662" sldId="281"/>
            <ac:picMk id="7" creationId="{EE7C2F71-EF62-A7E8-3444-D6EF6109714E}"/>
          </ac:picMkLst>
        </pc:picChg>
        <pc:picChg chg="mod">
          <ac:chgData name="Andreas Fischer" userId="050a878d-9f6b-489b-aeba-ba258f73932b" providerId="ADAL" clId="{2597CD80-5D9A-4301-98CA-CA4E08A89F95}" dt="2022-10-16T03:11:13.048" v="11638" actId="1076"/>
          <ac:picMkLst>
            <pc:docMk/>
            <pc:sldMk cId="755924662" sldId="281"/>
            <ac:picMk id="21" creationId="{B0DC5A04-6528-D2B7-B2FC-CF925F1CC581}"/>
          </ac:picMkLst>
        </pc:picChg>
      </pc:sldChg>
      <pc:sldChg chg="addSp delSp modSp mod modNotesTx">
        <pc:chgData name="Andreas Fischer" userId="050a878d-9f6b-489b-aeba-ba258f73932b" providerId="ADAL" clId="{2597CD80-5D9A-4301-98CA-CA4E08A89F95}" dt="2022-10-17T21:33:37.926" v="21118" actId="6549"/>
        <pc:sldMkLst>
          <pc:docMk/>
          <pc:sldMk cId="3259914580" sldId="282"/>
        </pc:sldMkLst>
        <pc:spChg chg="mod">
          <ac:chgData name="Andreas Fischer" userId="050a878d-9f6b-489b-aeba-ba258f73932b" providerId="ADAL" clId="{2597CD80-5D9A-4301-98CA-CA4E08A89F95}" dt="2022-10-17T03:05:31.055" v="14870" actId="20577"/>
          <ac:spMkLst>
            <pc:docMk/>
            <pc:sldMk cId="3259914580" sldId="282"/>
            <ac:spMk id="2" creationId="{1B1E59D7-3C03-6A4F-3C2F-0AB6BEF7CF2C}"/>
          </ac:spMkLst>
        </pc:spChg>
        <pc:spChg chg="mod">
          <ac:chgData name="Andreas Fischer" userId="050a878d-9f6b-489b-aeba-ba258f73932b" providerId="ADAL" clId="{2597CD80-5D9A-4301-98CA-CA4E08A89F95}" dt="2022-10-17T03:05:08.265" v="14841" actId="1038"/>
          <ac:spMkLst>
            <pc:docMk/>
            <pc:sldMk cId="3259914580" sldId="282"/>
            <ac:spMk id="3" creationId="{FDE31C78-8854-3B70-DCD1-49500E7B52A8}"/>
          </ac:spMkLst>
        </pc:spChg>
        <pc:spChg chg="add mod">
          <ac:chgData name="Andreas Fischer" userId="050a878d-9f6b-489b-aeba-ba258f73932b" providerId="ADAL" clId="{2597CD80-5D9A-4301-98CA-CA4E08A89F95}" dt="2022-10-17T03:05:23.012" v="14867" actId="1038"/>
          <ac:spMkLst>
            <pc:docMk/>
            <pc:sldMk cId="3259914580" sldId="282"/>
            <ac:spMk id="7" creationId="{8E6AA3D1-965F-826F-A194-A8BC81924B7C}"/>
          </ac:spMkLst>
        </pc:spChg>
        <pc:spChg chg="add mod">
          <ac:chgData name="Andreas Fischer" userId="050a878d-9f6b-489b-aeba-ba258f73932b" providerId="ADAL" clId="{2597CD80-5D9A-4301-98CA-CA4E08A89F95}" dt="2022-10-17T03:05:23.012" v="14867" actId="1038"/>
          <ac:spMkLst>
            <pc:docMk/>
            <pc:sldMk cId="3259914580" sldId="282"/>
            <ac:spMk id="8" creationId="{6E077B35-790F-D347-2F62-EF30073007CD}"/>
          </ac:spMkLst>
        </pc:spChg>
        <pc:spChg chg="add mod">
          <ac:chgData name="Andreas Fischer" userId="050a878d-9f6b-489b-aeba-ba258f73932b" providerId="ADAL" clId="{2597CD80-5D9A-4301-98CA-CA4E08A89F95}" dt="2022-10-17T03:05:23.012" v="14867" actId="1038"/>
          <ac:spMkLst>
            <pc:docMk/>
            <pc:sldMk cId="3259914580" sldId="282"/>
            <ac:spMk id="9" creationId="{625655B5-A527-720C-5164-E819EAF9168A}"/>
          </ac:spMkLst>
        </pc:spChg>
        <pc:spChg chg="add mod">
          <ac:chgData name="Andreas Fischer" userId="050a878d-9f6b-489b-aeba-ba258f73932b" providerId="ADAL" clId="{2597CD80-5D9A-4301-98CA-CA4E08A89F95}" dt="2022-10-17T03:05:23.012" v="14867" actId="1038"/>
          <ac:spMkLst>
            <pc:docMk/>
            <pc:sldMk cId="3259914580" sldId="282"/>
            <ac:spMk id="10" creationId="{386167CC-E185-BBE4-DA7E-7C278D4A3277}"/>
          </ac:spMkLst>
        </pc:spChg>
        <pc:spChg chg="mod">
          <ac:chgData name="Andreas Fischer" userId="050a878d-9f6b-489b-aeba-ba258f73932b" providerId="ADAL" clId="{2597CD80-5D9A-4301-98CA-CA4E08A89F95}" dt="2022-10-17T03:05:08.265" v="14841" actId="1038"/>
          <ac:spMkLst>
            <pc:docMk/>
            <pc:sldMk cId="3259914580" sldId="282"/>
            <ac:spMk id="13" creationId="{18171C32-4F97-16C2-97F8-347B654F04FF}"/>
          </ac:spMkLst>
        </pc:spChg>
        <pc:graphicFrameChg chg="add mod modGraphic">
          <ac:chgData name="Andreas Fischer" userId="050a878d-9f6b-489b-aeba-ba258f73932b" providerId="ADAL" clId="{2597CD80-5D9A-4301-98CA-CA4E08A89F95}" dt="2022-10-17T03:05:08.265" v="14841" actId="1038"/>
          <ac:graphicFrameMkLst>
            <pc:docMk/>
            <pc:sldMk cId="3259914580" sldId="282"/>
            <ac:graphicFrameMk id="4" creationId="{EEE7FDDB-5631-A9BC-CD13-FEECDB18180F}"/>
          </ac:graphicFrameMkLst>
        </pc:graphicFrameChg>
        <pc:graphicFrameChg chg="add del mod">
          <ac:chgData name="Andreas Fischer" userId="050a878d-9f6b-489b-aeba-ba258f73932b" providerId="ADAL" clId="{2597CD80-5D9A-4301-98CA-CA4E08A89F95}" dt="2022-10-16T20:31:53.754" v="12611" actId="478"/>
          <ac:graphicFrameMkLst>
            <pc:docMk/>
            <pc:sldMk cId="3259914580" sldId="282"/>
            <ac:graphicFrameMk id="5" creationId="{F1210154-5965-D424-48C1-4AECE18AFF2D}"/>
          </ac:graphicFrameMkLst>
        </pc:graphicFrameChg>
        <pc:graphicFrameChg chg="add mod modGraphic">
          <ac:chgData name="Andreas Fischer" userId="050a878d-9f6b-489b-aeba-ba258f73932b" providerId="ADAL" clId="{2597CD80-5D9A-4301-98CA-CA4E08A89F95}" dt="2022-10-17T03:05:08.265" v="14841" actId="1038"/>
          <ac:graphicFrameMkLst>
            <pc:docMk/>
            <pc:sldMk cId="3259914580" sldId="282"/>
            <ac:graphicFrameMk id="6" creationId="{E71B7732-4F0A-00FB-17B5-6A1DB419A0D0}"/>
          </ac:graphicFrameMkLst>
        </pc:graphicFrameChg>
        <pc:picChg chg="del">
          <ac:chgData name="Andreas Fischer" userId="050a878d-9f6b-489b-aeba-ba258f73932b" providerId="ADAL" clId="{2597CD80-5D9A-4301-98CA-CA4E08A89F95}" dt="2022-10-14T23:43:16.297" v="6819" actId="478"/>
          <ac:picMkLst>
            <pc:docMk/>
            <pc:sldMk cId="3259914580" sldId="282"/>
            <ac:picMk id="10" creationId="{7E5B3FB1-0BDA-85A3-279B-1F8C4936B55B}"/>
          </ac:picMkLst>
        </pc:picChg>
        <pc:picChg chg="del">
          <ac:chgData name="Andreas Fischer" userId="050a878d-9f6b-489b-aeba-ba258f73932b" providerId="ADAL" clId="{2597CD80-5D9A-4301-98CA-CA4E08A89F95}" dt="2022-10-14T23:43:16.930" v="6820" actId="478"/>
          <ac:picMkLst>
            <pc:docMk/>
            <pc:sldMk cId="3259914580" sldId="282"/>
            <ac:picMk id="12" creationId="{6DC44B3B-7BDE-BE80-00E3-AD82B5DDE125}"/>
          </ac:picMkLst>
        </pc:picChg>
      </pc:sldChg>
      <pc:sldChg chg="del">
        <pc:chgData name="Andreas Fischer" userId="050a878d-9f6b-489b-aeba-ba258f73932b" providerId="ADAL" clId="{2597CD80-5D9A-4301-98CA-CA4E08A89F95}" dt="2022-10-17T10:23:17.564" v="18410" actId="47"/>
        <pc:sldMkLst>
          <pc:docMk/>
          <pc:sldMk cId="1092616296" sldId="283"/>
        </pc:sldMkLst>
      </pc:sldChg>
      <pc:sldChg chg="del">
        <pc:chgData name="Andreas Fischer" userId="050a878d-9f6b-489b-aeba-ba258f73932b" providerId="ADAL" clId="{2597CD80-5D9A-4301-98CA-CA4E08A89F95}" dt="2022-10-14T03:45:02.295" v="0" actId="47"/>
        <pc:sldMkLst>
          <pc:docMk/>
          <pc:sldMk cId="3438402651" sldId="284"/>
        </pc:sldMkLst>
      </pc:sldChg>
      <pc:sldChg chg="del">
        <pc:chgData name="Andreas Fischer" userId="050a878d-9f6b-489b-aeba-ba258f73932b" providerId="ADAL" clId="{2597CD80-5D9A-4301-98CA-CA4E08A89F95}" dt="2022-10-14T03:45:02.295" v="0" actId="47"/>
        <pc:sldMkLst>
          <pc:docMk/>
          <pc:sldMk cId="906770087" sldId="285"/>
        </pc:sldMkLst>
      </pc:sldChg>
      <pc:sldChg chg="addSp delSp modSp mod ord delCm modNotesTx">
        <pc:chgData name="Andreas Fischer" userId="050a878d-9f6b-489b-aeba-ba258f73932b" providerId="ADAL" clId="{2597CD80-5D9A-4301-98CA-CA4E08A89F95}" dt="2022-10-17T20:54:18.914" v="20146" actId="20577"/>
        <pc:sldMkLst>
          <pc:docMk/>
          <pc:sldMk cId="1959690525" sldId="286"/>
        </pc:sldMkLst>
        <pc:spChg chg="del">
          <ac:chgData name="Andreas Fischer" userId="050a878d-9f6b-489b-aeba-ba258f73932b" providerId="ADAL" clId="{2597CD80-5D9A-4301-98CA-CA4E08A89F95}" dt="2022-10-16T23:28:26.036" v="13363" actId="478"/>
          <ac:spMkLst>
            <pc:docMk/>
            <pc:sldMk cId="1959690525" sldId="286"/>
            <ac:spMk id="3" creationId="{FDE31C78-8854-3B70-DCD1-49500E7B52A8}"/>
          </ac:spMkLst>
        </pc:spChg>
        <pc:spChg chg="add mod">
          <ac:chgData name="Andreas Fischer" userId="050a878d-9f6b-489b-aeba-ba258f73932b" providerId="ADAL" clId="{2597CD80-5D9A-4301-98CA-CA4E08A89F95}" dt="2022-10-16T23:34:42.948" v="13636" actId="1037"/>
          <ac:spMkLst>
            <pc:docMk/>
            <pc:sldMk cId="1959690525" sldId="286"/>
            <ac:spMk id="5" creationId="{688C0F35-27E4-7B3B-1A76-3CE8CF225216}"/>
          </ac:spMkLst>
        </pc:spChg>
        <pc:spChg chg="add mod">
          <ac:chgData name="Andreas Fischer" userId="050a878d-9f6b-489b-aeba-ba258f73932b" providerId="ADAL" clId="{2597CD80-5D9A-4301-98CA-CA4E08A89F95}" dt="2022-10-16T23:31:49.296" v="13510" actId="14100"/>
          <ac:spMkLst>
            <pc:docMk/>
            <pc:sldMk cId="1959690525" sldId="286"/>
            <ac:spMk id="6" creationId="{C193858B-FAF8-F575-0B4F-864925B7B4A9}"/>
          </ac:spMkLst>
        </pc:spChg>
        <pc:spChg chg="add mod">
          <ac:chgData name="Andreas Fischer" userId="050a878d-9f6b-489b-aeba-ba258f73932b" providerId="ADAL" clId="{2597CD80-5D9A-4301-98CA-CA4E08A89F95}" dt="2022-10-16T23:34:42.948" v="13636" actId="1037"/>
          <ac:spMkLst>
            <pc:docMk/>
            <pc:sldMk cId="1959690525" sldId="286"/>
            <ac:spMk id="7" creationId="{E3D58C17-8B54-EDDB-2946-8ED7CB0C9C59}"/>
          </ac:spMkLst>
        </pc:spChg>
        <pc:spChg chg="add mod">
          <ac:chgData name="Andreas Fischer" userId="050a878d-9f6b-489b-aeba-ba258f73932b" providerId="ADAL" clId="{2597CD80-5D9A-4301-98CA-CA4E08A89F95}" dt="2022-10-16T23:32:47.140" v="13614" actId="1036"/>
          <ac:spMkLst>
            <pc:docMk/>
            <pc:sldMk cId="1959690525" sldId="286"/>
            <ac:spMk id="8" creationId="{92CB81FE-BBA3-75DC-F28E-DE824F1DC8E9}"/>
          </ac:spMkLst>
        </pc:spChg>
        <pc:graphicFrameChg chg="mod modGraphic">
          <ac:chgData name="Andreas Fischer" userId="050a878d-9f6b-489b-aeba-ba258f73932b" providerId="ADAL" clId="{2597CD80-5D9A-4301-98CA-CA4E08A89F95}" dt="2022-10-16T23:34:11.344" v="13623" actId="14100"/>
          <ac:graphicFrameMkLst>
            <pc:docMk/>
            <pc:sldMk cId="1959690525" sldId="286"/>
            <ac:graphicFrameMk id="4" creationId="{7FAD7335-BEB2-BF97-EE65-66777BCDEF8A}"/>
          </ac:graphicFrameMkLst>
        </pc:graphicFrameChg>
      </pc:sldChg>
      <pc:sldChg chg="add del ord">
        <pc:chgData name="Andreas Fischer" userId="050a878d-9f6b-489b-aeba-ba258f73932b" providerId="ADAL" clId="{2597CD80-5D9A-4301-98CA-CA4E08A89F95}" dt="2022-10-17T10:23:15.784" v="18409" actId="47"/>
        <pc:sldMkLst>
          <pc:docMk/>
          <pc:sldMk cId="1161897942" sldId="287"/>
        </pc:sldMkLst>
      </pc:sldChg>
      <pc:sldChg chg="addSp delSp modSp add mod modCm modNotesTx">
        <pc:chgData name="Andreas Fischer" userId="050a878d-9f6b-489b-aeba-ba258f73932b" providerId="ADAL" clId="{2597CD80-5D9A-4301-98CA-CA4E08A89F95}" dt="2022-10-17T09:19:49.343" v="18141" actId="20577"/>
        <pc:sldMkLst>
          <pc:docMk/>
          <pc:sldMk cId="2356904733" sldId="288"/>
        </pc:sldMkLst>
        <pc:spChg chg="mod">
          <ac:chgData name="Andreas Fischer" userId="050a878d-9f6b-489b-aeba-ba258f73932b" providerId="ADAL" clId="{2597CD80-5D9A-4301-98CA-CA4E08A89F95}" dt="2022-10-14T23:39:02.901" v="6464" actId="20577"/>
          <ac:spMkLst>
            <pc:docMk/>
            <pc:sldMk cId="2356904733" sldId="288"/>
            <ac:spMk id="2" creationId="{1B1E59D7-3C03-6A4F-3C2F-0AB6BEF7CF2C}"/>
          </ac:spMkLst>
        </pc:spChg>
        <pc:spChg chg="del">
          <ac:chgData name="Andreas Fischer" userId="050a878d-9f6b-489b-aeba-ba258f73932b" providerId="ADAL" clId="{2597CD80-5D9A-4301-98CA-CA4E08A89F95}" dt="2022-10-17T02:55:34.388" v="14719" actId="478"/>
          <ac:spMkLst>
            <pc:docMk/>
            <pc:sldMk cId="2356904733" sldId="288"/>
            <ac:spMk id="3" creationId="{FDE31C78-8854-3B70-DCD1-49500E7B52A8}"/>
          </ac:spMkLst>
        </pc:spChg>
        <pc:spChg chg="add mod">
          <ac:chgData name="Andreas Fischer" userId="050a878d-9f6b-489b-aeba-ba258f73932b" providerId="ADAL" clId="{2597CD80-5D9A-4301-98CA-CA4E08A89F95}" dt="2022-10-17T03:01:39.241" v="14750" actId="1035"/>
          <ac:spMkLst>
            <pc:docMk/>
            <pc:sldMk cId="2356904733" sldId="288"/>
            <ac:spMk id="5" creationId="{3351382F-DBAC-69CB-2A9A-B55C22969C9D}"/>
          </ac:spMkLst>
        </pc:spChg>
        <pc:spChg chg="add mod">
          <ac:chgData name="Andreas Fischer" userId="050a878d-9f6b-489b-aeba-ba258f73932b" providerId="ADAL" clId="{2597CD80-5D9A-4301-98CA-CA4E08A89F95}" dt="2022-10-17T03:01:47.885" v="14752" actId="1076"/>
          <ac:spMkLst>
            <pc:docMk/>
            <pc:sldMk cId="2356904733" sldId="288"/>
            <ac:spMk id="6" creationId="{43F2F41D-A09C-D8BC-77D0-709CC8B3045F}"/>
          </ac:spMkLst>
        </pc:spChg>
        <pc:spChg chg="add mod">
          <ac:chgData name="Andreas Fischer" userId="050a878d-9f6b-489b-aeba-ba258f73932b" providerId="ADAL" clId="{2597CD80-5D9A-4301-98CA-CA4E08A89F95}" dt="2022-10-17T03:01:39.241" v="14750" actId="1035"/>
          <ac:spMkLst>
            <pc:docMk/>
            <pc:sldMk cId="2356904733" sldId="288"/>
            <ac:spMk id="7" creationId="{8BD1BECD-9FFA-87EB-F2F3-4E2668793573}"/>
          </ac:spMkLst>
        </pc:spChg>
        <pc:spChg chg="add mod">
          <ac:chgData name="Andreas Fischer" userId="050a878d-9f6b-489b-aeba-ba258f73932b" providerId="ADAL" clId="{2597CD80-5D9A-4301-98CA-CA4E08A89F95}" dt="2022-10-17T03:01:57.371" v="14754" actId="1076"/>
          <ac:spMkLst>
            <pc:docMk/>
            <pc:sldMk cId="2356904733" sldId="288"/>
            <ac:spMk id="8" creationId="{51C9A785-0EC2-0844-5CF0-BBA2D0A924F5}"/>
          </ac:spMkLst>
        </pc:spChg>
        <pc:graphicFrameChg chg="mod modGraphic">
          <ac:chgData name="Andreas Fischer" userId="050a878d-9f6b-489b-aeba-ba258f73932b" providerId="ADAL" clId="{2597CD80-5D9A-4301-98CA-CA4E08A89F95}" dt="2022-10-17T03:01:43.840" v="14751" actId="1076"/>
          <ac:graphicFrameMkLst>
            <pc:docMk/>
            <pc:sldMk cId="2356904733" sldId="288"/>
            <ac:graphicFrameMk id="4" creationId="{7FAD7335-BEB2-BF97-EE65-66777BCDEF8A}"/>
          </ac:graphicFrameMkLst>
        </pc:graphicFrameChg>
      </pc:sldChg>
    </pc:docChg>
  </pc:docChgLst>
</pc:chgInfo>
</file>

<file path=ppt/comments/modernComment_120_8C7B831D.xml><?xml version="1.0" encoding="utf-8"?>
<p188:cmLst xmlns:a="http://schemas.openxmlformats.org/drawingml/2006/main" xmlns:r="http://schemas.openxmlformats.org/officeDocument/2006/relationships" xmlns:p188="http://schemas.microsoft.com/office/powerpoint/2018/8/main">
  <p188:cm id="{4EEA12DD-620A-49A0-8FD5-FB225B4573DE}" authorId="{BF4155D5-305E-9754-8C5B-864DAD04BFAB}" created="2022-10-13T20:38:02.679">
    <ac:txMkLst xmlns:ac="http://schemas.microsoft.com/office/drawing/2013/main/command">
      <pc:docMk xmlns:pc="http://schemas.microsoft.com/office/powerpoint/2013/main/command"/>
      <pc:sldMk xmlns:pc="http://schemas.microsoft.com/office/powerpoint/2013/main/command" cId="2356904733" sldId="288"/>
      <ac:spMk id="2" creationId="{1B1E59D7-3C03-6A4F-3C2F-0AB6BEF7CF2C}"/>
      <ac:txMk cp="18" len="7">
        <ac:context len="26" hash="4083389118"/>
      </ac:txMk>
    </ac:txMkLst>
    <p188:pos x="6179683" y="397142"/>
    <p188:txBody>
      <a:bodyPr/>
      <a:lstStyle/>
      <a:p>
        <a:r>
          <a:rPr lang="en-NZ"/>
          <a:t>Remove column "NoxSARR"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41F4A-FF37-4B5B-A622-CE2BF3AD7BD7}" type="datetimeFigureOut">
              <a:rPr lang="en-NZ" smtClean="0"/>
              <a:t>18/10/2022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06C50-30DB-46B0-91DD-B81EEE953426}" type="slidenum">
              <a:rPr lang="en-NZ" smtClean="0"/>
              <a:t>‹#›</a:t>
            </a:fld>
            <a:endParaRPr lang="en-NZ"/>
          </a:p>
        </p:txBody>
      </p:sp>
    </p:spTree>
    <p:extLst>
      <p:ext uri="{BB962C8B-B14F-4D97-AF65-F5344CB8AC3E}">
        <p14:creationId xmlns:p14="http://schemas.microsoft.com/office/powerpoint/2010/main" val="3347510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very much for coming to my presentation.</a:t>
            </a:r>
          </a:p>
          <a:p>
            <a:r>
              <a:rPr lang="en-NZ" dirty="0"/>
              <a:t>My name is Andreas Fischer, and I am the Innovation Lead and a senior process engineer at Lutra.</a:t>
            </a:r>
          </a:p>
          <a:p>
            <a:endParaRPr lang="en-NZ" dirty="0"/>
          </a:p>
          <a:p>
            <a:r>
              <a:rPr lang="en-NZ" dirty="0"/>
              <a:t>This presentation is about moving bed biofilm reactors, or MBBRs.</a:t>
            </a:r>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a:t>
            </a:fld>
            <a:endParaRPr lang="en-NZ"/>
          </a:p>
        </p:txBody>
      </p:sp>
    </p:spTree>
    <p:extLst>
      <p:ext uri="{BB962C8B-B14F-4D97-AF65-F5344CB8AC3E}">
        <p14:creationId xmlns:p14="http://schemas.microsoft.com/office/powerpoint/2010/main" val="227419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These are photo of the biofilm development in the first reactor during trial A.</a:t>
            </a:r>
          </a:p>
          <a:p>
            <a:r>
              <a:rPr lang="en-NZ" dirty="0"/>
              <a:t>It’s nothing really exciting, but everybody likes to see these pictures.</a:t>
            </a:r>
          </a:p>
          <a:p>
            <a:r>
              <a:rPr lang="en-NZ" dirty="0"/>
              <a:t>We can see that the media gradually becomes more overgrown with biofilm. </a:t>
            </a:r>
          </a:p>
          <a:p>
            <a:r>
              <a:rPr lang="en-NZ" dirty="0"/>
              <a:t>It’s like the equivalent of bug porn.</a:t>
            </a:r>
          </a:p>
        </p:txBody>
      </p:sp>
      <p:sp>
        <p:nvSpPr>
          <p:cNvPr id="4" name="Slide Number Placeholder 3"/>
          <p:cNvSpPr>
            <a:spLocks noGrp="1"/>
          </p:cNvSpPr>
          <p:nvPr>
            <p:ph type="sldNum" sz="quarter" idx="5"/>
          </p:nvPr>
        </p:nvSpPr>
        <p:spPr/>
        <p:txBody>
          <a:bodyPr/>
          <a:lstStyle/>
          <a:p>
            <a:fld id="{9BC06C50-30DB-46B0-91DD-B81EEE953426}" type="slidenum">
              <a:rPr lang="en-NZ" smtClean="0"/>
              <a:t>10</a:t>
            </a:fld>
            <a:endParaRPr lang="en-NZ"/>
          </a:p>
        </p:txBody>
      </p:sp>
    </p:spTree>
    <p:extLst>
      <p:ext uri="{BB962C8B-B14F-4D97-AF65-F5344CB8AC3E}">
        <p14:creationId xmlns:p14="http://schemas.microsoft.com/office/powerpoint/2010/main" val="2273650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is the biofilm in the second reactor media.</a:t>
            </a:r>
          </a:p>
          <a:p>
            <a:r>
              <a:rPr lang="en-NZ" dirty="0"/>
              <a:t>The </a:t>
            </a:r>
            <a:r>
              <a:rPr lang="en-NZ" dirty="0" err="1"/>
              <a:t>denitrifier</a:t>
            </a:r>
            <a:r>
              <a:rPr lang="en-NZ" dirty="0"/>
              <a:t> biofilm is typically a bit fluffier than the nitrifier biofilm, which can be seen well in these photos.</a:t>
            </a:r>
          </a:p>
        </p:txBody>
      </p:sp>
      <p:sp>
        <p:nvSpPr>
          <p:cNvPr id="4" name="Slide Number Placeholder 3"/>
          <p:cNvSpPr>
            <a:spLocks noGrp="1"/>
          </p:cNvSpPr>
          <p:nvPr>
            <p:ph type="sldNum" sz="quarter" idx="5"/>
          </p:nvPr>
        </p:nvSpPr>
        <p:spPr/>
        <p:txBody>
          <a:bodyPr/>
          <a:lstStyle/>
          <a:p>
            <a:fld id="{9BC06C50-30DB-46B0-91DD-B81EEE953426}" type="slidenum">
              <a:rPr lang="en-NZ" smtClean="0"/>
              <a:t>11</a:t>
            </a:fld>
            <a:endParaRPr lang="en-NZ"/>
          </a:p>
        </p:txBody>
      </p:sp>
    </p:spTree>
    <p:extLst>
      <p:ext uri="{BB962C8B-B14F-4D97-AF65-F5344CB8AC3E}">
        <p14:creationId xmlns:p14="http://schemas.microsoft.com/office/powerpoint/2010/main" val="3137311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Let’s have a look at the measured SARR 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For graph on left, the blue line shows the nitrification SARR. The orange line shows the denitrification SARR.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We can see right away that the denitrification rate is significantly higher than the nitrification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We can see that Period 1 had a higher SARR than period 2, because of the substrate limiting conditions in period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These SARR rates are pretty typical, and can be estimated through conventional design guidelines.</a:t>
            </a:r>
          </a:p>
          <a:p>
            <a:endParaRPr lang="en-NZ" dirty="0"/>
          </a:p>
          <a:p>
            <a:r>
              <a:rPr lang="en-NZ" dirty="0"/>
              <a:t>Graph on right: surface area loading rate versus surface area removal rate.</a:t>
            </a:r>
          </a:p>
          <a:p>
            <a:r>
              <a:rPr lang="en-NZ" dirty="0"/>
              <a:t>If a dot lies on the line across, it means that everything that was loaded into the reactor was being removed.</a:t>
            </a:r>
          </a:p>
          <a:p>
            <a:r>
              <a:rPr lang="en-NZ" dirty="0"/>
              <a:t>The two Periods 1 and 2 can be clearly distinguished in both graphs.</a:t>
            </a:r>
          </a:p>
          <a:p>
            <a:r>
              <a:rPr lang="en-NZ" dirty="0"/>
              <a:t>The top graph shows the nitrification stage. It shows that in Period 2, we operated the reactor in a way so that we could remove almost all ammonia, and this meant operating at lower loading rate and thus lower SARR.</a:t>
            </a:r>
          </a:p>
          <a:p>
            <a:r>
              <a:rPr lang="en-NZ" dirty="0"/>
              <a:t>In Period 1, the reactor achieved a higher SARR, without removing all ammonia from the effluent.</a:t>
            </a:r>
          </a:p>
          <a:p>
            <a:endParaRPr lang="en-NZ" dirty="0"/>
          </a:p>
          <a:p>
            <a:r>
              <a:rPr lang="en-NZ" dirty="0"/>
              <a:t>The lower graph shows the denitrification stage. This graph shows that the </a:t>
            </a:r>
            <a:r>
              <a:rPr lang="en-NZ" dirty="0" err="1"/>
              <a:t>denit</a:t>
            </a:r>
            <a:r>
              <a:rPr lang="en-NZ" dirty="0"/>
              <a:t> stage probably has more capacity, because the highest point is close to the dotted line.</a:t>
            </a:r>
          </a:p>
          <a:p>
            <a:endParaRPr lang="en-NZ" dirty="0"/>
          </a:p>
          <a:p>
            <a:r>
              <a:rPr lang="en-NZ" dirty="0"/>
              <a:t>--- next slide ----</a:t>
            </a:r>
          </a:p>
        </p:txBody>
      </p:sp>
      <p:sp>
        <p:nvSpPr>
          <p:cNvPr id="4" name="Slide Number Placeholder 3"/>
          <p:cNvSpPr>
            <a:spLocks noGrp="1"/>
          </p:cNvSpPr>
          <p:nvPr>
            <p:ph type="sldNum" sz="quarter" idx="5"/>
          </p:nvPr>
        </p:nvSpPr>
        <p:spPr/>
        <p:txBody>
          <a:bodyPr/>
          <a:lstStyle/>
          <a:p>
            <a:fld id="{9BC06C50-30DB-46B0-91DD-B81EEE953426}" type="slidenum">
              <a:rPr lang="en-NZ" smtClean="0"/>
              <a:t>12</a:t>
            </a:fld>
            <a:endParaRPr lang="en-NZ"/>
          </a:p>
        </p:txBody>
      </p:sp>
    </p:spTree>
    <p:extLst>
      <p:ext uri="{BB962C8B-B14F-4D97-AF65-F5344CB8AC3E}">
        <p14:creationId xmlns:p14="http://schemas.microsoft.com/office/powerpoint/2010/main" val="1713294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table shows average values of measured SARRs and overall pollutant removal ratios for Period 1 and Period 2.</a:t>
            </a:r>
          </a:p>
          <a:p>
            <a:endParaRPr lang="en-NZ" dirty="0"/>
          </a:p>
          <a:p>
            <a:r>
              <a:rPr lang="en-NZ" dirty="0"/>
              <a:t>As mentioned before, we can see that the SARR for denitrification is higher than for nitrification.</a:t>
            </a:r>
          </a:p>
          <a:p>
            <a:endParaRPr lang="en-NZ" dirty="0"/>
          </a:p>
          <a:p>
            <a:r>
              <a:rPr lang="en-NZ" dirty="0"/>
              <a:t>In Period 2, we see high removal ratios but lower SARRs, that’s because of substrate limiting conditions where we are basically running out of pollutant to remove.</a:t>
            </a:r>
          </a:p>
          <a:p>
            <a:endParaRPr lang="en-NZ" dirty="0"/>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13</a:t>
            </a:fld>
            <a:endParaRPr lang="en-NZ"/>
          </a:p>
        </p:txBody>
      </p:sp>
    </p:spTree>
    <p:extLst>
      <p:ext uri="{BB962C8B-B14F-4D97-AF65-F5344CB8AC3E}">
        <p14:creationId xmlns:p14="http://schemas.microsoft.com/office/powerpoint/2010/main" val="392500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Here are results from Trial B. The trial is still running, and we are still making some process changes.</a:t>
            </a:r>
          </a:p>
          <a:p>
            <a:r>
              <a:rPr lang="en-NZ" dirty="0"/>
              <a:t>The top graph shows the ammonia  concentrations in influent and first stage effluent. The yellow line shows the target effluent concentration of 30 mg/L. We can see that the reactor is reaching its target concentration.</a:t>
            </a:r>
          </a:p>
          <a:p>
            <a:endParaRPr lang="en-NZ" dirty="0"/>
          </a:p>
          <a:p>
            <a:r>
              <a:rPr lang="en-NZ" dirty="0"/>
              <a:t>The lower graph shows the NOx concentrations in influent, first stage, and second stage effluent, with the yellow line showing the 5 mg/L target.</a:t>
            </a:r>
          </a:p>
          <a:p>
            <a:r>
              <a:rPr lang="en-NZ" dirty="0"/>
              <a:t>The reactor is well below its target, except for the period in red where the acetic acid dose pump failed. After it was repaired, we reached our target again.</a:t>
            </a:r>
          </a:p>
          <a:p>
            <a:r>
              <a:rPr lang="en-NZ" dirty="0"/>
              <a:t>--- NEXT SLIDE ---</a:t>
            </a:r>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14</a:t>
            </a:fld>
            <a:endParaRPr lang="en-NZ"/>
          </a:p>
        </p:txBody>
      </p:sp>
    </p:spTree>
    <p:extLst>
      <p:ext uri="{BB962C8B-B14F-4D97-AF65-F5344CB8AC3E}">
        <p14:creationId xmlns:p14="http://schemas.microsoft.com/office/powerpoint/2010/main" val="263293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These are the SARR values for Trial B. </a:t>
            </a:r>
          </a:p>
          <a:p>
            <a:r>
              <a:rPr lang="en-NZ" dirty="0"/>
              <a:t>On the left graph, the blue line is nitrification, orange denitrification</a:t>
            </a:r>
          </a:p>
          <a:p>
            <a:endParaRPr lang="en-NZ" dirty="0"/>
          </a:p>
          <a:p>
            <a:r>
              <a:rPr lang="en-NZ" dirty="0"/>
              <a:t>Again, for nitrification, these are typical rates for a highly loaded system with a lot of excess substrate.</a:t>
            </a:r>
          </a:p>
          <a:p>
            <a:endParaRPr lang="en-NZ" dirty="0"/>
          </a:p>
          <a:p>
            <a:r>
              <a:rPr lang="en-NZ" dirty="0"/>
              <a:t>The loading/removal graph on the right shows the denitrification. We can clearly see the period where the acetic acid wasn’t dosed, and there was hardly any removal. What the graph also shows is that when it’s working, it pretty much removes all the nitrate that is fed into it. </a:t>
            </a:r>
          </a:p>
          <a:p>
            <a:r>
              <a:rPr lang="en-NZ" dirty="0"/>
              <a:t>So we haven’t reached the system’s capacity yet. To push the SARR up, we have recently removed 20 L of media from stage two, which means the remaining biofilm has to degrade the same amount of pollutant. We hope that eventually we can push the SARR up to almost 3 grams / m2 / day.</a:t>
            </a:r>
          </a:p>
          <a:p>
            <a:endParaRPr lang="en-NZ" dirty="0"/>
          </a:p>
          <a:p>
            <a:r>
              <a:rPr lang="en-NZ" dirty="0"/>
              <a:t>In terms of a toxic inhibition of nitrification, we haven’t seen this in the data. An MBBR looks suitable to treat the wastewater for nitrogen removal.</a:t>
            </a:r>
          </a:p>
          <a:p>
            <a:endParaRPr lang="en-NZ" dirty="0"/>
          </a:p>
          <a:p>
            <a:r>
              <a:rPr lang="en-NZ" dirty="0"/>
              <a:t>--- Next slide ---</a:t>
            </a:r>
          </a:p>
          <a:p>
            <a:endParaRPr lang="en-NZ" dirty="0"/>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15</a:t>
            </a:fld>
            <a:endParaRPr lang="en-NZ"/>
          </a:p>
        </p:txBody>
      </p:sp>
    </p:spTree>
    <p:extLst>
      <p:ext uri="{BB962C8B-B14F-4D97-AF65-F5344CB8AC3E}">
        <p14:creationId xmlns:p14="http://schemas.microsoft.com/office/powerpoint/2010/main" val="156050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 this table shows again the mean values for SARRs and removal ratios. This only includes data where the pilot was operating well, meaning after start up period, and for denitrification we have excluded the period where the acetic acid failed.</a:t>
            </a:r>
          </a:p>
          <a:p>
            <a:endParaRPr lang="en-NZ" dirty="0"/>
          </a:p>
          <a:p>
            <a:r>
              <a:rPr lang="en-NZ" dirty="0"/>
              <a:t>Like in the other trial, the denitrification SARRs are higher than the nitrification SARRs.</a:t>
            </a:r>
          </a:p>
          <a:p>
            <a:r>
              <a:rPr lang="en-NZ" dirty="0"/>
              <a:t>The ammonia removal ratio is so low because we target a much higher effluent limit of 30 mg/L.</a:t>
            </a:r>
          </a:p>
          <a:p>
            <a:r>
              <a:rPr lang="en-NZ" dirty="0"/>
              <a:t>The nitrate removal ratio shows that most of what the first reactor produces is degraded in the second reactor.</a:t>
            </a:r>
          </a:p>
          <a:p>
            <a:endParaRPr lang="en-NZ" dirty="0"/>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16</a:t>
            </a:fld>
            <a:endParaRPr lang="en-NZ"/>
          </a:p>
        </p:txBody>
      </p:sp>
    </p:spTree>
    <p:extLst>
      <p:ext uri="{BB962C8B-B14F-4D97-AF65-F5344CB8AC3E}">
        <p14:creationId xmlns:p14="http://schemas.microsoft.com/office/powerpoint/2010/main" val="16490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 here is a comparison of the results from Trial A and Trial B.</a:t>
            </a:r>
          </a:p>
          <a:p>
            <a:r>
              <a:rPr lang="en-NZ" dirty="0"/>
              <a:t>For the nitrification SARR, the influence of temperature and substrate limitation is clearly visible. </a:t>
            </a:r>
          </a:p>
          <a:p>
            <a:r>
              <a:rPr lang="en-NZ" dirty="0"/>
              <a:t>The rate in Trial B is higher </a:t>
            </a:r>
            <a:r>
              <a:rPr lang="en-NZ"/>
              <a:t>because of warmer </a:t>
            </a:r>
            <a:r>
              <a:rPr lang="en-NZ" dirty="0"/>
              <a:t>temperatures and the higher effluent limit.</a:t>
            </a:r>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17</a:t>
            </a:fld>
            <a:endParaRPr lang="en-NZ"/>
          </a:p>
        </p:txBody>
      </p:sp>
    </p:spTree>
    <p:extLst>
      <p:ext uri="{BB962C8B-B14F-4D97-AF65-F5344CB8AC3E}">
        <p14:creationId xmlns:p14="http://schemas.microsoft.com/office/powerpoint/2010/main" val="4166692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What are the main conclusions that we can draw from our pilot tests?</a:t>
            </a:r>
          </a:p>
          <a:p>
            <a:pPr marL="228600" indent="-228600">
              <a:buFont typeface="+mj-lt"/>
              <a:buAutoNum type="arabicPeriod"/>
            </a:pPr>
            <a:r>
              <a:rPr lang="en-NZ" dirty="0"/>
              <a:t>Trials show that an MBBR is able to remove nitrogen from oxidation pond effluent to a low concentration of ammonia and nitrate.</a:t>
            </a:r>
          </a:p>
          <a:p>
            <a:pPr marL="228600" indent="-228600">
              <a:buFont typeface="+mj-lt"/>
              <a:buAutoNum type="arabicPeriod"/>
            </a:pPr>
            <a:r>
              <a:rPr lang="en-NZ" dirty="0"/>
              <a:t>The measured SARR rates follow conventional MBBR design guidelines, so the wastewater in New Zealand is not that different after all.</a:t>
            </a:r>
          </a:p>
          <a:p>
            <a:endParaRPr lang="en-NZ" dirty="0"/>
          </a:p>
          <a:p>
            <a:r>
              <a:rPr lang="en-NZ" dirty="0"/>
              <a:t>In a full scale application, the MBBR may need to be combined with other technologies. If the discharge conditions require phosphorus removal, this could be implemented with chemical precipitation. If TSS removal is required, you combine it with a membrane filtration system.</a:t>
            </a:r>
          </a:p>
          <a:p>
            <a:endParaRPr lang="en-NZ" dirty="0"/>
          </a:p>
          <a:p>
            <a:r>
              <a:rPr lang="en-NZ" dirty="0"/>
              <a:t>So, if your organisation has an oxidation pond that struggles to remove nitrogen, I hope that this presentation has shown you an effective process to consider.</a:t>
            </a:r>
          </a:p>
          <a:p>
            <a:endParaRPr lang="en-NZ" dirty="0"/>
          </a:p>
          <a:p>
            <a:r>
              <a:rPr lang="en-NZ" dirty="0"/>
              <a:t>Thank you very much for your attention.</a:t>
            </a:r>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18</a:t>
            </a:fld>
            <a:endParaRPr lang="en-NZ"/>
          </a:p>
        </p:txBody>
      </p:sp>
    </p:spTree>
    <p:extLst>
      <p:ext uri="{BB962C8B-B14F-4D97-AF65-F5344CB8AC3E}">
        <p14:creationId xmlns:p14="http://schemas.microsoft.com/office/powerpoint/2010/main" val="200375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MBBR = Moving Bed Biofilm Reactor</a:t>
            </a:r>
          </a:p>
          <a:p>
            <a:endParaRPr lang="en-NZ" dirty="0"/>
          </a:p>
          <a:p>
            <a:r>
              <a:rPr lang="en-NZ" dirty="0"/>
              <a:t>In this presentation, I’m going to cover</a:t>
            </a:r>
          </a:p>
          <a:p>
            <a:endParaRPr lang="en-NZ" dirty="0"/>
          </a:p>
          <a:p>
            <a:r>
              <a:rPr lang="en-NZ" dirty="0"/>
              <a:t>why MBBR is interesting for New Zealand</a:t>
            </a:r>
          </a:p>
          <a:p>
            <a:r>
              <a:rPr lang="en-NZ" dirty="0"/>
              <a:t>the basics of MBBR.</a:t>
            </a:r>
          </a:p>
          <a:p>
            <a:r>
              <a:rPr lang="en-NZ" dirty="0"/>
              <a:t>I’ll show our MBBR pilot plant</a:t>
            </a:r>
          </a:p>
          <a:p>
            <a:r>
              <a:rPr lang="en-NZ" dirty="0"/>
              <a:t>and discuss results from two on-site trials</a:t>
            </a:r>
          </a:p>
        </p:txBody>
      </p:sp>
      <p:sp>
        <p:nvSpPr>
          <p:cNvPr id="4" name="Slide Number Placeholder 3"/>
          <p:cNvSpPr>
            <a:spLocks noGrp="1"/>
          </p:cNvSpPr>
          <p:nvPr>
            <p:ph type="sldNum" sz="quarter" idx="5"/>
          </p:nvPr>
        </p:nvSpPr>
        <p:spPr/>
        <p:txBody>
          <a:bodyPr/>
          <a:lstStyle/>
          <a:p>
            <a:fld id="{9BC06C50-30DB-46B0-91DD-B81EEE953426}" type="slidenum">
              <a:rPr lang="en-NZ" smtClean="0"/>
              <a:t>2</a:t>
            </a:fld>
            <a:endParaRPr lang="en-NZ"/>
          </a:p>
        </p:txBody>
      </p:sp>
    </p:spTree>
    <p:extLst>
      <p:ext uri="{BB962C8B-B14F-4D97-AF65-F5344CB8AC3E}">
        <p14:creationId xmlns:p14="http://schemas.microsoft.com/office/powerpoint/2010/main" val="66338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Many wastewater plants in NZ are oxidation pond based. </a:t>
            </a:r>
          </a:p>
          <a:p>
            <a:r>
              <a:rPr lang="en-NZ" dirty="0"/>
              <a:t>Oxidation ponds usually perform well for BOD removal, but often struggle to remove nitrogen such as ammonia and nitrate.</a:t>
            </a:r>
          </a:p>
          <a:p>
            <a:endParaRPr lang="en-NZ" dirty="0"/>
          </a:p>
          <a:p>
            <a:r>
              <a:rPr lang="en-NZ" dirty="0"/>
              <a:t>As effluent nutrient loading becomes a greater focus across New Zealand, resource consent conditions will become significantly more stringent. Many oxidation pond based treatment plants will need significant investment to increase the effluent quality and decrease the risks of non-compliances. </a:t>
            </a:r>
          </a:p>
          <a:p>
            <a:endParaRPr lang="en-NZ" dirty="0"/>
          </a:p>
          <a:p>
            <a:r>
              <a:rPr lang="en-NZ" dirty="0"/>
              <a:t>Recently, a few new technologies have been introduced in New Zealand, such as bio blocks, membrane aerated biofilm reactors, or MABRs, and moving bed biofilm reactors, or MBBRs.</a:t>
            </a:r>
          </a:p>
          <a:p>
            <a:endParaRPr lang="en-NZ" dirty="0"/>
          </a:p>
          <a:p>
            <a:r>
              <a:rPr lang="en-NZ" dirty="0"/>
              <a:t>Of those three technologies, MBBR has a long track record for nutrient removal and has been in use for over 30 years. There are thousands of installations world wide. It’s a reliable, compact, well proven and cost-effective solution to remove nitrogen from wastewater.</a:t>
            </a:r>
          </a:p>
          <a:p>
            <a:r>
              <a:rPr lang="en-NZ" dirty="0"/>
              <a:t>Globally, many MBBRs are installed downstream of oxidation ponds to remove nitrogen, and this is exactly why they are interesting for New Zealand.</a:t>
            </a:r>
          </a:p>
          <a:p>
            <a:endParaRPr lang="en-NZ" dirty="0"/>
          </a:p>
          <a:p>
            <a:r>
              <a:rPr lang="en-NZ" dirty="0"/>
              <a:t>Combining an oxidation pond with an MBBR allows to reuse existing infrastructure. This is good for the carbon footprint, and results in lower capital and operational costs.</a:t>
            </a:r>
          </a:p>
          <a:p>
            <a:endParaRPr lang="en-NZ" dirty="0"/>
          </a:p>
          <a:p>
            <a:r>
              <a:rPr lang="en-NZ" dirty="0"/>
              <a:t>------ Next slide ----</a:t>
            </a:r>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3</a:t>
            </a:fld>
            <a:endParaRPr lang="en-NZ"/>
          </a:p>
        </p:txBody>
      </p:sp>
    </p:spTree>
    <p:extLst>
      <p:ext uri="{BB962C8B-B14F-4D97-AF65-F5344CB8AC3E}">
        <p14:creationId xmlns:p14="http://schemas.microsoft.com/office/powerpoint/2010/main" val="417752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MBBR is a biofilm process using free floating carrier media. Media is kept in bioreactors through retention screens. </a:t>
            </a:r>
          </a:p>
          <a:p>
            <a:r>
              <a:rPr lang="en-NZ" dirty="0"/>
              <a:t>MBBR typically operates in aerobic environments for BOD removal and nitrification, and anoxic environments for denitrification.</a:t>
            </a:r>
          </a:p>
          <a:p>
            <a:r>
              <a:rPr lang="en-NZ" dirty="0"/>
              <a:t>There are other applications such as anaerobic </a:t>
            </a:r>
            <a:r>
              <a:rPr lang="en-NZ" dirty="0" err="1"/>
              <a:t>mbbr’s</a:t>
            </a:r>
            <a:r>
              <a:rPr lang="en-NZ" dirty="0"/>
              <a:t> and several configurations, but  conventional BOD removal and total nitrogen systems are the most common globally.</a:t>
            </a:r>
          </a:p>
          <a:p>
            <a:endParaRPr lang="en-NZ" dirty="0"/>
          </a:p>
          <a:p>
            <a:r>
              <a:rPr lang="en-NZ" dirty="0"/>
              <a:t>MBBRs typically have a short hydraulic retention time of 20 to 60 minutes. They operate well at low temperatures and are resilient when experiencing shock loads and toxic substances.</a:t>
            </a:r>
          </a:p>
          <a:p>
            <a:endParaRPr lang="en-NZ" dirty="0"/>
          </a:p>
        </p:txBody>
      </p:sp>
      <p:sp>
        <p:nvSpPr>
          <p:cNvPr id="4" name="Slide Number Placeholder 3"/>
          <p:cNvSpPr>
            <a:spLocks noGrp="1"/>
          </p:cNvSpPr>
          <p:nvPr>
            <p:ph type="sldNum" sz="quarter" idx="5"/>
          </p:nvPr>
        </p:nvSpPr>
        <p:spPr/>
        <p:txBody>
          <a:bodyPr/>
          <a:lstStyle/>
          <a:p>
            <a:fld id="{9BC06C50-30DB-46B0-91DD-B81EEE953426}" type="slidenum">
              <a:rPr lang="en-NZ" smtClean="0"/>
              <a:t>4</a:t>
            </a:fld>
            <a:endParaRPr lang="en-NZ"/>
          </a:p>
        </p:txBody>
      </p:sp>
    </p:spTree>
    <p:extLst>
      <p:ext uri="{BB962C8B-B14F-4D97-AF65-F5344CB8AC3E}">
        <p14:creationId xmlns:p14="http://schemas.microsoft.com/office/powerpoint/2010/main" val="379931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sng" dirty="0"/>
              <a:t>So why did we decide to built a pilot plant?</a:t>
            </a:r>
          </a:p>
          <a:p>
            <a:r>
              <a:rPr lang="en-NZ" b="1" u="sng" dirty="0"/>
              <a:t>There are 4 reasons</a:t>
            </a:r>
          </a:p>
          <a:p>
            <a:r>
              <a:rPr lang="en-NZ" b="0" u="none" dirty="0"/>
              <a:t>(do fingers)</a:t>
            </a:r>
          </a:p>
          <a:p>
            <a:pPr marL="228600" indent="-228600">
              <a:buFont typeface="+mj-lt"/>
              <a:buAutoNum type="arabicPeriod"/>
            </a:pPr>
            <a:r>
              <a:rPr lang="en-NZ" b="0" u="none" dirty="0"/>
              <a:t>there are big changes in nutrient restrictions coming to wastewater plants</a:t>
            </a:r>
          </a:p>
          <a:p>
            <a:pPr marL="228600" indent="-228600">
              <a:buFont typeface="+mj-lt"/>
              <a:buAutoNum type="arabicPeriod"/>
            </a:pPr>
            <a:r>
              <a:rPr lang="en-NZ" b="0" u="none" dirty="0"/>
              <a:t>from our professional experience, we know that MBBR is effective at providing this nutrient removal, and particularly in pond applications where it’s used around the world</a:t>
            </a:r>
          </a:p>
          <a:p>
            <a:pPr marL="228600" indent="-228600">
              <a:buFont typeface="+mj-lt"/>
              <a:buAutoNum type="arabicPeriod"/>
            </a:pPr>
            <a:r>
              <a:rPr lang="en-NZ" b="0" u="none" dirty="0"/>
              <a:t>there is reluctance in NZ to adopt technologies that are “unproven in NZ” because of a general risk aversion. With piloting we mitigate that risk by directly measuring design parameters which will help the full scale plant design.</a:t>
            </a:r>
          </a:p>
          <a:p>
            <a:pPr marL="228600" indent="-228600">
              <a:buFont typeface="+mj-lt"/>
              <a:buAutoNum type="arabicPeriod"/>
            </a:pPr>
            <a:r>
              <a:rPr lang="en-NZ" b="0" u="none" dirty="0"/>
              <a:t>Piloting is super fun, if you have chance to do it, you should do it</a:t>
            </a:r>
          </a:p>
          <a:p>
            <a:endParaRPr lang="en-NZ" b="1" u="sng" dirty="0"/>
          </a:p>
          <a:p>
            <a:r>
              <a:rPr lang="en-NZ" b="0" u="none" dirty="0"/>
              <a:t>And this is our pilot plat in all its cobbled together glory</a:t>
            </a:r>
          </a:p>
          <a:p>
            <a:endParaRPr lang="en-NZ" dirty="0"/>
          </a:p>
          <a:p>
            <a:r>
              <a:rPr lang="en-NZ" dirty="0"/>
              <a:t>--- next slide ---</a:t>
            </a:r>
          </a:p>
        </p:txBody>
      </p:sp>
      <p:sp>
        <p:nvSpPr>
          <p:cNvPr id="4" name="Slide Number Placeholder 3"/>
          <p:cNvSpPr>
            <a:spLocks noGrp="1"/>
          </p:cNvSpPr>
          <p:nvPr>
            <p:ph type="sldNum" sz="quarter" idx="5"/>
          </p:nvPr>
        </p:nvSpPr>
        <p:spPr/>
        <p:txBody>
          <a:bodyPr/>
          <a:lstStyle/>
          <a:p>
            <a:fld id="{9BC06C50-30DB-46B0-91DD-B81EEE953426}" type="slidenum">
              <a:rPr lang="en-NZ" smtClean="0"/>
              <a:t>5</a:t>
            </a:fld>
            <a:endParaRPr lang="en-NZ"/>
          </a:p>
        </p:txBody>
      </p:sp>
    </p:spTree>
    <p:extLst>
      <p:ext uri="{BB962C8B-B14F-4D97-AF65-F5344CB8AC3E}">
        <p14:creationId xmlns:p14="http://schemas.microsoft.com/office/powerpoint/2010/main" val="2578996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pilot plant has two reactors. The first reactor is aerobic for nitrification, and the second is anoxic for denitrification.</a:t>
            </a:r>
          </a:p>
          <a:p>
            <a:endParaRPr lang="en-NZ" dirty="0"/>
          </a:p>
          <a:p>
            <a:r>
              <a:rPr lang="en-NZ" dirty="0"/>
              <a:t>Wastewater is pumped into first reactor and aerated. There is an allowance for alkalinity dosing. It flows by gravity into the second reactor. </a:t>
            </a:r>
          </a:p>
          <a:p>
            <a:r>
              <a:rPr lang="en-NZ" dirty="0"/>
              <a:t>The second reactor is mixed by a locally fabricated mixer, and a chemical dosing pump feeds acetic acid as a COD source into it to support denitrification.</a:t>
            </a:r>
          </a:p>
          <a:p>
            <a:endParaRPr lang="en-NZ" dirty="0"/>
          </a:p>
          <a:p>
            <a:r>
              <a:rPr lang="en-NZ" dirty="0"/>
              <a:t>We had about a 40 % media fill ratio. In the first reactor we used a relatively unconventional, new media type from </a:t>
            </a:r>
            <a:r>
              <a:rPr lang="en-NZ" dirty="0" err="1"/>
              <a:t>Mutag</a:t>
            </a:r>
            <a:r>
              <a:rPr lang="en-NZ" dirty="0"/>
              <a:t>, and you see pictures of it later.</a:t>
            </a:r>
          </a:p>
          <a:p>
            <a:r>
              <a:rPr lang="en-NZ" dirty="0"/>
              <a:t>The second reactor had a conventional media type, a K-1 equivalent which has been around for 30 years and is well understood.</a:t>
            </a:r>
          </a:p>
          <a:p>
            <a:r>
              <a:rPr lang="en-NZ" dirty="0"/>
              <a:t>--- next slide ----</a:t>
            </a:r>
          </a:p>
        </p:txBody>
      </p:sp>
      <p:sp>
        <p:nvSpPr>
          <p:cNvPr id="4" name="Slide Number Placeholder 3"/>
          <p:cNvSpPr>
            <a:spLocks noGrp="1"/>
          </p:cNvSpPr>
          <p:nvPr>
            <p:ph type="sldNum" sz="quarter" idx="5"/>
          </p:nvPr>
        </p:nvSpPr>
        <p:spPr/>
        <p:txBody>
          <a:bodyPr/>
          <a:lstStyle/>
          <a:p>
            <a:fld id="{9BC06C50-30DB-46B0-91DD-B81EEE953426}" type="slidenum">
              <a:rPr lang="en-NZ" smtClean="0"/>
              <a:t>6</a:t>
            </a:fld>
            <a:endParaRPr lang="en-NZ"/>
          </a:p>
        </p:txBody>
      </p:sp>
    </p:spTree>
    <p:extLst>
      <p:ext uri="{BB962C8B-B14F-4D97-AF65-F5344CB8AC3E}">
        <p14:creationId xmlns:p14="http://schemas.microsoft.com/office/powerpoint/2010/main" val="190962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 mentioned before, we wanted to reduce risk for full scale designs, and one of the most important design parameters is the surface area removal rate, or SARR. So We’ll talk about SARR a good bit throughout the rest of the presentation.</a:t>
            </a:r>
          </a:p>
          <a:p>
            <a:endParaRPr lang="en-NZ" dirty="0"/>
          </a:p>
          <a:p>
            <a:r>
              <a:rPr lang="en-NZ" dirty="0"/>
              <a:t>SARR is defined as pollutant removed per day per media surface area, and is quantified in grams per square meter per day.</a:t>
            </a:r>
          </a:p>
          <a:p>
            <a:r>
              <a:rPr lang="en-NZ" dirty="0"/>
              <a:t>A higher removal rate means less media is needed and this means a smaller reactor footprint.</a:t>
            </a:r>
          </a:p>
          <a:p>
            <a:endParaRPr lang="en-NZ" dirty="0"/>
          </a:p>
          <a:p>
            <a:r>
              <a:rPr lang="en-NZ" dirty="0"/>
              <a:t>The photo on the left shows the </a:t>
            </a:r>
            <a:r>
              <a:rPr lang="en-NZ" dirty="0" err="1"/>
              <a:t>Mutag</a:t>
            </a:r>
            <a:r>
              <a:rPr lang="en-NZ" dirty="0"/>
              <a:t> media in the first reactor, on the right the K-1 type media in the second reactor.</a:t>
            </a:r>
          </a:p>
          <a:p>
            <a:r>
              <a:rPr lang="en-NZ" dirty="0"/>
              <a:t>The </a:t>
            </a:r>
            <a:r>
              <a:rPr lang="en-NZ" dirty="0" err="1"/>
              <a:t>Mutag</a:t>
            </a:r>
            <a:r>
              <a:rPr lang="en-NZ" dirty="0"/>
              <a:t> media has a higher specific surface area than the K-1 type media, which means more biomass can grow on it. We did that because nitrification is a slower process than denitrification, so we wanted more biomass in the first reactor to be able to feed the second reactor with nitrate.</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u="none" dirty="0"/>
              <a:t>Because there are so many installations worldwide, there is a lot of data to predict the SARR under different conditions.</a:t>
            </a:r>
          </a:p>
          <a:p>
            <a:endParaRPr lang="en-NZ" dirty="0"/>
          </a:p>
          <a:p>
            <a:r>
              <a:rPr lang="en-NZ" u="sng" dirty="0"/>
              <a:t>Two of the most important SARR influence factors are</a:t>
            </a:r>
          </a:p>
          <a:p>
            <a:pPr marL="228600" indent="-228600">
              <a:buFont typeface="+mj-lt"/>
              <a:buAutoNum type="arabicPeriod"/>
            </a:pPr>
            <a:r>
              <a:rPr lang="en-NZ" u="none" dirty="0"/>
              <a:t>Temperature</a:t>
            </a:r>
          </a:p>
          <a:p>
            <a:pPr marL="228600" indent="-228600">
              <a:buFont typeface="+mj-lt"/>
              <a:buAutoNum type="arabicPeriod"/>
            </a:pPr>
            <a:r>
              <a:rPr lang="en-NZ" u="none" dirty="0"/>
              <a:t>Substrate concentration which could be pollutant, dissolved oxygen, acetic acid.</a:t>
            </a:r>
          </a:p>
          <a:p>
            <a:r>
              <a:rPr lang="en-NZ" u="none" dirty="0"/>
              <a:t>--- NEXT SLIDE----</a:t>
            </a:r>
          </a:p>
          <a:p>
            <a:endParaRPr lang="en-NZ" u="none" dirty="0"/>
          </a:p>
          <a:p>
            <a:endParaRPr lang="en-NZ" u="none" dirty="0"/>
          </a:p>
          <a:p>
            <a:endParaRPr lang="en-NZ" u="none" dirty="0"/>
          </a:p>
        </p:txBody>
      </p:sp>
      <p:sp>
        <p:nvSpPr>
          <p:cNvPr id="4" name="Slide Number Placeholder 3"/>
          <p:cNvSpPr>
            <a:spLocks noGrp="1"/>
          </p:cNvSpPr>
          <p:nvPr>
            <p:ph type="sldNum" sz="quarter" idx="5"/>
          </p:nvPr>
        </p:nvSpPr>
        <p:spPr/>
        <p:txBody>
          <a:bodyPr/>
          <a:lstStyle/>
          <a:p>
            <a:fld id="{9BC06C50-30DB-46B0-91DD-B81EEE953426}" type="slidenum">
              <a:rPr lang="en-NZ" smtClean="0"/>
              <a:t>7</a:t>
            </a:fld>
            <a:endParaRPr lang="en-NZ"/>
          </a:p>
        </p:txBody>
      </p:sp>
    </p:spTree>
    <p:extLst>
      <p:ext uri="{BB962C8B-B14F-4D97-AF65-F5344CB8AC3E}">
        <p14:creationId xmlns:p14="http://schemas.microsoft.com/office/powerpoint/2010/main" val="3721153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Let’s have a look at performance data from our pilot plant.</a:t>
            </a:r>
          </a:p>
          <a:p>
            <a:r>
              <a:rPr lang="en-NZ" dirty="0"/>
              <a:t>We have done two trials. Trial A is finished and lasted 4 months over this winter. Trial B is still in progress.</a:t>
            </a:r>
          </a:p>
          <a:p>
            <a:endParaRPr lang="en-NZ" dirty="0"/>
          </a:p>
          <a:p>
            <a:r>
              <a:rPr lang="en-NZ" dirty="0"/>
              <a:t>I’m going to show three sets of data from those two pilot studies.</a:t>
            </a:r>
          </a:p>
          <a:p>
            <a:r>
              <a:rPr lang="en-NZ" dirty="0"/>
              <a:t>In Trial A, we had two objectives.</a:t>
            </a:r>
          </a:p>
          <a:p>
            <a:pPr marL="171450" indent="-171450">
              <a:buFont typeface="Arial" panose="020B0604020202020204" pitchFamily="34" charset="0"/>
              <a:buChar char="•"/>
            </a:pPr>
            <a:r>
              <a:rPr lang="en-NZ" dirty="0"/>
              <a:t>In Period 1: maximise SARR at low temperature (11 C), without necessarily meet a target effluent concentration</a:t>
            </a:r>
          </a:p>
          <a:p>
            <a:pPr marL="171450" indent="-171450">
              <a:buFont typeface="Arial" panose="020B0604020202020204" pitchFamily="34" charset="0"/>
              <a:buChar char="•"/>
            </a:pPr>
            <a:r>
              <a:rPr lang="en-NZ" dirty="0"/>
              <a:t>In Period 2: the effluent to meet less than 1 mg/L of both ammonia and nitrate at low temperature (11 C)</a:t>
            </a:r>
          </a:p>
          <a:p>
            <a:endParaRPr lang="en-NZ" dirty="0"/>
          </a:p>
          <a:p>
            <a:r>
              <a:rPr lang="en-NZ" dirty="0"/>
              <a:t>Trial B:</a:t>
            </a:r>
          </a:p>
          <a:p>
            <a:pPr marL="171450" indent="-171450">
              <a:buFont typeface="Arial" panose="020B0604020202020204" pitchFamily="34" charset="0"/>
              <a:buChar char="•"/>
            </a:pPr>
            <a:r>
              <a:rPr lang="en-NZ" dirty="0"/>
              <a:t>maximise SARR at a higher temperature (~17 C) to meet a relatively high total nitrogen limit of 30 to 40 mg/L</a:t>
            </a:r>
          </a:p>
          <a:p>
            <a:pPr marL="171450" indent="-171450">
              <a:buFont typeface="Arial" panose="020B0604020202020204" pitchFamily="34" charset="0"/>
              <a:buChar char="•"/>
            </a:pPr>
            <a:r>
              <a:rPr lang="en-NZ" dirty="0"/>
              <a:t>there has been evidence of a inhibitory compound in the trade waste going to the plant, so we also wanted to see how this influenced the SARR, if at all. We didn’t think it would, but it’s an easy risk to mitigate by piloting.</a:t>
            </a:r>
          </a:p>
          <a:p>
            <a:endParaRPr lang="en-NZ" dirty="0"/>
          </a:p>
          <a:p>
            <a:r>
              <a:rPr lang="en-NZ" dirty="0"/>
              <a:t>Everybody got this? When I practiced the presentation, everybody told me they didn’t get that point, so I’m just making sure that we are all on the same page.</a:t>
            </a:r>
          </a:p>
          <a:p>
            <a:r>
              <a:rPr lang="en-NZ" dirty="0"/>
              <a:t>--- next slide ---</a:t>
            </a:r>
          </a:p>
        </p:txBody>
      </p:sp>
      <p:sp>
        <p:nvSpPr>
          <p:cNvPr id="4" name="Slide Number Placeholder 3"/>
          <p:cNvSpPr>
            <a:spLocks noGrp="1"/>
          </p:cNvSpPr>
          <p:nvPr>
            <p:ph type="sldNum" sz="quarter" idx="5"/>
          </p:nvPr>
        </p:nvSpPr>
        <p:spPr/>
        <p:txBody>
          <a:bodyPr/>
          <a:lstStyle/>
          <a:p>
            <a:fld id="{9BC06C50-30DB-46B0-91DD-B81EEE953426}" type="slidenum">
              <a:rPr lang="en-NZ" smtClean="0"/>
              <a:t>8</a:t>
            </a:fld>
            <a:endParaRPr lang="en-NZ"/>
          </a:p>
        </p:txBody>
      </p:sp>
    </p:spTree>
    <p:extLst>
      <p:ext uri="{BB962C8B-B14F-4D97-AF65-F5344CB8AC3E}">
        <p14:creationId xmlns:p14="http://schemas.microsoft.com/office/powerpoint/2010/main" val="324894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Here are concentration results from Trial A.</a:t>
            </a:r>
          </a:p>
          <a:p>
            <a:r>
              <a:rPr lang="en-NZ" dirty="0"/>
              <a:t>A quick note: in the following graphs, you will see TAN, which stands for “total ammoniacal nitrogen”. When I say ammonia, I mean TAN.</a:t>
            </a:r>
          </a:p>
          <a:p>
            <a:r>
              <a:rPr lang="en-NZ" dirty="0"/>
              <a:t>Top graph shows ammonia concentrations in the influent and after the first reactor.</a:t>
            </a:r>
          </a:p>
          <a:p>
            <a:r>
              <a:rPr lang="en-NZ" dirty="0"/>
              <a:t>The lower graph shows the nitrate and nitrite (or NOx) concentrations in the influent, first reactor and second reactor.</a:t>
            </a:r>
          </a:p>
          <a:p>
            <a:r>
              <a:rPr lang="en-NZ" dirty="0"/>
              <a:t>The yellow lines show the target effluent concentrations for the second period.</a:t>
            </a:r>
          </a:p>
          <a:p>
            <a:endParaRPr lang="en-NZ" dirty="0"/>
          </a:p>
          <a:p>
            <a:r>
              <a:rPr lang="en-NZ" dirty="0"/>
              <a:t>First we had the start up period, and it took around 3 weeks for biofilm to establish from scratch.</a:t>
            </a:r>
          </a:p>
          <a:p>
            <a:endParaRPr lang="en-NZ" dirty="0"/>
          </a:p>
          <a:p>
            <a:r>
              <a:rPr lang="en-NZ" dirty="0"/>
              <a:t>The we move into Period 1 where we maximised SARR without necessarily meeting a target effluent concentration. The system degraded quite a bit of ammonia and the produced nitrate, and at the end, the ammonia effluent concentration is below 1 mg/L.</a:t>
            </a:r>
          </a:p>
          <a:p>
            <a:endParaRPr lang="en-NZ" dirty="0"/>
          </a:p>
          <a:p>
            <a:r>
              <a:rPr lang="en-NZ" dirty="0"/>
              <a:t>Then we move into the period where we killed all our nitrifiers due to a process upset and it took around 3 weeks to re-establish the biomass.</a:t>
            </a:r>
          </a:p>
          <a:p>
            <a:endParaRPr lang="en-NZ" dirty="0"/>
          </a:p>
          <a:p>
            <a:r>
              <a:rPr lang="en-NZ" dirty="0"/>
              <a:t>Finally, we move into period 2 where we meet the 1 mg effluent target for ammonia and nitrate quite comfortably.</a:t>
            </a:r>
          </a:p>
          <a:p>
            <a:r>
              <a:rPr lang="en-NZ" dirty="0"/>
              <a:t>--- next slide ---</a:t>
            </a:r>
          </a:p>
        </p:txBody>
      </p:sp>
      <p:sp>
        <p:nvSpPr>
          <p:cNvPr id="4" name="Slide Number Placeholder 3"/>
          <p:cNvSpPr>
            <a:spLocks noGrp="1"/>
          </p:cNvSpPr>
          <p:nvPr>
            <p:ph type="sldNum" sz="quarter" idx="5"/>
          </p:nvPr>
        </p:nvSpPr>
        <p:spPr/>
        <p:txBody>
          <a:bodyPr/>
          <a:lstStyle/>
          <a:p>
            <a:fld id="{9BC06C50-30DB-46B0-91DD-B81EEE953426}" type="slidenum">
              <a:rPr lang="en-NZ" smtClean="0"/>
              <a:t>9</a:t>
            </a:fld>
            <a:endParaRPr lang="en-NZ"/>
          </a:p>
        </p:txBody>
      </p:sp>
    </p:spTree>
    <p:extLst>
      <p:ext uri="{BB962C8B-B14F-4D97-AF65-F5344CB8AC3E}">
        <p14:creationId xmlns:p14="http://schemas.microsoft.com/office/powerpoint/2010/main" val="1487546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dirty="0"/>
              <a:t>Click to edit title</a:t>
            </a:r>
            <a:endParaRPr lang="en-NZ" dirty="0"/>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dirty="0"/>
              <a:t>Click to add subtitle</a:t>
            </a:r>
          </a:p>
          <a:p>
            <a:pPr lvl="0"/>
            <a:r>
              <a:rPr lang="mi-NZ" dirty="0"/>
              <a:t>Here if you need it</a:t>
            </a:r>
            <a:endParaRPr lang="en-NZ" dirty="0"/>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18/10/2022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18/10/2022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10.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0_8C7B831D.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lstStyle/>
          <a:p>
            <a:r>
              <a:rPr lang="en-NZ" dirty="0"/>
              <a:t>Piloting an MBBR to treat pond effluent for nitrogen removal </a:t>
            </a:r>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t>Andreas Fischer &amp; </a:t>
            </a:r>
            <a:r>
              <a:rPr lang="en-NZ"/>
              <a:t>Louis Ortenzio</a:t>
            </a:r>
            <a:endParaRPr lang="en-NZ" dirty="0"/>
          </a:p>
        </p:txBody>
      </p:sp>
      <p:sp>
        <p:nvSpPr>
          <p:cNvPr id="4" name="Text Placeholder 3">
            <a:extLst>
              <a:ext uri="{FF2B5EF4-FFF2-40B4-BE49-F238E27FC236}">
                <a16:creationId xmlns:a16="http://schemas.microsoft.com/office/drawing/2014/main" id="{887008C0-49D7-EC5F-FDF7-4FB7C3E0C1F1}"/>
              </a:ext>
            </a:extLst>
          </p:cNvPr>
          <p:cNvSpPr>
            <a:spLocks noGrp="1"/>
          </p:cNvSpPr>
          <p:nvPr>
            <p:ph type="body" sz="quarter" idx="12"/>
          </p:nvPr>
        </p:nvSpPr>
        <p:spPr>
          <a:xfrm>
            <a:off x="801688" y="5646057"/>
            <a:ext cx="3363912" cy="857897"/>
          </a:xfrm>
        </p:spPr>
        <p:txBody>
          <a:bodyPr>
            <a:normAutofit/>
          </a:bodyPr>
          <a:lstStyle/>
          <a:p>
            <a:r>
              <a:rPr lang="en-NZ" sz="5400" dirty="0">
                <a:solidFill>
                  <a:schemeClr val="tx1"/>
                </a:solidFill>
              </a:rPr>
              <a:t>Lutra</a:t>
            </a:r>
          </a:p>
        </p:txBody>
      </p:sp>
    </p:spTree>
    <p:extLst>
      <p:ext uri="{BB962C8B-B14F-4D97-AF65-F5344CB8AC3E}">
        <p14:creationId xmlns:p14="http://schemas.microsoft.com/office/powerpoint/2010/main" val="345550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Pilot plant media – first reactor (nitrification)</a:t>
            </a:r>
          </a:p>
        </p:txBody>
      </p:sp>
      <p:pic>
        <p:nvPicPr>
          <p:cNvPr id="9" name="Picture 8" descr="A close-up of some food&#10;&#10;Description automatically generated with low confidence">
            <a:extLst>
              <a:ext uri="{FF2B5EF4-FFF2-40B4-BE49-F238E27FC236}">
                <a16:creationId xmlns:a16="http://schemas.microsoft.com/office/drawing/2014/main" id="{510A63D7-006B-3976-7A7B-EF65468E4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80" y="797859"/>
            <a:ext cx="3296973" cy="2190822"/>
          </a:xfrm>
          <a:prstGeom prst="rect">
            <a:avLst/>
          </a:prstGeom>
          <a:ln w="76200">
            <a:noFill/>
          </a:ln>
        </p:spPr>
      </p:pic>
      <p:pic>
        <p:nvPicPr>
          <p:cNvPr id="10" name="Picture 9" descr="A close-up of some food&#10;&#10;Description automatically generated with low confidence">
            <a:extLst>
              <a:ext uri="{FF2B5EF4-FFF2-40B4-BE49-F238E27FC236}">
                <a16:creationId xmlns:a16="http://schemas.microsoft.com/office/drawing/2014/main" id="{7EFB0773-5AF6-D9B7-8E46-D4EEA7E27C2D}"/>
              </a:ext>
            </a:extLst>
          </p:cNvPr>
          <p:cNvPicPr>
            <a:picLocks noChangeAspect="1"/>
          </p:cNvPicPr>
          <p:nvPr/>
        </p:nvPicPr>
        <p:blipFill rotWithShape="1">
          <a:blip r:embed="rId4">
            <a:extLst>
              <a:ext uri="{28A0092B-C50C-407E-A947-70E740481C1C}">
                <a14:useLocalDpi xmlns:a14="http://schemas.microsoft.com/office/drawing/2010/main" val="0"/>
              </a:ext>
            </a:extLst>
          </a:blip>
          <a:srcRect l="3969" t="1388" r="21302" b="41469"/>
          <a:stretch/>
        </p:blipFill>
        <p:spPr>
          <a:xfrm>
            <a:off x="4175138" y="797860"/>
            <a:ext cx="2400309" cy="2446855"/>
          </a:xfrm>
          <a:prstGeom prst="rect">
            <a:avLst/>
          </a:prstGeom>
          <a:ln w="76200">
            <a:noFill/>
          </a:ln>
        </p:spPr>
      </p:pic>
      <p:pic>
        <p:nvPicPr>
          <p:cNvPr id="11" name="Picture 10" descr="A picture containing metal&#10;&#10;Description automatically generated">
            <a:extLst>
              <a:ext uri="{FF2B5EF4-FFF2-40B4-BE49-F238E27FC236}">
                <a16:creationId xmlns:a16="http://schemas.microsoft.com/office/drawing/2014/main" id="{DB5749CC-5EC1-399F-F741-A643336E233B}"/>
              </a:ext>
            </a:extLst>
          </p:cNvPr>
          <p:cNvPicPr>
            <a:picLocks noChangeAspect="1"/>
          </p:cNvPicPr>
          <p:nvPr/>
        </p:nvPicPr>
        <p:blipFill rotWithShape="1">
          <a:blip r:embed="rId5">
            <a:extLst>
              <a:ext uri="{28A0092B-C50C-407E-A947-70E740481C1C}">
                <a14:useLocalDpi xmlns:a14="http://schemas.microsoft.com/office/drawing/2010/main" val="0"/>
              </a:ext>
            </a:extLst>
          </a:blip>
          <a:srcRect l="5027" r="34831" b="27503"/>
          <a:stretch/>
        </p:blipFill>
        <p:spPr>
          <a:xfrm>
            <a:off x="7757740" y="797859"/>
            <a:ext cx="3054698" cy="2446856"/>
          </a:xfrm>
          <a:prstGeom prst="rect">
            <a:avLst/>
          </a:prstGeom>
          <a:ln w="76200">
            <a:noFill/>
          </a:ln>
        </p:spPr>
      </p:pic>
      <p:pic>
        <p:nvPicPr>
          <p:cNvPr id="12" name="Picture 11" descr="A picture containing invertebrate&#10;&#10;Description automatically generated">
            <a:extLst>
              <a:ext uri="{FF2B5EF4-FFF2-40B4-BE49-F238E27FC236}">
                <a16:creationId xmlns:a16="http://schemas.microsoft.com/office/drawing/2014/main" id="{A81BE0F0-0E57-E3BE-873E-2221CA68C223}"/>
              </a:ext>
            </a:extLst>
          </p:cNvPr>
          <p:cNvPicPr>
            <a:picLocks noChangeAspect="1"/>
          </p:cNvPicPr>
          <p:nvPr/>
        </p:nvPicPr>
        <p:blipFill rotWithShape="1">
          <a:blip r:embed="rId6">
            <a:extLst>
              <a:ext uri="{28A0092B-C50C-407E-A947-70E740481C1C}">
                <a14:useLocalDpi xmlns:a14="http://schemas.microsoft.com/office/drawing/2010/main" val="0"/>
              </a:ext>
            </a:extLst>
          </a:blip>
          <a:srcRect l="45937" t="34074" r="32807" b="37593"/>
          <a:stretch/>
        </p:blipFill>
        <p:spPr>
          <a:xfrm>
            <a:off x="356900" y="3869811"/>
            <a:ext cx="3820331" cy="2865248"/>
          </a:xfrm>
          <a:prstGeom prst="rect">
            <a:avLst/>
          </a:prstGeom>
          <a:ln w="76200">
            <a:noFill/>
          </a:ln>
        </p:spPr>
      </p:pic>
      <p:pic>
        <p:nvPicPr>
          <p:cNvPr id="13" name="Picture 12">
            <a:extLst>
              <a:ext uri="{FF2B5EF4-FFF2-40B4-BE49-F238E27FC236}">
                <a16:creationId xmlns:a16="http://schemas.microsoft.com/office/drawing/2014/main" id="{F38A8C45-607B-B34C-62C4-131A66FDF628}"/>
              </a:ext>
            </a:extLst>
          </p:cNvPr>
          <p:cNvPicPr>
            <a:picLocks noChangeAspect="1"/>
          </p:cNvPicPr>
          <p:nvPr/>
        </p:nvPicPr>
        <p:blipFill rotWithShape="1">
          <a:blip r:embed="rId7">
            <a:extLst>
              <a:ext uri="{28A0092B-C50C-407E-A947-70E740481C1C}">
                <a14:useLocalDpi xmlns:a14="http://schemas.microsoft.com/office/drawing/2010/main" val="0"/>
              </a:ext>
            </a:extLst>
          </a:blip>
          <a:srcRect l="21793" t="56666" r="50000" b="741"/>
          <a:stretch/>
        </p:blipFill>
        <p:spPr>
          <a:xfrm rot="5400000">
            <a:off x="4048755" y="3650426"/>
            <a:ext cx="2865250" cy="3244852"/>
          </a:xfrm>
          <a:prstGeom prst="rect">
            <a:avLst/>
          </a:prstGeom>
          <a:ln w="76200">
            <a:noFill/>
          </a:ln>
        </p:spPr>
      </p:pic>
      <p:pic>
        <p:nvPicPr>
          <p:cNvPr id="14" name="Picture 13" descr="A close-up of some food&#10;&#10;Description automatically generated with low confidence">
            <a:extLst>
              <a:ext uri="{FF2B5EF4-FFF2-40B4-BE49-F238E27FC236}">
                <a16:creationId xmlns:a16="http://schemas.microsoft.com/office/drawing/2014/main" id="{CE123D50-9AF2-482D-2132-38FAE9C415E5}"/>
              </a:ext>
            </a:extLst>
          </p:cNvPr>
          <p:cNvPicPr>
            <a:picLocks noChangeAspect="1"/>
          </p:cNvPicPr>
          <p:nvPr/>
        </p:nvPicPr>
        <p:blipFill rotWithShape="1">
          <a:blip r:embed="rId8">
            <a:extLst>
              <a:ext uri="{28A0092B-C50C-407E-A947-70E740481C1C}">
                <a14:useLocalDpi xmlns:a14="http://schemas.microsoft.com/office/drawing/2010/main" val="0"/>
              </a:ext>
            </a:extLst>
          </a:blip>
          <a:srcRect l="11389" t="12363" r="29489" b="11202"/>
          <a:stretch/>
        </p:blipFill>
        <p:spPr>
          <a:xfrm rot="10800000">
            <a:off x="7768514" y="3840227"/>
            <a:ext cx="2875898" cy="2788503"/>
          </a:xfrm>
          <a:prstGeom prst="rect">
            <a:avLst/>
          </a:prstGeom>
          <a:ln w="76200">
            <a:noFill/>
          </a:ln>
        </p:spPr>
      </p:pic>
      <p:sp>
        <p:nvSpPr>
          <p:cNvPr id="15" name="Content Placeholder 11">
            <a:extLst>
              <a:ext uri="{FF2B5EF4-FFF2-40B4-BE49-F238E27FC236}">
                <a16:creationId xmlns:a16="http://schemas.microsoft.com/office/drawing/2014/main" id="{C4087042-CBCA-F038-518E-90FD2C1E81E0}"/>
              </a:ext>
            </a:extLst>
          </p:cNvPr>
          <p:cNvSpPr txBox="1">
            <a:spLocks/>
          </p:cNvSpPr>
          <p:nvPr/>
        </p:nvSpPr>
        <p:spPr>
          <a:xfrm>
            <a:off x="2804912" y="2668514"/>
            <a:ext cx="1110641" cy="319984"/>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16 days</a:t>
            </a:r>
          </a:p>
        </p:txBody>
      </p:sp>
      <p:sp>
        <p:nvSpPr>
          <p:cNvPr id="16" name="Content Placeholder 11">
            <a:extLst>
              <a:ext uri="{FF2B5EF4-FFF2-40B4-BE49-F238E27FC236}">
                <a16:creationId xmlns:a16="http://schemas.microsoft.com/office/drawing/2014/main" id="{53E0FD31-D64D-470F-1FA1-B34386D0461C}"/>
              </a:ext>
            </a:extLst>
          </p:cNvPr>
          <p:cNvSpPr txBox="1">
            <a:spLocks/>
          </p:cNvSpPr>
          <p:nvPr/>
        </p:nvSpPr>
        <p:spPr>
          <a:xfrm>
            <a:off x="4418319" y="2865955"/>
            <a:ext cx="996874" cy="36501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31 days</a:t>
            </a:r>
          </a:p>
        </p:txBody>
      </p:sp>
      <p:sp>
        <p:nvSpPr>
          <p:cNvPr id="17" name="Content Placeholder 11">
            <a:extLst>
              <a:ext uri="{FF2B5EF4-FFF2-40B4-BE49-F238E27FC236}">
                <a16:creationId xmlns:a16="http://schemas.microsoft.com/office/drawing/2014/main" id="{EABBD9B6-A6FD-82FC-DF6E-806B52ADDA90}"/>
              </a:ext>
            </a:extLst>
          </p:cNvPr>
          <p:cNvSpPr txBox="1">
            <a:spLocks/>
          </p:cNvSpPr>
          <p:nvPr/>
        </p:nvSpPr>
        <p:spPr>
          <a:xfrm>
            <a:off x="9533771" y="2865955"/>
            <a:ext cx="1110641" cy="319984"/>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43 days</a:t>
            </a:r>
          </a:p>
        </p:txBody>
      </p:sp>
      <p:sp>
        <p:nvSpPr>
          <p:cNvPr id="18" name="Content Placeholder 11">
            <a:extLst>
              <a:ext uri="{FF2B5EF4-FFF2-40B4-BE49-F238E27FC236}">
                <a16:creationId xmlns:a16="http://schemas.microsoft.com/office/drawing/2014/main" id="{5DFE30D9-D1AC-8587-BDC9-830347188FA5}"/>
              </a:ext>
            </a:extLst>
          </p:cNvPr>
          <p:cNvSpPr txBox="1">
            <a:spLocks/>
          </p:cNvSpPr>
          <p:nvPr/>
        </p:nvSpPr>
        <p:spPr>
          <a:xfrm>
            <a:off x="2748313" y="3869320"/>
            <a:ext cx="1110641" cy="319984"/>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62 days</a:t>
            </a:r>
          </a:p>
        </p:txBody>
      </p:sp>
      <p:sp>
        <p:nvSpPr>
          <p:cNvPr id="19" name="Content Placeholder 11">
            <a:extLst>
              <a:ext uri="{FF2B5EF4-FFF2-40B4-BE49-F238E27FC236}">
                <a16:creationId xmlns:a16="http://schemas.microsoft.com/office/drawing/2014/main" id="{EB2CC8C6-41C2-59A6-56BC-E32AF5BD42AE}"/>
              </a:ext>
            </a:extLst>
          </p:cNvPr>
          <p:cNvSpPr txBox="1">
            <a:spLocks/>
          </p:cNvSpPr>
          <p:nvPr/>
        </p:nvSpPr>
        <p:spPr>
          <a:xfrm>
            <a:off x="4304552" y="3847008"/>
            <a:ext cx="1110641" cy="319984"/>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88 days</a:t>
            </a:r>
          </a:p>
        </p:txBody>
      </p:sp>
      <p:sp>
        <p:nvSpPr>
          <p:cNvPr id="20" name="Content Placeholder 11">
            <a:extLst>
              <a:ext uri="{FF2B5EF4-FFF2-40B4-BE49-F238E27FC236}">
                <a16:creationId xmlns:a16="http://schemas.microsoft.com/office/drawing/2014/main" id="{42F165A8-C269-DDA4-F2CB-ABC9C26B7A85}"/>
              </a:ext>
            </a:extLst>
          </p:cNvPr>
          <p:cNvSpPr txBox="1">
            <a:spLocks/>
          </p:cNvSpPr>
          <p:nvPr/>
        </p:nvSpPr>
        <p:spPr>
          <a:xfrm>
            <a:off x="7724412" y="3810645"/>
            <a:ext cx="1110641" cy="319984"/>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106 days</a:t>
            </a:r>
          </a:p>
        </p:txBody>
      </p:sp>
    </p:spTree>
    <p:extLst>
      <p:ext uri="{BB962C8B-B14F-4D97-AF65-F5344CB8AC3E}">
        <p14:creationId xmlns:p14="http://schemas.microsoft.com/office/powerpoint/2010/main" val="3900023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Pilot plant media – second reactor (</a:t>
            </a:r>
            <a:r>
              <a:rPr lang="en-US" dirty="0" err="1"/>
              <a:t>denitr</a:t>
            </a:r>
            <a:r>
              <a:rPr lang="en-US" dirty="0"/>
              <a:t>.)</a:t>
            </a:r>
          </a:p>
        </p:txBody>
      </p:sp>
      <p:pic>
        <p:nvPicPr>
          <p:cNvPr id="4" name="Picture 3" descr="A picture containing gear&#10;&#10;Description automatically generated">
            <a:extLst>
              <a:ext uri="{FF2B5EF4-FFF2-40B4-BE49-F238E27FC236}">
                <a16:creationId xmlns:a16="http://schemas.microsoft.com/office/drawing/2014/main" id="{857BA170-A148-ED35-566F-5253507B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55556" y="1508453"/>
            <a:ext cx="4754861" cy="3161980"/>
          </a:xfrm>
          <a:prstGeom prst="rect">
            <a:avLst/>
          </a:prstGeom>
          <a:ln w="76200">
            <a:noFill/>
          </a:ln>
        </p:spPr>
      </p:pic>
      <p:pic>
        <p:nvPicPr>
          <p:cNvPr id="5" name="Picture 4">
            <a:extLst>
              <a:ext uri="{FF2B5EF4-FFF2-40B4-BE49-F238E27FC236}">
                <a16:creationId xmlns:a16="http://schemas.microsoft.com/office/drawing/2014/main" id="{9A40B8B2-05C5-B374-D4EB-E69D78C18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931" y="736450"/>
            <a:ext cx="2691846" cy="3589128"/>
          </a:xfrm>
          <a:prstGeom prst="rect">
            <a:avLst/>
          </a:prstGeom>
          <a:ln w="76200">
            <a:noFill/>
          </a:ln>
        </p:spPr>
      </p:pic>
      <p:pic>
        <p:nvPicPr>
          <p:cNvPr id="6" name="Picture 5" descr="A picture containing fruit&#10;&#10;Description automatically generated">
            <a:extLst>
              <a:ext uri="{FF2B5EF4-FFF2-40B4-BE49-F238E27FC236}">
                <a16:creationId xmlns:a16="http://schemas.microsoft.com/office/drawing/2014/main" id="{D514CA8D-763B-7562-D531-3FE68F996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641" y="3980086"/>
            <a:ext cx="3589128" cy="2691846"/>
          </a:xfrm>
          <a:prstGeom prst="rect">
            <a:avLst/>
          </a:prstGeom>
          <a:ln w="76200">
            <a:noFill/>
          </a:ln>
        </p:spPr>
      </p:pic>
      <p:pic>
        <p:nvPicPr>
          <p:cNvPr id="7" name="Picture 6" descr="A picture containing invertebrate, cheese, eaten&#10;&#10;Description automatically generated">
            <a:extLst>
              <a:ext uri="{FF2B5EF4-FFF2-40B4-BE49-F238E27FC236}">
                <a16:creationId xmlns:a16="http://schemas.microsoft.com/office/drawing/2014/main" id="{EE7C2F71-EF62-A7E8-3444-D6EF61097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873" y="736450"/>
            <a:ext cx="4627977" cy="3077605"/>
          </a:xfrm>
          <a:prstGeom prst="rect">
            <a:avLst/>
          </a:prstGeom>
          <a:ln w="76200">
            <a:noFill/>
          </a:ln>
        </p:spPr>
      </p:pic>
      <p:pic>
        <p:nvPicPr>
          <p:cNvPr id="21" name="Picture 20" descr="A bowl of marshmallows&#10;&#10;Description automatically generated with medium confidence">
            <a:extLst>
              <a:ext uri="{FF2B5EF4-FFF2-40B4-BE49-F238E27FC236}">
                <a16:creationId xmlns:a16="http://schemas.microsoft.com/office/drawing/2014/main" id="{B0DC5A04-6528-D2B7-B2FC-CF925F1CC581}"/>
              </a:ext>
            </a:extLst>
          </p:cNvPr>
          <p:cNvPicPr>
            <a:picLocks noChangeAspect="1"/>
          </p:cNvPicPr>
          <p:nvPr/>
        </p:nvPicPr>
        <p:blipFill rotWithShape="1">
          <a:blip r:embed="rId7">
            <a:extLst>
              <a:ext uri="{28A0092B-C50C-407E-A947-70E740481C1C}">
                <a14:useLocalDpi xmlns:a14="http://schemas.microsoft.com/office/drawing/2010/main" val="0"/>
              </a:ext>
            </a:extLst>
          </a:blip>
          <a:srcRect l="39263" t="29051" r="38186" b="44385"/>
          <a:stretch/>
        </p:blipFill>
        <p:spPr>
          <a:xfrm>
            <a:off x="90792" y="3890423"/>
            <a:ext cx="4157133" cy="2781509"/>
          </a:xfrm>
          <a:prstGeom prst="rect">
            <a:avLst/>
          </a:prstGeom>
          <a:ln w="76200">
            <a:noFill/>
          </a:ln>
        </p:spPr>
      </p:pic>
      <p:sp>
        <p:nvSpPr>
          <p:cNvPr id="23" name="Content Placeholder 11">
            <a:extLst>
              <a:ext uri="{FF2B5EF4-FFF2-40B4-BE49-F238E27FC236}">
                <a16:creationId xmlns:a16="http://schemas.microsoft.com/office/drawing/2014/main" id="{1E555A58-8614-18E9-7647-AEB111B7CA42}"/>
              </a:ext>
            </a:extLst>
          </p:cNvPr>
          <p:cNvSpPr txBox="1">
            <a:spLocks/>
          </p:cNvSpPr>
          <p:nvPr/>
        </p:nvSpPr>
        <p:spPr>
          <a:xfrm>
            <a:off x="3683193" y="3386529"/>
            <a:ext cx="1062443" cy="412275"/>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16 days</a:t>
            </a:r>
          </a:p>
        </p:txBody>
      </p:sp>
      <p:sp>
        <p:nvSpPr>
          <p:cNvPr id="24" name="Content Placeholder 11">
            <a:extLst>
              <a:ext uri="{FF2B5EF4-FFF2-40B4-BE49-F238E27FC236}">
                <a16:creationId xmlns:a16="http://schemas.microsoft.com/office/drawing/2014/main" id="{54127B12-8D9C-BD32-C2AB-4DE39727515C}"/>
              </a:ext>
            </a:extLst>
          </p:cNvPr>
          <p:cNvSpPr txBox="1">
            <a:spLocks/>
          </p:cNvSpPr>
          <p:nvPr/>
        </p:nvSpPr>
        <p:spPr>
          <a:xfrm>
            <a:off x="5645967" y="3381381"/>
            <a:ext cx="1101068" cy="41742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31 days</a:t>
            </a:r>
          </a:p>
        </p:txBody>
      </p:sp>
      <p:sp>
        <p:nvSpPr>
          <p:cNvPr id="25" name="Content Placeholder 11">
            <a:extLst>
              <a:ext uri="{FF2B5EF4-FFF2-40B4-BE49-F238E27FC236}">
                <a16:creationId xmlns:a16="http://schemas.microsoft.com/office/drawing/2014/main" id="{83506C23-DB9D-BAC8-59DD-24D39CFB4649}"/>
              </a:ext>
            </a:extLst>
          </p:cNvPr>
          <p:cNvSpPr txBox="1">
            <a:spLocks/>
          </p:cNvSpPr>
          <p:nvPr/>
        </p:nvSpPr>
        <p:spPr>
          <a:xfrm>
            <a:off x="9051996" y="3371587"/>
            <a:ext cx="1101068" cy="42721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43 days</a:t>
            </a:r>
          </a:p>
        </p:txBody>
      </p:sp>
      <p:sp>
        <p:nvSpPr>
          <p:cNvPr id="26" name="Content Placeholder 11">
            <a:extLst>
              <a:ext uri="{FF2B5EF4-FFF2-40B4-BE49-F238E27FC236}">
                <a16:creationId xmlns:a16="http://schemas.microsoft.com/office/drawing/2014/main" id="{9E77CD17-BD8F-C82C-1BC3-318EF4E225E6}"/>
              </a:ext>
            </a:extLst>
          </p:cNvPr>
          <p:cNvSpPr txBox="1">
            <a:spLocks/>
          </p:cNvSpPr>
          <p:nvPr/>
        </p:nvSpPr>
        <p:spPr>
          <a:xfrm>
            <a:off x="3227341" y="3880706"/>
            <a:ext cx="1020584" cy="40151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62 days</a:t>
            </a:r>
          </a:p>
        </p:txBody>
      </p:sp>
      <p:sp>
        <p:nvSpPr>
          <p:cNvPr id="27" name="Content Placeholder 11">
            <a:extLst>
              <a:ext uri="{FF2B5EF4-FFF2-40B4-BE49-F238E27FC236}">
                <a16:creationId xmlns:a16="http://schemas.microsoft.com/office/drawing/2014/main" id="{B3F98610-C334-FFD7-D966-0B44A4628E2A}"/>
              </a:ext>
            </a:extLst>
          </p:cNvPr>
          <p:cNvSpPr txBox="1">
            <a:spLocks/>
          </p:cNvSpPr>
          <p:nvPr/>
        </p:nvSpPr>
        <p:spPr>
          <a:xfrm>
            <a:off x="5651829" y="4079643"/>
            <a:ext cx="1101068" cy="42721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106 days</a:t>
            </a:r>
          </a:p>
        </p:txBody>
      </p:sp>
    </p:spTree>
    <p:extLst>
      <p:ext uri="{BB962C8B-B14F-4D97-AF65-F5344CB8AC3E}">
        <p14:creationId xmlns:p14="http://schemas.microsoft.com/office/powerpoint/2010/main" val="75592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AD45CA-53C7-A653-C6F6-2269DA8D96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992" y="2458064"/>
            <a:ext cx="8208609" cy="4104304"/>
          </a:xfrm>
          <a:prstGeom prst="rect">
            <a:avLst/>
          </a:prstGeom>
        </p:spPr>
      </p:pic>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10021"/>
            <a:ext cx="10801350" cy="570101"/>
          </a:xfrm>
        </p:spPr>
        <p:txBody>
          <a:bodyPr/>
          <a:lstStyle/>
          <a:p>
            <a:r>
              <a:rPr lang="en-US" dirty="0"/>
              <a:t>Results Trial A – Measured SARR</a:t>
            </a:r>
          </a:p>
        </p:txBody>
      </p:sp>
      <p:pic>
        <p:nvPicPr>
          <p:cNvPr id="7" name="Picture 6">
            <a:extLst>
              <a:ext uri="{FF2B5EF4-FFF2-40B4-BE49-F238E27FC236}">
                <a16:creationId xmlns:a16="http://schemas.microsoft.com/office/drawing/2014/main" id="{53BA4602-44B4-9736-E830-D923ABA470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5626" y="319741"/>
            <a:ext cx="3214763" cy="5502602"/>
          </a:xfrm>
          <a:prstGeom prst="rect">
            <a:avLst/>
          </a:prstGeom>
        </p:spPr>
      </p:pic>
      <p:sp>
        <p:nvSpPr>
          <p:cNvPr id="5" name="Text Placeholder 2">
            <a:extLst>
              <a:ext uri="{FF2B5EF4-FFF2-40B4-BE49-F238E27FC236}">
                <a16:creationId xmlns:a16="http://schemas.microsoft.com/office/drawing/2014/main" id="{CD96FB2E-5380-D1C7-1FC0-2CE7E6DE1F89}"/>
              </a:ext>
            </a:extLst>
          </p:cNvPr>
          <p:cNvSpPr>
            <a:spLocks noGrp="1"/>
          </p:cNvSpPr>
          <p:nvPr>
            <p:ph type="body" sz="quarter" idx="12"/>
          </p:nvPr>
        </p:nvSpPr>
        <p:spPr>
          <a:xfrm>
            <a:off x="3238063" y="1856023"/>
            <a:ext cx="1698833" cy="841778"/>
          </a:xfrm>
        </p:spPr>
        <p:txBody>
          <a:bodyPr>
            <a:normAutofit/>
          </a:bodyPr>
          <a:lstStyle/>
          <a:p>
            <a:r>
              <a:rPr lang="en-US" sz="1600" dirty="0">
                <a:solidFill>
                  <a:schemeClr val="tx1"/>
                </a:solidFill>
              </a:rPr>
              <a:t>Period 1:</a:t>
            </a:r>
          </a:p>
          <a:p>
            <a:r>
              <a:rPr lang="en-US" sz="1600" dirty="0" err="1">
                <a:solidFill>
                  <a:schemeClr val="tx1"/>
                </a:solidFill>
              </a:rPr>
              <a:t>maximise</a:t>
            </a:r>
            <a:r>
              <a:rPr lang="en-US" sz="1600" dirty="0">
                <a:solidFill>
                  <a:schemeClr val="tx1"/>
                </a:solidFill>
              </a:rPr>
              <a:t> SARR</a:t>
            </a:r>
          </a:p>
          <a:p>
            <a:endParaRPr lang="en-US" sz="1600" dirty="0">
              <a:solidFill>
                <a:schemeClr val="tx1"/>
              </a:solidFill>
            </a:endParaRPr>
          </a:p>
        </p:txBody>
      </p:sp>
      <p:sp>
        <p:nvSpPr>
          <p:cNvPr id="8" name="Text Placeholder 2">
            <a:extLst>
              <a:ext uri="{FF2B5EF4-FFF2-40B4-BE49-F238E27FC236}">
                <a16:creationId xmlns:a16="http://schemas.microsoft.com/office/drawing/2014/main" id="{9EAA30F7-04EB-E84B-BCB9-E0C352841849}"/>
              </a:ext>
            </a:extLst>
          </p:cNvPr>
          <p:cNvSpPr txBox="1">
            <a:spLocks/>
          </p:cNvSpPr>
          <p:nvPr/>
        </p:nvSpPr>
        <p:spPr>
          <a:xfrm>
            <a:off x="6635729" y="1541767"/>
            <a:ext cx="2870661" cy="10166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Period 2:</a:t>
            </a:r>
          </a:p>
          <a:p>
            <a:r>
              <a:rPr lang="en-US" sz="1600" dirty="0">
                <a:solidFill>
                  <a:schemeClr val="tx1"/>
                </a:solidFill>
              </a:rPr>
              <a:t>1 mg/L TAN in effluent</a:t>
            </a:r>
          </a:p>
          <a:p>
            <a:r>
              <a:rPr lang="en-US" sz="1600" dirty="0">
                <a:solidFill>
                  <a:schemeClr val="tx1"/>
                </a:solidFill>
              </a:rPr>
              <a:t>1 mg/L NOx in effluent</a:t>
            </a:r>
          </a:p>
        </p:txBody>
      </p:sp>
      <p:sp>
        <p:nvSpPr>
          <p:cNvPr id="9" name="Text Placeholder 2">
            <a:extLst>
              <a:ext uri="{FF2B5EF4-FFF2-40B4-BE49-F238E27FC236}">
                <a16:creationId xmlns:a16="http://schemas.microsoft.com/office/drawing/2014/main" id="{AB829F7B-41D1-DD37-A286-7E2E9F16CC0C}"/>
              </a:ext>
            </a:extLst>
          </p:cNvPr>
          <p:cNvSpPr txBox="1">
            <a:spLocks/>
          </p:cNvSpPr>
          <p:nvPr/>
        </p:nvSpPr>
        <p:spPr>
          <a:xfrm>
            <a:off x="4936896" y="1714204"/>
            <a:ext cx="1698833" cy="3831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Nitrifier die-off</a:t>
            </a:r>
          </a:p>
        </p:txBody>
      </p:sp>
      <p:sp>
        <p:nvSpPr>
          <p:cNvPr id="10" name="Left Brace 9">
            <a:extLst>
              <a:ext uri="{FF2B5EF4-FFF2-40B4-BE49-F238E27FC236}">
                <a16:creationId xmlns:a16="http://schemas.microsoft.com/office/drawing/2014/main" id="{559EF510-6E13-8DE2-79A9-A0AF6B3672BB}"/>
              </a:ext>
            </a:extLst>
          </p:cNvPr>
          <p:cNvSpPr/>
          <p:nvPr/>
        </p:nvSpPr>
        <p:spPr>
          <a:xfrm rot="5400000">
            <a:off x="4278050" y="1489454"/>
            <a:ext cx="168361" cy="2248336"/>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
        <p:nvSpPr>
          <p:cNvPr id="11" name="Arrow: Down 10">
            <a:extLst>
              <a:ext uri="{FF2B5EF4-FFF2-40B4-BE49-F238E27FC236}">
                <a16:creationId xmlns:a16="http://schemas.microsoft.com/office/drawing/2014/main" id="{13A981B7-7367-9590-DB8E-ECF3B2D7F8F1}"/>
              </a:ext>
            </a:extLst>
          </p:cNvPr>
          <p:cNvSpPr/>
          <p:nvPr/>
        </p:nvSpPr>
        <p:spPr>
          <a:xfrm>
            <a:off x="5457826" y="1938150"/>
            <a:ext cx="103240" cy="18003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Left Brace 11">
            <a:extLst>
              <a:ext uri="{FF2B5EF4-FFF2-40B4-BE49-F238E27FC236}">
                <a16:creationId xmlns:a16="http://schemas.microsoft.com/office/drawing/2014/main" id="{1415FE9F-B1F1-96A6-AE1B-BC7C2F26A0A3}"/>
              </a:ext>
            </a:extLst>
          </p:cNvPr>
          <p:cNvSpPr/>
          <p:nvPr/>
        </p:nvSpPr>
        <p:spPr>
          <a:xfrm rot="5400000">
            <a:off x="7573883" y="2024502"/>
            <a:ext cx="111025" cy="1235578"/>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7095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Results Trial A – Summary</a:t>
            </a:r>
          </a:p>
        </p:txBody>
      </p:sp>
      <p:graphicFrame>
        <p:nvGraphicFramePr>
          <p:cNvPr id="4" name="Table 4">
            <a:extLst>
              <a:ext uri="{FF2B5EF4-FFF2-40B4-BE49-F238E27FC236}">
                <a16:creationId xmlns:a16="http://schemas.microsoft.com/office/drawing/2014/main" id="{7FAD7335-BEB2-BF97-EE65-66777BCDEF8A}"/>
              </a:ext>
            </a:extLst>
          </p:cNvPr>
          <p:cNvGraphicFramePr>
            <a:graphicFrameLocks noGrp="1"/>
          </p:cNvGraphicFramePr>
          <p:nvPr>
            <p:extLst>
              <p:ext uri="{D42A27DB-BD31-4B8C-83A1-F6EECF244321}">
                <p14:modId xmlns:p14="http://schemas.microsoft.com/office/powerpoint/2010/main" val="1477338750"/>
              </p:ext>
            </p:extLst>
          </p:nvPr>
        </p:nvGraphicFramePr>
        <p:xfrm>
          <a:off x="801688" y="3012748"/>
          <a:ext cx="10801352" cy="2175021"/>
        </p:xfrm>
        <a:graphic>
          <a:graphicData uri="http://schemas.openxmlformats.org/drawingml/2006/table">
            <a:tbl>
              <a:tblPr firstRow="1" bandRow="1">
                <a:tableStyleId>{5C22544A-7EE6-4342-B048-85BDC9FD1C3A}</a:tableStyleId>
              </a:tblPr>
              <a:tblGrid>
                <a:gridCol w="1350169">
                  <a:extLst>
                    <a:ext uri="{9D8B030D-6E8A-4147-A177-3AD203B41FA5}">
                      <a16:colId xmlns:a16="http://schemas.microsoft.com/office/drawing/2014/main" val="3350115230"/>
                    </a:ext>
                  </a:extLst>
                </a:gridCol>
                <a:gridCol w="1350169">
                  <a:extLst>
                    <a:ext uri="{9D8B030D-6E8A-4147-A177-3AD203B41FA5}">
                      <a16:colId xmlns:a16="http://schemas.microsoft.com/office/drawing/2014/main" val="461855302"/>
                    </a:ext>
                  </a:extLst>
                </a:gridCol>
                <a:gridCol w="1350169">
                  <a:extLst>
                    <a:ext uri="{9D8B030D-6E8A-4147-A177-3AD203B41FA5}">
                      <a16:colId xmlns:a16="http://schemas.microsoft.com/office/drawing/2014/main" val="3404769134"/>
                    </a:ext>
                  </a:extLst>
                </a:gridCol>
                <a:gridCol w="1350169">
                  <a:extLst>
                    <a:ext uri="{9D8B030D-6E8A-4147-A177-3AD203B41FA5}">
                      <a16:colId xmlns:a16="http://schemas.microsoft.com/office/drawing/2014/main" val="4110217727"/>
                    </a:ext>
                  </a:extLst>
                </a:gridCol>
                <a:gridCol w="1350169">
                  <a:extLst>
                    <a:ext uri="{9D8B030D-6E8A-4147-A177-3AD203B41FA5}">
                      <a16:colId xmlns:a16="http://schemas.microsoft.com/office/drawing/2014/main" val="788903954"/>
                    </a:ext>
                  </a:extLst>
                </a:gridCol>
                <a:gridCol w="1350169">
                  <a:extLst>
                    <a:ext uri="{9D8B030D-6E8A-4147-A177-3AD203B41FA5}">
                      <a16:colId xmlns:a16="http://schemas.microsoft.com/office/drawing/2014/main" val="1180429641"/>
                    </a:ext>
                  </a:extLst>
                </a:gridCol>
                <a:gridCol w="1350169">
                  <a:extLst>
                    <a:ext uri="{9D8B030D-6E8A-4147-A177-3AD203B41FA5}">
                      <a16:colId xmlns:a16="http://schemas.microsoft.com/office/drawing/2014/main" val="3851928932"/>
                    </a:ext>
                  </a:extLst>
                </a:gridCol>
                <a:gridCol w="1350169">
                  <a:extLst>
                    <a:ext uri="{9D8B030D-6E8A-4147-A177-3AD203B41FA5}">
                      <a16:colId xmlns:a16="http://schemas.microsoft.com/office/drawing/2014/main" val="3078520374"/>
                    </a:ext>
                  </a:extLst>
                </a:gridCol>
              </a:tblGrid>
              <a:tr h="613523">
                <a:tc>
                  <a:txBody>
                    <a:bodyPr/>
                    <a:lstStyle/>
                    <a:p>
                      <a:pPr algn="ctr">
                        <a:lnSpc>
                          <a:spcPct val="115000"/>
                        </a:lnSpc>
                        <a:spcAft>
                          <a:spcPts val="1000"/>
                        </a:spcAft>
                      </a:pPr>
                      <a:r>
                        <a:rPr lang="en-NZ" sz="2000" b="1" dirty="0">
                          <a:effectLst/>
                          <a:latin typeface="+mn-lt"/>
                          <a:ea typeface="Times New Roman" panose="02020603050405020304" pitchFamily="18" charset="0"/>
                          <a:cs typeface="Times New Roman" panose="02020603050405020304" pitchFamily="18" charset="0"/>
                        </a:rPr>
                        <a:t>Parameter</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Temp.</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3306505932"/>
                  </a:ext>
                </a:extLst>
              </a:tr>
              <a:tr h="479029">
                <a:tc>
                  <a:txBody>
                    <a:bodyPr/>
                    <a:lstStyle/>
                    <a:p>
                      <a:pPr algn="ctr">
                        <a:lnSpc>
                          <a:spcPct val="115000"/>
                        </a:lnSpc>
                        <a:spcAft>
                          <a:spcPts val="1000"/>
                        </a:spcAft>
                      </a:pPr>
                      <a:r>
                        <a:rPr lang="en-NZ" sz="1600" dirty="0">
                          <a:solidFill>
                            <a:srgbClr val="000000"/>
                          </a:solidFill>
                          <a:effectLst/>
                          <a:latin typeface="+mn-lt"/>
                          <a:ea typeface="Times New Roman" panose="02020603050405020304" pitchFamily="18" charset="0"/>
                          <a:cs typeface="Calibri" panose="020F0502020204030204" pitchFamily="34" charset="0"/>
                        </a:rPr>
                        <a:t>Units</a:t>
                      </a:r>
                      <a:endParaRPr lang="en-NZ" sz="20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dirty="0">
                          <a:solidFill>
                            <a:srgbClr val="000000"/>
                          </a:solidFill>
                          <a:effectLst/>
                          <a:latin typeface="+mn-lt"/>
                          <a:ea typeface="Times New Roman" panose="02020603050405020304" pitchFamily="18" charset="0"/>
                          <a:cs typeface="Calibri" panose="020F0502020204030204" pitchFamily="34" charset="0"/>
                        </a:rPr>
                        <a:t>g/m</a:t>
                      </a:r>
                      <a:r>
                        <a:rPr lang="en-NZ" sz="1600" baseline="30000" dirty="0">
                          <a:solidFill>
                            <a:srgbClr val="000000"/>
                          </a:solidFill>
                          <a:effectLst/>
                          <a:latin typeface="+mn-lt"/>
                          <a:ea typeface="Times New Roman" panose="02020603050405020304" pitchFamily="18" charset="0"/>
                          <a:cs typeface="Calibri" panose="020F0502020204030204" pitchFamily="34" charset="0"/>
                        </a:rPr>
                        <a:t>2</a:t>
                      </a:r>
                      <a:r>
                        <a:rPr lang="en-NZ" sz="1600" dirty="0">
                          <a:solidFill>
                            <a:srgbClr val="000000"/>
                          </a:solidFill>
                          <a:effectLst/>
                          <a:latin typeface="+mn-lt"/>
                          <a:ea typeface="Times New Roman" panose="02020603050405020304" pitchFamily="18" charset="0"/>
                          <a:cs typeface="Calibri" panose="020F0502020204030204" pitchFamily="34" charset="0"/>
                        </a:rPr>
                        <a:t>/d</a:t>
                      </a:r>
                      <a:endParaRPr lang="en-NZ" sz="20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dirty="0">
                          <a:solidFill>
                            <a:srgbClr val="000000"/>
                          </a:solidFill>
                          <a:effectLst/>
                          <a:latin typeface="+mn-lt"/>
                          <a:ea typeface="Times New Roman" panose="02020603050405020304" pitchFamily="18" charset="0"/>
                          <a:cs typeface="Calibri" panose="020F0502020204030204" pitchFamily="34" charset="0"/>
                        </a:rPr>
                        <a:t>g/m</a:t>
                      </a:r>
                      <a:r>
                        <a:rPr lang="en-NZ" sz="1600" baseline="30000" dirty="0">
                          <a:solidFill>
                            <a:srgbClr val="000000"/>
                          </a:solidFill>
                          <a:effectLst/>
                          <a:latin typeface="+mn-lt"/>
                          <a:ea typeface="Times New Roman" panose="02020603050405020304" pitchFamily="18" charset="0"/>
                          <a:cs typeface="Calibri" panose="020F0502020204030204" pitchFamily="34" charset="0"/>
                        </a:rPr>
                        <a:t>2</a:t>
                      </a:r>
                      <a:r>
                        <a:rPr lang="en-NZ" sz="1600" dirty="0">
                          <a:solidFill>
                            <a:srgbClr val="000000"/>
                          </a:solidFill>
                          <a:effectLst/>
                          <a:latin typeface="+mn-lt"/>
                          <a:ea typeface="Times New Roman" panose="02020603050405020304" pitchFamily="18" charset="0"/>
                          <a:cs typeface="Calibri" panose="020F0502020204030204" pitchFamily="34" charset="0"/>
                        </a:rPr>
                        <a:t>/d</a:t>
                      </a:r>
                      <a:endParaRPr lang="en-NZ" sz="20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dirty="0">
                          <a:solidFill>
                            <a:srgbClr val="000000"/>
                          </a:solidFill>
                          <a:effectLst/>
                          <a:latin typeface="+mn-lt"/>
                          <a:ea typeface="Times New Roman" panose="02020603050405020304" pitchFamily="18" charset="0"/>
                          <a:cs typeface="Calibri" panose="020F0502020204030204" pitchFamily="34" charset="0"/>
                        </a:rPr>
                        <a:t>g/m</a:t>
                      </a:r>
                      <a:r>
                        <a:rPr lang="en-NZ" sz="1600" baseline="30000" dirty="0">
                          <a:solidFill>
                            <a:srgbClr val="000000"/>
                          </a:solidFill>
                          <a:effectLst/>
                          <a:latin typeface="+mn-lt"/>
                          <a:ea typeface="Times New Roman" panose="02020603050405020304" pitchFamily="18" charset="0"/>
                          <a:cs typeface="Calibri" panose="020F0502020204030204" pitchFamily="34" charset="0"/>
                        </a:rPr>
                        <a:t>2</a:t>
                      </a:r>
                      <a:r>
                        <a:rPr lang="en-NZ" sz="1600" dirty="0">
                          <a:solidFill>
                            <a:srgbClr val="000000"/>
                          </a:solidFill>
                          <a:effectLst/>
                          <a:latin typeface="+mn-lt"/>
                          <a:ea typeface="Times New Roman" panose="02020603050405020304" pitchFamily="18" charset="0"/>
                          <a:cs typeface="Calibri" panose="020F0502020204030204" pitchFamily="34" charset="0"/>
                        </a:rPr>
                        <a:t>/d</a:t>
                      </a:r>
                      <a:endParaRPr lang="en-NZ" sz="20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dirty="0">
                          <a:solidFill>
                            <a:srgbClr val="000000"/>
                          </a:solidFill>
                          <a:effectLst/>
                          <a:latin typeface="+mn-lt"/>
                          <a:ea typeface="Times New Roman" panose="02020603050405020304" pitchFamily="18" charset="0"/>
                          <a:cs typeface="Calibri" panose="020F0502020204030204" pitchFamily="34" charset="0"/>
                        </a:rPr>
                        <a:t>%</a:t>
                      </a:r>
                      <a:endParaRPr lang="en-NZ" sz="20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a:solidFill>
                            <a:srgbClr val="000000"/>
                          </a:solidFill>
                          <a:effectLst/>
                          <a:latin typeface="+mn-lt"/>
                          <a:ea typeface="Times New Roman" panose="02020603050405020304" pitchFamily="18" charset="0"/>
                          <a:cs typeface="Calibri" panose="020F0502020204030204" pitchFamily="34" charset="0"/>
                        </a:rPr>
                        <a:t>%</a:t>
                      </a:r>
                      <a:endParaRPr lang="en-NZ" sz="20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a:solidFill>
                            <a:srgbClr val="000000"/>
                          </a:solidFill>
                          <a:effectLst/>
                          <a:latin typeface="+mn-lt"/>
                          <a:ea typeface="Times New Roman" panose="02020603050405020304" pitchFamily="18" charset="0"/>
                          <a:cs typeface="Calibri" panose="020F0502020204030204" pitchFamily="34" charset="0"/>
                        </a:rPr>
                        <a:t>%</a:t>
                      </a:r>
                      <a:endParaRPr lang="en-NZ" sz="20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1600">
                          <a:solidFill>
                            <a:srgbClr val="000000"/>
                          </a:solidFill>
                          <a:effectLst/>
                          <a:latin typeface="+mn-lt"/>
                          <a:ea typeface="Times New Roman" panose="02020603050405020304" pitchFamily="18" charset="0"/>
                          <a:cs typeface="Calibri" panose="020F0502020204030204" pitchFamily="34" charset="0"/>
                        </a:rPr>
                        <a:t>°C</a:t>
                      </a:r>
                      <a:endParaRPr lang="en-NZ" sz="200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41259224"/>
                  </a:ext>
                </a:extLst>
              </a:tr>
              <a:tr h="479029">
                <a:tc>
                  <a:txBody>
                    <a:bodyPr/>
                    <a:lstStyle/>
                    <a:p>
                      <a:pPr algn="ctr">
                        <a:lnSpc>
                          <a:spcPct val="115000"/>
                        </a:lnSpc>
                        <a:spcAft>
                          <a:spcPts val="1000"/>
                        </a:spcAft>
                      </a:pPr>
                      <a:r>
                        <a:rPr lang="en-NZ" sz="1800" b="1" dirty="0">
                          <a:solidFill>
                            <a:srgbClr val="000000"/>
                          </a:solidFill>
                          <a:effectLst/>
                          <a:latin typeface="+mn-lt"/>
                          <a:ea typeface="Times New Roman" panose="02020603050405020304" pitchFamily="18" charset="0"/>
                          <a:cs typeface="Calibri" panose="020F0502020204030204" pitchFamily="34" charset="0"/>
                        </a:rPr>
                        <a:t>Period 1</a:t>
                      </a:r>
                      <a:endParaRPr lang="en-NZ" sz="2400" b="1"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0.57</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1.23</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2.02</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64%</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74%</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82%</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11.1</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547097852"/>
                  </a:ext>
                </a:extLst>
              </a:tr>
              <a:tr h="479029">
                <a:tc>
                  <a:txBody>
                    <a:bodyPr/>
                    <a:lstStyle/>
                    <a:p>
                      <a:pPr algn="ctr">
                        <a:lnSpc>
                          <a:spcPct val="115000"/>
                        </a:lnSpc>
                        <a:spcAft>
                          <a:spcPts val="1000"/>
                        </a:spcAft>
                      </a:pPr>
                      <a:r>
                        <a:rPr lang="en-NZ" sz="1800" b="1" dirty="0">
                          <a:solidFill>
                            <a:srgbClr val="000000"/>
                          </a:solidFill>
                          <a:effectLst/>
                          <a:latin typeface="+mn-lt"/>
                          <a:ea typeface="Times New Roman" panose="02020603050405020304" pitchFamily="18" charset="0"/>
                          <a:cs typeface="Calibri" panose="020F0502020204030204" pitchFamily="34" charset="0"/>
                        </a:rPr>
                        <a:t>Period 2</a:t>
                      </a:r>
                      <a:endParaRPr lang="en-NZ" sz="2400" b="1"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0.28</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0.96</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1.64</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91%</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90%</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94%</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11.7</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40671222"/>
                  </a:ext>
                </a:extLst>
              </a:tr>
            </a:tbl>
          </a:graphicData>
        </a:graphic>
      </p:graphicFrame>
      <p:sp>
        <p:nvSpPr>
          <p:cNvPr id="5" name="Text Placeholder 2">
            <a:extLst>
              <a:ext uri="{FF2B5EF4-FFF2-40B4-BE49-F238E27FC236}">
                <a16:creationId xmlns:a16="http://schemas.microsoft.com/office/drawing/2014/main" id="{688C0F35-27E4-7B3B-1A76-3CE8CF225216}"/>
              </a:ext>
            </a:extLst>
          </p:cNvPr>
          <p:cNvSpPr>
            <a:spLocks noGrp="1"/>
          </p:cNvSpPr>
          <p:nvPr>
            <p:ph type="body" sz="quarter" idx="12"/>
          </p:nvPr>
        </p:nvSpPr>
        <p:spPr>
          <a:xfrm>
            <a:off x="3674115" y="2170968"/>
            <a:ext cx="2192348" cy="451781"/>
          </a:xfrm>
        </p:spPr>
        <p:txBody>
          <a:bodyPr>
            <a:normAutofit/>
          </a:bodyPr>
          <a:lstStyle/>
          <a:p>
            <a:r>
              <a:rPr lang="en-US" dirty="0">
                <a:solidFill>
                  <a:schemeClr val="tx1"/>
                </a:solidFill>
              </a:rPr>
              <a:t>SARRs</a:t>
            </a:r>
          </a:p>
        </p:txBody>
      </p:sp>
      <p:sp>
        <p:nvSpPr>
          <p:cNvPr id="6" name="Left Brace 5">
            <a:extLst>
              <a:ext uri="{FF2B5EF4-FFF2-40B4-BE49-F238E27FC236}">
                <a16:creationId xmlns:a16="http://schemas.microsoft.com/office/drawing/2014/main" id="{C193858B-FAF8-F575-0B4F-864925B7B4A9}"/>
              </a:ext>
            </a:extLst>
          </p:cNvPr>
          <p:cNvSpPr/>
          <p:nvPr/>
        </p:nvSpPr>
        <p:spPr>
          <a:xfrm rot="5400000">
            <a:off x="4246951" y="942060"/>
            <a:ext cx="168359" cy="3529737"/>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
        <p:nvSpPr>
          <p:cNvPr id="7" name="Text Placeholder 2">
            <a:extLst>
              <a:ext uri="{FF2B5EF4-FFF2-40B4-BE49-F238E27FC236}">
                <a16:creationId xmlns:a16="http://schemas.microsoft.com/office/drawing/2014/main" id="{E3D58C17-8B54-EDDB-2946-8ED7CB0C9C59}"/>
              </a:ext>
            </a:extLst>
          </p:cNvPr>
          <p:cNvSpPr txBox="1">
            <a:spLocks/>
          </p:cNvSpPr>
          <p:nvPr/>
        </p:nvSpPr>
        <p:spPr>
          <a:xfrm>
            <a:off x="7372140" y="2155418"/>
            <a:ext cx="2192348" cy="451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Removal ratios</a:t>
            </a:r>
          </a:p>
        </p:txBody>
      </p:sp>
      <p:sp>
        <p:nvSpPr>
          <p:cNvPr id="8" name="Left Brace 7">
            <a:extLst>
              <a:ext uri="{FF2B5EF4-FFF2-40B4-BE49-F238E27FC236}">
                <a16:creationId xmlns:a16="http://schemas.microsoft.com/office/drawing/2014/main" id="{92CB81FE-BBA3-75DC-F28E-DE824F1DC8E9}"/>
              </a:ext>
            </a:extLst>
          </p:cNvPr>
          <p:cNvSpPr/>
          <p:nvPr/>
        </p:nvSpPr>
        <p:spPr>
          <a:xfrm rot="5400000">
            <a:off x="8019620" y="945171"/>
            <a:ext cx="168359" cy="3529737"/>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969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Results Trial B - Concentrations</a:t>
            </a:r>
          </a:p>
        </p:txBody>
      </p:sp>
      <p:pic>
        <p:nvPicPr>
          <p:cNvPr id="5" name="Picture 4">
            <a:extLst>
              <a:ext uri="{FF2B5EF4-FFF2-40B4-BE49-F238E27FC236}">
                <a16:creationId xmlns:a16="http://schemas.microsoft.com/office/drawing/2014/main" id="{8564BE3D-11A5-372C-61FD-EE14A16CC7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286" y="768045"/>
            <a:ext cx="9341423" cy="5189680"/>
          </a:xfrm>
          <a:prstGeom prst="rect">
            <a:avLst/>
          </a:prstGeom>
        </p:spPr>
      </p:pic>
    </p:spTree>
    <p:extLst>
      <p:ext uri="{BB962C8B-B14F-4D97-AF65-F5344CB8AC3E}">
        <p14:creationId xmlns:p14="http://schemas.microsoft.com/office/powerpoint/2010/main" val="383468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Results Trial B - SARR</a:t>
            </a:r>
          </a:p>
        </p:txBody>
      </p:sp>
      <p:pic>
        <p:nvPicPr>
          <p:cNvPr id="5" name="Picture 4">
            <a:extLst>
              <a:ext uri="{FF2B5EF4-FFF2-40B4-BE49-F238E27FC236}">
                <a16:creationId xmlns:a16="http://schemas.microsoft.com/office/drawing/2014/main" id="{8564BE3D-11A5-372C-61FD-EE14A16CC7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8962" y="1152852"/>
            <a:ext cx="7585558" cy="3792778"/>
          </a:xfrm>
          <a:prstGeom prst="rect">
            <a:avLst/>
          </a:prstGeom>
        </p:spPr>
      </p:pic>
      <p:pic>
        <p:nvPicPr>
          <p:cNvPr id="4" name="Picture 3">
            <a:extLst>
              <a:ext uri="{FF2B5EF4-FFF2-40B4-BE49-F238E27FC236}">
                <a16:creationId xmlns:a16="http://schemas.microsoft.com/office/drawing/2014/main" id="{53BD7E71-41F7-CF42-8F34-4ADC8FD699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8532" y="1059547"/>
            <a:ext cx="3811452" cy="3852000"/>
          </a:xfrm>
          <a:prstGeom prst="rect">
            <a:avLst/>
          </a:prstGeom>
        </p:spPr>
      </p:pic>
      <p:sp>
        <p:nvSpPr>
          <p:cNvPr id="3" name="TextBox 2">
            <a:extLst>
              <a:ext uri="{FF2B5EF4-FFF2-40B4-BE49-F238E27FC236}">
                <a16:creationId xmlns:a16="http://schemas.microsoft.com/office/drawing/2014/main" id="{FB5770B9-D23B-68A1-9EE3-CEE3FB4D045B}"/>
              </a:ext>
            </a:extLst>
          </p:cNvPr>
          <p:cNvSpPr txBox="1"/>
          <p:nvPr/>
        </p:nvSpPr>
        <p:spPr>
          <a:xfrm>
            <a:off x="1039424" y="5505093"/>
            <a:ext cx="5162939" cy="400110"/>
          </a:xfrm>
          <a:prstGeom prst="rect">
            <a:avLst/>
          </a:prstGeom>
          <a:noFill/>
        </p:spPr>
        <p:txBody>
          <a:bodyPr wrap="square" rtlCol="0">
            <a:spAutoFit/>
          </a:bodyPr>
          <a:lstStyle/>
          <a:p>
            <a:r>
              <a:rPr lang="en-NZ" dirty="0"/>
              <a:t>No evidence of nitrification </a:t>
            </a:r>
            <a:r>
              <a:rPr lang="en-NZ" sz="2000" dirty="0"/>
              <a:t>inhibition</a:t>
            </a:r>
            <a:r>
              <a:rPr lang="en-NZ" dirty="0"/>
              <a:t>.</a:t>
            </a:r>
          </a:p>
        </p:txBody>
      </p:sp>
    </p:spTree>
    <p:extLst>
      <p:ext uri="{BB962C8B-B14F-4D97-AF65-F5344CB8AC3E}">
        <p14:creationId xmlns:p14="http://schemas.microsoft.com/office/powerpoint/2010/main" val="4253776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Results Trial B – Summary</a:t>
            </a:r>
          </a:p>
        </p:txBody>
      </p:sp>
      <p:graphicFrame>
        <p:nvGraphicFramePr>
          <p:cNvPr id="4" name="Table 4">
            <a:extLst>
              <a:ext uri="{FF2B5EF4-FFF2-40B4-BE49-F238E27FC236}">
                <a16:creationId xmlns:a16="http://schemas.microsoft.com/office/drawing/2014/main" id="{7FAD7335-BEB2-BF97-EE65-66777BCDEF8A}"/>
              </a:ext>
            </a:extLst>
          </p:cNvPr>
          <p:cNvGraphicFramePr>
            <a:graphicFrameLocks noGrp="1"/>
          </p:cNvGraphicFramePr>
          <p:nvPr>
            <p:extLst>
              <p:ext uri="{D42A27DB-BD31-4B8C-83A1-F6EECF244321}">
                <p14:modId xmlns:p14="http://schemas.microsoft.com/office/powerpoint/2010/main" val="2142374890"/>
              </p:ext>
            </p:extLst>
          </p:nvPr>
        </p:nvGraphicFramePr>
        <p:xfrm>
          <a:off x="513727" y="2309421"/>
          <a:ext cx="11164544" cy="2492309"/>
        </p:xfrm>
        <a:graphic>
          <a:graphicData uri="http://schemas.openxmlformats.org/drawingml/2006/table">
            <a:tbl>
              <a:tblPr firstRow="1" bandRow="1">
                <a:tableStyleId>{5C22544A-7EE6-4342-B048-85BDC9FD1C3A}</a:tableStyleId>
              </a:tblPr>
              <a:tblGrid>
                <a:gridCol w="1395568">
                  <a:extLst>
                    <a:ext uri="{9D8B030D-6E8A-4147-A177-3AD203B41FA5}">
                      <a16:colId xmlns:a16="http://schemas.microsoft.com/office/drawing/2014/main" val="3350115230"/>
                    </a:ext>
                  </a:extLst>
                </a:gridCol>
                <a:gridCol w="1395568">
                  <a:extLst>
                    <a:ext uri="{9D8B030D-6E8A-4147-A177-3AD203B41FA5}">
                      <a16:colId xmlns:a16="http://schemas.microsoft.com/office/drawing/2014/main" val="461855302"/>
                    </a:ext>
                  </a:extLst>
                </a:gridCol>
                <a:gridCol w="1395568">
                  <a:extLst>
                    <a:ext uri="{9D8B030D-6E8A-4147-A177-3AD203B41FA5}">
                      <a16:colId xmlns:a16="http://schemas.microsoft.com/office/drawing/2014/main" val="3404769134"/>
                    </a:ext>
                  </a:extLst>
                </a:gridCol>
                <a:gridCol w="1395568">
                  <a:extLst>
                    <a:ext uri="{9D8B030D-6E8A-4147-A177-3AD203B41FA5}">
                      <a16:colId xmlns:a16="http://schemas.microsoft.com/office/drawing/2014/main" val="4110217727"/>
                    </a:ext>
                  </a:extLst>
                </a:gridCol>
                <a:gridCol w="1395568">
                  <a:extLst>
                    <a:ext uri="{9D8B030D-6E8A-4147-A177-3AD203B41FA5}">
                      <a16:colId xmlns:a16="http://schemas.microsoft.com/office/drawing/2014/main" val="788903954"/>
                    </a:ext>
                  </a:extLst>
                </a:gridCol>
                <a:gridCol w="1395568">
                  <a:extLst>
                    <a:ext uri="{9D8B030D-6E8A-4147-A177-3AD203B41FA5}">
                      <a16:colId xmlns:a16="http://schemas.microsoft.com/office/drawing/2014/main" val="1180429641"/>
                    </a:ext>
                  </a:extLst>
                </a:gridCol>
                <a:gridCol w="1395568">
                  <a:extLst>
                    <a:ext uri="{9D8B030D-6E8A-4147-A177-3AD203B41FA5}">
                      <a16:colId xmlns:a16="http://schemas.microsoft.com/office/drawing/2014/main" val="3851928932"/>
                    </a:ext>
                  </a:extLst>
                </a:gridCol>
                <a:gridCol w="1395568">
                  <a:extLst>
                    <a:ext uri="{9D8B030D-6E8A-4147-A177-3AD203B41FA5}">
                      <a16:colId xmlns:a16="http://schemas.microsoft.com/office/drawing/2014/main" val="3078520374"/>
                    </a:ext>
                  </a:extLst>
                </a:gridCol>
              </a:tblGrid>
              <a:tr h="1084415">
                <a:tc>
                  <a:txBody>
                    <a:bodyPr/>
                    <a:lstStyle/>
                    <a:p>
                      <a:pPr algn="ctr">
                        <a:lnSpc>
                          <a:spcPct val="115000"/>
                        </a:lnSpc>
                        <a:spcAft>
                          <a:spcPts val="1000"/>
                        </a:spcAft>
                      </a:pPr>
                      <a:r>
                        <a:rPr lang="en-NZ" sz="2000" b="1" dirty="0">
                          <a:effectLst/>
                          <a:latin typeface="+mn-lt"/>
                          <a:ea typeface="Times New Roman" panose="02020603050405020304" pitchFamily="18" charset="0"/>
                          <a:cs typeface="Times New Roman" panose="02020603050405020304" pitchFamily="18" charset="0"/>
                        </a:rPr>
                        <a:t>Parameter</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Temp.</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3306505932"/>
                  </a:ext>
                </a:extLst>
              </a:tr>
              <a:tr h="703947">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Units</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°C</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41259224"/>
                  </a:ext>
                </a:extLst>
              </a:tr>
              <a:tr h="703947">
                <a:tc>
                  <a:txBody>
                    <a:bodyPr/>
                    <a:lstStyle/>
                    <a:p>
                      <a:pPr algn="ctr">
                        <a:lnSpc>
                          <a:spcPct val="115000"/>
                        </a:lnSpc>
                        <a:spcAft>
                          <a:spcPts val="1000"/>
                        </a:spcAft>
                      </a:pPr>
                      <a:r>
                        <a:rPr lang="en-NZ" sz="2000" b="1" dirty="0">
                          <a:solidFill>
                            <a:srgbClr val="000000"/>
                          </a:solidFill>
                          <a:effectLst/>
                          <a:latin typeface="+mn-lt"/>
                          <a:ea typeface="Times New Roman" panose="02020603050405020304" pitchFamily="18" charset="0"/>
                          <a:cs typeface="Calibri" panose="020F0502020204030204" pitchFamily="34" charset="0"/>
                        </a:rPr>
                        <a:t>Trial B</a:t>
                      </a:r>
                      <a:endParaRPr lang="en-NZ" sz="2800" b="1"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fontAlgn="b"/>
                      <a:r>
                        <a:rPr lang="en-NZ" sz="2000" kern="1200" dirty="0">
                          <a:solidFill>
                            <a:srgbClr val="000000"/>
                          </a:solidFill>
                          <a:effectLst/>
                          <a:latin typeface="+mn-lt"/>
                          <a:cs typeface="Calibri" panose="020F0502020204030204" pitchFamily="34" charset="0"/>
                        </a:rPr>
                        <a:t>0.88</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1.35</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1.82</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24%</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92%</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94%</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17.0</a:t>
                      </a:r>
                    </a:p>
                  </a:txBody>
                  <a:tcPr marL="0" marR="0" marT="0" marB="0" anchor="ctr"/>
                </a:tc>
                <a:extLst>
                  <a:ext uri="{0D108BD9-81ED-4DB2-BD59-A6C34878D82A}">
                    <a16:rowId xmlns:a16="http://schemas.microsoft.com/office/drawing/2014/main" val="2547097852"/>
                  </a:ext>
                </a:extLst>
              </a:tr>
            </a:tbl>
          </a:graphicData>
        </a:graphic>
      </p:graphicFrame>
      <p:sp>
        <p:nvSpPr>
          <p:cNvPr id="5" name="Text Placeholder 2">
            <a:extLst>
              <a:ext uri="{FF2B5EF4-FFF2-40B4-BE49-F238E27FC236}">
                <a16:creationId xmlns:a16="http://schemas.microsoft.com/office/drawing/2014/main" id="{3351382F-DBAC-69CB-2A9A-B55C22969C9D}"/>
              </a:ext>
            </a:extLst>
          </p:cNvPr>
          <p:cNvSpPr>
            <a:spLocks noGrp="1"/>
          </p:cNvSpPr>
          <p:nvPr>
            <p:ph type="body" sz="quarter" idx="12"/>
          </p:nvPr>
        </p:nvSpPr>
        <p:spPr>
          <a:xfrm>
            <a:off x="3674115" y="1405859"/>
            <a:ext cx="2192348" cy="451781"/>
          </a:xfrm>
        </p:spPr>
        <p:txBody>
          <a:bodyPr>
            <a:normAutofit/>
          </a:bodyPr>
          <a:lstStyle/>
          <a:p>
            <a:r>
              <a:rPr lang="en-US" dirty="0">
                <a:solidFill>
                  <a:schemeClr val="tx1"/>
                </a:solidFill>
              </a:rPr>
              <a:t>SARRs</a:t>
            </a:r>
          </a:p>
        </p:txBody>
      </p:sp>
      <p:sp>
        <p:nvSpPr>
          <p:cNvPr id="6" name="Left Brace 5">
            <a:extLst>
              <a:ext uri="{FF2B5EF4-FFF2-40B4-BE49-F238E27FC236}">
                <a16:creationId xmlns:a16="http://schemas.microsoft.com/office/drawing/2014/main" id="{43F2F41D-A09C-D8BC-77D0-709CC8B3045F}"/>
              </a:ext>
            </a:extLst>
          </p:cNvPr>
          <p:cNvSpPr/>
          <p:nvPr/>
        </p:nvSpPr>
        <p:spPr>
          <a:xfrm rot="5400000">
            <a:off x="4004021" y="318151"/>
            <a:ext cx="168359" cy="3529737"/>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
        <p:nvSpPr>
          <p:cNvPr id="7" name="Text Placeholder 2">
            <a:extLst>
              <a:ext uri="{FF2B5EF4-FFF2-40B4-BE49-F238E27FC236}">
                <a16:creationId xmlns:a16="http://schemas.microsoft.com/office/drawing/2014/main" id="{8BD1BECD-9FFA-87EB-F2F3-4E2668793573}"/>
              </a:ext>
            </a:extLst>
          </p:cNvPr>
          <p:cNvSpPr txBox="1">
            <a:spLocks/>
          </p:cNvSpPr>
          <p:nvPr/>
        </p:nvSpPr>
        <p:spPr>
          <a:xfrm>
            <a:off x="7372140" y="1390309"/>
            <a:ext cx="2192348" cy="451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Removal ratios</a:t>
            </a:r>
          </a:p>
        </p:txBody>
      </p:sp>
      <p:sp>
        <p:nvSpPr>
          <p:cNvPr id="8" name="Left Brace 7">
            <a:extLst>
              <a:ext uri="{FF2B5EF4-FFF2-40B4-BE49-F238E27FC236}">
                <a16:creationId xmlns:a16="http://schemas.microsoft.com/office/drawing/2014/main" id="{51C9A785-0EC2-0844-5CF0-BBA2D0A924F5}"/>
              </a:ext>
            </a:extLst>
          </p:cNvPr>
          <p:cNvSpPr/>
          <p:nvPr/>
        </p:nvSpPr>
        <p:spPr>
          <a:xfrm rot="5400000">
            <a:off x="8019620" y="318152"/>
            <a:ext cx="168359" cy="3529737"/>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5690473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Comparison of results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255173" y="2075983"/>
            <a:ext cx="1130351" cy="448061"/>
          </a:xfrm>
        </p:spPr>
        <p:txBody>
          <a:bodyPr/>
          <a:lstStyle/>
          <a:p>
            <a:r>
              <a:rPr lang="en-US" b="1" dirty="0">
                <a:solidFill>
                  <a:schemeClr val="tx1"/>
                </a:solidFill>
              </a:rPr>
              <a:t>Trial A</a:t>
            </a:r>
          </a:p>
        </p:txBody>
      </p:sp>
      <p:sp>
        <p:nvSpPr>
          <p:cNvPr id="13" name="Text Placeholder 2">
            <a:extLst>
              <a:ext uri="{FF2B5EF4-FFF2-40B4-BE49-F238E27FC236}">
                <a16:creationId xmlns:a16="http://schemas.microsoft.com/office/drawing/2014/main" id="{18171C32-4F97-16C2-97F8-347B654F04FF}"/>
              </a:ext>
            </a:extLst>
          </p:cNvPr>
          <p:cNvSpPr txBox="1">
            <a:spLocks/>
          </p:cNvSpPr>
          <p:nvPr/>
        </p:nvSpPr>
        <p:spPr>
          <a:xfrm>
            <a:off x="255173" y="4871026"/>
            <a:ext cx="1130351" cy="4480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Trial B</a:t>
            </a:r>
          </a:p>
        </p:txBody>
      </p:sp>
      <p:graphicFrame>
        <p:nvGraphicFramePr>
          <p:cNvPr id="4" name="Table 4">
            <a:extLst>
              <a:ext uri="{FF2B5EF4-FFF2-40B4-BE49-F238E27FC236}">
                <a16:creationId xmlns:a16="http://schemas.microsoft.com/office/drawing/2014/main" id="{EEE7FDDB-5631-A9BC-CD13-FEECDB18180F}"/>
              </a:ext>
            </a:extLst>
          </p:cNvPr>
          <p:cNvGraphicFramePr>
            <a:graphicFrameLocks noGrp="1"/>
          </p:cNvGraphicFramePr>
          <p:nvPr>
            <p:extLst>
              <p:ext uri="{D42A27DB-BD31-4B8C-83A1-F6EECF244321}">
                <p14:modId xmlns:p14="http://schemas.microsoft.com/office/powerpoint/2010/main" val="1707474997"/>
              </p:ext>
            </p:extLst>
          </p:nvPr>
        </p:nvGraphicFramePr>
        <p:xfrm>
          <a:off x="1385524" y="2047808"/>
          <a:ext cx="10530056" cy="2488952"/>
        </p:xfrm>
        <a:graphic>
          <a:graphicData uri="http://schemas.openxmlformats.org/drawingml/2006/table">
            <a:tbl>
              <a:tblPr firstRow="1" bandRow="1">
                <a:tableStyleId>{5C22544A-7EE6-4342-B048-85BDC9FD1C3A}</a:tableStyleId>
              </a:tblPr>
              <a:tblGrid>
                <a:gridCol w="1316257">
                  <a:extLst>
                    <a:ext uri="{9D8B030D-6E8A-4147-A177-3AD203B41FA5}">
                      <a16:colId xmlns:a16="http://schemas.microsoft.com/office/drawing/2014/main" val="3350115230"/>
                    </a:ext>
                  </a:extLst>
                </a:gridCol>
                <a:gridCol w="1316257">
                  <a:extLst>
                    <a:ext uri="{9D8B030D-6E8A-4147-A177-3AD203B41FA5}">
                      <a16:colId xmlns:a16="http://schemas.microsoft.com/office/drawing/2014/main" val="461855302"/>
                    </a:ext>
                  </a:extLst>
                </a:gridCol>
                <a:gridCol w="1316257">
                  <a:extLst>
                    <a:ext uri="{9D8B030D-6E8A-4147-A177-3AD203B41FA5}">
                      <a16:colId xmlns:a16="http://schemas.microsoft.com/office/drawing/2014/main" val="3404769134"/>
                    </a:ext>
                  </a:extLst>
                </a:gridCol>
                <a:gridCol w="1316257">
                  <a:extLst>
                    <a:ext uri="{9D8B030D-6E8A-4147-A177-3AD203B41FA5}">
                      <a16:colId xmlns:a16="http://schemas.microsoft.com/office/drawing/2014/main" val="4110217727"/>
                    </a:ext>
                  </a:extLst>
                </a:gridCol>
                <a:gridCol w="1316257">
                  <a:extLst>
                    <a:ext uri="{9D8B030D-6E8A-4147-A177-3AD203B41FA5}">
                      <a16:colId xmlns:a16="http://schemas.microsoft.com/office/drawing/2014/main" val="788903954"/>
                    </a:ext>
                  </a:extLst>
                </a:gridCol>
                <a:gridCol w="1316257">
                  <a:extLst>
                    <a:ext uri="{9D8B030D-6E8A-4147-A177-3AD203B41FA5}">
                      <a16:colId xmlns:a16="http://schemas.microsoft.com/office/drawing/2014/main" val="1180429641"/>
                    </a:ext>
                  </a:extLst>
                </a:gridCol>
                <a:gridCol w="1316257">
                  <a:extLst>
                    <a:ext uri="{9D8B030D-6E8A-4147-A177-3AD203B41FA5}">
                      <a16:colId xmlns:a16="http://schemas.microsoft.com/office/drawing/2014/main" val="3851928932"/>
                    </a:ext>
                  </a:extLst>
                </a:gridCol>
                <a:gridCol w="1316257">
                  <a:extLst>
                    <a:ext uri="{9D8B030D-6E8A-4147-A177-3AD203B41FA5}">
                      <a16:colId xmlns:a16="http://schemas.microsoft.com/office/drawing/2014/main" val="3078520374"/>
                    </a:ext>
                  </a:extLst>
                </a:gridCol>
              </a:tblGrid>
              <a:tr h="744671">
                <a:tc>
                  <a:txBody>
                    <a:bodyPr/>
                    <a:lstStyle/>
                    <a:p>
                      <a:pPr algn="ctr">
                        <a:lnSpc>
                          <a:spcPct val="115000"/>
                        </a:lnSpc>
                        <a:spcAft>
                          <a:spcPts val="1000"/>
                        </a:spcAft>
                      </a:pPr>
                      <a:r>
                        <a:rPr lang="en-NZ" sz="2000" b="1" dirty="0">
                          <a:effectLst/>
                          <a:latin typeface="+mn-lt"/>
                          <a:ea typeface="Times New Roman" panose="02020603050405020304" pitchFamily="18" charset="0"/>
                          <a:cs typeface="Times New Roman" panose="02020603050405020304" pitchFamily="18" charset="0"/>
                        </a:rPr>
                        <a:t>Parameter</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Temp.</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3306505932"/>
                  </a:ext>
                </a:extLst>
              </a:tr>
              <a:tr h="581427">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Units</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°C</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41259224"/>
                  </a:ext>
                </a:extLst>
              </a:tr>
              <a:tr h="581427">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Period 1</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0.57</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1.23</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2.02</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64%</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74%</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82%</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11.1</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547097852"/>
                  </a:ext>
                </a:extLst>
              </a:tr>
              <a:tr h="581427">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Period 2</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0.28</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0.96</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1.64</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91%</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Calibri" panose="020F0502020204030204" pitchFamily="34" charset="0"/>
                          <a:cs typeface="Calibri" panose="020F0502020204030204" pitchFamily="34" charset="0"/>
                        </a:rPr>
                        <a:t>90%</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Calibri" panose="020F0502020204030204" pitchFamily="34" charset="0"/>
                          <a:cs typeface="Calibri" panose="020F0502020204030204" pitchFamily="34" charset="0"/>
                        </a:rPr>
                        <a:t>94%</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11.7</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40671222"/>
                  </a:ext>
                </a:extLst>
              </a:tr>
            </a:tbl>
          </a:graphicData>
        </a:graphic>
      </p:graphicFrame>
      <p:graphicFrame>
        <p:nvGraphicFramePr>
          <p:cNvPr id="6" name="Table 4">
            <a:extLst>
              <a:ext uri="{FF2B5EF4-FFF2-40B4-BE49-F238E27FC236}">
                <a16:creationId xmlns:a16="http://schemas.microsoft.com/office/drawing/2014/main" id="{E71B7732-4F0A-00FB-17B5-6A1DB419A0D0}"/>
              </a:ext>
            </a:extLst>
          </p:cNvPr>
          <p:cNvGraphicFramePr>
            <a:graphicFrameLocks noGrp="1"/>
          </p:cNvGraphicFramePr>
          <p:nvPr>
            <p:extLst>
              <p:ext uri="{D42A27DB-BD31-4B8C-83A1-F6EECF244321}">
                <p14:modId xmlns:p14="http://schemas.microsoft.com/office/powerpoint/2010/main" val="1471570064"/>
              </p:ext>
            </p:extLst>
          </p:nvPr>
        </p:nvGraphicFramePr>
        <p:xfrm>
          <a:off x="1380930" y="4826935"/>
          <a:ext cx="10530056" cy="1907525"/>
        </p:xfrm>
        <a:graphic>
          <a:graphicData uri="http://schemas.openxmlformats.org/drawingml/2006/table">
            <a:tbl>
              <a:tblPr firstRow="1" bandRow="1">
                <a:tableStyleId>{5C22544A-7EE6-4342-B048-85BDC9FD1C3A}</a:tableStyleId>
              </a:tblPr>
              <a:tblGrid>
                <a:gridCol w="1316257">
                  <a:extLst>
                    <a:ext uri="{9D8B030D-6E8A-4147-A177-3AD203B41FA5}">
                      <a16:colId xmlns:a16="http://schemas.microsoft.com/office/drawing/2014/main" val="3350115230"/>
                    </a:ext>
                  </a:extLst>
                </a:gridCol>
                <a:gridCol w="1316257">
                  <a:extLst>
                    <a:ext uri="{9D8B030D-6E8A-4147-A177-3AD203B41FA5}">
                      <a16:colId xmlns:a16="http://schemas.microsoft.com/office/drawing/2014/main" val="461855302"/>
                    </a:ext>
                  </a:extLst>
                </a:gridCol>
                <a:gridCol w="1316257">
                  <a:extLst>
                    <a:ext uri="{9D8B030D-6E8A-4147-A177-3AD203B41FA5}">
                      <a16:colId xmlns:a16="http://schemas.microsoft.com/office/drawing/2014/main" val="3404769134"/>
                    </a:ext>
                  </a:extLst>
                </a:gridCol>
                <a:gridCol w="1316257">
                  <a:extLst>
                    <a:ext uri="{9D8B030D-6E8A-4147-A177-3AD203B41FA5}">
                      <a16:colId xmlns:a16="http://schemas.microsoft.com/office/drawing/2014/main" val="4110217727"/>
                    </a:ext>
                  </a:extLst>
                </a:gridCol>
                <a:gridCol w="1316257">
                  <a:extLst>
                    <a:ext uri="{9D8B030D-6E8A-4147-A177-3AD203B41FA5}">
                      <a16:colId xmlns:a16="http://schemas.microsoft.com/office/drawing/2014/main" val="788903954"/>
                    </a:ext>
                  </a:extLst>
                </a:gridCol>
                <a:gridCol w="1316257">
                  <a:extLst>
                    <a:ext uri="{9D8B030D-6E8A-4147-A177-3AD203B41FA5}">
                      <a16:colId xmlns:a16="http://schemas.microsoft.com/office/drawing/2014/main" val="1180429641"/>
                    </a:ext>
                  </a:extLst>
                </a:gridCol>
                <a:gridCol w="1316257">
                  <a:extLst>
                    <a:ext uri="{9D8B030D-6E8A-4147-A177-3AD203B41FA5}">
                      <a16:colId xmlns:a16="http://schemas.microsoft.com/office/drawing/2014/main" val="3851928932"/>
                    </a:ext>
                  </a:extLst>
                </a:gridCol>
                <a:gridCol w="1316257">
                  <a:extLst>
                    <a:ext uri="{9D8B030D-6E8A-4147-A177-3AD203B41FA5}">
                      <a16:colId xmlns:a16="http://schemas.microsoft.com/office/drawing/2014/main" val="3078520374"/>
                    </a:ext>
                  </a:extLst>
                </a:gridCol>
              </a:tblGrid>
              <a:tr h="744671">
                <a:tc>
                  <a:txBody>
                    <a:bodyPr/>
                    <a:lstStyle/>
                    <a:p>
                      <a:pPr algn="ctr">
                        <a:lnSpc>
                          <a:spcPct val="115000"/>
                        </a:lnSpc>
                        <a:spcAft>
                          <a:spcPts val="1000"/>
                        </a:spcAft>
                      </a:pPr>
                      <a:r>
                        <a:rPr lang="en-NZ" sz="2000" b="1" dirty="0">
                          <a:effectLst/>
                          <a:latin typeface="+mn-lt"/>
                          <a:ea typeface="Times New Roman" panose="02020603050405020304" pitchFamily="18" charset="0"/>
                          <a:cs typeface="Times New Roman" panose="02020603050405020304" pitchFamily="18" charset="0"/>
                        </a:rPr>
                        <a:t>Parameter</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SARR</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TAN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NOx-</a:t>
                      </a:r>
                      <a:r>
                        <a:rPr lang="en-NZ" sz="2000" dirty="0" err="1">
                          <a:solidFill>
                            <a:schemeClr val="bg1"/>
                          </a:solidFill>
                          <a:effectLst/>
                          <a:latin typeface="+mn-lt"/>
                          <a:ea typeface="Times New Roman" panose="02020603050405020304" pitchFamily="18" charset="0"/>
                          <a:cs typeface="Calibri" panose="020F0502020204030204" pitchFamily="34" charset="0"/>
                        </a:rPr>
                        <a:t>eq</a:t>
                      </a:r>
                      <a:r>
                        <a:rPr lang="en-NZ" sz="2000" dirty="0">
                          <a:solidFill>
                            <a:schemeClr val="bg1"/>
                          </a:solidFill>
                          <a:effectLst/>
                          <a:latin typeface="+mn-lt"/>
                          <a:ea typeface="Times New Roman" panose="02020603050405020304" pitchFamily="18" charset="0"/>
                          <a:cs typeface="Calibri" panose="020F0502020204030204" pitchFamily="34" charset="0"/>
                        </a:rPr>
                        <a:t> removal</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chemeClr val="bg1"/>
                          </a:solidFill>
                          <a:effectLst/>
                          <a:latin typeface="+mn-lt"/>
                          <a:ea typeface="Times New Roman" panose="02020603050405020304" pitchFamily="18" charset="0"/>
                          <a:cs typeface="Calibri" panose="020F0502020204030204" pitchFamily="34" charset="0"/>
                        </a:rPr>
                        <a:t>Temp.</a:t>
                      </a:r>
                      <a:endParaRPr lang="en-NZ"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3306505932"/>
                  </a:ext>
                </a:extLst>
              </a:tr>
              <a:tr h="581427">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Units</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g/m</a:t>
                      </a:r>
                      <a:r>
                        <a:rPr lang="en-NZ" sz="2000" baseline="30000" dirty="0">
                          <a:solidFill>
                            <a:srgbClr val="000000"/>
                          </a:solidFill>
                          <a:effectLst/>
                          <a:latin typeface="+mn-lt"/>
                          <a:ea typeface="Times New Roman" panose="02020603050405020304" pitchFamily="18" charset="0"/>
                          <a:cs typeface="Calibri" panose="020F0502020204030204" pitchFamily="34" charset="0"/>
                        </a:rPr>
                        <a:t>2</a:t>
                      </a:r>
                      <a:r>
                        <a:rPr lang="en-NZ" sz="2000" dirty="0">
                          <a:solidFill>
                            <a:srgbClr val="000000"/>
                          </a:solidFill>
                          <a:effectLst/>
                          <a:latin typeface="+mn-lt"/>
                          <a:ea typeface="Times New Roman" panose="02020603050405020304" pitchFamily="18" charset="0"/>
                          <a:cs typeface="Calibri" panose="020F0502020204030204" pitchFamily="34" charset="0"/>
                        </a:rPr>
                        <a:t>/d</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a:lnSpc>
                          <a:spcPct val="115000"/>
                        </a:lnSpc>
                        <a:spcAft>
                          <a:spcPts val="1000"/>
                        </a:spcAft>
                      </a:pPr>
                      <a:r>
                        <a:rPr lang="en-NZ" sz="2000">
                          <a:solidFill>
                            <a:srgbClr val="000000"/>
                          </a:solidFill>
                          <a:effectLst/>
                          <a:latin typeface="+mn-lt"/>
                          <a:ea typeface="Times New Roman" panose="02020603050405020304" pitchFamily="18" charset="0"/>
                          <a:cs typeface="Calibri" panose="020F0502020204030204" pitchFamily="34" charset="0"/>
                        </a:rPr>
                        <a:t>°C</a:t>
                      </a:r>
                      <a:endParaRPr lang="en-NZ" sz="2800">
                        <a:effectLst/>
                        <a:latin typeface="+mn-lt"/>
                        <a:ea typeface="Calibri" panose="020F0502020204030204"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41259224"/>
                  </a:ext>
                </a:extLst>
              </a:tr>
              <a:tr h="581427">
                <a:tc>
                  <a:txBody>
                    <a:bodyPr/>
                    <a:lstStyle/>
                    <a:p>
                      <a:pPr algn="ctr">
                        <a:lnSpc>
                          <a:spcPct val="115000"/>
                        </a:lnSpc>
                        <a:spcAft>
                          <a:spcPts val="1000"/>
                        </a:spcAft>
                      </a:pPr>
                      <a:r>
                        <a:rPr lang="en-NZ" sz="2000" dirty="0">
                          <a:solidFill>
                            <a:srgbClr val="000000"/>
                          </a:solidFill>
                          <a:effectLst/>
                          <a:latin typeface="+mn-lt"/>
                          <a:ea typeface="Times New Roman" panose="02020603050405020304" pitchFamily="18" charset="0"/>
                          <a:cs typeface="Calibri" panose="020F0502020204030204" pitchFamily="34" charset="0"/>
                        </a:rPr>
                        <a:t>Trial B</a:t>
                      </a:r>
                      <a:endParaRPr lang="en-NZ" sz="2800" dirty="0">
                        <a:effectLst/>
                        <a:latin typeface="+mn-lt"/>
                        <a:ea typeface="Calibri" panose="020F0502020204030204" pitchFamily="34" charset="0"/>
                        <a:cs typeface="Times New Roman" panose="02020603050405020304" pitchFamily="18" charset="0"/>
                      </a:endParaRPr>
                    </a:p>
                  </a:txBody>
                  <a:tcPr marL="68580" marR="68580" marT="36195" marB="36195" anchor="ctr"/>
                </a:tc>
                <a:tc>
                  <a:txBody>
                    <a:bodyPr/>
                    <a:lstStyle/>
                    <a:p>
                      <a:pPr algn="ctr" fontAlgn="b"/>
                      <a:r>
                        <a:rPr lang="en-NZ" sz="2000" kern="1200" dirty="0">
                          <a:solidFill>
                            <a:srgbClr val="000000"/>
                          </a:solidFill>
                          <a:effectLst/>
                          <a:latin typeface="+mn-lt"/>
                          <a:cs typeface="Calibri" panose="020F0502020204030204" pitchFamily="34" charset="0"/>
                        </a:rPr>
                        <a:t>0.88</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1.35</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1.82</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24%</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92%</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94%</a:t>
                      </a:r>
                    </a:p>
                  </a:txBody>
                  <a:tcPr marL="0" marR="0" marT="0" marB="0" anchor="ctr"/>
                </a:tc>
                <a:tc>
                  <a:txBody>
                    <a:bodyPr/>
                    <a:lstStyle/>
                    <a:p>
                      <a:pPr algn="ctr" fontAlgn="b"/>
                      <a:r>
                        <a:rPr lang="en-NZ" sz="2000" kern="1200" dirty="0">
                          <a:solidFill>
                            <a:srgbClr val="000000"/>
                          </a:solidFill>
                          <a:effectLst/>
                          <a:latin typeface="+mn-lt"/>
                          <a:cs typeface="Calibri" panose="020F0502020204030204" pitchFamily="34" charset="0"/>
                        </a:rPr>
                        <a:t>17.0</a:t>
                      </a:r>
                    </a:p>
                  </a:txBody>
                  <a:tcPr marL="0" marR="0" marT="0" marB="0" anchor="ctr"/>
                </a:tc>
                <a:extLst>
                  <a:ext uri="{0D108BD9-81ED-4DB2-BD59-A6C34878D82A}">
                    <a16:rowId xmlns:a16="http://schemas.microsoft.com/office/drawing/2014/main" val="2547097852"/>
                  </a:ext>
                </a:extLst>
              </a:tr>
            </a:tbl>
          </a:graphicData>
        </a:graphic>
      </p:graphicFrame>
      <p:sp>
        <p:nvSpPr>
          <p:cNvPr id="7" name="Text Placeholder 2">
            <a:extLst>
              <a:ext uri="{FF2B5EF4-FFF2-40B4-BE49-F238E27FC236}">
                <a16:creationId xmlns:a16="http://schemas.microsoft.com/office/drawing/2014/main" id="{8E6AA3D1-965F-826F-A194-A8BC81924B7C}"/>
              </a:ext>
            </a:extLst>
          </p:cNvPr>
          <p:cNvSpPr txBox="1">
            <a:spLocks/>
          </p:cNvSpPr>
          <p:nvPr/>
        </p:nvSpPr>
        <p:spPr>
          <a:xfrm>
            <a:off x="4252612" y="1107283"/>
            <a:ext cx="2192348" cy="451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SARRs</a:t>
            </a:r>
            <a:endParaRPr lang="en-US" dirty="0">
              <a:solidFill>
                <a:schemeClr val="tx1"/>
              </a:solidFill>
            </a:endParaRPr>
          </a:p>
        </p:txBody>
      </p:sp>
      <p:sp>
        <p:nvSpPr>
          <p:cNvPr id="8" name="Left Brace 7">
            <a:extLst>
              <a:ext uri="{FF2B5EF4-FFF2-40B4-BE49-F238E27FC236}">
                <a16:creationId xmlns:a16="http://schemas.microsoft.com/office/drawing/2014/main" id="{6E077B35-790F-D347-2F62-EF30073007CD}"/>
              </a:ext>
            </a:extLst>
          </p:cNvPr>
          <p:cNvSpPr/>
          <p:nvPr/>
        </p:nvSpPr>
        <p:spPr>
          <a:xfrm rot="5400000">
            <a:off x="4582518" y="19575"/>
            <a:ext cx="168359" cy="3529737"/>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
        <p:nvSpPr>
          <p:cNvPr id="9" name="Text Placeholder 2">
            <a:extLst>
              <a:ext uri="{FF2B5EF4-FFF2-40B4-BE49-F238E27FC236}">
                <a16:creationId xmlns:a16="http://schemas.microsoft.com/office/drawing/2014/main" id="{625655B5-A527-720C-5164-E819EAF9168A}"/>
              </a:ext>
            </a:extLst>
          </p:cNvPr>
          <p:cNvSpPr txBox="1">
            <a:spLocks/>
          </p:cNvSpPr>
          <p:nvPr/>
        </p:nvSpPr>
        <p:spPr>
          <a:xfrm>
            <a:off x="7950637" y="1091733"/>
            <a:ext cx="2192348" cy="451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Removal ratios</a:t>
            </a:r>
          </a:p>
        </p:txBody>
      </p:sp>
      <p:sp>
        <p:nvSpPr>
          <p:cNvPr id="10" name="Left Brace 9">
            <a:extLst>
              <a:ext uri="{FF2B5EF4-FFF2-40B4-BE49-F238E27FC236}">
                <a16:creationId xmlns:a16="http://schemas.microsoft.com/office/drawing/2014/main" id="{386167CC-E185-BBE4-DA7E-7C278D4A3277}"/>
              </a:ext>
            </a:extLst>
          </p:cNvPr>
          <p:cNvSpPr/>
          <p:nvPr/>
        </p:nvSpPr>
        <p:spPr>
          <a:xfrm rot="5400000">
            <a:off x="8598117" y="19576"/>
            <a:ext cx="168359" cy="3529737"/>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59914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Conclusions</a:t>
            </a:r>
          </a:p>
        </p:txBody>
      </p:sp>
      <p:pic>
        <p:nvPicPr>
          <p:cNvPr id="4" name="Picture 3">
            <a:extLst>
              <a:ext uri="{FF2B5EF4-FFF2-40B4-BE49-F238E27FC236}">
                <a16:creationId xmlns:a16="http://schemas.microsoft.com/office/drawing/2014/main" id="{C9210054-684B-93C7-D067-11525CC2B4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8479" y="1441675"/>
            <a:ext cx="4153521" cy="3647681"/>
          </a:xfrm>
          <a:prstGeom prst="rect">
            <a:avLst/>
          </a:prstGeom>
          <a:noFill/>
          <a:ln>
            <a:noFill/>
          </a:ln>
        </p:spPr>
      </p:pic>
      <p:pic>
        <p:nvPicPr>
          <p:cNvPr id="5" name="Picture 4">
            <a:extLst>
              <a:ext uri="{FF2B5EF4-FFF2-40B4-BE49-F238E27FC236}">
                <a16:creationId xmlns:a16="http://schemas.microsoft.com/office/drawing/2014/main" id="{A820AA78-5A3E-BF62-E030-B855BDEF33B8}"/>
              </a:ext>
            </a:extLst>
          </p:cNvPr>
          <p:cNvPicPr>
            <a:picLocks noChangeAspect="1"/>
          </p:cNvPicPr>
          <p:nvPr/>
        </p:nvPicPr>
        <p:blipFill>
          <a:blip r:embed="rId4" cstate="print">
            <a:extLst>
              <a:ext uri="{28A0092B-C50C-407E-A947-70E740481C1C}">
                <a14:useLocalDpi xmlns:a14="http://schemas.microsoft.com/office/drawing/2010/main" val="0"/>
              </a:ext>
            </a:extLst>
          </a:blip>
          <a:srcRect t="17392"/>
          <a:stretch>
            <a:fillRect/>
          </a:stretch>
        </p:blipFill>
        <p:spPr bwMode="auto">
          <a:xfrm>
            <a:off x="2901730" y="1441675"/>
            <a:ext cx="5014392" cy="3647681"/>
          </a:xfrm>
          <a:prstGeom prst="rect">
            <a:avLst/>
          </a:prstGeom>
          <a:noFill/>
          <a:ln>
            <a:noFill/>
          </a:ln>
        </p:spPr>
      </p:pic>
      <p:pic>
        <p:nvPicPr>
          <p:cNvPr id="6" name="Picture 5" descr="A picture containing fruit&#10;&#10;Description automatically generated">
            <a:extLst>
              <a:ext uri="{FF2B5EF4-FFF2-40B4-BE49-F238E27FC236}">
                <a16:creationId xmlns:a16="http://schemas.microsoft.com/office/drawing/2014/main" id="{6D1E8BFD-F714-5E0E-3774-5E3C1177DF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55960" y="1897635"/>
            <a:ext cx="3647681" cy="2735761"/>
          </a:xfrm>
          <a:prstGeom prst="rect">
            <a:avLst/>
          </a:prstGeom>
          <a:ln w="76200">
            <a:noFill/>
          </a:ln>
        </p:spPr>
      </p:pic>
    </p:spTree>
    <p:extLst>
      <p:ext uri="{BB962C8B-B14F-4D97-AF65-F5344CB8AC3E}">
        <p14:creationId xmlns:p14="http://schemas.microsoft.com/office/powerpoint/2010/main" val="315376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12725"/>
            <a:ext cx="10801350" cy="570101"/>
          </a:xfrm>
        </p:spPr>
        <p:txBody>
          <a:bodyPr/>
          <a:lstStyle/>
          <a:p>
            <a:r>
              <a:rPr lang="en-US" dirty="0"/>
              <a:t>Contents of this presentation</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801688" y="1561171"/>
            <a:ext cx="9517969" cy="4528784"/>
          </a:xfrm>
        </p:spPr>
        <p:txBody>
          <a:bodyPr>
            <a:normAutofit/>
          </a:bodyPr>
          <a:lstStyle/>
          <a:p>
            <a:pPr marL="342900" indent="-342900">
              <a:buFont typeface="Arial" panose="020B0604020202020204" pitchFamily="34" charset="0"/>
              <a:buChar char="•"/>
            </a:pPr>
            <a:r>
              <a:rPr lang="en-US" sz="4000" dirty="0">
                <a:solidFill>
                  <a:schemeClr val="tx1"/>
                </a:solidFill>
              </a:rPr>
              <a:t>Why MBBR in New Zealand</a:t>
            </a:r>
          </a:p>
          <a:p>
            <a:pPr marL="342900" indent="-342900">
              <a:buFont typeface="Arial" panose="020B0604020202020204" pitchFamily="34" charset="0"/>
              <a:buChar char="•"/>
            </a:pPr>
            <a:r>
              <a:rPr lang="en-US" sz="4000" dirty="0">
                <a:solidFill>
                  <a:schemeClr val="tx1"/>
                </a:solidFill>
              </a:rPr>
              <a:t>Basics of MBBR</a:t>
            </a:r>
          </a:p>
          <a:p>
            <a:pPr marL="342900" indent="-342900">
              <a:buFont typeface="Arial" panose="020B0604020202020204" pitchFamily="34" charset="0"/>
              <a:buChar char="•"/>
            </a:pPr>
            <a:r>
              <a:rPr lang="en-US" sz="4000" dirty="0">
                <a:solidFill>
                  <a:schemeClr val="tx1"/>
                </a:solidFill>
              </a:rPr>
              <a:t>Our pilot plant</a:t>
            </a:r>
          </a:p>
          <a:p>
            <a:pPr marL="342900" indent="-342900">
              <a:buFont typeface="Arial" panose="020B0604020202020204" pitchFamily="34" charset="0"/>
              <a:buChar char="•"/>
            </a:pPr>
            <a:r>
              <a:rPr lang="en-US" sz="4000" dirty="0">
                <a:solidFill>
                  <a:schemeClr val="tx1"/>
                </a:solidFill>
              </a:rPr>
              <a:t>Plant performance and analysis</a:t>
            </a:r>
          </a:p>
        </p:txBody>
      </p:sp>
    </p:spTree>
    <p:extLst>
      <p:ext uri="{BB962C8B-B14F-4D97-AF65-F5344CB8AC3E}">
        <p14:creationId xmlns:p14="http://schemas.microsoft.com/office/powerpoint/2010/main" val="221554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12725"/>
            <a:ext cx="10801350" cy="570101"/>
          </a:xfrm>
        </p:spPr>
        <p:txBody>
          <a:bodyPr/>
          <a:lstStyle/>
          <a:p>
            <a:r>
              <a:rPr lang="en-US" dirty="0"/>
              <a:t>Why is MBBR interesting for New Zealand</a:t>
            </a:r>
          </a:p>
        </p:txBody>
      </p:sp>
      <p:pic>
        <p:nvPicPr>
          <p:cNvPr id="7" name="Picture 6" descr="A picture containing sky, outdoor, grass, water&#10;&#10;Description automatically generated">
            <a:extLst>
              <a:ext uri="{FF2B5EF4-FFF2-40B4-BE49-F238E27FC236}">
                <a16:creationId xmlns:a16="http://schemas.microsoft.com/office/drawing/2014/main" id="{13218A5D-082F-6F10-3848-E981C750A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6" y="1496345"/>
            <a:ext cx="5816913" cy="3865310"/>
          </a:xfrm>
          <a:prstGeom prst="rect">
            <a:avLst/>
          </a:prstGeom>
        </p:spPr>
      </p:pic>
      <p:graphicFrame>
        <p:nvGraphicFramePr>
          <p:cNvPr id="8" name="Table 8">
            <a:extLst>
              <a:ext uri="{FF2B5EF4-FFF2-40B4-BE49-F238E27FC236}">
                <a16:creationId xmlns:a16="http://schemas.microsoft.com/office/drawing/2014/main" id="{E7D49999-E3F2-79EB-4197-31DAE0FB9CBD}"/>
              </a:ext>
            </a:extLst>
          </p:cNvPr>
          <p:cNvGraphicFramePr>
            <a:graphicFrameLocks noGrp="1"/>
          </p:cNvGraphicFramePr>
          <p:nvPr>
            <p:extLst>
              <p:ext uri="{D42A27DB-BD31-4B8C-83A1-F6EECF244321}">
                <p14:modId xmlns:p14="http://schemas.microsoft.com/office/powerpoint/2010/main" val="3714736385"/>
              </p:ext>
            </p:extLst>
          </p:nvPr>
        </p:nvGraphicFramePr>
        <p:xfrm>
          <a:off x="5947539" y="1496345"/>
          <a:ext cx="6095997" cy="3865310"/>
        </p:xfrm>
        <a:graphic>
          <a:graphicData uri="http://schemas.openxmlformats.org/drawingml/2006/table">
            <a:tbl>
              <a:tblPr firstRow="1" bandRow="1">
                <a:tableStyleId>{5C22544A-7EE6-4342-B048-85BDC9FD1C3A}</a:tableStyleId>
              </a:tblPr>
              <a:tblGrid>
                <a:gridCol w="2031999">
                  <a:extLst>
                    <a:ext uri="{9D8B030D-6E8A-4147-A177-3AD203B41FA5}">
                      <a16:colId xmlns:a16="http://schemas.microsoft.com/office/drawing/2014/main" val="1542327275"/>
                    </a:ext>
                  </a:extLst>
                </a:gridCol>
                <a:gridCol w="2031999">
                  <a:extLst>
                    <a:ext uri="{9D8B030D-6E8A-4147-A177-3AD203B41FA5}">
                      <a16:colId xmlns:a16="http://schemas.microsoft.com/office/drawing/2014/main" val="2240199254"/>
                    </a:ext>
                  </a:extLst>
                </a:gridCol>
                <a:gridCol w="2031999">
                  <a:extLst>
                    <a:ext uri="{9D8B030D-6E8A-4147-A177-3AD203B41FA5}">
                      <a16:colId xmlns:a16="http://schemas.microsoft.com/office/drawing/2014/main" val="3469448076"/>
                    </a:ext>
                  </a:extLst>
                </a:gridCol>
              </a:tblGrid>
              <a:tr h="873099">
                <a:tc>
                  <a:txBody>
                    <a:bodyPr/>
                    <a:lstStyle/>
                    <a:p>
                      <a:r>
                        <a:rPr lang="en-NZ" sz="2000" dirty="0"/>
                        <a:t>Parameter</a:t>
                      </a:r>
                    </a:p>
                  </a:txBody>
                  <a:tcPr/>
                </a:tc>
                <a:tc>
                  <a:txBody>
                    <a:bodyPr/>
                    <a:lstStyle/>
                    <a:p>
                      <a:r>
                        <a:rPr lang="en-NZ" sz="2000" dirty="0"/>
                        <a:t>Old Limits (mg/L)</a:t>
                      </a:r>
                    </a:p>
                  </a:txBody>
                  <a:tcPr/>
                </a:tc>
                <a:tc>
                  <a:txBody>
                    <a:bodyPr/>
                    <a:lstStyle/>
                    <a:p>
                      <a:r>
                        <a:rPr lang="en-NZ" sz="2000" dirty="0"/>
                        <a:t>New Limits (mg/L)</a:t>
                      </a:r>
                    </a:p>
                  </a:txBody>
                  <a:tcPr/>
                </a:tc>
                <a:extLst>
                  <a:ext uri="{0D108BD9-81ED-4DB2-BD59-A6C34878D82A}">
                    <a16:rowId xmlns:a16="http://schemas.microsoft.com/office/drawing/2014/main" val="3440908833"/>
                  </a:ext>
                </a:extLst>
              </a:tr>
              <a:tr h="493882">
                <a:tc>
                  <a:txBody>
                    <a:bodyPr/>
                    <a:lstStyle/>
                    <a:p>
                      <a:r>
                        <a:rPr lang="en-NZ" sz="2000" dirty="0"/>
                        <a:t>TSS</a:t>
                      </a:r>
                    </a:p>
                  </a:txBody>
                  <a:tcPr/>
                </a:tc>
                <a:tc>
                  <a:txBody>
                    <a:bodyPr/>
                    <a:lstStyle/>
                    <a:p>
                      <a:r>
                        <a:rPr lang="en-NZ" sz="2000" dirty="0"/>
                        <a:t>30</a:t>
                      </a:r>
                    </a:p>
                  </a:txBody>
                  <a:tcPr/>
                </a:tc>
                <a:tc>
                  <a:txBody>
                    <a:bodyPr/>
                    <a:lstStyle/>
                    <a:p>
                      <a:r>
                        <a:rPr lang="en-NZ" sz="2000" dirty="0"/>
                        <a:t>5</a:t>
                      </a:r>
                    </a:p>
                  </a:txBody>
                  <a:tcPr/>
                </a:tc>
                <a:extLst>
                  <a:ext uri="{0D108BD9-81ED-4DB2-BD59-A6C34878D82A}">
                    <a16:rowId xmlns:a16="http://schemas.microsoft.com/office/drawing/2014/main" val="4236749356"/>
                  </a:ext>
                </a:extLst>
              </a:tr>
              <a:tr h="493882">
                <a:tc>
                  <a:txBody>
                    <a:bodyPr/>
                    <a:lstStyle/>
                    <a:p>
                      <a:r>
                        <a:rPr lang="en-NZ" sz="2000" dirty="0"/>
                        <a:t>cBOD5</a:t>
                      </a:r>
                    </a:p>
                  </a:txBody>
                  <a:tcPr/>
                </a:tc>
                <a:tc>
                  <a:txBody>
                    <a:bodyPr/>
                    <a:lstStyle/>
                    <a:p>
                      <a:r>
                        <a:rPr lang="en-NZ" sz="2000" dirty="0"/>
                        <a:t>20</a:t>
                      </a:r>
                    </a:p>
                  </a:txBody>
                  <a:tcPr/>
                </a:tc>
                <a:tc>
                  <a:txBody>
                    <a:bodyPr/>
                    <a:lstStyle/>
                    <a:p>
                      <a:r>
                        <a:rPr lang="en-NZ" sz="2000" dirty="0"/>
                        <a:t>5</a:t>
                      </a:r>
                    </a:p>
                  </a:txBody>
                  <a:tcPr/>
                </a:tc>
                <a:extLst>
                  <a:ext uri="{0D108BD9-81ED-4DB2-BD59-A6C34878D82A}">
                    <a16:rowId xmlns:a16="http://schemas.microsoft.com/office/drawing/2014/main" val="1220368068"/>
                  </a:ext>
                </a:extLst>
              </a:tr>
              <a:tr h="493882">
                <a:tc>
                  <a:txBody>
                    <a:bodyPr/>
                    <a:lstStyle/>
                    <a:p>
                      <a:r>
                        <a:rPr lang="en-NZ" sz="2000" dirty="0"/>
                        <a:t>Ammonia</a:t>
                      </a:r>
                    </a:p>
                  </a:txBody>
                  <a:tcPr/>
                </a:tc>
                <a:tc>
                  <a:txBody>
                    <a:bodyPr/>
                    <a:lstStyle/>
                    <a:p>
                      <a:r>
                        <a:rPr lang="en-NZ" sz="2000" dirty="0"/>
                        <a:t>55</a:t>
                      </a:r>
                    </a:p>
                  </a:txBody>
                  <a:tcPr/>
                </a:tc>
                <a:tc>
                  <a:txBody>
                    <a:bodyPr/>
                    <a:lstStyle/>
                    <a:p>
                      <a:r>
                        <a:rPr lang="en-NZ" sz="2000" dirty="0"/>
                        <a:t>1</a:t>
                      </a:r>
                    </a:p>
                  </a:txBody>
                  <a:tcPr/>
                </a:tc>
                <a:extLst>
                  <a:ext uri="{0D108BD9-81ED-4DB2-BD59-A6C34878D82A}">
                    <a16:rowId xmlns:a16="http://schemas.microsoft.com/office/drawing/2014/main" val="3698634528"/>
                  </a:ext>
                </a:extLst>
              </a:tr>
              <a:tr h="637466">
                <a:tc>
                  <a:txBody>
                    <a:bodyPr/>
                    <a:lstStyle/>
                    <a:p>
                      <a:r>
                        <a:rPr lang="en-NZ" sz="2000" dirty="0"/>
                        <a:t>Total Nitrogen</a:t>
                      </a:r>
                    </a:p>
                  </a:txBody>
                  <a:tcPr/>
                </a:tc>
                <a:tc>
                  <a:txBody>
                    <a:bodyPr/>
                    <a:lstStyle/>
                    <a:p>
                      <a:r>
                        <a:rPr lang="en-NZ" sz="2000" dirty="0"/>
                        <a:t>n/a</a:t>
                      </a:r>
                    </a:p>
                  </a:txBody>
                  <a:tcPr/>
                </a:tc>
                <a:tc>
                  <a:txBody>
                    <a:bodyPr/>
                    <a:lstStyle/>
                    <a:p>
                      <a:r>
                        <a:rPr lang="en-NZ" sz="2000" dirty="0"/>
                        <a:t>3</a:t>
                      </a:r>
                    </a:p>
                  </a:txBody>
                  <a:tcPr/>
                </a:tc>
                <a:extLst>
                  <a:ext uri="{0D108BD9-81ED-4DB2-BD59-A6C34878D82A}">
                    <a16:rowId xmlns:a16="http://schemas.microsoft.com/office/drawing/2014/main" val="2918697379"/>
                  </a:ext>
                </a:extLst>
              </a:tr>
              <a:tr h="873099">
                <a:tc>
                  <a:txBody>
                    <a:bodyPr/>
                    <a:lstStyle/>
                    <a:p>
                      <a:r>
                        <a:rPr lang="en-NZ" sz="2000" dirty="0"/>
                        <a:t>Total Phosphorus</a:t>
                      </a:r>
                    </a:p>
                  </a:txBody>
                  <a:tcPr/>
                </a:tc>
                <a:tc>
                  <a:txBody>
                    <a:bodyPr/>
                    <a:lstStyle/>
                    <a:p>
                      <a:r>
                        <a:rPr lang="en-NZ" sz="2000" dirty="0"/>
                        <a:t>n/a</a:t>
                      </a:r>
                    </a:p>
                  </a:txBody>
                  <a:tcPr/>
                </a:tc>
                <a:tc>
                  <a:txBody>
                    <a:bodyPr/>
                    <a:lstStyle/>
                    <a:p>
                      <a:r>
                        <a:rPr lang="en-NZ" sz="2000" dirty="0"/>
                        <a:t>1</a:t>
                      </a:r>
                    </a:p>
                  </a:txBody>
                  <a:tcPr/>
                </a:tc>
                <a:extLst>
                  <a:ext uri="{0D108BD9-81ED-4DB2-BD59-A6C34878D82A}">
                    <a16:rowId xmlns:a16="http://schemas.microsoft.com/office/drawing/2014/main" val="3339838136"/>
                  </a:ext>
                </a:extLst>
              </a:tr>
            </a:tbl>
          </a:graphicData>
        </a:graphic>
      </p:graphicFrame>
      <p:sp>
        <p:nvSpPr>
          <p:cNvPr id="12" name="Arrow: Right 11">
            <a:extLst>
              <a:ext uri="{FF2B5EF4-FFF2-40B4-BE49-F238E27FC236}">
                <a16:creationId xmlns:a16="http://schemas.microsoft.com/office/drawing/2014/main" id="{F8118644-506F-AFD1-02F8-A79251E936BD}"/>
              </a:ext>
            </a:extLst>
          </p:cNvPr>
          <p:cNvSpPr/>
          <p:nvPr/>
        </p:nvSpPr>
        <p:spPr>
          <a:xfrm>
            <a:off x="8608508" y="3293971"/>
            <a:ext cx="1244600" cy="788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687705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27965"/>
            <a:ext cx="10801350" cy="570101"/>
          </a:xfrm>
        </p:spPr>
        <p:txBody>
          <a:bodyPr/>
          <a:lstStyle/>
          <a:p>
            <a:r>
              <a:rPr lang="en-US" dirty="0"/>
              <a:t>Basics of MBBR</a:t>
            </a:r>
          </a:p>
        </p:txBody>
      </p:sp>
      <p:pic>
        <p:nvPicPr>
          <p:cNvPr id="4" name="Picture 3">
            <a:extLst>
              <a:ext uri="{FF2B5EF4-FFF2-40B4-BE49-F238E27FC236}">
                <a16:creationId xmlns:a16="http://schemas.microsoft.com/office/drawing/2014/main" id="{F3C20AB7-3FCF-EBD7-71BA-CF4E8C889F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8479" y="1441675"/>
            <a:ext cx="4153521" cy="3647681"/>
          </a:xfrm>
          <a:prstGeom prst="rect">
            <a:avLst/>
          </a:prstGeom>
          <a:noFill/>
          <a:ln>
            <a:noFill/>
          </a:ln>
        </p:spPr>
      </p:pic>
      <p:pic>
        <p:nvPicPr>
          <p:cNvPr id="5" name="Picture 4">
            <a:extLst>
              <a:ext uri="{FF2B5EF4-FFF2-40B4-BE49-F238E27FC236}">
                <a16:creationId xmlns:a16="http://schemas.microsoft.com/office/drawing/2014/main" id="{617BC85E-9868-2876-89ED-7362082FE4A4}"/>
              </a:ext>
            </a:extLst>
          </p:cNvPr>
          <p:cNvPicPr>
            <a:picLocks noChangeAspect="1"/>
          </p:cNvPicPr>
          <p:nvPr/>
        </p:nvPicPr>
        <p:blipFill>
          <a:blip r:embed="rId4" cstate="print">
            <a:extLst>
              <a:ext uri="{28A0092B-C50C-407E-A947-70E740481C1C}">
                <a14:useLocalDpi xmlns:a14="http://schemas.microsoft.com/office/drawing/2010/main" val="0"/>
              </a:ext>
            </a:extLst>
          </a:blip>
          <a:srcRect t="17392"/>
          <a:stretch>
            <a:fillRect/>
          </a:stretch>
        </p:blipFill>
        <p:spPr bwMode="auto">
          <a:xfrm>
            <a:off x="2901730" y="1441675"/>
            <a:ext cx="5014392" cy="3647681"/>
          </a:xfrm>
          <a:prstGeom prst="rect">
            <a:avLst/>
          </a:prstGeom>
          <a:noFill/>
          <a:ln>
            <a:noFill/>
          </a:ln>
        </p:spPr>
      </p:pic>
      <p:pic>
        <p:nvPicPr>
          <p:cNvPr id="7" name="Picture 6" descr="A picture containing fruit&#10;&#10;Description automatically generated">
            <a:extLst>
              <a:ext uri="{FF2B5EF4-FFF2-40B4-BE49-F238E27FC236}">
                <a16:creationId xmlns:a16="http://schemas.microsoft.com/office/drawing/2014/main" id="{EA8EAAF2-28FD-45F9-0EED-1CE279490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55960" y="1897635"/>
            <a:ext cx="3647681" cy="2735761"/>
          </a:xfrm>
          <a:prstGeom prst="rect">
            <a:avLst/>
          </a:prstGeom>
          <a:ln w="76200">
            <a:noFill/>
          </a:ln>
        </p:spPr>
      </p:pic>
    </p:spTree>
    <p:extLst>
      <p:ext uri="{BB962C8B-B14F-4D97-AF65-F5344CB8AC3E}">
        <p14:creationId xmlns:p14="http://schemas.microsoft.com/office/powerpoint/2010/main" val="723794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Why a pilot plant?</a:t>
            </a:r>
          </a:p>
        </p:txBody>
      </p:sp>
      <p:pic>
        <p:nvPicPr>
          <p:cNvPr id="5" name="Picture 4" descr="A close-up of a wheel&#10;&#10;Description automatically generated with low confidence">
            <a:extLst>
              <a:ext uri="{FF2B5EF4-FFF2-40B4-BE49-F238E27FC236}">
                <a16:creationId xmlns:a16="http://schemas.microsoft.com/office/drawing/2014/main" id="{D5766F0A-5068-B981-72D6-21BF0362A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579" y="935344"/>
            <a:ext cx="3733429" cy="2800072"/>
          </a:xfrm>
          <a:prstGeom prst="rect">
            <a:avLst/>
          </a:prstGeom>
        </p:spPr>
      </p:pic>
      <p:pic>
        <p:nvPicPr>
          <p:cNvPr id="8" name="Picture 7" descr="A bucket full of dirt&#10;&#10;Description automatically generated with low confidence">
            <a:extLst>
              <a:ext uri="{FF2B5EF4-FFF2-40B4-BE49-F238E27FC236}">
                <a16:creationId xmlns:a16="http://schemas.microsoft.com/office/drawing/2014/main" id="{F3325411-6BD8-D526-C9C2-2D51FE44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9578" y="3735416"/>
            <a:ext cx="3733429" cy="2800072"/>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40FD87E5-A504-9082-E730-9F528DEB8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6377" y="935516"/>
            <a:ext cx="3733200" cy="2799900"/>
          </a:xfrm>
          <a:prstGeom prst="rect">
            <a:avLst/>
          </a:prstGeom>
        </p:spPr>
      </p:pic>
      <p:pic>
        <p:nvPicPr>
          <p:cNvPr id="12" name="Picture 11">
            <a:extLst>
              <a:ext uri="{FF2B5EF4-FFF2-40B4-BE49-F238E27FC236}">
                <a16:creationId xmlns:a16="http://schemas.microsoft.com/office/drawing/2014/main" id="{F79C3DD0-9CE3-E6F5-F43B-63AD43CC68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375" y="3735416"/>
            <a:ext cx="3733200" cy="2799900"/>
          </a:xfrm>
          <a:prstGeom prst="rect">
            <a:avLst/>
          </a:prstGeom>
        </p:spPr>
      </p:pic>
      <p:pic>
        <p:nvPicPr>
          <p:cNvPr id="14" name="Picture 13" descr="A picture containing grass, outdoor, sky, engine&#10;&#10;Description automatically generated">
            <a:extLst>
              <a:ext uri="{FF2B5EF4-FFF2-40B4-BE49-F238E27FC236}">
                <a16:creationId xmlns:a16="http://schemas.microsoft.com/office/drawing/2014/main" id="{6D65011A-9CFC-30E9-EEE6-1AEC0BE488CD}"/>
              </a:ext>
            </a:extLst>
          </p:cNvPr>
          <p:cNvPicPr>
            <a:picLocks noChangeAspect="1"/>
          </p:cNvPicPr>
          <p:nvPr/>
        </p:nvPicPr>
        <p:blipFill rotWithShape="1">
          <a:blip r:embed="rId7">
            <a:extLst>
              <a:ext uri="{28A0092B-C50C-407E-A947-70E740481C1C}">
                <a14:useLocalDpi xmlns:a14="http://schemas.microsoft.com/office/drawing/2010/main" val="0"/>
              </a:ext>
            </a:extLst>
          </a:blip>
          <a:srcRect l="20873" t="4035" r="26682" b="53"/>
          <a:stretch/>
        </p:blipFill>
        <p:spPr>
          <a:xfrm>
            <a:off x="58134" y="935351"/>
            <a:ext cx="4608238" cy="5599966"/>
          </a:xfrm>
          <a:prstGeom prst="rect">
            <a:avLst/>
          </a:prstGeom>
        </p:spPr>
      </p:pic>
    </p:spTree>
    <p:extLst>
      <p:ext uri="{BB962C8B-B14F-4D97-AF65-F5344CB8AC3E}">
        <p14:creationId xmlns:p14="http://schemas.microsoft.com/office/powerpoint/2010/main" val="85599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vert="horz" lIns="91440" tIns="45720" rIns="91440" bIns="45720" rtlCol="0" anchor="t">
            <a:noAutofit/>
          </a:bodyPr>
          <a:lstStyle/>
          <a:p>
            <a:r>
              <a:rPr lang="en-US" dirty="0"/>
              <a:t>Pilot plant design</a:t>
            </a:r>
          </a:p>
        </p:txBody>
      </p:sp>
      <p:graphicFrame>
        <p:nvGraphicFramePr>
          <p:cNvPr id="8" name="Table 8">
            <a:extLst>
              <a:ext uri="{FF2B5EF4-FFF2-40B4-BE49-F238E27FC236}">
                <a16:creationId xmlns:a16="http://schemas.microsoft.com/office/drawing/2014/main" id="{1D20BD6E-153F-776C-CF7D-641BD73B72C5}"/>
              </a:ext>
            </a:extLst>
          </p:cNvPr>
          <p:cNvGraphicFramePr>
            <a:graphicFrameLocks noGrp="1"/>
          </p:cNvGraphicFramePr>
          <p:nvPr>
            <p:extLst>
              <p:ext uri="{D42A27DB-BD31-4B8C-83A1-F6EECF244321}">
                <p14:modId xmlns:p14="http://schemas.microsoft.com/office/powerpoint/2010/main" val="1012286659"/>
              </p:ext>
            </p:extLst>
          </p:nvPr>
        </p:nvGraphicFramePr>
        <p:xfrm>
          <a:off x="2848109" y="3787202"/>
          <a:ext cx="6991110" cy="2595880"/>
        </p:xfrm>
        <a:graphic>
          <a:graphicData uri="http://schemas.openxmlformats.org/drawingml/2006/table">
            <a:tbl>
              <a:tblPr firstRow="1" bandRow="1">
                <a:tableStyleId>{5C22544A-7EE6-4342-B048-85BDC9FD1C3A}</a:tableStyleId>
              </a:tblPr>
              <a:tblGrid>
                <a:gridCol w="3130720">
                  <a:extLst>
                    <a:ext uri="{9D8B030D-6E8A-4147-A177-3AD203B41FA5}">
                      <a16:colId xmlns:a16="http://schemas.microsoft.com/office/drawing/2014/main" val="3326013282"/>
                    </a:ext>
                  </a:extLst>
                </a:gridCol>
                <a:gridCol w="1094041">
                  <a:extLst>
                    <a:ext uri="{9D8B030D-6E8A-4147-A177-3AD203B41FA5}">
                      <a16:colId xmlns:a16="http://schemas.microsoft.com/office/drawing/2014/main" val="823471236"/>
                    </a:ext>
                  </a:extLst>
                </a:gridCol>
                <a:gridCol w="1331088">
                  <a:extLst>
                    <a:ext uri="{9D8B030D-6E8A-4147-A177-3AD203B41FA5}">
                      <a16:colId xmlns:a16="http://schemas.microsoft.com/office/drawing/2014/main" val="4128630545"/>
                    </a:ext>
                  </a:extLst>
                </a:gridCol>
                <a:gridCol w="1435261">
                  <a:extLst>
                    <a:ext uri="{9D8B030D-6E8A-4147-A177-3AD203B41FA5}">
                      <a16:colId xmlns:a16="http://schemas.microsoft.com/office/drawing/2014/main" val="3041601298"/>
                    </a:ext>
                  </a:extLst>
                </a:gridCol>
              </a:tblGrid>
              <a:tr h="370840">
                <a:tc>
                  <a:txBody>
                    <a:bodyPr/>
                    <a:lstStyle/>
                    <a:p>
                      <a:r>
                        <a:rPr lang="en-NZ" dirty="0"/>
                        <a:t>Parameter</a:t>
                      </a:r>
                    </a:p>
                  </a:txBody>
                  <a:tcPr/>
                </a:tc>
                <a:tc>
                  <a:txBody>
                    <a:bodyPr/>
                    <a:lstStyle/>
                    <a:p>
                      <a:r>
                        <a:rPr lang="en-NZ" dirty="0"/>
                        <a:t>Unit</a:t>
                      </a:r>
                    </a:p>
                  </a:txBody>
                  <a:tcPr/>
                </a:tc>
                <a:tc>
                  <a:txBody>
                    <a:bodyPr/>
                    <a:lstStyle/>
                    <a:p>
                      <a:r>
                        <a:rPr lang="en-NZ" dirty="0"/>
                        <a:t>Reactor 1</a:t>
                      </a:r>
                    </a:p>
                  </a:txBody>
                  <a:tcPr/>
                </a:tc>
                <a:tc>
                  <a:txBody>
                    <a:bodyPr/>
                    <a:lstStyle/>
                    <a:p>
                      <a:r>
                        <a:rPr lang="en-NZ" dirty="0"/>
                        <a:t>Reactor 2</a:t>
                      </a:r>
                    </a:p>
                  </a:txBody>
                  <a:tcPr/>
                </a:tc>
                <a:extLst>
                  <a:ext uri="{0D108BD9-81ED-4DB2-BD59-A6C34878D82A}">
                    <a16:rowId xmlns:a16="http://schemas.microsoft.com/office/drawing/2014/main" val="307912935"/>
                  </a:ext>
                </a:extLst>
              </a:tr>
              <a:tr h="370840">
                <a:tc>
                  <a:txBody>
                    <a:bodyPr/>
                    <a:lstStyle/>
                    <a:p>
                      <a:r>
                        <a:rPr lang="en-NZ" dirty="0"/>
                        <a:t>Flow</a:t>
                      </a:r>
                    </a:p>
                  </a:txBody>
                  <a:tcPr/>
                </a:tc>
                <a:tc>
                  <a:txBody>
                    <a:bodyPr/>
                    <a:lstStyle/>
                    <a:p>
                      <a:pPr algn="ctr"/>
                      <a:r>
                        <a:rPr lang="en-NZ" dirty="0"/>
                        <a:t>L/min</a:t>
                      </a:r>
                    </a:p>
                  </a:txBody>
                  <a:tcPr/>
                </a:tc>
                <a:tc gridSpan="2">
                  <a:txBody>
                    <a:bodyPr/>
                    <a:lstStyle/>
                    <a:p>
                      <a:pPr algn="ctr"/>
                      <a:r>
                        <a:rPr lang="en-NZ" dirty="0"/>
                        <a:t>5.6 to 10.1</a:t>
                      </a:r>
                    </a:p>
                  </a:txBody>
                  <a:tcPr anchor="ctr"/>
                </a:tc>
                <a:tc hMerge="1">
                  <a:txBody>
                    <a:bodyPr/>
                    <a:lstStyle/>
                    <a:p>
                      <a:endParaRPr lang="en-NZ"/>
                    </a:p>
                  </a:txBody>
                  <a:tcPr/>
                </a:tc>
                <a:extLst>
                  <a:ext uri="{0D108BD9-81ED-4DB2-BD59-A6C34878D82A}">
                    <a16:rowId xmlns:a16="http://schemas.microsoft.com/office/drawing/2014/main" val="2167513637"/>
                  </a:ext>
                </a:extLst>
              </a:tr>
              <a:tr h="370840">
                <a:tc>
                  <a:txBody>
                    <a:bodyPr/>
                    <a:lstStyle/>
                    <a:p>
                      <a:r>
                        <a:rPr lang="en-NZ" dirty="0"/>
                        <a:t>Tank liquid volume</a:t>
                      </a:r>
                    </a:p>
                  </a:txBody>
                  <a:tcPr/>
                </a:tc>
                <a:tc>
                  <a:txBody>
                    <a:bodyPr/>
                    <a:lstStyle/>
                    <a:p>
                      <a:pPr algn="ctr"/>
                      <a:r>
                        <a:rPr lang="en-NZ" dirty="0"/>
                        <a:t>L</a:t>
                      </a:r>
                    </a:p>
                  </a:txBody>
                  <a:tcPr/>
                </a:tc>
                <a:tc>
                  <a:txBody>
                    <a:bodyPr/>
                    <a:lstStyle/>
                    <a:p>
                      <a:pPr algn="r"/>
                      <a:r>
                        <a:rPr lang="en-NZ" dirty="0"/>
                        <a:t>230</a:t>
                      </a:r>
                    </a:p>
                  </a:txBody>
                  <a:tcPr/>
                </a:tc>
                <a:tc>
                  <a:txBody>
                    <a:bodyPr/>
                    <a:lstStyle/>
                    <a:p>
                      <a:pPr algn="r"/>
                      <a:r>
                        <a:rPr lang="en-NZ"/>
                        <a:t>230</a:t>
                      </a:r>
                      <a:endParaRPr lang="en-NZ" dirty="0"/>
                    </a:p>
                  </a:txBody>
                  <a:tcPr/>
                </a:tc>
                <a:extLst>
                  <a:ext uri="{0D108BD9-81ED-4DB2-BD59-A6C34878D82A}">
                    <a16:rowId xmlns:a16="http://schemas.microsoft.com/office/drawing/2014/main" val="1149012459"/>
                  </a:ext>
                </a:extLst>
              </a:tr>
              <a:tr h="370840">
                <a:tc>
                  <a:txBody>
                    <a:bodyPr/>
                    <a:lstStyle/>
                    <a:p>
                      <a:r>
                        <a:rPr lang="en-NZ" dirty="0"/>
                        <a:t>Media volume</a:t>
                      </a:r>
                    </a:p>
                  </a:txBody>
                  <a:tcPr/>
                </a:tc>
                <a:tc>
                  <a:txBody>
                    <a:bodyPr/>
                    <a:lstStyle/>
                    <a:p>
                      <a:pPr algn="ctr"/>
                      <a:r>
                        <a:rPr lang="en-NZ" dirty="0"/>
                        <a:t>L</a:t>
                      </a:r>
                    </a:p>
                  </a:txBody>
                  <a:tcPr/>
                </a:tc>
                <a:tc>
                  <a:txBody>
                    <a:bodyPr/>
                    <a:lstStyle/>
                    <a:p>
                      <a:pPr algn="r"/>
                      <a:r>
                        <a:rPr lang="en-NZ" dirty="0"/>
                        <a:t>90.5</a:t>
                      </a:r>
                    </a:p>
                  </a:txBody>
                  <a:tcPr/>
                </a:tc>
                <a:tc>
                  <a:txBody>
                    <a:bodyPr/>
                    <a:lstStyle/>
                    <a:p>
                      <a:pPr algn="r"/>
                      <a:r>
                        <a:rPr lang="en-NZ"/>
                        <a:t>93</a:t>
                      </a:r>
                      <a:endParaRPr lang="en-NZ" dirty="0"/>
                    </a:p>
                  </a:txBody>
                  <a:tcPr/>
                </a:tc>
                <a:extLst>
                  <a:ext uri="{0D108BD9-81ED-4DB2-BD59-A6C34878D82A}">
                    <a16:rowId xmlns:a16="http://schemas.microsoft.com/office/drawing/2014/main" val="2896580281"/>
                  </a:ext>
                </a:extLst>
              </a:tr>
              <a:tr h="370840">
                <a:tc>
                  <a:txBody>
                    <a:bodyPr/>
                    <a:lstStyle/>
                    <a:p>
                      <a:r>
                        <a:rPr lang="en-NZ" dirty="0"/>
                        <a:t>Media fill ratio</a:t>
                      </a:r>
                    </a:p>
                  </a:txBody>
                  <a:tcPr/>
                </a:tc>
                <a:tc>
                  <a:txBody>
                    <a:bodyPr/>
                    <a:lstStyle/>
                    <a:p>
                      <a:pPr algn="ctr"/>
                      <a:r>
                        <a:rPr lang="en-NZ" dirty="0"/>
                        <a:t>%</a:t>
                      </a:r>
                    </a:p>
                  </a:txBody>
                  <a:tcPr/>
                </a:tc>
                <a:tc>
                  <a:txBody>
                    <a:bodyPr/>
                    <a:lstStyle/>
                    <a:p>
                      <a:pPr algn="r"/>
                      <a:r>
                        <a:rPr lang="en-NZ" dirty="0"/>
                        <a:t>~40</a:t>
                      </a:r>
                    </a:p>
                  </a:txBody>
                  <a:tcPr/>
                </a:tc>
                <a:tc>
                  <a:txBody>
                    <a:bodyPr/>
                    <a:lstStyle/>
                    <a:p>
                      <a:pPr algn="r"/>
                      <a:r>
                        <a:rPr lang="en-NZ"/>
                        <a:t>~40</a:t>
                      </a:r>
                      <a:endParaRPr lang="en-NZ" dirty="0"/>
                    </a:p>
                  </a:txBody>
                  <a:tcPr/>
                </a:tc>
                <a:extLst>
                  <a:ext uri="{0D108BD9-81ED-4DB2-BD59-A6C34878D82A}">
                    <a16:rowId xmlns:a16="http://schemas.microsoft.com/office/drawing/2014/main" val="579654166"/>
                  </a:ext>
                </a:extLst>
              </a:tr>
              <a:tr h="370840">
                <a:tc>
                  <a:txBody>
                    <a:bodyPr/>
                    <a:lstStyle/>
                    <a:p>
                      <a:r>
                        <a:rPr lang="en-NZ" dirty="0"/>
                        <a:t>Media effective surface area</a:t>
                      </a:r>
                    </a:p>
                  </a:txBody>
                  <a:tcPr/>
                </a:tc>
                <a:tc>
                  <a:txBody>
                    <a:bodyPr/>
                    <a:lstStyle/>
                    <a:p>
                      <a:pPr algn="ctr"/>
                      <a:r>
                        <a:rPr lang="en-NZ" dirty="0"/>
                        <a:t>m</a:t>
                      </a:r>
                      <a:r>
                        <a:rPr lang="en-NZ" baseline="30000" dirty="0"/>
                        <a:t>2</a:t>
                      </a:r>
                      <a:r>
                        <a:rPr lang="en-NZ" dirty="0"/>
                        <a:t>/m</a:t>
                      </a:r>
                      <a:r>
                        <a:rPr lang="en-NZ" baseline="30000" dirty="0"/>
                        <a:t>3</a:t>
                      </a:r>
                      <a:r>
                        <a:rPr lang="en-NZ" dirty="0"/>
                        <a:t> </a:t>
                      </a:r>
                    </a:p>
                  </a:txBody>
                  <a:tcPr/>
                </a:tc>
                <a:tc>
                  <a:txBody>
                    <a:bodyPr/>
                    <a:lstStyle/>
                    <a:p>
                      <a:pPr algn="r"/>
                      <a:r>
                        <a:rPr lang="en-NZ" dirty="0"/>
                        <a:t>1,000</a:t>
                      </a:r>
                    </a:p>
                  </a:txBody>
                  <a:tcPr/>
                </a:tc>
                <a:tc>
                  <a:txBody>
                    <a:bodyPr/>
                    <a:lstStyle/>
                    <a:p>
                      <a:pPr algn="r"/>
                      <a:r>
                        <a:rPr lang="en-NZ"/>
                        <a:t>500</a:t>
                      </a:r>
                      <a:endParaRPr lang="en-NZ" dirty="0"/>
                    </a:p>
                  </a:txBody>
                  <a:tcPr/>
                </a:tc>
                <a:extLst>
                  <a:ext uri="{0D108BD9-81ED-4DB2-BD59-A6C34878D82A}">
                    <a16:rowId xmlns:a16="http://schemas.microsoft.com/office/drawing/2014/main" val="1311158060"/>
                  </a:ext>
                </a:extLst>
              </a:tr>
              <a:tr h="370840">
                <a:tc>
                  <a:txBody>
                    <a:bodyPr/>
                    <a:lstStyle/>
                    <a:p>
                      <a:r>
                        <a:rPr lang="en-NZ" dirty="0"/>
                        <a:t>Total media surface area</a:t>
                      </a:r>
                    </a:p>
                  </a:txBody>
                  <a:tcPr/>
                </a:tc>
                <a:tc>
                  <a:txBody>
                    <a:bodyPr/>
                    <a:lstStyle/>
                    <a:p>
                      <a:pPr algn="ctr"/>
                      <a:r>
                        <a:rPr lang="en-NZ" dirty="0"/>
                        <a:t>m</a:t>
                      </a:r>
                      <a:r>
                        <a:rPr lang="en-NZ" baseline="30000" dirty="0"/>
                        <a:t>2</a:t>
                      </a:r>
                    </a:p>
                  </a:txBody>
                  <a:tcPr/>
                </a:tc>
                <a:tc>
                  <a:txBody>
                    <a:bodyPr/>
                    <a:lstStyle/>
                    <a:p>
                      <a:pPr algn="r"/>
                      <a:r>
                        <a:rPr lang="en-NZ" dirty="0"/>
                        <a:t>90.5</a:t>
                      </a:r>
                    </a:p>
                  </a:txBody>
                  <a:tcPr/>
                </a:tc>
                <a:tc>
                  <a:txBody>
                    <a:bodyPr/>
                    <a:lstStyle/>
                    <a:p>
                      <a:pPr algn="r"/>
                      <a:r>
                        <a:rPr lang="en-NZ" dirty="0"/>
                        <a:t>46.5</a:t>
                      </a:r>
                    </a:p>
                  </a:txBody>
                  <a:tcPr/>
                </a:tc>
                <a:extLst>
                  <a:ext uri="{0D108BD9-81ED-4DB2-BD59-A6C34878D82A}">
                    <a16:rowId xmlns:a16="http://schemas.microsoft.com/office/drawing/2014/main" val="32726552"/>
                  </a:ext>
                </a:extLst>
              </a:tr>
            </a:tbl>
          </a:graphicData>
        </a:graphic>
      </p:graphicFrame>
      <p:pic>
        <p:nvPicPr>
          <p:cNvPr id="9" name="Picture 8">
            <a:extLst>
              <a:ext uri="{FF2B5EF4-FFF2-40B4-BE49-F238E27FC236}">
                <a16:creationId xmlns:a16="http://schemas.microsoft.com/office/drawing/2014/main" id="{6F4F1D57-1728-FFAA-E514-087C050EBA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2069" y="768045"/>
            <a:ext cx="8063191" cy="2700284"/>
          </a:xfrm>
          <a:prstGeom prst="rect">
            <a:avLst/>
          </a:prstGeom>
          <a:noFill/>
          <a:ln>
            <a:noFill/>
          </a:ln>
        </p:spPr>
      </p:pic>
      <p:sp>
        <p:nvSpPr>
          <p:cNvPr id="10" name="TextBox 9">
            <a:extLst>
              <a:ext uri="{FF2B5EF4-FFF2-40B4-BE49-F238E27FC236}">
                <a16:creationId xmlns:a16="http://schemas.microsoft.com/office/drawing/2014/main" id="{BBA6A879-31CA-A29A-5ED3-D4A761EDADB6}"/>
              </a:ext>
            </a:extLst>
          </p:cNvPr>
          <p:cNvSpPr txBox="1"/>
          <p:nvPr/>
        </p:nvSpPr>
        <p:spPr>
          <a:xfrm>
            <a:off x="5377542" y="3239732"/>
            <a:ext cx="1436915" cy="369332"/>
          </a:xfrm>
          <a:prstGeom prst="rect">
            <a:avLst/>
          </a:prstGeom>
          <a:noFill/>
        </p:spPr>
        <p:txBody>
          <a:bodyPr wrap="square" rtlCol="0">
            <a:spAutoFit/>
          </a:bodyPr>
          <a:lstStyle/>
          <a:p>
            <a:r>
              <a:rPr lang="en-NZ" dirty="0"/>
              <a:t>TAN </a:t>
            </a:r>
            <a:r>
              <a:rPr lang="en-NZ" dirty="0">
                <a:sym typeface="Wingdings" panose="05000000000000000000" pitchFamily="2" charset="2"/>
              </a:rPr>
              <a:t> NO</a:t>
            </a:r>
            <a:r>
              <a:rPr lang="en-NZ" baseline="-25000" dirty="0">
                <a:sym typeface="Wingdings" panose="05000000000000000000" pitchFamily="2" charset="2"/>
              </a:rPr>
              <a:t>X</a:t>
            </a:r>
            <a:endParaRPr lang="en-NZ" baseline="-25000" dirty="0"/>
          </a:p>
        </p:txBody>
      </p:sp>
      <p:sp>
        <p:nvSpPr>
          <p:cNvPr id="11" name="TextBox 10">
            <a:extLst>
              <a:ext uri="{FF2B5EF4-FFF2-40B4-BE49-F238E27FC236}">
                <a16:creationId xmlns:a16="http://schemas.microsoft.com/office/drawing/2014/main" id="{E9F6FB51-5747-5047-D805-78972A276796}"/>
              </a:ext>
            </a:extLst>
          </p:cNvPr>
          <p:cNvSpPr txBox="1"/>
          <p:nvPr/>
        </p:nvSpPr>
        <p:spPr>
          <a:xfrm>
            <a:off x="7090227" y="3238430"/>
            <a:ext cx="1436915" cy="369332"/>
          </a:xfrm>
          <a:prstGeom prst="rect">
            <a:avLst/>
          </a:prstGeom>
          <a:noFill/>
        </p:spPr>
        <p:txBody>
          <a:bodyPr wrap="square" rtlCol="0">
            <a:spAutoFit/>
          </a:bodyPr>
          <a:lstStyle/>
          <a:p>
            <a:r>
              <a:rPr lang="en-NZ" dirty="0">
                <a:sym typeface="Wingdings" panose="05000000000000000000" pitchFamily="2" charset="2"/>
              </a:rPr>
              <a:t> NO</a:t>
            </a:r>
            <a:r>
              <a:rPr lang="en-NZ" baseline="-25000" dirty="0">
                <a:sym typeface="Wingdings" panose="05000000000000000000" pitchFamily="2" charset="2"/>
              </a:rPr>
              <a:t>X</a:t>
            </a:r>
            <a:r>
              <a:rPr lang="en-NZ" dirty="0">
                <a:sym typeface="Wingdings" panose="05000000000000000000" pitchFamily="2" charset="2"/>
              </a:rPr>
              <a:t>  N</a:t>
            </a:r>
            <a:r>
              <a:rPr lang="en-NZ" baseline="-25000" dirty="0">
                <a:sym typeface="Wingdings" panose="05000000000000000000" pitchFamily="2" charset="2"/>
              </a:rPr>
              <a:t>2</a:t>
            </a:r>
            <a:endParaRPr lang="en-NZ" baseline="-25000" dirty="0"/>
          </a:p>
        </p:txBody>
      </p:sp>
    </p:spTree>
    <p:extLst>
      <p:ext uri="{BB962C8B-B14F-4D97-AF65-F5344CB8AC3E}">
        <p14:creationId xmlns:p14="http://schemas.microsoft.com/office/powerpoint/2010/main" val="288337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603548" y="129002"/>
            <a:ext cx="10801350" cy="570101"/>
          </a:xfrm>
        </p:spPr>
        <p:txBody>
          <a:bodyPr/>
          <a:lstStyle/>
          <a:p>
            <a:r>
              <a:rPr lang="en-US" dirty="0"/>
              <a:t>Surface area removal rate (SARR)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2199708" y="1079527"/>
                <a:ext cx="8024812" cy="1592916"/>
              </a:xfrm>
            </p:spPr>
            <p:txBody>
              <a:bodyPr>
                <a:normAutofit/>
              </a:bodyPr>
              <a:lstStyle/>
              <a:p>
                <a:pPr/>
                <a14:m>
                  <m:oMathPara xmlns:m="http://schemas.openxmlformats.org/officeDocument/2006/math">
                    <m:oMathParaPr>
                      <m:jc m:val="centerGroup"/>
                    </m:oMathParaPr>
                    <m:oMath xmlns:m="http://schemas.openxmlformats.org/officeDocument/2006/math">
                      <m:r>
                        <m:rPr>
                          <m:sty m:val="p"/>
                        </m:rPr>
                        <a:rPr lang="en-NZ" sz="3600" smtClean="0">
                          <a:solidFill>
                            <a:schemeClr val="tx1"/>
                          </a:solidFill>
                          <a:latin typeface="Cambria Math" panose="02040503050406030204" pitchFamily="18" charset="0"/>
                        </a:rPr>
                        <m:t>S</m:t>
                      </m:r>
                      <m:r>
                        <m:rPr>
                          <m:sty m:val="p"/>
                        </m:rPr>
                        <a:rPr lang="en-NZ" sz="3600" b="0" i="0" smtClean="0">
                          <a:solidFill>
                            <a:schemeClr val="tx1"/>
                          </a:solidFill>
                          <a:latin typeface="Cambria Math" panose="02040503050406030204" pitchFamily="18" charset="0"/>
                        </a:rPr>
                        <m:t>ARR</m:t>
                      </m:r>
                      <m:r>
                        <a:rPr lang="en-NZ" sz="3600" b="0" i="0" smtClean="0">
                          <a:solidFill>
                            <a:schemeClr val="tx1"/>
                          </a:solidFill>
                          <a:latin typeface="Cambria Math" panose="02040503050406030204" pitchFamily="18" charset="0"/>
                        </a:rPr>
                        <m:t>=</m:t>
                      </m:r>
                      <m:f>
                        <m:fPr>
                          <m:ctrlPr>
                            <a:rPr lang="en-NZ" sz="3600" b="0" i="1" smtClean="0">
                              <a:solidFill>
                                <a:schemeClr val="tx1"/>
                              </a:solidFill>
                              <a:latin typeface="Cambria Math" panose="02040503050406030204" pitchFamily="18" charset="0"/>
                            </a:rPr>
                          </m:ctrlPr>
                        </m:fPr>
                        <m:num>
                          <m:r>
                            <m:rPr>
                              <m:sty m:val="p"/>
                            </m:rPr>
                            <a:rPr lang="en-NZ" sz="3600" b="0" i="0" smtClean="0">
                              <a:solidFill>
                                <a:schemeClr val="tx1"/>
                              </a:solidFill>
                              <a:latin typeface="Cambria Math" panose="02040503050406030204" pitchFamily="18" charset="0"/>
                            </a:rPr>
                            <m:t>Pollutant</m:t>
                          </m:r>
                          <m:r>
                            <a:rPr lang="en-NZ" sz="3600" b="0" i="0" smtClean="0">
                              <a:solidFill>
                                <a:schemeClr val="tx1"/>
                              </a:solidFill>
                              <a:latin typeface="Cambria Math" panose="02040503050406030204" pitchFamily="18" charset="0"/>
                            </a:rPr>
                            <m:t> </m:t>
                          </m:r>
                          <m:r>
                            <m:rPr>
                              <m:sty m:val="p"/>
                            </m:rPr>
                            <a:rPr lang="en-NZ" sz="3600" b="0" i="0" smtClean="0">
                              <a:solidFill>
                                <a:schemeClr val="tx1"/>
                              </a:solidFill>
                              <a:latin typeface="Cambria Math" panose="02040503050406030204" pitchFamily="18" charset="0"/>
                            </a:rPr>
                            <m:t>removal</m:t>
                          </m:r>
                          <m:r>
                            <a:rPr lang="en-NZ" sz="3600" b="0" i="0" smtClean="0">
                              <a:solidFill>
                                <a:schemeClr val="tx1"/>
                              </a:solidFill>
                              <a:latin typeface="Cambria Math" panose="02040503050406030204" pitchFamily="18" charset="0"/>
                            </a:rPr>
                            <m:t> (</m:t>
                          </m:r>
                          <m:r>
                            <m:rPr>
                              <m:sty m:val="p"/>
                            </m:rPr>
                            <a:rPr lang="en-NZ" sz="3600" b="0" i="0" smtClean="0">
                              <a:solidFill>
                                <a:schemeClr val="tx1"/>
                              </a:solidFill>
                              <a:latin typeface="Cambria Math" panose="02040503050406030204" pitchFamily="18" charset="0"/>
                            </a:rPr>
                            <m:t>g</m:t>
                          </m:r>
                          <m:r>
                            <a:rPr lang="en-NZ" sz="3600" b="0" i="0" smtClean="0">
                              <a:solidFill>
                                <a:schemeClr val="tx1"/>
                              </a:solidFill>
                              <a:latin typeface="Cambria Math" panose="02040503050406030204" pitchFamily="18" charset="0"/>
                            </a:rPr>
                            <m:t>)</m:t>
                          </m:r>
                        </m:num>
                        <m:den>
                          <m:r>
                            <m:rPr>
                              <m:sty m:val="p"/>
                            </m:rPr>
                            <a:rPr lang="en-NZ" sz="3600" b="0" i="0" smtClean="0">
                              <a:solidFill>
                                <a:schemeClr val="tx1"/>
                              </a:solidFill>
                              <a:latin typeface="Cambria Math" panose="02040503050406030204" pitchFamily="18" charset="0"/>
                            </a:rPr>
                            <m:t>surface</m:t>
                          </m:r>
                          <m:r>
                            <a:rPr lang="en-NZ" sz="3600" b="0" i="0" smtClean="0">
                              <a:solidFill>
                                <a:schemeClr val="tx1"/>
                              </a:solidFill>
                              <a:latin typeface="Cambria Math" panose="02040503050406030204" pitchFamily="18" charset="0"/>
                            </a:rPr>
                            <m:t> </m:t>
                          </m:r>
                          <m:r>
                            <m:rPr>
                              <m:sty m:val="p"/>
                            </m:rPr>
                            <a:rPr lang="en-NZ" sz="3600" b="0" i="0" smtClean="0">
                              <a:solidFill>
                                <a:schemeClr val="tx1"/>
                              </a:solidFill>
                              <a:latin typeface="Cambria Math" panose="02040503050406030204" pitchFamily="18" charset="0"/>
                            </a:rPr>
                            <m:t>area</m:t>
                          </m:r>
                          <m:r>
                            <a:rPr lang="en-NZ" sz="3600" b="0" i="0" smtClean="0">
                              <a:solidFill>
                                <a:schemeClr val="tx1"/>
                              </a:solidFill>
                              <a:latin typeface="Cambria Math" panose="02040503050406030204" pitchFamily="18" charset="0"/>
                            </a:rPr>
                            <m:t> </m:t>
                          </m:r>
                          <m:d>
                            <m:dPr>
                              <m:ctrlPr>
                                <a:rPr lang="en-NZ" sz="3600" b="0" i="1" smtClean="0">
                                  <a:solidFill>
                                    <a:schemeClr val="tx1"/>
                                  </a:solidFill>
                                  <a:latin typeface="Cambria Math" panose="02040503050406030204" pitchFamily="18" charset="0"/>
                                </a:rPr>
                              </m:ctrlPr>
                            </m:dPr>
                            <m:e>
                              <m:r>
                                <m:rPr>
                                  <m:sty m:val="p"/>
                                </m:rPr>
                                <a:rPr lang="en-NZ" sz="3600" b="0" i="0" smtClean="0">
                                  <a:solidFill>
                                    <a:schemeClr val="tx1"/>
                                  </a:solidFill>
                                  <a:latin typeface="Cambria Math" panose="02040503050406030204" pitchFamily="18" charset="0"/>
                                </a:rPr>
                                <m:t>m</m:t>
                              </m:r>
                              <m:r>
                                <a:rPr lang="en-NZ" sz="3600" b="0" i="0" baseline="30000" smtClean="0">
                                  <a:solidFill>
                                    <a:schemeClr val="tx1"/>
                                  </a:solidFill>
                                  <a:latin typeface="Cambria Math" panose="02040503050406030204" pitchFamily="18" charset="0"/>
                                </a:rPr>
                                <m:t>2</m:t>
                              </m:r>
                            </m:e>
                          </m:d>
                          <m:r>
                            <a:rPr lang="en-NZ" sz="3600" i="0">
                              <a:solidFill>
                                <a:schemeClr val="tx1"/>
                              </a:solidFill>
                              <a:latin typeface="Cambria Math" panose="02040503050406030204" pitchFamily="18" charset="0"/>
                              <a:ea typeface="Cambria Math" panose="02040503050406030204" pitchFamily="18" charset="0"/>
                            </a:rPr>
                            <m:t>×</m:t>
                          </m:r>
                          <m:r>
                            <m:rPr>
                              <m:sty m:val="p"/>
                            </m:rPr>
                            <a:rPr lang="en-NZ" sz="3600" b="0" i="0" smtClean="0">
                              <a:solidFill>
                                <a:schemeClr val="tx1"/>
                              </a:solidFill>
                              <a:latin typeface="Cambria Math" panose="02040503050406030204" pitchFamily="18" charset="0"/>
                              <a:ea typeface="Cambria Math" panose="02040503050406030204" pitchFamily="18" charset="0"/>
                            </a:rPr>
                            <m:t>day</m:t>
                          </m:r>
                          <m:r>
                            <a:rPr lang="en-NZ" sz="3600" b="0" i="0" smtClean="0">
                              <a:solidFill>
                                <a:schemeClr val="tx1"/>
                              </a:solidFill>
                              <a:latin typeface="Cambria Math" panose="02040503050406030204" pitchFamily="18" charset="0"/>
                              <a:ea typeface="Cambria Math" panose="02040503050406030204" pitchFamily="18" charset="0"/>
                            </a:rPr>
                            <m:t> (</m:t>
                          </m:r>
                          <m:r>
                            <m:rPr>
                              <m:sty m:val="p"/>
                            </m:rPr>
                            <a:rPr lang="en-NZ" sz="3600" b="0" i="0" smtClean="0">
                              <a:solidFill>
                                <a:schemeClr val="tx1"/>
                              </a:solidFill>
                              <a:latin typeface="Cambria Math" panose="02040503050406030204" pitchFamily="18" charset="0"/>
                              <a:ea typeface="Cambria Math" panose="02040503050406030204" pitchFamily="18" charset="0"/>
                            </a:rPr>
                            <m:t>d</m:t>
                          </m:r>
                          <m:r>
                            <a:rPr lang="en-NZ" sz="3600" b="0" i="0" smtClean="0">
                              <a:solidFill>
                                <a:schemeClr val="tx1"/>
                              </a:solidFill>
                              <a:latin typeface="Cambria Math" panose="02040503050406030204" pitchFamily="18" charset="0"/>
                              <a:ea typeface="Cambria Math" panose="02040503050406030204" pitchFamily="18" charset="0"/>
                            </a:rPr>
                            <m:t>)</m:t>
                          </m:r>
                        </m:den>
                      </m:f>
                    </m:oMath>
                  </m:oMathPara>
                </a14:m>
                <a:endParaRPr lang="en-US" dirty="0">
                  <a:latin typeface="Bierstadt" panose="020B0604020202020204" pitchFamily="34" charset="0"/>
                </a:endParaRPr>
              </a:p>
            </p:txBody>
          </p:sp>
        </mc:Choice>
        <mc:Fallback xmlns="">
          <p:sp>
            <p:nvSpPr>
              <p:cNvPr id="3" name="Text Placeholder 2">
                <a:extLst>
                  <a:ext uri="{FF2B5EF4-FFF2-40B4-BE49-F238E27FC236}">
                    <a16:creationId xmlns:a16="http://schemas.microsoft.com/office/drawing/2014/main" id="{FDE31C78-8854-3B70-DCD1-49500E7B52A8}"/>
                  </a:ext>
                </a:extLst>
              </p:cNvPr>
              <p:cNvSpPr>
                <a:spLocks noGrp="1" noRot="1" noChangeAspect="1" noMove="1" noResize="1" noEditPoints="1" noAdjustHandles="1" noChangeArrowheads="1" noChangeShapeType="1" noTextEdit="1"/>
              </p:cNvSpPr>
              <p:nvPr>
                <p:ph type="body" sz="quarter" idx="12"/>
              </p:nvPr>
            </p:nvSpPr>
            <p:spPr>
              <a:xfrm>
                <a:off x="2199708" y="1079527"/>
                <a:ext cx="8024812" cy="1592916"/>
              </a:xfrm>
              <a:blipFill>
                <a:blip r:embed="rId3"/>
                <a:stretch>
                  <a:fillRect/>
                </a:stretch>
              </a:blipFill>
            </p:spPr>
            <p:txBody>
              <a:bodyPr/>
              <a:lstStyle/>
              <a:p>
                <a:r>
                  <a:rPr lang="en-NZ">
                    <a:noFill/>
                  </a:rPr>
                  <a:t> </a:t>
                </a:r>
              </a:p>
            </p:txBody>
          </p:sp>
        </mc:Fallback>
      </mc:AlternateContent>
      <p:pic>
        <p:nvPicPr>
          <p:cNvPr id="18" name="Picture 17" descr="A picture containing ground, cup&#10;&#10;Description automatically generated">
            <a:extLst>
              <a:ext uri="{FF2B5EF4-FFF2-40B4-BE49-F238E27FC236}">
                <a16:creationId xmlns:a16="http://schemas.microsoft.com/office/drawing/2014/main" id="{583AC187-F525-A255-9A61-CF4C995B0CC7}"/>
              </a:ext>
            </a:extLst>
          </p:cNvPr>
          <p:cNvPicPr>
            <a:picLocks noChangeAspect="1"/>
          </p:cNvPicPr>
          <p:nvPr/>
        </p:nvPicPr>
        <p:blipFill rotWithShape="1">
          <a:blip r:embed="rId4">
            <a:extLst>
              <a:ext uri="{28A0092B-C50C-407E-A947-70E740481C1C}">
                <a14:useLocalDpi xmlns:a14="http://schemas.microsoft.com/office/drawing/2010/main" val="0"/>
              </a:ext>
            </a:extLst>
          </a:blip>
          <a:srcRect l="48928" t="16667" r="21062" b="16666"/>
          <a:stretch/>
        </p:blipFill>
        <p:spPr>
          <a:xfrm>
            <a:off x="6096000" y="2456558"/>
            <a:ext cx="3283200" cy="4104000"/>
          </a:xfrm>
          <a:prstGeom prst="rect">
            <a:avLst/>
          </a:prstGeom>
        </p:spPr>
      </p:pic>
      <p:pic>
        <p:nvPicPr>
          <p:cNvPr id="20" name="Picture 19" descr="A picture containing cup, food, beverage, glass&#10;&#10;Description automatically generated">
            <a:extLst>
              <a:ext uri="{FF2B5EF4-FFF2-40B4-BE49-F238E27FC236}">
                <a16:creationId xmlns:a16="http://schemas.microsoft.com/office/drawing/2014/main" id="{3511B895-3B23-2DF6-0BB7-6F32927C0C92}"/>
              </a:ext>
            </a:extLst>
          </p:cNvPr>
          <p:cNvPicPr>
            <a:picLocks noChangeAspect="1"/>
          </p:cNvPicPr>
          <p:nvPr/>
        </p:nvPicPr>
        <p:blipFill rotWithShape="1">
          <a:blip r:embed="rId5">
            <a:extLst>
              <a:ext uri="{28A0092B-C50C-407E-A947-70E740481C1C}">
                <a14:useLocalDpi xmlns:a14="http://schemas.microsoft.com/office/drawing/2010/main" val="0"/>
              </a:ext>
            </a:extLst>
          </a:blip>
          <a:srcRect l="48565" t="28056" r="21451" b="7373"/>
          <a:stretch/>
        </p:blipFill>
        <p:spPr>
          <a:xfrm>
            <a:off x="2709391" y="2456558"/>
            <a:ext cx="3386609" cy="4104000"/>
          </a:xfrm>
          <a:prstGeom prst="rect">
            <a:avLst/>
          </a:prstGeom>
        </p:spPr>
      </p:pic>
    </p:spTree>
    <p:extLst>
      <p:ext uri="{BB962C8B-B14F-4D97-AF65-F5344CB8AC3E}">
        <p14:creationId xmlns:p14="http://schemas.microsoft.com/office/powerpoint/2010/main" val="299073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Trial background and objectives</a:t>
            </a:r>
          </a:p>
        </p:txBody>
      </p:sp>
      <p:sp>
        <p:nvSpPr>
          <p:cNvPr id="3" name="TextBox 2">
            <a:extLst>
              <a:ext uri="{FF2B5EF4-FFF2-40B4-BE49-F238E27FC236}">
                <a16:creationId xmlns:a16="http://schemas.microsoft.com/office/drawing/2014/main" id="{C11A8FC1-BBBB-C8B7-0B5A-BECDBFA4B3C4}"/>
              </a:ext>
            </a:extLst>
          </p:cNvPr>
          <p:cNvSpPr txBox="1"/>
          <p:nvPr/>
        </p:nvSpPr>
        <p:spPr>
          <a:xfrm>
            <a:off x="1651810" y="1080277"/>
            <a:ext cx="8888380" cy="4647426"/>
          </a:xfrm>
          <a:prstGeom prst="rect">
            <a:avLst/>
          </a:prstGeom>
          <a:noFill/>
        </p:spPr>
        <p:txBody>
          <a:bodyPr wrap="square" rtlCol="0">
            <a:spAutoFit/>
          </a:bodyPr>
          <a:lstStyle/>
          <a:p>
            <a:r>
              <a:rPr lang="en-NZ" sz="2800" b="1" dirty="0"/>
              <a:t>Trial A – finished, duration 4 months</a:t>
            </a:r>
          </a:p>
          <a:p>
            <a:r>
              <a:rPr lang="en-NZ" sz="2400" dirty="0">
                <a:highlight>
                  <a:srgbClr val="00FFFF"/>
                </a:highlight>
              </a:rPr>
              <a:t>1</a:t>
            </a:r>
            <a:r>
              <a:rPr lang="en-NZ" sz="2400" dirty="0"/>
              <a:t> Period 1: maximise SARR at low temperatures (~11 °C)</a:t>
            </a:r>
          </a:p>
          <a:p>
            <a:endParaRPr lang="en-NZ" sz="2400" dirty="0"/>
          </a:p>
          <a:p>
            <a:r>
              <a:rPr lang="en-NZ" sz="2400" dirty="0">
                <a:highlight>
                  <a:srgbClr val="00FFFF"/>
                </a:highlight>
              </a:rPr>
              <a:t>2</a:t>
            </a:r>
            <a:r>
              <a:rPr lang="en-NZ" sz="2400" dirty="0"/>
              <a:t> Period 2: meet ammonia and nitrate effluent of 1 mg N/L at low temperatures (~11 °C)</a:t>
            </a:r>
          </a:p>
          <a:p>
            <a:endParaRPr lang="en-NZ" sz="2400" dirty="0"/>
          </a:p>
          <a:p>
            <a:endParaRPr lang="en-NZ" sz="2400" dirty="0"/>
          </a:p>
          <a:p>
            <a:r>
              <a:rPr lang="en-NZ" sz="2800" b="1" dirty="0"/>
              <a:t>Trial B – in progress</a:t>
            </a:r>
          </a:p>
          <a:p>
            <a:r>
              <a:rPr lang="en-NZ" sz="2400" dirty="0">
                <a:highlight>
                  <a:srgbClr val="00FFFF"/>
                </a:highlight>
              </a:rPr>
              <a:t>3</a:t>
            </a:r>
            <a:r>
              <a:rPr lang="en-NZ" sz="2400" dirty="0"/>
              <a:t> Maximise SARR at higher temperatures (~17 °C)</a:t>
            </a:r>
          </a:p>
          <a:p>
            <a:endParaRPr lang="en-NZ" sz="2400" dirty="0"/>
          </a:p>
          <a:p>
            <a:r>
              <a:rPr lang="en-NZ" sz="2400" dirty="0"/>
              <a:t>Check if there is nitrification inhibition by a trade waste compound</a:t>
            </a:r>
          </a:p>
        </p:txBody>
      </p:sp>
    </p:spTree>
    <p:extLst>
      <p:ext uri="{BB962C8B-B14F-4D97-AF65-F5344CB8AC3E}">
        <p14:creationId xmlns:p14="http://schemas.microsoft.com/office/powerpoint/2010/main" val="283884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4BE3D-11A5-372C-61FD-EE14A16CC7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6504" y="1560616"/>
            <a:ext cx="9178992" cy="5099440"/>
          </a:xfrm>
          <a:prstGeom prst="rect">
            <a:avLst/>
          </a:prstGeom>
        </p:spPr>
      </p:pic>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8" y="197944"/>
            <a:ext cx="10801350" cy="570101"/>
          </a:xfrm>
        </p:spPr>
        <p:txBody>
          <a:bodyPr/>
          <a:lstStyle/>
          <a:p>
            <a:r>
              <a:rPr lang="en-US" dirty="0"/>
              <a:t>Results Trial A - Concentrations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4838262" y="800943"/>
            <a:ext cx="1698833" cy="841778"/>
          </a:xfrm>
        </p:spPr>
        <p:txBody>
          <a:bodyPr>
            <a:normAutofit/>
          </a:bodyPr>
          <a:lstStyle/>
          <a:p>
            <a:r>
              <a:rPr lang="en-US" sz="1600" dirty="0">
                <a:solidFill>
                  <a:schemeClr val="tx1"/>
                </a:solidFill>
              </a:rPr>
              <a:t>Period 1:</a:t>
            </a:r>
          </a:p>
          <a:p>
            <a:r>
              <a:rPr lang="en-US" sz="1600" dirty="0" err="1">
                <a:solidFill>
                  <a:schemeClr val="tx1"/>
                </a:solidFill>
              </a:rPr>
              <a:t>maximise</a:t>
            </a:r>
            <a:r>
              <a:rPr lang="en-US" sz="1600" dirty="0">
                <a:solidFill>
                  <a:schemeClr val="tx1"/>
                </a:solidFill>
              </a:rPr>
              <a:t> SARR</a:t>
            </a:r>
          </a:p>
          <a:p>
            <a:endParaRPr lang="en-US" sz="1600" dirty="0">
              <a:solidFill>
                <a:schemeClr val="tx1"/>
              </a:solidFill>
            </a:endParaRPr>
          </a:p>
        </p:txBody>
      </p:sp>
      <p:sp>
        <p:nvSpPr>
          <p:cNvPr id="6" name="Text Placeholder 2">
            <a:extLst>
              <a:ext uri="{FF2B5EF4-FFF2-40B4-BE49-F238E27FC236}">
                <a16:creationId xmlns:a16="http://schemas.microsoft.com/office/drawing/2014/main" id="{7B474FE1-37FD-42C4-FB7F-7FE058627852}"/>
              </a:ext>
            </a:extLst>
          </p:cNvPr>
          <p:cNvSpPr txBox="1">
            <a:spLocks/>
          </p:cNvSpPr>
          <p:nvPr/>
        </p:nvSpPr>
        <p:spPr>
          <a:xfrm>
            <a:off x="8913372" y="669965"/>
            <a:ext cx="2870661" cy="10166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Period 2:</a:t>
            </a:r>
          </a:p>
          <a:p>
            <a:r>
              <a:rPr lang="en-US" sz="1600" dirty="0">
                <a:solidFill>
                  <a:schemeClr val="tx1"/>
                </a:solidFill>
              </a:rPr>
              <a:t>1 mg/L TAN in effluent</a:t>
            </a:r>
          </a:p>
          <a:p>
            <a:r>
              <a:rPr lang="en-US" sz="1600" dirty="0">
                <a:solidFill>
                  <a:schemeClr val="tx1"/>
                </a:solidFill>
              </a:rPr>
              <a:t>1 mg/L NOx in effluent</a:t>
            </a:r>
          </a:p>
        </p:txBody>
      </p:sp>
      <p:sp>
        <p:nvSpPr>
          <p:cNvPr id="7" name="Text Placeholder 2">
            <a:extLst>
              <a:ext uri="{FF2B5EF4-FFF2-40B4-BE49-F238E27FC236}">
                <a16:creationId xmlns:a16="http://schemas.microsoft.com/office/drawing/2014/main" id="{C7C3BA1E-61D1-881A-5158-A60144464D02}"/>
              </a:ext>
            </a:extLst>
          </p:cNvPr>
          <p:cNvSpPr txBox="1">
            <a:spLocks/>
          </p:cNvSpPr>
          <p:nvPr/>
        </p:nvSpPr>
        <p:spPr>
          <a:xfrm>
            <a:off x="6752725" y="985978"/>
            <a:ext cx="1698833" cy="3831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Nitrifier die-off</a:t>
            </a:r>
          </a:p>
        </p:txBody>
      </p:sp>
      <p:sp>
        <p:nvSpPr>
          <p:cNvPr id="8" name="Left Brace 7">
            <a:extLst>
              <a:ext uri="{FF2B5EF4-FFF2-40B4-BE49-F238E27FC236}">
                <a16:creationId xmlns:a16="http://schemas.microsoft.com/office/drawing/2014/main" id="{17462D22-8059-C4B4-8A4B-B11450EBC0C5}"/>
              </a:ext>
            </a:extLst>
          </p:cNvPr>
          <p:cNvSpPr/>
          <p:nvPr/>
        </p:nvSpPr>
        <p:spPr>
          <a:xfrm rot="5400000">
            <a:off x="5918020" y="394602"/>
            <a:ext cx="243679" cy="2403194"/>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
        <p:nvSpPr>
          <p:cNvPr id="9" name="Left Brace 8">
            <a:extLst>
              <a:ext uri="{FF2B5EF4-FFF2-40B4-BE49-F238E27FC236}">
                <a16:creationId xmlns:a16="http://schemas.microsoft.com/office/drawing/2014/main" id="{4F00CC2B-D0F7-CCAC-C177-8B4B6D3A8A0C}"/>
              </a:ext>
            </a:extLst>
          </p:cNvPr>
          <p:cNvSpPr/>
          <p:nvPr/>
        </p:nvSpPr>
        <p:spPr>
          <a:xfrm rot="5400000">
            <a:off x="9607923" y="1241286"/>
            <a:ext cx="243678" cy="1389112"/>
          </a:xfrm>
          <a:prstGeom prst="leftBrace">
            <a:avLst/>
          </a:prstGeom>
          <a:no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ln w="0"/>
              <a:effectLst>
                <a:outerShdw blurRad="38100" dist="19050" dir="2700000" algn="tl" rotWithShape="0">
                  <a:schemeClr val="dk1">
                    <a:alpha val="40000"/>
                  </a:schemeClr>
                </a:outerShdw>
              </a:effectLst>
            </a:endParaRPr>
          </a:p>
        </p:txBody>
      </p:sp>
      <p:sp>
        <p:nvSpPr>
          <p:cNvPr id="10" name="Arrow: Down 9">
            <a:extLst>
              <a:ext uri="{FF2B5EF4-FFF2-40B4-BE49-F238E27FC236}">
                <a16:creationId xmlns:a16="http://schemas.microsoft.com/office/drawing/2014/main" id="{90234C00-C507-E91B-5196-547AFA70BC84}"/>
              </a:ext>
            </a:extLst>
          </p:cNvPr>
          <p:cNvSpPr/>
          <p:nvPr/>
        </p:nvSpPr>
        <p:spPr>
          <a:xfrm>
            <a:off x="7241457" y="1377727"/>
            <a:ext cx="103240" cy="18003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31004242"/>
      </p:ext>
    </p:extLst>
  </p:cSld>
  <p:clrMapOvr>
    <a:masterClrMapping/>
  </p:clrMapOvr>
</p:sld>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3F2BAFDF585142937F278788E5D16C" ma:contentTypeVersion="28" ma:contentTypeDescription="Create a new document." ma:contentTypeScope="" ma:versionID="b0cb428ae23cf6b3c15ea9b297077df4">
  <xsd:schema xmlns:xsd="http://www.w3.org/2001/XMLSchema" xmlns:xs="http://www.w3.org/2001/XMLSchema" xmlns:p="http://schemas.microsoft.com/office/2006/metadata/properties" xmlns:ns2="e33df23e-7d40-4a46-b50e-0f83f3200efd" xmlns:ns3="ee14fdc8-9e54-4c02-8e89-0d27bc011d4f" targetNamespace="http://schemas.microsoft.com/office/2006/metadata/properties" ma:root="true" ma:fieldsID="8ec5f0640f08708f8cb58e854f9665fa" ns2:_="" ns3:_="">
    <xsd:import namespace="e33df23e-7d40-4a46-b50e-0f83f3200efd"/>
    <xsd:import namespace="ee14fdc8-9e54-4c02-8e89-0d27bc011d4f"/>
    <xsd:element name="properties">
      <xsd:complexType>
        <xsd:sequence>
          <xsd:element name="documentManagement">
            <xsd:complexType>
              <xsd:all>
                <xsd:element ref="ns2:Status" minOccurs="0"/>
                <xsd:element ref="ns2:kc8ba445a6284583bd9977e8161d054d"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lcf76f155ced4ddcb4097134ff3c332f" minOccurs="0"/>
                <xsd:element ref="ns2:MediaServiceAutoKeyPoints" minOccurs="0"/>
                <xsd:element ref="ns2:MediaServiceKeyPoints" minOccurs="0"/>
                <xsd:element ref="ns3:SharedWithUsers" minOccurs="0"/>
                <xsd:element ref="ns3:SharedWithDetails" minOccurs="0"/>
                <xsd:element ref="ns2:MediaServiceOCR" minOccurs="0"/>
                <xsd:element ref="ns3:Project_x0020_ID_x0020_Number"/>
                <xsd:element ref="ns2:MediaLengthInSeconds" minOccurs="0"/>
                <xsd:element ref="ns2:MediaServiceLocation" minOccurs="0"/>
                <xsd:element ref="ns3:Client_x0020_ID1"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df23e-7d40-4a46-b50e-0f83f3200efd" elementFormDefault="qualified">
    <xsd:import namespace="http://schemas.microsoft.com/office/2006/documentManagement/types"/>
    <xsd:import namespace="http://schemas.microsoft.com/office/infopath/2007/PartnerControls"/>
    <xsd:element name="Status" ma:index="2" nillable="true" ma:displayName="Status" ma:format="Dropdown" ma:internalName="Status" ma:readOnly="false">
      <xsd:simpleType>
        <xsd:restriction base="dms:Choice">
          <xsd:enumeration value="Working"/>
          <xsd:enumeration value="Final"/>
          <xsd:enumeration value="Choice 3"/>
        </xsd:restriction>
      </xsd:simpleType>
    </xsd:element>
    <xsd:element name="kc8ba445a6284583bd9977e8161d054d" ma:index="7" nillable="true" ma:taxonomy="true" ma:internalName="kc8ba445a6284583bd9977e8161d054d" ma:taxonomyFieldName="Document_x0020_Type" ma:displayName="Document Type" ma:default="" ma:fieldId="{4c8ba445-a628-4583-bd99-77e8161d054d}" ma:sspId="97d56097-84af-449d-af84-327235428ae6" ma:termSetId="508c2eb5-0ba1-45e7-8ed2-caa29806e710" ma:anchorId="00000000-0000-0000-0000-000000000000" ma:open="fals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7d56097-84af-449d-af84-327235428ae6" ma:termSetId="09814cd3-568e-fe90-9814-8d621ff8fb84" ma:anchorId="fba54fb3-c3e1-fe81-a776-ca4b69148c4d" ma:open="true" ma:isKeyword="false">
      <xsd:complexType>
        <xsd:sequence>
          <xsd:element ref="pc:Terms" minOccurs="0" maxOccurs="1"/>
        </xsd:sequence>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3"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ternalName="MediaServiceLocation" ma:readOnly="true">
      <xsd:simpleType>
        <xsd:restriction base="dms:Text"/>
      </xsd:simpleType>
    </xsd:element>
    <xsd:element name="_Flow_SignoffStatus" ma:index="29"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14fdc8-9e54-4c02-8e89-0d27bc011d4f"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9695e2f-9823-4424-9f17-93049a6f08cd}" ma:internalName="TaxCatchAll" ma:readOnly="false" ma:showField="CatchAllData" ma:web="ee14fdc8-9e54-4c02-8e89-0d27bc011d4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Project_x0020_ID_x0020_Number" ma:index="24" ma:displayName="Project ID Number" ma:default="" ma:indexed="true" ma:internalName="Project_x0020_ID_x0020_Number">
      <xsd:simpleType>
        <xsd:restriction base="dms:Text">
          <xsd:maxLength value="3"/>
        </xsd:restriction>
      </xsd:simpleType>
    </xsd:element>
    <xsd:element name="Client_x0020_ID1" ma:index="27" nillable="true" ma:displayName="Client ID" ma:default="" ma:internalName="Client_x0020_ID1">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ma:index="2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e14fdc8-9e54-4c02-8e89-0d27bc011d4f">
      <UserInfo>
        <DisplayName>Katrina Guy</DisplayName>
        <AccountId>19</AccountId>
        <AccountType/>
      </UserInfo>
      <UserInfo>
        <DisplayName>Gillian Blythe</DisplayName>
        <AccountId>145</AccountId>
        <AccountType/>
      </UserInfo>
    </SharedWithUsers>
    <lcf76f155ced4ddcb4097134ff3c332f xmlns="e33df23e-7d40-4a46-b50e-0f83f3200efd">
      <Terms xmlns="http://schemas.microsoft.com/office/infopath/2007/PartnerControls"/>
    </lcf76f155ced4ddcb4097134ff3c332f>
    <TaxCatchAll xmlns="ee14fdc8-9e54-4c02-8e89-0d27bc011d4f" xsi:nil="true"/>
    <kc8ba445a6284583bd9977e8161d054d xmlns="e33df23e-7d40-4a46-b50e-0f83f3200efd">
      <Terms xmlns="http://schemas.microsoft.com/office/infopath/2007/PartnerControls"/>
    </kc8ba445a6284583bd9977e8161d054d>
    <Client_x0020_ID1 xmlns="ee14fdc8-9e54-4c02-8e89-0d27bc011d4f">WWL</Client_x0020_ID1>
    <Status xmlns="e33df23e-7d40-4a46-b50e-0f83f3200efd" xsi:nil="true"/>
    <Project_x0020_ID_x0020_Number xmlns="ee14fdc8-9e54-4c02-8e89-0d27bc011d4f">058</Project_x0020_ID_x0020_Number>
    <_Flow_SignoffStatus xmlns="e33df23e-7d40-4a46-b50e-0f83f3200efd" xsi:nil="true"/>
  </documentManagement>
</p:properties>
</file>

<file path=customXml/itemProps1.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2.xml><?xml version="1.0" encoding="utf-8"?>
<ds:datastoreItem xmlns:ds="http://schemas.openxmlformats.org/officeDocument/2006/customXml" ds:itemID="{FD8BA899-445E-41DE-A8BD-9EC1DEA03DFC}">
  <ds:schemaRefs>
    <ds:schemaRef ds:uri="e33df23e-7d40-4a46-b50e-0f83f3200efd"/>
    <ds:schemaRef ds:uri="ee14fdc8-9e54-4c02-8e89-0d27bc011d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B8B422-5282-451E-8EED-F88E351792B4}">
  <ds:schemaRefs>
    <ds:schemaRef ds:uri="http://schemas.microsoft.com/office/2006/documentManagement/types"/>
    <ds:schemaRef ds:uri="http://purl.org/dc/terms/"/>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dcmitype/"/>
    <ds:schemaRef ds:uri="ee14fdc8-9e54-4c02-8e89-0d27bc011d4f"/>
    <ds:schemaRef ds:uri="e33df23e-7d40-4a46-b50e-0f83f3200efd"/>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5851</TotalTime>
  <Words>2925</Words>
  <Application>Microsoft Office PowerPoint</Application>
  <PresentationFormat>Widescreen</PresentationFormat>
  <Paragraphs>399</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Bierstadt</vt:lpstr>
      <vt:lpstr>Calibri</vt:lpstr>
      <vt:lpstr>Cambria Math</vt:lpstr>
      <vt:lpstr>Proxima Nova</vt:lpstr>
      <vt:lpstr>Title Slide</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MBBR</dc:title>
  <dc:creator>Lutra</dc:creator>
  <cp:lastModifiedBy>Andreas Fischer</cp:lastModifiedBy>
  <cp:revision>5</cp:revision>
  <dcterms:created xsi:type="dcterms:W3CDTF">2022-05-04T02:33:18Z</dcterms:created>
  <dcterms:modified xsi:type="dcterms:W3CDTF">2022-10-17T21:33:38Z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Document_x0020_Type">
    <vt:lpwstr/>
  </property>
  <property fmtid="{D5CDD505-2E9C-101B-9397-08002B2CF9AE}" pid="4" name="Document Type">
    <vt:lpwstr/>
  </property>
  <property fmtid="{D5CDD505-2E9C-101B-9397-08002B2CF9AE}" pid="5" name="ContentTypeId">
    <vt:lpwstr>0x0101003F3F2BAFDF585142937F278788E5D16C</vt:lpwstr>
  </property>
</Properties>
</file>