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62" r:id="rId5"/>
    <p:sldId id="261" r:id="rId6"/>
    <p:sldId id="272" r:id="rId7"/>
    <p:sldId id="273" r:id="rId8"/>
    <p:sldId id="275" r:id="rId9"/>
    <p:sldId id="276" r:id="rId10"/>
    <p:sldId id="279" r:id="rId11"/>
    <p:sldId id="278" r:id="rId12"/>
    <p:sldId id="274" r:id="rId13"/>
    <p:sldId id="287" r:id="rId14"/>
    <p:sldId id="280" r:id="rId15"/>
    <p:sldId id="281" r:id="rId16"/>
    <p:sldId id="282" r:id="rId17"/>
    <p:sldId id="283" r:id="rId18"/>
    <p:sldId id="285" r:id="rId19"/>
    <p:sldId id="284"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1B2B"/>
    <a:srgbClr val="1F2B36"/>
    <a:srgbClr val="012639"/>
    <a:srgbClr val="1494C9"/>
    <a:srgbClr val="0C67AC"/>
    <a:srgbClr val="007CBA"/>
    <a:srgbClr val="5E3A2C"/>
    <a:srgbClr val="4521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5" autoAdjust="0"/>
    <p:restoredTop sz="99843" autoAdjust="0"/>
  </p:normalViewPr>
  <p:slideViewPr>
    <p:cSldViewPr snapToGrid="0" snapToObjects="1">
      <p:cViewPr varScale="1">
        <p:scale>
          <a:sx n="154" d="100"/>
          <a:sy n="154" d="100"/>
        </p:scale>
        <p:origin x="246" y="12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805DEB-33B9-E848-880E-ADA21A16F4E7}" type="datetimeFigureOut">
              <a:rPr lang="en-US" smtClean="0"/>
              <a:t>5/2/2019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932515-18B2-AB42-8194-5F3EA15B5ECB}" type="slidenum">
              <a:rPr lang="en-US" smtClean="0"/>
              <a:t>‹#›</a:t>
            </a:fld>
            <a:endParaRPr lang="en-US"/>
          </a:p>
        </p:txBody>
      </p:sp>
    </p:spTree>
    <p:extLst>
      <p:ext uri="{BB962C8B-B14F-4D97-AF65-F5344CB8AC3E}">
        <p14:creationId xmlns:p14="http://schemas.microsoft.com/office/powerpoint/2010/main" val="5966438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Ocea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572"/>
            <a:ext cx="9143996" cy="5148070"/>
          </a:xfrm>
          <a:prstGeom prst="rect">
            <a:avLst/>
          </a:prstGeom>
        </p:spPr>
      </p:pic>
      <p:sp>
        <p:nvSpPr>
          <p:cNvPr id="2" name="Title 1"/>
          <p:cNvSpPr>
            <a:spLocks noGrp="1"/>
          </p:cNvSpPr>
          <p:nvPr>
            <p:ph type="ctrTitle" hasCustomPrompt="1"/>
          </p:nvPr>
        </p:nvSpPr>
        <p:spPr>
          <a:xfrm>
            <a:off x="576942" y="890248"/>
            <a:ext cx="8038835" cy="1102519"/>
          </a:xfrm>
        </p:spPr>
        <p:txBody>
          <a:bodyPr anchor="b" anchorCtr="0"/>
          <a:lstStyle>
            <a:lvl1pPr algn="l">
              <a:defRPr sz="3200" baseline="0">
                <a:solidFill>
                  <a:schemeClr val="bg1"/>
                </a:solidFill>
              </a:defRPr>
            </a:lvl1pPr>
          </a:lstStyle>
          <a:p>
            <a:r>
              <a:rPr lang="en-US" dirty="0"/>
              <a:t>Insert presentation/section title</a:t>
            </a:r>
          </a:p>
        </p:txBody>
      </p:sp>
      <p:sp>
        <p:nvSpPr>
          <p:cNvPr id="3" name="Subtitle 2"/>
          <p:cNvSpPr>
            <a:spLocks noGrp="1"/>
          </p:cNvSpPr>
          <p:nvPr>
            <p:ph type="subTitle" idx="1" hasCustomPrompt="1"/>
          </p:nvPr>
        </p:nvSpPr>
        <p:spPr>
          <a:xfrm>
            <a:off x="576942" y="2071914"/>
            <a:ext cx="8038835" cy="1314450"/>
          </a:xfrm>
        </p:spPr>
        <p:txBody>
          <a:bodyPr lIns="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subheading/speaker name</a:t>
            </a:r>
          </a:p>
        </p:txBody>
      </p:sp>
      <p:sp>
        <p:nvSpPr>
          <p:cNvPr id="9"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131834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Alternative log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4" y="0"/>
            <a:ext cx="9135875" cy="5143498"/>
          </a:xfrm>
          <a:prstGeom prst="rect">
            <a:avLst/>
          </a:prstGeom>
        </p:spPr>
      </p:pic>
      <p:sp>
        <p:nvSpPr>
          <p:cNvPr id="2" name="Title 1"/>
          <p:cNvSpPr>
            <a:spLocks noGrp="1"/>
          </p:cNvSpPr>
          <p:nvPr>
            <p:ph type="title" hasCustomPrompt="1"/>
          </p:nvPr>
        </p:nvSpPr>
        <p:spPr/>
        <p:txBody>
          <a:bodyPr>
            <a:normAutofit/>
          </a:bodyPr>
          <a:lstStyle>
            <a:lvl1pPr algn="l">
              <a:defRPr sz="2800" b="1">
                <a:solidFill>
                  <a:srgbClr val="007CBA"/>
                </a:solidFill>
              </a:defRPr>
            </a:lvl1pPr>
          </a:lstStyle>
          <a:p>
            <a:r>
              <a:rPr lang="mi-NZ" dirty="0"/>
              <a:t>Insert section or slide heading</a:t>
            </a:r>
            <a:endParaRPr lang="en-US" dirty="0"/>
          </a:p>
        </p:txBody>
      </p:sp>
      <p:sp>
        <p:nvSpPr>
          <p:cNvPr id="3" name="Content Placeholder 2"/>
          <p:cNvSpPr>
            <a:spLocks noGrp="1"/>
          </p:cNvSpPr>
          <p:nvPr>
            <p:ph idx="1" hasCustomPrompt="1"/>
          </p:nvPr>
        </p:nvSpPr>
        <p:spPr>
          <a:xfrm>
            <a:off x="457200" y="1070050"/>
            <a:ext cx="8229600" cy="2934186"/>
          </a:xfrm>
        </p:spPr>
        <p:txBody>
          <a:bodyPr>
            <a:normAutofit/>
          </a:bodyPr>
          <a:lstStyle>
            <a:lvl1pPr>
              <a:lnSpc>
                <a:spcPct val="130000"/>
              </a:lnSpc>
              <a:defRPr sz="1800"/>
            </a:lvl1pPr>
          </a:lstStyle>
          <a:p>
            <a:pPr lvl="0"/>
            <a:r>
              <a:rPr lang="en-US" dirty="0"/>
              <a:t>Alternative logo: Ki ta Maui e </a:t>
            </a:r>
            <a:r>
              <a:rPr lang="en-US" dirty="0" err="1"/>
              <a:t>kii</a:t>
            </a:r>
            <a:r>
              <a:rPr lang="en-US" dirty="0"/>
              <a:t> </a:t>
            </a:r>
            <a:r>
              <a:rPr lang="en-US" dirty="0" err="1"/>
              <a:t>ai</a:t>
            </a:r>
            <a:r>
              <a:rPr lang="en-US" dirty="0"/>
              <a:t>, “</a:t>
            </a:r>
            <a:r>
              <a:rPr lang="en-US" dirty="0" err="1"/>
              <a:t>Kaore</a:t>
            </a:r>
            <a:r>
              <a:rPr lang="en-US" dirty="0"/>
              <a:t> au e </a:t>
            </a:r>
            <a:r>
              <a:rPr lang="en-US" dirty="0" err="1"/>
              <a:t>whakahoha</a:t>
            </a:r>
            <a:r>
              <a:rPr lang="en-US" dirty="0"/>
              <a:t> </a:t>
            </a:r>
            <a:r>
              <a:rPr lang="en-US" dirty="0" err="1"/>
              <a:t>i</a:t>
            </a:r>
            <a:r>
              <a:rPr lang="en-US" dirty="0"/>
              <a:t> a </a:t>
            </a:r>
            <a:r>
              <a:rPr lang="en-US" dirty="0" err="1"/>
              <a:t>koutou</a:t>
            </a:r>
            <a:r>
              <a:rPr lang="en-US" dirty="0"/>
              <a:t>, </a:t>
            </a:r>
            <a:r>
              <a:rPr lang="en-US" dirty="0" err="1"/>
              <a:t>ka</a:t>
            </a:r>
            <a:r>
              <a:rPr lang="en-US" dirty="0"/>
              <a:t> </a:t>
            </a:r>
            <a:r>
              <a:rPr lang="en-US" dirty="0" err="1"/>
              <a:t>noho</a:t>
            </a:r>
            <a:r>
              <a:rPr lang="en-US" dirty="0"/>
              <a:t> </a:t>
            </a:r>
            <a:r>
              <a:rPr lang="en-US" dirty="0" err="1"/>
              <a:t>hei</a:t>
            </a:r>
            <a:r>
              <a:rPr lang="en-US" dirty="0"/>
              <a:t> </a:t>
            </a:r>
            <a:r>
              <a:rPr lang="en-US" dirty="0" err="1"/>
              <a:t>karetao</a:t>
            </a:r>
            <a:r>
              <a:rPr lang="en-US" dirty="0"/>
              <a:t> </a:t>
            </a:r>
            <a:r>
              <a:rPr lang="en-US" dirty="0" err="1"/>
              <a:t>noa</a:t>
            </a:r>
            <a:r>
              <a:rPr lang="en-US" dirty="0"/>
              <a:t> </a:t>
            </a:r>
            <a:r>
              <a:rPr lang="en-US" dirty="0" err="1"/>
              <a:t>iho</a:t>
            </a:r>
            <a:r>
              <a:rPr lang="en-US" dirty="0"/>
              <a:t>, </a:t>
            </a:r>
            <a:r>
              <a:rPr lang="en-US" dirty="0" err="1"/>
              <a:t>koinei</a:t>
            </a:r>
            <a:r>
              <a:rPr lang="en-US" dirty="0"/>
              <a:t> </a:t>
            </a:r>
            <a:r>
              <a:rPr lang="en-US" dirty="0" err="1"/>
              <a:t>taku</a:t>
            </a:r>
            <a:r>
              <a:rPr lang="en-US" dirty="0"/>
              <a:t> </a:t>
            </a:r>
            <a:r>
              <a:rPr lang="en-US" dirty="0" err="1"/>
              <a:t>whakapono</a:t>
            </a:r>
            <a:r>
              <a:rPr lang="en-US" dirty="0"/>
              <a:t> </a:t>
            </a:r>
            <a:r>
              <a:rPr lang="en-US" dirty="0" err="1"/>
              <a:t>ki</a:t>
            </a:r>
            <a:r>
              <a:rPr lang="en-US" dirty="0"/>
              <a:t> a </a:t>
            </a:r>
            <a:r>
              <a:rPr lang="en-US" dirty="0" err="1"/>
              <a:t>koutou</a:t>
            </a:r>
            <a:r>
              <a:rPr lang="en-US" dirty="0"/>
              <a:t>.”</a:t>
            </a:r>
          </a:p>
        </p:txBody>
      </p:sp>
      <p:sp>
        <p:nvSpPr>
          <p:cNvPr id="7"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218805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creen image - Alternative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4" y="0"/>
            <a:ext cx="9135875" cy="5143498"/>
          </a:xfrm>
          <a:prstGeom prst="rect">
            <a:avLst/>
          </a:prstGeom>
        </p:spPr>
      </p:pic>
      <p:sp>
        <p:nvSpPr>
          <p:cNvPr id="4" name="Picture Placeholder 3"/>
          <p:cNvSpPr>
            <a:spLocks noGrp="1"/>
          </p:cNvSpPr>
          <p:nvPr>
            <p:ph type="pic" sz="quarter" idx="10" hasCustomPrompt="1"/>
          </p:nvPr>
        </p:nvSpPr>
        <p:spPr>
          <a:xfrm>
            <a:off x="0" y="0"/>
            <a:ext cx="9144000" cy="5143500"/>
          </a:xfrm>
        </p:spPr>
        <p:txBody>
          <a:bodyPr lIns="396000" tIns="561600" rIns="396000" anchor="t" anchorCtr="0">
            <a:normAutofit/>
          </a:bodyPr>
          <a:lstStyle>
            <a:lvl1pPr marL="0" indent="0">
              <a:buNone/>
              <a:defRPr sz="2000" baseline="0">
                <a:solidFill>
                  <a:schemeClr val="tx1">
                    <a:lumMod val="50000"/>
                    <a:lumOff val="50000"/>
                  </a:schemeClr>
                </a:solidFill>
              </a:defRPr>
            </a:lvl1pPr>
          </a:lstStyle>
          <a:p>
            <a:r>
              <a:rPr lang="en-US" dirty="0"/>
              <a:t>To fill the screen with an image, click the icon below.                                To place a full screen image behind the logo, right click the grey area beside the slide, select ‘format background’ and chose ‘picture or texture fill’ then ‘insert from file’. Size your picture to 25.4cm x14.3cm before inserting.</a:t>
            </a:r>
          </a:p>
        </p:txBody>
      </p:sp>
    </p:spTree>
    <p:extLst>
      <p:ext uri="{BB962C8B-B14F-4D97-AF65-F5344CB8AC3E}">
        <p14:creationId xmlns:p14="http://schemas.microsoft.com/office/powerpoint/2010/main" val="1171964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Ocea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572"/>
            <a:ext cx="9143996" cy="5148070"/>
          </a:xfrm>
          <a:prstGeom prst="rect">
            <a:avLst/>
          </a:prstGeom>
        </p:spPr>
      </p:pic>
      <p:sp>
        <p:nvSpPr>
          <p:cNvPr id="6" name="Text Placeholder 4"/>
          <p:cNvSpPr>
            <a:spLocks noGrp="1"/>
          </p:cNvSpPr>
          <p:nvPr>
            <p:ph type="body" sz="quarter" idx="11" hasCustomPrompt="1"/>
          </p:nvPr>
        </p:nvSpPr>
        <p:spPr>
          <a:xfrm>
            <a:off x="576942" y="449263"/>
            <a:ext cx="7645400" cy="552977"/>
          </a:xfrm>
        </p:spPr>
        <p:txBody>
          <a:bodyPr/>
          <a:lstStyle>
            <a:lvl1pPr marL="0" indent="0">
              <a:buNone/>
              <a:defRPr baseline="0">
                <a:solidFill>
                  <a:srgbClr val="043A5F"/>
                </a:solidFill>
              </a:defRPr>
            </a:lvl1pPr>
            <a:lvl2pPr marL="349200" indent="0">
              <a:buNone/>
              <a:defRPr/>
            </a:lvl2pPr>
            <a:lvl3pPr marL="662400" indent="0">
              <a:buNone/>
              <a:defRPr/>
            </a:lvl3pPr>
            <a:lvl4pPr marL="903600" indent="0">
              <a:buNone/>
              <a:defRPr/>
            </a:lvl4pPr>
            <a:lvl5pPr marL="1108800" indent="0">
              <a:buNone/>
              <a:defRPr/>
            </a:lvl5pPr>
          </a:lstStyle>
          <a:p>
            <a:pPr lvl="0"/>
            <a:r>
              <a:rPr lang="en-US" dirty="0"/>
              <a:t>Alternative </a:t>
            </a:r>
            <a:r>
              <a:rPr lang="en-US" dirty="0" err="1"/>
              <a:t>tohu</a:t>
            </a:r>
            <a:r>
              <a:rPr lang="en-US" dirty="0"/>
              <a:t> section divider for use without text</a:t>
            </a:r>
          </a:p>
        </p:txBody>
      </p:sp>
      <p:sp>
        <p:nvSpPr>
          <p:cNvPr id="5"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294546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Shor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285"/>
            <a:ext cx="9143996" cy="5148069"/>
          </a:xfrm>
          <a:prstGeom prst="rect">
            <a:avLst/>
          </a:prstGeom>
        </p:spPr>
      </p:pic>
      <p:sp>
        <p:nvSpPr>
          <p:cNvPr id="2" name="Title 1"/>
          <p:cNvSpPr>
            <a:spLocks noGrp="1"/>
          </p:cNvSpPr>
          <p:nvPr>
            <p:ph type="ctrTitle" hasCustomPrompt="1"/>
          </p:nvPr>
        </p:nvSpPr>
        <p:spPr>
          <a:xfrm>
            <a:off x="576942" y="890248"/>
            <a:ext cx="8038834" cy="1102519"/>
          </a:xfrm>
        </p:spPr>
        <p:txBody>
          <a:bodyPr anchor="b" anchorCtr="0"/>
          <a:lstStyle>
            <a:lvl1pPr algn="l">
              <a:defRPr sz="3200">
                <a:solidFill>
                  <a:schemeClr val="bg1"/>
                </a:solidFill>
              </a:defRPr>
            </a:lvl1pPr>
          </a:lstStyle>
          <a:p>
            <a:r>
              <a:rPr lang="en-US" dirty="0"/>
              <a:t>Insert presentation/section title</a:t>
            </a:r>
          </a:p>
        </p:txBody>
      </p:sp>
      <p:sp>
        <p:nvSpPr>
          <p:cNvPr id="3" name="Subtitle 2"/>
          <p:cNvSpPr>
            <a:spLocks noGrp="1"/>
          </p:cNvSpPr>
          <p:nvPr>
            <p:ph type="subTitle" idx="1" hasCustomPrompt="1"/>
          </p:nvPr>
        </p:nvSpPr>
        <p:spPr>
          <a:xfrm>
            <a:off x="576942" y="2071914"/>
            <a:ext cx="8038835" cy="1314450"/>
          </a:xfrm>
        </p:spPr>
        <p:txBody>
          <a:bodyPr lIns="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subheading/speaker name</a:t>
            </a:r>
          </a:p>
        </p:txBody>
      </p:sp>
      <p:sp>
        <p:nvSpPr>
          <p:cNvPr id="6"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1190386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285"/>
            <a:ext cx="9143996" cy="5148069"/>
          </a:xfrm>
          <a:prstGeom prst="rect">
            <a:avLst/>
          </a:prstGeom>
        </p:spPr>
      </p:pic>
      <p:sp>
        <p:nvSpPr>
          <p:cNvPr id="2" name="Title 1"/>
          <p:cNvSpPr>
            <a:spLocks noGrp="1"/>
          </p:cNvSpPr>
          <p:nvPr>
            <p:ph type="title" hasCustomPrompt="1"/>
          </p:nvPr>
        </p:nvSpPr>
        <p:spPr/>
        <p:txBody>
          <a:bodyPr>
            <a:normAutofit/>
          </a:bodyPr>
          <a:lstStyle>
            <a:lvl1pPr algn="l">
              <a:defRPr sz="2800" b="1">
                <a:solidFill>
                  <a:srgbClr val="007CBA"/>
                </a:solidFill>
              </a:defRPr>
            </a:lvl1pPr>
          </a:lstStyle>
          <a:p>
            <a:r>
              <a:rPr lang="mi-NZ" dirty="0"/>
              <a:t>Insert section or slide heading</a:t>
            </a:r>
            <a:endParaRPr lang="en-US" dirty="0"/>
          </a:p>
        </p:txBody>
      </p:sp>
      <p:sp>
        <p:nvSpPr>
          <p:cNvPr id="3" name="Content Placeholder 2"/>
          <p:cNvSpPr>
            <a:spLocks noGrp="1"/>
          </p:cNvSpPr>
          <p:nvPr>
            <p:ph idx="1" hasCustomPrompt="1"/>
          </p:nvPr>
        </p:nvSpPr>
        <p:spPr>
          <a:xfrm>
            <a:off x="457200" y="1070049"/>
            <a:ext cx="8229600" cy="2635363"/>
          </a:xfrm>
        </p:spPr>
        <p:txBody>
          <a:bodyPr>
            <a:normAutofit/>
          </a:bodyPr>
          <a:lstStyle>
            <a:lvl1pPr>
              <a:lnSpc>
                <a:spcPct val="130000"/>
              </a:lnSpc>
              <a:defRPr sz="1800"/>
            </a:lvl1pPr>
          </a:lstStyle>
          <a:p>
            <a:pPr lvl="0"/>
            <a:r>
              <a:rPr lang="en-US" dirty="0"/>
              <a:t>Ki ta Maui e </a:t>
            </a:r>
            <a:r>
              <a:rPr lang="en-US" dirty="0" err="1"/>
              <a:t>kii</a:t>
            </a:r>
            <a:r>
              <a:rPr lang="en-US" dirty="0"/>
              <a:t> </a:t>
            </a:r>
            <a:r>
              <a:rPr lang="en-US" dirty="0" err="1"/>
              <a:t>ai</a:t>
            </a:r>
            <a:r>
              <a:rPr lang="en-US" dirty="0"/>
              <a:t>, “</a:t>
            </a:r>
            <a:r>
              <a:rPr lang="en-US" dirty="0" err="1"/>
              <a:t>Kaore</a:t>
            </a:r>
            <a:r>
              <a:rPr lang="en-US" dirty="0"/>
              <a:t> au e </a:t>
            </a:r>
            <a:r>
              <a:rPr lang="en-US" dirty="0" err="1"/>
              <a:t>whakahoha</a:t>
            </a:r>
            <a:r>
              <a:rPr lang="en-US" dirty="0"/>
              <a:t> </a:t>
            </a:r>
            <a:r>
              <a:rPr lang="en-US" dirty="0" err="1"/>
              <a:t>i</a:t>
            </a:r>
            <a:r>
              <a:rPr lang="en-US" dirty="0"/>
              <a:t> a </a:t>
            </a:r>
            <a:r>
              <a:rPr lang="en-US" dirty="0" err="1"/>
              <a:t>koutou</a:t>
            </a:r>
            <a:r>
              <a:rPr lang="en-US" dirty="0"/>
              <a:t>, </a:t>
            </a:r>
            <a:r>
              <a:rPr lang="en-US" dirty="0" err="1"/>
              <a:t>ka</a:t>
            </a:r>
            <a:r>
              <a:rPr lang="en-US" dirty="0"/>
              <a:t> </a:t>
            </a:r>
            <a:r>
              <a:rPr lang="en-US" dirty="0" err="1"/>
              <a:t>noho</a:t>
            </a:r>
            <a:r>
              <a:rPr lang="en-US" dirty="0"/>
              <a:t> </a:t>
            </a:r>
            <a:r>
              <a:rPr lang="en-US" dirty="0" err="1"/>
              <a:t>hei</a:t>
            </a:r>
            <a:r>
              <a:rPr lang="en-US" dirty="0"/>
              <a:t> </a:t>
            </a:r>
            <a:r>
              <a:rPr lang="en-US" dirty="0" err="1"/>
              <a:t>karetao</a:t>
            </a:r>
            <a:r>
              <a:rPr lang="en-US" dirty="0"/>
              <a:t> </a:t>
            </a:r>
            <a:r>
              <a:rPr lang="en-US" dirty="0" err="1"/>
              <a:t>noa</a:t>
            </a:r>
            <a:r>
              <a:rPr lang="en-US" dirty="0"/>
              <a:t> </a:t>
            </a:r>
            <a:r>
              <a:rPr lang="en-US" dirty="0" err="1"/>
              <a:t>iho</a:t>
            </a:r>
            <a:r>
              <a:rPr lang="en-US" dirty="0"/>
              <a:t>, </a:t>
            </a:r>
            <a:r>
              <a:rPr lang="en-US" dirty="0" err="1"/>
              <a:t>koinei</a:t>
            </a:r>
            <a:r>
              <a:rPr lang="en-US" dirty="0"/>
              <a:t> </a:t>
            </a:r>
            <a:r>
              <a:rPr lang="en-US" dirty="0" err="1"/>
              <a:t>taku</a:t>
            </a:r>
            <a:r>
              <a:rPr lang="en-US" dirty="0"/>
              <a:t> </a:t>
            </a:r>
            <a:r>
              <a:rPr lang="en-US" dirty="0" err="1"/>
              <a:t>whakapono</a:t>
            </a:r>
            <a:r>
              <a:rPr lang="en-US" dirty="0"/>
              <a:t> </a:t>
            </a:r>
            <a:r>
              <a:rPr lang="en-US" dirty="0" err="1"/>
              <a:t>ki</a:t>
            </a:r>
            <a:r>
              <a:rPr lang="en-US" dirty="0"/>
              <a:t> a </a:t>
            </a:r>
            <a:r>
              <a:rPr lang="en-US" dirty="0" err="1"/>
              <a:t>koutou</a:t>
            </a:r>
            <a:r>
              <a:rPr lang="en-US" dirty="0"/>
              <a:t>.”</a:t>
            </a:r>
          </a:p>
        </p:txBody>
      </p:sp>
      <p:sp>
        <p:nvSpPr>
          <p:cNvPr id="6"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3317333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285"/>
            <a:ext cx="9143996" cy="5148069"/>
          </a:xfrm>
          <a:prstGeom prst="rect">
            <a:avLst/>
          </a:prstGeom>
        </p:spPr>
      </p:pic>
      <p:sp>
        <p:nvSpPr>
          <p:cNvPr id="2" name="Title 1"/>
          <p:cNvSpPr>
            <a:spLocks noGrp="1"/>
          </p:cNvSpPr>
          <p:nvPr>
            <p:ph type="title" hasCustomPrompt="1"/>
          </p:nvPr>
        </p:nvSpPr>
        <p:spPr/>
        <p:txBody>
          <a:bodyPr>
            <a:normAutofit/>
          </a:bodyPr>
          <a:lstStyle>
            <a:lvl1pPr algn="l">
              <a:defRPr sz="2800" b="1">
                <a:solidFill>
                  <a:srgbClr val="007CBA"/>
                </a:solidFill>
              </a:defRPr>
            </a:lvl1pPr>
          </a:lstStyle>
          <a:p>
            <a:r>
              <a:rPr lang="mi-NZ" dirty="0"/>
              <a:t>Insert section or slide heading</a:t>
            </a:r>
            <a:endParaRPr lang="en-US" dirty="0"/>
          </a:p>
        </p:txBody>
      </p:sp>
      <p:sp>
        <p:nvSpPr>
          <p:cNvPr id="7" name="Table Placeholder 6"/>
          <p:cNvSpPr>
            <a:spLocks noGrp="1"/>
          </p:cNvSpPr>
          <p:nvPr>
            <p:ph type="tbl" sz="quarter" idx="11"/>
          </p:nvPr>
        </p:nvSpPr>
        <p:spPr>
          <a:xfrm>
            <a:off x="457200" y="1159093"/>
            <a:ext cx="8229600" cy="1687202"/>
          </a:xfrm>
        </p:spPr>
        <p:txBody>
          <a:bodyPr>
            <a:normAutofit/>
          </a:bodyPr>
          <a:lstStyle>
            <a:lvl1pPr>
              <a:defRPr sz="1800"/>
            </a:lvl1pPr>
          </a:lstStyle>
          <a:p>
            <a:r>
              <a:rPr lang="en-US"/>
              <a:t>Click icon to add table</a:t>
            </a:r>
            <a:endParaRPr lang="en-US" dirty="0"/>
          </a:p>
        </p:txBody>
      </p:sp>
      <p:sp>
        <p:nvSpPr>
          <p:cNvPr id="10" name="Text Placeholder 9"/>
          <p:cNvSpPr>
            <a:spLocks noGrp="1"/>
          </p:cNvSpPr>
          <p:nvPr>
            <p:ph type="body" sz="quarter" idx="12" hasCustomPrompt="1"/>
          </p:nvPr>
        </p:nvSpPr>
        <p:spPr>
          <a:xfrm>
            <a:off x="457200" y="2856544"/>
            <a:ext cx="8229600" cy="841398"/>
          </a:xfrm>
        </p:spPr>
        <p:txBody>
          <a:bodyPr>
            <a:noAutofit/>
          </a:bodyPr>
          <a:lstStyle>
            <a:lvl1pPr marL="0" indent="0">
              <a:buNone/>
              <a:defRPr sz="1600"/>
            </a:lvl1pPr>
            <a:lvl2pPr>
              <a:defRPr sz="1800"/>
            </a:lvl2pPr>
            <a:lvl3pPr>
              <a:defRPr sz="1600"/>
            </a:lvl3pPr>
            <a:lvl4pPr>
              <a:defRPr sz="1200"/>
            </a:lvl4pPr>
            <a:lvl5pPr>
              <a:defRPr sz="1100"/>
            </a:lvl5pPr>
          </a:lstStyle>
          <a:p>
            <a:pPr lvl="0"/>
            <a:r>
              <a:rPr lang="en-US" dirty="0"/>
              <a:t>Ki ta Maui e </a:t>
            </a:r>
            <a:r>
              <a:rPr lang="en-US" dirty="0" err="1"/>
              <a:t>kii</a:t>
            </a:r>
            <a:r>
              <a:rPr lang="en-US" dirty="0"/>
              <a:t> </a:t>
            </a:r>
            <a:r>
              <a:rPr lang="en-US" dirty="0" err="1"/>
              <a:t>ai</a:t>
            </a:r>
            <a:r>
              <a:rPr lang="en-US" dirty="0"/>
              <a:t>, “</a:t>
            </a:r>
            <a:r>
              <a:rPr lang="en-US" dirty="0" err="1"/>
              <a:t>Kaore</a:t>
            </a:r>
            <a:r>
              <a:rPr lang="en-US" dirty="0"/>
              <a:t> au e </a:t>
            </a:r>
            <a:r>
              <a:rPr lang="en-US" dirty="0" err="1"/>
              <a:t>whakahoha</a:t>
            </a:r>
            <a:r>
              <a:rPr lang="en-US" dirty="0"/>
              <a:t> </a:t>
            </a:r>
            <a:r>
              <a:rPr lang="en-US" dirty="0" err="1"/>
              <a:t>i</a:t>
            </a:r>
            <a:r>
              <a:rPr lang="en-US" dirty="0"/>
              <a:t> a </a:t>
            </a:r>
            <a:r>
              <a:rPr lang="en-US" dirty="0" err="1"/>
              <a:t>koutou</a:t>
            </a:r>
            <a:r>
              <a:rPr lang="en-US" dirty="0"/>
              <a:t>, </a:t>
            </a:r>
            <a:r>
              <a:rPr lang="en-US" dirty="0" err="1"/>
              <a:t>ka</a:t>
            </a:r>
            <a:r>
              <a:rPr lang="en-US" dirty="0"/>
              <a:t> </a:t>
            </a:r>
            <a:r>
              <a:rPr lang="en-US" dirty="0" err="1"/>
              <a:t>noho</a:t>
            </a:r>
            <a:r>
              <a:rPr lang="en-US" dirty="0"/>
              <a:t> </a:t>
            </a:r>
            <a:r>
              <a:rPr lang="en-US" dirty="0" err="1"/>
              <a:t>hei</a:t>
            </a:r>
            <a:r>
              <a:rPr lang="en-US" dirty="0"/>
              <a:t> </a:t>
            </a:r>
            <a:r>
              <a:rPr lang="en-US" dirty="0" err="1"/>
              <a:t>karetao</a:t>
            </a:r>
            <a:r>
              <a:rPr lang="en-US" dirty="0"/>
              <a:t> </a:t>
            </a:r>
            <a:r>
              <a:rPr lang="en-US" dirty="0" err="1"/>
              <a:t>noa</a:t>
            </a:r>
            <a:r>
              <a:rPr lang="en-US" dirty="0"/>
              <a:t> </a:t>
            </a:r>
            <a:r>
              <a:rPr lang="en-US" dirty="0" err="1"/>
              <a:t>iho</a:t>
            </a:r>
            <a:r>
              <a:rPr lang="en-US" dirty="0"/>
              <a:t>, </a:t>
            </a:r>
            <a:r>
              <a:rPr lang="en-US" dirty="0" err="1"/>
              <a:t>koinei</a:t>
            </a:r>
            <a:r>
              <a:rPr lang="en-US" dirty="0"/>
              <a:t> </a:t>
            </a:r>
            <a:r>
              <a:rPr lang="en-US" dirty="0" err="1"/>
              <a:t>taku</a:t>
            </a:r>
            <a:r>
              <a:rPr lang="en-US" dirty="0"/>
              <a:t> </a:t>
            </a:r>
            <a:r>
              <a:rPr lang="en-US" dirty="0" err="1"/>
              <a:t>whakapono</a:t>
            </a:r>
            <a:r>
              <a:rPr lang="en-US" dirty="0"/>
              <a:t> </a:t>
            </a:r>
            <a:r>
              <a:rPr lang="en-US" dirty="0" err="1"/>
              <a:t>ki</a:t>
            </a:r>
            <a:r>
              <a:rPr lang="en-US" dirty="0"/>
              <a:t> a </a:t>
            </a:r>
            <a:r>
              <a:rPr lang="en-US" dirty="0" err="1"/>
              <a:t>koutou</a:t>
            </a:r>
            <a:r>
              <a:rPr lang="en-US" dirty="0"/>
              <a:t>.”</a:t>
            </a:r>
            <a:endParaRPr lang="mi-NZ" dirty="0"/>
          </a:p>
        </p:txBody>
      </p:sp>
      <p:sp>
        <p:nvSpPr>
          <p:cNvPr id="9"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242880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4" y="0"/>
            <a:ext cx="9135875" cy="5143498"/>
          </a:xfrm>
          <a:prstGeom prst="rect">
            <a:avLst/>
          </a:prstGeom>
        </p:spPr>
      </p:pic>
      <p:sp>
        <p:nvSpPr>
          <p:cNvPr id="2" name="Title 1"/>
          <p:cNvSpPr>
            <a:spLocks noGrp="1"/>
          </p:cNvSpPr>
          <p:nvPr>
            <p:ph type="title" hasCustomPrompt="1"/>
          </p:nvPr>
        </p:nvSpPr>
        <p:spPr/>
        <p:txBody>
          <a:bodyPr>
            <a:normAutofit/>
          </a:bodyPr>
          <a:lstStyle>
            <a:lvl1pPr algn="l">
              <a:defRPr sz="2800" b="1">
                <a:solidFill>
                  <a:srgbClr val="007CBA"/>
                </a:solidFill>
              </a:defRPr>
            </a:lvl1pPr>
          </a:lstStyle>
          <a:p>
            <a:r>
              <a:rPr lang="mi-NZ" dirty="0"/>
              <a:t>Insert image slide heading</a:t>
            </a:r>
            <a:endParaRPr lang="en-US" dirty="0"/>
          </a:p>
        </p:txBody>
      </p:sp>
      <p:sp>
        <p:nvSpPr>
          <p:cNvPr id="5" name="Picture Placeholder 4"/>
          <p:cNvSpPr>
            <a:spLocks noGrp="1"/>
          </p:cNvSpPr>
          <p:nvPr>
            <p:ph type="pic" sz="quarter" idx="12" hasCustomPrompt="1"/>
          </p:nvPr>
        </p:nvSpPr>
        <p:spPr>
          <a:xfrm>
            <a:off x="457200" y="1125142"/>
            <a:ext cx="5416784" cy="2617623"/>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800">
                <a:solidFill>
                  <a:schemeClr val="bg1">
                    <a:lumMod val="50000"/>
                  </a:schemeClr>
                </a:solidFill>
              </a:defRPr>
            </a:lvl1pPr>
          </a:lstStyle>
          <a:p>
            <a:r>
              <a:rPr lang="en-US" dirty="0"/>
              <a:t>Click icon to insert an image. Use the crop tool to adjust size and position.</a:t>
            </a:r>
          </a:p>
        </p:txBody>
      </p:sp>
      <p:sp>
        <p:nvSpPr>
          <p:cNvPr id="4" name="Text Placeholder 3"/>
          <p:cNvSpPr>
            <a:spLocks noGrp="1"/>
          </p:cNvSpPr>
          <p:nvPr>
            <p:ph type="body" sz="quarter" idx="13" hasCustomPrompt="1"/>
          </p:nvPr>
        </p:nvSpPr>
        <p:spPr>
          <a:xfrm>
            <a:off x="5986616" y="1125142"/>
            <a:ext cx="2700184" cy="2617624"/>
          </a:xfrm>
        </p:spPr>
        <p:txBody>
          <a:bodyPr>
            <a:normAutofit/>
          </a:bodyPr>
          <a:lstStyle>
            <a:lvl1pPr marL="234000" indent="-234000">
              <a:defRPr sz="1600"/>
            </a:lvl1pPr>
            <a:lvl2pPr>
              <a:defRPr sz="1800"/>
            </a:lvl2pPr>
            <a:lvl3pPr>
              <a:defRPr sz="1600"/>
            </a:lvl3pPr>
            <a:lvl4pPr>
              <a:defRPr sz="1200"/>
            </a:lvl4pPr>
            <a:lvl5pPr>
              <a:defRPr sz="1100"/>
            </a:lvl5pPr>
          </a:lstStyle>
          <a:p>
            <a:r>
              <a:rPr lang="en-US" dirty="0" err="1"/>
              <a:t>Ko</a:t>
            </a:r>
            <a:r>
              <a:rPr lang="en-US" dirty="0"/>
              <a:t> </a:t>
            </a:r>
            <a:r>
              <a:rPr lang="en-US" dirty="0" err="1"/>
              <a:t>te</a:t>
            </a:r>
            <a:r>
              <a:rPr lang="en-US" dirty="0"/>
              <a:t> </a:t>
            </a:r>
            <a:r>
              <a:rPr lang="en-US" dirty="0" err="1"/>
              <a:t>moemoea</a:t>
            </a:r>
            <a:r>
              <a:rPr lang="en-US" dirty="0"/>
              <a:t> a Maui </a:t>
            </a:r>
            <a:r>
              <a:rPr lang="en-US" dirty="0" err="1"/>
              <a:t>kia</a:t>
            </a:r>
            <a:r>
              <a:rPr lang="en-US" dirty="0"/>
              <a:t> </a:t>
            </a:r>
            <a:r>
              <a:rPr lang="en-US" dirty="0" err="1"/>
              <a:t>haere</a:t>
            </a:r>
            <a:r>
              <a:rPr lang="en-US" dirty="0"/>
              <a:t> </a:t>
            </a:r>
            <a:r>
              <a:rPr lang="en-US" dirty="0" err="1"/>
              <a:t>ngatahi</a:t>
            </a:r>
            <a:r>
              <a:rPr lang="en-US" dirty="0"/>
              <a:t> </a:t>
            </a:r>
            <a:r>
              <a:rPr lang="en-US" dirty="0" err="1"/>
              <a:t>ai</a:t>
            </a:r>
            <a:r>
              <a:rPr lang="en-US" dirty="0"/>
              <a:t> </a:t>
            </a:r>
            <a:r>
              <a:rPr lang="en-US" dirty="0" err="1"/>
              <a:t>ratou</a:t>
            </a:r>
            <a:r>
              <a:rPr lang="en-US" dirty="0"/>
              <a:t> </a:t>
            </a:r>
            <a:r>
              <a:rPr lang="en-US" dirty="0" err="1"/>
              <a:t>ko</a:t>
            </a:r>
            <a:r>
              <a:rPr lang="en-US" dirty="0"/>
              <a:t> </a:t>
            </a:r>
            <a:r>
              <a:rPr lang="en-US" dirty="0" err="1"/>
              <a:t>ona</a:t>
            </a:r>
            <a:r>
              <a:rPr lang="en-US" dirty="0"/>
              <a:t> </a:t>
            </a:r>
            <a:r>
              <a:rPr lang="en-US" dirty="0" err="1"/>
              <a:t>tuakana</a:t>
            </a:r>
            <a:r>
              <a:rPr lang="en-US" dirty="0"/>
              <a:t> </a:t>
            </a:r>
            <a:r>
              <a:rPr lang="en-US" dirty="0" err="1"/>
              <a:t>ki</a:t>
            </a:r>
            <a:r>
              <a:rPr lang="en-US" dirty="0"/>
              <a:t> </a:t>
            </a:r>
            <a:r>
              <a:rPr lang="en-US" dirty="0" err="1"/>
              <a:t>te</a:t>
            </a:r>
            <a:r>
              <a:rPr lang="en-US" dirty="0"/>
              <a:t> </a:t>
            </a:r>
            <a:r>
              <a:rPr lang="en-US" dirty="0" err="1"/>
              <a:t>hii</a:t>
            </a:r>
            <a:r>
              <a:rPr lang="en-US" dirty="0"/>
              <a:t> </a:t>
            </a:r>
            <a:r>
              <a:rPr lang="en-US" dirty="0" err="1"/>
              <a:t>ika</a:t>
            </a:r>
            <a:r>
              <a:rPr lang="en-US" dirty="0"/>
              <a:t>. I </a:t>
            </a:r>
            <a:r>
              <a:rPr lang="en-US" dirty="0" err="1"/>
              <a:t>te</a:t>
            </a:r>
            <a:r>
              <a:rPr lang="en-US" dirty="0"/>
              <a:t> </a:t>
            </a:r>
            <a:r>
              <a:rPr lang="en-US" dirty="0" err="1"/>
              <a:t>hokinga</a:t>
            </a:r>
            <a:r>
              <a:rPr lang="en-US" dirty="0"/>
              <a:t> </a:t>
            </a:r>
            <a:r>
              <a:rPr lang="en-US" dirty="0" err="1"/>
              <a:t>mai</a:t>
            </a:r>
            <a:r>
              <a:rPr lang="en-US" dirty="0"/>
              <a:t> o </a:t>
            </a:r>
            <a:r>
              <a:rPr lang="en-US" dirty="0" err="1"/>
              <a:t>ona</a:t>
            </a:r>
            <a:r>
              <a:rPr lang="en-US" dirty="0"/>
              <a:t> </a:t>
            </a:r>
            <a:r>
              <a:rPr lang="en-US" dirty="0" err="1"/>
              <a:t>tuakana</a:t>
            </a:r>
            <a:r>
              <a:rPr lang="en-US" dirty="0"/>
              <a:t> </a:t>
            </a:r>
            <a:r>
              <a:rPr lang="en-US" dirty="0" err="1"/>
              <a:t>ki</a:t>
            </a:r>
            <a:r>
              <a:rPr lang="en-US" dirty="0"/>
              <a:t> </a:t>
            </a:r>
            <a:r>
              <a:rPr lang="en-US" dirty="0" err="1"/>
              <a:t>tatahi</a:t>
            </a:r>
            <a:r>
              <a:rPr lang="en-US" dirty="0"/>
              <a:t>, </a:t>
            </a:r>
            <a:r>
              <a:rPr lang="en-US" dirty="0" err="1"/>
              <a:t>ka</a:t>
            </a:r>
            <a:r>
              <a:rPr lang="en-US" dirty="0"/>
              <a:t> </a:t>
            </a:r>
            <a:r>
              <a:rPr lang="en-US" dirty="0" err="1"/>
              <a:t>kii</a:t>
            </a:r>
            <a:r>
              <a:rPr lang="en-US" dirty="0"/>
              <a:t> </a:t>
            </a:r>
            <a:r>
              <a:rPr lang="en-US" dirty="0" err="1"/>
              <a:t>atu</a:t>
            </a:r>
            <a:r>
              <a:rPr lang="en-US" dirty="0"/>
              <a:t> a Maui, “</a:t>
            </a:r>
            <a:r>
              <a:rPr lang="en-US" dirty="0" err="1"/>
              <a:t>ka</a:t>
            </a:r>
            <a:r>
              <a:rPr lang="en-US" dirty="0"/>
              <a:t> </a:t>
            </a:r>
            <a:r>
              <a:rPr lang="en-US" dirty="0" err="1"/>
              <a:t>taea</a:t>
            </a:r>
            <a:r>
              <a:rPr lang="en-US" dirty="0"/>
              <a:t> e au </a:t>
            </a:r>
            <a:r>
              <a:rPr lang="en-US" dirty="0" err="1"/>
              <a:t>te</a:t>
            </a:r>
            <a:r>
              <a:rPr lang="en-US" dirty="0"/>
              <a:t> </a:t>
            </a:r>
            <a:r>
              <a:rPr lang="en-US" dirty="0" err="1"/>
              <a:t>haramai</a:t>
            </a:r>
            <a:r>
              <a:rPr lang="en-US" dirty="0"/>
              <a:t> </a:t>
            </a:r>
            <a:r>
              <a:rPr lang="en-US" dirty="0" err="1"/>
              <a:t>i</a:t>
            </a:r>
            <a:r>
              <a:rPr lang="en-US" dirty="0"/>
              <a:t> to </a:t>
            </a:r>
            <a:r>
              <a:rPr lang="en-US" dirty="0" err="1"/>
              <a:t>koutou</a:t>
            </a:r>
            <a:r>
              <a:rPr lang="en-US" dirty="0"/>
              <a:t> </a:t>
            </a:r>
            <a:r>
              <a:rPr lang="en-US" dirty="0" err="1"/>
              <a:t>na</a:t>
            </a:r>
            <a:r>
              <a:rPr lang="en-US" dirty="0"/>
              <a:t> </a:t>
            </a:r>
            <a:r>
              <a:rPr lang="en-US" dirty="0" err="1"/>
              <a:t>taha</a:t>
            </a:r>
            <a:r>
              <a:rPr lang="en-US" dirty="0"/>
              <a:t> </a:t>
            </a:r>
            <a:r>
              <a:rPr lang="en-US" dirty="0" err="1"/>
              <a:t>ki</a:t>
            </a:r>
            <a:r>
              <a:rPr lang="en-US" dirty="0"/>
              <a:t> </a:t>
            </a:r>
            <a:r>
              <a:rPr lang="en-US" dirty="0" err="1"/>
              <a:t>te</a:t>
            </a:r>
            <a:r>
              <a:rPr lang="en-US" dirty="0"/>
              <a:t> </a:t>
            </a:r>
            <a:r>
              <a:rPr lang="en-US" dirty="0" err="1"/>
              <a:t>hii</a:t>
            </a:r>
            <a:r>
              <a:rPr lang="en-US" dirty="0"/>
              <a:t> </a:t>
            </a:r>
            <a:r>
              <a:rPr lang="en-US" dirty="0" err="1"/>
              <a:t>ika</a:t>
            </a:r>
            <a:r>
              <a:rPr lang="en-US" dirty="0"/>
              <a:t>?” </a:t>
            </a:r>
          </a:p>
        </p:txBody>
      </p:sp>
      <p:sp>
        <p:nvSpPr>
          <p:cNvPr id="9"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371138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headin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4" y="0"/>
            <a:ext cx="9135875" cy="5143498"/>
          </a:xfrm>
          <a:prstGeom prst="rect">
            <a:avLst/>
          </a:prstGeom>
        </p:spPr>
      </p:pic>
      <p:sp>
        <p:nvSpPr>
          <p:cNvPr id="2" name="Title 1"/>
          <p:cNvSpPr>
            <a:spLocks noGrp="1"/>
          </p:cNvSpPr>
          <p:nvPr>
            <p:ph type="title" hasCustomPrompt="1"/>
          </p:nvPr>
        </p:nvSpPr>
        <p:spPr>
          <a:xfrm>
            <a:off x="457200" y="205980"/>
            <a:ext cx="8229600" cy="442732"/>
          </a:xfrm>
        </p:spPr>
        <p:txBody>
          <a:bodyPr>
            <a:normAutofit/>
          </a:bodyPr>
          <a:lstStyle>
            <a:lvl1pPr algn="l">
              <a:defRPr sz="2800" b="1">
                <a:solidFill>
                  <a:srgbClr val="007CBA"/>
                </a:solidFill>
              </a:defRPr>
            </a:lvl1pPr>
          </a:lstStyle>
          <a:p>
            <a:r>
              <a:rPr lang="mi-NZ" dirty="0"/>
              <a:t>Insert image slide heading</a:t>
            </a:r>
            <a:endParaRPr lang="en-US" dirty="0"/>
          </a:p>
        </p:txBody>
      </p:sp>
      <p:sp>
        <p:nvSpPr>
          <p:cNvPr id="5" name="Picture Placeholder 4"/>
          <p:cNvSpPr>
            <a:spLocks noGrp="1"/>
          </p:cNvSpPr>
          <p:nvPr>
            <p:ph type="pic" sz="quarter" idx="12" hasCustomPrompt="1"/>
          </p:nvPr>
        </p:nvSpPr>
        <p:spPr>
          <a:xfrm>
            <a:off x="457200" y="730828"/>
            <a:ext cx="8229600" cy="3011937"/>
          </a:xfrm>
        </p:spPr>
        <p:txBody>
          <a:bodyPr/>
          <a:lstStyle>
            <a:lvl1pPr>
              <a:defRPr sz="1800">
                <a:solidFill>
                  <a:schemeClr val="bg1">
                    <a:lumMod val="50000"/>
                  </a:schemeClr>
                </a:solidFill>
              </a:defRPr>
            </a:lvl1pPr>
          </a:lstStyle>
          <a:p>
            <a:r>
              <a:rPr lang="en-US" dirty="0"/>
              <a:t>Click icon to insert an image. Use the crop tool to adjust size and position.</a:t>
            </a:r>
          </a:p>
        </p:txBody>
      </p:sp>
      <p:sp>
        <p:nvSpPr>
          <p:cNvPr id="7"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326130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ull screen image with logo">
    <p:spTree>
      <p:nvGrpSpPr>
        <p:cNvPr id="1" name=""/>
        <p:cNvGrpSpPr/>
        <p:nvPr/>
      </p:nvGrpSpPr>
      <p:grpSpPr>
        <a:xfrm>
          <a:off x="0" y="0"/>
          <a:ext cx="0" cy="0"/>
          <a:chOff x="0" y="0"/>
          <a:chExt cx="0" cy="0"/>
        </a:xfrm>
      </p:grpSpPr>
      <p:sp>
        <p:nvSpPr>
          <p:cNvPr id="5" name="Picture Placeholder 3"/>
          <p:cNvSpPr>
            <a:spLocks noGrp="1"/>
          </p:cNvSpPr>
          <p:nvPr>
            <p:ph type="pic" sz="quarter" idx="10" hasCustomPrompt="1"/>
          </p:nvPr>
        </p:nvSpPr>
        <p:spPr>
          <a:xfrm>
            <a:off x="-7475" y="-2285"/>
            <a:ext cx="9144000" cy="5143500"/>
          </a:xfrm>
        </p:spPr>
        <p:txBody>
          <a:bodyPr lIns="396000" tIns="561600" rIns="396000" anchor="t" anchorCtr="0">
            <a:normAutofit/>
          </a:bodyPr>
          <a:lstStyle>
            <a:lvl1pPr marL="0" indent="0">
              <a:buNone/>
              <a:defRPr sz="2000" baseline="0">
                <a:solidFill>
                  <a:schemeClr val="tx1">
                    <a:lumMod val="50000"/>
                    <a:lumOff val="50000"/>
                  </a:schemeClr>
                </a:solidFill>
              </a:defRPr>
            </a:lvl1pPr>
          </a:lstStyle>
          <a:p>
            <a:r>
              <a:rPr lang="en-US" dirty="0"/>
              <a:t>To fill the screen with an image, click the icon below.                                To place a full screen image behind the logo, right click the grey area beside the slide, select ‘format background’ and chose ‘picture or texture fill’ then ‘insert from file’.  Size your picture to 25.4cm x14.3cm before inserting.</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285"/>
            <a:ext cx="9143994" cy="5148069"/>
          </a:xfrm>
          <a:prstGeom prst="rect">
            <a:avLst/>
          </a:prstGeom>
        </p:spPr>
      </p:pic>
      <p:sp>
        <p:nvSpPr>
          <p:cNvPr id="7" name="Text Placeholder 4"/>
          <p:cNvSpPr>
            <a:spLocks noGrp="1"/>
          </p:cNvSpPr>
          <p:nvPr>
            <p:ph type="body" sz="quarter" idx="11"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1664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0" name="Media Placeholder 2"/>
          <p:cNvSpPr>
            <a:spLocks noGrp="1"/>
          </p:cNvSpPr>
          <p:nvPr>
            <p:ph type="media" sz="quarter" idx="11" hasCustomPrompt="1"/>
          </p:nvPr>
        </p:nvSpPr>
        <p:spPr>
          <a:xfrm>
            <a:off x="0" y="-8211"/>
            <a:ext cx="9144000" cy="5143500"/>
          </a:xfrm>
        </p:spPr>
        <p:txBody>
          <a:bodyPr lIns="324000" tIns="468000"/>
          <a:lstStyle>
            <a:lvl1pPr>
              <a:defRPr>
                <a:solidFill>
                  <a:srgbClr val="7F7F7F"/>
                </a:solidFill>
              </a:defRPr>
            </a:lvl1pPr>
          </a:lstStyle>
          <a:p>
            <a:r>
              <a:rPr lang="en-US" dirty="0"/>
              <a:t>Click icon to insert a video</a:t>
            </a:r>
          </a:p>
        </p:txBody>
      </p:sp>
    </p:spTree>
    <p:extLst>
      <p:ext uri="{BB962C8B-B14F-4D97-AF65-F5344CB8AC3E}">
        <p14:creationId xmlns:p14="http://schemas.microsoft.com/office/powerpoint/2010/main" val="357747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0" tIns="45720" rIns="91440" bIns="4572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080998"/>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0768027"/>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5" r:id="rId3"/>
    <p:sldLayoutId id="2147483656" r:id="rId4"/>
    <p:sldLayoutId id="2147483659" r:id="rId5"/>
    <p:sldLayoutId id="2147483660" r:id="rId6"/>
    <p:sldLayoutId id="2147483658" r:id="rId7"/>
    <p:sldLayoutId id="2147483664" r:id="rId8"/>
    <p:sldLayoutId id="2147483654" r:id="rId9"/>
    <p:sldLayoutId id="2147483657" r:id="rId10"/>
    <p:sldLayoutId id="2147483662" r:id="rId11"/>
  </p:sldLayoutIdLst>
  <p:txStyles>
    <p:titleStyle>
      <a:lvl1pPr algn="l" defTabSz="457200" rtl="0" eaLnBrk="1" latinLnBrk="0" hangingPunct="1">
        <a:spcBef>
          <a:spcPct val="0"/>
        </a:spcBef>
        <a:buNone/>
        <a:defRPr sz="3600" kern="1200">
          <a:solidFill>
            <a:schemeClr val="tx1"/>
          </a:solidFill>
          <a:latin typeface="Arial"/>
          <a:ea typeface="+mj-ea"/>
          <a:cs typeface="Arial"/>
        </a:defRPr>
      </a:lvl1pPr>
    </p:titleStyle>
    <p:body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www.aucklanddesignmanual.co.nz/regulations/technical-guidance" TargetMode="External"/><Relationship Id="rId2" Type="http://schemas.openxmlformats.org/officeDocument/2006/relationships/hyperlink" Target="mailto:HWDevelopment@aucklandcouncil.govt.nz"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AE16DDDD-771D-4679-BCCB-57D005BE9A49}"/>
              </a:ext>
            </a:extLst>
          </p:cNvPr>
          <p:cNvSpPr txBox="1">
            <a:spLocks/>
          </p:cNvSpPr>
          <p:nvPr/>
        </p:nvSpPr>
        <p:spPr>
          <a:xfrm>
            <a:off x="685800" y="432585"/>
            <a:ext cx="7772400" cy="1291195"/>
          </a:xfrm>
          <a:prstGeom prst="rect">
            <a:avLst/>
          </a:prstGeom>
        </p:spPr>
        <p:txBody>
          <a:bodyPr vert="horz" lIns="0" tIns="45720" rIns="91440" bIns="45720" rtlCol="0" anchor="ctr" anchorCtr="0">
            <a:normAutofit/>
          </a:bodyPr>
          <a:lstStyle>
            <a:lvl1pPr algn="l" defTabSz="457200" rtl="0" eaLnBrk="1" latinLnBrk="0" hangingPunct="1">
              <a:spcBef>
                <a:spcPct val="0"/>
              </a:spcBef>
              <a:buNone/>
              <a:defRPr sz="2800" b="1" kern="1200">
                <a:solidFill>
                  <a:srgbClr val="007CBA"/>
                </a:solidFill>
                <a:latin typeface="Arial"/>
                <a:ea typeface="+mj-ea"/>
                <a:cs typeface="Arial"/>
              </a:defRPr>
            </a:lvl1pPr>
          </a:lstStyle>
          <a:p>
            <a:r>
              <a:rPr lang="en-NZ" sz="3600" dirty="0">
                <a:solidFill>
                  <a:srgbClr val="0C67AC"/>
                </a:solidFill>
              </a:rPr>
              <a:t>One consent for Auckland</a:t>
            </a:r>
          </a:p>
        </p:txBody>
      </p:sp>
      <p:sp>
        <p:nvSpPr>
          <p:cNvPr id="6" name="Subtitle 2">
            <a:extLst>
              <a:ext uri="{FF2B5EF4-FFF2-40B4-BE49-F238E27FC236}">
                <a16:creationId xmlns:a16="http://schemas.microsoft.com/office/drawing/2014/main" xmlns="" id="{B204C82A-D9AB-4C31-99E8-619C0AA837A9}"/>
              </a:ext>
            </a:extLst>
          </p:cNvPr>
          <p:cNvSpPr txBox="1">
            <a:spLocks/>
          </p:cNvSpPr>
          <p:nvPr/>
        </p:nvSpPr>
        <p:spPr>
          <a:xfrm>
            <a:off x="685800" y="1723780"/>
            <a:ext cx="7772400" cy="3133355"/>
          </a:xfrm>
          <a:prstGeom prst="rect">
            <a:avLst/>
          </a:prstGeom>
        </p:spPr>
        <p:txBody>
          <a:bodyPr vert="horz" lIns="91440" tIns="45720" rIns="91440" bIns="45720" rtlCol="0">
            <a:normAutofit/>
          </a:bodyPr>
          <a:lstStyle>
            <a:lvl1pPr marL="270000" indent="-270000" algn="l" defTabSz="457200" rtl="0" eaLnBrk="1" latinLnBrk="0" hangingPunct="1">
              <a:lnSpc>
                <a:spcPct val="130000"/>
              </a:lnSpc>
              <a:spcBef>
                <a:spcPct val="20000"/>
              </a:spcBef>
              <a:buFont typeface="Arial"/>
              <a:buChar char="•"/>
              <a:defRPr sz="18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NZ" sz="2400" dirty="0"/>
              <a:t>What a region wide </a:t>
            </a:r>
            <a:r>
              <a:rPr lang="en-NZ" sz="2400" dirty="0" smtClean="0"/>
              <a:t>network </a:t>
            </a:r>
            <a:r>
              <a:rPr lang="en-NZ" sz="2400" dirty="0"/>
              <a:t>discharge consent </a:t>
            </a:r>
            <a:r>
              <a:rPr lang="en-NZ" sz="2400" dirty="0" smtClean="0"/>
              <a:t>means </a:t>
            </a:r>
            <a:r>
              <a:rPr lang="en-NZ" sz="2400" dirty="0"/>
              <a:t>for Auckland</a:t>
            </a:r>
            <a:r>
              <a:rPr lang="en-NZ" dirty="0"/>
              <a:t>.</a:t>
            </a:r>
          </a:p>
          <a:p>
            <a:endParaRPr lang="en-NZ" dirty="0"/>
          </a:p>
          <a:p>
            <a:pPr marL="0" indent="0">
              <a:buNone/>
            </a:pPr>
            <a:r>
              <a:rPr lang="en-NZ" dirty="0"/>
              <a:t>Paula Vincent</a:t>
            </a:r>
          </a:p>
          <a:p>
            <a:pPr marL="0" indent="0">
              <a:buNone/>
            </a:pPr>
            <a:r>
              <a:rPr lang="en-NZ" dirty="0"/>
              <a:t>Auckland Council, Healthy Waters Department </a:t>
            </a:r>
          </a:p>
        </p:txBody>
      </p:sp>
    </p:spTree>
    <p:extLst>
      <p:ext uri="{BB962C8B-B14F-4D97-AF65-F5344CB8AC3E}">
        <p14:creationId xmlns:p14="http://schemas.microsoft.com/office/powerpoint/2010/main" val="2440370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p:cNvSpPr/>
          <p:nvPr/>
        </p:nvSpPr>
        <p:spPr>
          <a:xfrm>
            <a:off x="4970206" y="1385622"/>
            <a:ext cx="501445" cy="378542"/>
          </a:xfrm>
          <a:prstGeom prst="rightArrow">
            <a:avLst/>
          </a:prstGeom>
          <a:solidFill>
            <a:srgbClr val="1494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6" name="Rounded Rectangle 5"/>
          <p:cNvSpPr/>
          <p:nvPr/>
        </p:nvSpPr>
        <p:spPr>
          <a:xfrm>
            <a:off x="653845" y="814630"/>
            <a:ext cx="1873045" cy="835742"/>
          </a:xfrm>
          <a:prstGeom prst="roundRect">
            <a:avLst/>
          </a:prstGeom>
          <a:solidFill>
            <a:srgbClr val="01263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1600" dirty="0" smtClean="0"/>
              <a:t>Structure Planning</a:t>
            </a:r>
          </a:p>
          <a:p>
            <a:pPr algn="ctr"/>
            <a:r>
              <a:rPr lang="en-NZ" sz="1600" dirty="0" smtClean="0"/>
              <a:t>(greenfield)</a:t>
            </a:r>
            <a:endParaRPr lang="en-NZ" sz="1600" dirty="0"/>
          </a:p>
        </p:txBody>
      </p:sp>
      <p:sp>
        <p:nvSpPr>
          <p:cNvPr id="8" name="Rounded Rectangle 7"/>
          <p:cNvSpPr/>
          <p:nvPr/>
        </p:nvSpPr>
        <p:spPr>
          <a:xfrm>
            <a:off x="653845" y="3262087"/>
            <a:ext cx="1873045" cy="851363"/>
          </a:xfrm>
          <a:prstGeom prst="roundRect">
            <a:avLst/>
          </a:prstGeom>
          <a:solidFill>
            <a:srgbClr val="01263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1600" dirty="0" smtClean="0"/>
              <a:t>Development Plans</a:t>
            </a:r>
            <a:endParaRPr lang="en-NZ" sz="1600" dirty="0"/>
          </a:p>
        </p:txBody>
      </p:sp>
      <p:sp>
        <p:nvSpPr>
          <p:cNvPr id="9" name="Flowchart: Decision 8"/>
          <p:cNvSpPr/>
          <p:nvPr/>
        </p:nvSpPr>
        <p:spPr>
          <a:xfrm>
            <a:off x="3087329" y="3160518"/>
            <a:ext cx="1995948" cy="1176976"/>
          </a:xfrm>
          <a:prstGeom prst="flowChartDecision">
            <a:avLst/>
          </a:prstGeom>
          <a:solidFill>
            <a:srgbClr val="0C67A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1600" dirty="0" smtClean="0"/>
              <a:t>SMP already adopted?</a:t>
            </a:r>
            <a:endParaRPr lang="en-NZ" sz="1600" dirty="0"/>
          </a:p>
        </p:txBody>
      </p:sp>
      <p:sp>
        <p:nvSpPr>
          <p:cNvPr id="10" name="Flowchart: Decision 9"/>
          <p:cNvSpPr/>
          <p:nvPr/>
        </p:nvSpPr>
        <p:spPr>
          <a:xfrm>
            <a:off x="3110933" y="653503"/>
            <a:ext cx="2050024" cy="1183295"/>
          </a:xfrm>
          <a:prstGeom prst="flowChartDecision">
            <a:avLst/>
          </a:prstGeom>
          <a:solidFill>
            <a:srgbClr val="0C67A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1600" dirty="0" smtClean="0"/>
              <a:t>Discharge into SEA?</a:t>
            </a:r>
            <a:endParaRPr lang="en-NZ" sz="1600" dirty="0"/>
          </a:p>
        </p:txBody>
      </p:sp>
      <p:sp>
        <p:nvSpPr>
          <p:cNvPr id="12" name="Right Arrow 11"/>
          <p:cNvSpPr/>
          <p:nvPr/>
        </p:nvSpPr>
        <p:spPr>
          <a:xfrm>
            <a:off x="2600632" y="1042462"/>
            <a:ext cx="501445" cy="378542"/>
          </a:xfrm>
          <a:prstGeom prst="rightArrow">
            <a:avLst/>
          </a:prstGeom>
          <a:solidFill>
            <a:srgbClr val="1494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3" name="Right Arrow 12"/>
          <p:cNvSpPr/>
          <p:nvPr/>
        </p:nvSpPr>
        <p:spPr>
          <a:xfrm>
            <a:off x="2585884" y="3537081"/>
            <a:ext cx="501445" cy="378542"/>
          </a:xfrm>
          <a:prstGeom prst="rightArrow">
            <a:avLst/>
          </a:prstGeom>
          <a:solidFill>
            <a:srgbClr val="1494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4" name="Right Arrow 13"/>
          <p:cNvSpPr/>
          <p:nvPr/>
        </p:nvSpPr>
        <p:spPr>
          <a:xfrm>
            <a:off x="4965290" y="3125135"/>
            <a:ext cx="501445" cy="378542"/>
          </a:xfrm>
          <a:prstGeom prst="rightArrow">
            <a:avLst/>
          </a:prstGeom>
          <a:solidFill>
            <a:srgbClr val="1494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5" name="Right Arrow 14"/>
          <p:cNvSpPr/>
          <p:nvPr/>
        </p:nvSpPr>
        <p:spPr>
          <a:xfrm>
            <a:off x="4945625" y="625358"/>
            <a:ext cx="501445" cy="378542"/>
          </a:xfrm>
          <a:prstGeom prst="rightArrow">
            <a:avLst/>
          </a:prstGeom>
          <a:solidFill>
            <a:srgbClr val="1494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6" name="Right Arrow 15"/>
          <p:cNvSpPr/>
          <p:nvPr/>
        </p:nvSpPr>
        <p:spPr>
          <a:xfrm>
            <a:off x="5000681" y="3974753"/>
            <a:ext cx="501445" cy="378542"/>
          </a:xfrm>
          <a:prstGeom prst="rightArrow">
            <a:avLst/>
          </a:prstGeom>
          <a:solidFill>
            <a:srgbClr val="1494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1" name="TextBox 20"/>
          <p:cNvSpPr txBox="1"/>
          <p:nvPr/>
        </p:nvSpPr>
        <p:spPr>
          <a:xfrm>
            <a:off x="4981016" y="4044050"/>
            <a:ext cx="469992" cy="307777"/>
          </a:xfrm>
          <a:prstGeom prst="rect">
            <a:avLst/>
          </a:prstGeom>
          <a:noFill/>
        </p:spPr>
        <p:txBody>
          <a:bodyPr wrap="square" rtlCol="0">
            <a:spAutoFit/>
          </a:bodyPr>
          <a:lstStyle/>
          <a:p>
            <a:r>
              <a:rPr lang="en-NZ" sz="1400" dirty="0" smtClean="0"/>
              <a:t>Yes</a:t>
            </a:r>
            <a:endParaRPr lang="en-NZ" sz="1400" dirty="0"/>
          </a:p>
        </p:txBody>
      </p:sp>
      <p:sp>
        <p:nvSpPr>
          <p:cNvPr id="22" name="TextBox 21"/>
          <p:cNvSpPr txBox="1"/>
          <p:nvPr/>
        </p:nvSpPr>
        <p:spPr>
          <a:xfrm>
            <a:off x="4945624" y="3160518"/>
            <a:ext cx="469992" cy="307777"/>
          </a:xfrm>
          <a:prstGeom prst="rect">
            <a:avLst/>
          </a:prstGeom>
          <a:noFill/>
        </p:spPr>
        <p:txBody>
          <a:bodyPr wrap="square" rtlCol="0">
            <a:spAutoFit/>
          </a:bodyPr>
          <a:lstStyle/>
          <a:p>
            <a:r>
              <a:rPr lang="en-NZ" sz="1400" dirty="0" smtClean="0"/>
              <a:t>No</a:t>
            </a:r>
            <a:endParaRPr lang="en-NZ" sz="1400" dirty="0"/>
          </a:p>
        </p:txBody>
      </p:sp>
      <p:sp>
        <p:nvSpPr>
          <p:cNvPr id="23" name="TextBox 22"/>
          <p:cNvSpPr txBox="1"/>
          <p:nvPr/>
        </p:nvSpPr>
        <p:spPr>
          <a:xfrm>
            <a:off x="4946603" y="1421004"/>
            <a:ext cx="469992" cy="307777"/>
          </a:xfrm>
          <a:prstGeom prst="rect">
            <a:avLst/>
          </a:prstGeom>
          <a:noFill/>
        </p:spPr>
        <p:txBody>
          <a:bodyPr wrap="square" rtlCol="0">
            <a:spAutoFit/>
          </a:bodyPr>
          <a:lstStyle/>
          <a:p>
            <a:r>
              <a:rPr lang="en-NZ" sz="1400" dirty="0" smtClean="0"/>
              <a:t>Yes</a:t>
            </a:r>
            <a:endParaRPr lang="en-NZ" sz="1400" dirty="0"/>
          </a:p>
        </p:txBody>
      </p:sp>
      <p:sp>
        <p:nvSpPr>
          <p:cNvPr id="25" name="Rounded Rectangle 24"/>
          <p:cNvSpPr/>
          <p:nvPr/>
        </p:nvSpPr>
        <p:spPr>
          <a:xfrm>
            <a:off x="5587182" y="3915623"/>
            <a:ext cx="1219200" cy="576634"/>
          </a:xfrm>
          <a:prstGeom prst="roundRect">
            <a:avLst/>
          </a:prstGeom>
          <a:solidFill>
            <a:srgbClr val="031B2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1600" dirty="0" smtClean="0"/>
              <a:t>Follow SMP</a:t>
            </a:r>
            <a:endParaRPr lang="en-NZ" sz="1600" dirty="0"/>
          </a:p>
        </p:txBody>
      </p:sp>
      <p:sp>
        <p:nvSpPr>
          <p:cNvPr id="26" name="Rounded Rectangle 25"/>
          <p:cNvSpPr/>
          <p:nvPr/>
        </p:nvSpPr>
        <p:spPr>
          <a:xfrm>
            <a:off x="5638798" y="426980"/>
            <a:ext cx="1361769" cy="659485"/>
          </a:xfrm>
          <a:prstGeom prst="roundRect">
            <a:avLst/>
          </a:prstGeom>
          <a:solidFill>
            <a:srgbClr val="031B2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1400" dirty="0" smtClean="0"/>
              <a:t>Adopt SMP via Schedule 8</a:t>
            </a:r>
            <a:endParaRPr lang="en-NZ" sz="1400" dirty="0"/>
          </a:p>
        </p:txBody>
      </p:sp>
      <p:sp>
        <p:nvSpPr>
          <p:cNvPr id="27" name="Rounded Rectangle 26"/>
          <p:cNvSpPr/>
          <p:nvPr/>
        </p:nvSpPr>
        <p:spPr>
          <a:xfrm>
            <a:off x="5584723" y="1245151"/>
            <a:ext cx="1361769" cy="659485"/>
          </a:xfrm>
          <a:prstGeom prst="roundRect">
            <a:avLst/>
          </a:prstGeom>
          <a:solidFill>
            <a:srgbClr val="031B2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1400" dirty="0" smtClean="0"/>
              <a:t>Adopt SMP via plan change or s127</a:t>
            </a:r>
            <a:endParaRPr lang="en-NZ" sz="1400" dirty="0"/>
          </a:p>
        </p:txBody>
      </p:sp>
      <p:sp>
        <p:nvSpPr>
          <p:cNvPr id="28" name="TextBox 27"/>
          <p:cNvSpPr txBox="1"/>
          <p:nvPr/>
        </p:nvSpPr>
        <p:spPr>
          <a:xfrm>
            <a:off x="4945625" y="660741"/>
            <a:ext cx="469992" cy="307777"/>
          </a:xfrm>
          <a:prstGeom prst="rect">
            <a:avLst/>
          </a:prstGeom>
          <a:noFill/>
        </p:spPr>
        <p:txBody>
          <a:bodyPr wrap="square" rtlCol="0">
            <a:spAutoFit/>
          </a:bodyPr>
          <a:lstStyle/>
          <a:p>
            <a:r>
              <a:rPr lang="en-NZ" sz="1400" dirty="0" smtClean="0"/>
              <a:t>No</a:t>
            </a:r>
            <a:endParaRPr lang="en-NZ" sz="1400" dirty="0"/>
          </a:p>
        </p:txBody>
      </p:sp>
      <p:sp>
        <p:nvSpPr>
          <p:cNvPr id="30" name="Rounded Rectangle 29"/>
          <p:cNvSpPr/>
          <p:nvPr/>
        </p:nvSpPr>
        <p:spPr>
          <a:xfrm>
            <a:off x="7447937" y="3028283"/>
            <a:ext cx="1361769" cy="659485"/>
          </a:xfrm>
          <a:prstGeom prst="roundRect">
            <a:avLst/>
          </a:prstGeom>
          <a:solidFill>
            <a:srgbClr val="031B2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1400" dirty="0" smtClean="0"/>
              <a:t>Adopt SMP via Schedule 8</a:t>
            </a:r>
            <a:endParaRPr lang="en-NZ" sz="1400" dirty="0"/>
          </a:p>
        </p:txBody>
      </p:sp>
      <p:sp>
        <p:nvSpPr>
          <p:cNvPr id="31" name="Rounded Rectangle 30"/>
          <p:cNvSpPr/>
          <p:nvPr/>
        </p:nvSpPr>
        <p:spPr>
          <a:xfrm>
            <a:off x="5543436" y="2983559"/>
            <a:ext cx="1361769" cy="659485"/>
          </a:xfrm>
          <a:prstGeom prst="roundRect">
            <a:avLst/>
          </a:prstGeom>
          <a:solidFill>
            <a:srgbClr val="031B2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1400" dirty="0" smtClean="0"/>
              <a:t>Prepare SMP</a:t>
            </a:r>
            <a:endParaRPr lang="en-NZ" sz="1400" dirty="0"/>
          </a:p>
        </p:txBody>
      </p:sp>
      <p:sp>
        <p:nvSpPr>
          <p:cNvPr id="32" name="Right Arrow 31"/>
          <p:cNvSpPr/>
          <p:nvPr/>
        </p:nvSpPr>
        <p:spPr>
          <a:xfrm>
            <a:off x="6946492" y="3167988"/>
            <a:ext cx="501445" cy="378542"/>
          </a:xfrm>
          <a:prstGeom prst="rightArrow">
            <a:avLst/>
          </a:prstGeom>
          <a:solidFill>
            <a:srgbClr val="1494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35895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
        <p:nvSpPr>
          <p:cNvPr id="6" name="Title 1">
            <a:extLst>
              <a:ext uri="{FF2B5EF4-FFF2-40B4-BE49-F238E27FC236}">
                <a16:creationId xmlns:a16="http://schemas.microsoft.com/office/drawing/2014/main" xmlns="" id="{5202E241-E0B7-4B0D-96A6-DB121D549B58}"/>
              </a:ext>
            </a:extLst>
          </p:cNvPr>
          <p:cNvSpPr txBox="1">
            <a:spLocks/>
          </p:cNvSpPr>
          <p:nvPr/>
        </p:nvSpPr>
        <p:spPr>
          <a:xfrm>
            <a:off x="457200" y="274639"/>
            <a:ext cx="8229600" cy="1066129"/>
          </a:xfrm>
          <a:prstGeom prst="rect">
            <a:avLst/>
          </a:prstGeom>
        </p:spPr>
        <p:txBody>
          <a:bodyPr>
            <a:normAutofit/>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b="1" dirty="0">
                <a:solidFill>
                  <a:srgbClr val="0C67AC"/>
                </a:solidFill>
              </a:rPr>
              <a:t>Adaptive management</a:t>
            </a:r>
          </a:p>
        </p:txBody>
      </p:sp>
      <p:sp>
        <p:nvSpPr>
          <p:cNvPr id="7" name="Content Placeholder 2">
            <a:extLst>
              <a:ext uri="{FF2B5EF4-FFF2-40B4-BE49-F238E27FC236}">
                <a16:creationId xmlns:a16="http://schemas.microsoft.com/office/drawing/2014/main" xmlns="" id="{B3AEDC1E-BD61-47A8-AB03-4FFDC253B131}"/>
              </a:ext>
            </a:extLst>
          </p:cNvPr>
          <p:cNvSpPr txBox="1">
            <a:spLocks/>
          </p:cNvSpPr>
          <p:nvPr/>
        </p:nvSpPr>
        <p:spPr>
          <a:xfrm>
            <a:off x="457200" y="1340768"/>
            <a:ext cx="8229600" cy="4134515"/>
          </a:xfrm>
          <a:prstGeom prst="rect">
            <a:avLst/>
          </a:prstGeom>
        </p:spPr>
        <p:txBody>
          <a:bodyPr>
            <a:normAutofit/>
          </a:bodyPr>
          <a:lst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a:t>Consent aligns with other Healthy Waters and Council activities.</a:t>
            </a:r>
          </a:p>
          <a:p>
            <a:endParaRPr lang="en-NZ"/>
          </a:p>
          <a:p>
            <a:r>
              <a:rPr lang="en-NZ"/>
              <a:t>Predicted stormwater outcomes can be compared with monitoring data to tell us if how we manage stormwater is helping us meet NDC objectives and outcomes. </a:t>
            </a:r>
          </a:p>
          <a:p>
            <a:endParaRPr lang="en-NZ"/>
          </a:p>
          <a:p>
            <a:r>
              <a:rPr lang="en-NZ"/>
              <a:t>Regular, transparent reporting of how Healthy Waters is meeting consent objectives and outcomes.  </a:t>
            </a:r>
            <a:endParaRPr lang="en-NZ" dirty="0"/>
          </a:p>
        </p:txBody>
      </p:sp>
    </p:spTree>
    <p:extLst>
      <p:ext uri="{BB962C8B-B14F-4D97-AF65-F5344CB8AC3E}">
        <p14:creationId xmlns:p14="http://schemas.microsoft.com/office/powerpoint/2010/main" val="23478055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BFFA3-6C22-419E-B50B-C2C7FFE74E06}"/>
              </a:ext>
            </a:extLst>
          </p:cNvPr>
          <p:cNvPicPr>
            <a:picLocks noChangeAspect="1"/>
          </p:cNvPicPr>
          <p:nvPr/>
        </p:nvPicPr>
        <p:blipFill>
          <a:blip r:embed="rId2"/>
          <a:stretch>
            <a:fillRect/>
          </a:stretch>
        </p:blipFill>
        <p:spPr>
          <a:xfrm>
            <a:off x="1603115" y="241601"/>
            <a:ext cx="6121919" cy="4684466"/>
          </a:xfrm>
          <a:prstGeom prst="rect">
            <a:avLst/>
          </a:prstGeom>
        </p:spPr>
      </p:pic>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Tree>
    <p:extLst>
      <p:ext uri="{BB962C8B-B14F-4D97-AF65-F5344CB8AC3E}">
        <p14:creationId xmlns:p14="http://schemas.microsoft.com/office/powerpoint/2010/main" val="3415418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
        <p:nvSpPr>
          <p:cNvPr id="23" name="Title 1">
            <a:extLst>
              <a:ext uri="{FF2B5EF4-FFF2-40B4-BE49-F238E27FC236}">
                <a16:creationId xmlns:a16="http://schemas.microsoft.com/office/drawing/2014/main" xmlns="" id="{83C49774-CA0D-4083-9CA3-022A3EF70E82}"/>
              </a:ext>
            </a:extLst>
          </p:cNvPr>
          <p:cNvSpPr txBox="1">
            <a:spLocks/>
          </p:cNvSpPr>
          <p:nvPr/>
        </p:nvSpPr>
        <p:spPr>
          <a:xfrm>
            <a:off x="457200" y="215475"/>
            <a:ext cx="8229600" cy="922113"/>
          </a:xfrm>
          <a:prstGeom prst="rect">
            <a:avLst/>
          </a:prstGeom>
        </p:spPr>
        <p:txBody>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sz="3400" b="1" dirty="0">
                <a:solidFill>
                  <a:srgbClr val="0C67AC"/>
                </a:solidFill>
              </a:rPr>
              <a:t>Monitoring and Performance</a:t>
            </a:r>
          </a:p>
        </p:txBody>
      </p:sp>
      <p:pic>
        <p:nvPicPr>
          <p:cNvPr id="4" name="Picture 3">
            <a:extLst>
              <a:ext uri="{FF2B5EF4-FFF2-40B4-BE49-F238E27FC236}">
                <a16:creationId xmlns:a16="http://schemas.microsoft.com/office/drawing/2014/main" xmlns="" id="{4CA42286-D082-41B5-AE2E-EFEA208B88E8}"/>
              </a:ext>
            </a:extLst>
          </p:cNvPr>
          <p:cNvPicPr>
            <a:picLocks noChangeAspect="1"/>
          </p:cNvPicPr>
          <p:nvPr/>
        </p:nvPicPr>
        <p:blipFill>
          <a:blip r:embed="rId2"/>
          <a:stretch>
            <a:fillRect/>
          </a:stretch>
        </p:blipFill>
        <p:spPr>
          <a:xfrm>
            <a:off x="1383957" y="852617"/>
            <a:ext cx="6178378" cy="4075408"/>
          </a:xfrm>
          <a:prstGeom prst="rect">
            <a:avLst/>
          </a:prstGeom>
        </p:spPr>
      </p:pic>
    </p:spTree>
    <p:extLst>
      <p:ext uri="{BB962C8B-B14F-4D97-AF65-F5344CB8AC3E}">
        <p14:creationId xmlns:p14="http://schemas.microsoft.com/office/powerpoint/2010/main" val="58990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
        <p:nvSpPr>
          <p:cNvPr id="5" name="Title 1">
            <a:extLst>
              <a:ext uri="{FF2B5EF4-FFF2-40B4-BE49-F238E27FC236}">
                <a16:creationId xmlns:a16="http://schemas.microsoft.com/office/drawing/2014/main" xmlns="" id="{F8FC7E9A-54E1-4CE1-8EB9-24021DE78163}"/>
              </a:ext>
            </a:extLst>
          </p:cNvPr>
          <p:cNvSpPr txBox="1">
            <a:spLocks/>
          </p:cNvSpPr>
          <p:nvPr/>
        </p:nvSpPr>
        <p:spPr>
          <a:xfrm>
            <a:off x="457200" y="241421"/>
            <a:ext cx="8229600" cy="859792"/>
          </a:xfrm>
          <a:prstGeom prst="rect">
            <a:avLst/>
          </a:prstGeom>
        </p:spPr>
        <p:txBody>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b="1" dirty="0">
                <a:solidFill>
                  <a:srgbClr val="0C67AC"/>
                </a:solidFill>
              </a:rPr>
              <a:t>Summary</a:t>
            </a:r>
          </a:p>
        </p:txBody>
      </p:sp>
      <p:sp>
        <p:nvSpPr>
          <p:cNvPr id="6" name="Content Placeholder 2">
            <a:extLst>
              <a:ext uri="{FF2B5EF4-FFF2-40B4-BE49-F238E27FC236}">
                <a16:creationId xmlns:a16="http://schemas.microsoft.com/office/drawing/2014/main" xmlns="" id="{55D0FA6F-29EC-4EF1-9B9F-D22A5FC2F202}"/>
              </a:ext>
            </a:extLst>
          </p:cNvPr>
          <p:cNvSpPr txBox="1">
            <a:spLocks/>
          </p:cNvSpPr>
          <p:nvPr/>
        </p:nvSpPr>
        <p:spPr>
          <a:xfrm>
            <a:off x="457200" y="929319"/>
            <a:ext cx="8229600" cy="3716768"/>
          </a:xfrm>
          <a:prstGeom prst="rect">
            <a:avLst/>
          </a:prstGeom>
        </p:spPr>
        <p:txBody>
          <a:bodyPr/>
          <a:lst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NZ" sz="1800" dirty="0" smtClean="0"/>
              <a:t>Updated </a:t>
            </a:r>
            <a:r>
              <a:rPr lang="en-NZ" sz="1800" dirty="0"/>
              <a:t>requirements for </a:t>
            </a:r>
            <a:r>
              <a:rPr lang="en-NZ" sz="1800" dirty="0" err="1"/>
              <a:t>stormwater</a:t>
            </a:r>
            <a:r>
              <a:rPr lang="en-NZ" sz="1800" dirty="0"/>
              <a:t> will apply across all of Auckland,</a:t>
            </a:r>
          </a:p>
          <a:p>
            <a:pPr lvl="0"/>
            <a:r>
              <a:rPr lang="en-NZ" sz="1800" dirty="0"/>
              <a:t>Predicted </a:t>
            </a:r>
            <a:r>
              <a:rPr lang="en-NZ" sz="1800" dirty="0" err="1"/>
              <a:t>stormwater</a:t>
            </a:r>
            <a:r>
              <a:rPr lang="en-NZ" sz="1800" dirty="0"/>
              <a:t> outcomes can be compared with monitoring data to tell us if how we manage </a:t>
            </a:r>
            <a:r>
              <a:rPr lang="en-NZ" sz="1800" dirty="0" err="1"/>
              <a:t>stormwater</a:t>
            </a:r>
            <a:r>
              <a:rPr lang="en-NZ" sz="1800" dirty="0"/>
              <a:t> is helping us meet NDC objectives and outcomes. </a:t>
            </a:r>
          </a:p>
          <a:p>
            <a:pPr lvl="0"/>
            <a:r>
              <a:rPr lang="en-NZ" sz="1800" dirty="0"/>
              <a:t>Regular, transparent reporting of how Healthy Waters is meeting consent objectives and outcomes.  </a:t>
            </a:r>
            <a:endParaRPr lang="en-NZ" sz="1800" dirty="0" smtClean="0"/>
          </a:p>
          <a:p>
            <a:pPr lvl="0"/>
            <a:endParaRPr lang="en-NZ" sz="1800" dirty="0"/>
          </a:p>
          <a:p>
            <a:r>
              <a:rPr lang="en-NZ" sz="1800" dirty="0" smtClean="0"/>
              <a:t>Email </a:t>
            </a:r>
            <a:r>
              <a:rPr lang="en-NZ" sz="1800" dirty="0">
                <a:hlinkClick r:id="rId2"/>
              </a:rPr>
              <a:t>HWDevelopment@aucklandcouncil.govt.nz</a:t>
            </a:r>
            <a:r>
              <a:rPr lang="en-NZ" sz="1800" dirty="0"/>
              <a:t> with questions</a:t>
            </a:r>
          </a:p>
          <a:p>
            <a:pPr marL="0" indent="0">
              <a:buNone/>
            </a:pPr>
            <a:endParaRPr lang="en-NZ" sz="1800" dirty="0"/>
          </a:p>
          <a:p>
            <a:r>
              <a:rPr lang="en-NZ" sz="1800" dirty="0"/>
              <a:t>Visit Auckland Design Manual for information and updates </a:t>
            </a:r>
            <a:r>
              <a:rPr lang="en-NZ" sz="1800" dirty="0">
                <a:hlinkClick r:id="rId3"/>
              </a:rPr>
              <a:t>http://</a:t>
            </a:r>
            <a:r>
              <a:rPr lang="en-NZ" sz="1800" dirty="0" smtClean="0">
                <a:hlinkClick r:id="rId3"/>
              </a:rPr>
              <a:t>www.aucklanddesignmanual.co.nz/regulations/technical-guidance</a:t>
            </a:r>
            <a:r>
              <a:rPr lang="en-NZ" sz="1800" dirty="0" smtClean="0"/>
              <a:t> </a:t>
            </a:r>
            <a:endParaRPr lang="en-NZ" sz="1800" dirty="0"/>
          </a:p>
        </p:txBody>
      </p:sp>
    </p:spTree>
    <p:extLst>
      <p:ext uri="{BB962C8B-B14F-4D97-AF65-F5344CB8AC3E}">
        <p14:creationId xmlns:p14="http://schemas.microsoft.com/office/powerpoint/2010/main" val="1637195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
        <p:nvSpPr>
          <p:cNvPr id="5" name="Title 1">
            <a:extLst>
              <a:ext uri="{FF2B5EF4-FFF2-40B4-BE49-F238E27FC236}">
                <a16:creationId xmlns:a16="http://schemas.microsoft.com/office/drawing/2014/main" xmlns="" id="{F8FC7E9A-54E1-4CE1-8EB9-24021DE78163}"/>
              </a:ext>
            </a:extLst>
          </p:cNvPr>
          <p:cNvSpPr txBox="1">
            <a:spLocks/>
          </p:cNvSpPr>
          <p:nvPr/>
        </p:nvSpPr>
        <p:spPr>
          <a:xfrm>
            <a:off x="457200" y="497060"/>
            <a:ext cx="8229600" cy="1143000"/>
          </a:xfrm>
          <a:prstGeom prst="rect">
            <a:avLst/>
          </a:prstGeom>
        </p:spPr>
        <p:txBody>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b="1" dirty="0">
                <a:solidFill>
                  <a:srgbClr val="0C67AC"/>
                </a:solidFill>
              </a:rPr>
              <a:t>Acknowledgements</a:t>
            </a:r>
          </a:p>
        </p:txBody>
      </p:sp>
      <p:sp>
        <p:nvSpPr>
          <p:cNvPr id="6" name="Content Placeholder 2">
            <a:extLst>
              <a:ext uri="{FF2B5EF4-FFF2-40B4-BE49-F238E27FC236}">
                <a16:creationId xmlns:a16="http://schemas.microsoft.com/office/drawing/2014/main" xmlns="" id="{55D0FA6F-29EC-4EF1-9B9F-D22A5FC2F202}"/>
              </a:ext>
            </a:extLst>
          </p:cNvPr>
          <p:cNvSpPr txBox="1">
            <a:spLocks/>
          </p:cNvSpPr>
          <p:nvPr/>
        </p:nvSpPr>
        <p:spPr>
          <a:xfrm>
            <a:off x="457200" y="1426732"/>
            <a:ext cx="8229600" cy="4422547"/>
          </a:xfrm>
          <a:prstGeom prst="rect">
            <a:avLst/>
          </a:prstGeom>
        </p:spPr>
        <p:txBody>
          <a:bodyPr/>
          <a:lst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NZ" dirty="0"/>
          </a:p>
        </p:txBody>
      </p:sp>
      <p:sp>
        <p:nvSpPr>
          <p:cNvPr id="2" name="TextBox 1"/>
          <p:cNvSpPr txBox="1"/>
          <p:nvPr/>
        </p:nvSpPr>
        <p:spPr>
          <a:xfrm>
            <a:off x="737419" y="1533832"/>
            <a:ext cx="6341807" cy="1754326"/>
          </a:xfrm>
          <a:prstGeom prst="rect">
            <a:avLst/>
          </a:prstGeom>
          <a:noFill/>
        </p:spPr>
        <p:txBody>
          <a:bodyPr wrap="square" rtlCol="0">
            <a:spAutoFit/>
          </a:bodyPr>
          <a:lstStyle/>
          <a:p>
            <a:r>
              <a:rPr lang="en-NZ" dirty="0" smtClean="0"/>
              <a:t>Big thanks to the team who got us to this point</a:t>
            </a:r>
          </a:p>
          <a:p>
            <a:endParaRPr lang="en-NZ" dirty="0" smtClean="0"/>
          </a:p>
          <a:p>
            <a:r>
              <a:rPr lang="en-NZ" dirty="0" smtClean="0"/>
              <a:t>Katja Huls, Nick Vigar, Shaun Jones, Andrew Chin, Allan Leahy, Kris Fordham, Martin Neal, Greg </a:t>
            </a:r>
            <a:r>
              <a:rPr lang="en-NZ" dirty="0" err="1" smtClean="0"/>
              <a:t>Akehurst</a:t>
            </a:r>
            <a:r>
              <a:rPr lang="en-NZ" dirty="0" smtClean="0"/>
              <a:t>, Ian Mayhew, Gerald Lanning and Gemma Chuah.</a:t>
            </a:r>
          </a:p>
          <a:p>
            <a:endParaRPr lang="en-NZ" dirty="0" smtClean="0"/>
          </a:p>
        </p:txBody>
      </p:sp>
    </p:spTree>
    <p:extLst>
      <p:ext uri="{BB962C8B-B14F-4D97-AF65-F5344CB8AC3E}">
        <p14:creationId xmlns:p14="http://schemas.microsoft.com/office/powerpoint/2010/main" val="1258440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
        <p:nvSpPr>
          <p:cNvPr id="5" name="Title 1">
            <a:extLst>
              <a:ext uri="{FF2B5EF4-FFF2-40B4-BE49-F238E27FC236}">
                <a16:creationId xmlns:a16="http://schemas.microsoft.com/office/drawing/2014/main" xmlns="" id="{F8FC7E9A-54E1-4CE1-8EB9-24021DE78163}"/>
              </a:ext>
            </a:extLst>
          </p:cNvPr>
          <p:cNvSpPr txBox="1">
            <a:spLocks/>
          </p:cNvSpPr>
          <p:nvPr/>
        </p:nvSpPr>
        <p:spPr>
          <a:xfrm>
            <a:off x="457200" y="2000250"/>
            <a:ext cx="8229600" cy="1143000"/>
          </a:xfrm>
          <a:prstGeom prst="rect">
            <a:avLst/>
          </a:prstGeom>
        </p:spPr>
        <p:txBody>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b="1" dirty="0">
                <a:solidFill>
                  <a:srgbClr val="0C67AC"/>
                </a:solidFill>
              </a:rPr>
              <a:t>Questions?</a:t>
            </a:r>
          </a:p>
        </p:txBody>
      </p:sp>
    </p:spTree>
    <p:extLst>
      <p:ext uri="{BB962C8B-B14F-4D97-AF65-F5344CB8AC3E}">
        <p14:creationId xmlns:p14="http://schemas.microsoft.com/office/powerpoint/2010/main" val="3814787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1258084B-D3A9-49B4-899D-B864CCAEFDBC}"/>
              </a:ext>
            </a:extLst>
          </p:cNvPr>
          <p:cNvSpPr txBox="1">
            <a:spLocks/>
          </p:cNvSpPr>
          <p:nvPr/>
        </p:nvSpPr>
        <p:spPr>
          <a:xfrm>
            <a:off x="643040" y="64908"/>
            <a:ext cx="3377712" cy="1032549"/>
          </a:xfrm>
          <a:prstGeom prst="rect">
            <a:avLst/>
          </a:prstGeom>
        </p:spPr>
        <p:txBody>
          <a:bodyPr vert="horz" lIns="0" tIns="45720" rIns="91440" bIns="45720" rtlCol="0" anchor="b" anchorCtr="0">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r>
              <a:rPr lang="en-NZ" dirty="0" smtClean="0"/>
              <a:t>Overview </a:t>
            </a:r>
            <a:endParaRPr lang="en-NZ" dirty="0"/>
          </a:p>
        </p:txBody>
      </p:sp>
      <p:sp>
        <p:nvSpPr>
          <p:cNvPr id="3" name="TextBox 2"/>
          <p:cNvSpPr txBox="1"/>
          <p:nvPr/>
        </p:nvSpPr>
        <p:spPr>
          <a:xfrm>
            <a:off x="643039" y="1268362"/>
            <a:ext cx="6652495" cy="281461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NZ" sz="2000" dirty="0" smtClean="0">
                <a:solidFill>
                  <a:schemeClr val="bg1"/>
                </a:solidFill>
              </a:rPr>
              <a:t>What is it?</a:t>
            </a:r>
          </a:p>
          <a:p>
            <a:pPr marL="342900" indent="-342900">
              <a:lnSpc>
                <a:spcPct val="150000"/>
              </a:lnSpc>
              <a:buFont typeface="Arial" panose="020B0604020202020204" pitchFamily="34" charset="0"/>
              <a:buChar char="•"/>
            </a:pPr>
            <a:r>
              <a:rPr lang="en-NZ" sz="2000" dirty="0" smtClean="0">
                <a:solidFill>
                  <a:schemeClr val="bg1"/>
                </a:solidFill>
              </a:rPr>
              <a:t>Significance of a single consent</a:t>
            </a:r>
          </a:p>
          <a:p>
            <a:pPr marL="342900" indent="-342900">
              <a:lnSpc>
                <a:spcPct val="150000"/>
              </a:lnSpc>
              <a:buFont typeface="Arial" panose="020B0604020202020204" pitchFamily="34" charset="0"/>
              <a:buChar char="•"/>
            </a:pPr>
            <a:r>
              <a:rPr lang="en-NZ" sz="2000" dirty="0" smtClean="0">
                <a:solidFill>
                  <a:schemeClr val="bg1"/>
                </a:solidFill>
              </a:rPr>
              <a:t>Benefits of the consent</a:t>
            </a:r>
          </a:p>
          <a:p>
            <a:pPr marL="800100" lvl="1" indent="-342900">
              <a:lnSpc>
                <a:spcPct val="150000"/>
              </a:lnSpc>
              <a:buFont typeface="Arial" panose="020B0604020202020204" pitchFamily="34" charset="0"/>
              <a:buChar char="•"/>
            </a:pPr>
            <a:r>
              <a:rPr lang="en-NZ" sz="2000" dirty="0" smtClean="0">
                <a:solidFill>
                  <a:schemeClr val="bg1"/>
                </a:solidFill>
              </a:rPr>
              <a:t>Flexibility and certainty </a:t>
            </a:r>
          </a:p>
          <a:p>
            <a:pPr marL="800100" lvl="1" indent="-342900">
              <a:lnSpc>
                <a:spcPct val="150000"/>
              </a:lnSpc>
              <a:buFont typeface="Arial" panose="020B0604020202020204" pitchFamily="34" charset="0"/>
              <a:buChar char="•"/>
            </a:pPr>
            <a:r>
              <a:rPr lang="en-NZ" sz="2000" dirty="0" smtClean="0">
                <a:solidFill>
                  <a:schemeClr val="bg1"/>
                </a:solidFill>
              </a:rPr>
              <a:t>Adaptive management</a:t>
            </a:r>
          </a:p>
          <a:p>
            <a:pPr marL="342900" indent="-342900">
              <a:lnSpc>
                <a:spcPct val="150000"/>
              </a:lnSpc>
              <a:buFont typeface="Arial" panose="020B0604020202020204" pitchFamily="34" charset="0"/>
              <a:buChar char="•"/>
            </a:pPr>
            <a:r>
              <a:rPr lang="en-NZ" sz="2000" dirty="0" smtClean="0">
                <a:solidFill>
                  <a:schemeClr val="bg1"/>
                </a:solidFill>
              </a:rPr>
              <a:t>Q and A</a:t>
            </a:r>
          </a:p>
        </p:txBody>
      </p:sp>
    </p:spTree>
    <p:extLst>
      <p:ext uri="{BB962C8B-B14F-4D97-AF65-F5344CB8AC3E}">
        <p14:creationId xmlns:p14="http://schemas.microsoft.com/office/powerpoint/2010/main" val="550074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86FDF15E-8344-449E-9C4A-766BDB396707}"/>
              </a:ext>
            </a:extLst>
          </p:cNvPr>
          <p:cNvSpPr txBox="1">
            <a:spLocks/>
          </p:cNvSpPr>
          <p:nvPr/>
        </p:nvSpPr>
        <p:spPr>
          <a:xfrm>
            <a:off x="457200" y="274639"/>
            <a:ext cx="8229600" cy="1143000"/>
          </a:xfrm>
          <a:prstGeom prst="rect">
            <a:avLst/>
          </a:prstGeom>
        </p:spPr>
        <p:txBody>
          <a:bodyPr>
            <a:normAutofit/>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b="1" dirty="0">
                <a:solidFill>
                  <a:srgbClr val="0C67AC"/>
                </a:solidFill>
              </a:rPr>
              <a:t>What is it?</a:t>
            </a:r>
          </a:p>
        </p:txBody>
      </p:sp>
      <p:sp>
        <p:nvSpPr>
          <p:cNvPr id="7" name="Content Placeholder 2">
            <a:extLst>
              <a:ext uri="{FF2B5EF4-FFF2-40B4-BE49-F238E27FC236}">
                <a16:creationId xmlns:a16="http://schemas.microsoft.com/office/drawing/2014/main" xmlns="" id="{753114B4-DE55-49A2-8D6C-C61306583D25}"/>
              </a:ext>
            </a:extLst>
          </p:cNvPr>
          <p:cNvSpPr txBox="1">
            <a:spLocks/>
          </p:cNvSpPr>
          <p:nvPr/>
        </p:nvSpPr>
        <p:spPr>
          <a:xfrm>
            <a:off x="457200" y="1134496"/>
            <a:ext cx="8229600" cy="4422547"/>
          </a:xfrm>
          <a:prstGeom prst="rect">
            <a:avLst/>
          </a:prstGeom>
        </p:spPr>
        <p:txBody>
          <a:bodyPr>
            <a:noAutofit/>
          </a:bodyPr>
          <a:lst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2200" dirty="0"/>
              <a:t>The NDC will provide for Auckland's growth using best practice </a:t>
            </a:r>
            <a:r>
              <a:rPr lang="en-NZ" sz="2200" dirty="0" err="1"/>
              <a:t>stormwater</a:t>
            </a:r>
            <a:r>
              <a:rPr lang="en-NZ" sz="2200" dirty="0"/>
              <a:t> management to maintain and improve the Auckland environment.</a:t>
            </a:r>
          </a:p>
          <a:p>
            <a:r>
              <a:rPr lang="en-NZ" sz="2200" dirty="0"/>
              <a:t>Authorises the diversion and discharge of </a:t>
            </a:r>
            <a:r>
              <a:rPr lang="en-NZ" sz="2200" dirty="0" err="1"/>
              <a:t>stormwater</a:t>
            </a:r>
            <a:r>
              <a:rPr lang="en-NZ" sz="2200" dirty="0"/>
              <a:t> from the existing and future public </a:t>
            </a:r>
            <a:r>
              <a:rPr lang="en-NZ" sz="2200" dirty="0" err="1"/>
              <a:t>stormwater</a:t>
            </a:r>
            <a:r>
              <a:rPr lang="en-NZ" sz="2200" dirty="0"/>
              <a:t> network.</a:t>
            </a:r>
          </a:p>
          <a:p>
            <a:r>
              <a:rPr lang="en-NZ" sz="2200" dirty="0"/>
              <a:t>Covers existing discharges, upgrades of network and future urban zone.</a:t>
            </a:r>
          </a:p>
          <a:p>
            <a:r>
              <a:rPr lang="en-NZ" sz="2200" dirty="0"/>
              <a:t>Process based consent.</a:t>
            </a:r>
          </a:p>
        </p:txBody>
      </p:sp>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Tree>
    <p:extLst>
      <p:ext uri="{BB962C8B-B14F-4D97-AF65-F5344CB8AC3E}">
        <p14:creationId xmlns:p14="http://schemas.microsoft.com/office/powerpoint/2010/main" val="4160102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a:stretch>
        </a:blip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
        <p:nvSpPr>
          <p:cNvPr id="8" name="Title 1">
            <a:extLst>
              <a:ext uri="{FF2B5EF4-FFF2-40B4-BE49-F238E27FC236}">
                <a16:creationId xmlns:a16="http://schemas.microsoft.com/office/drawing/2014/main" xmlns="" id="{90A92FE5-721F-46E0-9A5F-AE8D0FA3BFDF}"/>
              </a:ext>
            </a:extLst>
          </p:cNvPr>
          <p:cNvSpPr txBox="1">
            <a:spLocks/>
          </p:cNvSpPr>
          <p:nvPr/>
        </p:nvSpPr>
        <p:spPr>
          <a:xfrm>
            <a:off x="457200" y="274639"/>
            <a:ext cx="8229600" cy="1143000"/>
          </a:xfrm>
          <a:prstGeom prst="rect">
            <a:avLst/>
          </a:prstGeom>
        </p:spPr>
        <p:txBody>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b="1" dirty="0">
                <a:solidFill>
                  <a:srgbClr val="0C67AC"/>
                </a:solidFill>
              </a:rPr>
              <a:t>Significance of a single region wide NDC </a:t>
            </a:r>
          </a:p>
        </p:txBody>
      </p:sp>
      <p:sp>
        <p:nvSpPr>
          <p:cNvPr id="10" name="Content Placeholder 2">
            <a:extLst>
              <a:ext uri="{FF2B5EF4-FFF2-40B4-BE49-F238E27FC236}">
                <a16:creationId xmlns:a16="http://schemas.microsoft.com/office/drawing/2014/main" xmlns="" id="{7F081D36-C523-4534-887D-DAC15856D9E0}"/>
              </a:ext>
            </a:extLst>
          </p:cNvPr>
          <p:cNvSpPr txBox="1">
            <a:spLocks/>
          </p:cNvSpPr>
          <p:nvPr/>
        </p:nvSpPr>
        <p:spPr>
          <a:xfrm>
            <a:off x="457200" y="1426732"/>
            <a:ext cx="8229600" cy="4422547"/>
          </a:xfrm>
          <a:prstGeom prst="rect">
            <a:avLst/>
          </a:prstGeom>
        </p:spPr>
        <p:txBody>
          <a:bodyPr/>
          <a:lst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NZ" dirty="0"/>
          </a:p>
          <a:p>
            <a:r>
              <a:rPr lang="en-NZ" dirty="0"/>
              <a:t>A single consent for all discharges from Auckland’s public </a:t>
            </a:r>
            <a:r>
              <a:rPr lang="en-NZ" dirty="0" err="1"/>
              <a:t>stormwater</a:t>
            </a:r>
            <a:r>
              <a:rPr lang="en-NZ" dirty="0"/>
              <a:t> network.</a:t>
            </a:r>
          </a:p>
          <a:p>
            <a:endParaRPr lang="en-NZ" dirty="0"/>
          </a:p>
          <a:p>
            <a:r>
              <a:rPr lang="en-NZ" dirty="0"/>
              <a:t>Future focussed - includes Future Urban Zones</a:t>
            </a:r>
          </a:p>
          <a:p>
            <a:endParaRPr lang="en-NZ" dirty="0"/>
          </a:p>
          <a:p>
            <a:r>
              <a:rPr lang="en-NZ" dirty="0"/>
              <a:t>Adaptive management of effects of discharges.</a:t>
            </a:r>
          </a:p>
          <a:p>
            <a:endParaRPr lang="en-NZ" dirty="0"/>
          </a:p>
          <a:p>
            <a:endParaRPr lang="en-NZ" dirty="0"/>
          </a:p>
          <a:p>
            <a:endParaRPr lang="en-NZ" dirty="0"/>
          </a:p>
          <a:p>
            <a:endParaRPr lang="en-NZ" dirty="0"/>
          </a:p>
        </p:txBody>
      </p:sp>
      <p:sp>
        <p:nvSpPr>
          <p:cNvPr id="11" name="Text Placeholder 3">
            <a:extLst>
              <a:ext uri="{FF2B5EF4-FFF2-40B4-BE49-F238E27FC236}">
                <a16:creationId xmlns:a16="http://schemas.microsoft.com/office/drawing/2014/main" xmlns="" id="{8EE43F68-233F-4964-BC22-550C8BEEAC1F}"/>
              </a:ext>
            </a:extLst>
          </p:cNvPr>
          <p:cNvSpPr txBox="1">
            <a:spLocks/>
          </p:cNvSpPr>
          <p:nvPr/>
        </p:nvSpPr>
        <p:spPr>
          <a:xfrm>
            <a:off x="457200" y="6429002"/>
            <a:ext cx="4664075" cy="357187"/>
          </a:xfrm>
          <a:prstGeom prst="rect">
            <a:avLst/>
          </a:prstGeom>
        </p:spPr>
        <p:txBody>
          <a:bodyPr vert="horz" lIns="396000" tIns="561600" rIns="396000" bIns="45720" rtlCol="0" anchor="t" anchorCtr="0">
            <a:normAutofit fontScale="25000" lnSpcReduction="20000"/>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a:t>One consent for Auckland. May 2019, </a:t>
            </a:r>
            <a:endParaRPr lang="en-NZ" dirty="0"/>
          </a:p>
        </p:txBody>
      </p:sp>
    </p:spTree>
    <p:extLst>
      <p:ext uri="{BB962C8B-B14F-4D97-AF65-F5344CB8AC3E}">
        <p14:creationId xmlns:p14="http://schemas.microsoft.com/office/powerpoint/2010/main" val="2471458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
        <p:nvSpPr>
          <p:cNvPr id="6" name="Title 1">
            <a:extLst>
              <a:ext uri="{FF2B5EF4-FFF2-40B4-BE49-F238E27FC236}">
                <a16:creationId xmlns:a16="http://schemas.microsoft.com/office/drawing/2014/main" xmlns="" id="{2666DCFA-736E-48A7-B3A5-B3567913B6DC}"/>
              </a:ext>
            </a:extLst>
          </p:cNvPr>
          <p:cNvSpPr txBox="1">
            <a:spLocks/>
          </p:cNvSpPr>
          <p:nvPr/>
        </p:nvSpPr>
        <p:spPr>
          <a:xfrm>
            <a:off x="457200" y="274639"/>
            <a:ext cx="8229600" cy="1143000"/>
          </a:xfrm>
          <a:prstGeom prst="rect">
            <a:avLst/>
          </a:prstGeom>
        </p:spPr>
        <p:txBody>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sz="3200" b="1" dirty="0">
                <a:solidFill>
                  <a:srgbClr val="0C67AC"/>
                </a:solidFill>
              </a:rPr>
              <a:t>Key benefits </a:t>
            </a:r>
          </a:p>
        </p:txBody>
      </p:sp>
      <p:sp>
        <p:nvSpPr>
          <p:cNvPr id="7" name="Content Placeholder 2">
            <a:extLst>
              <a:ext uri="{FF2B5EF4-FFF2-40B4-BE49-F238E27FC236}">
                <a16:creationId xmlns:a16="http://schemas.microsoft.com/office/drawing/2014/main" xmlns="" id="{6534B17E-D0DB-4C0E-9F1D-05D323111D91}"/>
              </a:ext>
            </a:extLst>
          </p:cNvPr>
          <p:cNvSpPr txBox="1">
            <a:spLocks/>
          </p:cNvSpPr>
          <p:nvPr/>
        </p:nvSpPr>
        <p:spPr>
          <a:xfrm>
            <a:off x="457200" y="1426732"/>
            <a:ext cx="8229600" cy="4422547"/>
          </a:xfrm>
          <a:prstGeom prst="rect">
            <a:avLst/>
          </a:prstGeom>
        </p:spPr>
        <p:txBody>
          <a:bodyPr/>
          <a:lst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NZ"/>
              <a:t>1) Creates certainty yet is flexible </a:t>
            </a:r>
          </a:p>
          <a:p>
            <a:pPr marL="0" indent="0">
              <a:buFont typeface="Arial"/>
              <a:buNone/>
            </a:pPr>
            <a:endParaRPr lang="en-NZ"/>
          </a:p>
          <a:p>
            <a:pPr marL="0" indent="0">
              <a:buFont typeface="Arial"/>
              <a:buNone/>
            </a:pPr>
            <a:r>
              <a:rPr lang="en-NZ"/>
              <a:t>2) Aligns with other Healthy Waters initiatives to create adaptive management</a:t>
            </a:r>
          </a:p>
          <a:p>
            <a:pPr marL="0" indent="0">
              <a:buFont typeface="Arial"/>
              <a:buNone/>
            </a:pPr>
            <a:endParaRPr lang="en-NZ"/>
          </a:p>
          <a:p>
            <a:endParaRPr lang="en-NZ" dirty="0"/>
          </a:p>
        </p:txBody>
      </p:sp>
    </p:spTree>
    <p:extLst>
      <p:ext uri="{BB962C8B-B14F-4D97-AF65-F5344CB8AC3E}">
        <p14:creationId xmlns:p14="http://schemas.microsoft.com/office/powerpoint/2010/main" val="248558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
        <p:nvSpPr>
          <p:cNvPr id="5" name="Title 1">
            <a:extLst>
              <a:ext uri="{FF2B5EF4-FFF2-40B4-BE49-F238E27FC236}">
                <a16:creationId xmlns:a16="http://schemas.microsoft.com/office/drawing/2014/main" xmlns="" id="{7318E214-5E3F-4951-A963-92FEC55D8FFD}"/>
              </a:ext>
            </a:extLst>
          </p:cNvPr>
          <p:cNvSpPr txBox="1">
            <a:spLocks/>
          </p:cNvSpPr>
          <p:nvPr/>
        </p:nvSpPr>
        <p:spPr>
          <a:xfrm>
            <a:off x="467544" y="188640"/>
            <a:ext cx="8229600" cy="1143000"/>
          </a:xfrm>
          <a:prstGeom prst="rect">
            <a:avLst/>
          </a:prstGeom>
        </p:spPr>
        <p:txBody>
          <a:bodyPr>
            <a:normAutofit/>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b="1" dirty="0" smtClean="0">
                <a:solidFill>
                  <a:srgbClr val="0C67AC"/>
                </a:solidFill>
              </a:rPr>
              <a:t>Certainty and flexibility</a:t>
            </a:r>
            <a:endParaRPr lang="en-NZ" b="1" dirty="0">
              <a:solidFill>
                <a:srgbClr val="0C67AC"/>
              </a:solidFill>
            </a:endParaRPr>
          </a:p>
        </p:txBody>
      </p:sp>
      <p:sp>
        <p:nvSpPr>
          <p:cNvPr id="8" name="Content Placeholder 2">
            <a:extLst>
              <a:ext uri="{FF2B5EF4-FFF2-40B4-BE49-F238E27FC236}">
                <a16:creationId xmlns:a16="http://schemas.microsoft.com/office/drawing/2014/main" xmlns="" id="{7C96775F-A048-44CE-A26F-B9ED29D9E393}"/>
              </a:ext>
            </a:extLst>
          </p:cNvPr>
          <p:cNvSpPr txBox="1">
            <a:spLocks/>
          </p:cNvSpPr>
          <p:nvPr/>
        </p:nvSpPr>
        <p:spPr>
          <a:xfrm>
            <a:off x="447879" y="1052450"/>
            <a:ext cx="8229600" cy="3761343"/>
          </a:xfrm>
          <a:prstGeom prst="rect">
            <a:avLst/>
          </a:prstGeom>
        </p:spPr>
        <p:txBody>
          <a:bodyPr>
            <a:noAutofit/>
          </a:bodyPr>
          <a:lst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dirty="0"/>
              <a:t>Certainty</a:t>
            </a:r>
          </a:p>
          <a:p>
            <a:pPr lvl="1"/>
            <a:r>
              <a:rPr lang="en-NZ" sz="2000" dirty="0"/>
              <a:t>Duration – 35 year consent</a:t>
            </a:r>
          </a:p>
          <a:p>
            <a:pPr lvl="1"/>
            <a:r>
              <a:rPr lang="en-NZ" sz="2000" dirty="0"/>
              <a:t>Consistent requirements across region</a:t>
            </a:r>
          </a:p>
          <a:p>
            <a:pPr lvl="1"/>
            <a:r>
              <a:rPr lang="en-NZ" sz="2000" dirty="0"/>
              <a:t>Clarity for consent users</a:t>
            </a:r>
          </a:p>
          <a:p>
            <a:r>
              <a:rPr lang="en-NZ" dirty="0"/>
              <a:t>Flexible</a:t>
            </a:r>
          </a:p>
          <a:p>
            <a:pPr lvl="1"/>
            <a:r>
              <a:rPr lang="en-NZ" sz="2000" dirty="0"/>
              <a:t>Follow Schedule 4 or apply BPO in </a:t>
            </a:r>
            <a:r>
              <a:rPr lang="en-NZ" sz="2000" dirty="0" err="1"/>
              <a:t>Stormwater</a:t>
            </a:r>
            <a:r>
              <a:rPr lang="en-NZ" sz="2000" dirty="0"/>
              <a:t> Management Plans (SMPs) or own consent</a:t>
            </a:r>
          </a:p>
          <a:p>
            <a:pPr lvl="1"/>
            <a:r>
              <a:rPr lang="en-NZ" sz="2000" dirty="0"/>
              <a:t>Different requirements for different scenarios</a:t>
            </a:r>
          </a:p>
          <a:p>
            <a:pPr lvl="1"/>
            <a:r>
              <a:rPr lang="en-NZ" sz="2000" dirty="0"/>
              <a:t>SMPs allow for site specific adaptation.</a:t>
            </a:r>
          </a:p>
          <a:p>
            <a:endParaRPr lang="en-NZ" dirty="0"/>
          </a:p>
          <a:p>
            <a:endParaRPr lang="en-NZ" dirty="0"/>
          </a:p>
        </p:txBody>
      </p:sp>
    </p:spTree>
    <p:extLst>
      <p:ext uri="{BB962C8B-B14F-4D97-AF65-F5344CB8AC3E}">
        <p14:creationId xmlns:p14="http://schemas.microsoft.com/office/powerpoint/2010/main" val="2375883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
        <p:nvSpPr>
          <p:cNvPr id="21" name="Title 1">
            <a:extLst>
              <a:ext uri="{FF2B5EF4-FFF2-40B4-BE49-F238E27FC236}">
                <a16:creationId xmlns:a16="http://schemas.microsoft.com/office/drawing/2014/main" xmlns="" id="{3DE2B661-438D-4D9B-9CED-2E219E61CC27}"/>
              </a:ext>
            </a:extLst>
          </p:cNvPr>
          <p:cNvSpPr txBox="1">
            <a:spLocks/>
          </p:cNvSpPr>
          <p:nvPr/>
        </p:nvSpPr>
        <p:spPr>
          <a:xfrm>
            <a:off x="467544" y="188640"/>
            <a:ext cx="8229600" cy="922113"/>
          </a:xfrm>
          <a:prstGeom prst="rect">
            <a:avLst/>
          </a:prstGeom>
        </p:spPr>
        <p:txBody>
          <a:bodyPr>
            <a:normAutofit/>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sz="3000" b="1" dirty="0">
                <a:solidFill>
                  <a:srgbClr val="0C67AC"/>
                </a:solidFill>
              </a:rPr>
              <a:t>Discharge consents under AUP</a:t>
            </a:r>
          </a:p>
        </p:txBody>
      </p:sp>
      <p:pic>
        <p:nvPicPr>
          <p:cNvPr id="2" name="Picture 1">
            <a:extLst>
              <a:ext uri="{FF2B5EF4-FFF2-40B4-BE49-F238E27FC236}">
                <a16:creationId xmlns:a16="http://schemas.microsoft.com/office/drawing/2014/main" xmlns="" id="{70C80509-2263-4B1A-9E50-B1D42F4A5169}"/>
              </a:ext>
            </a:extLst>
          </p:cNvPr>
          <p:cNvPicPr>
            <a:picLocks noChangeAspect="1"/>
          </p:cNvPicPr>
          <p:nvPr/>
        </p:nvPicPr>
        <p:blipFill>
          <a:blip r:embed="rId2"/>
          <a:stretch>
            <a:fillRect/>
          </a:stretch>
        </p:blipFill>
        <p:spPr>
          <a:xfrm>
            <a:off x="1658172" y="826121"/>
            <a:ext cx="6011806" cy="3906848"/>
          </a:xfrm>
          <a:prstGeom prst="rect">
            <a:avLst/>
          </a:prstGeom>
        </p:spPr>
      </p:pic>
    </p:spTree>
    <p:extLst>
      <p:ext uri="{BB962C8B-B14F-4D97-AF65-F5344CB8AC3E}">
        <p14:creationId xmlns:p14="http://schemas.microsoft.com/office/powerpoint/2010/main" val="3148180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
        <p:nvSpPr>
          <p:cNvPr id="47" name="Content Placeholder 25">
            <a:extLst>
              <a:ext uri="{FF2B5EF4-FFF2-40B4-BE49-F238E27FC236}">
                <a16:creationId xmlns:a16="http://schemas.microsoft.com/office/drawing/2014/main" xmlns="" id="{9F45B9D9-42DF-4607-B468-712F56C9EB30}"/>
              </a:ext>
            </a:extLst>
          </p:cNvPr>
          <p:cNvSpPr txBox="1">
            <a:spLocks/>
          </p:cNvSpPr>
          <p:nvPr/>
        </p:nvSpPr>
        <p:spPr>
          <a:xfrm>
            <a:off x="501527" y="1061884"/>
            <a:ext cx="8229600" cy="4231341"/>
          </a:xfrm>
          <a:prstGeom prst="rect">
            <a:avLst/>
          </a:prstGeom>
        </p:spPr>
        <p:txBody>
          <a:bodyPr/>
          <a:lst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dirty="0"/>
              <a:t>SMPs are the tool for authorisation under the </a:t>
            </a:r>
            <a:r>
              <a:rPr lang="en-NZ" dirty="0" smtClean="0"/>
              <a:t>NDC</a:t>
            </a:r>
            <a:endParaRPr lang="en-NZ" dirty="0"/>
          </a:p>
          <a:p>
            <a:r>
              <a:rPr lang="en-NZ" dirty="0" smtClean="0"/>
              <a:t>If SMP already adopted for an area – follow that</a:t>
            </a:r>
          </a:p>
          <a:p>
            <a:r>
              <a:rPr lang="en-NZ" dirty="0" smtClean="0"/>
              <a:t>If no SMP prepare one to demonstrate Schedule 4/BPO</a:t>
            </a:r>
          </a:p>
          <a:p>
            <a:r>
              <a:rPr lang="en-NZ" dirty="0" smtClean="0"/>
              <a:t>Schedule </a:t>
            </a:r>
            <a:r>
              <a:rPr lang="en-NZ" dirty="0"/>
              <a:t>8 outlines process for adopting </a:t>
            </a:r>
            <a:r>
              <a:rPr lang="en-NZ" dirty="0" smtClean="0"/>
              <a:t>SMP.</a:t>
            </a:r>
          </a:p>
          <a:p>
            <a:endParaRPr lang="en-NZ" dirty="0" smtClean="0"/>
          </a:p>
          <a:p>
            <a:r>
              <a:rPr lang="en-NZ" dirty="0" smtClean="0"/>
              <a:t>Different process:</a:t>
            </a:r>
          </a:p>
          <a:p>
            <a:pPr lvl="1"/>
            <a:r>
              <a:rPr lang="en-NZ" dirty="0" smtClean="0"/>
              <a:t>if discharging into SEA, </a:t>
            </a:r>
          </a:p>
          <a:p>
            <a:pPr lvl="1"/>
            <a:r>
              <a:rPr lang="en-NZ" dirty="0" smtClean="0"/>
              <a:t>affecting third party, either works on property or more stringent requirements. </a:t>
            </a:r>
          </a:p>
          <a:p>
            <a:r>
              <a:rPr lang="en-NZ" dirty="0" smtClean="0"/>
              <a:t>Adopt via plan change or s127.</a:t>
            </a:r>
          </a:p>
          <a:p>
            <a:endParaRPr lang="en-NZ" dirty="0"/>
          </a:p>
          <a:p>
            <a:endParaRPr lang="en-NZ" dirty="0"/>
          </a:p>
        </p:txBody>
      </p:sp>
      <p:sp>
        <p:nvSpPr>
          <p:cNvPr id="64" name="Title 1">
            <a:extLst>
              <a:ext uri="{FF2B5EF4-FFF2-40B4-BE49-F238E27FC236}">
                <a16:creationId xmlns:a16="http://schemas.microsoft.com/office/drawing/2014/main" xmlns="" id="{6D288210-A40B-4ABF-AC65-AFE7C8AEC229}"/>
              </a:ext>
            </a:extLst>
          </p:cNvPr>
          <p:cNvSpPr txBox="1">
            <a:spLocks/>
          </p:cNvSpPr>
          <p:nvPr/>
        </p:nvSpPr>
        <p:spPr>
          <a:xfrm>
            <a:off x="457200" y="274639"/>
            <a:ext cx="8229600" cy="1143000"/>
          </a:xfrm>
          <a:prstGeom prst="rect">
            <a:avLst/>
          </a:prstGeom>
        </p:spPr>
        <p:txBody>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sz="3400" b="1" dirty="0" err="1">
                <a:solidFill>
                  <a:srgbClr val="0C67AC"/>
                </a:solidFill>
              </a:rPr>
              <a:t>Stormwater</a:t>
            </a:r>
            <a:r>
              <a:rPr lang="en-NZ" sz="3400" b="1" dirty="0">
                <a:solidFill>
                  <a:srgbClr val="0C67AC"/>
                </a:solidFill>
              </a:rPr>
              <a:t> Management Plans</a:t>
            </a:r>
          </a:p>
        </p:txBody>
      </p:sp>
    </p:spTree>
    <p:extLst>
      <p:ext uri="{BB962C8B-B14F-4D97-AF65-F5344CB8AC3E}">
        <p14:creationId xmlns:p14="http://schemas.microsoft.com/office/powerpoint/2010/main" val="2799558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8AE4E936-6D80-43C2-9974-48BD31856D6C}"/>
              </a:ext>
            </a:extLst>
          </p:cNvPr>
          <p:cNvSpPr txBox="1">
            <a:spLocks/>
          </p:cNvSpPr>
          <p:nvPr/>
        </p:nvSpPr>
        <p:spPr>
          <a:xfrm>
            <a:off x="0" y="4456606"/>
            <a:ext cx="4664075" cy="357187"/>
          </a:xfrm>
          <a:prstGeom prst="rect">
            <a:avLst/>
          </a:prstGeom>
        </p:spPr>
        <p:txBody>
          <a:bodyPr vert="horz" lIns="396000" tIns="561600" rIns="396000" bIns="45720" rtlCol="0" anchor="t" anchorCtr="0">
            <a:noAutofit/>
          </a:bodyPr>
          <a:lstStyle>
            <a:lvl1pPr marL="0" indent="0" algn="l" defTabSz="457200" rtl="0" eaLnBrk="1" latinLnBrk="0" hangingPunct="1">
              <a:spcBef>
                <a:spcPct val="20000"/>
              </a:spcBef>
              <a:buFont typeface="Arial"/>
              <a:buNone/>
              <a:defRPr sz="2000" kern="1200" baseline="0">
                <a:solidFill>
                  <a:schemeClr val="tx1">
                    <a:lumMod val="50000"/>
                    <a:lumOff val="50000"/>
                  </a:schemeClr>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900" dirty="0"/>
              <a:t>One consent for Auckland. May 2019, </a:t>
            </a:r>
          </a:p>
        </p:txBody>
      </p:sp>
      <p:sp>
        <p:nvSpPr>
          <p:cNvPr id="5" name="Title 1">
            <a:extLst>
              <a:ext uri="{FF2B5EF4-FFF2-40B4-BE49-F238E27FC236}">
                <a16:creationId xmlns:a16="http://schemas.microsoft.com/office/drawing/2014/main" xmlns="" id="{5C13958F-671F-4582-815E-B65599249A8C}"/>
              </a:ext>
            </a:extLst>
          </p:cNvPr>
          <p:cNvSpPr txBox="1">
            <a:spLocks/>
          </p:cNvSpPr>
          <p:nvPr/>
        </p:nvSpPr>
        <p:spPr>
          <a:xfrm>
            <a:off x="457200" y="274638"/>
            <a:ext cx="8229600" cy="1143000"/>
          </a:xfrm>
          <a:prstGeom prst="rect">
            <a:avLst/>
          </a:prstGeom>
        </p:spPr>
        <p:txBody>
          <a:bodyPr>
            <a:normAutofit/>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NZ" sz="3200" b="1" dirty="0">
                <a:solidFill>
                  <a:srgbClr val="0C67AC"/>
                </a:solidFill>
              </a:rPr>
              <a:t>Future Urban Zones and SEAs</a:t>
            </a:r>
          </a:p>
        </p:txBody>
      </p:sp>
      <p:sp>
        <p:nvSpPr>
          <p:cNvPr id="8" name="Text Placeholder 5">
            <a:extLst>
              <a:ext uri="{FF2B5EF4-FFF2-40B4-BE49-F238E27FC236}">
                <a16:creationId xmlns:a16="http://schemas.microsoft.com/office/drawing/2014/main" xmlns="" id="{71E7D53F-3CFF-411E-84A2-7826685AC1E1}"/>
              </a:ext>
            </a:extLst>
          </p:cNvPr>
          <p:cNvSpPr txBox="1">
            <a:spLocks/>
          </p:cNvSpPr>
          <p:nvPr/>
        </p:nvSpPr>
        <p:spPr>
          <a:xfrm>
            <a:off x="457200" y="1011795"/>
            <a:ext cx="4664075" cy="3801998"/>
          </a:xfrm>
          <a:prstGeom prst="rect">
            <a:avLst/>
          </a:prstGeom>
        </p:spPr>
        <p:txBody>
          <a:bodyPr>
            <a:normAutofit/>
          </a:bodyPr>
          <a:lst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1700" dirty="0"/>
              <a:t>Discharge into Significant Ecological Areas (SEAs) a significant discussion point during the hearing. </a:t>
            </a:r>
            <a:br>
              <a:rPr lang="en-NZ" sz="1700" dirty="0"/>
            </a:br>
            <a:endParaRPr lang="en-NZ" sz="1700" dirty="0"/>
          </a:p>
          <a:p>
            <a:r>
              <a:rPr lang="en-NZ" sz="1700" dirty="0"/>
              <a:t>Future Urban Zones mostly discharge into SEAs.</a:t>
            </a:r>
          </a:p>
          <a:p>
            <a:pPr marL="0" indent="0">
              <a:buNone/>
            </a:pPr>
            <a:endParaRPr lang="en-NZ" sz="1700" dirty="0"/>
          </a:p>
          <a:p>
            <a:r>
              <a:rPr lang="en-NZ" sz="1700" dirty="0"/>
              <a:t>Manage effects of discharge via </a:t>
            </a:r>
            <a:r>
              <a:rPr lang="en-NZ" sz="1700" dirty="0" err="1"/>
              <a:t>Stormwater</a:t>
            </a:r>
            <a:r>
              <a:rPr lang="en-NZ" sz="1700" dirty="0"/>
              <a:t> Management Plans (SMPs).</a:t>
            </a:r>
          </a:p>
          <a:p>
            <a:endParaRPr lang="en-NZ" sz="1700" dirty="0"/>
          </a:p>
          <a:p>
            <a:r>
              <a:rPr lang="en-NZ" sz="1700" dirty="0"/>
              <a:t>Options to adopt SMPs in SEA discharge areas. </a:t>
            </a:r>
          </a:p>
          <a:p>
            <a:endParaRPr lang="en-NZ" dirty="0"/>
          </a:p>
        </p:txBody>
      </p:sp>
      <p:pic>
        <p:nvPicPr>
          <p:cNvPr id="3" name="Picture 2" descr="A close up of some grass&#10;&#10;Description generated with high confidence">
            <a:extLst>
              <a:ext uri="{FF2B5EF4-FFF2-40B4-BE49-F238E27FC236}">
                <a16:creationId xmlns:a16="http://schemas.microsoft.com/office/drawing/2014/main" xmlns="" id="{425B72AD-4792-4379-9DF1-8B79EB246D7D}"/>
              </a:ext>
            </a:extLst>
          </p:cNvPr>
          <p:cNvPicPr>
            <a:picLocks noChangeAspect="1"/>
          </p:cNvPicPr>
          <p:nvPr/>
        </p:nvPicPr>
        <p:blipFill>
          <a:blip r:embed="rId2"/>
          <a:stretch>
            <a:fillRect/>
          </a:stretch>
        </p:blipFill>
        <p:spPr>
          <a:xfrm>
            <a:off x="5177781" y="1579541"/>
            <a:ext cx="3527854" cy="1984418"/>
          </a:xfrm>
          <a:prstGeom prst="rect">
            <a:avLst/>
          </a:prstGeom>
        </p:spPr>
      </p:pic>
    </p:spTree>
    <p:extLst>
      <p:ext uri="{BB962C8B-B14F-4D97-AF65-F5344CB8AC3E}">
        <p14:creationId xmlns:p14="http://schemas.microsoft.com/office/powerpoint/2010/main" val="2670875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uckland Council PPT template - Widescreen" id="{AE750F41-5971-4141-AF30-F5AD9630086A}" vid="{559A6B2A-8EFC-6B4D-93BC-578C91F60F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8" ma:contentTypeDescription="Create a new document." ma:contentTypeScope="" ma:versionID="992747485aa670c3efa20ccb851bb0fb">
  <xsd:schema xmlns:xsd="http://www.w3.org/2001/XMLSchema" xmlns:xs="http://www.w3.org/2001/XMLSchema" xmlns:p="http://schemas.microsoft.com/office/2006/metadata/properties" xmlns:ns2="1bf58d84-5e20-4a41-aa73-0a6f7670ae44" targetNamespace="http://schemas.microsoft.com/office/2006/metadata/properties" ma:root="true" ma:fieldsID="c6a6c232b0f7e7300b59fafb57d33a19" ns2:_="">
    <xsd:import namespace="1bf58d84-5e20-4a41-aa73-0a6f7670ae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A02CBD-8E71-4A66-BACA-03B8CFD939E4}">
  <ds:schemaRefs>
    <ds:schemaRef ds:uri="http://purl.org/dc/terms/"/>
    <ds:schemaRef ds:uri="1c596b0b-d7d8-4e42-8065-5624c03ba8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a5922666-4887-4408-9720-8d7f56ac3693"/>
    <ds:schemaRef ds:uri="http://www.w3.org/XML/1998/namespace"/>
    <ds:schemaRef ds:uri="http://purl.org/dc/dcmitype/"/>
  </ds:schemaRefs>
</ds:datastoreItem>
</file>

<file path=customXml/itemProps2.xml><?xml version="1.0" encoding="utf-8"?>
<ds:datastoreItem xmlns:ds="http://schemas.openxmlformats.org/officeDocument/2006/customXml" ds:itemID="{8C67F762-571E-47BE-9C0F-DB794D0890E8}">
  <ds:schemaRefs>
    <ds:schemaRef ds:uri="http://schemas.microsoft.com/sharepoint/v3/contenttype/forms"/>
  </ds:schemaRefs>
</ds:datastoreItem>
</file>

<file path=customXml/itemProps3.xml><?xml version="1.0" encoding="utf-8"?>
<ds:datastoreItem xmlns:ds="http://schemas.openxmlformats.org/officeDocument/2006/customXml" ds:itemID="{3EC45B4F-56CC-4C26-8907-928AC4D2E921}"/>
</file>

<file path=docProps/app.xml><?xml version="1.0" encoding="utf-8"?>
<Properties xmlns="http://schemas.openxmlformats.org/officeDocument/2006/extended-properties" xmlns:vt="http://schemas.openxmlformats.org/officeDocument/2006/docPropsVTypes">
  <Template>AC Presentation Template</Template>
  <TotalTime>537</TotalTime>
  <Words>616</Words>
  <Application>Microsoft Office PowerPoint</Application>
  <PresentationFormat>On-screen Show (16:9)</PresentationFormat>
  <Paragraphs>105</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Auckland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 Tra</dc:creator>
  <cp:lastModifiedBy>Admin</cp:lastModifiedBy>
  <cp:revision>24</cp:revision>
  <dcterms:created xsi:type="dcterms:W3CDTF">2019-04-30T19:11:50Z</dcterms:created>
  <dcterms:modified xsi:type="dcterms:W3CDTF">2019-05-02T03:10:18Z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Order">
    <vt:r8>7715800</vt:r8>
  </property>
</Properties>
</file>