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2"/>
  </p:notes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1" r:id="rId17"/>
    <p:sldId id="269" r:id="rId18"/>
    <p:sldId id="275" r:id="rId19"/>
    <p:sldId id="274" r:id="rId20"/>
    <p:sldId id="273" r:id="rId21"/>
  </p:sldIdLst>
  <p:sldSz cx="10693400" cy="7562850"/>
  <p:notesSz cx="10693400" cy="75628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459" y="72"/>
      </p:cViewPr>
      <p:guideLst>
        <p:guide orient="horz" pos="2880"/>
        <p:guide pos="2160"/>
      </p:guideLst>
    </p:cSldViewPr>
  </p:slideViewPr>
  <p:notesTextViewPr>
    <p:cViewPr>
      <p:scale>
        <a:sx n="133" d="100"/>
        <a:sy n="13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AD01A8-F233-43FC-821F-1EC1E9B1A189}" type="datetimeFigureOut">
              <a:rPr lang="en-NZ" smtClean="0"/>
              <a:t>23/05/2023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6DA71-1559-45EE-AC21-93C2CFE69C5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16065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6DA71-1559-45EE-AC21-93C2CFE69C52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06884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1">
                <a:solidFill>
                  <a:srgbClr val="37424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/>
              <a:t>Blue-Green</a:t>
            </a:r>
            <a:r>
              <a:rPr spc="240" dirty="0"/>
              <a:t> </a:t>
            </a:r>
            <a:r>
              <a:rPr spc="50" dirty="0"/>
              <a:t>Network</a:t>
            </a:r>
            <a:r>
              <a:rPr spc="245" dirty="0"/>
              <a:t> </a:t>
            </a:r>
            <a:r>
              <a:rPr spc="40" dirty="0"/>
              <a:t>Programme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0" i="1">
                <a:solidFill>
                  <a:srgbClr val="37424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/>
              <a:t>November</a:t>
            </a:r>
            <a:r>
              <a:rPr spc="385" dirty="0"/>
              <a:t> </a:t>
            </a:r>
            <a:r>
              <a:rPr spc="-20" dirty="0"/>
              <a:t>2022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1">
                <a:solidFill>
                  <a:srgbClr val="00677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1">
                <a:solidFill>
                  <a:srgbClr val="37424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/>
              <a:t>Blue-Green</a:t>
            </a:r>
            <a:r>
              <a:rPr spc="240" dirty="0"/>
              <a:t> </a:t>
            </a:r>
            <a:r>
              <a:rPr spc="50" dirty="0"/>
              <a:t>Network</a:t>
            </a:r>
            <a:r>
              <a:rPr spc="245" dirty="0"/>
              <a:t> </a:t>
            </a:r>
            <a:r>
              <a:rPr spc="40" dirty="0"/>
              <a:t>Programme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0" i="1">
                <a:solidFill>
                  <a:srgbClr val="37424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/>
              <a:t>November</a:t>
            </a:r>
            <a:r>
              <a:rPr spc="385" dirty="0"/>
              <a:t> </a:t>
            </a:r>
            <a:r>
              <a:rPr spc="-20" dirty="0"/>
              <a:t>2022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1">
                <a:solidFill>
                  <a:srgbClr val="00677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1">
                <a:solidFill>
                  <a:srgbClr val="37424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/>
              <a:t>Blue-Green</a:t>
            </a:r>
            <a:r>
              <a:rPr spc="240" dirty="0"/>
              <a:t> </a:t>
            </a:r>
            <a:r>
              <a:rPr spc="50" dirty="0"/>
              <a:t>Network</a:t>
            </a:r>
            <a:r>
              <a:rPr spc="245" dirty="0"/>
              <a:t> </a:t>
            </a:r>
            <a:r>
              <a:rPr spc="40" dirty="0"/>
              <a:t>Programme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0" i="1">
                <a:solidFill>
                  <a:srgbClr val="37424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/>
              <a:t>November</a:t>
            </a:r>
            <a:r>
              <a:rPr spc="385" dirty="0"/>
              <a:t> </a:t>
            </a:r>
            <a:r>
              <a:rPr spc="-20" dirty="0"/>
              <a:t>2022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1">
                <a:solidFill>
                  <a:srgbClr val="00677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1">
                <a:solidFill>
                  <a:srgbClr val="37424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/>
              <a:t>Blue-Green</a:t>
            </a:r>
            <a:r>
              <a:rPr spc="240" dirty="0"/>
              <a:t> </a:t>
            </a:r>
            <a:r>
              <a:rPr spc="50" dirty="0"/>
              <a:t>Network</a:t>
            </a:r>
            <a:r>
              <a:rPr spc="245" dirty="0"/>
              <a:t> </a:t>
            </a:r>
            <a:r>
              <a:rPr spc="40" dirty="0"/>
              <a:t>Programme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0" i="1">
                <a:solidFill>
                  <a:srgbClr val="37424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/>
              <a:t>November</a:t>
            </a:r>
            <a:r>
              <a:rPr spc="385" dirty="0"/>
              <a:t> </a:t>
            </a:r>
            <a:r>
              <a:rPr spc="-20" dirty="0"/>
              <a:t>2022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1">
                <a:solidFill>
                  <a:srgbClr val="37424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/>
              <a:t>Blue-Green</a:t>
            </a:r>
            <a:r>
              <a:rPr spc="240" dirty="0"/>
              <a:t> </a:t>
            </a:r>
            <a:r>
              <a:rPr spc="50" dirty="0"/>
              <a:t>Network</a:t>
            </a:r>
            <a:r>
              <a:rPr spc="245" dirty="0"/>
              <a:t> </a:t>
            </a:r>
            <a:r>
              <a:rPr spc="40" dirty="0"/>
              <a:t>Programme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000" b="0" i="1">
                <a:solidFill>
                  <a:srgbClr val="37424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/>
              <a:t>November</a:t>
            </a:r>
            <a:r>
              <a:rPr spc="385" dirty="0"/>
              <a:t> </a:t>
            </a:r>
            <a:r>
              <a:rPr spc="-20" dirty="0"/>
              <a:t>2022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5300" y="487055"/>
            <a:ext cx="7827645" cy="850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1">
                <a:solidFill>
                  <a:srgbClr val="006778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4994" y="1201920"/>
            <a:ext cx="9492615" cy="4942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55300" y="7242630"/>
            <a:ext cx="1884680" cy="182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1">
                <a:solidFill>
                  <a:srgbClr val="37424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/>
              <a:t>Blue-Green</a:t>
            </a:r>
            <a:r>
              <a:rPr spc="240" dirty="0"/>
              <a:t> </a:t>
            </a:r>
            <a:r>
              <a:rPr spc="50" dirty="0"/>
              <a:t>Network</a:t>
            </a:r>
            <a:r>
              <a:rPr spc="245" dirty="0"/>
              <a:t> </a:t>
            </a:r>
            <a:r>
              <a:rPr spc="40" dirty="0"/>
              <a:t>Programme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045812" y="7242630"/>
            <a:ext cx="918845" cy="182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1">
                <a:solidFill>
                  <a:srgbClr val="374249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/>
              <a:t>November</a:t>
            </a:r>
            <a:r>
              <a:rPr spc="385" dirty="0"/>
              <a:t> </a:t>
            </a:r>
            <a:r>
              <a:rPr spc="-20" dirty="0"/>
              <a:t>2022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mapillary.com/app/?pKey=155581140510141&amp;lat=-35.73032222526101&amp;lng=174.33234200504&amp;z=1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6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6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0693400" cy="7559992"/>
            <a:chOff x="0" y="12"/>
            <a:chExt cx="10693400" cy="755999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10692003" cy="75599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89275" y="6426060"/>
              <a:ext cx="2604125" cy="113394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8633" y="136563"/>
            <a:ext cx="9641149" cy="1504579"/>
          </a:xfrm>
          <a:prstGeom prst="rect">
            <a:avLst/>
          </a:prstGeom>
          <a:noFill/>
        </p:spPr>
        <p:txBody>
          <a:bodyPr vert="horz" wrap="square" lIns="0" tIns="200025" rIns="0" bIns="0" rtlCol="0">
            <a:spAutoFit/>
          </a:bodyPr>
          <a:lstStyle/>
          <a:p>
            <a:pPr marL="12700" marR="5080">
              <a:lnSpc>
                <a:spcPct val="77200"/>
              </a:lnSpc>
              <a:spcBef>
                <a:spcPts val="1575"/>
              </a:spcBef>
            </a:pPr>
            <a:r>
              <a:rPr sz="5400" dirty="0">
                <a:solidFill>
                  <a:srgbClr val="FFFFFF"/>
                </a:solidFill>
                <a:latin typeface="Supria Sans Bold" panose="020B0803030203050203" pitchFamily="34" charset="0"/>
              </a:rPr>
              <a:t>Blue-Green</a:t>
            </a:r>
            <a:r>
              <a:rPr sz="5400" i="1" dirty="0">
                <a:solidFill>
                  <a:srgbClr val="FFFFFF"/>
                </a:solidFill>
                <a:latin typeface="Supria Sans Bold" panose="020B0803030203050203" pitchFamily="34" charset="0"/>
              </a:rPr>
              <a:t> Network</a:t>
            </a:r>
            <a:r>
              <a:rPr lang="en-NZ" sz="5400" i="1" dirty="0">
                <a:solidFill>
                  <a:srgbClr val="FFFFFF"/>
                </a:solidFill>
                <a:latin typeface="Supria Sans Bold" panose="020B0803030203050203" pitchFamily="34" charset="0"/>
              </a:rPr>
              <a:t> Programme</a:t>
            </a:r>
            <a:br>
              <a:rPr lang="en-NZ" sz="5400" i="1" dirty="0">
                <a:solidFill>
                  <a:srgbClr val="FFFFFF"/>
                </a:solidFill>
                <a:latin typeface="Supria Sans Bold" panose="020B0803030203050203" pitchFamily="34" charset="0"/>
              </a:rPr>
            </a:br>
            <a:r>
              <a:rPr lang="en-NZ" sz="5400" i="1" dirty="0">
                <a:solidFill>
                  <a:srgbClr val="FFFFFF"/>
                </a:solidFill>
                <a:latin typeface="Supria Sans Bold" panose="020B0803030203050203" pitchFamily="34" charset="0"/>
              </a:rPr>
              <a:t>Nature-Based Solutions</a:t>
            </a:r>
            <a:endParaRPr sz="5400" dirty="0">
              <a:latin typeface="Supria Sans Bold" panose="020B0803030203050203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51519" y="2551177"/>
            <a:ext cx="5043800" cy="1165704"/>
          </a:xfrm>
          <a:prstGeom prst="rect">
            <a:avLst/>
          </a:prstGeom>
        </p:spPr>
        <p:txBody>
          <a:bodyPr vert="horz" wrap="square" lIns="0" tIns="255270" rIns="0" bIns="0" rtlCol="0">
            <a:spAutoFit/>
          </a:bodyPr>
          <a:lstStyle/>
          <a:p>
            <a:pPr marL="12700" marR="587375">
              <a:spcBef>
                <a:spcPts val="300"/>
              </a:spcBef>
            </a:pPr>
            <a:r>
              <a:rPr lang="mi-NZ" b="1" i="1" dirty="0" err="1">
                <a:solidFill>
                  <a:schemeClr val="bg1"/>
                </a:solidFill>
                <a:latin typeface="Supria Sans Bold" panose="020B0803030203050203" pitchFamily="34" charset="0"/>
                <a:cs typeface="Calibri"/>
              </a:rPr>
              <a:t>Keynote</a:t>
            </a:r>
            <a:r>
              <a:rPr lang="mi-NZ" b="1" i="1" dirty="0">
                <a:solidFill>
                  <a:schemeClr val="bg1"/>
                </a:solidFill>
                <a:latin typeface="Supria Sans Bold" panose="020B0803030203050203" pitchFamily="34" charset="0"/>
                <a:cs typeface="Calibri"/>
              </a:rPr>
              <a:t> P</a:t>
            </a:r>
            <a:r>
              <a:rPr b="1" i="1" dirty="0" err="1">
                <a:solidFill>
                  <a:schemeClr val="bg1"/>
                </a:solidFill>
                <a:latin typeface="Supria Sans Bold" panose="020B0803030203050203" pitchFamily="34" charset="0"/>
                <a:cs typeface="Calibri"/>
              </a:rPr>
              <a:t>resentation</a:t>
            </a:r>
            <a:r>
              <a:rPr b="1" i="1" dirty="0">
                <a:solidFill>
                  <a:schemeClr val="bg1"/>
                </a:solidFill>
                <a:latin typeface="Supria Sans Bold" panose="020B0803030203050203" pitchFamily="34" charset="0"/>
                <a:cs typeface="Calibri"/>
              </a:rPr>
              <a:t> to</a:t>
            </a:r>
            <a:r>
              <a:rPr lang="en-NZ" b="1" i="1" dirty="0">
                <a:solidFill>
                  <a:schemeClr val="bg1"/>
                </a:solidFill>
                <a:latin typeface="Supria Sans Bold" panose="020B0803030203050203" pitchFamily="34" charset="0"/>
                <a:cs typeface="Calibri"/>
              </a:rPr>
              <a:t> Water New Zealand</a:t>
            </a:r>
          </a:p>
          <a:p>
            <a:pPr marL="12700" marR="587375">
              <a:spcBef>
                <a:spcPts val="300"/>
              </a:spcBef>
            </a:pPr>
            <a:r>
              <a:rPr lang="en-NZ" b="1" i="1" dirty="0">
                <a:solidFill>
                  <a:schemeClr val="bg1"/>
                </a:solidFill>
                <a:latin typeface="Supria Sans Bold" panose="020B0803030203050203" pitchFamily="34" charset="0"/>
                <a:cs typeface="Calibri"/>
              </a:rPr>
              <a:t>Stormwater Conference 2023</a:t>
            </a:r>
          </a:p>
          <a:p>
            <a:pPr marL="12700" marR="587375">
              <a:spcBef>
                <a:spcPts val="300"/>
              </a:spcBef>
            </a:pPr>
            <a:r>
              <a:rPr lang="en-NZ" b="1" i="1" dirty="0">
                <a:solidFill>
                  <a:schemeClr val="bg1"/>
                </a:solidFill>
                <a:latin typeface="Supria Sans Bold" panose="020B0803030203050203" pitchFamily="34" charset="0"/>
                <a:cs typeface="Calibri"/>
              </a:rPr>
              <a:t>23 May 2023</a:t>
            </a:r>
            <a:endParaRPr dirty="0">
              <a:solidFill>
                <a:schemeClr val="bg1"/>
              </a:solidFill>
              <a:latin typeface="Supria Sans Bold" panose="020B0803030203050203" pitchFamily="34" charset="0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0515" y="6583591"/>
            <a:ext cx="4330370" cy="591187"/>
          </a:xfrm>
          <a:prstGeom prst="rect">
            <a:avLst/>
          </a:prstGeom>
          <a:noFill/>
        </p:spPr>
        <p:txBody>
          <a:bodyPr vert="horz" wrap="square" lIns="0" tIns="3683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290"/>
              </a:spcBef>
            </a:pPr>
            <a:r>
              <a:rPr b="1" i="1" dirty="0">
                <a:solidFill>
                  <a:srgbClr val="FFFFFF"/>
                </a:solidFill>
                <a:latin typeface="Supria Sans Bold" panose="020B0803030203050203"/>
                <a:cs typeface="Calibri"/>
              </a:rPr>
              <a:t>S</a:t>
            </a:r>
            <a:r>
              <a:rPr lang="en-NZ" b="1" i="1" dirty="0" err="1">
                <a:solidFill>
                  <a:srgbClr val="FFFFFF"/>
                </a:solidFill>
                <a:latin typeface="Supria Sans Bold" panose="020B0803030203050203"/>
                <a:cs typeface="Calibri"/>
              </a:rPr>
              <a:t>helley</a:t>
            </a:r>
            <a:r>
              <a:rPr b="1" i="1" dirty="0">
                <a:solidFill>
                  <a:srgbClr val="FFFFFF"/>
                </a:solidFill>
                <a:latin typeface="Supria Sans Bold" panose="020B0803030203050203"/>
                <a:cs typeface="Calibri"/>
              </a:rPr>
              <a:t> W</a:t>
            </a:r>
            <a:r>
              <a:rPr lang="en-NZ" b="1" i="1" dirty="0" err="1">
                <a:solidFill>
                  <a:srgbClr val="FFFFFF"/>
                </a:solidFill>
                <a:latin typeface="Supria Sans Bold" panose="020B0803030203050203"/>
                <a:cs typeface="Calibri"/>
              </a:rPr>
              <a:t>harton</a:t>
            </a:r>
            <a:endParaRPr i="1" dirty="0">
              <a:latin typeface="Supria Sans Bold" panose="020B0803030203050203"/>
              <a:cs typeface="Calibri"/>
            </a:endParaRPr>
          </a:p>
          <a:p>
            <a:pPr marL="76200">
              <a:lnSpc>
                <a:spcPct val="100000"/>
              </a:lnSpc>
            </a:pPr>
            <a:r>
              <a:rPr b="1" i="1" dirty="0">
                <a:solidFill>
                  <a:srgbClr val="FFFFFF"/>
                </a:solidFill>
                <a:latin typeface="Supria Sans Bold" panose="020B0803030203050203"/>
                <a:cs typeface="Calibri"/>
              </a:rPr>
              <a:t>M</a:t>
            </a:r>
            <a:r>
              <a:rPr lang="en-NZ" b="1" i="1" dirty="0" err="1">
                <a:solidFill>
                  <a:srgbClr val="FFFFFF"/>
                </a:solidFill>
                <a:latin typeface="Supria Sans Bold" panose="020B0803030203050203"/>
                <a:cs typeface="Calibri"/>
              </a:rPr>
              <a:t>anager</a:t>
            </a:r>
            <a:r>
              <a:rPr b="1" i="1" dirty="0">
                <a:solidFill>
                  <a:srgbClr val="FFFFFF"/>
                </a:solidFill>
                <a:latin typeface="Supria Sans Bold" panose="020B0803030203050203"/>
                <a:cs typeface="Calibri"/>
              </a:rPr>
              <a:t> - I</a:t>
            </a:r>
            <a:r>
              <a:rPr lang="en-NZ" b="1" i="1" dirty="0" err="1">
                <a:solidFill>
                  <a:srgbClr val="FFFFFF"/>
                </a:solidFill>
                <a:latin typeface="Supria Sans Bold" panose="020B0803030203050203"/>
                <a:cs typeface="Calibri"/>
              </a:rPr>
              <a:t>nfrastructure</a:t>
            </a:r>
            <a:r>
              <a:rPr b="1" i="1" dirty="0">
                <a:solidFill>
                  <a:srgbClr val="FFFFFF"/>
                </a:solidFill>
                <a:latin typeface="Supria Sans Bold" panose="020B0803030203050203"/>
                <a:cs typeface="Calibri"/>
              </a:rPr>
              <a:t> P</a:t>
            </a:r>
            <a:r>
              <a:rPr lang="en-NZ" b="1" i="1" dirty="0" err="1">
                <a:solidFill>
                  <a:srgbClr val="FFFFFF"/>
                </a:solidFill>
                <a:latin typeface="Supria Sans Bold" panose="020B0803030203050203"/>
                <a:cs typeface="Calibri"/>
              </a:rPr>
              <a:t>rogrammes</a:t>
            </a:r>
            <a:endParaRPr i="1" dirty="0">
              <a:latin typeface="Supria Sans Bold" panose="020B0803030203050203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1F9D1B-2CFD-4374-8C11-2971640EB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9" y="4772025"/>
            <a:ext cx="1542986" cy="17756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777" y="1549361"/>
            <a:ext cx="10166261" cy="546718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 rot="17460000">
            <a:off x="7970021" y="2946089"/>
            <a:ext cx="133742" cy="67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5"/>
              </a:lnSpc>
            </a:pPr>
            <a:r>
              <a:rPr sz="5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MA</a:t>
            </a:r>
            <a:endParaRPr sz="5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 rot="17400000">
            <a:off x="7996937" y="2817616"/>
            <a:ext cx="173600" cy="67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5"/>
              </a:lnSpc>
            </a:pPr>
            <a:r>
              <a:rPr sz="5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NGA</a:t>
            </a:r>
            <a:endParaRPr sz="5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 rot="17340000">
            <a:off x="8042817" y="2657806"/>
            <a:ext cx="192491" cy="67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5"/>
              </a:lnSpc>
            </a:pPr>
            <a:r>
              <a:rPr sz="5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KINO</a:t>
            </a:r>
            <a:endParaRPr sz="5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 rot="17280000">
            <a:off x="8116879" y="2489433"/>
            <a:ext cx="153926" cy="67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5"/>
              </a:lnSpc>
            </a:pPr>
            <a:r>
              <a:rPr sz="5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STR</a:t>
            </a:r>
            <a:endParaRPr sz="5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 rot="17220000">
            <a:off x="8149769" y="2347840"/>
            <a:ext cx="174185" cy="67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5"/>
              </a:lnSpc>
            </a:pPr>
            <a:r>
              <a:rPr sz="5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EAM</a:t>
            </a:r>
            <a:endParaRPr sz="5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 rot="2280000">
            <a:off x="1439591" y="6430079"/>
            <a:ext cx="873255" cy="1859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25"/>
              </a:lnSpc>
            </a:pPr>
            <a:r>
              <a:rPr sz="1125" baseline="7407" dirty="0">
                <a:latin typeface="Supria Sans Light" panose="020B0303030203050203" pitchFamily="34" charset="0"/>
                <a:cs typeface="Corbel"/>
              </a:rPr>
              <a:t>OTAN</a:t>
            </a:r>
            <a:r>
              <a:rPr sz="1125" baseline="3703" dirty="0">
                <a:latin typeface="Supria Sans Light" panose="020B0303030203050203" pitchFamily="34" charset="0"/>
                <a:cs typeface="Corbel"/>
              </a:rPr>
              <a:t>GAREI ST</a:t>
            </a:r>
            <a:r>
              <a:rPr sz="750" dirty="0">
                <a:latin typeface="Supria Sans Light" panose="020B0303030203050203" pitchFamily="34" charset="0"/>
                <a:cs typeface="Corbel"/>
              </a:rPr>
              <a:t>REAM</a:t>
            </a:r>
            <a:endParaRPr sz="750">
              <a:latin typeface="Supria Sans Light" panose="020B0303030203050203" pitchFamily="34" charset="0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 rot="19500000">
            <a:off x="2791147" y="2092653"/>
            <a:ext cx="652451" cy="67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5"/>
              </a:lnSpc>
            </a:pPr>
            <a:r>
              <a:rPr sz="500" dirty="0">
                <a:latin typeface="Supria Sans Light" panose="020B0303030203050203" pitchFamily="34" charset="0"/>
                <a:cs typeface="Calibri"/>
              </a:rPr>
              <a:t>WAITAUA STREAM</a:t>
            </a:r>
            <a:endParaRPr sz="5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 rot="19500000">
            <a:off x="8827651" y="5848189"/>
            <a:ext cx="474696" cy="67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5"/>
              </a:lnSpc>
            </a:pPr>
            <a:r>
              <a:rPr sz="500" dirty="0">
                <a:latin typeface="Supria Sans Light" panose="020B0303030203050203" pitchFamily="34" charset="0"/>
                <a:cs typeface="Calibri"/>
              </a:rPr>
              <a:t>HATEA RIVER</a:t>
            </a:r>
            <a:endParaRPr sz="500">
              <a:latin typeface="Supria Sans Light" panose="020B0303030203050203" pitchFamily="34" charset="0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92795" y="1685643"/>
            <a:ext cx="8261350" cy="5353685"/>
            <a:chOff x="1792795" y="1685643"/>
            <a:chExt cx="8261350" cy="5353685"/>
          </a:xfrm>
        </p:grpSpPr>
        <p:sp>
          <p:nvSpPr>
            <p:cNvPr id="12" name="object 12"/>
            <p:cNvSpPr/>
            <p:nvPr/>
          </p:nvSpPr>
          <p:spPr>
            <a:xfrm>
              <a:off x="2070972" y="2666939"/>
              <a:ext cx="3077210" cy="2594610"/>
            </a:xfrm>
            <a:custGeom>
              <a:avLst/>
              <a:gdLst/>
              <a:ahLst/>
              <a:cxnLst/>
              <a:rect l="l" t="t" r="r" b="b"/>
              <a:pathLst>
                <a:path w="3077210" h="2594610">
                  <a:moveTo>
                    <a:pt x="0" y="0"/>
                  </a:moveTo>
                  <a:lnTo>
                    <a:pt x="493534" y="817130"/>
                  </a:lnTo>
                  <a:lnTo>
                    <a:pt x="924788" y="1795741"/>
                  </a:lnTo>
                  <a:lnTo>
                    <a:pt x="1143672" y="2270164"/>
                  </a:lnTo>
                  <a:lnTo>
                    <a:pt x="1273111" y="2511353"/>
                  </a:lnTo>
                  <a:lnTo>
                    <a:pt x="1363936" y="2594054"/>
                  </a:lnTo>
                  <a:lnTo>
                    <a:pt x="1466977" y="2593009"/>
                  </a:lnTo>
                  <a:lnTo>
                    <a:pt x="1607149" y="2545551"/>
                  </a:lnTo>
                  <a:lnTo>
                    <a:pt x="1751598" y="2464546"/>
                  </a:lnTo>
                  <a:lnTo>
                    <a:pt x="1864521" y="2388041"/>
                  </a:lnTo>
                  <a:lnTo>
                    <a:pt x="1910118" y="2354084"/>
                  </a:lnTo>
                  <a:lnTo>
                    <a:pt x="3077083" y="1562849"/>
                  </a:lnTo>
                </a:path>
              </a:pathLst>
            </a:custGeom>
            <a:ln w="670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upria Sans Light" panose="020B0303030203050203" pitchFamily="34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033410" y="4060269"/>
              <a:ext cx="1958975" cy="2676525"/>
            </a:xfrm>
            <a:custGeom>
              <a:avLst/>
              <a:gdLst/>
              <a:ahLst/>
              <a:cxnLst/>
              <a:rect l="l" t="t" r="r" b="b"/>
              <a:pathLst>
                <a:path w="1958975" h="2676525">
                  <a:moveTo>
                    <a:pt x="0" y="0"/>
                  </a:moveTo>
                  <a:lnTo>
                    <a:pt x="1958682" y="2676004"/>
                  </a:lnTo>
                </a:path>
              </a:pathLst>
            </a:custGeom>
            <a:ln w="670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upria Sans Light" panose="020B0303030203050203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6686230" y="6264476"/>
              <a:ext cx="1863089" cy="741045"/>
            </a:xfrm>
            <a:custGeom>
              <a:avLst/>
              <a:gdLst/>
              <a:ahLst/>
              <a:cxnLst/>
              <a:rect l="l" t="t" r="r" b="b"/>
              <a:pathLst>
                <a:path w="1863090" h="741045">
                  <a:moveTo>
                    <a:pt x="0" y="740893"/>
                  </a:moveTo>
                  <a:lnTo>
                    <a:pt x="326094" y="455015"/>
                  </a:lnTo>
                  <a:lnTo>
                    <a:pt x="1862781" y="0"/>
                  </a:lnTo>
                </a:path>
              </a:pathLst>
            </a:custGeom>
            <a:ln w="670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upria Sans Light" panose="020B0303030203050203" pitchFamily="34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089428" y="3486937"/>
              <a:ext cx="431800" cy="2007870"/>
            </a:xfrm>
            <a:custGeom>
              <a:avLst/>
              <a:gdLst/>
              <a:ahLst/>
              <a:cxnLst/>
              <a:rect l="l" t="t" r="r" b="b"/>
              <a:pathLst>
                <a:path w="431800" h="2007870">
                  <a:moveTo>
                    <a:pt x="0" y="2007831"/>
                  </a:moveTo>
                  <a:lnTo>
                    <a:pt x="431292" y="356285"/>
                  </a:lnTo>
                  <a:lnTo>
                    <a:pt x="423418" y="0"/>
                  </a:lnTo>
                </a:path>
              </a:pathLst>
            </a:custGeom>
            <a:ln w="6706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upria Sans Light" panose="020B0303030203050203" pitchFamily="34" charset="0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2795" y="1685643"/>
              <a:ext cx="8261221" cy="5336491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 rot="3960000">
            <a:off x="2404703" y="3757208"/>
            <a:ext cx="574287" cy="57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0"/>
              </a:lnSpc>
            </a:pPr>
            <a:r>
              <a:rPr sz="4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GILLINGHAM ROAD</a:t>
            </a:r>
            <a:endParaRPr sz="4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 rot="17100000">
            <a:off x="6016298" y="4600388"/>
            <a:ext cx="608420" cy="57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4"/>
              </a:lnSpc>
            </a:pPr>
            <a:r>
              <a:rPr sz="4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VINEGAR HILL R</a:t>
            </a:r>
            <a:r>
              <a:rPr sz="675" baseline="6172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OAD</a:t>
            </a:r>
            <a:endParaRPr sz="675" baseline="6172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 rot="20640000">
            <a:off x="7086989" y="6531333"/>
            <a:ext cx="1018838" cy="5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40"/>
              </a:lnSpc>
            </a:pPr>
            <a:r>
              <a:rPr sz="4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KIRIPAKA RO</a:t>
            </a:r>
            <a:r>
              <a:rPr sz="675" baseline="6172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AD / NGUNURU ROAD</a:t>
            </a:r>
            <a:endParaRPr sz="675" baseline="6172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 rot="3240000">
            <a:off x="6075808" y="5730651"/>
            <a:ext cx="398364" cy="57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25"/>
              </a:lnSpc>
            </a:pPr>
            <a:r>
              <a:rPr sz="4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CORKS ROAD</a:t>
            </a:r>
            <a:endParaRPr sz="4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45750" y="2796380"/>
            <a:ext cx="1027430" cy="83388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Ensured integration with shared trail construction with reserve improvements to achieve cost and time efficiencies, and ensure shared trail has a suitable, attractive road frontage to encourage public use.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72458" y="2427992"/>
            <a:ext cx="1077595" cy="52475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Completed shared trail extension and associated reserve improvements to Gillingham Rd for completion in February 2022.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377054" y="3375592"/>
            <a:ext cx="890905" cy="3276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Completed playground alongside shared trail in Totara Parklands.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635055" y="4876792"/>
            <a:ext cx="997585" cy="5308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Completed 12-metre-long and 2.6-metre-wide bridge over the Waitaua Stream on the Tikipunga Shared Path.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51055" y="2078342"/>
            <a:ext cx="998855" cy="627801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10795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Completed weeding and riparian planting via</a:t>
            </a:r>
            <a:endParaRPr sz="650">
              <a:latin typeface="Supria Sans Light" panose="020B0303030203050203" pitchFamily="34" charset="0"/>
              <a:cs typeface="Calibri"/>
            </a:endParaRPr>
          </a:p>
          <a:p>
            <a:pPr marL="12700" marR="5080">
              <a:lnSpc>
                <a:spcPct val="102600"/>
              </a:lnSpc>
            </a:pPr>
            <a:r>
              <a:rPr sz="65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Whitebait Connection with 2,220 plants in the ground and over 180 community members participating.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90255" y="1716992"/>
            <a:ext cx="914400" cy="5308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Completed 1.5-kilometre shared trail from Bush Haven Drive through to Totara Parklands Estate development.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455300" y="487055"/>
            <a:ext cx="7827645" cy="872033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359"/>
              </a:spcBef>
            </a:pPr>
            <a:r>
              <a:rPr lang="en-NZ" dirty="0">
                <a:latin typeface="Supria Sans Bold" panose="020B0803030203050203" pitchFamily="34" charset="0"/>
              </a:rPr>
              <a:t>Upper </a:t>
            </a:r>
            <a:r>
              <a:rPr lang="en-NZ" dirty="0" err="1">
                <a:latin typeface="Supria Sans Bold" panose="020B0803030203050203" pitchFamily="34" charset="0"/>
              </a:rPr>
              <a:t>Hātea</a:t>
            </a:r>
            <a:r>
              <a:rPr lang="en-NZ" dirty="0">
                <a:latin typeface="Supria Sans Bold" panose="020B0803030203050203" pitchFamily="34" charset="0"/>
              </a:rPr>
              <a:t> / </a:t>
            </a:r>
            <a:r>
              <a:rPr lang="en-NZ" dirty="0" err="1">
                <a:latin typeface="Supria Sans Bold" panose="020B0803030203050203" pitchFamily="34" charset="0"/>
              </a:rPr>
              <a:t>Waitaua</a:t>
            </a:r>
            <a:r>
              <a:rPr lang="en-NZ" dirty="0">
                <a:latin typeface="Supria Sans Bold" panose="020B0803030203050203" pitchFamily="34" charset="0"/>
              </a:rPr>
              <a:t> Stream</a:t>
            </a:r>
            <a:endParaRPr dirty="0">
              <a:latin typeface="Supria Sans Bold" panose="020B0803030203050203" pitchFamily="34" charset="0"/>
            </a:endParaRPr>
          </a:p>
          <a:p>
            <a:pPr marL="76200">
              <a:lnSpc>
                <a:spcPct val="100000"/>
              </a:lnSpc>
              <a:spcBef>
                <a:spcPts val="190"/>
              </a:spcBef>
            </a:pPr>
            <a:r>
              <a:rPr sz="2200" dirty="0">
                <a:solidFill>
                  <a:srgbClr val="374249"/>
                </a:solidFill>
                <a:latin typeface="Supria Sans Bold" panose="020B0803030203050203" pitchFamily="34" charset="0"/>
              </a:rPr>
              <a:t>Progress made over </a:t>
            </a:r>
            <a:r>
              <a:rPr lang="en-NZ" sz="2200" dirty="0">
                <a:solidFill>
                  <a:srgbClr val="374249"/>
                </a:solidFill>
                <a:latin typeface="Supria Sans Bold" panose="020B0803030203050203" pitchFamily="34" charset="0"/>
              </a:rPr>
              <a:t>the last </a:t>
            </a:r>
            <a:r>
              <a:rPr sz="2200" dirty="0">
                <a:solidFill>
                  <a:srgbClr val="374249"/>
                </a:solidFill>
                <a:latin typeface="Supria Sans Bold" panose="020B0803030203050203" pitchFamily="34" charset="0"/>
              </a:rPr>
              <a:t>18 months</a:t>
            </a:r>
            <a:endParaRPr sz="2200" dirty="0">
              <a:latin typeface="Supria Sans Bold" panose="020B0803030203050203" pitchFamily="34" charset="0"/>
            </a:endParaRPr>
          </a:p>
        </p:txBody>
      </p:sp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6333" y="1698180"/>
            <a:ext cx="1044003" cy="5095354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674899" y="1727875"/>
            <a:ext cx="295910" cy="1128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i="1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Legend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09683" y="3082462"/>
            <a:ext cx="434340" cy="2156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Wayfinding signage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09683" y="3801761"/>
            <a:ext cx="349250" cy="1128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Crossing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09683" y="3467512"/>
            <a:ext cx="481330" cy="1128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Landscaping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09683" y="4136012"/>
            <a:ext cx="322580" cy="459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Bridge</a:t>
            </a:r>
            <a:endParaRPr sz="650">
              <a:latin typeface="Supria Sans Light" panose="020B0303030203050203" pitchFamily="34" charset="0"/>
              <a:cs typeface="Calibri"/>
            </a:endParaRPr>
          </a:p>
          <a:p>
            <a:pPr>
              <a:lnSpc>
                <a:spcPct val="100000"/>
              </a:lnSpc>
            </a:pPr>
            <a:endParaRPr sz="800">
              <a:latin typeface="Supria Sans Light" panose="020B0303030203050203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700">
              <a:latin typeface="Supria Sans Light" panose="020B0303030203050203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6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Carpark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09683" y="4804511"/>
            <a:ext cx="360680" cy="1128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Activities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09683" y="5087961"/>
            <a:ext cx="471170" cy="215636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Stormwater retention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09683" y="5422211"/>
            <a:ext cx="410845" cy="56070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2225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Flood mitigation</a:t>
            </a:r>
            <a:endParaRPr sz="650">
              <a:latin typeface="Supria Sans Light" panose="020B0303030203050203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Supria Sans Light" panose="020B0303030203050203" pitchFamily="34" charset="0"/>
              <a:cs typeface="Calibri"/>
            </a:endParaRPr>
          </a:p>
          <a:p>
            <a:pPr marL="12700" marR="5080">
              <a:lnSpc>
                <a:spcPct val="102600"/>
              </a:lnSpc>
              <a:spcBef>
                <a:spcPts val="5"/>
              </a:spcBef>
            </a:pPr>
            <a:r>
              <a:rPr sz="6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Riparian vegetation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09683" y="6090710"/>
            <a:ext cx="491490" cy="55765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2540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Stormwater filtration</a:t>
            </a:r>
            <a:endParaRPr sz="650">
              <a:latin typeface="Supria Sans Light" panose="020B0303030203050203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00">
              <a:latin typeface="Supria Sans Light" panose="020B0303030203050203" pitchFamily="34" charset="0"/>
              <a:cs typeface="Calibri"/>
            </a:endParaRPr>
          </a:p>
          <a:p>
            <a:pPr marL="12700" marR="5080">
              <a:lnSpc>
                <a:spcPct val="102600"/>
              </a:lnSpc>
              <a:spcBef>
                <a:spcPts val="5"/>
              </a:spcBef>
            </a:pPr>
            <a:r>
              <a:rPr sz="6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Fish passage remediation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09683" y="2602693"/>
            <a:ext cx="423545" cy="1128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Completed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09683" y="1934902"/>
            <a:ext cx="413384" cy="498663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Not Confirmed</a:t>
            </a:r>
            <a:endParaRPr sz="650" dirty="0">
              <a:latin typeface="Supria Sans Light" panose="020B0303030203050203" pitchFamily="34" charset="0"/>
              <a:cs typeface="Calibri"/>
            </a:endParaRPr>
          </a:p>
          <a:p>
            <a:pPr marL="12700" marR="26034">
              <a:lnSpc>
                <a:spcPct val="102600"/>
              </a:lnSpc>
              <a:spcBef>
                <a:spcPts val="625"/>
              </a:spcBef>
            </a:pPr>
            <a:r>
              <a:rPr sz="6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Work Is In Progress</a:t>
            </a:r>
            <a:endParaRPr sz="650" dirty="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894168" y="3945924"/>
            <a:ext cx="673735" cy="7886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TKKM o Te Rawhiti Roa</a:t>
            </a:r>
            <a:endParaRPr sz="4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729593" y="4656104"/>
            <a:ext cx="601980" cy="7886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Totara Grove School</a:t>
            </a:r>
            <a:endParaRPr sz="4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174493" y="6040761"/>
            <a:ext cx="650875" cy="78868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Tikipunga High School</a:t>
            </a:r>
            <a:endParaRPr sz="4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827234" y="3680966"/>
            <a:ext cx="516890" cy="89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Upper Hatea </a:t>
            </a:r>
            <a:r>
              <a:rPr sz="750" baseline="5555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Link</a:t>
            </a:r>
            <a:endParaRPr sz="750" baseline="5555">
              <a:latin typeface="Supria Sans Light" panose="020B0303030203050203" pitchFamily="34" charset="0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68000" y="0"/>
            <a:ext cx="10224135" cy="575945"/>
            <a:chOff x="468000" y="0"/>
            <a:chExt cx="10224135" cy="575945"/>
          </a:xfrm>
        </p:grpSpPr>
        <p:sp>
          <p:nvSpPr>
            <p:cNvPr id="45" name="object 45"/>
            <p:cNvSpPr/>
            <p:nvPr/>
          </p:nvSpPr>
          <p:spPr>
            <a:xfrm>
              <a:off x="468000" y="471180"/>
              <a:ext cx="9756140" cy="0"/>
            </a:xfrm>
            <a:custGeom>
              <a:avLst/>
              <a:gdLst/>
              <a:ahLst/>
              <a:cxnLst/>
              <a:rect l="l" t="t" r="r" b="b"/>
              <a:pathLst>
                <a:path w="9756140">
                  <a:moveTo>
                    <a:pt x="975600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3742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459031" y="0"/>
              <a:ext cx="1233170" cy="575945"/>
            </a:xfrm>
            <a:custGeom>
              <a:avLst/>
              <a:gdLst/>
              <a:ahLst/>
              <a:cxnLst/>
              <a:rect l="l" t="t" r="r" b="b"/>
              <a:pathLst>
                <a:path w="1233170" h="575945">
                  <a:moveTo>
                    <a:pt x="1232972" y="0"/>
                  </a:moveTo>
                  <a:lnTo>
                    <a:pt x="0" y="0"/>
                  </a:lnTo>
                  <a:lnTo>
                    <a:pt x="10005" y="15107"/>
                  </a:lnTo>
                  <a:lnTo>
                    <a:pt x="33810" y="50246"/>
                  </a:lnTo>
                  <a:lnTo>
                    <a:pt x="64514" y="94238"/>
                  </a:lnTo>
                  <a:lnTo>
                    <a:pt x="104139" y="149374"/>
                  </a:lnTo>
                  <a:lnTo>
                    <a:pt x="154707" y="217945"/>
                  </a:lnTo>
                  <a:lnTo>
                    <a:pt x="218238" y="302244"/>
                  </a:lnTo>
                  <a:lnTo>
                    <a:pt x="261474" y="356509"/>
                  </a:lnTo>
                  <a:lnTo>
                    <a:pt x="303025" y="403464"/>
                  </a:lnTo>
                  <a:lnTo>
                    <a:pt x="343196" y="443586"/>
                  </a:lnTo>
                  <a:lnTo>
                    <a:pt x="382290" y="477350"/>
                  </a:lnTo>
                  <a:lnTo>
                    <a:pt x="420611" y="505232"/>
                  </a:lnTo>
                  <a:lnTo>
                    <a:pt x="458463" y="527710"/>
                  </a:lnTo>
                  <a:lnTo>
                    <a:pt x="496149" y="545259"/>
                  </a:lnTo>
                  <a:lnTo>
                    <a:pt x="533972" y="558355"/>
                  </a:lnTo>
                  <a:lnTo>
                    <a:pt x="572238" y="567475"/>
                  </a:lnTo>
                  <a:lnTo>
                    <a:pt x="611249" y="573095"/>
                  </a:lnTo>
                  <a:lnTo>
                    <a:pt x="651309" y="575691"/>
                  </a:lnTo>
                  <a:lnTo>
                    <a:pt x="692722" y="575739"/>
                  </a:lnTo>
                  <a:lnTo>
                    <a:pt x="735792" y="573715"/>
                  </a:lnTo>
                  <a:lnTo>
                    <a:pt x="780822" y="570097"/>
                  </a:lnTo>
                  <a:lnTo>
                    <a:pt x="1038952" y="542283"/>
                  </a:lnTo>
                  <a:lnTo>
                    <a:pt x="1140839" y="529242"/>
                  </a:lnTo>
                  <a:lnTo>
                    <a:pt x="1227042" y="514428"/>
                  </a:lnTo>
                  <a:lnTo>
                    <a:pt x="1232972" y="513230"/>
                  </a:lnTo>
                  <a:lnTo>
                    <a:pt x="1232972" y="0"/>
                  </a:lnTo>
                  <a:close/>
                </a:path>
              </a:pathLst>
            </a:custGeom>
            <a:solidFill>
              <a:srgbClr val="374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924605" y="127006"/>
              <a:ext cx="513394" cy="269269"/>
            </a:xfrm>
            <a:prstGeom prst="rect">
              <a:avLst/>
            </a:prstGeom>
          </p:spPr>
        </p:pic>
      </p:grpSp>
      <p:sp>
        <p:nvSpPr>
          <p:cNvPr id="48" name="object 48"/>
          <p:cNvSpPr/>
          <p:nvPr/>
        </p:nvSpPr>
        <p:spPr>
          <a:xfrm>
            <a:off x="468000" y="7092005"/>
            <a:ext cx="9756140" cy="0"/>
          </a:xfrm>
          <a:custGeom>
            <a:avLst/>
            <a:gdLst/>
            <a:ahLst/>
            <a:cxnLst/>
            <a:rect l="l" t="t" r="r" b="b"/>
            <a:pathLst>
              <a:path w="9756140">
                <a:moveTo>
                  <a:pt x="975600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>
              <a:latin typeface="Supria Sans Light" panose="020B0303030203050203" pitchFamily="34" charset="0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ftr" sz="quarter" idx="5"/>
          </p:nvPr>
        </p:nvSpPr>
        <p:spPr>
          <a:xfrm>
            <a:off x="455300" y="7242630"/>
            <a:ext cx="1884680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Supria Sans Light" panose="020B0303030203050203" pitchFamily="34" charset="0"/>
              </a:rPr>
              <a:t>Blue-Green Network Programme</a:t>
            </a:r>
          </a:p>
        </p:txBody>
      </p:sp>
      <p:sp>
        <p:nvSpPr>
          <p:cNvPr id="50" name="object 50"/>
          <p:cNvSpPr txBox="1">
            <a:spLocks noGrp="1"/>
          </p:cNvSpPr>
          <p:nvPr>
            <p:ph type="dt" sz="half" idx="6"/>
          </p:nvPr>
        </p:nvSpPr>
        <p:spPr>
          <a:xfrm>
            <a:off x="9045812" y="7242630"/>
            <a:ext cx="918845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NZ" dirty="0">
                <a:latin typeface="Supria Sans Light" panose="020B0303030203050203" pitchFamily="34" charset="0"/>
              </a:rPr>
              <a:t>May</a:t>
            </a:r>
            <a:r>
              <a:rPr dirty="0">
                <a:latin typeface="Supria Sans Light" panose="020B0303030203050203" pitchFamily="34" charset="0"/>
              </a:rPr>
              <a:t> 202</a:t>
            </a:r>
            <a:r>
              <a:rPr lang="en-NZ" dirty="0">
                <a:latin typeface="Supria Sans Light" panose="020B0303030203050203" pitchFamily="34" charset="0"/>
              </a:rPr>
              <a:t>3</a:t>
            </a:r>
            <a:endParaRPr dirty="0">
              <a:latin typeface="Supria Sans Light" panose="020B0303030203050203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84605" y="1423161"/>
            <a:ext cx="9923145" cy="5629910"/>
            <a:chOff x="384605" y="1423161"/>
            <a:chExt cx="9923145" cy="5629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7194" y="1455750"/>
              <a:ext cx="9857613" cy="556425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4605" y="1423161"/>
              <a:ext cx="9922790" cy="562942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 rot="19140000">
            <a:off x="3674646" y="2670431"/>
            <a:ext cx="549455" cy="53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5"/>
              </a:lnSpc>
            </a:pPr>
            <a:r>
              <a:rPr sz="4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OTAIKA ROAD </a:t>
            </a:r>
            <a:r>
              <a:rPr sz="600" baseline="6944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(SH1)</a:t>
            </a:r>
            <a:endParaRPr sz="600" baseline="6944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 rot="18660000">
            <a:off x="4208005" y="5621989"/>
            <a:ext cx="430200" cy="53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9"/>
              </a:lnSpc>
            </a:pPr>
            <a:r>
              <a:rPr sz="4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TAREWA ROAD</a:t>
            </a:r>
            <a:endParaRPr sz="4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 rot="19740000">
            <a:off x="3755725" y="4325444"/>
            <a:ext cx="412570" cy="53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5"/>
              </a:lnSpc>
            </a:pPr>
            <a:r>
              <a:rPr sz="4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MAUNU R</a:t>
            </a:r>
            <a:r>
              <a:rPr sz="600" baseline="6944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OAD</a:t>
            </a:r>
            <a:endParaRPr sz="600" baseline="6944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 rot="18180000">
            <a:off x="5374440" y="2986424"/>
            <a:ext cx="444060" cy="53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5"/>
              </a:lnSpc>
            </a:pPr>
            <a:r>
              <a:rPr sz="4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WATER STREET</a:t>
            </a:r>
            <a:endParaRPr sz="4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 rot="2160000">
            <a:off x="4461189" y="2327318"/>
            <a:ext cx="529871" cy="53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5"/>
              </a:lnSpc>
            </a:pPr>
            <a:r>
              <a:rPr sz="4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CENTRAL AVENUE</a:t>
            </a:r>
            <a:endParaRPr sz="4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 rot="2280000">
            <a:off x="9838388" y="6430372"/>
            <a:ext cx="342832" cy="53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5"/>
              </a:lnSpc>
            </a:pPr>
            <a:r>
              <a:rPr sz="4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PORT ROAD</a:t>
            </a:r>
            <a:endParaRPr sz="4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 rot="2220000">
            <a:off x="6925957" y="3894158"/>
            <a:ext cx="445951" cy="53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9"/>
              </a:lnSpc>
            </a:pPr>
            <a:r>
              <a:rPr sz="600" baseline="6944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RAILW</a:t>
            </a:r>
            <a:r>
              <a:rPr sz="4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AY ROAD</a:t>
            </a:r>
            <a:endParaRPr sz="4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 rot="540000">
            <a:off x="8353531" y="3281756"/>
            <a:ext cx="541242" cy="53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0"/>
              </a:lnSpc>
            </a:pPr>
            <a:r>
              <a:rPr sz="4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HEREKINO STREET</a:t>
            </a:r>
            <a:endParaRPr sz="4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 rot="3540000">
            <a:off x="4317396" y="4334372"/>
            <a:ext cx="466755" cy="53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09"/>
              </a:lnSpc>
            </a:pPr>
            <a:r>
              <a:rPr sz="4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BERNARD ROAD</a:t>
            </a:r>
            <a:endParaRPr sz="400">
              <a:latin typeface="Supria Sans Light" panose="020B0303030203050203" pitchFamily="34" charset="0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016138" y="1428591"/>
            <a:ext cx="9224645" cy="5619115"/>
            <a:chOff x="1016138" y="1428591"/>
            <a:chExt cx="9224645" cy="5619115"/>
          </a:xfrm>
        </p:grpSpPr>
        <p:sp>
          <p:nvSpPr>
            <p:cNvPr id="15" name="object 15"/>
            <p:cNvSpPr/>
            <p:nvPr/>
          </p:nvSpPr>
          <p:spPr>
            <a:xfrm>
              <a:off x="7637714" y="1455750"/>
              <a:ext cx="2554605" cy="2874645"/>
            </a:xfrm>
            <a:custGeom>
              <a:avLst/>
              <a:gdLst/>
              <a:ahLst/>
              <a:cxnLst/>
              <a:rect l="l" t="t" r="r" b="b"/>
              <a:pathLst>
                <a:path w="2554604" h="2874645">
                  <a:moveTo>
                    <a:pt x="2414783" y="2874595"/>
                  </a:moveTo>
                  <a:lnTo>
                    <a:pt x="2554521" y="2745677"/>
                  </a:lnTo>
                  <a:lnTo>
                    <a:pt x="2463271" y="2219085"/>
                  </a:lnTo>
                  <a:lnTo>
                    <a:pt x="1748109" y="1392873"/>
                  </a:lnTo>
                  <a:lnTo>
                    <a:pt x="1261419" y="1044627"/>
                  </a:lnTo>
                  <a:lnTo>
                    <a:pt x="468076" y="437186"/>
                  </a:lnTo>
                  <a:lnTo>
                    <a:pt x="39082" y="96597"/>
                  </a:lnTo>
                  <a:lnTo>
                    <a:pt x="0" y="0"/>
                  </a:lnTo>
                </a:path>
              </a:pathLst>
            </a:custGeom>
            <a:ln w="21729">
              <a:solidFill>
                <a:srgbClr val="00C5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upria Sans Light" panose="020B0303030203050203" pitchFamily="34" charset="0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79755" y="6914276"/>
              <a:ext cx="60473" cy="4916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6138" y="1428591"/>
              <a:ext cx="9079212" cy="561856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2202016" y="5453407"/>
            <a:ext cx="572770" cy="775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Whangārei Hospital</a:t>
            </a:r>
            <a:endParaRPr sz="4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 rot="20940000">
            <a:off x="1952183" y="6678014"/>
            <a:ext cx="724951" cy="67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9"/>
              </a:lnSpc>
            </a:pPr>
            <a:r>
              <a:rPr sz="5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RAUMA</a:t>
            </a:r>
            <a:r>
              <a:rPr sz="750" baseline="5555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NGA STREAM</a:t>
            </a:r>
            <a:endParaRPr sz="750" baseline="5555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 rot="1680000">
            <a:off x="5640846" y="2647244"/>
            <a:ext cx="103308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W</a:t>
            </a:r>
            <a:endParaRPr sz="5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 rot="1920000">
            <a:off x="5699628" y="2677530"/>
            <a:ext cx="87399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0"/>
              </a:lnSpc>
            </a:pPr>
            <a:r>
              <a:rPr sz="5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A</a:t>
            </a:r>
            <a:endParaRPr sz="5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 rot="2100000">
            <a:off x="5735081" y="2697080"/>
            <a:ext cx="74511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I</a:t>
            </a:r>
            <a:endParaRPr sz="5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 rot="2280000">
            <a:off x="5756800" y="2718376"/>
            <a:ext cx="87032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A</a:t>
            </a:r>
            <a:endParaRPr sz="5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 rot="2580000">
            <a:off x="5794522" y="2750190"/>
            <a:ext cx="85948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R</a:t>
            </a:r>
            <a:endParaRPr sz="5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 rot="2880000">
            <a:off x="5827846" y="2787151"/>
            <a:ext cx="90840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O</a:t>
            </a:r>
            <a:endParaRPr sz="5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 rot="3300000">
            <a:off x="5862633" y="2831665"/>
            <a:ext cx="91236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H</a:t>
            </a:r>
            <a:endParaRPr sz="5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 rot="3600000">
            <a:off x="5891649" y="2864698"/>
            <a:ext cx="74511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I</a:t>
            </a:r>
            <a:endParaRPr sz="5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 rot="3960000">
            <a:off x="5901312" y="2896254"/>
            <a:ext cx="86667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A</a:t>
            </a:r>
            <a:endParaRPr sz="5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 rot="4620000">
            <a:off x="5923288" y="2960305"/>
            <a:ext cx="84893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S</a:t>
            </a:r>
            <a:endParaRPr sz="5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 rot="5100000">
            <a:off x="5930852" y="3004769"/>
            <a:ext cx="83533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T</a:t>
            </a:r>
            <a:endParaRPr sz="5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 rot="5760000">
            <a:off x="5929545" y="3051663"/>
            <a:ext cx="86306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R</a:t>
            </a:r>
            <a:endParaRPr sz="5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 rot="6420000">
            <a:off x="5920595" y="3097496"/>
            <a:ext cx="84206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E</a:t>
            </a:r>
            <a:endParaRPr sz="5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 rot="6720000">
            <a:off x="5902688" y="3141935"/>
            <a:ext cx="87032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A</a:t>
            </a:r>
            <a:endParaRPr sz="5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 rot="6960000">
            <a:off x="5873719" y="3194401"/>
            <a:ext cx="97053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35"/>
              </a:lnSpc>
            </a:pPr>
            <a:r>
              <a:rPr sz="55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M</a:t>
            </a:r>
            <a:endParaRPr sz="5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38336" y="3342194"/>
            <a:ext cx="475615" cy="89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Hihiaua Reserve</a:t>
            </a:r>
            <a:endParaRPr sz="5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34939" y="2306356"/>
            <a:ext cx="344805" cy="89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Cafler Park</a:t>
            </a:r>
            <a:endParaRPr sz="5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578454" y="6195494"/>
            <a:ext cx="593090" cy="2821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Tarewa Park</a:t>
            </a:r>
            <a:endParaRPr sz="500">
              <a:latin typeface="Supria Sans Light" panose="020B0303030203050203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850">
              <a:latin typeface="Supria Sans Light" panose="020B0303030203050203" pitchFamily="34" charset="0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4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i-SITE</a:t>
            </a:r>
            <a:endParaRPr sz="4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063793" y="2103986"/>
            <a:ext cx="704215" cy="89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Raumanga Falls Reserve</a:t>
            </a:r>
            <a:endParaRPr sz="5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690367" y="2040585"/>
            <a:ext cx="488315" cy="89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Town Basin Park</a:t>
            </a:r>
            <a:endParaRPr sz="5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455300" y="487055"/>
            <a:ext cx="7827645" cy="872033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359"/>
              </a:spcBef>
            </a:pPr>
            <a:r>
              <a:rPr lang="en-NZ" dirty="0" err="1">
                <a:latin typeface="Supria Sans Bold" panose="020B0803030203050203" pitchFamily="34" charset="0"/>
              </a:rPr>
              <a:t>Waiarohia</a:t>
            </a:r>
            <a:r>
              <a:rPr lang="en-NZ" dirty="0">
                <a:latin typeface="Supria Sans Bold" panose="020B0803030203050203" pitchFamily="34" charset="0"/>
              </a:rPr>
              <a:t> &amp; </a:t>
            </a:r>
            <a:r>
              <a:rPr lang="en-NZ" dirty="0" err="1">
                <a:latin typeface="Supria Sans Bold" panose="020B0803030203050203" pitchFamily="34" charset="0"/>
              </a:rPr>
              <a:t>Raumanga</a:t>
            </a:r>
            <a:r>
              <a:rPr lang="en-NZ" dirty="0">
                <a:latin typeface="Supria Sans Bold" panose="020B0803030203050203" pitchFamily="34" charset="0"/>
              </a:rPr>
              <a:t> Streams</a:t>
            </a:r>
            <a:endParaRPr dirty="0">
              <a:latin typeface="Supria Sans Bold" panose="020B0803030203050203" pitchFamily="34" charset="0"/>
            </a:endParaRPr>
          </a:p>
          <a:p>
            <a:pPr marL="101600">
              <a:lnSpc>
                <a:spcPct val="100000"/>
              </a:lnSpc>
              <a:spcBef>
                <a:spcPts val="190"/>
              </a:spcBef>
            </a:pPr>
            <a:r>
              <a:rPr sz="2200" dirty="0">
                <a:solidFill>
                  <a:srgbClr val="374249"/>
                </a:solidFill>
                <a:latin typeface="Supria Sans Bold" panose="020B0803030203050203" pitchFamily="34" charset="0"/>
              </a:rPr>
              <a:t>Progress made over </a:t>
            </a:r>
            <a:r>
              <a:rPr lang="en-NZ" sz="2200" dirty="0">
                <a:solidFill>
                  <a:srgbClr val="374249"/>
                </a:solidFill>
                <a:latin typeface="Supria Sans Bold" panose="020B0803030203050203" pitchFamily="34" charset="0"/>
              </a:rPr>
              <a:t>the last </a:t>
            </a:r>
            <a:r>
              <a:rPr sz="2200" dirty="0">
                <a:solidFill>
                  <a:srgbClr val="374249"/>
                </a:solidFill>
                <a:latin typeface="Supria Sans Bold" panose="020B0803030203050203" pitchFamily="34" charset="0"/>
              </a:rPr>
              <a:t>18 months</a:t>
            </a:r>
            <a:endParaRPr sz="2200" dirty="0">
              <a:latin typeface="Supria Sans Bold" panose="020B0803030203050203" pitchFamily="34" charset="0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726550" y="4670431"/>
            <a:ext cx="1562100" cy="42925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Commenced design-led planning and costed concept design of a shared path loop on both sides of the Lower Waiarohia River.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405107" y="2040594"/>
            <a:ext cx="1241425" cy="31867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Progressed physical works of the Raumanga Shared Path project, including new shared path route</a:t>
            </a:r>
            <a:endParaRPr sz="650" dirty="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405107" y="2345394"/>
            <a:ext cx="1243965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between Cafler Park and Bernard</a:t>
            </a:r>
            <a:r>
              <a:rPr lang="en-NZ" sz="65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 Street Bridge and </a:t>
            </a:r>
            <a:r>
              <a:rPr lang="en-NZ" sz="650" dirty="0" err="1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Mander</a:t>
            </a:r>
            <a:r>
              <a:rPr lang="en-NZ" sz="65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 Park amenity and safety improvements along the entire route</a:t>
            </a:r>
            <a:endParaRPr sz="650" dirty="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68478" y="5702224"/>
            <a:ext cx="859155" cy="42171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Commenced planning for remediation of fish passage barriers in the Raumanga Stream.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563929" y="3722430"/>
            <a:ext cx="971550" cy="42925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Completed procurement and initial consultation  for works to revitalise the Raumanga Stream.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214973" y="4693236"/>
            <a:ext cx="1198880" cy="43217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lnSpc>
                <a:spcPts val="800"/>
              </a:lnSpc>
              <a:spcBef>
                <a:spcPts val="160"/>
              </a:spcBef>
            </a:pPr>
            <a:r>
              <a:rPr sz="7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Undertook a study of urban streams catchment areas and how to manage stormwater infrastructure better.</a:t>
            </a:r>
            <a:endParaRPr sz="7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530203" y="2093677"/>
            <a:ext cx="1008380" cy="52475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102870">
              <a:lnSpc>
                <a:spcPct val="102600"/>
              </a:lnSpc>
              <a:spcBef>
                <a:spcPts val="80"/>
              </a:spcBef>
            </a:pPr>
            <a:r>
              <a:rPr sz="65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Ensured collaboration with NRC on a proposed floodwall on Tarewa Rd</a:t>
            </a:r>
            <a:endParaRPr sz="650">
              <a:latin typeface="Supria Sans Light" panose="020B0303030203050203" pitchFamily="34" charset="0"/>
              <a:cs typeface="Calibri"/>
            </a:endParaRPr>
          </a:p>
          <a:p>
            <a:pPr marL="12700" marR="5080">
              <a:lnSpc>
                <a:spcPct val="102600"/>
              </a:lnSpc>
            </a:pPr>
            <a:r>
              <a:rPr sz="65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and prioritised stormwater catchment modelling.</a:t>
            </a:r>
            <a:endParaRPr sz="65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 rot="18660000">
            <a:off x="4217183" y="4969678"/>
            <a:ext cx="873531" cy="67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Raumanga Recreation </a:t>
            </a:r>
            <a:r>
              <a:rPr sz="750" baseline="5555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Corridor</a:t>
            </a:r>
            <a:endParaRPr sz="750" baseline="5555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 rot="21420000">
            <a:off x="5935528" y="3771279"/>
            <a:ext cx="859598" cy="67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0"/>
              </a:lnSpc>
            </a:pPr>
            <a:r>
              <a:rPr sz="5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Waiarohia Recreation </a:t>
            </a:r>
            <a:r>
              <a:rPr sz="750" baseline="5555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Corridor</a:t>
            </a:r>
            <a:endParaRPr sz="750" baseline="5555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 rot="900000">
            <a:off x="8683210" y="3600322"/>
            <a:ext cx="633744" cy="673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5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Lower Waiarohia Loop</a:t>
            </a:r>
            <a:endParaRPr sz="500">
              <a:latin typeface="Supria Sans Light" panose="020B0303030203050203" pitchFamily="34" charset="0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468000" y="0"/>
            <a:ext cx="10224135" cy="575945"/>
            <a:chOff x="468000" y="0"/>
            <a:chExt cx="10224135" cy="575945"/>
          </a:xfrm>
        </p:grpSpPr>
        <p:sp>
          <p:nvSpPr>
            <p:cNvPr id="53" name="object 53"/>
            <p:cNvSpPr/>
            <p:nvPr/>
          </p:nvSpPr>
          <p:spPr>
            <a:xfrm>
              <a:off x="468000" y="471180"/>
              <a:ext cx="9756140" cy="0"/>
            </a:xfrm>
            <a:custGeom>
              <a:avLst/>
              <a:gdLst/>
              <a:ahLst/>
              <a:cxnLst/>
              <a:rect l="l" t="t" r="r" b="b"/>
              <a:pathLst>
                <a:path w="9756140">
                  <a:moveTo>
                    <a:pt x="975600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3742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459031" y="0"/>
              <a:ext cx="1233170" cy="575945"/>
            </a:xfrm>
            <a:custGeom>
              <a:avLst/>
              <a:gdLst/>
              <a:ahLst/>
              <a:cxnLst/>
              <a:rect l="l" t="t" r="r" b="b"/>
              <a:pathLst>
                <a:path w="1233170" h="575945">
                  <a:moveTo>
                    <a:pt x="1232972" y="0"/>
                  </a:moveTo>
                  <a:lnTo>
                    <a:pt x="0" y="0"/>
                  </a:lnTo>
                  <a:lnTo>
                    <a:pt x="10005" y="15107"/>
                  </a:lnTo>
                  <a:lnTo>
                    <a:pt x="33810" y="50246"/>
                  </a:lnTo>
                  <a:lnTo>
                    <a:pt x="64514" y="94238"/>
                  </a:lnTo>
                  <a:lnTo>
                    <a:pt x="104139" y="149374"/>
                  </a:lnTo>
                  <a:lnTo>
                    <a:pt x="154707" y="217945"/>
                  </a:lnTo>
                  <a:lnTo>
                    <a:pt x="218238" y="302244"/>
                  </a:lnTo>
                  <a:lnTo>
                    <a:pt x="261474" y="356509"/>
                  </a:lnTo>
                  <a:lnTo>
                    <a:pt x="303025" y="403464"/>
                  </a:lnTo>
                  <a:lnTo>
                    <a:pt x="343196" y="443586"/>
                  </a:lnTo>
                  <a:lnTo>
                    <a:pt x="382290" y="477350"/>
                  </a:lnTo>
                  <a:lnTo>
                    <a:pt x="420611" y="505232"/>
                  </a:lnTo>
                  <a:lnTo>
                    <a:pt x="458463" y="527710"/>
                  </a:lnTo>
                  <a:lnTo>
                    <a:pt x="496149" y="545259"/>
                  </a:lnTo>
                  <a:lnTo>
                    <a:pt x="533972" y="558355"/>
                  </a:lnTo>
                  <a:lnTo>
                    <a:pt x="572238" y="567475"/>
                  </a:lnTo>
                  <a:lnTo>
                    <a:pt x="611249" y="573095"/>
                  </a:lnTo>
                  <a:lnTo>
                    <a:pt x="651309" y="575691"/>
                  </a:lnTo>
                  <a:lnTo>
                    <a:pt x="692722" y="575739"/>
                  </a:lnTo>
                  <a:lnTo>
                    <a:pt x="735792" y="573715"/>
                  </a:lnTo>
                  <a:lnTo>
                    <a:pt x="780822" y="570097"/>
                  </a:lnTo>
                  <a:lnTo>
                    <a:pt x="1038952" y="542283"/>
                  </a:lnTo>
                  <a:lnTo>
                    <a:pt x="1140839" y="529242"/>
                  </a:lnTo>
                  <a:lnTo>
                    <a:pt x="1227042" y="514428"/>
                  </a:lnTo>
                  <a:lnTo>
                    <a:pt x="1232972" y="513230"/>
                  </a:lnTo>
                  <a:lnTo>
                    <a:pt x="1232972" y="0"/>
                  </a:lnTo>
                  <a:close/>
                </a:path>
              </a:pathLst>
            </a:custGeom>
            <a:solidFill>
              <a:srgbClr val="374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24605" y="127006"/>
              <a:ext cx="513394" cy="269269"/>
            </a:xfrm>
            <a:prstGeom prst="rect">
              <a:avLst/>
            </a:prstGeom>
          </p:spPr>
        </p:pic>
      </p:grpSp>
      <p:sp>
        <p:nvSpPr>
          <p:cNvPr id="56" name="object 56"/>
          <p:cNvSpPr/>
          <p:nvPr/>
        </p:nvSpPr>
        <p:spPr>
          <a:xfrm>
            <a:off x="468000" y="7092005"/>
            <a:ext cx="9756140" cy="0"/>
          </a:xfrm>
          <a:custGeom>
            <a:avLst/>
            <a:gdLst/>
            <a:ahLst/>
            <a:cxnLst/>
            <a:rect l="l" t="t" r="r" b="b"/>
            <a:pathLst>
              <a:path w="9756140">
                <a:moveTo>
                  <a:pt x="975600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>
              <a:latin typeface="Supria Sans Light" panose="020B0303030203050203" pitchFamily="34" charset="0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ftr" sz="quarter" idx="5"/>
          </p:nvPr>
        </p:nvSpPr>
        <p:spPr>
          <a:xfrm>
            <a:off x="455300" y="7242630"/>
            <a:ext cx="1884680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Supria Sans Light" panose="020B0303030203050203" pitchFamily="34" charset="0"/>
              </a:rPr>
              <a:t>Blue-Green Network Programme</a:t>
            </a:r>
          </a:p>
        </p:txBody>
      </p:sp>
      <p:sp>
        <p:nvSpPr>
          <p:cNvPr id="58" name="object 58"/>
          <p:cNvSpPr txBox="1">
            <a:spLocks noGrp="1"/>
          </p:cNvSpPr>
          <p:nvPr>
            <p:ph type="dt" sz="half" idx="6"/>
          </p:nvPr>
        </p:nvSpPr>
        <p:spPr>
          <a:xfrm>
            <a:off x="9045812" y="7242630"/>
            <a:ext cx="918845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NZ" dirty="0">
                <a:latin typeface="Supria Sans Light" panose="020B0303030203050203" pitchFamily="34" charset="0"/>
              </a:rPr>
              <a:t>May</a:t>
            </a:r>
            <a:r>
              <a:rPr dirty="0">
                <a:latin typeface="Supria Sans Light" panose="020B0303030203050203" pitchFamily="34" charset="0"/>
              </a:rPr>
              <a:t> 202</a:t>
            </a:r>
            <a:r>
              <a:rPr lang="en-NZ" dirty="0">
                <a:latin typeface="Supria Sans Light" panose="020B0303030203050203" pitchFamily="34" charset="0"/>
              </a:rPr>
              <a:t>3</a:t>
            </a:r>
            <a:endParaRPr dirty="0">
              <a:latin typeface="Supria Sans Light" panose="020B0303030203050203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5300" y="487055"/>
            <a:ext cx="47390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Supria Sans Bold" panose="020B0803030203050203" pitchFamily="34" charset="0"/>
              </a:rPr>
              <a:t>Key Works-In-Progress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152875"/>
              </p:ext>
            </p:extLst>
          </p:nvPr>
        </p:nvGraphicFramePr>
        <p:xfrm>
          <a:off x="594994" y="1201920"/>
          <a:ext cx="9490072" cy="4942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9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9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9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0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2780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000" b="1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Name</a:t>
                      </a:r>
                      <a:endParaRPr sz="1000" spc="0" dirty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5778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9DA"/>
                    </a:solidFill>
                  </a:tcPr>
                </a:tc>
                <a:tc>
                  <a:txBody>
                    <a:bodyPr/>
                    <a:lstStyle/>
                    <a:p>
                      <a:pPr marL="89535" marR="372110">
                        <a:lnSpc>
                          <a:spcPts val="1600"/>
                        </a:lnSpc>
                        <a:spcBef>
                          <a:spcPts val="550"/>
                        </a:spcBef>
                      </a:pPr>
                      <a:r>
                        <a:rPr sz="1400" b="1" i="1" spc="0" dirty="0">
                          <a:solidFill>
                            <a:srgbClr val="FFFFFF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Raumanga Stream Rehabilitation</a:t>
                      </a:r>
                      <a:endParaRPr sz="1400" b="1" i="1" spc="0" dirty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9B800"/>
                    </a:solidFill>
                  </a:tcPr>
                </a:tc>
                <a:tc>
                  <a:txBody>
                    <a:bodyPr/>
                    <a:lstStyle/>
                    <a:p>
                      <a:pPr marL="89535" marR="438150">
                        <a:lnSpc>
                          <a:spcPts val="1600"/>
                        </a:lnSpc>
                        <a:spcBef>
                          <a:spcPts val="550"/>
                        </a:spcBef>
                      </a:pPr>
                      <a:r>
                        <a:rPr sz="1400" b="1" i="1" spc="0" dirty="0">
                          <a:solidFill>
                            <a:srgbClr val="FFFFFF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Lower Waiarohia Loop</a:t>
                      </a:r>
                      <a:endParaRPr sz="1400" b="1" i="1" spc="0" dirty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69850" marB="0">
                    <a:solidFill>
                      <a:srgbClr val="79B800"/>
                    </a:solidFill>
                  </a:tcPr>
                </a:tc>
                <a:tc>
                  <a:txBody>
                    <a:bodyPr/>
                    <a:lstStyle/>
                    <a:p>
                      <a:pPr marL="112395" marR="377190">
                        <a:lnSpc>
                          <a:spcPts val="1600"/>
                        </a:lnSpc>
                        <a:spcBef>
                          <a:spcPts val="550"/>
                        </a:spcBef>
                      </a:pPr>
                      <a:r>
                        <a:rPr sz="1400" b="1" i="1" spc="0" dirty="0">
                          <a:solidFill>
                            <a:srgbClr val="FFFFFF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Raumanga Shared Path</a:t>
                      </a:r>
                      <a:endParaRPr sz="1400" b="1" i="1" spc="0" dirty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69850" marB="0">
                    <a:solidFill>
                      <a:srgbClr val="79B800"/>
                    </a:solidFill>
                  </a:tcPr>
                </a:tc>
                <a:tc>
                  <a:txBody>
                    <a:bodyPr/>
                    <a:lstStyle/>
                    <a:p>
                      <a:pPr marL="110489" marR="473075">
                        <a:lnSpc>
                          <a:spcPts val="1600"/>
                        </a:lnSpc>
                        <a:spcBef>
                          <a:spcPts val="550"/>
                        </a:spcBef>
                      </a:pPr>
                      <a:r>
                        <a:rPr sz="1400" b="1" i="1" spc="0" dirty="0">
                          <a:solidFill>
                            <a:srgbClr val="FFFFFF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City Centre Flood Mitigation</a:t>
                      </a:r>
                      <a:endParaRPr sz="1400" b="1" i="1" spc="0" dirty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69850" marB="0">
                    <a:solidFill>
                      <a:srgbClr val="79B8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630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000" b="1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Stage</a:t>
                      </a:r>
                      <a:endParaRPr sz="1000" spc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5778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C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Procurement</a:t>
                      </a:r>
                      <a:endParaRPr sz="1400" spc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C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n-NZ"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D</a:t>
                      </a:r>
                      <a:r>
                        <a:rPr sz="1400" spc="0" dirty="0" err="1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esign</a:t>
                      </a:r>
                      <a:endParaRPr sz="1400" spc="0" dirty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C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Physical Works</a:t>
                      </a:r>
                      <a:endParaRPr sz="1400" spc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4826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C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n-NZ"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Modelling &amp; Investigation</a:t>
                      </a:r>
                      <a:endParaRPr sz="1400" spc="0" dirty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4826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155">
                <a:tc>
                  <a:txBody>
                    <a:bodyPr/>
                    <a:lstStyle/>
                    <a:p>
                      <a:pPr marL="89535" marR="93345">
                        <a:lnSpc>
                          <a:spcPct val="108300"/>
                        </a:lnSpc>
                        <a:spcBef>
                          <a:spcPts val="359"/>
                        </a:spcBef>
                      </a:pPr>
                      <a:r>
                        <a:rPr sz="1000" b="1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Planned Completion Date</a:t>
                      </a:r>
                      <a:endParaRPr sz="1000" spc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45719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C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October 2025</a:t>
                      </a:r>
                      <a:endParaRPr sz="1400" spc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C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June 202</a:t>
                      </a:r>
                      <a:r>
                        <a:rPr lang="en-NZ"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7</a:t>
                      </a:r>
                      <a:endParaRPr sz="1400" spc="0" dirty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4826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C"/>
                    </a:solidFill>
                  </a:tcPr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n-NZ"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July</a:t>
                      </a:r>
                      <a:r>
                        <a:rPr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 2023</a:t>
                      </a:r>
                      <a:endParaRPr sz="1400" spc="0" dirty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4826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C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lang="en-NZ"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December</a:t>
                      </a:r>
                      <a:r>
                        <a:rPr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 2023</a:t>
                      </a:r>
                      <a:endParaRPr sz="1400" spc="0" dirty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4826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9430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000" b="1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Description</a:t>
                      </a:r>
                      <a:endParaRPr sz="1000" spc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5778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9DA"/>
                    </a:solidFill>
                  </a:tcPr>
                </a:tc>
                <a:tc>
                  <a:txBody>
                    <a:bodyPr/>
                    <a:lstStyle/>
                    <a:p>
                      <a:pPr marL="89535" marR="304800">
                        <a:lnSpc>
                          <a:spcPts val="1500"/>
                        </a:lnSpc>
                        <a:spcBef>
                          <a:spcPts val="555"/>
                        </a:spcBef>
                      </a:pPr>
                      <a:r>
                        <a:rPr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Weed control, revegetation and toe of bank protection in the Raumanga Stream to improve flood flow</a:t>
                      </a:r>
                      <a:endParaRPr sz="1400" spc="0">
                        <a:latin typeface="Supria Sans Light" panose="020B0303030203050203" pitchFamily="34" charset="0"/>
                        <a:cs typeface="Calibri"/>
                      </a:endParaRPr>
                    </a:p>
                    <a:p>
                      <a:pPr marL="89535" marR="111125">
                        <a:lnSpc>
                          <a:spcPts val="1500"/>
                        </a:lnSpc>
                      </a:pPr>
                      <a:r>
                        <a:rPr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conveyance and enhance ecosystem services</a:t>
                      </a:r>
                      <a:endParaRPr sz="1400" spc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9DA"/>
                    </a:solidFill>
                  </a:tcPr>
                </a:tc>
                <a:tc>
                  <a:txBody>
                    <a:bodyPr/>
                    <a:lstStyle/>
                    <a:p>
                      <a:pPr marL="89535" marR="59690">
                        <a:lnSpc>
                          <a:spcPts val="1500"/>
                        </a:lnSpc>
                        <a:spcBef>
                          <a:spcPts val="555"/>
                        </a:spcBef>
                      </a:pPr>
                      <a:r>
                        <a:rPr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A shared path loop along the L</a:t>
                      </a:r>
                      <a:r>
                        <a:rPr sz="1400" spc="0" dirty="0">
                          <a:solidFill>
                            <a:srgbClr val="414042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ower Waiarohia River connecting to the Hatea Loop, including stormwater filtration, activities, and flood mitigation</a:t>
                      </a:r>
                      <a:endParaRPr sz="1400" spc="0" dirty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9DA"/>
                    </a:solidFill>
                  </a:tcPr>
                </a:tc>
                <a:tc>
                  <a:txBody>
                    <a:bodyPr/>
                    <a:lstStyle/>
                    <a:p>
                      <a:pPr marL="112395" marR="375285">
                        <a:lnSpc>
                          <a:spcPts val="1500"/>
                        </a:lnSpc>
                        <a:spcBef>
                          <a:spcPts val="555"/>
                        </a:spcBef>
                      </a:pPr>
                      <a:r>
                        <a:rPr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Shared path from Second Ave through to SH1, including safe crossings at Central/</a:t>
                      </a:r>
                      <a:endParaRPr sz="1400" spc="0" dirty="0">
                        <a:latin typeface="Supria Sans Light" panose="020B0303030203050203" pitchFamily="34" charset="0"/>
                        <a:cs typeface="Calibri"/>
                      </a:endParaRPr>
                    </a:p>
                    <a:p>
                      <a:pPr marL="112395" marR="73025">
                        <a:lnSpc>
                          <a:spcPts val="1500"/>
                        </a:lnSpc>
                      </a:pPr>
                      <a:r>
                        <a:rPr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First Ave and Maunu Ave, and upgrade of Kauika Rd bridge</a:t>
                      </a:r>
                      <a:endParaRPr sz="1400" spc="0" dirty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7048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9DA"/>
                    </a:solidFill>
                  </a:tcPr>
                </a:tc>
                <a:tc>
                  <a:txBody>
                    <a:bodyPr/>
                    <a:lstStyle/>
                    <a:p>
                      <a:pPr marL="110489" marR="86995">
                        <a:lnSpc>
                          <a:spcPts val="1500"/>
                        </a:lnSpc>
                        <a:spcBef>
                          <a:spcPts val="555"/>
                        </a:spcBef>
                      </a:pPr>
                      <a:r>
                        <a:rPr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Awaiting stormwater </a:t>
                      </a:r>
                      <a:r>
                        <a:rPr lang="en-NZ"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catchment</a:t>
                      </a:r>
                      <a:r>
                        <a:rPr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 flood modelling to </a:t>
                      </a:r>
                      <a:r>
                        <a:rPr lang="en-NZ"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help </a:t>
                      </a:r>
                      <a:r>
                        <a:rPr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identify feasible flood mitigation solutions within B</a:t>
                      </a:r>
                      <a:r>
                        <a:rPr lang="en-NZ"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l</a:t>
                      </a:r>
                      <a:r>
                        <a:rPr sz="1400" spc="0" dirty="0" err="1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ue</a:t>
                      </a:r>
                      <a:r>
                        <a:rPr sz="1400" spc="0" dirty="0">
                          <a:solidFill>
                            <a:srgbClr val="374249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-Green Network Corridors in the city centre</a:t>
                      </a:r>
                      <a:endParaRPr sz="1400" spc="0" dirty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7048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6D9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6845"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000" b="1" spc="0" dirty="0">
                          <a:solidFill>
                            <a:srgbClr val="231F20"/>
                          </a:solidFill>
                          <a:latin typeface="Supria Sans Light" panose="020B0303030203050203" pitchFamily="34" charset="0"/>
                          <a:cs typeface="Calibri"/>
                        </a:rPr>
                        <a:t>Photos</a:t>
                      </a:r>
                      <a:endParaRPr sz="1000" spc="0">
                        <a:latin typeface="Supria Sans Light" panose="020B0303030203050203" pitchFamily="34" charset="0"/>
                        <a:cs typeface="Calibri"/>
                      </a:endParaRPr>
                    </a:p>
                  </a:txBody>
                  <a:tcPr marL="0" marR="0" marT="5778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spc="0">
                        <a:latin typeface="Supria Sans Light" panose="020B0303030203050203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spc="0">
                        <a:latin typeface="Supria Sans Light" panose="020B0303030203050203" pitchFamily="34" charset="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spc="0">
                        <a:latin typeface="Supria Sans Light" panose="020B0303030203050203" pitchFamily="34" charset="0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BEC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spc="0" dirty="0">
                        <a:latin typeface="Supria Sans Light" panose="020B0303030203050203" pitchFamily="34" charset="0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B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1501355" y="4731795"/>
            <a:ext cx="4220845" cy="1414780"/>
            <a:chOff x="1501355" y="4731795"/>
            <a:chExt cx="4220845" cy="14147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1355" y="4734204"/>
              <a:ext cx="2131733" cy="141222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61346" y="4731795"/>
              <a:ext cx="2060727" cy="1414636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766999" y="4731795"/>
            <a:ext cx="4320540" cy="1427480"/>
            <a:chOff x="5766999" y="4731795"/>
            <a:chExt cx="4320540" cy="142748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66999" y="4731804"/>
              <a:ext cx="2160003" cy="14273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26997" y="4731795"/>
              <a:ext cx="2160005" cy="142734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468000" y="0"/>
            <a:ext cx="10224135" cy="575945"/>
            <a:chOff x="468000" y="0"/>
            <a:chExt cx="10224135" cy="575945"/>
          </a:xfrm>
        </p:grpSpPr>
        <p:sp>
          <p:nvSpPr>
            <p:cNvPr id="11" name="object 11"/>
            <p:cNvSpPr/>
            <p:nvPr/>
          </p:nvSpPr>
          <p:spPr>
            <a:xfrm>
              <a:off x="468000" y="471180"/>
              <a:ext cx="9756140" cy="0"/>
            </a:xfrm>
            <a:custGeom>
              <a:avLst/>
              <a:gdLst/>
              <a:ahLst/>
              <a:cxnLst/>
              <a:rect l="l" t="t" r="r" b="b"/>
              <a:pathLst>
                <a:path w="9756140">
                  <a:moveTo>
                    <a:pt x="975600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3742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59031" y="0"/>
              <a:ext cx="1233170" cy="575945"/>
            </a:xfrm>
            <a:custGeom>
              <a:avLst/>
              <a:gdLst/>
              <a:ahLst/>
              <a:cxnLst/>
              <a:rect l="l" t="t" r="r" b="b"/>
              <a:pathLst>
                <a:path w="1233170" h="575945">
                  <a:moveTo>
                    <a:pt x="1232972" y="0"/>
                  </a:moveTo>
                  <a:lnTo>
                    <a:pt x="0" y="0"/>
                  </a:lnTo>
                  <a:lnTo>
                    <a:pt x="10005" y="15107"/>
                  </a:lnTo>
                  <a:lnTo>
                    <a:pt x="33810" y="50246"/>
                  </a:lnTo>
                  <a:lnTo>
                    <a:pt x="64514" y="94238"/>
                  </a:lnTo>
                  <a:lnTo>
                    <a:pt x="104139" y="149374"/>
                  </a:lnTo>
                  <a:lnTo>
                    <a:pt x="154707" y="217945"/>
                  </a:lnTo>
                  <a:lnTo>
                    <a:pt x="218238" y="302244"/>
                  </a:lnTo>
                  <a:lnTo>
                    <a:pt x="261474" y="356509"/>
                  </a:lnTo>
                  <a:lnTo>
                    <a:pt x="303025" y="403464"/>
                  </a:lnTo>
                  <a:lnTo>
                    <a:pt x="343196" y="443586"/>
                  </a:lnTo>
                  <a:lnTo>
                    <a:pt x="382290" y="477350"/>
                  </a:lnTo>
                  <a:lnTo>
                    <a:pt x="420611" y="505232"/>
                  </a:lnTo>
                  <a:lnTo>
                    <a:pt x="458463" y="527710"/>
                  </a:lnTo>
                  <a:lnTo>
                    <a:pt x="496149" y="545259"/>
                  </a:lnTo>
                  <a:lnTo>
                    <a:pt x="533972" y="558355"/>
                  </a:lnTo>
                  <a:lnTo>
                    <a:pt x="572238" y="567475"/>
                  </a:lnTo>
                  <a:lnTo>
                    <a:pt x="611249" y="573095"/>
                  </a:lnTo>
                  <a:lnTo>
                    <a:pt x="651309" y="575691"/>
                  </a:lnTo>
                  <a:lnTo>
                    <a:pt x="692722" y="575739"/>
                  </a:lnTo>
                  <a:lnTo>
                    <a:pt x="735792" y="573715"/>
                  </a:lnTo>
                  <a:lnTo>
                    <a:pt x="780822" y="570097"/>
                  </a:lnTo>
                  <a:lnTo>
                    <a:pt x="1038952" y="542283"/>
                  </a:lnTo>
                  <a:lnTo>
                    <a:pt x="1140839" y="529242"/>
                  </a:lnTo>
                  <a:lnTo>
                    <a:pt x="1227042" y="514428"/>
                  </a:lnTo>
                  <a:lnTo>
                    <a:pt x="1232972" y="513230"/>
                  </a:lnTo>
                  <a:lnTo>
                    <a:pt x="1232972" y="0"/>
                  </a:lnTo>
                  <a:close/>
                </a:path>
              </a:pathLst>
            </a:custGeom>
            <a:solidFill>
              <a:srgbClr val="374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24605" y="127006"/>
              <a:ext cx="513394" cy="269269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468000" y="7092005"/>
            <a:ext cx="9756140" cy="0"/>
          </a:xfrm>
          <a:custGeom>
            <a:avLst/>
            <a:gdLst/>
            <a:ahLst/>
            <a:cxnLst/>
            <a:rect l="l" t="t" r="r" b="b"/>
            <a:pathLst>
              <a:path w="9756140">
                <a:moveTo>
                  <a:pt x="975600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>
              <a:latin typeface="Supria Sans Light" panose="020B0303030203050203" pitchFamily="34" charset="0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455300" y="7242630"/>
            <a:ext cx="1884680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Supria Sans Light" panose="020B0303030203050203" pitchFamily="34" charset="0"/>
              </a:rPr>
              <a:t>Blue-Green Network Programme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9045812" y="7242630"/>
            <a:ext cx="918845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NZ" dirty="0">
                <a:latin typeface="Supria Sans Light" panose="020B0303030203050203" pitchFamily="34" charset="0"/>
              </a:rPr>
              <a:t>May</a:t>
            </a:r>
            <a:r>
              <a:rPr dirty="0">
                <a:latin typeface="Supria Sans Light" panose="020B0303030203050203" pitchFamily="34" charset="0"/>
              </a:rPr>
              <a:t> 202</a:t>
            </a:r>
            <a:r>
              <a:rPr lang="en-NZ" dirty="0">
                <a:latin typeface="Supria Sans Light" panose="020B0303030203050203" pitchFamily="34" charset="0"/>
              </a:rPr>
              <a:t>3</a:t>
            </a:r>
            <a:endParaRPr dirty="0">
              <a:latin typeface="Supria Sans Light" panose="020B0303030203050203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5300" y="487055"/>
            <a:ext cx="7827645" cy="866263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ts val="2900"/>
              </a:lnSpc>
              <a:spcBef>
                <a:spcPts val="780"/>
              </a:spcBef>
            </a:pPr>
            <a:r>
              <a:rPr dirty="0">
                <a:latin typeface="Supria Sans Bold" panose="020B0803030203050203" pitchFamily="34" charset="0"/>
              </a:rPr>
              <a:t>Future-proofing inner-city infrastructure &amp;</a:t>
            </a:r>
            <a:r>
              <a:rPr i="1" dirty="0">
                <a:latin typeface="Supria Sans Bold" panose="020B0803030203050203" pitchFamily="34" charset="0"/>
              </a:rPr>
              <a:t> businesses against climate change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4300" y="1654042"/>
            <a:ext cx="4610100" cy="2392962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41300" marR="5080" indent="-228600">
              <a:lnSpc>
                <a:spcPts val="1600"/>
              </a:lnSpc>
              <a:spcBef>
                <a:spcPts val="219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Concept design for a shared path along ther Lower Waiarohia River factors in climate change and expected sea-level rise</a:t>
            </a:r>
            <a:endParaRPr lang="en-NZ" sz="1400" dirty="0">
              <a:solidFill>
                <a:srgbClr val="006778"/>
              </a:solidFill>
              <a:latin typeface="Supria Sans Light" panose="020B0303030203050203" pitchFamily="34" charset="0"/>
              <a:cs typeface="Calibri"/>
            </a:endParaRPr>
          </a:p>
          <a:p>
            <a:pPr marL="241300" marR="5080" indent="-228600">
              <a:lnSpc>
                <a:spcPts val="1600"/>
              </a:lnSpc>
              <a:spcBef>
                <a:spcPts val="219"/>
              </a:spcBef>
              <a:buChar char="•"/>
              <a:tabLst>
                <a:tab pos="240665" algn="l"/>
                <a:tab pos="241300" algn="l"/>
              </a:tabLst>
            </a:pPr>
            <a:r>
              <a:rPr lang="en-NZ" sz="14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Land acquisitions over time to enable implementation</a:t>
            </a:r>
            <a:endParaRPr sz="1400" dirty="0">
              <a:latin typeface="Supria Sans Light" panose="020B0303030203050203" pitchFamily="34" charset="0"/>
              <a:cs typeface="Calibri"/>
            </a:endParaRPr>
          </a:p>
          <a:p>
            <a:pPr marL="241300" marR="162560" indent="-228600">
              <a:lnSpc>
                <a:spcPts val="16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r>
              <a:rPr sz="14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Design incorporates nature-based elements to soften hardscaping materials and filter contaminants in stormwater run-off including:</a:t>
            </a:r>
            <a:endParaRPr sz="1400" dirty="0">
              <a:latin typeface="Supria Sans Light" panose="020B0303030203050203" pitchFamily="34" charset="0"/>
              <a:cs typeface="Calibri"/>
            </a:endParaRPr>
          </a:p>
          <a:p>
            <a:pPr marL="696595" lvl="1" indent="-229235">
              <a:lnSpc>
                <a:spcPct val="100000"/>
              </a:lnSpc>
              <a:spcBef>
                <a:spcPts val="445"/>
              </a:spcBef>
              <a:buChar char="•"/>
              <a:tabLst>
                <a:tab pos="696595" algn="l"/>
                <a:tab pos="697230" algn="l"/>
              </a:tabLst>
            </a:pPr>
            <a:r>
              <a:rPr sz="14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Raingardens</a:t>
            </a:r>
            <a:r>
              <a:rPr lang="en-NZ" sz="14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, biofiltration swales</a:t>
            </a:r>
            <a:endParaRPr sz="1400" dirty="0">
              <a:latin typeface="Supria Sans Light" panose="020B0303030203050203" pitchFamily="34" charset="0"/>
              <a:cs typeface="Calibri"/>
            </a:endParaRPr>
          </a:p>
          <a:p>
            <a:pPr marL="696595" lvl="1" indent="-229235">
              <a:lnSpc>
                <a:spcPct val="100000"/>
              </a:lnSpc>
              <a:spcBef>
                <a:spcPts val="490"/>
              </a:spcBef>
              <a:buChar char="•"/>
              <a:tabLst>
                <a:tab pos="696595" algn="l"/>
                <a:tab pos="697230" algn="l"/>
              </a:tabLst>
            </a:pPr>
            <a:r>
              <a:rPr sz="14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Specimen tree planting</a:t>
            </a:r>
            <a:r>
              <a:rPr lang="en-NZ" sz="14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, riparian vegetation</a:t>
            </a:r>
            <a:endParaRPr sz="1400" dirty="0">
              <a:latin typeface="Supria Sans Light" panose="020B0303030203050203" pitchFamily="34" charset="0"/>
              <a:cs typeface="Calibri"/>
            </a:endParaRPr>
          </a:p>
          <a:p>
            <a:pPr marL="696595" lvl="1" indent="-229235">
              <a:lnSpc>
                <a:spcPct val="100000"/>
              </a:lnSpc>
              <a:spcBef>
                <a:spcPts val="484"/>
              </a:spcBef>
              <a:buChar char="•"/>
              <a:tabLst>
                <a:tab pos="696595" algn="l"/>
                <a:tab pos="697230" algn="l"/>
              </a:tabLst>
            </a:pPr>
            <a:r>
              <a:rPr sz="14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Pervious pavement</a:t>
            </a:r>
            <a:endParaRPr sz="1400" dirty="0">
              <a:latin typeface="Supria Sans Light" panose="020B0303030203050203" pitchFamily="34" charset="0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6126" y="1711198"/>
            <a:ext cx="4309744" cy="495534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6991" y="4284014"/>
            <a:ext cx="4811979" cy="238252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68000" y="0"/>
            <a:ext cx="10224135" cy="575945"/>
            <a:chOff x="468000" y="0"/>
            <a:chExt cx="10224135" cy="575945"/>
          </a:xfrm>
        </p:grpSpPr>
        <p:sp>
          <p:nvSpPr>
            <p:cNvPr id="7" name="object 7"/>
            <p:cNvSpPr/>
            <p:nvPr/>
          </p:nvSpPr>
          <p:spPr>
            <a:xfrm>
              <a:off x="468000" y="471180"/>
              <a:ext cx="9756140" cy="0"/>
            </a:xfrm>
            <a:custGeom>
              <a:avLst/>
              <a:gdLst/>
              <a:ahLst/>
              <a:cxnLst/>
              <a:rect l="l" t="t" r="r" b="b"/>
              <a:pathLst>
                <a:path w="9756140">
                  <a:moveTo>
                    <a:pt x="975600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3742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59031" y="0"/>
              <a:ext cx="1233170" cy="575945"/>
            </a:xfrm>
            <a:custGeom>
              <a:avLst/>
              <a:gdLst/>
              <a:ahLst/>
              <a:cxnLst/>
              <a:rect l="l" t="t" r="r" b="b"/>
              <a:pathLst>
                <a:path w="1233170" h="575945">
                  <a:moveTo>
                    <a:pt x="1232972" y="0"/>
                  </a:moveTo>
                  <a:lnTo>
                    <a:pt x="0" y="0"/>
                  </a:lnTo>
                  <a:lnTo>
                    <a:pt x="10005" y="15107"/>
                  </a:lnTo>
                  <a:lnTo>
                    <a:pt x="33810" y="50246"/>
                  </a:lnTo>
                  <a:lnTo>
                    <a:pt x="64514" y="94238"/>
                  </a:lnTo>
                  <a:lnTo>
                    <a:pt x="104139" y="149374"/>
                  </a:lnTo>
                  <a:lnTo>
                    <a:pt x="154707" y="217945"/>
                  </a:lnTo>
                  <a:lnTo>
                    <a:pt x="218238" y="302244"/>
                  </a:lnTo>
                  <a:lnTo>
                    <a:pt x="261474" y="356509"/>
                  </a:lnTo>
                  <a:lnTo>
                    <a:pt x="303025" y="403464"/>
                  </a:lnTo>
                  <a:lnTo>
                    <a:pt x="343196" y="443586"/>
                  </a:lnTo>
                  <a:lnTo>
                    <a:pt x="382290" y="477350"/>
                  </a:lnTo>
                  <a:lnTo>
                    <a:pt x="420611" y="505232"/>
                  </a:lnTo>
                  <a:lnTo>
                    <a:pt x="458463" y="527710"/>
                  </a:lnTo>
                  <a:lnTo>
                    <a:pt x="496149" y="545259"/>
                  </a:lnTo>
                  <a:lnTo>
                    <a:pt x="533972" y="558355"/>
                  </a:lnTo>
                  <a:lnTo>
                    <a:pt x="572238" y="567475"/>
                  </a:lnTo>
                  <a:lnTo>
                    <a:pt x="611249" y="573095"/>
                  </a:lnTo>
                  <a:lnTo>
                    <a:pt x="651309" y="575691"/>
                  </a:lnTo>
                  <a:lnTo>
                    <a:pt x="692722" y="575739"/>
                  </a:lnTo>
                  <a:lnTo>
                    <a:pt x="735792" y="573715"/>
                  </a:lnTo>
                  <a:lnTo>
                    <a:pt x="780822" y="570097"/>
                  </a:lnTo>
                  <a:lnTo>
                    <a:pt x="1038952" y="542283"/>
                  </a:lnTo>
                  <a:lnTo>
                    <a:pt x="1140839" y="529242"/>
                  </a:lnTo>
                  <a:lnTo>
                    <a:pt x="1227042" y="514428"/>
                  </a:lnTo>
                  <a:lnTo>
                    <a:pt x="1232972" y="513230"/>
                  </a:lnTo>
                  <a:lnTo>
                    <a:pt x="1232972" y="0"/>
                  </a:lnTo>
                  <a:close/>
                </a:path>
              </a:pathLst>
            </a:custGeom>
            <a:solidFill>
              <a:srgbClr val="374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24605" y="127006"/>
              <a:ext cx="513394" cy="269269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468000" y="7092005"/>
            <a:ext cx="9756140" cy="0"/>
          </a:xfrm>
          <a:custGeom>
            <a:avLst/>
            <a:gdLst/>
            <a:ahLst/>
            <a:cxnLst/>
            <a:rect l="l" t="t" r="r" b="b"/>
            <a:pathLst>
              <a:path w="9756140">
                <a:moveTo>
                  <a:pt x="975600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>
              <a:latin typeface="Supria Sans Light" panose="020B0303030203050203" pitchFamily="34" charset="0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455300" y="7242630"/>
            <a:ext cx="1884680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Supria Sans Light" panose="020B0303030203050203" pitchFamily="34" charset="0"/>
              </a:rPr>
              <a:t>Blue-Green Network Programme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xfrm>
            <a:off x="9045812" y="7242630"/>
            <a:ext cx="918845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NZ" dirty="0">
                <a:latin typeface="Supria Sans Light" panose="020B0303030203050203" pitchFamily="34" charset="0"/>
              </a:rPr>
              <a:t>May</a:t>
            </a:r>
            <a:r>
              <a:rPr dirty="0">
                <a:latin typeface="Supria Sans Light" panose="020B0303030203050203" pitchFamily="34" charset="0"/>
              </a:rPr>
              <a:t> 202</a:t>
            </a:r>
            <a:r>
              <a:rPr lang="en-NZ" dirty="0">
                <a:latin typeface="Supria Sans Light" panose="020B0303030203050203" pitchFamily="34" charset="0"/>
              </a:rPr>
              <a:t>3</a:t>
            </a:r>
            <a:endParaRPr dirty="0">
              <a:latin typeface="Supria Sans Light" panose="020B0303030203050203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5300" y="487055"/>
            <a:ext cx="9844400" cy="9053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459"/>
              </a:spcBef>
            </a:pPr>
            <a:r>
              <a:rPr lang="en-NZ" sz="2800" dirty="0">
                <a:latin typeface="Supria Sans Bold" panose="020B0803030203050203" pitchFamily="34" charset="0"/>
              </a:rPr>
              <a:t>Understanding our </a:t>
            </a:r>
            <a:r>
              <a:rPr sz="2800" dirty="0">
                <a:latin typeface="Supria Sans Bold" panose="020B0803030203050203" pitchFamily="34" charset="0"/>
              </a:rPr>
              <a:t>waterways is</a:t>
            </a:r>
            <a:r>
              <a:rPr sz="2800" i="1" dirty="0">
                <a:latin typeface="Supria Sans Bold" panose="020B0803030203050203" pitchFamily="34" charset="0"/>
              </a:rPr>
              <a:t> central to </a:t>
            </a:r>
            <a:r>
              <a:rPr lang="en-NZ" sz="2800" i="1" dirty="0">
                <a:latin typeface="Supria Sans Bold" panose="020B0803030203050203" pitchFamily="34" charset="0"/>
              </a:rPr>
              <a:t>nature-based solutions for stormwater management</a:t>
            </a:r>
            <a:endParaRPr sz="2800" i="1" dirty="0">
              <a:latin typeface="Supria Sans Bold" panose="020B0803030203050203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1614" y="1693687"/>
            <a:ext cx="4695825" cy="3578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6500"/>
              </a:lnSpc>
              <a:spcBef>
                <a:spcPts val="12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A</a:t>
            </a: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n in-</a:t>
            </a:r>
            <a:r>
              <a:rPr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stream survey where 360-degree video footage was captured to gauge the current state of urban waterways</a:t>
            </a: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and for future comparisons</a:t>
            </a:r>
          </a:p>
          <a:p>
            <a:pPr marL="241300" marR="5080" indent="-228600">
              <a:lnSpc>
                <a:spcPct val="106500"/>
              </a:lnSpc>
              <a:spcBef>
                <a:spcPts val="12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Use of new tech</a:t>
            </a:r>
            <a:r>
              <a:rPr lang="en-NZ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nology and systems to make data widely available through </a:t>
            </a:r>
            <a:r>
              <a:rPr lang="en-NZ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Mapillary</a:t>
            </a:r>
            <a:endParaRPr lang="en-NZ" dirty="0">
              <a:solidFill>
                <a:srgbClr val="006778"/>
              </a:solidFill>
              <a:latin typeface="Supria Sans Light" panose="020B0303030203050203" pitchFamily="34" charset="0"/>
              <a:cs typeface="Calibri"/>
            </a:endParaRPr>
          </a:p>
          <a:p>
            <a:pPr marL="241300" marR="5080" indent="-228600">
              <a:lnSpc>
                <a:spcPct val="106500"/>
              </a:lnSpc>
              <a:spcBef>
                <a:spcPts val="12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Results mapped in GIS to enable council engineers to set priorities for restoring the stream and infrastructure</a:t>
            </a: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upgrades</a:t>
            </a:r>
            <a:endParaRPr sz="1800" dirty="0">
              <a:latin typeface="Supria Sans Light" panose="020B0303030203050203" pitchFamily="34" charset="0"/>
              <a:cs typeface="Calibri"/>
            </a:endParaRPr>
          </a:p>
          <a:p>
            <a:pPr marL="241300" marR="80010" indent="-228600">
              <a:lnSpc>
                <a:spcPct val="106500"/>
              </a:lnSpc>
              <a:spcBef>
                <a:spcPts val="565"/>
              </a:spcBef>
              <a:buChar char="•"/>
              <a:tabLst>
                <a:tab pos="240665" algn="l"/>
                <a:tab pos="241300" algn="l"/>
              </a:tabLst>
            </a:pPr>
            <a:endParaRPr sz="1800" dirty="0">
              <a:latin typeface="Supria Sans Light" panose="020B0303030203050203" pitchFamily="34" charset="0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50349" y="1781317"/>
            <a:ext cx="4572000" cy="34290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552503" y="5304002"/>
            <a:ext cx="4538980" cy="467436"/>
          </a:xfrm>
          <a:prstGeom prst="rect">
            <a:avLst/>
          </a:prstGeom>
          <a:noFill/>
        </p:spPr>
        <p:txBody>
          <a:bodyPr vert="horz" wrap="square" lIns="0" tIns="6667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525"/>
              </a:spcBef>
            </a:pPr>
            <a:r>
              <a:rPr sz="1300" b="1" dirty="0">
                <a:solidFill>
                  <a:schemeClr val="tx1"/>
                </a:solidFill>
                <a:latin typeface="Supria Sans Light" panose="020B0303030203050203" pitchFamily="34" charset="0"/>
                <a:cs typeface="Calibri"/>
              </a:rPr>
              <a:t>Photo: </a:t>
            </a:r>
            <a:r>
              <a:rPr lang="en-NZ" sz="1300" dirty="0">
                <a:solidFill>
                  <a:schemeClr val="tx1"/>
                </a:solidFill>
                <a:latin typeface="Supria Sans Light" panose="020B0303030203050203" pitchFamily="34" charset="0"/>
                <a:cs typeface="Calibri"/>
              </a:rPr>
              <a:t>Zealandia</a:t>
            </a:r>
            <a:r>
              <a:rPr sz="1300" dirty="0">
                <a:solidFill>
                  <a:schemeClr val="tx1"/>
                </a:solidFill>
                <a:latin typeface="Supria Sans Light" panose="020B0303030203050203" pitchFamily="34" charset="0"/>
                <a:cs typeface="Calibri"/>
              </a:rPr>
              <a:t> </a:t>
            </a:r>
            <a:r>
              <a:rPr lang="en-NZ" sz="1300" dirty="0">
                <a:solidFill>
                  <a:schemeClr val="tx1"/>
                </a:solidFill>
                <a:latin typeface="Supria Sans Light" panose="020B0303030203050203" pitchFamily="34" charset="0"/>
                <a:cs typeface="Calibri"/>
              </a:rPr>
              <a:t>Consulting Ltd </a:t>
            </a:r>
            <a:r>
              <a:rPr sz="1300" dirty="0">
                <a:solidFill>
                  <a:schemeClr val="tx1"/>
                </a:solidFill>
                <a:latin typeface="Supria Sans Light" panose="020B0303030203050203" pitchFamily="34" charset="0"/>
                <a:cs typeface="Calibri"/>
              </a:rPr>
              <a:t>walking </a:t>
            </a:r>
            <a:r>
              <a:rPr lang="en-NZ" sz="1300" dirty="0">
                <a:solidFill>
                  <a:schemeClr val="tx1"/>
                </a:solidFill>
                <a:latin typeface="Supria Sans Light" panose="020B0303030203050203" pitchFamily="34" charset="0"/>
                <a:cs typeface="Calibri"/>
              </a:rPr>
              <a:t>the </a:t>
            </a:r>
            <a:r>
              <a:rPr lang="en-NZ" sz="1300" dirty="0" err="1">
                <a:solidFill>
                  <a:schemeClr val="tx1"/>
                </a:solidFill>
                <a:latin typeface="Supria Sans Light" panose="020B0303030203050203" pitchFamily="34" charset="0"/>
                <a:cs typeface="Calibri"/>
              </a:rPr>
              <a:t>Raumanga</a:t>
            </a:r>
            <a:r>
              <a:rPr sz="1300" dirty="0">
                <a:solidFill>
                  <a:schemeClr val="tx1"/>
                </a:solidFill>
                <a:latin typeface="Supria Sans Light" panose="020B0303030203050203" pitchFamily="34" charset="0"/>
                <a:cs typeface="Calibri"/>
              </a:rPr>
              <a:t> </a:t>
            </a:r>
            <a:r>
              <a:rPr lang="en-NZ" sz="1300" dirty="0">
                <a:solidFill>
                  <a:schemeClr val="tx1"/>
                </a:solidFill>
                <a:latin typeface="Supria Sans Light" panose="020B0303030203050203" pitchFamily="34" charset="0"/>
                <a:cs typeface="Calibri"/>
              </a:rPr>
              <a:t>stream, capturing 360 degree video footage</a:t>
            </a:r>
            <a:endParaRPr sz="1300" dirty="0">
              <a:solidFill>
                <a:schemeClr val="tx1"/>
              </a:solidFill>
              <a:latin typeface="Supria Sans Light" panose="020B0303030203050203" pitchFamily="34" charset="0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8000" y="0"/>
            <a:ext cx="10224135" cy="575945"/>
            <a:chOff x="468000" y="0"/>
            <a:chExt cx="10224135" cy="575945"/>
          </a:xfrm>
        </p:grpSpPr>
        <p:sp>
          <p:nvSpPr>
            <p:cNvPr id="8" name="object 8"/>
            <p:cNvSpPr/>
            <p:nvPr/>
          </p:nvSpPr>
          <p:spPr>
            <a:xfrm>
              <a:off x="468000" y="471180"/>
              <a:ext cx="9756140" cy="0"/>
            </a:xfrm>
            <a:custGeom>
              <a:avLst/>
              <a:gdLst/>
              <a:ahLst/>
              <a:cxnLst/>
              <a:rect l="l" t="t" r="r" b="b"/>
              <a:pathLst>
                <a:path w="9756140">
                  <a:moveTo>
                    <a:pt x="975600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3742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59031" y="0"/>
              <a:ext cx="1233170" cy="575945"/>
            </a:xfrm>
            <a:custGeom>
              <a:avLst/>
              <a:gdLst/>
              <a:ahLst/>
              <a:cxnLst/>
              <a:rect l="l" t="t" r="r" b="b"/>
              <a:pathLst>
                <a:path w="1233170" h="575945">
                  <a:moveTo>
                    <a:pt x="1232972" y="0"/>
                  </a:moveTo>
                  <a:lnTo>
                    <a:pt x="0" y="0"/>
                  </a:lnTo>
                  <a:lnTo>
                    <a:pt x="10005" y="15107"/>
                  </a:lnTo>
                  <a:lnTo>
                    <a:pt x="33810" y="50246"/>
                  </a:lnTo>
                  <a:lnTo>
                    <a:pt x="64514" y="94238"/>
                  </a:lnTo>
                  <a:lnTo>
                    <a:pt x="104139" y="149374"/>
                  </a:lnTo>
                  <a:lnTo>
                    <a:pt x="154707" y="217945"/>
                  </a:lnTo>
                  <a:lnTo>
                    <a:pt x="218238" y="302244"/>
                  </a:lnTo>
                  <a:lnTo>
                    <a:pt x="261474" y="356509"/>
                  </a:lnTo>
                  <a:lnTo>
                    <a:pt x="303025" y="403464"/>
                  </a:lnTo>
                  <a:lnTo>
                    <a:pt x="343196" y="443586"/>
                  </a:lnTo>
                  <a:lnTo>
                    <a:pt x="382290" y="477350"/>
                  </a:lnTo>
                  <a:lnTo>
                    <a:pt x="420611" y="505232"/>
                  </a:lnTo>
                  <a:lnTo>
                    <a:pt x="458463" y="527710"/>
                  </a:lnTo>
                  <a:lnTo>
                    <a:pt x="496149" y="545259"/>
                  </a:lnTo>
                  <a:lnTo>
                    <a:pt x="533972" y="558355"/>
                  </a:lnTo>
                  <a:lnTo>
                    <a:pt x="572238" y="567475"/>
                  </a:lnTo>
                  <a:lnTo>
                    <a:pt x="611249" y="573095"/>
                  </a:lnTo>
                  <a:lnTo>
                    <a:pt x="651309" y="575691"/>
                  </a:lnTo>
                  <a:lnTo>
                    <a:pt x="692722" y="575739"/>
                  </a:lnTo>
                  <a:lnTo>
                    <a:pt x="735792" y="573715"/>
                  </a:lnTo>
                  <a:lnTo>
                    <a:pt x="780822" y="570097"/>
                  </a:lnTo>
                  <a:lnTo>
                    <a:pt x="1038952" y="542283"/>
                  </a:lnTo>
                  <a:lnTo>
                    <a:pt x="1140839" y="529242"/>
                  </a:lnTo>
                  <a:lnTo>
                    <a:pt x="1227042" y="514428"/>
                  </a:lnTo>
                  <a:lnTo>
                    <a:pt x="1232972" y="513230"/>
                  </a:lnTo>
                  <a:lnTo>
                    <a:pt x="1232972" y="0"/>
                  </a:lnTo>
                  <a:close/>
                </a:path>
              </a:pathLst>
            </a:custGeom>
            <a:solidFill>
              <a:srgbClr val="374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24605" y="127006"/>
              <a:ext cx="513394" cy="269269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468000" y="7092005"/>
            <a:ext cx="9756140" cy="0"/>
          </a:xfrm>
          <a:custGeom>
            <a:avLst/>
            <a:gdLst/>
            <a:ahLst/>
            <a:cxnLst/>
            <a:rect l="l" t="t" r="r" b="b"/>
            <a:pathLst>
              <a:path w="9756140">
                <a:moveTo>
                  <a:pt x="975600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>
              <a:latin typeface="Supria Sans Light" panose="020B0303030203050203" pitchFamily="34" charset="0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455300" y="7242630"/>
            <a:ext cx="1884680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Supria Sans Light" panose="020B0303030203050203" pitchFamily="34" charset="0"/>
              </a:rPr>
              <a:t>Blue-Green Network Programme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9045812" y="7242630"/>
            <a:ext cx="918845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NZ" dirty="0">
                <a:latin typeface="Supria Sans Light" panose="020B0303030203050203" pitchFamily="34" charset="0"/>
              </a:rPr>
              <a:t>May</a:t>
            </a:r>
            <a:r>
              <a:rPr dirty="0">
                <a:latin typeface="Supria Sans Light" panose="020B0303030203050203" pitchFamily="34" charset="0"/>
              </a:rPr>
              <a:t> 202</a:t>
            </a:r>
            <a:r>
              <a:rPr lang="en-NZ" dirty="0">
                <a:latin typeface="Supria Sans Light" panose="020B0303030203050203" pitchFamily="34" charset="0"/>
              </a:rPr>
              <a:t>3</a:t>
            </a:r>
            <a:endParaRPr dirty="0">
              <a:latin typeface="Supria Sans Light" panose="020B0303030203050203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5300" y="487055"/>
            <a:ext cx="9844400" cy="482182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459"/>
              </a:spcBef>
            </a:pPr>
            <a:r>
              <a:rPr lang="en-NZ" sz="2800" dirty="0" err="1">
                <a:latin typeface="Supria Sans Bold" panose="020B0803030203050203" pitchFamily="34" charset="0"/>
                <a:hlinkClick r:id="rId2"/>
              </a:rPr>
              <a:t>Mapillary</a:t>
            </a:r>
            <a:r>
              <a:rPr lang="en-NZ" sz="2800" dirty="0">
                <a:latin typeface="Supria Sans Bold" panose="020B0803030203050203" pitchFamily="34" charset="0"/>
              </a:rPr>
              <a:t> – Stream Survey Map and Images</a:t>
            </a:r>
            <a:endParaRPr sz="2800" i="1" dirty="0">
              <a:latin typeface="Supria Sans Bold" panose="020B0803030203050203" pitchFamily="34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68000" y="0"/>
            <a:ext cx="10224135" cy="575945"/>
            <a:chOff x="468000" y="0"/>
            <a:chExt cx="10224135" cy="575945"/>
          </a:xfrm>
        </p:grpSpPr>
        <p:sp>
          <p:nvSpPr>
            <p:cNvPr id="8" name="object 8"/>
            <p:cNvSpPr/>
            <p:nvPr/>
          </p:nvSpPr>
          <p:spPr>
            <a:xfrm>
              <a:off x="468000" y="471180"/>
              <a:ext cx="9756140" cy="0"/>
            </a:xfrm>
            <a:custGeom>
              <a:avLst/>
              <a:gdLst/>
              <a:ahLst/>
              <a:cxnLst/>
              <a:rect l="l" t="t" r="r" b="b"/>
              <a:pathLst>
                <a:path w="9756140">
                  <a:moveTo>
                    <a:pt x="975600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3742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459031" y="0"/>
              <a:ext cx="1233170" cy="575945"/>
            </a:xfrm>
            <a:custGeom>
              <a:avLst/>
              <a:gdLst/>
              <a:ahLst/>
              <a:cxnLst/>
              <a:rect l="l" t="t" r="r" b="b"/>
              <a:pathLst>
                <a:path w="1233170" h="575945">
                  <a:moveTo>
                    <a:pt x="1232972" y="0"/>
                  </a:moveTo>
                  <a:lnTo>
                    <a:pt x="0" y="0"/>
                  </a:lnTo>
                  <a:lnTo>
                    <a:pt x="10005" y="15107"/>
                  </a:lnTo>
                  <a:lnTo>
                    <a:pt x="33810" y="50246"/>
                  </a:lnTo>
                  <a:lnTo>
                    <a:pt x="64514" y="94238"/>
                  </a:lnTo>
                  <a:lnTo>
                    <a:pt x="104139" y="149374"/>
                  </a:lnTo>
                  <a:lnTo>
                    <a:pt x="154707" y="217945"/>
                  </a:lnTo>
                  <a:lnTo>
                    <a:pt x="218238" y="302244"/>
                  </a:lnTo>
                  <a:lnTo>
                    <a:pt x="261474" y="356509"/>
                  </a:lnTo>
                  <a:lnTo>
                    <a:pt x="303025" y="403464"/>
                  </a:lnTo>
                  <a:lnTo>
                    <a:pt x="343196" y="443586"/>
                  </a:lnTo>
                  <a:lnTo>
                    <a:pt x="382290" y="477350"/>
                  </a:lnTo>
                  <a:lnTo>
                    <a:pt x="420611" y="505232"/>
                  </a:lnTo>
                  <a:lnTo>
                    <a:pt x="458463" y="527710"/>
                  </a:lnTo>
                  <a:lnTo>
                    <a:pt x="496149" y="545259"/>
                  </a:lnTo>
                  <a:lnTo>
                    <a:pt x="533972" y="558355"/>
                  </a:lnTo>
                  <a:lnTo>
                    <a:pt x="572238" y="567475"/>
                  </a:lnTo>
                  <a:lnTo>
                    <a:pt x="611249" y="573095"/>
                  </a:lnTo>
                  <a:lnTo>
                    <a:pt x="651309" y="575691"/>
                  </a:lnTo>
                  <a:lnTo>
                    <a:pt x="692722" y="575739"/>
                  </a:lnTo>
                  <a:lnTo>
                    <a:pt x="735792" y="573715"/>
                  </a:lnTo>
                  <a:lnTo>
                    <a:pt x="780822" y="570097"/>
                  </a:lnTo>
                  <a:lnTo>
                    <a:pt x="1038952" y="542283"/>
                  </a:lnTo>
                  <a:lnTo>
                    <a:pt x="1140839" y="529242"/>
                  </a:lnTo>
                  <a:lnTo>
                    <a:pt x="1227042" y="514428"/>
                  </a:lnTo>
                  <a:lnTo>
                    <a:pt x="1232972" y="513230"/>
                  </a:lnTo>
                  <a:lnTo>
                    <a:pt x="1232972" y="0"/>
                  </a:lnTo>
                  <a:close/>
                </a:path>
              </a:pathLst>
            </a:custGeom>
            <a:solidFill>
              <a:srgbClr val="374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24605" y="127006"/>
              <a:ext cx="513394" cy="269269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468000" y="7092005"/>
            <a:ext cx="9756140" cy="0"/>
          </a:xfrm>
          <a:custGeom>
            <a:avLst/>
            <a:gdLst/>
            <a:ahLst/>
            <a:cxnLst/>
            <a:rect l="l" t="t" r="r" b="b"/>
            <a:pathLst>
              <a:path w="9756140">
                <a:moveTo>
                  <a:pt x="975600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>
              <a:latin typeface="Supria Sans Light" panose="020B0303030203050203" pitchFamily="34" charset="0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455300" y="7242630"/>
            <a:ext cx="1884680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Supria Sans Light" panose="020B0303030203050203" pitchFamily="34" charset="0"/>
              </a:rPr>
              <a:t>Blue-Green Network Programme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9045812" y="7242630"/>
            <a:ext cx="918845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NZ" dirty="0">
                <a:latin typeface="Supria Sans Light" panose="020B0303030203050203" pitchFamily="34" charset="0"/>
              </a:rPr>
              <a:t>May</a:t>
            </a:r>
            <a:r>
              <a:rPr dirty="0">
                <a:latin typeface="Supria Sans Light" panose="020B0303030203050203" pitchFamily="34" charset="0"/>
              </a:rPr>
              <a:t> 202</a:t>
            </a:r>
            <a:r>
              <a:rPr lang="en-NZ" dirty="0">
                <a:latin typeface="Supria Sans Light" panose="020B0303030203050203" pitchFamily="34" charset="0"/>
              </a:rPr>
              <a:t>3</a:t>
            </a:r>
            <a:endParaRPr dirty="0">
              <a:latin typeface="Supria Sans Light" panose="020B030303020305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201EE0B-9B61-40E3-8824-FDBA491FD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4891"/>
            <a:ext cx="10693400" cy="59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21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5300" y="487055"/>
            <a:ext cx="7827645" cy="852413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 marR="5080">
              <a:lnSpc>
                <a:spcPts val="2900"/>
              </a:lnSpc>
              <a:spcBef>
                <a:spcPts val="780"/>
              </a:spcBef>
            </a:pPr>
            <a:r>
              <a:rPr lang="en-NZ" sz="3600" dirty="0">
                <a:latin typeface="Supria Sans Bold" panose="020B0803030203050203" pitchFamily="34" charset="0"/>
              </a:rPr>
              <a:t>Te Mana o Te </a:t>
            </a:r>
            <a:r>
              <a:rPr lang="en-NZ" sz="3600" dirty="0" err="1">
                <a:latin typeface="Supria Sans Bold" panose="020B0803030203050203" pitchFamily="34" charset="0"/>
              </a:rPr>
              <a:t>Ao</a:t>
            </a:r>
            <a:r>
              <a:rPr lang="en-NZ" sz="3600" dirty="0">
                <a:latin typeface="Supria Sans Bold" panose="020B0803030203050203" pitchFamily="34" charset="0"/>
              </a:rPr>
              <a:t> </a:t>
            </a:r>
            <a:r>
              <a:rPr lang="en-NZ" sz="3600" dirty="0" err="1">
                <a:latin typeface="Supria Sans Bold" panose="020B0803030203050203" pitchFamily="34" charset="0"/>
              </a:rPr>
              <a:t>Tūroa</a:t>
            </a:r>
            <a:br>
              <a:rPr lang="en-NZ" dirty="0">
                <a:latin typeface="Supria Sans Bold" panose="020B0803030203050203" pitchFamily="34" charset="0"/>
              </a:rPr>
            </a:br>
            <a:r>
              <a:rPr lang="en-NZ" sz="2400" dirty="0">
                <a:latin typeface="Supria Sans Bold" panose="020B0803030203050203" pitchFamily="34" charset="0"/>
              </a:rPr>
              <a:t>a Te </a:t>
            </a:r>
            <a:r>
              <a:rPr lang="en-NZ" sz="2400" dirty="0" err="1">
                <a:latin typeface="Supria Sans Bold" panose="020B0803030203050203" pitchFamily="34" charset="0"/>
              </a:rPr>
              <a:t>Ao</a:t>
            </a:r>
            <a:r>
              <a:rPr lang="en-NZ" sz="2400" dirty="0">
                <a:latin typeface="Supria Sans Bold" panose="020B0803030203050203" pitchFamily="34" charset="0"/>
              </a:rPr>
              <a:t> Māori Decision Making Framework</a:t>
            </a:r>
            <a:endParaRPr i="1" dirty="0">
              <a:latin typeface="Supria Sans Bold" panose="020B0803030203050203" pitchFamily="34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68000" y="0"/>
            <a:ext cx="10224135" cy="575945"/>
            <a:chOff x="468000" y="0"/>
            <a:chExt cx="10224135" cy="575945"/>
          </a:xfrm>
        </p:grpSpPr>
        <p:sp>
          <p:nvSpPr>
            <p:cNvPr id="7" name="object 7"/>
            <p:cNvSpPr/>
            <p:nvPr/>
          </p:nvSpPr>
          <p:spPr>
            <a:xfrm>
              <a:off x="468000" y="471180"/>
              <a:ext cx="9756140" cy="0"/>
            </a:xfrm>
            <a:custGeom>
              <a:avLst/>
              <a:gdLst/>
              <a:ahLst/>
              <a:cxnLst/>
              <a:rect l="l" t="t" r="r" b="b"/>
              <a:pathLst>
                <a:path w="9756140">
                  <a:moveTo>
                    <a:pt x="975600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3742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459031" y="0"/>
              <a:ext cx="1233170" cy="575945"/>
            </a:xfrm>
            <a:custGeom>
              <a:avLst/>
              <a:gdLst/>
              <a:ahLst/>
              <a:cxnLst/>
              <a:rect l="l" t="t" r="r" b="b"/>
              <a:pathLst>
                <a:path w="1233170" h="575945">
                  <a:moveTo>
                    <a:pt x="1232972" y="0"/>
                  </a:moveTo>
                  <a:lnTo>
                    <a:pt x="0" y="0"/>
                  </a:lnTo>
                  <a:lnTo>
                    <a:pt x="10005" y="15107"/>
                  </a:lnTo>
                  <a:lnTo>
                    <a:pt x="33810" y="50246"/>
                  </a:lnTo>
                  <a:lnTo>
                    <a:pt x="64514" y="94238"/>
                  </a:lnTo>
                  <a:lnTo>
                    <a:pt x="104139" y="149374"/>
                  </a:lnTo>
                  <a:lnTo>
                    <a:pt x="154707" y="217945"/>
                  </a:lnTo>
                  <a:lnTo>
                    <a:pt x="218238" y="302244"/>
                  </a:lnTo>
                  <a:lnTo>
                    <a:pt x="261474" y="356509"/>
                  </a:lnTo>
                  <a:lnTo>
                    <a:pt x="303025" y="403464"/>
                  </a:lnTo>
                  <a:lnTo>
                    <a:pt x="343196" y="443586"/>
                  </a:lnTo>
                  <a:lnTo>
                    <a:pt x="382290" y="477350"/>
                  </a:lnTo>
                  <a:lnTo>
                    <a:pt x="420611" y="505232"/>
                  </a:lnTo>
                  <a:lnTo>
                    <a:pt x="458463" y="527710"/>
                  </a:lnTo>
                  <a:lnTo>
                    <a:pt x="496149" y="545259"/>
                  </a:lnTo>
                  <a:lnTo>
                    <a:pt x="533972" y="558355"/>
                  </a:lnTo>
                  <a:lnTo>
                    <a:pt x="572238" y="567475"/>
                  </a:lnTo>
                  <a:lnTo>
                    <a:pt x="611249" y="573095"/>
                  </a:lnTo>
                  <a:lnTo>
                    <a:pt x="651309" y="575691"/>
                  </a:lnTo>
                  <a:lnTo>
                    <a:pt x="692722" y="575739"/>
                  </a:lnTo>
                  <a:lnTo>
                    <a:pt x="735792" y="573715"/>
                  </a:lnTo>
                  <a:lnTo>
                    <a:pt x="780822" y="570097"/>
                  </a:lnTo>
                  <a:lnTo>
                    <a:pt x="1038952" y="542283"/>
                  </a:lnTo>
                  <a:lnTo>
                    <a:pt x="1140839" y="529242"/>
                  </a:lnTo>
                  <a:lnTo>
                    <a:pt x="1227042" y="514428"/>
                  </a:lnTo>
                  <a:lnTo>
                    <a:pt x="1232972" y="513230"/>
                  </a:lnTo>
                  <a:lnTo>
                    <a:pt x="1232972" y="0"/>
                  </a:lnTo>
                  <a:close/>
                </a:path>
              </a:pathLst>
            </a:custGeom>
            <a:solidFill>
              <a:srgbClr val="374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4605" y="127006"/>
              <a:ext cx="513394" cy="269269"/>
            </a:xfrm>
            <a:prstGeom prst="rect">
              <a:avLst/>
            </a:prstGeom>
          </p:spPr>
        </p:pic>
      </p:grpSp>
      <p:sp>
        <p:nvSpPr>
          <p:cNvPr id="10" name="object 10"/>
          <p:cNvSpPr/>
          <p:nvPr/>
        </p:nvSpPr>
        <p:spPr>
          <a:xfrm>
            <a:off x="468000" y="7092005"/>
            <a:ext cx="9756140" cy="0"/>
          </a:xfrm>
          <a:custGeom>
            <a:avLst/>
            <a:gdLst/>
            <a:ahLst/>
            <a:cxnLst/>
            <a:rect l="l" t="t" r="r" b="b"/>
            <a:pathLst>
              <a:path w="9756140">
                <a:moveTo>
                  <a:pt x="975600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>
              <a:latin typeface="Supria Sans Light" panose="020B0303030203050203" pitchFamily="34" charset="0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455300" y="7242629"/>
            <a:ext cx="2725484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NZ" dirty="0">
                <a:latin typeface="Supria Sans Light" panose="020B0303030203050203" pitchFamily="34" charset="0"/>
              </a:rPr>
              <a:t>Te </a:t>
            </a:r>
            <a:r>
              <a:rPr lang="en-NZ" dirty="0" err="1">
                <a:latin typeface="Supria Sans Light" panose="020B0303030203050203" pitchFamily="34" charset="0"/>
              </a:rPr>
              <a:t>Ao</a:t>
            </a:r>
            <a:r>
              <a:rPr lang="en-NZ" dirty="0">
                <a:latin typeface="Supria Sans Light" panose="020B0303030203050203" pitchFamily="34" charset="0"/>
              </a:rPr>
              <a:t> Māori Decision Making Framework Project</a:t>
            </a:r>
            <a:endParaRPr dirty="0">
              <a:latin typeface="Supria Sans Light" panose="020B0303030203050203" pitchFamily="34" charset="0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xfrm>
            <a:off x="9045812" y="7242630"/>
            <a:ext cx="918845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NZ" dirty="0">
                <a:latin typeface="Supria Sans Light" panose="020B0303030203050203" pitchFamily="34" charset="0"/>
              </a:rPr>
              <a:t>May</a:t>
            </a:r>
            <a:r>
              <a:rPr dirty="0">
                <a:latin typeface="Supria Sans Light" panose="020B0303030203050203" pitchFamily="34" charset="0"/>
              </a:rPr>
              <a:t> 202</a:t>
            </a:r>
            <a:r>
              <a:rPr lang="en-NZ" dirty="0">
                <a:latin typeface="Supria Sans Light" panose="020B0303030203050203" pitchFamily="34" charset="0"/>
              </a:rPr>
              <a:t>3</a:t>
            </a:r>
            <a:endParaRPr dirty="0">
              <a:latin typeface="Supria Sans Light" panose="020B0303030203050203" pitchFamily="34" charset="0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78C3C816-8229-469D-9336-59281B826F54}"/>
              </a:ext>
            </a:extLst>
          </p:cNvPr>
          <p:cNvSpPr txBox="1"/>
          <p:nvPr/>
        </p:nvSpPr>
        <p:spPr>
          <a:xfrm>
            <a:off x="468000" y="1519013"/>
            <a:ext cx="5259700" cy="54682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6500"/>
              </a:lnSpc>
              <a:spcBef>
                <a:spcPts val="12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Identified as a priority action in the Te Tai </a:t>
            </a:r>
            <a:r>
              <a:rPr lang="en-NZ" sz="18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Tokerau</a:t>
            </a: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Climate Adaptation Strategy</a:t>
            </a:r>
          </a:p>
          <a:p>
            <a:pPr marL="241300" marR="5080" indent="-228600">
              <a:lnSpc>
                <a:spcPct val="106500"/>
              </a:lnSpc>
              <a:spcBef>
                <a:spcPts val="12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Final draft </a:t>
            </a:r>
            <a:r>
              <a:rPr lang="en-NZ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stage of creating a c</a:t>
            </a: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o-designed framework with </a:t>
            </a:r>
            <a:r>
              <a:rPr lang="en-NZ" sz="18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tangata</a:t>
            </a: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whenua of Te Tai </a:t>
            </a:r>
            <a:r>
              <a:rPr lang="en-NZ" sz="18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Tokerau</a:t>
            </a: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Northland Region, led by Whangarei District Council</a:t>
            </a:r>
            <a:endParaRPr sz="1800" dirty="0">
              <a:latin typeface="Supria Sans Light" panose="020B0303030203050203" pitchFamily="34" charset="0"/>
              <a:cs typeface="Calibri"/>
            </a:endParaRPr>
          </a:p>
          <a:p>
            <a:pPr marL="241300" marR="436880" indent="-228600">
              <a:lnSpc>
                <a:spcPct val="106500"/>
              </a:lnSpc>
              <a:spcBef>
                <a:spcPts val="1200"/>
              </a:spcBef>
              <a:spcAft>
                <a:spcPts val="600"/>
              </a:spcAft>
              <a:buFontTx/>
              <a:buChar char="•"/>
              <a:tabLst>
                <a:tab pos="240665" algn="l"/>
                <a:tab pos="241300" algn="l"/>
              </a:tabLst>
            </a:pPr>
            <a:r>
              <a:rPr lang="en-NZ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Te </a:t>
            </a:r>
            <a:r>
              <a:rPr lang="en-NZ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Ao</a:t>
            </a:r>
            <a:r>
              <a:rPr lang="en-NZ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</a:t>
            </a:r>
            <a:r>
              <a:rPr lang="en-NZ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Tūroa</a:t>
            </a:r>
            <a:r>
              <a:rPr lang="en-NZ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– The Long-Standing Natural World</a:t>
            </a:r>
          </a:p>
          <a:p>
            <a:pPr marL="241300" marR="436880" indent="-228600">
              <a:lnSpc>
                <a:spcPct val="106500"/>
              </a:lnSpc>
              <a:spcBef>
                <a:spcPts val="12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Te </a:t>
            </a:r>
            <a:r>
              <a:rPr lang="en-NZ" sz="18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Ao</a:t>
            </a: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</a:t>
            </a:r>
            <a:r>
              <a:rPr lang="en-NZ" sz="18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Hurihuri</a:t>
            </a: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– The Ever-Changing World</a:t>
            </a:r>
          </a:p>
          <a:p>
            <a:pPr marL="241300" marR="436880" indent="-228600">
              <a:lnSpc>
                <a:spcPct val="106500"/>
              </a:lnSpc>
              <a:spcBef>
                <a:spcPts val="12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lang="en-NZ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Environmental Sovereignty</a:t>
            </a:r>
          </a:p>
          <a:p>
            <a:pPr marL="241300" marR="436880" indent="-228600">
              <a:lnSpc>
                <a:spcPct val="106500"/>
              </a:lnSpc>
              <a:spcBef>
                <a:spcPts val="12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lang="en-NZ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Based around indigenous Māori values &amp; </a:t>
            </a:r>
            <a:r>
              <a:rPr lang="en-NZ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kaupapa</a:t>
            </a:r>
            <a:r>
              <a:rPr lang="en-NZ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Māori (Māori ways of addressing topics)</a:t>
            </a:r>
          </a:p>
          <a:p>
            <a:pPr marL="241300" marR="436880" indent="-228600">
              <a:lnSpc>
                <a:spcPct val="106500"/>
              </a:lnSpc>
              <a:spcBef>
                <a:spcPts val="12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lang="en-NZ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Indigenous Māori knowledge complements Western science for the benefit of everyone</a:t>
            </a:r>
          </a:p>
          <a:p>
            <a:pPr marL="241300" marR="436880" indent="-228600">
              <a:lnSpc>
                <a:spcPct val="106500"/>
              </a:lnSpc>
              <a:spcBef>
                <a:spcPts val="12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lang="en-NZ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Expected completion mid-2023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B711E0-97DD-4E9C-91E6-584D9D993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5167456"/>
            <a:ext cx="2101924" cy="22636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C290FE-B4AD-4A5A-A8ED-24092DA38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899" y="3091670"/>
            <a:ext cx="3532001" cy="19810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B02388-071A-4972-BD17-484BB4C3F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2562" y="885825"/>
            <a:ext cx="3990838" cy="20516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3BB5C4-1E7A-4A09-8152-D2864AFEF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000" y="5177523"/>
            <a:ext cx="2737748" cy="175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8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3400" cy="7559992"/>
            <a:chOff x="0" y="12"/>
            <a:chExt cx="10693400" cy="755999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10692003" cy="755999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89275" y="6426060"/>
              <a:ext cx="2604125" cy="113394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40515" y="6583591"/>
            <a:ext cx="4330370" cy="591187"/>
          </a:xfrm>
          <a:prstGeom prst="rect">
            <a:avLst/>
          </a:prstGeom>
          <a:noFill/>
        </p:spPr>
        <p:txBody>
          <a:bodyPr vert="horz" wrap="square" lIns="0" tIns="3683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290"/>
              </a:spcBef>
            </a:pPr>
            <a:r>
              <a:rPr b="1" i="1" dirty="0">
                <a:solidFill>
                  <a:srgbClr val="FFFFFF"/>
                </a:solidFill>
                <a:latin typeface="Supria Sans Bold" panose="020B0803030203050203"/>
                <a:cs typeface="Calibri"/>
              </a:rPr>
              <a:t>S</a:t>
            </a:r>
            <a:r>
              <a:rPr lang="en-NZ" b="1" i="1" dirty="0" err="1">
                <a:solidFill>
                  <a:srgbClr val="FFFFFF"/>
                </a:solidFill>
                <a:latin typeface="Supria Sans Bold" panose="020B0803030203050203"/>
                <a:cs typeface="Calibri"/>
              </a:rPr>
              <a:t>helley</a:t>
            </a:r>
            <a:r>
              <a:rPr b="1" i="1" dirty="0">
                <a:solidFill>
                  <a:srgbClr val="FFFFFF"/>
                </a:solidFill>
                <a:latin typeface="Supria Sans Bold" panose="020B0803030203050203"/>
                <a:cs typeface="Calibri"/>
              </a:rPr>
              <a:t> W</a:t>
            </a:r>
            <a:r>
              <a:rPr lang="en-NZ" b="1" i="1" dirty="0" err="1">
                <a:solidFill>
                  <a:srgbClr val="FFFFFF"/>
                </a:solidFill>
                <a:latin typeface="Supria Sans Bold" panose="020B0803030203050203"/>
                <a:cs typeface="Calibri"/>
              </a:rPr>
              <a:t>harton</a:t>
            </a:r>
            <a:endParaRPr i="1" dirty="0">
              <a:latin typeface="Supria Sans Bold" panose="020B0803030203050203"/>
              <a:cs typeface="Calibri"/>
            </a:endParaRPr>
          </a:p>
          <a:p>
            <a:pPr marL="76200">
              <a:lnSpc>
                <a:spcPct val="100000"/>
              </a:lnSpc>
            </a:pPr>
            <a:r>
              <a:rPr b="1" i="1" dirty="0">
                <a:solidFill>
                  <a:srgbClr val="FFFFFF"/>
                </a:solidFill>
                <a:latin typeface="Supria Sans Bold" panose="020B0803030203050203"/>
                <a:cs typeface="Calibri"/>
              </a:rPr>
              <a:t>M</a:t>
            </a:r>
            <a:r>
              <a:rPr lang="en-NZ" b="1" i="1" dirty="0" err="1">
                <a:solidFill>
                  <a:srgbClr val="FFFFFF"/>
                </a:solidFill>
                <a:latin typeface="Supria Sans Bold" panose="020B0803030203050203"/>
                <a:cs typeface="Calibri"/>
              </a:rPr>
              <a:t>anager</a:t>
            </a:r>
            <a:r>
              <a:rPr b="1" i="1" dirty="0">
                <a:solidFill>
                  <a:srgbClr val="FFFFFF"/>
                </a:solidFill>
                <a:latin typeface="Supria Sans Bold" panose="020B0803030203050203"/>
                <a:cs typeface="Calibri"/>
              </a:rPr>
              <a:t> - I</a:t>
            </a:r>
            <a:r>
              <a:rPr lang="en-NZ" b="1" i="1" dirty="0" err="1">
                <a:solidFill>
                  <a:srgbClr val="FFFFFF"/>
                </a:solidFill>
                <a:latin typeface="Supria Sans Bold" panose="020B0803030203050203"/>
                <a:cs typeface="Calibri"/>
              </a:rPr>
              <a:t>nfrastructure</a:t>
            </a:r>
            <a:r>
              <a:rPr b="1" i="1" dirty="0">
                <a:solidFill>
                  <a:srgbClr val="FFFFFF"/>
                </a:solidFill>
                <a:latin typeface="Supria Sans Bold" panose="020B0803030203050203"/>
                <a:cs typeface="Calibri"/>
              </a:rPr>
              <a:t> P</a:t>
            </a:r>
            <a:r>
              <a:rPr lang="en-NZ" b="1" i="1" dirty="0" err="1">
                <a:solidFill>
                  <a:srgbClr val="FFFFFF"/>
                </a:solidFill>
                <a:latin typeface="Supria Sans Bold" panose="020B0803030203050203"/>
                <a:cs typeface="Calibri"/>
              </a:rPr>
              <a:t>rogrammes</a:t>
            </a:r>
            <a:endParaRPr i="1" dirty="0">
              <a:latin typeface="Supria Sans Bold" panose="020B0803030203050203"/>
              <a:cs typeface="Calibri"/>
            </a:endParaRPr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A3DA1EBB-0259-4A07-816F-EC48991AFCF3}"/>
              </a:ext>
            </a:extLst>
          </p:cNvPr>
          <p:cNvSpPr txBox="1"/>
          <p:nvPr/>
        </p:nvSpPr>
        <p:spPr>
          <a:xfrm>
            <a:off x="387385" y="2403821"/>
            <a:ext cx="3816315" cy="811761"/>
          </a:xfrm>
          <a:prstGeom prst="rect">
            <a:avLst/>
          </a:prstGeom>
        </p:spPr>
        <p:txBody>
          <a:bodyPr vert="horz" wrap="square" lIns="0" tIns="255270" rIns="0" bIns="0" rtlCol="0">
            <a:spAutoFit/>
          </a:bodyPr>
          <a:lstStyle/>
          <a:p>
            <a:pPr marL="12700" marR="587375">
              <a:spcBef>
                <a:spcPts val="300"/>
              </a:spcBef>
            </a:pPr>
            <a:r>
              <a:rPr lang="en-NZ" b="1" i="1" dirty="0">
                <a:solidFill>
                  <a:schemeClr val="bg1"/>
                </a:solidFill>
                <a:latin typeface="Supria Sans Bold" panose="020B0803030203050203" pitchFamily="34" charset="0"/>
                <a:cs typeface="Calibri"/>
              </a:rPr>
              <a:t>Thank you for the opportunity to share this work with you</a:t>
            </a:r>
            <a:endParaRPr dirty="0">
              <a:solidFill>
                <a:schemeClr val="bg1"/>
              </a:solidFill>
              <a:latin typeface="Supria Sans Bold" panose="020B0803030203050203" pitchFamily="34" charset="0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3C961A-EBF4-4111-8D5A-468CE8D8A6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9" y="4772025"/>
            <a:ext cx="1542986" cy="1775680"/>
          </a:xfrm>
          <a:prstGeom prst="rect">
            <a:avLst/>
          </a:prstGeom>
        </p:spPr>
      </p:pic>
      <p:sp>
        <p:nvSpPr>
          <p:cNvPr id="13" name="object 6">
            <a:extLst>
              <a:ext uri="{FF2B5EF4-FFF2-40B4-BE49-F238E27FC236}">
                <a16:creationId xmlns:a16="http://schemas.microsoft.com/office/drawing/2014/main" id="{F3120CED-F68D-4B4B-BE0A-2C2345FB88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8633" y="136563"/>
            <a:ext cx="9641149" cy="1504579"/>
          </a:xfrm>
          <a:prstGeom prst="rect">
            <a:avLst/>
          </a:prstGeom>
          <a:noFill/>
        </p:spPr>
        <p:txBody>
          <a:bodyPr vert="horz" wrap="square" lIns="0" tIns="200025" rIns="0" bIns="0" rtlCol="0">
            <a:spAutoFit/>
          </a:bodyPr>
          <a:lstStyle/>
          <a:p>
            <a:pPr marL="12700" marR="5080">
              <a:lnSpc>
                <a:spcPct val="77200"/>
              </a:lnSpc>
              <a:spcBef>
                <a:spcPts val="1575"/>
              </a:spcBef>
            </a:pPr>
            <a:r>
              <a:rPr sz="5400" dirty="0">
                <a:solidFill>
                  <a:srgbClr val="FFFFFF"/>
                </a:solidFill>
                <a:latin typeface="Supria Sans Bold" panose="020B0803030203050203" pitchFamily="34" charset="0"/>
              </a:rPr>
              <a:t>Blue-Green</a:t>
            </a:r>
            <a:r>
              <a:rPr sz="5400" i="1" dirty="0">
                <a:solidFill>
                  <a:srgbClr val="FFFFFF"/>
                </a:solidFill>
                <a:latin typeface="Supria Sans Bold" panose="020B0803030203050203" pitchFamily="34" charset="0"/>
              </a:rPr>
              <a:t> Network</a:t>
            </a:r>
            <a:r>
              <a:rPr lang="en-NZ" sz="5400" i="1" dirty="0">
                <a:solidFill>
                  <a:srgbClr val="FFFFFF"/>
                </a:solidFill>
                <a:latin typeface="Supria Sans Bold" panose="020B0803030203050203" pitchFamily="34" charset="0"/>
              </a:rPr>
              <a:t> Programme</a:t>
            </a:r>
            <a:br>
              <a:rPr lang="en-NZ" sz="5400" i="1" dirty="0">
                <a:solidFill>
                  <a:srgbClr val="FFFFFF"/>
                </a:solidFill>
                <a:latin typeface="Supria Sans Bold" panose="020B0803030203050203" pitchFamily="34" charset="0"/>
              </a:rPr>
            </a:br>
            <a:r>
              <a:rPr lang="en-NZ" sz="5400" i="1" dirty="0">
                <a:solidFill>
                  <a:srgbClr val="FFFFFF"/>
                </a:solidFill>
                <a:latin typeface="Supria Sans Bold" panose="020B0803030203050203" pitchFamily="34" charset="0"/>
              </a:rPr>
              <a:t>Nature-Based Solutions</a:t>
            </a:r>
            <a:endParaRPr sz="5400" dirty="0">
              <a:latin typeface="Supria Sans Bold" panose="020B080303020305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634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6"/>
          <p:cNvSpPr/>
          <p:nvPr/>
        </p:nvSpPr>
        <p:spPr>
          <a:xfrm>
            <a:off x="468000" y="7092005"/>
            <a:ext cx="9756140" cy="0"/>
          </a:xfrm>
          <a:custGeom>
            <a:avLst/>
            <a:gdLst/>
            <a:ahLst/>
            <a:cxnLst/>
            <a:rect l="l" t="t" r="r" b="b"/>
            <a:pathLst>
              <a:path w="9756140">
                <a:moveTo>
                  <a:pt x="975600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29924" y="3156233"/>
            <a:ext cx="5715" cy="10160"/>
          </a:xfrm>
          <a:custGeom>
            <a:avLst/>
            <a:gdLst/>
            <a:ahLst/>
            <a:cxnLst/>
            <a:rect l="l" t="t" r="r" b="b"/>
            <a:pathLst>
              <a:path w="5715" h="10160">
                <a:moveTo>
                  <a:pt x="0" y="0"/>
                </a:moveTo>
                <a:lnTo>
                  <a:pt x="5232" y="9901"/>
                </a:lnTo>
              </a:path>
            </a:pathLst>
          </a:custGeom>
          <a:ln w="18576">
            <a:solidFill>
              <a:srgbClr val="22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78662" y="2627487"/>
            <a:ext cx="8890" cy="2540"/>
          </a:xfrm>
          <a:custGeom>
            <a:avLst/>
            <a:gdLst/>
            <a:ahLst/>
            <a:cxnLst/>
            <a:rect l="l" t="t" r="r" b="b"/>
            <a:pathLst>
              <a:path w="8889" h="2539">
                <a:moveTo>
                  <a:pt x="0" y="0"/>
                </a:moveTo>
                <a:lnTo>
                  <a:pt x="8477" y="2271"/>
                </a:lnTo>
              </a:path>
            </a:pathLst>
          </a:custGeom>
          <a:ln w="19592">
            <a:solidFill>
              <a:srgbClr val="22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1473" y="2612423"/>
            <a:ext cx="3671673" cy="4947581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3594100" y="781951"/>
            <a:ext cx="6821588" cy="5627807"/>
            <a:chOff x="3594100" y="781951"/>
            <a:chExt cx="6821588" cy="5627807"/>
          </a:xfrm>
        </p:grpSpPr>
        <p:pic>
          <p:nvPicPr>
            <p:cNvPr id="10" name="object 10"/>
            <p:cNvPicPr/>
            <p:nvPr/>
          </p:nvPicPr>
          <p:blipFill rotWithShape="1">
            <a:blip r:embed="rId3" cstate="print"/>
            <a:srcRect l="4847"/>
            <a:stretch/>
          </p:blipFill>
          <p:spPr>
            <a:xfrm>
              <a:off x="4432300" y="781951"/>
              <a:ext cx="5983388" cy="475104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625191" y="836988"/>
              <a:ext cx="4834890" cy="4531995"/>
            </a:xfrm>
            <a:custGeom>
              <a:avLst/>
              <a:gdLst/>
              <a:ahLst/>
              <a:cxnLst/>
              <a:rect l="l" t="t" r="r" b="b"/>
              <a:pathLst>
                <a:path w="4834890" h="4531995">
                  <a:moveTo>
                    <a:pt x="2745193" y="0"/>
                  </a:moveTo>
                  <a:lnTo>
                    <a:pt x="3663378" y="356336"/>
                  </a:lnTo>
                  <a:lnTo>
                    <a:pt x="3832021" y="883234"/>
                  </a:lnTo>
                  <a:lnTo>
                    <a:pt x="3839929" y="1101997"/>
                  </a:lnTo>
                  <a:lnTo>
                    <a:pt x="3842565" y="1217112"/>
                  </a:lnTo>
                  <a:lnTo>
                    <a:pt x="3839929" y="1266555"/>
                  </a:lnTo>
                  <a:lnTo>
                    <a:pt x="3832021" y="1288300"/>
                  </a:lnTo>
                  <a:lnTo>
                    <a:pt x="3834880" y="1359830"/>
                  </a:lnTo>
                  <a:lnTo>
                    <a:pt x="3854865" y="1490460"/>
                  </a:lnTo>
                  <a:lnTo>
                    <a:pt x="3877484" y="1615950"/>
                  </a:lnTo>
                  <a:lnTo>
                    <a:pt x="3888244" y="1672056"/>
                  </a:lnTo>
                  <a:lnTo>
                    <a:pt x="3981932" y="2091220"/>
                  </a:lnTo>
                  <a:lnTo>
                    <a:pt x="4375442" y="2091220"/>
                  </a:lnTo>
                  <a:lnTo>
                    <a:pt x="4590935" y="2091220"/>
                  </a:lnTo>
                  <a:lnTo>
                    <a:pt x="4731473" y="2275090"/>
                  </a:lnTo>
                  <a:lnTo>
                    <a:pt x="4412919" y="2613164"/>
                  </a:lnTo>
                  <a:lnTo>
                    <a:pt x="4441024" y="2978632"/>
                  </a:lnTo>
                  <a:lnTo>
                    <a:pt x="4731473" y="3042602"/>
                  </a:lnTo>
                  <a:lnTo>
                    <a:pt x="4834534" y="3391827"/>
                  </a:lnTo>
                  <a:lnTo>
                    <a:pt x="4675263" y="3645636"/>
                  </a:lnTo>
                  <a:lnTo>
                    <a:pt x="4450397" y="3727869"/>
                  </a:lnTo>
                  <a:lnTo>
                    <a:pt x="4328591" y="3919740"/>
                  </a:lnTo>
                  <a:lnTo>
                    <a:pt x="4075633" y="3766439"/>
                  </a:lnTo>
                  <a:lnTo>
                    <a:pt x="3944454" y="3766439"/>
                  </a:lnTo>
                  <a:lnTo>
                    <a:pt x="3710228" y="3965422"/>
                  </a:lnTo>
                  <a:lnTo>
                    <a:pt x="3543147" y="3874058"/>
                  </a:lnTo>
                  <a:lnTo>
                    <a:pt x="3344824" y="4020248"/>
                  </a:lnTo>
                  <a:lnTo>
                    <a:pt x="3251136" y="4020248"/>
                  </a:lnTo>
                  <a:lnTo>
                    <a:pt x="2979420" y="4020248"/>
                  </a:lnTo>
                  <a:lnTo>
                    <a:pt x="2780322" y="4141063"/>
                  </a:lnTo>
                  <a:lnTo>
                    <a:pt x="2557805" y="4184713"/>
                  </a:lnTo>
                  <a:lnTo>
                    <a:pt x="2454744" y="4239539"/>
                  </a:lnTo>
                  <a:lnTo>
                    <a:pt x="2492222" y="4385729"/>
                  </a:lnTo>
                  <a:lnTo>
                    <a:pt x="2539072" y="4486224"/>
                  </a:lnTo>
                  <a:lnTo>
                    <a:pt x="2332951" y="4486224"/>
                  </a:lnTo>
                  <a:lnTo>
                    <a:pt x="2124748" y="4449686"/>
                  </a:lnTo>
                  <a:lnTo>
                    <a:pt x="2017522" y="4486224"/>
                  </a:lnTo>
                  <a:lnTo>
                    <a:pt x="1733308" y="4531918"/>
                  </a:lnTo>
                  <a:lnTo>
                    <a:pt x="1583410" y="4458817"/>
                  </a:lnTo>
                  <a:lnTo>
                    <a:pt x="1311694" y="4531918"/>
                  </a:lnTo>
                  <a:lnTo>
                    <a:pt x="983780" y="4531918"/>
                  </a:lnTo>
                  <a:lnTo>
                    <a:pt x="655853" y="4477092"/>
                  </a:lnTo>
                  <a:lnTo>
                    <a:pt x="84328" y="4477092"/>
                  </a:lnTo>
                  <a:lnTo>
                    <a:pt x="0" y="3938016"/>
                  </a:lnTo>
                  <a:lnTo>
                    <a:pt x="459105" y="3830586"/>
                  </a:lnTo>
                  <a:lnTo>
                    <a:pt x="880719" y="3830586"/>
                  </a:lnTo>
                  <a:lnTo>
                    <a:pt x="1236738" y="3830586"/>
                  </a:lnTo>
                  <a:lnTo>
                    <a:pt x="1620888" y="3766439"/>
                  </a:lnTo>
                  <a:lnTo>
                    <a:pt x="1592783" y="3289287"/>
                  </a:lnTo>
                  <a:lnTo>
                    <a:pt x="1538643" y="2899638"/>
                  </a:lnTo>
                  <a:lnTo>
                    <a:pt x="1538643" y="2537675"/>
                  </a:lnTo>
                  <a:lnTo>
                    <a:pt x="1377289" y="2467698"/>
                  </a:lnTo>
                  <a:lnTo>
                    <a:pt x="1058735" y="1937029"/>
                  </a:lnTo>
                  <a:lnTo>
                    <a:pt x="1011885" y="1379677"/>
                  </a:lnTo>
                  <a:lnTo>
                    <a:pt x="1068095" y="721817"/>
                  </a:lnTo>
                  <a:lnTo>
                    <a:pt x="1538643" y="420293"/>
                  </a:lnTo>
                  <a:lnTo>
                    <a:pt x="1872703" y="191871"/>
                  </a:lnTo>
                  <a:lnTo>
                    <a:pt x="1752053" y="0"/>
                  </a:lnTo>
                  <a:lnTo>
                    <a:pt x="1959737" y="0"/>
                  </a:lnTo>
                  <a:lnTo>
                    <a:pt x="2745193" y="0"/>
                  </a:lnTo>
                  <a:close/>
                </a:path>
              </a:pathLst>
            </a:custGeom>
            <a:ln w="29362">
              <a:solidFill>
                <a:srgbClr val="AA2328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Supria Sans Light" panose="020B0303030203050203" pitchFamily="34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219690" y="1335921"/>
              <a:ext cx="2156210" cy="267051"/>
            </a:xfrm>
            <a:custGeom>
              <a:avLst/>
              <a:gdLst/>
              <a:ahLst/>
              <a:cxnLst/>
              <a:rect l="l" t="t" r="r" b="b"/>
              <a:pathLst>
                <a:path w="1481454" h="121284">
                  <a:moveTo>
                    <a:pt x="1481137" y="0"/>
                  </a:moveTo>
                  <a:lnTo>
                    <a:pt x="115709" y="0"/>
                  </a:lnTo>
                  <a:lnTo>
                    <a:pt x="0" y="60604"/>
                  </a:lnTo>
                  <a:lnTo>
                    <a:pt x="115709" y="121208"/>
                  </a:lnTo>
                  <a:lnTo>
                    <a:pt x="1481137" y="121208"/>
                  </a:lnTo>
                  <a:lnTo>
                    <a:pt x="1481137" y="0"/>
                  </a:lnTo>
                  <a:close/>
                </a:path>
              </a:pathLst>
            </a:custGeom>
            <a:solidFill>
              <a:srgbClr val="00B1CA"/>
            </a:solidFill>
          </p:spPr>
          <p:txBody>
            <a:bodyPr wrap="square" lIns="0" tIns="0" rIns="0" bIns="0" rtlCol="0"/>
            <a:lstStyle/>
            <a:p>
              <a:endParaRPr sz="1600">
                <a:latin typeface="Supria Sans Light" panose="020B0303030203050203" pitchFamily="34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594100" y="5368983"/>
              <a:ext cx="1295400" cy="1040775"/>
            </a:xfrm>
            <a:custGeom>
              <a:avLst/>
              <a:gdLst/>
              <a:ahLst/>
              <a:cxnLst/>
              <a:rect l="l" t="t" r="r" b="b"/>
              <a:pathLst>
                <a:path w="1063625" h="908050">
                  <a:moveTo>
                    <a:pt x="0" y="907866"/>
                  </a:moveTo>
                  <a:lnTo>
                    <a:pt x="1063128" y="0"/>
                  </a:lnTo>
                </a:path>
              </a:pathLst>
            </a:custGeom>
            <a:ln w="44583">
              <a:solidFill>
                <a:srgbClr val="AB2228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Supria Sans Light" panose="020B0303030203050203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6516091" y="939468"/>
              <a:ext cx="1778635" cy="943610"/>
            </a:xfrm>
            <a:custGeom>
              <a:avLst/>
              <a:gdLst/>
              <a:ahLst/>
              <a:cxnLst/>
              <a:rect l="l" t="t" r="r" b="b"/>
              <a:pathLst>
                <a:path w="1778634" h="943610">
                  <a:moveTo>
                    <a:pt x="0" y="100088"/>
                  </a:moveTo>
                  <a:lnTo>
                    <a:pt x="102069" y="100088"/>
                  </a:lnTo>
                  <a:lnTo>
                    <a:pt x="198780" y="80873"/>
                  </a:lnTo>
                  <a:lnTo>
                    <a:pt x="273989" y="107480"/>
                  </a:lnTo>
                  <a:lnTo>
                    <a:pt x="338455" y="73215"/>
                  </a:lnTo>
                  <a:lnTo>
                    <a:pt x="424421" y="80873"/>
                  </a:lnTo>
                  <a:lnTo>
                    <a:pt x="521119" y="5778"/>
                  </a:lnTo>
                  <a:lnTo>
                    <a:pt x="607072" y="0"/>
                  </a:lnTo>
                  <a:lnTo>
                    <a:pt x="698411" y="21501"/>
                  </a:lnTo>
                  <a:lnTo>
                    <a:pt x="778992" y="115569"/>
                  </a:lnTo>
                  <a:lnTo>
                    <a:pt x="870318" y="120307"/>
                  </a:lnTo>
                  <a:lnTo>
                    <a:pt x="934796" y="147243"/>
                  </a:lnTo>
                  <a:lnTo>
                    <a:pt x="961656" y="154038"/>
                  </a:lnTo>
                  <a:lnTo>
                    <a:pt x="1112075" y="136766"/>
                  </a:lnTo>
                  <a:lnTo>
                    <a:pt x="1165796" y="126288"/>
                  </a:lnTo>
                  <a:lnTo>
                    <a:pt x="1289367" y="161543"/>
                  </a:lnTo>
                  <a:lnTo>
                    <a:pt x="1375321" y="152476"/>
                  </a:lnTo>
                  <a:lnTo>
                    <a:pt x="1504264" y="220586"/>
                  </a:lnTo>
                  <a:lnTo>
                    <a:pt x="1568729" y="288696"/>
                  </a:lnTo>
                  <a:lnTo>
                    <a:pt x="1611706" y="388238"/>
                  </a:lnTo>
                  <a:lnTo>
                    <a:pt x="1638566" y="503504"/>
                  </a:lnTo>
                  <a:lnTo>
                    <a:pt x="1703044" y="613524"/>
                  </a:lnTo>
                  <a:lnTo>
                    <a:pt x="1772881" y="681634"/>
                  </a:lnTo>
                  <a:lnTo>
                    <a:pt x="1778241" y="765454"/>
                  </a:lnTo>
                  <a:lnTo>
                    <a:pt x="1719160" y="865009"/>
                  </a:lnTo>
                  <a:lnTo>
                    <a:pt x="1654683" y="943597"/>
                  </a:lnTo>
                </a:path>
              </a:pathLst>
            </a:custGeom>
            <a:ln w="2936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Supria Sans Light" panose="020B0303030203050203" pitchFamily="34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865296" y="4139655"/>
              <a:ext cx="1733550" cy="1023619"/>
            </a:xfrm>
            <a:custGeom>
              <a:avLst/>
              <a:gdLst/>
              <a:ahLst/>
              <a:cxnLst/>
              <a:rect l="l" t="t" r="r" b="b"/>
              <a:pathLst>
                <a:path w="1733550" h="1023620">
                  <a:moveTo>
                    <a:pt x="0" y="1023111"/>
                  </a:moveTo>
                  <a:lnTo>
                    <a:pt x="0" y="944524"/>
                  </a:lnTo>
                  <a:lnTo>
                    <a:pt x="7581" y="865936"/>
                  </a:lnTo>
                  <a:lnTo>
                    <a:pt x="96697" y="829259"/>
                  </a:lnTo>
                  <a:lnTo>
                    <a:pt x="177292" y="822451"/>
                  </a:lnTo>
                  <a:lnTo>
                    <a:pt x="252501" y="834504"/>
                  </a:lnTo>
                  <a:lnTo>
                    <a:pt x="322338" y="815009"/>
                  </a:lnTo>
                  <a:lnTo>
                    <a:pt x="365315" y="755916"/>
                  </a:lnTo>
                  <a:lnTo>
                    <a:pt x="408305" y="751636"/>
                  </a:lnTo>
                  <a:lnTo>
                    <a:pt x="456653" y="682574"/>
                  </a:lnTo>
                  <a:lnTo>
                    <a:pt x="462915" y="678395"/>
                  </a:lnTo>
                  <a:lnTo>
                    <a:pt x="531863" y="645896"/>
                  </a:lnTo>
                  <a:lnTo>
                    <a:pt x="558723" y="639241"/>
                  </a:lnTo>
                  <a:lnTo>
                    <a:pt x="585584" y="603986"/>
                  </a:lnTo>
                  <a:lnTo>
                    <a:pt x="612444" y="556831"/>
                  </a:lnTo>
                  <a:lnTo>
                    <a:pt x="660806" y="514908"/>
                  </a:lnTo>
                  <a:lnTo>
                    <a:pt x="687666" y="472998"/>
                  </a:lnTo>
                  <a:lnTo>
                    <a:pt x="694093" y="425843"/>
                  </a:lnTo>
                  <a:lnTo>
                    <a:pt x="714527" y="404888"/>
                  </a:lnTo>
                  <a:lnTo>
                    <a:pt x="720013" y="373456"/>
                  </a:lnTo>
                  <a:lnTo>
                    <a:pt x="762876" y="352501"/>
                  </a:lnTo>
                  <a:lnTo>
                    <a:pt x="800481" y="294868"/>
                  </a:lnTo>
                  <a:lnTo>
                    <a:pt x="806881" y="273913"/>
                  </a:lnTo>
                  <a:lnTo>
                    <a:pt x="814146" y="205803"/>
                  </a:lnTo>
                  <a:lnTo>
                    <a:pt x="821690" y="137693"/>
                  </a:lnTo>
                  <a:lnTo>
                    <a:pt x="829221" y="106260"/>
                  </a:lnTo>
                  <a:lnTo>
                    <a:pt x="864946" y="64350"/>
                  </a:lnTo>
                  <a:lnTo>
                    <a:pt x="924052" y="59626"/>
                  </a:lnTo>
                  <a:lnTo>
                    <a:pt x="924661" y="95783"/>
                  </a:lnTo>
                  <a:lnTo>
                    <a:pt x="965949" y="113601"/>
                  </a:lnTo>
                  <a:lnTo>
                    <a:pt x="983145" y="126174"/>
                  </a:lnTo>
                  <a:lnTo>
                    <a:pt x="1030414" y="113601"/>
                  </a:lnTo>
                  <a:lnTo>
                    <a:pt x="1056208" y="109410"/>
                  </a:lnTo>
                  <a:lnTo>
                    <a:pt x="1058697" y="105206"/>
                  </a:lnTo>
                  <a:lnTo>
                    <a:pt x="1094892" y="92633"/>
                  </a:lnTo>
                  <a:lnTo>
                    <a:pt x="1099972" y="43599"/>
                  </a:lnTo>
                  <a:lnTo>
                    <a:pt x="1129271" y="42100"/>
                  </a:lnTo>
                  <a:lnTo>
                    <a:pt x="1215224" y="27343"/>
                  </a:lnTo>
                  <a:lnTo>
                    <a:pt x="1258201" y="63296"/>
                  </a:lnTo>
                  <a:lnTo>
                    <a:pt x="1301191" y="54914"/>
                  </a:lnTo>
                  <a:lnTo>
                    <a:pt x="1357058" y="11569"/>
                  </a:lnTo>
                  <a:lnTo>
                    <a:pt x="1425829" y="0"/>
                  </a:lnTo>
                  <a:lnTo>
                    <a:pt x="1481696" y="4622"/>
                  </a:lnTo>
                  <a:lnTo>
                    <a:pt x="1546161" y="17195"/>
                  </a:lnTo>
                  <a:lnTo>
                    <a:pt x="1610639" y="29768"/>
                  </a:lnTo>
                  <a:lnTo>
                    <a:pt x="1645018" y="54914"/>
                  </a:lnTo>
                  <a:lnTo>
                    <a:pt x="1683702" y="88442"/>
                  </a:lnTo>
                  <a:lnTo>
                    <a:pt x="1722374" y="126174"/>
                  </a:lnTo>
                  <a:lnTo>
                    <a:pt x="1733105" y="151320"/>
                  </a:lnTo>
                </a:path>
              </a:pathLst>
            </a:custGeom>
            <a:ln w="2936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Supria Sans Light" panose="020B0303030203050203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767046" y="3494628"/>
              <a:ext cx="81915" cy="750570"/>
            </a:xfrm>
            <a:custGeom>
              <a:avLst/>
              <a:gdLst/>
              <a:ahLst/>
              <a:cxnLst/>
              <a:rect l="l" t="t" r="r" b="b"/>
              <a:pathLst>
                <a:path w="81915" h="750570">
                  <a:moveTo>
                    <a:pt x="31965" y="750239"/>
                  </a:moveTo>
                  <a:lnTo>
                    <a:pt x="42710" y="720902"/>
                  </a:lnTo>
                  <a:lnTo>
                    <a:pt x="81394" y="630732"/>
                  </a:lnTo>
                  <a:lnTo>
                    <a:pt x="47002" y="590969"/>
                  </a:lnTo>
                  <a:lnTo>
                    <a:pt x="35712" y="540677"/>
                  </a:lnTo>
                  <a:lnTo>
                    <a:pt x="28308" y="444271"/>
                  </a:lnTo>
                  <a:lnTo>
                    <a:pt x="38417" y="339496"/>
                  </a:lnTo>
                  <a:lnTo>
                    <a:pt x="38417" y="272427"/>
                  </a:lnTo>
                  <a:lnTo>
                    <a:pt x="55435" y="230517"/>
                  </a:lnTo>
                  <a:lnTo>
                    <a:pt x="20701" y="192798"/>
                  </a:lnTo>
                  <a:lnTo>
                    <a:pt x="15062" y="150888"/>
                  </a:lnTo>
                  <a:lnTo>
                    <a:pt x="7543" y="67056"/>
                  </a:lnTo>
                  <a:lnTo>
                    <a:pt x="0" y="0"/>
                  </a:lnTo>
                </a:path>
              </a:pathLst>
            </a:custGeom>
            <a:ln w="2936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Supria Sans Light" panose="020B0303030203050203" pitchFamily="34" charset="0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256075" y="2530617"/>
              <a:ext cx="1511300" cy="993775"/>
            </a:xfrm>
            <a:custGeom>
              <a:avLst/>
              <a:gdLst/>
              <a:ahLst/>
              <a:cxnLst/>
              <a:rect l="l" t="t" r="r" b="b"/>
              <a:pathLst>
                <a:path w="1511300" h="993775">
                  <a:moveTo>
                    <a:pt x="1510703" y="976579"/>
                  </a:moveTo>
                  <a:lnTo>
                    <a:pt x="1446237" y="993343"/>
                  </a:lnTo>
                  <a:lnTo>
                    <a:pt x="1390357" y="993343"/>
                  </a:lnTo>
                  <a:lnTo>
                    <a:pt x="1368869" y="963193"/>
                  </a:lnTo>
                  <a:lnTo>
                    <a:pt x="1323746" y="905332"/>
                  </a:lnTo>
                  <a:lnTo>
                    <a:pt x="1347381" y="800544"/>
                  </a:lnTo>
                  <a:lnTo>
                    <a:pt x="1355978" y="762825"/>
                  </a:lnTo>
                  <a:lnTo>
                    <a:pt x="1252829" y="761212"/>
                  </a:lnTo>
                  <a:lnTo>
                    <a:pt x="1194803" y="733488"/>
                  </a:lnTo>
                  <a:lnTo>
                    <a:pt x="1098105" y="754443"/>
                  </a:lnTo>
                  <a:lnTo>
                    <a:pt x="1042238" y="726846"/>
                  </a:lnTo>
                  <a:lnTo>
                    <a:pt x="1020737" y="645464"/>
                  </a:lnTo>
                  <a:lnTo>
                    <a:pt x="986358" y="595172"/>
                  </a:lnTo>
                  <a:lnTo>
                    <a:pt x="947673" y="591070"/>
                  </a:lnTo>
                  <a:lnTo>
                    <a:pt x="931557" y="583717"/>
                  </a:lnTo>
                  <a:lnTo>
                    <a:pt x="883208" y="502958"/>
                  </a:lnTo>
                  <a:lnTo>
                    <a:pt x="876668" y="452666"/>
                  </a:lnTo>
                  <a:lnTo>
                    <a:pt x="904697" y="385597"/>
                  </a:lnTo>
                  <a:lnTo>
                    <a:pt x="931557" y="322732"/>
                  </a:lnTo>
                  <a:lnTo>
                    <a:pt x="909002" y="264058"/>
                  </a:lnTo>
                  <a:lnTo>
                    <a:pt x="868895" y="238912"/>
                  </a:lnTo>
                  <a:lnTo>
                    <a:pt x="818743" y="188607"/>
                  </a:lnTo>
                  <a:lnTo>
                    <a:pt x="840231" y="159270"/>
                  </a:lnTo>
                  <a:lnTo>
                    <a:pt x="808888" y="108978"/>
                  </a:lnTo>
                  <a:lnTo>
                    <a:pt x="818743" y="67068"/>
                  </a:lnTo>
                  <a:lnTo>
                    <a:pt x="800811" y="25146"/>
                  </a:lnTo>
                  <a:lnTo>
                    <a:pt x="745680" y="0"/>
                  </a:lnTo>
                  <a:lnTo>
                    <a:pt x="689800" y="58674"/>
                  </a:lnTo>
                  <a:lnTo>
                    <a:pt x="625335" y="88023"/>
                  </a:lnTo>
                  <a:lnTo>
                    <a:pt x="552272" y="142506"/>
                  </a:lnTo>
                  <a:lnTo>
                    <a:pt x="526491" y="159270"/>
                  </a:lnTo>
                  <a:lnTo>
                    <a:pt x="453428" y="159270"/>
                  </a:lnTo>
                  <a:lnTo>
                    <a:pt x="401840" y="134124"/>
                  </a:lnTo>
                  <a:lnTo>
                    <a:pt x="350278" y="134124"/>
                  </a:lnTo>
                  <a:lnTo>
                    <a:pt x="294398" y="186512"/>
                  </a:lnTo>
                  <a:lnTo>
                    <a:pt x="247116" y="287108"/>
                  </a:lnTo>
                  <a:lnTo>
                    <a:pt x="227787" y="331114"/>
                  </a:lnTo>
                  <a:lnTo>
                    <a:pt x="195541" y="376034"/>
                  </a:lnTo>
                  <a:lnTo>
                    <a:pt x="167614" y="406565"/>
                  </a:lnTo>
                  <a:lnTo>
                    <a:pt x="111734" y="425424"/>
                  </a:lnTo>
                  <a:lnTo>
                    <a:pt x="81648" y="440093"/>
                  </a:lnTo>
                  <a:lnTo>
                    <a:pt x="34378" y="446697"/>
                  </a:lnTo>
                  <a:lnTo>
                    <a:pt x="0" y="477812"/>
                  </a:lnTo>
                </a:path>
              </a:pathLst>
            </a:custGeom>
            <a:ln w="29362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 sz="1600">
                <a:latin typeface="Supria Sans Light" panose="020B0303030203050203" pitchFamily="34" charset="0"/>
              </a:endParaRPr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68000" y="0"/>
            <a:ext cx="10224135" cy="575945"/>
            <a:chOff x="468000" y="0"/>
            <a:chExt cx="10224135" cy="575945"/>
          </a:xfrm>
        </p:grpSpPr>
        <p:sp>
          <p:nvSpPr>
            <p:cNvPr id="23" name="object 23"/>
            <p:cNvSpPr/>
            <p:nvPr/>
          </p:nvSpPr>
          <p:spPr>
            <a:xfrm>
              <a:off x="468000" y="471180"/>
              <a:ext cx="9756140" cy="0"/>
            </a:xfrm>
            <a:custGeom>
              <a:avLst/>
              <a:gdLst/>
              <a:ahLst/>
              <a:cxnLst/>
              <a:rect l="l" t="t" r="r" b="b"/>
              <a:pathLst>
                <a:path w="9756140">
                  <a:moveTo>
                    <a:pt x="975600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3742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459031" y="0"/>
              <a:ext cx="1233170" cy="575945"/>
            </a:xfrm>
            <a:custGeom>
              <a:avLst/>
              <a:gdLst/>
              <a:ahLst/>
              <a:cxnLst/>
              <a:rect l="l" t="t" r="r" b="b"/>
              <a:pathLst>
                <a:path w="1233170" h="575945">
                  <a:moveTo>
                    <a:pt x="1232972" y="0"/>
                  </a:moveTo>
                  <a:lnTo>
                    <a:pt x="0" y="0"/>
                  </a:lnTo>
                  <a:lnTo>
                    <a:pt x="10005" y="15107"/>
                  </a:lnTo>
                  <a:lnTo>
                    <a:pt x="33810" y="50246"/>
                  </a:lnTo>
                  <a:lnTo>
                    <a:pt x="64514" y="94238"/>
                  </a:lnTo>
                  <a:lnTo>
                    <a:pt x="104139" y="149374"/>
                  </a:lnTo>
                  <a:lnTo>
                    <a:pt x="154707" y="217945"/>
                  </a:lnTo>
                  <a:lnTo>
                    <a:pt x="218238" y="302244"/>
                  </a:lnTo>
                  <a:lnTo>
                    <a:pt x="261474" y="356509"/>
                  </a:lnTo>
                  <a:lnTo>
                    <a:pt x="303025" y="403464"/>
                  </a:lnTo>
                  <a:lnTo>
                    <a:pt x="343196" y="443586"/>
                  </a:lnTo>
                  <a:lnTo>
                    <a:pt x="382290" y="477350"/>
                  </a:lnTo>
                  <a:lnTo>
                    <a:pt x="420611" y="505232"/>
                  </a:lnTo>
                  <a:lnTo>
                    <a:pt x="458463" y="527710"/>
                  </a:lnTo>
                  <a:lnTo>
                    <a:pt x="496149" y="545259"/>
                  </a:lnTo>
                  <a:lnTo>
                    <a:pt x="533972" y="558355"/>
                  </a:lnTo>
                  <a:lnTo>
                    <a:pt x="572238" y="567475"/>
                  </a:lnTo>
                  <a:lnTo>
                    <a:pt x="611249" y="573095"/>
                  </a:lnTo>
                  <a:lnTo>
                    <a:pt x="651309" y="575691"/>
                  </a:lnTo>
                  <a:lnTo>
                    <a:pt x="692722" y="575739"/>
                  </a:lnTo>
                  <a:lnTo>
                    <a:pt x="735792" y="573715"/>
                  </a:lnTo>
                  <a:lnTo>
                    <a:pt x="780822" y="570097"/>
                  </a:lnTo>
                  <a:lnTo>
                    <a:pt x="1038952" y="542283"/>
                  </a:lnTo>
                  <a:lnTo>
                    <a:pt x="1140839" y="529242"/>
                  </a:lnTo>
                  <a:lnTo>
                    <a:pt x="1227042" y="514428"/>
                  </a:lnTo>
                  <a:lnTo>
                    <a:pt x="1232972" y="513230"/>
                  </a:lnTo>
                  <a:lnTo>
                    <a:pt x="1232972" y="0"/>
                  </a:lnTo>
                  <a:close/>
                </a:path>
              </a:pathLst>
            </a:custGeom>
            <a:solidFill>
              <a:srgbClr val="374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24605" y="127006"/>
              <a:ext cx="513394" cy="269269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xfrm>
            <a:off x="455300" y="7242630"/>
            <a:ext cx="188468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latin typeface="Supria Sans Bold" panose="020B0803030203050203" pitchFamily="34" charset="0"/>
              </a:rPr>
              <a:t>Blue-Green Network Programme</a:t>
            </a:r>
          </a:p>
        </p:txBody>
      </p:sp>
      <p:sp>
        <p:nvSpPr>
          <p:cNvPr id="28" name="object 28"/>
          <p:cNvSpPr txBox="1">
            <a:spLocks noGrp="1"/>
          </p:cNvSpPr>
          <p:nvPr>
            <p:ph type="dt" sz="half" idx="6"/>
          </p:nvPr>
        </p:nvSpPr>
        <p:spPr>
          <a:xfrm>
            <a:off x="9045812" y="7242630"/>
            <a:ext cx="918845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NZ" sz="900" dirty="0">
                <a:latin typeface="Supria Sans Bold" panose="020B0803030203050203" pitchFamily="34" charset="0"/>
              </a:rPr>
              <a:t>May</a:t>
            </a:r>
            <a:r>
              <a:rPr sz="900" dirty="0">
                <a:latin typeface="Supria Sans Bold" panose="020B0803030203050203" pitchFamily="34" charset="0"/>
              </a:rPr>
              <a:t> 202</a:t>
            </a:r>
            <a:r>
              <a:rPr lang="en-NZ" sz="900" dirty="0">
                <a:latin typeface="Supria Sans Bold" panose="020B0803030203050203" pitchFamily="34" charset="0"/>
              </a:rPr>
              <a:t>3</a:t>
            </a:r>
            <a:endParaRPr sz="900" dirty="0">
              <a:latin typeface="Supria Sans Bold" panose="020B0803030203050203" pitchFamily="34" charset="0"/>
            </a:endParaRPr>
          </a:p>
        </p:txBody>
      </p:sp>
      <p:sp>
        <p:nvSpPr>
          <p:cNvPr id="29" name="object 19">
            <a:extLst>
              <a:ext uri="{FF2B5EF4-FFF2-40B4-BE49-F238E27FC236}">
                <a16:creationId xmlns:a16="http://schemas.microsoft.com/office/drawing/2014/main" id="{B7D7E7AD-9447-2194-9686-B49C95FAC44B}"/>
              </a:ext>
            </a:extLst>
          </p:cNvPr>
          <p:cNvSpPr txBox="1"/>
          <p:nvPr/>
        </p:nvSpPr>
        <p:spPr>
          <a:xfrm>
            <a:off x="8394700" y="1343025"/>
            <a:ext cx="1981200" cy="20582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lang="mi-NZ" sz="12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Upper Hātea / Waitaua Stream</a:t>
            </a:r>
            <a:endParaRPr sz="1200" baseline="7936" dirty="0">
              <a:latin typeface="Supria Sans Light" panose="020B0303030203050203" pitchFamily="34" charset="0"/>
              <a:cs typeface="Calibri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4AAD237-9213-49BC-8783-59D531784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682" y="1347958"/>
            <a:ext cx="1773530" cy="241365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5300" y="418146"/>
            <a:ext cx="2854538" cy="972061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380"/>
              </a:spcBef>
            </a:pPr>
            <a:r>
              <a:rPr sz="2000" b="0" i="0" dirty="0">
                <a:latin typeface="Supria Sans Bold" panose="020B0803030203050203" pitchFamily="34" charset="0"/>
              </a:rPr>
              <a:t>Aotearoa New Zealand</a:t>
            </a:r>
            <a:br>
              <a:rPr lang="en-NZ" sz="2000" b="0" i="0" dirty="0">
                <a:latin typeface="Supria Sans Bold" panose="020B0803030203050203" pitchFamily="34" charset="0"/>
              </a:rPr>
            </a:br>
            <a:r>
              <a:rPr lang="en-NZ" sz="2000" b="0" dirty="0">
                <a:latin typeface="Supria Sans Bold" panose="020B0803030203050203" pitchFamily="34" charset="0"/>
              </a:rPr>
              <a:t>North Island</a:t>
            </a:r>
            <a:br>
              <a:rPr lang="en-NZ" sz="2000" b="0" dirty="0">
                <a:latin typeface="Supria Sans Bold" panose="020B0803030203050203" pitchFamily="34" charset="0"/>
              </a:rPr>
            </a:br>
            <a:r>
              <a:rPr lang="en-NZ" sz="2000" b="0" dirty="0">
                <a:latin typeface="Supria Sans Bold" panose="020B0803030203050203" pitchFamily="34" charset="0"/>
              </a:rPr>
              <a:t>Te Tai </a:t>
            </a:r>
            <a:r>
              <a:rPr lang="en-NZ" sz="2000" b="0" dirty="0" err="1">
                <a:latin typeface="Supria Sans Bold" panose="020B0803030203050203" pitchFamily="34" charset="0"/>
              </a:rPr>
              <a:t>Tokerau</a:t>
            </a:r>
            <a:r>
              <a:rPr lang="en-NZ" sz="2000" b="0" dirty="0">
                <a:latin typeface="Supria Sans Bold" panose="020B0803030203050203" pitchFamily="34" charset="0"/>
              </a:rPr>
              <a:t> Northland</a:t>
            </a:r>
            <a:endParaRPr sz="2000" dirty="0">
              <a:latin typeface="Supria Sans Bold" panose="020B0803030203050203" pitchFamily="34" charset="0"/>
            </a:endParaRPr>
          </a:p>
        </p:txBody>
      </p:sp>
      <p:sp>
        <p:nvSpPr>
          <p:cNvPr id="30" name="object 13">
            <a:extLst>
              <a:ext uri="{FF2B5EF4-FFF2-40B4-BE49-F238E27FC236}">
                <a16:creationId xmlns:a16="http://schemas.microsoft.com/office/drawing/2014/main" id="{2444A96B-3962-4579-89DB-161042AA551E}"/>
              </a:ext>
            </a:extLst>
          </p:cNvPr>
          <p:cNvSpPr/>
          <p:nvPr/>
        </p:nvSpPr>
        <p:spPr>
          <a:xfrm>
            <a:off x="1536701" y="1883078"/>
            <a:ext cx="1574019" cy="1283312"/>
          </a:xfrm>
          <a:custGeom>
            <a:avLst/>
            <a:gdLst/>
            <a:ahLst/>
            <a:cxnLst/>
            <a:rect l="l" t="t" r="r" b="b"/>
            <a:pathLst>
              <a:path w="1063625" h="908050">
                <a:moveTo>
                  <a:pt x="0" y="907866"/>
                </a:moveTo>
                <a:lnTo>
                  <a:pt x="1063128" y="0"/>
                </a:lnTo>
              </a:path>
            </a:pathLst>
          </a:custGeom>
          <a:ln w="44583">
            <a:solidFill>
              <a:srgbClr val="AB2228"/>
            </a:solidFill>
          </a:ln>
        </p:spPr>
        <p:txBody>
          <a:bodyPr wrap="square" lIns="0" tIns="0" rIns="0" bIns="0" rtlCol="0"/>
          <a:lstStyle/>
          <a:p>
            <a:endParaRPr sz="1600">
              <a:latin typeface="Supria Sans Light" panose="020B03030302030502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F4A1AC7-2E0E-46DC-AEDE-02F21B3129B2}"/>
              </a:ext>
            </a:extLst>
          </p:cNvPr>
          <p:cNvSpPr/>
          <p:nvPr/>
        </p:nvSpPr>
        <p:spPr>
          <a:xfrm>
            <a:off x="3110720" y="1423363"/>
            <a:ext cx="369176" cy="42655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BC6BD48-1CD8-46E1-9468-65DC5CFDCEEA}"/>
              </a:ext>
            </a:extLst>
          </p:cNvPr>
          <p:cNvGrpSpPr/>
          <p:nvPr/>
        </p:nvGrpSpPr>
        <p:grpSpPr>
          <a:xfrm>
            <a:off x="4939908" y="3727213"/>
            <a:ext cx="2025650" cy="408305"/>
            <a:chOff x="7377336" y="5572224"/>
            <a:chExt cx="2025650" cy="408305"/>
          </a:xfrm>
        </p:grpSpPr>
        <p:sp>
          <p:nvSpPr>
            <p:cNvPr id="34" name="object 6">
              <a:extLst>
                <a:ext uri="{FF2B5EF4-FFF2-40B4-BE49-F238E27FC236}">
                  <a16:creationId xmlns:a16="http://schemas.microsoft.com/office/drawing/2014/main" id="{D5665F13-A555-474A-86ED-B1BAC773CC41}"/>
                </a:ext>
              </a:extLst>
            </p:cNvPr>
            <p:cNvSpPr/>
            <p:nvPr/>
          </p:nvSpPr>
          <p:spPr>
            <a:xfrm rot="10800000">
              <a:off x="7377336" y="5572224"/>
              <a:ext cx="2025650" cy="408305"/>
            </a:xfrm>
            <a:custGeom>
              <a:avLst/>
              <a:gdLst/>
              <a:ahLst/>
              <a:cxnLst/>
              <a:rect l="l" t="t" r="r" b="b"/>
              <a:pathLst>
                <a:path w="2025650" h="408304">
                  <a:moveTo>
                    <a:pt x="151079" y="0"/>
                  </a:moveTo>
                  <a:lnTo>
                    <a:pt x="0" y="194475"/>
                  </a:lnTo>
                  <a:lnTo>
                    <a:pt x="147662" y="391566"/>
                  </a:lnTo>
                  <a:lnTo>
                    <a:pt x="2022106" y="407923"/>
                  </a:lnTo>
                  <a:lnTo>
                    <a:pt x="2025523" y="16357"/>
                  </a:lnTo>
                  <a:lnTo>
                    <a:pt x="151079" y="0"/>
                  </a:lnTo>
                  <a:close/>
                </a:path>
              </a:pathLst>
            </a:custGeom>
            <a:solidFill>
              <a:srgbClr val="AB22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8">
              <a:extLst>
                <a:ext uri="{FF2B5EF4-FFF2-40B4-BE49-F238E27FC236}">
                  <a16:creationId xmlns:a16="http://schemas.microsoft.com/office/drawing/2014/main" id="{71771A00-68DB-43ED-B00E-226593A10D6F}"/>
                </a:ext>
              </a:extLst>
            </p:cNvPr>
            <p:cNvSpPr txBox="1"/>
            <p:nvPr/>
          </p:nvSpPr>
          <p:spPr>
            <a:xfrm>
              <a:off x="7641496" y="5604723"/>
              <a:ext cx="1497330" cy="34111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3200" i="1" baseline="2314" dirty="0">
                  <a:solidFill>
                    <a:srgbClr val="FFFFFF"/>
                  </a:solidFill>
                  <a:latin typeface="Supria Sans Bold" panose="020B0803030203050203" pitchFamily="34" charset="0"/>
                  <a:cs typeface="Calibri"/>
                </a:rPr>
                <a:t>Wh</a:t>
              </a:r>
              <a:r>
                <a:rPr sz="3200" i="1" baseline="1157" dirty="0">
                  <a:solidFill>
                    <a:srgbClr val="FFFFFF"/>
                  </a:solidFill>
                  <a:latin typeface="Supria Sans Bold" panose="020B0803030203050203" pitchFamily="34" charset="0"/>
                  <a:cs typeface="Calibri"/>
                </a:rPr>
                <a:t>angār</a:t>
              </a:r>
              <a:r>
                <a:rPr sz="2000" i="1" dirty="0">
                  <a:solidFill>
                    <a:srgbClr val="FFFFFF"/>
                  </a:solidFill>
                  <a:latin typeface="Supria Sans Bold" panose="020B0803030203050203" pitchFamily="34" charset="0"/>
                  <a:cs typeface="Calibri"/>
                </a:rPr>
                <a:t>ei</a:t>
              </a:r>
              <a:endParaRPr sz="2000" dirty="0">
                <a:latin typeface="Supria Sans Bold" panose="020B0803030203050203" pitchFamily="34" charset="0"/>
                <a:cs typeface="Calibri"/>
              </a:endParaRPr>
            </a:p>
          </p:txBody>
        </p:sp>
      </p:grpSp>
      <p:sp>
        <p:nvSpPr>
          <p:cNvPr id="37" name="object 12">
            <a:extLst>
              <a:ext uri="{FF2B5EF4-FFF2-40B4-BE49-F238E27FC236}">
                <a16:creationId xmlns:a16="http://schemas.microsoft.com/office/drawing/2014/main" id="{00FA4678-3AC9-47F6-B35E-E78079CE562D}"/>
              </a:ext>
            </a:extLst>
          </p:cNvPr>
          <p:cNvSpPr/>
          <p:nvPr/>
        </p:nvSpPr>
        <p:spPr>
          <a:xfrm rot="10800000">
            <a:off x="5937519" y="3111406"/>
            <a:ext cx="1242255" cy="267051"/>
          </a:xfrm>
          <a:custGeom>
            <a:avLst/>
            <a:gdLst/>
            <a:ahLst/>
            <a:cxnLst/>
            <a:rect l="l" t="t" r="r" b="b"/>
            <a:pathLst>
              <a:path w="1481454" h="121284">
                <a:moveTo>
                  <a:pt x="1481137" y="0"/>
                </a:moveTo>
                <a:lnTo>
                  <a:pt x="115709" y="0"/>
                </a:lnTo>
                <a:lnTo>
                  <a:pt x="0" y="60604"/>
                </a:lnTo>
                <a:lnTo>
                  <a:pt x="115709" y="121208"/>
                </a:lnTo>
                <a:lnTo>
                  <a:pt x="1481137" y="121208"/>
                </a:lnTo>
                <a:lnTo>
                  <a:pt x="1481137" y="0"/>
                </a:lnTo>
                <a:close/>
              </a:path>
            </a:pathLst>
          </a:custGeom>
          <a:solidFill>
            <a:srgbClr val="00B1CA"/>
          </a:solidFill>
        </p:spPr>
        <p:txBody>
          <a:bodyPr wrap="square" lIns="0" tIns="0" rIns="0" bIns="0" rtlCol="0"/>
          <a:lstStyle/>
          <a:p>
            <a:endParaRPr sz="1600">
              <a:latin typeface="Supria Sans Light" panose="020B0303030203050203" pitchFamily="34" charset="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76884" y="3121302"/>
            <a:ext cx="1472997" cy="20518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200" dirty="0" err="1">
                <a:solidFill>
                  <a:srgbClr val="FFFFFF"/>
                </a:solidFill>
                <a:latin typeface="Supria Sans Light" panose="020B0303030203050203"/>
                <a:cs typeface="Calibri"/>
              </a:rPr>
              <a:t>Waia</a:t>
            </a:r>
            <a:r>
              <a:rPr lang="en-NZ" sz="1200" dirty="0" err="1">
                <a:solidFill>
                  <a:srgbClr val="FFFFFF"/>
                </a:solidFill>
                <a:latin typeface="Supria Sans Light" panose="020B0303030203050203"/>
                <a:cs typeface="Calibri"/>
              </a:rPr>
              <a:t>rohia</a:t>
            </a:r>
            <a:r>
              <a:rPr lang="en-NZ" sz="1200" dirty="0">
                <a:solidFill>
                  <a:srgbClr val="FFFFFF"/>
                </a:solidFill>
                <a:latin typeface="Supria Sans Light" panose="020B0303030203050203"/>
                <a:cs typeface="Calibri"/>
              </a:rPr>
              <a:t> Stream</a:t>
            </a:r>
            <a:endParaRPr sz="1200" baseline="7936" dirty="0">
              <a:latin typeface="Supria Sans Light" panose="020B0303030203050203"/>
              <a:cs typeface="Calibri"/>
            </a:endParaRPr>
          </a:p>
        </p:txBody>
      </p:sp>
      <p:sp>
        <p:nvSpPr>
          <p:cNvPr id="38" name="object 12">
            <a:extLst>
              <a:ext uri="{FF2B5EF4-FFF2-40B4-BE49-F238E27FC236}">
                <a16:creationId xmlns:a16="http://schemas.microsoft.com/office/drawing/2014/main" id="{BE1E17E9-41E2-488F-89DC-D65B55407E2B}"/>
              </a:ext>
            </a:extLst>
          </p:cNvPr>
          <p:cNvSpPr/>
          <p:nvPr/>
        </p:nvSpPr>
        <p:spPr>
          <a:xfrm rot="10800000">
            <a:off x="6314245" y="4373288"/>
            <a:ext cx="1242255" cy="267051"/>
          </a:xfrm>
          <a:custGeom>
            <a:avLst/>
            <a:gdLst/>
            <a:ahLst/>
            <a:cxnLst/>
            <a:rect l="l" t="t" r="r" b="b"/>
            <a:pathLst>
              <a:path w="1481454" h="121284">
                <a:moveTo>
                  <a:pt x="1481137" y="0"/>
                </a:moveTo>
                <a:lnTo>
                  <a:pt x="115709" y="0"/>
                </a:lnTo>
                <a:lnTo>
                  <a:pt x="0" y="60604"/>
                </a:lnTo>
                <a:lnTo>
                  <a:pt x="115709" y="121208"/>
                </a:lnTo>
                <a:lnTo>
                  <a:pt x="1481137" y="121208"/>
                </a:lnTo>
                <a:lnTo>
                  <a:pt x="1481137" y="0"/>
                </a:lnTo>
                <a:close/>
              </a:path>
            </a:pathLst>
          </a:custGeom>
          <a:solidFill>
            <a:srgbClr val="00B1CA"/>
          </a:solidFill>
        </p:spPr>
        <p:txBody>
          <a:bodyPr wrap="square" lIns="0" tIns="0" rIns="0" bIns="0" rtlCol="0"/>
          <a:lstStyle/>
          <a:p>
            <a:endParaRPr sz="1600">
              <a:latin typeface="Supria Sans Light" panose="020B0303030203050203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33327" y="4385733"/>
            <a:ext cx="1161333" cy="20582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12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Rau</a:t>
            </a:r>
            <a:r>
              <a:rPr lang="en-NZ" sz="12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manga Stream</a:t>
            </a:r>
            <a:endParaRPr sz="1200" baseline="7936" dirty="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A275C18-910D-4254-B336-9FAD15208A51}"/>
              </a:ext>
            </a:extLst>
          </p:cNvPr>
          <p:cNvSpPr/>
          <p:nvPr/>
        </p:nvSpPr>
        <p:spPr>
          <a:xfrm>
            <a:off x="8119068" y="1879042"/>
            <a:ext cx="1547458" cy="3647551"/>
          </a:xfrm>
          <a:custGeom>
            <a:avLst/>
            <a:gdLst>
              <a:gd name="connsiteX0" fmla="*/ 60290 w 1547458"/>
              <a:gd name="connsiteY0" fmla="*/ 0 h 3647551"/>
              <a:gd name="connsiteX1" fmla="*/ 60290 w 1547458"/>
              <a:gd name="connsiteY1" fmla="*/ 80387 h 3647551"/>
              <a:gd name="connsiteX2" fmla="*/ 110532 w 1547458"/>
              <a:gd name="connsiteY2" fmla="*/ 90435 h 3647551"/>
              <a:gd name="connsiteX3" fmla="*/ 130629 w 1547458"/>
              <a:gd name="connsiteY3" fmla="*/ 120580 h 3647551"/>
              <a:gd name="connsiteX4" fmla="*/ 160774 w 1547458"/>
              <a:gd name="connsiteY4" fmla="*/ 241160 h 3647551"/>
              <a:gd name="connsiteX5" fmla="*/ 150725 w 1547458"/>
              <a:gd name="connsiteY5" fmla="*/ 271305 h 3647551"/>
              <a:gd name="connsiteX6" fmla="*/ 130629 w 1547458"/>
              <a:gd name="connsiteY6" fmla="*/ 301450 h 3647551"/>
              <a:gd name="connsiteX7" fmla="*/ 110532 w 1547458"/>
              <a:gd name="connsiteY7" fmla="*/ 341644 h 3647551"/>
              <a:gd name="connsiteX8" fmla="*/ 100484 w 1547458"/>
              <a:gd name="connsiteY8" fmla="*/ 391885 h 3647551"/>
              <a:gd name="connsiteX9" fmla="*/ 80387 w 1547458"/>
              <a:gd name="connsiteY9" fmla="*/ 502417 h 3647551"/>
              <a:gd name="connsiteX10" fmla="*/ 60290 w 1547458"/>
              <a:gd name="connsiteY10" fmla="*/ 532562 h 3647551"/>
              <a:gd name="connsiteX11" fmla="*/ 40194 w 1547458"/>
              <a:gd name="connsiteY11" fmla="*/ 713433 h 3647551"/>
              <a:gd name="connsiteX12" fmla="*/ 50242 w 1547458"/>
              <a:gd name="connsiteY12" fmla="*/ 864158 h 3647551"/>
              <a:gd name="connsiteX13" fmla="*/ 70339 w 1547458"/>
              <a:gd name="connsiteY13" fmla="*/ 934496 h 3647551"/>
              <a:gd name="connsiteX14" fmla="*/ 70339 w 1547458"/>
              <a:gd name="connsiteY14" fmla="*/ 1105318 h 3647551"/>
              <a:gd name="connsiteX15" fmla="*/ 130629 w 1547458"/>
              <a:gd name="connsiteY15" fmla="*/ 1155560 h 3647551"/>
              <a:gd name="connsiteX16" fmla="*/ 140677 w 1547458"/>
              <a:gd name="connsiteY16" fmla="*/ 1185705 h 3647551"/>
              <a:gd name="connsiteX17" fmla="*/ 100484 w 1547458"/>
              <a:gd name="connsiteY17" fmla="*/ 1276140 h 3647551"/>
              <a:gd name="connsiteX18" fmla="*/ 90435 w 1547458"/>
              <a:gd name="connsiteY18" fmla="*/ 1306285 h 3647551"/>
              <a:gd name="connsiteX19" fmla="*/ 80387 w 1547458"/>
              <a:gd name="connsiteY19" fmla="*/ 1436914 h 3647551"/>
              <a:gd name="connsiteX20" fmla="*/ 60290 w 1547458"/>
              <a:gd name="connsiteY20" fmla="*/ 1467059 h 3647551"/>
              <a:gd name="connsiteX21" fmla="*/ 70339 w 1547458"/>
              <a:gd name="connsiteY21" fmla="*/ 1497204 h 3647551"/>
              <a:gd name="connsiteX22" fmla="*/ 80387 w 1547458"/>
              <a:gd name="connsiteY22" fmla="*/ 1547446 h 3647551"/>
              <a:gd name="connsiteX23" fmla="*/ 70339 w 1547458"/>
              <a:gd name="connsiteY23" fmla="*/ 1668026 h 3647551"/>
              <a:gd name="connsiteX24" fmla="*/ 30145 w 1547458"/>
              <a:gd name="connsiteY24" fmla="*/ 1758461 h 3647551"/>
              <a:gd name="connsiteX25" fmla="*/ 0 w 1547458"/>
              <a:gd name="connsiteY25" fmla="*/ 1828800 h 3647551"/>
              <a:gd name="connsiteX26" fmla="*/ 10048 w 1547458"/>
              <a:gd name="connsiteY26" fmla="*/ 1929283 h 3647551"/>
              <a:gd name="connsiteX27" fmla="*/ 40194 w 1547458"/>
              <a:gd name="connsiteY27" fmla="*/ 1939332 h 3647551"/>
              <a:gd name="connsiteX28" fmla="*/ 70339 w 1547458"/>
              <a:gd name="connsiteY28" fmla="*/ 1959428 h 3647551"/>
              <a:gd name="connsiteX29" fmla="*/ 150725 w 1547458"/>
              <a:gd name="connsiteY29" fmla="*/ 2009670 h 3647551"/>
              <a:gd name="connsiteX30" fmla="*/ 180870 w 1547458"/>
              <a:gd name="connsiteY30" fmla="*/ 2019718 h 3647551"/>
              <a:gd name="connsiteX31" fmla="*/ 211016 w 1547458"/>
              <a:gd name="connsiteY31" fmla="*/ 2029767 h 3647551"/>
              <a:gd name="connsiteX32" fmla="*/ 331596 w 1547458"/>
              <a:gd name="connsiteY32" fmla="*/ 2130250 h 3647551"/>
              <a:gd name="connsiteX33" fmla="*/ 391886 w 1547458"/>
              <a:gd name="connsiteY33" fmla="*/ 2150347 h 3647551"/>
              <a:gd name="connsiteX34" fmla="*/ 492369 w 1547458"/>
              <a:gd name="connsiteY34" fmla="*/ 2250831 h 3647551"/>
              <a:gd name="connsiteX35" fmla="*/ 512466 w 1547458"/>
              <a:gd name="connsiteY35" fmla="*/ 2280976 h 3647551"/>
              <a:gd name="connsiteX36" fmla="*/ 532563 w 1547458"/>
              <a:gd name="connsiteY36" fmla="*/ 2341266 h 3647551"/>
              <a:gd name="connsiteX37" fmla="*/ 562708 w 1547458"/>
              <a:gd name="connsiteY37" fmla="*/ 2401556 h 3647551"/>
              <a:gd name="connsiteX38" fmla="*/ 582805 w 1547458"/>
              <a:gd name="connsiteY38" fmla="*/ 2481943 h 3647551"/>
              <a:gd name="connsiteX39" fmla="*/ 612950 w 1547458"/>
              <a:gd name="connsiteY39" fmla="*/ 2542233 h 3647551"/>
              <a:gd name="connsiteX40" fmla="*/ 653143 w 1547458"/>
              <a:gd name="connsiteY40" fmla="*/ 2692958 h 3647551"/>
              <a:gd name="connsiteX41" fmla="*/ 693336 w 1547458"/>
              <a:gd name="connsiteY41" fmla="*/ 2713055 h 3647551"/>
              <a:gd name="connsiteX42" fmla="*/ 713433 w 1547458"/>
              <a:gd name="connsiteY42" fmla="*/ 2743200 h 3647551"/>
              <a:gd name="connsiteX43" fmla="*/ 874207 w 1547458"/>
              <a:gd name="connsiteY43" fmla="*/ 2733151 h 3647551"/>
              <a:gd name="connsiteX44" fmla="*/ 914400 w 1547458"/>
              <a:gd name="connsiteY44" fmla="*/ 2713055 h 3647551"/>
              <a:gd name="connsiteX45" fmla="*/ 974690 w 1547458"/>
              <a:gd name="connsiteY45" fmla="*/ 2703006 h 3647551"/>
              <a:gd name="connsiteX46" fmla="*/ 984739 w 1547458"/>
              <a:gd name="connsiteY46" fmla="*/ 2662813 h 3647551"/>
              <a:gd name="connsiteX47" fmla="*/ 1014884 w 1547458"/>
              <a:gd name="connsiteY47" fmla="*/ 2642716 h 3647551"/>
              <a:gd name="connsiteX48" fmla="*/ 1045029 w 1547458"/>
              <a:gd name="connsiteY48" fmla="*/ 2612571 h 3647551"/>
              <a:gd name="connsiteX49" fmla="*/ 1065125 w 1547458"/>
              <a:gd name="connsiteY49" fmla="*/ 2582426 h 3647551"/>
              <a:gd name="connsiteX50" fmla="*/ 1075174 w 1547458"/>
              <a:gd name="connsiteY50" fmla="*/ 2552281 h 3647551"/>
              <a:gd name="connsiteX51" fmla="*/ 1105319 w 1547458"/>
              <a:gd name="connsiteY51" fmla="*/ 2542233 h 3647551"/>
              <a:gd name="connsiteX52" fmla="*/ 1175657 w 1547458"/>
              <a:gd name="connsiteY52" fmla="*/ 2522136 h 3647551"/>
              <a:gd name="connsiteX53" fmla="*/ 1245996 w 1547458"/>
              <a:gd name="connsiteY53" fmla="*/ 2532184 h 3647551"/>
              <a:gd name="connsiteX54" fmla="*/ 1276141 w 1547458"/>
              <a:gd name="connsiteY54" fmla="*/ 2552281 h 3647551"/>
              <a:gd name="connsiteX55" fmla="*/ 1306286 w 1547458"/>
              <a:gd name="connsiteY55" fmla="*/ 2562329 h 3647551"/>
              <a:gd name="connsiteX56" fmla="*/ 1326383 w 1547458"/>
              <a:gd name="connsiteY56" fmla="*/ 2703006 h 3647551"/>
              <a:gd name="connsiteX57" fmla="*/ 1336431 w 1547458"/>
              <a:gd name="connsiteY57" fmla="*/ 2733151 h 3647551"/>
              <a:gd name="connsiteX58" fmla="*/ 1346479 w 1547458"/>
              <a:gd name="connsiteY58" fmla="*/ 2853732 h 3647551"/>
              <a:gd name="connsiteX59" fmla="*/ 1366576 w 1547458"/>
              <a:gd name="connsiteY59" fmla="*/ 2974312 h 3647551"/>
              <a:gd name="connsiteX60" fmla="*/ 1396721 w 1547458"/>
              <a:gd name="connsiteY60" fmla="*/ 3255666 h 3647551"/>
              <a:gd name="connsiteX61" fmla="*/ 1406769 w 1547458"/>
              <a:gd name="connsiteY61" fmla="*/ 3285811 h 3647551"/>
              <a:gd name="connsiteX62" fmla="*/ 1426866 w 1547458"/>
              <a:gd name="connsiteY62" fmla="*/ 3315956 h 3647551"/>
              <a:gd name="connsiteX63" fmla="*/ 1436914 w 1547458"/>
              <a:gd name="connsiteY63" fmla="*/ 3346101 h 3647551"/>
              <a:gd name="connsiteX64" fmla="*/ 1467059 w 1547458"/>
              <a:gd name="connsiteY64" fmla="*/ 3416439 h 3647551"/>
              <a:gd name="connsiteX65" fmla="*/ 1477108 w 1547458"/>
              <a:gd name="connsiteY65" fmla="*/ 3476729 h 3647551"/>
              <a:gd name="connsiteX66" fmla="*/ 1497205 w 1547458"/>
              <a:gd name="connsiteY66" fmla="*/ 3537020 h 3647551"/>
              <a:gd name="connsiteX67" fmla="*/ 1507253 w 1547458"/>
              <a:gd name="connsiteY67" fmla="*/ 3577213 h 3647551"/>
              <a:gd name="connsiteX68" fmla="*/ 1547446 w 1547458"/>
              <a:gd name="connsiteY68" fmla="*/ 3647551 h 3647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547458" h="3647551">
                <a:moveTo>
                  <a:pt x="60290" y="0"/>
                </a:moveTo>
                <a:cubicBezTo>
                  <a:pt x="58422" y="9339"/>
                  <a:pt x="38480" y="65847"/>
                  <a:pt x="60290" y="80387"/>
                </a:cubicBezTo>
                <a:cubicBezTo>
                  <a:pt x="74501" y="89861"/>
                  <a:pt x="93785" y="87086"/>
                  <a:pt x="110532" y="90435"/>
                </a:cubicBezTo>
                <a:cubicBezTo>
                  <a:pt x="117231" y="100483"/>
                  <a:pt x="127700" y="108864"/>
                  <a:pt x="130629" y="120580"/>
                </a:cubicBezTo>
                <a:cubicBezTo>
                  <a:pt x="164775" y="257164"/>
                  <a:pt x="114788" y="172183"/>
                  <a:pt x="160774" y="241160"/>
                </a:cubicBezTo>
                <a:cubicBezTo>
                  <a:pt x="157424" y="251208"/>
                  <a:pt x="155462" y="261831"/>
                  <a:pt x="150725" y="271305"/>
                </a:cubicBezTo>
                <a:cubicBezTo>
                  <a:pt x="145324" y="282107"/>
                  <a:pt x="136621" y="290965"/>
                  <a:pt x="130629" y="301450"/>
                </a:cubicBezTo>
                <a:cubicBezTo>
                  <a:pt x="123197" y="314456"/>
                  <a:pt x="117231" y="328246"/>
                  <a:pt x="110532" y="341644"/>
                </a:cubicBezTo>
                <a:cubicBezTo>
                  <a:pt x="107183" y="358391"/>
                  <a:pt x="103081" y="375005"/>
                  <a:pt x="100484" y="391885"/>
                </a:cubicBezTo>
                <a:cubicBezTo>
                  <a:pt x="95867" y="421898"/>
                  <a:pt x="96328" y="470534"/>
                  <a:pt x="80387" y="502417"/>
                </a:cubicBezTo>
                <a:cubicBezTo>
                  <a:pt x="74986" y="513219"/>
                  <a:pt x="66989" y="522514"/>
                  <a:pt x="60290" y="532562"/>
                </a:cubicBezTo>
                <a:cubicBezTo>
                  <a:pt x="36581" y="603691"/>
                  <a:pt x="40194" y="584397"/>
                  <a:pt x="40194" y="713433"/>
                </a:cubicBezTo>
                <a:cubicBezTo>
                  <a:pt x="40194" y="763786"/>
                  <a:pt x="44971" y="814081"/>
                  <a:pt x="50242" y="864158"/>
                </a:cubicBezTo>
                <a:cubicBezTo>
                  <a:pt x="52183" y="882603"/>
                  <a:pt x="64110" y="915811"/>
                  <a:pt x="70339" y="934496"/>
                </a:cubicBezTo>
                <a:cubicBezTo>
                  <a:pt x="56958" y="1001398"/>
                  <a:pt x="48060" y="1021773"/>
                  <a:pt x="70339" y="1105318"/>
                </a:cubicBezTo>
                <a:cubicBezTo>
                  <a:pt x="74521" y="1121000"/>
                  <a:pt x="117982" y="1147128"/>
                  <a:pt x="130629" y="1155560"/>
                </a:cubicBezTo>
                <a:cubicBezTo>
                  <a:pt x="133978" y="1165608"/>
                  <a:pt x="141847" y="1175178"/>
                  <a:pt x="140677" y="1185705"/>
                </a:cubicBezTo>
                <a:cubicBezTo>
                  <a:pt x="133270" y="1252362"/>
                  <a:pt x="122919" y="1231270"/>
                  <a:pt x="100484" y="1276140"/>
                </a:cubicBezTo>
                <a:cubicBezTo>
                  <a:pt x="95747" y="1285614"/>
                  <a:pt x="93785" y="1296237"/>
                  <a:pt x="90435" y="1306285"/>
                </a:cubicBezTo>
                <a:cubicBezTo>
                  <a:pt x="87086" y="1349828"/>
                  <a:pt x="88435" y="1393990"/>
                  <a:pt x="80387" y="1436914"/>
                </a:cubicBezTo>
                <a:cubicBezTo>
                  <a:pt x="78161" y="1448784"/>
                  <a:pt x="62275" y="1455147"/>
                  <a:pt x="60290" y="1467059"/>
                </a:cubicBezTo>
                <a:cubicBezTo>
                  <a:pt x="58549" y="1477507"/>
                  <a:pt x="67770" y="1486928"/>
                  <a:pt x="70339" y="1497204"/>
                </a:cubicBezTo>
                <a:cubicBezTo>
                  <a:pt x="74481" y="1513773"/>
                  <a:pt x="77038" y="1530699"/>
                  <a:pt x="80387" y="1547446"/>
                </a:cubicBezTo>
                <a:cubicBezTo>
                  <a:pt x="77038" y="1587639"/>
                  <a:pt x="76970" y="1628242"/>
                  <a:pt x="70339" y="1668026"/>
                </a:cubicBezTo>
                <a:cubicBezTo>
                  <a:pt x="60019" y="1729947"/>
                  <a:pt x="54242" y="1716292"/>
                  <a:pt x="30145" y="1758461"/>
                </a:cubicBezTo>
                <a:cubicBezTo>
                  <a:pt x="10278" y="1793228"/>
                  <a:pt x="11273" y="1794980"/>
                  <a:pt x="0" y="1828800"/>
                </a:cubicBezTo>
                <a:cubicBezTo>
                  <a:pt x="3349" y="1862294"/>
                  <a:pt x="-1456" y="1897648"/>
                  <a:pt x="10048" y="1929283"/>
                </a:cubicBezTo>
                <a:cubicBezTo>
                  <a:pt x="13668" y="1939238"/>
                  <a:pt x="30720" y="1934595"/>
                  <a:pt x="40194" y="1939332"/>
                </a:cubicBezTo>
                <a:cubicBezTo>
                  <a:pt x="50996" y="1944733"/>
                  <a:pt x="60291" y="1952729"/>
                  <a:pt x="70339" y="1959428"/>
                </a:cubicBezTo>
                <a:cubicBezTo>
                  <a:pt x="102185" y="2007199"/>
                  <a:pt x="78979" y="1985755"/>
                  <a:pt x="150725" y="2009670"/>
                </a:cubicBezTo>
                <a:lnTo>
                  <a:pt x="180870" y="2019718"/>
                </a:lnTo>
                <a:lnTo>
                  <a:pt x="211016" y="2029767"/>
                </a:lnTo>
                <a:cubicBezTo>
                  <a:pt x="239001" y="2057752"/>
                  <a:pt x="289626" y="2116260"/>
                  <a:pt x="331596" y="2130250"/>
                </a:cubicBezTo>
                <a:lnTo>
                  <a:pt x="391886" y="2150347"/>
                </a:lnTo>
                <a:cubicBezTo>
                  <a:pt x="472274" y="2203939"/>
                  <a:pt x="438777" y="2170442"/>
                  <a:pt x="492369" y="2250831"/>
                </a:cubicBezTo>
                <a:lnTo>
                  <a:pt x="512466" y="2280976"/>
                </a:lnTo>
                <a:cubicBezTo>
                  <a:pt x="519165" y="2301073"/>
                  <a:pt x="520813" y="2323640"/>
                  <a:pt x="532563" y="2341266"/>
                </a:cubicBezTo>
                <a:cubicBezTo>
                  <a:pt x="553668" y="2372925"/>
                  <a:pt x="553108" y="2366357"/>
                  <a:pt x="562708" y="2401556"/>
                </a:cubicBezTo>
                <a:cubicBezTo>
                  <a:pt x="569976" y="2428203"/>
                  <a:pt x="567484" y="2458961"/>
                  <a:pt x="582805" y="2481943"/>
                </a:cubicBezTo>
                <a:cubicBezTo>
                  <a:pt x="608776" y="2520901"/>
                  <a:pt x="599082" y="2500631"/>
                  <a:pt x="612950" y="2542233"/>
                </a:cubicBezTo>
                <a:cubicBezTo>
                  <a:pt x="616443" y="2563190"/>
                  <a:pt x="615952" y="2661965"/>
                  <a:pt x="653143" y="2692958"/>
                </a:cubicBezTo>
                <a:cubicBezTo>
                  <a:pt x="664650" y="2702547"/>
                  <a:pt x="679938" y="2706356"/>
                  <a:pt x="693336" y="2713055"/>
                </a:cubicBezTo>
                <a:cubicBezTo>
                  <a:pt x="700035" y="2723103"/>
                  <a:pt x="701430" y="2741866"/>
                  <a:pt x="713433" y="2743200"/>
                </a:cubicBezTo>
                <a:cubicBezTo>
                  <a:pt x="766801" y="2749129"/>
                  <a:pt x="821105" y="2741116"/>
                  <a:pt x="874207" y="2733151"/>
                </a:cubicBezTo>
                <a:cubicBezTo>
                  <a:pt x="889020" y="2730929"/>
                  <a:pt x="900053" y="2717359"/>
                  <a:pt x="914400" y="2713055"/>
                </a:cubicBezTo>
                <a:cubicBezTo>
                  <a:pt x="933915" y="2707201"/>
                  <a:pt x="954593" y="2706356"/>
                  <a:pt x="974690" y="2703006"/>
                </a:cubicBezTo>
                <a:cubicBezTo>
                  <a:pt x="978040" y="2689608"/>
                  <a:pt x="977078" y="2674304"/>
                  <a:pt x="984739" y="2662813"/>
                </a:cubicBezTo>
                <a:cubicBezTo>
                  <a:pt x="991438" y="2652765"/>
                  <a:pt x="1005606" y="2650447"/>
                  <a:pt x="1014884" y="2642716"/>
                </a:cubicBezTo>
                <a:cubicBezTo>
                  <a:pt x="1025801" y="2633619"/>
                  <a:pt x="1035932" y="2623488"/>
                  <a:pt x="1045029" y="2612571"/>
                </a:cubicBezTo>
                <a:cubicBezTo>
                  <a:pt x="1052760" y="2603294"/>
                  <a:pt x="1059724" y="2593228"/>
                  <a:pt x="1065125" y="2582426"/>
                </a:cubicBezTo>
                <a:cubicBezTo>
                  <a:pt x="1069862" y="2572952"/>
                  <a:pt x="1067684" y="2559771"/>
                  <a:pt x="1075174" y="2552281"/>
                </a:cubicBezTo>
                <a:cubicBezTo>
                  <a:pt x="1082664" y="2544792"/>
                  <a:pt x="1095135" y="2545143"/>
                  <a:pt x="1105319" y="2542233"/>
                </a:cubicBezTo>
                <a:cubicBezTo>
                  <a:pt x="1193639" y="2516998"/>
                  <a:pt x="1103380" y="2546228"/>
                  <a:pt x="1175657" y="2522136"/>
                </a:cubicBezTo>
                <a:cubicBezTo>
                  <a:pt x="1199103" y="2525485"/>
                  <a:pt x="1223310" y="2525378"/>
                  <a:pt x="1245996" y="2532184"/>
                </a:cubicBezTo>
                <a:cubicBezTo>
                  <a:pt x="1257563" y="2535654"/>
                  <a:pt x="1265339" y="2546880"/>
                  <a:pt x="1276141" y="2552281"/>
                </a:cubicBezTo>
                <a:cubicBezTo>
                  <a:pt x="1285615" y="2557018"/>
                  <a:pt x="1296238" y="2558980"/>
                  <a:pt x="1306286" y="2562329"/>
                </a:cubicBezTo>
                <a:cubicBezTo>
                  <a:pt x="1331184" y="2637026"/>
                  <a:pt x="1304368" y="2548904"/>
                  <a:pt x="1326383" y="2703006"/>
                </a:cubicBezTo>
                <a:cubicBezTo>
                  <a:pt x="1327881" y="2713491"/>
                  <a:pt x="1333082" y="2723103"/>
                  <a:pt x="1336431" y="2733151"/>
                </a:cubicBezTo>
                <a:cubicBezTo>
                  <a:pt x="1339780" y="2773345"/>
                  <a:pt x="1341476" y="2813710"/>
                  <a:pt x="1346479" y="2853732"/>
                </a:cubicBezTo>
                <a:cubicBezTo>
                  <a:pt x="1351533" y="2894165"/>
                  <a:pt x="1362773" y="2933742"/>
                  <a:pt x="1366576" y="2974312"/>
                </a:cubicBezTo>
                <a:cubicBezTo>
                  <a:pt x="1380399" y="3121759"/>
                  <a:pt x="1359370" y="3143608"/>
                  <a:pt x="1396721" y="3255666"/>
                </a:cubicBezTo>
                <a:cubicBezTo>
                  <a:pt x="1400070" y="3265714"/>
                  <a:pt x="1402032" y="3276337"/>
                  <a:pt x="1406769" y="3285811"/>
                </a:cubicBezTo>
                <a:cubicBezTo>
                  <a:pt x="1412170" y="3296613"/>
                  <a:pt x="1420167" y="3305908"/>
                  <a:pt x="1426866" y="3315956"/>
                </a:cubicBezTo>
                <a:cubicBezTo>
                  <a:pt x="1430215" y="3326004"/>
                  <a:pt x="1432742" y="3336366"/>
                  <a:pt x="1436914" y="3346101"/>
                </a:cubicBezTo>
                <a:cubicBezTo>
                  <a:pt x="1451095" y="3379190"/>
                  <a:pt x="1459807" y="3383806"/>
                  <a:pt x="1467059" y="3416439"/>
                </a:cubicBezTo>
                <a:cubicBezTo>
                  <a:pt x="1471479" y="3436328"/>
                  <a:pt x="1472166" y="3456963"/>
                  <a:pt x="1477108" y="3476729"/>
                </a:cubicBezTo>
                <a:cubicBezTo>
                  <a:pt x="1482246" y="3497281"/>
                  <a:pt x="1492067" y="3516468"/>
                  <a:pt x="1497205" y="3537020"/>
                </a:cubicBezTo>
                <a:cubicBezTo>
                  <a:pt x="1500554" y="3550418"/>
                  <a:pt x="1501077" y="3564861"/>
                  <a:pt x="1507253" y="3577213"/>
                </a:cubicBezTo>
                <a:cubicBezTo>
                  <a:pt x="1549304" y="3661316"/>
                  <a:pt x="1547446" y="3610434"/>
                  <a:pt x="1547446" y="3647551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A0194B3-CDF8-45F5-9852-EB63CC67553B}"/>
              </a:ext>
            </a:extLst>
          </p:cNvPr>
          <p:cNvGrpSpPr/>
          <p:nvPr/>
        </p:nvGrpSpPr>
        <p:grpSpPr>
          <a:xfrm>
            <a:off x="8235450" y="2542546"/>
            <a:ext cx="1157649" cy="267051"/>
            <a:chOff x="8235450" y="2542546"/>
            <a:chExt cx="1157649" cy="267051"/>
          </a:xfrm>
        </p:grpSpPr>
        <p:sp>
          <p:nvSpPr>
            <p:cNvPr id="43" name="object 12">
              <a:extLst>
                <a:ext uri="{FF2B5EF4-FFF2-40B4-BE49-F238E27FC236}">
                  <a16:creationId xmlns:a16="http://schemas.microsoft.com/office/drawing/2014/main" id="{010A32AF-0552-41A3-B409-4AE8F6C37592}"/>
                </a:ext>
              </a:extLst>
            </p:cNvPr>
            <p:cNvSpPr/>
            <p:nvPr/>
          </p:nvSpPr>
          <p:spPr>
            <a:xfrm>
              <a:off x="8235450" y="2542546"/>
              <a:ext cx="1157649" cy="267051"/>
            </a:xfrm>
            <a:custGeom>
              <a:avLst/>
              <a:gdLst/>
              <a:ahLst/>
              <a:cxnLst/>
              <a:rect l="l" t="t" r="r" b="b"/>
              <a:pathLst>
                <a:path w="1481454" h="121284">
                  <a:moveTo>
                    <a:pt x="1481137" y="0"/>
                  </a:moveTo>
                  <a:lnTo>
                    <a:pt x="115709" y="0"/>
                  </a:lnTo>
                  <a:lnTo>
                    <a:pt x="0" y="60604"/>
                  </a:lnTo>
                  <a:lnTo>
                    <a:pt x="115709" y="121208"/>
                  </a:lnTo>
                  <a:lnTo>
                    <a:pt x="1481137" y="121208"/>
                  </a:lnTo>
                  <a:lnTo>
                    <a:pt x="1481137" y="0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 wrap="square" lIns="0" tIns="0" rIns="0" bIns="0" rtlCol="0"/>
            <a:lstStyle/>
            <a:p>
              <a:endParaRPr sz="1600">
                <a:latin typeface="Supria Sans Light" panose="020B0303030203050203" pitchFamily="34" charset="0"/>
              </a:endParaRPr>
            </a:p>
          </p:txBody>
        </p:sp>
        <p:sp>
          <p:nvSpPr>
            <p:cNvPr id="44" name="object 19">
              <a:extLst>
                <a:ext uri="{FF2B5EF4-FFF2-40B4-BE49-F238E27FC236}">
                  <a16:creationId xmlns:a16="http://schemas.microsoft.com/office/drawing/2014/main" id="{9A8999D8-CAE3-472F-A10F-4A65D7F0C498}"/>
                </a:ext>
              </a:extLst>
            </p:cNvPr>
            <p:cNvSpPr txBox="1"/>
            <p:nvPr/>
          </p:nvSpPr>
          <p:spPr>
            <a:xfrm>
              <a:off x="8411503" y="2568405"/>
              <a:ext cx="920344" cy="205826"/>
            </a:xfrm>
            <a:prstGeom prst="rect">
              <a:avLst/>
            </a:prstGeom>
          </p:spPr>
          <p:txBody>
            <a:bodyPr vert="horz" wrap="square" lIns="0" tIns="2095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65"/>
                </a:spcBef>
              </a:pPr>
              <a:r>
                <a:rPr lang="mi-NZ" sz="1200" dirty="0">
                  <a:solidFill>
                    <a:srgbClr val="FFFFFF"/>
                  </a:solidFill>
                  <a:latin typeface="Supria Sans Light" panose="020B0303030203050203" pitchFamily="34" charset="0"/>
                  <a:cs typeface="Calibri"/>
                </a:rPr>
                <a:t>Hātea </a:t>
              </a:r>
              <a:r>
                <a:rPr lang="mi-NZ" sz="1200" dirty="0" err="1">
                  <a:solidFill>
                    <a:srgbClr val="FFFFFF"/>
                  </a:solidFill>
                  <a:latin typeface="Supria Sans Light" panose="020B0303030203050203" pitchFamily="34" charset="0"/>
                  <a:cs typeface="Calibri"/>
                </a:rPr>
                <a:t>River</a:t>
              </a:r>
              <a:endParaRPr sz="1200" baseline="7936" dirty="0">
                <a:latin typeface="Supria Sans Light" panose="020B0303030203050203" pitchFamily="34" charset="0"/>
                <a:cs typeface="Calibri"/>
              </a:endParaRPr>
            </a:p>
          </p:txBody>
        </p:sp>
      </p:grpSp>
      <p:sp>
        <p:nvSpPr>
          <p:cNvPr id="47" name="object 12">
            <a:extLst>
              <a:ext uri="{FF2B5EF4-FFF2-40B4-BE49-F238E27FC236}">
                <a16:creationId xmlns:a16="http://schemas.microsoft.com/office/drawing/2014/main" id="{0A0DA50C-4C3A-4195-9B5F-75D8C777EBB2}"/>
              </a:ext>
            </a:extLst>
          </p:cNvPr>
          <p:cNvSpPr/>
          <p:nvPr/>
        </p:nvSpPr>
        <p:spPr>
          <a:xfrm rot="10800000">
            <a:off x="8394700" y="5695060"/>
            <a:ext cx="2117304" cy="306225"/>
          </a:xfrm>
          <a:custGeom>
            <a:avLst/>
            <a:gdLst/>
            <a:ahLst/>
            <a:cxnLst/>
            <a:rect l="l" t="t" r="r" b="b"/>
            <a:pathLst>
              <a:path w="1481454" h="121284">
                <a:moveTo>
                  <a:pt x="1481137" y="0"/>
                </a:moveTo>
                <a:lnTo>
                  <a:pt x="115709" y="0"/>
                </a:lnTo>
                <a:lnTo>
                  <a:pt x="0" y="60604"/>
                </a:lnTo>
                <a:lnTo>
                  <a:pt x="115709" y="121208"/>
                </a:lnTo>
                <a:lnTo>
                  <a:pt x="1481137" y="121208"/>
                </a:lnTo>
                <a:lnTo>
                  <a:pt x="1481137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1600">
              <a:latin typeface="Supria Sans Light" panose="020B0303030203050203" pitchFamily="34" charset="0"/>
            </a:endParaRPr>
          </a:p>
        </p:txBody>
      </p:sp>
      <p:sp>
        <p:nvSpPr>
          <p:cNvPr id="48" name="object 19">
            <a:extLst>
              <a:ext uri="{FF2B5EF4-FFF2-40B4-BE49-F238E27FC236}">
                <a16:creationId xmlns:a16="http://schemas.microsoft.com/office/drawing/2014/main" id="{8905A026-C318-408E-BBEB-B4F6E73E7FD6}"/>
              </a:ext>
            </a:extLst>
          </p:cNvPr>
          <p:cNvSpPr txBox="1"/>
          <p:nvPr/>
        </p:nvSpPr>
        <p:spPr>
          <a:xfrm>
            <a:off x="8435289" y="5714129"/>
            <a:ext cx="2076715" cy="205826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lang="mi-NZ" sz="1200" dirty="0" err="1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Flows</a:t>
            </a:r>
            <a:r>
              <a:rPr lang="mi-NZ" sz="12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 to Whangārei </a:t>
            </a:r>
            <a:r>
              <a:rPr lang="mi-NZ" sz="1200" dirty="0" err="1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Harbour</a:t>
            </a:r>
            <a:endParaRPr sz="1200" baseline="7936" dirty="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49C45ED6-698E-4FC8-9A95-33943D6BB0A3}"/>
              </a:ext>
            </a:extLst>
          </p:cNvPr>
          <p:cNvSpPr/>
          <p:nvPr/>
        </p:nvSpPr>
        <p:spPr>
          <a:xfrm>
            <a:off x="9686611" y="5506497"/>
            <a:ext cx="170822" cy="200967"/>
          </a:xfrm>
          <a:custGeom>
            <a:avLst/>
            <a:gdLst>
              <a:gd name="connsiteX0" fmla="*/ 0 w 170822"/>
              <a:gd name="connsiteY0" fmla="*/ 0 h 200967"/>
              <a:gd name="connsiteX1" fmla="*/ 20097 w 170822"/>
              <a:gd name="connsiteY1" fmla="*/ 50241 h 200967"/>
              <a:gd name="connsiteX2" fmla="*/ 80387 w 170822"/>
              <a:gd name="connsiteY2" fmla="*/ 70338 h 200967"/>
              <a:gd name="connsiteX3" fmla="*/ 110532 w 170822"/>
              <a:gd name="connsiteY3" fmla="*/ 80387 h 200967"/>
              <a:gd name="connsiteX4" fmla="*/ 140677 w 170822"/>
              <a:gd name="connsiteY4" fmla="*/ 140677 h 200967"/>
              <a:gd name="connsiteX5" fmla="*/ 150725 w 170822"/>
              <a:gd name="connsiteY5" fmla="*/ 170822 h 200967"/>
              <a:gd name="connsiteX6" fmla="*/ 170822 w 170822"/>
              <a:gd name="connsiteY6" fmla="*/ 200967 h 20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822" h="200967">
                <a:moveTo>
                  <a:pt x="0" y="0"/>
                </a:moveTo>
                <a:cubicBezTo>
                  <a:pt x="6699" y="16747"/>
                  <a:pt x="6523" y="38364"/>
                  <a:pt x="20097" y="50241"/>
                </a:cubicBezTo>
                <a:cubicBezTo>
                  <a:pt x="36039" y="64191"/>
                  <a:pt x="60290" y="63639"/>
                  <a:pt x="80387" y="70338"/>
                </a:cubicBezTo>
                <a:lnTo>
                  <a:pt x="110532" y="80387"/>
                </a:lnTo>
                <a:cubicBezTo>
                  <a:pt x="135788" y="156157"/>
                  <a:pt x="101719" y="62761"/>
                  <a:pt x="140677" y="140677"/>
                </a:cubicBezTo>
                <a:cubicBezTo>
                  <a:pt x="145414" y="150151"/>
                  <a:pt x="145988" y="161348"/>
                  <a:pt x="150725" y="170822"/>
                </a:cubicBezTo>
                <a:cubicBezTo>
                  <a:pt x="156126" y="181624"/>
                  <a:pt x="170822" y="200967"/>
                  <a:pt x="170822" y="200967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389" y="1364292"/>
            <a:ext cx="4508500" cy="425328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241300" marR="70485" indent="-228600">
              <a:lnSpc>
                <a:spcPct val="101899"/>
              </a:lnSpc>
              <a:spcBef>
                <a:spcPts val="55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Blue-Green Network Strategy adopted in 2016 and Programme established in 2020</a:t>
            </a:r>
            <a:endParaRPr sz="1600" dirty="0">
              <a:latin typeface="Supria Sans Light" panose="020B030303020305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006778"/>
              </a:buClr>
              <a:buFont typeface="Calibri"/>
              <a:buChar char="•"/>
            </a:pPr>
            <a:endParaRPr sz="1600" dirty="0">
              <a:latin typeface="Supria Sans Light" panose="020B0303030203050203" pitchFamily="34" charset="0"/>
              <a:cs typeface="Calibri" panose="020F0502020204030204" pitchFamily="34" charset="0"/>
            </a:endParaRPr>
          </a:p>
          <a:p>
            <a:pPr marL="241300" marR="23495" indent="-228600">
              <a:lnSpc>
                <a:spcPct val="101899"/>
              </a:lnSpc>
              <a:buChar char="•"/>
              <a:tabLst>
                <a:tab pos="240665" algn="l"/>
                <a:tab pos="241300" algn="l"/>
              </a:tabLst>
            </a:pP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The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 aim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 is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 to reduce river and coastal flood risk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, improve water quality, 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provide transport connectivity and waterway restoration outcomes 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on the Upper </a:t>
            </a:r>
            <a:r>
              <a:rPr lang="en-NZ" sz="16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Hātea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 River, </a:t>
            </a:r>
            <a:r>
              <a:rPr lang="en-NZ" sz="16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Waiarohia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 Stream,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 and </a:t>
            </a:r>
            <a:r>
              <a:rPr sz="16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Raumanga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 Stream</a:t>
            </a:r>
            <a:endParaRPr sz="1600" dirty="0">
              <a:latin typeface="Supria Sans Light" panose="020B030303020305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Clr>
                <a:srgbClr val="006778"/>
              </a:buClr>
              <a:buFont typeface="Calibri"/>
              <a:buChar char="•"/>
            </a:pPr>
            <a:endParaRPr sz="1600" dirty="0">
              <a:latin typeface="Supria Sans Light" panose="020B0303030203050203" pitchFamily="34" charset="0"/>
              <a:cs typeface="Calibri" panose="020F0502020204030204" pitchFamily="34" charset="0"/>
            </a:endParaRPr>
          </a:p>
          <a:p>
            <a:pPr marL="241300" marR="107950" indent="-228600">
              <a:lnSpc>
                <a:spcPct val="101899"/>
              </a:lnSpc>
              <a:buChar char="•"/>
              <a:tabLst>
                <a:tab pos="240665" algn="l"/>
                <a:tab pos="241300" algn="l"/>
              </a:tabLst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Programme is funded in the 2021-31 Long-Term Plan with an initial $20 million investment</a:t>
            </a:r>
            <a:endParaRPr sz="1600" dirty="0">
              <a:latin typeface="Supria Sans Light" panose="020B0303030203050203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buClr>
                <a:srgbClr val="006778"/>
              </a:buClr>
              <a:buFont typeface="Calibri"/>
              <a:buChar char="•"/>
            </a:pPr>
            <a:endParaRPr sz="1600" dirty="0">
              <a:latin typeface="Supria Sans Light" panose="020B0303030203050203" pitchFamily="34" charset="0"/>
              <a:cs typeface="Calibri" panose="020F0502020204030204" pitchFamily="34" charset="0"/>
            </a:endParaRPr>
          </a:p>
          <a:p>
            <a:pPr marL="241300" marR="5080" indent="-228600">
              <a:lnSpc>
                <a:spcPct val="101899"/>
              </a:lnSpc>
              <a:spcBef>
                <a:spcPts val="5"/>
              </a:spcBef>
              <a:buChar char="•"/>
              <a:tabLst>
                <a:tab pos="240665" algn="l"/>
                <a:tab pos="241300" algn="l"/>
              </a:tabLst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Te Tai </a:t>
            </a:r>
            <a:r>
              <a:rPr sz="16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Tokerau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 Climate Adaptation Strategy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 (Northland Region)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 highlights need for Blue-Green Networks to support information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,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 planning and coordinated flood risk management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 panose="020F0502020204030204" pitchFamily="34" charset="0"/>
              </a:rPr>
              <a:t> at a regional scale</a:t>
            </a:r>
            <a:endParaRPr sz="1600" dirty="0">
              <a:latin typeface="Supria Sans Light" panose="020B0303030203050203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5300" y="487055"/>
            <a:ext cx="782764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00"/>
              </a:spcBef>
            </a:pPr>
            <a:r>
              <a:rPr spc="185" dirty="0">
                <a:latin typeface="Supria Sans Bold" panose="020B0803030203050203" pitchFamily="34" charset="0"/>
              </a:rPr>
              <a:t>Background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2317" y="1434147"/>
            <a:ext cx="4404592" cy="308197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68000" y="0"/>
            <a:ext cx="10224135" cy="575945"/>
            <a:chOff x="468000" y="0"/>
            <a:chExt cx="10224135" cy="575945"/>
          </a:xfrm>
        </p:grpSpPr>
        <p:sp>
          <p:nvSpPr>
            <p:cNvPr id="6" name="object 6"/>
            <p:cNvSpPr/>
            <p:nvPr/>
          </p:nvSpPr>
          <p:spPr>
            <a:xfrm>
              <a:off x="468000" y="471180"/>
              <a:ext cx="9756140" cy="0"/>
            </a:xfrm>
            <a:custGeom>
              <a:avLst/>
              <a:gdLst/>
              <a:ahLst/>
              <a:cxnLst/>
              <a:rect l="l" t="t" r="r" b="b"/>
              <a:pathLst>
                <a:path w="9756140">
                  <a:moveTo>
                    <a:pt x="975600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3742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459031" y="0"/>
              <a:ext cx="1233170" cy="575945"/>
            </a:xfrm>
            <a:custGeom>
              <a:avLst/>
              <a:gdLst/>
              <a:ahLst/>
              <a:cxnLst/>
              <a:rect l="l" t="t" r="r" b="b"/>
              <a:pathLst>
                <a:path w="1233170" h="575945">
                  <a:moveTo>
                    <a:pt x="1232972" y="0"/>
                  </a:moveTo>
                  <a:lnTo>
                    <a:pt x="0" y="0"/>
                  </a:lnTo>
                  <a:lnTo>
                    <a:pt x="10005" y="15107"/>
                  </a:lnTo>
                  <a:lnTo>
                    <a:pt x="33810" y="50246"/>
                  </a:lnTo>
                  <a:lnTo>
                    <a:pt x="64514" y="94238"/>
                  </a:lnTo>
                  <a:lnTo>
                    <a:pt x="104139" y="149374"/>
                  </a:lnTo>
                  <a:lnTo>
                    <a:pt x="154707" y="217945"/>
                  </a:lnTo>
                  <a:lnTo>
                    <a:pt x="218238" y="302244"/>
                  </a:lnTo>
                  <a:lnTo>
                    <a:pt x="261474" y="356509"/>
                  </a:lnTo>
                  <a:lnTo>
                    <a:pt x="303025" y="403464"/>
                  </a:lnTo>
                  <a:lnTo>
                    <a:pt x="343196" y="443586"/>
                  </a:lnTo>
                  <a:lnTo>
                    <a:pt x="382290" y="477350"/>
                  </a:lnTo>
                  <a:lnTo>
                    <a:pt x="420611" y="505232"/>
                  </a:lnTo>
                  <a:lnTo>
                    <a:pt x="458463" y="527710"/>
                  </a:lnTo>
                  <a:lnTo>
                    <a:pt x="496149" y="545259"/>
                  </a:lnTo>
                  <a:lnTo>
                    <a:pt x="533972" y="558355"/>
                  </a:lnTo>
                  <a:lnTo>
                    <a:pt x="572238" y="567475"/>
                  </a:lnTo>
                  <a:lnTo>
                    <a:pt x="611249" y="573095"/>
                  </a:lnTo>
                  <a:lnTo>
                    <a:pt x="651309" y="575691"/>
                  </a:lnTo>
                  <a:lnTo>
                    <a:pt x="692722" y="575739"/>
                  </a:lnTo>
                  <a:lnTo>
                    <a:pt x="735792" y="573715"/>
                  </a:lnTo>
                  <a:lnTo>
                    <a:pt x="780822" y="570097"/>
                  </a:lnTo>
                  <a:lnTo>
                    <a:pt x="1038952" y="542283"/>
                  </a:lnTo>
                  <a:lnTo>
                    <a:pt x="1140839" y="529242"/>
                  </a:lnTo>
                  <a:lnTo>
                    <a:pt x="1227042" y="514428"/>
                  </a:lnTo>
                  <a:lnTo>
                    <a:pt x="1232972" y="513230"/>
                  </a:lnTo>
                  <a:lnTo>
                    <a:pt x="1232972" y="0"/>
                  </a:lnTo>
                  <a:close/>
                </a:path>
              </a:pathLst>
            </a:custGeom>
            <a:solidFill>
              <a:srgbClr val="374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24605" y="127006"/>
              <a:ext cx="513394" cy="269269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468000" y="7092005"/>
            <a:ext cx="9756140" cy="0"/>
          </a:xfrm>
          <a:custGeom>
            <a:avLst/>
            <a:gdLst/>
            <a:ahLst/>
            <a:cxnLst/>
            <a:rect l="l" t="t" r="r" b="b"/>
            <a:pathLst>
              <a:path w="9756140">
                <a:moveTo>
                  <a:pt x="975600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455300" y="7242630"/>
            <a:ext cx="188468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latin typeface="Supria Sans Bold" panose="020B0803030203050203" pitchFamily="34" charset="0"/>
                <a:cs typeface="Calibri" panose="020F0502020204030204" pitchFamily="34" charset="0"/>
              </a:rPr>
              <a:t>Blue-Green Network Programme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9045812" y="7242630"/>
            <a:ext cx="918845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NZ" sz="900" dirty="0">
                <a:latin typeface="Supria Sans Bold" panose="020B0803030203050203" pitchFamily="34" charset="0"/>
                <a:cs typeface="Calibri" panose="020F0502020204030204" pitchFamily="34" charset="0"/>
              </a:rPr>
              <a:t>May</a:t>
            </a:r>
            <a:r>
              <a:rPr sz="900" dirty="0">
                <a:latin typeface="Supria Sans Bold" panose="020B0803030203050203" pitchFamily="34" charset="0"/>
                <a:cs typeface="Calibri" panose="020F0502020204030204" pitchFamily="34" charset="0"/>
              </a:rPr>
              <a:t> 202</a:t>
            </a:r>
            <a:r>
              <a:rPr lang="en-NZ" sz="900" dirty="0">
                <a:latin typeface="Supria Sans Bold" panose="020B0803030203050203" pitchFamily="34" charset="0"/>
                <a:cs typeface="Calibri" panose="020F0502020204030204" pitchFamily="34" charset="0"/>
              </a:rPr>
              <a:t>3</a:t>
            </a:r>
            <a:endParaRPr sz="900" dirty="0">
              <a:latin typeface="Supria Sans Bold" panose="020B0803030203050203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1799" y="1375430"/>
            <a:ext cx="3688079" cy="5409173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41300" marR="6350" indent="-228600">
              <a:lnSpc>
                <a:spcPts val="1900"/>
              </a:lnSpc>
              <a:spcBef>
                <a:spcPts val="12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High level of impermeable surfaces in urban areas with 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buildings and structures 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at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the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edge of waterways</a:t>
            </a:r>
            <a:endParaRPr sz="1400" dirty="0">
              <a:latin typeface="Supria Sans Light" panose="020B0303030203050203" pitchFamily="34" charset="0"/>
              <a:cs typeface="Calibri"/>
            </a:endParaRPr>
          </a:p>
          <a:p>
            <a:pPr marL="241300" marR="511809" indent="-228600">
              <a:lnSpc>
                <a:spcPts val="1900"/>
              </a:lnSpc>
              <a:spcBef>
                <a:spcPts val="12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Stormwater piped directly into streams with little filtration</a:t>
            </a:r>
            <a:endParaRPr sz="1400" dirty="0">
              <a:latin typeface="Supria Sans Light" panose="020B0303030203050203" pitchFamily="34" charset="0"/>
              <a:cs typeface="Calibri"/>
            </a:endParaRPr>
          </a:p>
          <a:p>
            <a:pPr marL="241300" marR="107314" indent="-228600">
              <a:lnSpc>
                <a:spcPts val="1900"/>
              </a:lnSpc>
              <a:spcBef>
                <a:spcPts val="12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Frequent flood events in the city centre, alleviated somewhat by the Hopua </a:t>
            </a:r>
            <a:r>
              <a:rPr sz="16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te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</a:t>
            </a:r>
            <a:r>
              <a:rPr sz="16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Nihotetea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Dam</a:t>
            </a:r>
            <a:endParaRPr sz="1400" dirty="0">
              <a:latin typeface="Supria Sans Light" panose="020B0303030203050203" pitchFamily="34" charset="0"/>
              <a:cs typeface="Calibri"/>
            </a:endParaRPr>
          </a:p>
          <a:p>
            <a:pPr marL="241300" marR="33020" indent="-228600">
              <a:lnSpc>
                <a:spcPts val="1900"/>
              </a:lnSpc>
              <a:spcBef>
                <a:spcPts val="12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Reduced quality of connections between 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people and 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nature through </a:t>
            </a:r>
            <a:r>
              <a:rPr sz="16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urbanisation</a:t>
            </a:r>
            <a:endParaRPr sz="1400" dirty="0">
              <a:latin typeface="Supria Sans Light" panose="020B0303030203050203" pitchFamily="34" charset="0"/>
              <a:cs typeface="Calibri"/>
            </a:endParaRPr>
          </a:p>
          <a:p>
            <a:pPr marL="241300" marR="5080" indent="-228600">
              <a:lnSpc>
                <a:spcPts val="1900"/>
              </a:lnSpc>
              <a:spcBef>
                <a:spcPts val="12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Urban streams neglected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and overgrown with weeds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, reducing ecosystem services and threatening taonga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species (species treasured by Māori)</a:t>
            </a:r>
          </a:p>
          <a:p>
            <a:pPr marL="241300" marR="5080" indent="-228600">
              <a:lnSpc>
                <a:spcPts val="1900"/>
              </a:lnSpc>
              <a:spcBef>
                <a:spcPts val="1200"/>
              </a:spcBef>
              <a:spcAft>
                <a:spcPts val="600"/>
              </a:spcAft>
              <a:buFontTx/>
              <a:buChar char="•"/>
              <a:tabLst>
                <a:tab pos="240665" algn="l"/>
                <a:tab pos="241300" algn="l"/>
              </a:tabLst>
            </a:pPr>
            <a:r>
              <a:rPr lang="en-US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Sea levels predicted to rise in </a:t>
            </a:r>
            <a:r>
              <a:rPr lang="en-US" sz="16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Whangārei</a:t>
            </a:r>
            <a:r>
              <a:rPr lang="en-US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by 1m by 2100</a:t>
            </a:r>
            <a:endParaRPr lang="en-US" sz="1600" dirty="0">
              <a:latin typeface="Supria Sans Light" panose="020B0303030203050203" pitchFamily="34" charset="0"/>
              <a:cs typeface="Calibri"/>
            </a:endParaRPr>
          </a:p>
          <a:p>
            <a:pPr marL="241300" marR="5080" indent="-228600">
              <a:lnSpc>
                <a:spcPts val="1900"/>
              </a:lnSpc>
              <a:spcBef>
                <a:spcPts val="5"/>
              </a:spcBef>
              <a:buChar char="•"/>
              <a:tabLst>
                <a:tab pos="240665" algn="l"/>
                <a:tab pos="241300" algn="l"/>
              </a:tabLst>
            </a:pPr>
            <a:endParaRPr sz="1600" dirty="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5300" y="487055"/>
            <a:ext cx="7827645" cy="519421"/>
          </a:xfrm>
          <a:prstGeom prst="rect">
            <a:avLst/>
          </a:prstGeom>
        </p:spPr>
        <p:txBody>
          <a:bodyPr vert="horz" wrap="square" lIns="0" tIns="5719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Supria Sans Bold" panose="020B0803030203050203" pitchFamily="34" charset="0"/>
              </a:rPr>
              <a:t>Current State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468000" y="0"/>
            <a:ext cx="10224135" cy="575945"/>
            <a:chOff x="468000" y="0"/>
            <a:chExt cx="10224135" cy="575945"/>
          </a:xfrm>
        </p:grpSpPr>
        <p:sp>
          <p:nvSpPr>
            <p:cNvPr id="10" name="object 10"/>
            <p:cNvSpPr/>
            <p:nvPr/>
          </p:nvSpPr>
          <p:spPr>
            <a:xfrm>
              <a:off x="468000" y="471180"/>
              <a:ext cx="9756140" cy="0"/>
            </a:xfrm>
            <a:custGeom>
              <a:avLst/>
              <a:gdLst/>
              <a:ahLst/>
              <a:cxnLst/>
              <a:rect l="l" t="t" r="r" b="b"/>
              <a:pathLst>
                <a:path w="9756140">
                  <a:moveTo>
                    <a:pt x="975600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3742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459031" y="0"/>
              <a:ext cx="1233170" cy="575945"/>
            </a:xfrm>
            <a:custGeom>
              <a:avLst/>
              <a:gdLst/>
              <a:ahLst/>
              <a:cxnLst/>
              <a:rect l="l" t="t" r="r" b="b"/>
              <a:pathLst>
                <a:path w="1233170" h="575945">
                  <a:moveTo>
                    <a:pt x="1232972" y="0"/>
                  </a:moveTo>
                  <a:lnTo>
                    <a:pt x="0" y="0"/>
                  </a:lnTo>
                  <a:lnTo>
                    <a:pt x="10005" y="15107"/>
                  </a:lnTo>
                  <a:lnTo>
                    <a:pt x="33810" y="50246"/>
                  </a:lnTo>
                  <a:lnTo>
                    <a:pt x="64514" y="94238"/>
                  </a:lnTo>
                  <a:lnTo>
                    <a:pt x="104139" y="149374"/>
                  </a:lnTo>
                  <a:lnTo>
                    <a:pt x="154707" y="217945"/>
                  </a:lnTo>
                  <a:lnTo>
                    <a:pt x="218238" y="302244"/>
                  </a:lnTo>
                  <a:lnTo>
                    <a:pt x="261474" y="356509"/>
                  </a:lnTo>
                  <a:lnTo>
                    <a:pt x="303025" y="403464"/>
                  </a:lnTo>
                  <a:lnTo>
                    <a:pt x="343196" y="443586"/>
                  </a:lnTo>
                  <a:lnTo>
                    <a:pt x="382290" y="477350"/>
                  </a:lnTo>
                  <a:lnTo>
                    <a:pt x="420611" y="505232"/>
                  </a:lnTo>
                  <a:lnTo>
                    <a:pt x="458463" y="527710"/>
                  </a:lnTo>
                  <a:lnTo>
                    <a:pt x="496149" y="545259"/>
                  </a:lnTo>
                  <a:lnTo>
                    <a:pt x="533972" y="558355"/>
                  </a:lnTo>
                  <a:lnTo>
                    <a:pt x="572238" y="567475"/>
                  </a:lnTo>
                  <a:lnTo>
                    <a:pt x="611249" y="573095"/>
                  </a:lnTo>
                  <a:lnTo>
                    <a:pt x="651309" y="575691"/>
                  </a:lnTo>
                  <a:lnTo>
                    <a:pt x="692722" y="575739"/>
                  </a:lnTo>
                  <a:lnTo>
                    <a:pt x="735792" y="573715"/>
                  </a:lnTo>
                  <a:lnTo>
                    <a:pt x="780822" y="570097"/>
                  </a:lnTo>
                  <a:lnTo>
                    <a:pt x="1038952" y="542283"/>
                  </a:lnTo>
                  <a:lnTo>
                    <a:pt x="1140839" y="529242"/>
                  </a:lnTo>
                  <a:lnTo>
                    <a:pt x="1227042" y="514428"/>
                  </a:lnTo>
                  <a:lnTo>
                    <a:pt x="1232972" y="513230"/>
                  </a:lnTo>
                  <a:lnTo>
                    <a:pt x="1232972" y="0"/>
                  </a:lnTo>
                  <a:close/>
                </a:path>
              </a:pathLst>
            </a:custGeom>
            <a:solidFill>
              <a:srgbClr val="374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24605" y="127006"/>
              <a:ext cx="513394" cy="269269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468000" y="7092005"/>
            <a:ext cx="9756140" cy="0"/>
          </a:xfrm>
          <a:custGeom>
            <a:avLst/>
            <a:gdLst/>
            <a:ahLst/>
            <a:cxnLst/>
            <a:rect l="l" t="t" r="r" b="b"/>
            <a:pathLst>
              <a:path w="9756140">
                <a:moveTo>
                  <a:pt x="975600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455300" y="7242630"/>
            <a:ext cx="188468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latin typeface="Supria Sans Bold" panose="020B0803030203050203" pitchFamily="34" charset="0"/>
              </a:rPr>
              <a:t>Blue-Green Network Programme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9045812" y="7242630"/>
            <a:ext cx="918845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NZ" sz="900" dirty="0">
                <a:latin typeface="Supria Sans Bold" panose="020B0803030203050203" pitchFamily="34" charset="0"/>
              </a:rPr>
              <a:t>May</a:t>
            </a:r>
            <a:r>
              <a:rPr sz="900" dirty="0">
                <a:latin typeface="Supria Sans Bold" panose="020B0803030203050203" pitchFamily="34" charset="0"/>
              </a:rPr>
              <a:t> 202</a:t>
            </a:r>
            <a:r>
              <a:rPr lang="en-NZ" sz="900" dirty="0">
                <a:latin typeface="Supria Sans Bold" panose="020B0803030203050203" pitchFamily="34" charset="0"/>
              </a:rPr>
              <a:t>3</a:t>
            </a:r>
            <a:endParaRPr sz="900" dirty="0">
              <a:latin typeface="Supria Sans Bold" panose="020B080303020305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D6361B-95E1-410E-8EAF-27FEC450A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144" y="2802195"/>
            <a:ext cx="2877529" cy="4185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3CEF0B-E59D-4650-A711-A5F27ABFD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731" y="469234"/>
            <a:ext cx="4361178" cy="2193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57A10D-0932-471D-B9CC-CAFC2EE7F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873" y="5201930"/>
            <a:ext cx="2999573" cy="2360920"/>
          </a:xfrm>
          <a:prstGeom prst="rect">
            <a:avLst/>
          </a:prstGeom>
        </p:spPr>
      </p:pic>
      <p:pic>
        <p:nvPicPr>
          <p:cNvPr id="16" name="object 4">
            <a:extLst>
              <a:ext uri="{FF2B5EF4-FFF2-40B4-BE49-F238E27FC236}">
                <a16:creationId xmlns:a16="http://schemas.microsoft.com/office/drawing/2014/main" id="{F380D972-A937-454B-B7A1-CE8E732E0AC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57953" y="2813538"/>
            <a:ext cx="2804809" cy="22377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46999" y="2039620"/>
            <a:ext cx="2276995" cy="143696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53999" y="2039617"/>
            <a:ext cx="2276998" cy="14369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61004" y="2039620"/>
            <a:ext cx="2276994" cy="143696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67994" y="2039620"/>
            <a:ext cx="2277110" cy="1437005"/>
            <a:chOff x="467994" y="2139330"/>
            <a:chExt cx="2277110" cy="1437005"/>
          </a:xfrm>
        </p:grpSpPr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7994" y="2139330"/>
              <a:ext cx="2276995" cy="143696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6717" y="2436453"/>
              <a:ext cx="101574" cy="1017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7223" y="2288472"/>
              <a:ext cx="118275" cy="1184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9931" y="2332440"/>
              <a:ext cx="118224" cy="11846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04518" y="2412475"/>
              <a:ext cx="647065" cy="389255"/>
            </a:xfrm>
            <a:custGeom>
              <a:avLst/>
              <a:gdLst/>
              <a:ahLst/>
              <a:cxnLst/>
              <a:rect l="l" t="t" r="r" b="b"/>
              <a:pathLst>
                <a:path w="647065" h="389255">
                  <a:moveTo>
                    <a:pt x="235800" y="72186"/>
                  </a:moveTo>
                  <a:lnTo>
                    <a:pt x="235800" y="186397"/>
                  </a:lnTo>
                  <a:lnTo>
                    <a:pt x="235800" y="195821"/>
                  </a:lnTo>
                  <a:lnTo>
                    <a:pt x="228231" y="203403"/>
                  </a:lnTo>
                  <a:lnTo>
                    <a:pt x="218846" y="203403"/>
                  </a:lnTo>
                  <a:lnTo>
                    <a:pt x="209486" y="203403"/>
                  </a:lnTo>
                  <a:lnTo>
                    <a:pt x="201891" y="195821"/>
                  </a:lnTo>
                  <a:lnTo>
                    <a:pt x="201891" y="186397"/>
                  </a:lnTo>
                  <a:lnTo>
                    <a:pt x="201891" y="88671"/>
                  </a:lnTo>
                  <a:lnTo>
                    <a:pt x="201891" y="85178"/>
                  </a:lnTo>
                  <a:lnTo>
                    <a:pt x="199085" y="82346"/>
                  </a:lnTo>
                  <a:lnTo>
                    <a:pt x="195643" y="82346"/>
                  </a:lnTo>
                  <a:lnTo>
                    <a:pt x="192138" y="82346"/>
                  </a:lnTo>
                  <a:lnTo>
                    <a:pt x="189318" y="85178"/>
                  </a:lnTo>
                  <a:lnTo>
                    <a:pt x="189318" y="88671"/>
                  </a:lnTo>
                  <a:lnTo>
                    <a:pt x="189318" y="365150"/>
                  </a:lnTo>
                  <a:lnTo>
                    <a:pt x="187443" y="374459"/>
                  </a:lnTo>
                  <a:lnTo>
                    <a:pt x="182329" y="382074"/>
                  </a:lnTo>
                  <a:lnTo>
                    <a:pt x="174740" y="387215"/>
                  </a:lnTo>
                  <a:lnTo>
                    <a:pt x="165442" y="389102"/>
                  </a:lnTo>
                  <a:lnTo>
                    <a:pt x="156152" y="387215"/>
                  </a:lnTo>
                  <a:lnTo>
                    <a:pt x="148553" y="382074"/>
                  </a:lnTo>
                  <a:lnTo>
                    <a:pt x="143424" y="374459"/>
                  </a:lnTo>
                  <a:lnTo>
                    <a:pt x="141541" y="365150"/>
                  </a:lnTo>
                  <a:lnTo>
                    <a:pt x="141541" y="195859"/>
                  </a:lnTo>
                  <a:lnTo>
                    <a:pt x="141541" y="190563"/>
                  </a:lnTo>
                  <a:lnTo>
                    <a:pt x="137375" y="189483"/>
                  </a:lnTo>
                  <a:lnTo>
                    <a:pt x="134518" y="189483"/>
                  </a:lnTo>
                  <a:lnTo>
                    <a:pt x="131673" y="189483"/>
                  </a:lnTo>
                  <a:lnTo>
                    <a:pt x="127482" y="190563"/>
                  </a:lnTo>
                  <a:lnTo>
                    <a:pt x="127482" y="195859"/>
                  </a:lnTo>
                  <a:lnTo>
                    <a:pt x="127482" y="365150"/>
                  </a:lnTo>
                  <a:lnTo>
                    <a:pt x="125606" y="374481"/>
                  </a:lnTo>
                  <a:lnTo>
                    <a:pt x="120492" y="382093"/>
                  </a:lnTo>
                  <a:lnTo>
                    <a:pt x="112914" y="387222"/>
                  </a:lnTo>
                  <a:lnTo>
                    <a:pt x="103644" y="389102"/>
                  </a:lnTo>
                  <a:lnTo>
                    <a:pt x="94314" y="387222"/>
                  </a:lnTo>
                  <a:lnTo>
                    <a:pt x="86715" y="382093"/>
                  </a:lnTo>
                  <a:lnTo>
                    <a:pt x="81602" y="374481"/>
                  </a:lnTo>
                  <a:lnTo>
                    <a:pt x="79730" y="365150"/>
                  </a:lnTo>
                  <a:lnTo>
                    <a:pt x="79730" y="88671"/>
                  </a:lnTo>
                  <a:lnTo>
                    <a:pt x="79730" y="85178"/>
                  </a:lnTo>
                  <a:lnTo>
                    <a:pt x="76923" y="82346"/>
                  </a:lnTo>
                  <a:lnTo>
                    <a:pt x="73456" y="82346"/>
                  </a:lnTo>
                  <a:lnTo>
                    <a:pt x="69951" y="82346"/>
                  </a:lnTo>
                  <a:lnTo>
                    <a:pt x="67144" y="85178"/>
                  </a:lnTo>
                  <a:lnTo>
                    <a:pt x="67144" y="88671"/>
                  </a:lnTo>
                  <a:lnTo>
                    <a:pt x="67144" y="186397"/>
                  </a:lnTo>
                  <a:lnTo>
                    <a:pt x="67144" y="191033"/>
                  </a:lnTo>
                  <a:lnTo>
                    <a:pt x="65316" y="195186"/>
                  </a:lnTo>
                  <a:lnTo>
                    <a:pt x="62356" y="198221"/>
                  </a:lnTo>
                  <a:lnTo>
                    <a:pt x="69253" y="204428"/>
                  </a:lnTo>
                  <a:lnTo>
                    <a:pt x="74531" y="212075"/>
                  </a:lnTo>
                  <a:lnTo>
                    <a:pt x="77907" y="220872"/>
                  </a:lnTo>
                  <a:lnTo>
                    <a:pt x="79095" y="230530"/>
                  </a:lnTo>
                  <a:lnTo>
                    <a:pt x="57912" y="230530"/>
                  </a:lnTo>
                  <a:lnTo>
                    <a:pt x="56472" y="223401"/>
                  </a:lnTo>
                  <a:lnTo>
                    <a:pt x="52546" y="217562"/>
                  </a:lnTo>
                  <a:lnTo>
                    <a:pt x="46724" y="213615"/>
                  </a:lnTo>
                  <a:lnTo>
                    <a:pt x="39598" y="212166"/>
                  </a:lnTo>
                  <a:lnTo>
                    <a:pt x="32431" y="213615"/>
                  </a:lnTo>
                  <a:lnTo>
                    <a:pt x="26582" y="217562"/>
                  </a:lnTo>
                  <a:lnTo>
                    <a:pt x="22641" y="223401"/>
                  </a:lnTo>
                  <a:lnTo>
                    <a:pt x="21196" y="230530"/>
                  </a:lnTo>
                  <a:lnTo>
                    <a:pt x="21196" y="384886"/>
                  </a:lnTo>
                  <a:lnTo>
                    <a:pt x="0" y="384886"/>
                  </a:lnTo>
                  <a:lnTo>
                    <a:pt x="0" y="230530"/>
                  </a:lnTo>
                  <a:lnTo>
                    <a:pt x="2621" y="216382"/>
                  </a:lnTo>
                  <a:lnTo>
                    <a:pt x="9826" y="204484"/>
                  </a:lnTo>
                  <a:lnTo>
                    <a:pt x="20627" y="195817"/>
                  </a:lnTo>
                  <a:lnTo>
                    <a:pt x="34036" y="191363"/>
                  </a:lnTo>
                  <a:lnTo>
                    <a:pt x="33591" y="189776"/>
                  </a:lnTo>
                  <a:lnTo>
                    <a:pt x="33210" y="188125"/>
                  </a:lnTo>
                  <a:lnTo>
                    <a:pt x="33210" y="186397"/>
                  </a:lnTo>
                  <a:lnTo>
                    <a:pt x="33210" y="72186"/>
                  </a:lnTo>
                  <a:lnTo>
                    <a:pt x="33605" y="61891"/>
                  </a:lnTo>
                  <a:lnTo>
                    <a:pt x="39101" y="46650"/>
                  </a:lnTo>
                  <a:lnTo>
                    <a:pt x="53997" y="29127"/>
                  </a:lnTo>
                  <a:lnTo>
                    <a:pt x="82588" y="11988"/>
                  </a:lnTo>
                  <a:lnTo>
                    <a:pt x="92230" y="23755"/>
                  </a:lnTo>
                  <a:lnTo>
                    <a:pt x="104447" y="32826"/>
                  </a:lnTo>
                  <a:lnTo>
                    <a:pt x="118717" y="38663"/>
                  </a:lnTo>
                  <a:lnTo>
                    <a:pt x="134518" y="40728"/>
                  </a:lnTo>
                  <a:lnTo>
                    <a:pt x="150346" y="38663"/>
                  </a:lnTo>
                  <a:lnTo>
                    <a:pt x="164625" y="32826"/>
                  </a:lnTo>
                  <a:lnTo>
                    <a:pt x="176839" y="23755"/>
                  </a:lnTo>
                  <a:lnTo>
                    <a:pt x="186474" y="11988"/>
                  </a:lnTo>
                  <a:lnTo>
                    <a:pt x="215051" y="29127"/>
                  </a:lnTo>
                  <a:lnTo>
                    <a:pt x="229939" y="46650"/>
                  </a:lnTo>
                  <a:lnTo>
                    <a:pt x="235426" y="61891"/>
                  </a:lnTo>
                  <a:lnTo>
                    <a:pt x="235800" y="72186"/>
                  </a:lnTo>
                  <a:close/>
                </a:path>
                <a:path w="647065" h="389255">
                  <a:moveTo>
                    <a:pt x="475843" y="176085"/>
                  </a:moveTo>
                  <a:lnTo>
                    <a:pt x="474116" y="176631"/>
                  </a:lnTo>
                  <a:lnTo>
                    <a:pt x="472389" y="176923"/>
                  </a:lnTo>
                  <a:lnTo>
                    <a:pt x="470738" y="176923"/>
                  </a:lnTo>
                  <a:lnTo>
                    <a:pt x="463537" y="176923"/>
                  </a:lnTo>
                  <a:lnTo>
                    <a:pt x="456831" y="172224"/>
                  </a:lnTo>
                  <a:lnTo>
                    <a:pt x="454533" y="165036"/>
                  </a:lnTo>
                  <a:lnTo>
                    <a:pt x="413219" y="33972"/>
                  </a:lnTo>
                  <a:lnTo>
                    <a:pt x="402120" y="33972"/>
                  </a:lnTo>
                  <a:lnTo>
                    <a:pt x="460133" y="219557"/>
                  </a:lnTo>
                  <a:lnTo>
                    <a:pt x="416064" y="219557"/>
                  </a:lnTo>
                  <a:lnTo>
                    <a:pt x="416064" y="364045"/>
                  </a:lnTo>
                  <a:lnTo>
                    <a:pt x="414100" y="373791"/>
                  </a:lnTo>
                  <a:lnTo>
                    <a:pt x="408746" y="381761"/>
                  </a:lnTo>
                  <a:lnTo>
                    <a:pt x="400805" y="387141"/>
                  </a:lnTo>
                  <a:lnTo>
                    <a:pt x="391083" y="389115"/>
                  </a:lnTo>
                  <a:lnTo>
                    <a:pt x="381361" y="387141"/>
                  </a:lnTo>
                  <a:lnTo>
                    <a:pt x="373421" y="381761"/>
                  </a:lnTo>
                  <a:lnTo>
                    <a:pt x="368066" y="373791"/>
                  </a:lnTo>
                  <a:lnTo>
                    <a:pt x="366102" y="364045"/>
                  </a:lnTo>
                  <a:lnTo>
                    <a:pt x="366102" y="219557"/>
                  </a:lnTo>
                  <a:lnTo>
                    <a:pt x="357593" y="219557"/>
                  </a:lnTo>
                  <a:lnTo>
                    <a:pt x="357593" y="364045"/>
                  </a:lnTo>
                  <a:lnTo>
                    <a:pt x="355622" y="373791"/>
                  </a:lnTo>
                  <a:lnTo>
                    <a:pt x="350250" y="381761"/>
                  </a:lnTo>
                  <a:lnTo>
                    <a:pt x="342291" y="387141"/>
                  </a:lnTo>
                  <a:lnTo>
                    <a:pt x="332562" y="389115"/>
                  </a:lnTo>
                  <a:lnTo>
                    <a:pt x="322842" y="387141"/>
                  </a:lnTo>
                  <a:lnTo>
                    <a:pt x="314906" y="381761"/>
                  </a:lnTo>
                  <a:lnTo>
                    <a:pt x="309555" y="373791"/>
                  </a:lnTo>
                  <a:lnTo>
                    <a:pt x="307594" y="364045"/>
                  </a:lnTo>
                  <a:lnTo>
                    <a:pt x="307594" y="219557"/>
                  </a:lnTo>
                  <a:lnTo>
                    <a:pt x="263525" y="219557"/>
                  </a:lnTo>
                  <a:lnTo>
                    <a:pt x="321602" y="33972"/>
                  </a:lnTo>
                  <a:lnTo>
                    <a:pt x="310426" y="33972"/>
                  </a:lnTo>
                  <a:lnTo>
                    <a:pt x="269125" y="165036"/>
                  </a:lnTo>
                  <a:lnTo>
                    <a:pt x="266827" y="172224"/>
                  </a:lnTo>
                  <a:lnTo>
                    <a:pt x="260146" y="176923"/>
                  </a:lnTo>
                  <a:lnTo>
                    <a:pt x="252958" y="176923"/>
                  </a:lnTo>
                  <a:lnTo>
                    <a:pt x="251269" y="176923"/>
                  </a:lnTo>
                  <a:lnTo>
                    <a:pt x="236076" y="161485"/>
                  </a:lnTo>
                  <a:lnTo>
                    <a:pt x="236804" y="154787"/>
                  </a:lnTo>
                  <a:lnTo>
                    <a:pt x="281863" y="11874"/>
                  </a:lnTo>
                  <a:lnTo>
                    <a:pt x="284099" y="4800"/>
                  </a:lnTo>
                  <a:lnTo>
                    <a:pt x="290614" y="0"/>
                  </a:lnTo>
                  <a:lnTo>
                    <a:pt x="298018" y="0"/>
                  </a:lnTo>
                  <a:lnTo>
                    <a:pt x="425640" y="0"/>
                  </a:lnTo>
                  <a:lnTo>
                    <a:pt x="433057" y="0"/>
                  </a:lnTo>
                  <a:lnTo>
                    <a:pt x="439572" y="4800"/>
                  </a:lnTo>
                  <a:lnTo>
                    <a:pt x="441807" y="11874"/>
                  </a:lnTo>
                  <a:lnTo>
                    <a:pt x="486867" y="154787"/>
                  </a:lnTo>
                  <a:lnTo>
                    <a:pt x="487571" y="161485"/>
                  </a:lnTo>
                  <a:lnTo>
                    <a:pt x="485732" y="167736"/>
                  </a:lnTo>
                  <a:lnTo>
                    <a:pt x="481704" y="172838"/>
                  </a:lnTo>
                  <a:lnTo>
                    <a:pt x="475843" y="176085"/>
                  </a:lnTo>
                  <a:close/>
                </a:path>
                <a:path w="647065" h="389255">
                  <a:moveTo>
                    <a:pt x="646607" y="231647"/>
                  </a:moveTo>
                  <a:lnTo>
                    <a:pt x="646607" y="238671"/>
                  </a:lnTo>
                  <a:lnTo>
                    <a:pt x="640905" y="244424"/>
                  </a:lnTo>
                  <a:lnTo>
                    <a:pt x="633895" y="244424"/>
                  </a:lnTo>
                  <a:lnTo>
                    <a:pt x="626884" y="244424"/>
                  </a:lnTo>
                  <a:lnTo>
                    <a:pt x="621207" y="238671"/>
                  </a:lnTo>
                  <a:lnTo>
                    <a:pt x="621207" y="231647"/>
                  </a:lnTo>
                  <a:lnTo>
                    <a:pt x="621207" y="165011"/>
                  </a:lnTo>
                  <a:lnTo>
                    <a:pt x="621207" y="162407"/>
                  </a:lnTo>
                  <a:lnTo>
                    <a:pt x="619099" y="160337"/>
                  </a:lnTo>
                  <a:lnTo>
                    <a:pt x="616534" y="160337"/>
                  </a:lnTo>
                  <a:lnTo>
                    <a:pt x="613968" y="160337"/>
                  </a:lnTo>
                  <a:lnTo>
                    <a:pt x="611898" y="162407"/>
                  </a:lnTo>
                  <a:lnTo>
                    <a:pt x="611898" y="165011"/>
                  </a:lnTo>
                  <a:lnTo>
                    <a:pt x="611898" y="371906"/>
                  </a:lnTo>
                  <a:lnTo>
                    <a:pt x="611898" y="381431"/>
                  </a:lnTo>
                  <a:lnTo>
                    <a:pt x="604227" y="389115"/>
                  </a:lnTo>
                  <a:lnTo>
                    <a:pt x="594766" y="389115"/>
                  </a:lnTo>
                  <a:lnTo>
                    <a:pt x="585343" y="389115"/>
                  </a:lnTo>
                  <a:lnTo>
                    <a:pt x="577672" y="381431"/>
                  </a:lnTo>
                  <a:lnTo>
                    <a:pt x="577672" y="371906"/>
                  </a:lnTo>
                  <a:lnTo>
                    <a:pt x="577672" y="266395"/>
                  </a:lnTo>
                  <a:lnTo>
                    <a:pt x="568375" y="266395"/>
                  </a:lnTo>
                  <a:lnTo>
                    <a:pt x="568375" y="371906"/>
                  </a:lnTo>
                  <a:lnTo>
                    <a:pt x="568375" y="381431"/>
                  </a:lnTo>
                  <a:lnTo>
                    <a:pt x="560705" y="389115"/>
                  </a:lnTo>
                  <a:lnTo>
                    <a:pt x="551243" y="389115"/>
                  </a:lnTo>
                  <a:lnTo>
                    <a:pt x="541782" y="389115"/>
                  </a:lnTo>
                  <a:lnTo>
                    <a:pt x="534047" y="381431"/>
                  </a:lnTo>
                  <a:lnTo>
                    <a:pt x="534047" y="371906"/>
                  </a:lnTo>
                  <a:lnTo>
                    <a:pt x="534047" y="165011"/>
                  </a:lnTo>
                  <a:lnTo>
                    <a:pt x="534047" y="162407"/>
                  </a:lnTo>
                  <a:lnTo>
                    <a:pt x="532041" y="160337"/>
                  </a:lnTo>
                  <a:lnTo>
                    <a:pt x="529412" y="160337"/>
                  </a:lnTo>
                  <a:lnTo>
                    <a:pt x="526923" y="160337"/>
                  </a:lnTo>
                  <a:lnTo>
                    <a:pt x="524814" y="162407"/>
                  </a:lnTo>
                  <a:lnTo>
                    <a:pt x="524814" y="165011"/>
                  </a:lnTo>
                  <a:lnTo>
                    <a:pt x="524814" y="231647"/>
                  </a:lnTo>
                  <a:lnTo>
                    <a:pt x="524814" y="238671"/>
                  </a:lnTo>
                  <a:lnTo>
                    <a:pt x="519112" y="244424"/>
                  </a:lnTo>
                  <a:lnTo>
                    <a:pt x="512114" y="244424"/>
                  </a:lnTo>
                  <a:lnTo>
                    <a:pt x="505091" y="244424"/>
                  </a:lnTo>
                  <a:lnTo>
                    <a:pt x="499376" y="238671"/>
                  </a:lnTo>
                  <a:lnTo>
                    <a:pt x="499376" y="231647"/>
                  </a:lnTo>
                  <a:lnTo>
                    <a:pt x="499376" y="137299"/>
                  </a:lnTo>
                  <a:lnTo>
                    <a:pt x="499376" y="130289"/>
                  </a:lnTo>
                  <a:lnTo>
                    <a:pt x="505091" y="124574"/>
                  </a:lnTo>
                  <a:lnTo>
                    <a:pt x="512114" y="124574"/>
                  </a:lnTo>
                  <a:lnTo>
                    <a:pt x="633895" y="124574"/>
                  </a:lnTo>
                  <a:lnTo>
                    <a:pt x="640905" y="124574"/>
                  </a:lnTo>
                  <a:lnTo>
                    <a:pt x="646607" y="130289"/>
                  </a:lnTo>
                  <a:lnTo>
                    <a:pt x="646607" y="137299"/>
                  </a:lnTo>
                  <a:lnTo>
                    <a:pt x="646607" y="231647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55300" y="1088323"/>
            <a:ext cx="9719945" cy="556563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2000"/>
              </a:lnSpc>
              <a:spcBef>
                <a:spcPts val="300"/>
              </a:spcBef>
            </a:pPr>
            <a:r>
              <a:rPr sz="1800" i="1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Delivering walking and cycling outcomes together with ecological restoration, improved stormwater management and flood protection while connecting people and nature across the city</a:t>
            </a:r>
            <a:endParaRPr sz="1800" dirty="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55300" y="512455"/>
            <a:ext cx="629221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Supria Sans Bold" panose="020B0803030203050203" pitchFamily="34" charset="0"/>
              </a:rPr>
              <a:t>An Integrated Vision for the Future</a:t>
            </a:r>
          </a:p>
        </p:txBody>
      </p:sp>
      <p:sp>
        <p:nvSpPr>
          <p:cNvPr id="13" name="object 13"/>
          <p:cNvSpPr/>
          <p:nvPr/>
        </p:nvSpPr>
        <p:spPr>
          <a:xfrm>
            <a:off x="8083525" y="2242526"/>
            <a:ext cx="527685" cy="415290"/>
          </a:xfrm>
          <a:custGeom>
            <a:avLst/>
            <a:gdLst/>
            <a:ahLst/>
            <a:cxnLst/>
            <a:rect l="l" t="t" r="r" b="b"/>
            <a:pathLst>
              <a:path w="527684" h="415289">
                <a:moveTo>
                  <a:pt x="527240" y="62623"/>
                </a:moveTo>
                <a:lnTo>
                  <a:pt x="498547" y="52838"/>
                </a:lnTo>
                <a:lnTo>
                  <a:pt x="483674" y="31311"/>
                </a:lnTo>
                <a:lnTo>
                  <a:pt x="468613" y="9784"/>
                </a:lnTo>
                <a:lnTo>
                  <a:pt x="439356" y="0"/>
                </a:lnTo>
                <a:lnTo>
                  <a:pt x="410115" y="9784"/>
                </a:lnTo>
                <a:lnTo>
                  <a:pt x="395065" y="31311"/>
                </a:lnTo>
                <a:lnTo>
                  <a:pt x="380195" y="52838"/>
                </a:lnTo>
                <a:lnTo>
                  <a:pt x="351497" y="62623"/>
                </a:lnTo>
                <a:lnTo>
                  <a:pt x="322804" y="52838"/>
                </a:lnTo>
                <a:lnTo>
                  <a:pt x="307932" y="31311"/>
                </a:lnTo>
                <a:lnTo>
                  <a:pt x="292881" y="9784"/>
                </a:lnTo>
                <a:lnTo>
                  <a:pt x="263651" y="0"/>
                </a:lnTo>
                <a:lnTo>
                  <a:pt x="234394" y="9784"/>
                </a:lnTo>
                <a:lnTo>
                  <a:pt x="219333" y="31311"/>
                </a:lnTo>
                <a:lnTo>
                  <a:pt x="204460" y="52838"/>
                </a:lnTo>
                <a:lnTo>
                  <a:pt x="175767" y="62623"/>
                </a:lnTo>
                <a:lnTo>
                  <a:pt x="147051" y="52838"/>
                </a:lnTo>
                <a:lnTo>
                  <a:pt x="132175" y="31311"/>
                </a:lnTo>
                <a:lnTo>
                  <a:pt x="117117" y="9784"/>
                </a:lnTo>
                <a:lnTo>
                  <a:pt x="87858" y="0"/>
                </a:lnTo>
                <a:lnTo>
                  <a:pt x="58618" y="9784"/>
                </a:lnTo>
                <a:lnTo>
                  <a:pt x="43567" y="31311"/>
                </a:lnTo>
                <a:lnTo>
                  <a:pt x="28697" y="52838"/>
                </a:lnTo>
                <a:lnTo>
                  <a:pt x="0" y="62623"/>
                </a:lnTo>
              </a:path>
              <a:path w="527684" h="415289">
                <a:moveTo>
                  <a:pt x="527240" y="180162"/>
                </a:moveTo>
                <a:lnTo>
                  <a:pt x="498547" y="170367"/>
                </a:lnTo>
                <a:lnTo>
                  <a:pt x="483674" y="148818"/>
                </a:lnTo>
                <a:lnTo>
                  <a:pt x="468613" y="127269"/>
                </a:lnTo>
                <a:lnTo>
                  <a:pt x="439356" y="117474"/>
                </a:lnTo>
                <a:lnTo>
                  <a:pt x="410115" y="127269"/>
                </a:lnTo>
                <a:lnTo>
                  <a:pt x="395065" y="148818"/>
                </a:lnTo>
                <a:lnTo>
                  <a:pt x="380195" y="170367"/>
                </a:lnTo>
                <a:lnTo>
                  <a:pt x="351497" y="180162"/>
                </a:lnTo>
                <a:lnTo>
                  <a:pt x="322804" y="170367"/>
                </a:lnTo>
                <a:lnTo>
                  <a:pt x="307932" y="148818"/>
                </a:lnTo>
                <a:lnTo>
                  <a:pt x="292881" y="127269"/>
                </a:lnTo>
                <a:lnTo>
                  <a:pt x="263651" y="117474"/>
                </a:lnTo>
                <a:lnTo>
                  <a:pt x="234394" y="127269"/>
                </a:lnTo>
                <a:lnTo>
                  <a:pt x="219333" y="148818"/>
                </a:lnTo>
                <a:lnTo>
                  <a:pt x="204460" y="170367"/>
                </a:lnTo>
                <a:lnTo>
                  <a:pt x="175767" y="180162"/>
                </a:lnTo>
                <a:lnTo>
                  <a:pt x="147051" y="170367"/>
                </a:lnTo>
                <a:lnTo>
                  <a:pt x="132175" y="148818"/>
                </a:lnTo>
                <a:lnTo>
                  <a:pt x="117117" y="127269"/>
                </a:lnTo>
                <a:lnTo>
                  <a:pt x="87858" y="117474"/>
                </a:lnTo>
                <a:lnTo>
                  <a:pt x="58618" y="127269"/>
                </a:lnTo>
                <a:lnTo>
                  <a:pt x="43567" y="148818"/>
                </a:lnTo>
                <a:lnTo>
                  <a:pt x="28697" y="170367"/>
                </a:lnTo>
                <a:lnTo>
                  <a:pt x="0" y="180162"/>
                </a:lnTo>
              </a:path>
              <a:path w="527684" h="415289">
                <a:moveTo>
                  <a:pt x="527240" y="297624"/>
                </a:moveTo>
                <a:lnTo>
                  <a:pt x="498547" y="287835"/>
                </a:lnTo>
                <a:lnTo>
                  <a:pt x="483674" y="266299"/>
                </a:lnTo>
                <a:lnTo>
                  <a:pt x="468613" y="244764"/>
                </a:lnTo>
                <a:lnTo>
                  <a:pt x="439356" y="234975"/>
                </a:lnTo>
                <a:lnTo>
                  <a:pt x="410115" y="244764"/>
                </a:lnTo>
                <a:lnTo>
                  <a:pt x="395065" y="266299"/>
                </a:lnTo>
                <a:lnTo>
                  <a:pt x="380195" y="287835"/>
                </a:lnTo>
                <a:lnTo>
                  <a:pt x="351497" y="297624"/>
                </a:lnTo>
                <a:lnTo>
                  <a:pt x="322804" y="287835"/>
                </a:lnTo>
                <a:lnTo>
                  <a:pt x="307932" y="266299"/>
                </a:lnTo>
                <a:lnTo>
                  <a:pt x="292881" y="244764"/>
                </a:lnTo>
                <a:lnTo>
                  <a:pt x="263651" y="234975"/>
                </a:lnTo>
                <a:lnTo>
                  <a:pt x="234394" y="244764"/>
                </a:lnTo>
                <a:lnTo>
                  <a:pt x="219333" y="266299"/>
                </a:lnTo>
                <a:lnTo>
                  <a:pt x="204460" y="287835"/>
                </a:lnTo>
                <a:lnTo>
                  <a:pt x="175767" y="297624"/>
                </a:lnTo>
                <a:lnTo>
                  <a:pt x="147051" y="287835"/>
                </a:lnTo>
                <a:lnTo>
                  <a:pt x="132175" y="266299"/>
                </a:lnTo>
                <a:lnTo>
                  <a:pt x="117117" y="244764"/>
                </a:lnTo>
                <a:lnTo>
                  <a:pt x="87858" y="234975"/>
                </a:lnTo>
                <a:lnTo>
                  <a:pt x="58618" y="244764"/>
                </a:lnTo>
                <a:lnTo>
                  <a:pt x="43567" y="266299"/>
                </a:lnTo>
                <a:lnTo>
                  <a:pt x="28697" y="287835"/>
                </a:lnTo>
                <a:lnTo>
                  <a:pt x="0" y="297624"/>
                </a:lnTo>
              </a:path>
              <a:path w="527684" h="415289">
                <a:moveTo>
                  <a:pt x="527240" y="415112"/>
                </a:moveTo>
                <a:lnTo>
                  <a:pt x="498547" y="405319"/>
                </a:lnTo>
                <a:lnTo>
                  <a:pt x="483674" y="383774"/>
                </a:lnTo>
                <a:lnTo>
                  <a:pt x="468613" y="362230"/>
                </a:lnTo>
                <a:lnTo>
                  <a:pt x="439356" y="352437"/>
                </a:lnTo>
                <a:lnTo>
                  <a:pt x="410115" y="362230"/>
                </a:lnTo>
                <a:lnTo>
                  <a:pt x="395065" y="383774"/>
                </a:lnTo>
                <a:lnTo>
                  <a:pt x="380195" y="405319"/>
                </a:lnTo>
                <a:lnTo>
                  <a:pt x="351497" y="415112"/>
                </a:lnTo>
                <a:lnTo>
                  <a:pt x="322804" y="405319"/>
                </a:lnTo>
                <a:lnTo>
                  <a:pt x="307932" y="383774"/>
                </a:lnTo>
                <a:lnTo>
                  <a:pt x="292881" y="362230"/>
                </a:lnTo>
                <a:lnTo>
                  <a:pt x="263651" y="352437"/>
                </a:lnTo>
                <a:lnTo>
                  <a:pt x="234394" y="362230"/>
                </a:lnTo>
                <a:lnTo>
                  <a:pt x="219333" y="383774"/>
                </a:lnTo>
                <a:lnTo>
                  <a:pt x="204460" y="405319"/>
                </a:lnTo>
                <a:lnTo>
                  <a:pt x="175767" y="415112"/>
                </a:lnTo>
                <a:lnTo>
                  <a:pt x="147051" y="405319"/>
                </a:lnTo>
                <a:lnTo>
                  <a:pt x="132175" y="383774"/>
                </a:lnTo>
                <a:lnTo>
                  <a:pt x="117117" y="362230"/>
                </a:lnTo>
                <a:lnTo>
                  <a:pt x="87858" y="352437"/>
                </a:lnTo>
                <a:lnTo>
                  <a:pt x="58618" y="362230"/>
                </a:lnTo>
                <a:lnTo>
                  <a:pt x="43567" y="383774"/>
                </a:lnTo>
                <a:lnTo>
                  <a:pt x="28697" y="405319"/>
                </a:lnTo>
                <a:lnTo>
                  <a:pt x="0" y="415112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97528" y="2176701"/>
            <a:ext cx="489584" cy="547370"/>
          </a:xfrm>
          <a:custGeom>
            <a:avLst/>
            <a:gdLst/>
            <a:ahLst/>
            <a:cxnLst/>
            <a:rect l="l" t="t" r="r" b="b"/>
            <a:pathLst>
              <a:path w="489585" h="547369">
                <a:moveTo>
                  <a:pt x="206552" y="546760"/>
                </a:moveTo>
                <a:lnTo>
                  <a:pt x="240093" y="153454"/>
                </a:lnTo>
                <a:lnTo>
                  <a:pt x="282473" y="546760"/>
                </a:lnTo>
                <a:lnTo>
                  <a:pt x="206552" y="546760"/>
                </a:lnTo>
                <a:close/>
              </a:path>
              <a:path w="489585" h="547369">
                <a:moveTo>
                  <a:pt x="169494" y="215188"/>
                </a:moveTo>
                <a:lnTo>
                  <a:pt x="171674" y="256798"/>
                </a:lnTo>
                <a:lnTo>
                  <a:pt x="178315" y="281173"/>
                </a:lnTo>
                <a:lnTo>
                  <a:pt x="194741" y="297768"/>
                </a:lnTo>
                <a:lnTo>
                  <a:pt x="226275" y="316039"/>
                </a:lnTo>
              </a:path>
              <a:path w="489585" h="547369">
                <a:moveTo>
                  <a:pt x="275729" y="467487"/>
                </a:moveTo>
                <a:lnTo>
                  <a:pt x="299089" y="462470"/>
                </a:lnTo>
                <a:lnTo>
                  <a:pt x="311443" y="454355"/>
                </a:lnTo>
                <a:lnTo>
                  <a:pt x="316904" y="437343"/>
                </a:lnTo>
                <a:lnTo>
                  <a:pt x="319582" y="405638"/>
                </a:lnTo>
                <a:lnTo>
                  <a:pt x="351985" y="437232"/>
                </a:lnTo>
                <a:lnTo>
                  <a:pt x="373634" y="446844"/>
                </a:lnTo>
                <a:lnTo>
                  <a:pt x="394292" y="433646"/>
                </a:lnTo>
                <a:lnTo>
                  <a:pt x="423722" y="396811"/>
                </a:lnTo>
                <a:lnTo>
                  <a:pt x="443196" y="355790"/>
                </a:lnTo>
                <a:lnTo>
                  <a:pt x="437845" y="329153"/>
                </a:lnTo>
                <a:lnTo>
                  <a:pt x="423226" y="314749"/>
                </a:lnTo>
                <a:lnTo>
                  <a:pt x="414896" y="310426"/>
                </a:lnTo>
                <a:lnTo>
                  <a:pt x="457767" y="304235"/>
                </a:lnTo>
                <a:lnTo>
                  <a:pt x="479782" y="293903"/>
                </a:lnTo>
                <a:lnTo>
                  <a:pt x="487892" y="271989"/>
                </a:lnTo>
                <a:lnTo>
                  <a:pt x="489051" y="231051"/>
                </a:lnTo>
                <a:lnTo>
                  <a:pt x="477742" y="191359"/>
                </a:lnTo>
                <a:lnTo>
                  <a:pt x="452862" y="172848"/>
                </a:lnTo>
                <a:lnTo>
                  <a:pt x="427983" y="167569"/>
                </a:lnTo>
                <a:lnTo>
                  <a:pt x="416674" y="167576"/>
                </a:lnTo>
                <a:lnTo>
                  <a:pt x="440388" y="125190"/>
                </a:lnTo>
                <a:lnTo>
                  <a:pt x="447555" y="99855"/>
                </a:lnTo>
                <a:lnTo>
                  <a:pt x="437514" y="81485"/>
                </a:lnTo>
                <a:lnTo>
                  <a:pt x="409600" y="59994"/>
                </a:lnTo>
                <a:lnTo>
                  <a:pt x="374403" y="46208"/>
                </a:lnTo>
                <a:lnTo>
                  <a:pt x="345174" y="50276"/>
                </a:lnTo>
                <a:lnTo>
                  <a:pt x="325216" y="60959"/>
                </a:lnTo>
                <a:lnTo>
                  <a:pt x="317830" y="67017"/>
                </a:lnTo>
                <a:lnTo>
                  <a:pt x="315677" y="28273"/>
                </a:lnTo>
                <a:lnTo>
                  <a:pt x="307325" y="8377"/>
                </a:lnTo>
                <a:lnTo>
                  <a:pt x="285902" y="1047"/>
                </a:lnTo>
                <a:lnTo>
                  <a:pt x="244538" y="0"/>
                </a:lnTo>
                <a:lnTo>
                  <a:pt x="202922" y="10471"/>
                </a:lnTo>
                <a:lnTo>
                  <a:pt x="181079" y="33508"/>
                </a:lnTo>
                <a:lnTo>
                  <a:pt x="172643" y="56546"/>
                </a:lnTo>
                <a:lnTo>
                  <a:pt x="171246" y="67017"/>
                </a:lnTo>
                <a:lnTo>
                  <a:pt x="145966" y="43126"/>
                </a:lnTo>
                <a:lnTo>
                  <a:pt x="127974" y="34431"/>
                </a:lnTo>
                <a:lnTo>
                  <a:pt x="108663" y="40273"/>
                </a:lnTo>
                <a:lnTo>
                  <a:pt x="79425" y="59994"/>
                </a:lnTo>
                <a:lnTo>
                  <a:pt x="57479" y="91688"/>
                </a:lnTo>
                <a:lnTo>
                  <a:pt x="57377" y="127015"/>
                </a:lnTo>
                <a:lnTo>
                  <a:pt x="66540" y="155728"/>
                </a:lnTo>
                <a:lnTo>
                  <a:pt x="72390" y="167576"/>
                </a:lnTo>
                <a:lnTo>
                  <a:pt x="30539" y="164574"/>
                </a:lnTo>
                <a:lnTo>
                  <a:pt x="9048" y="170186"/>
                </a:lnTo>
                <a:lnTo>
                  <a:pt x="1131" y="190361"/>
                </a:lnTo>
                <a:lnTo>
                  <a:pt x="0" y="231051"/>
                </a:lnTo>
                <a:lnTo>
                  <a:pt x="11586" y="273226"/>
                </a:lnTo>
                <a:lnTo>
                  <a:pt x="37077" y="297203"/>
                </a:lnTo>
                <a:lnTo>
                  <a:pt x="62568" y="307948"/>
                </a:lnTo>
                <a:lnTo>
                  <a:pt x="74155" y="310426"/>
                </a:lnTo>
                <a:lnTo>
                  <a:pt x="41249" y="323670"/>
                </a:lnTo>
                <a:lnTo>
                  <a:pt x="29360" y="337088"/>
                </a:lnTo>
                <a:lnTo>
                  <a:pt x="37663" y="358780"/>
                </a:lnTo>
                <a:lnTo>
                  <a:pt x="65328" y="396849"/>
                </a:lnTo>
                <a:lnTo>
                  <a:pt x="102467" y="425729"/>
                </a:lnTo>
                <a:lnTo>
                  <a:pt x="135956" y="425694"/>
                </a:lnTo>
                <a:lnTo>
                  <a:pt x="160172" y="413433"/>
                </a:lnTo>
                <a:lnTo>
                  <a:pt x="169494" y="405638"/>
                </a:lnTo>
                <a:lnTo>
                  <a:pt x="177830" y="438356"/>
                </a:lnTo>
                <a:lnTo>
                  <a:pt x="192739" y="457055"/>
                </a:lnTo>
                <a:lnTo>
                  <a:pt x="206989" y="465507"/>
                </a:lnTo>
                <a:lnTo>
                  <a:pt x="213347" y="467487"/>
                </a:lnTo>
              </a:path>
              <a:path w="489585" h="547369">
                <a:moveTo>
                  <a:pt x="319582" y="215188"/>
                </a:moveTo>
                <a:lnTo>
                  <a:pt x="317402" y="256798"/>
                </a:lnTo>
                <a:lnTo>
                  <a:pt x="310761" y="281173"/>
                </a:lnTo>
                <a:lnTo>
                  <a:pt x="294335" y="297768"/>
                </a:lnTo>
                <a:lnTo>
                  <a:pt x="262801" y="316039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80989" y="2180612"/>
            <a:ext cx="536575" cy="539115"/>
          </a:xfrm>
          <a:custGeom>
            <a:avLst/>
            <a:gdLst/>
            <a:ahLst/>
            <a:cxnLst/>
            <a:rect l="l" t="t" r="r" b="b"/>
            <a:pathLst>
              <a:path w="536575" h="539114">
                <a:moveTo>
                  <a:pt x="205473" y="393674"/>
                </a:moveTo>
                <a:lnTo>
                  <a:pt x="185635" y="393674"/>
                </a:lnTo>
                <a:lnTo>
                  <a:pt x="185635" y="413512"/>
                </a:lnTo>
                <a:lnTo>
                  <a:pt x="185635" y="460095"/>
                </a:lnTo>
                <a:lnTo>
                  <a:pt x="80124" y="460095"/>
                </a:lnTo>
                <a:lnTo>
                  <a:pt x="80124" y="413512"/>
                </a:lnTo>
                <a:lnTo>
                  <a:pt x="185635" y="413512"/>
                </a:lnTo>
                <a:lnTo>
                  <a:pt x="185635" y="393674"/>
                </a:lnTo>
                <a:lnTo>
                  <a:pt x="60325" y="393674"/>
                </a:lnTo>
                <a:lnTo>
                  <a:pt x="60325" y="479933"/>
                </a:lnTo>
                <a:lnTo>
                  <a:pt x="205473" y="479933"/>
                </a:lnTo>
                <a:lnTo>
                  <a:pt x="205473" y="460095"/>
                </a:lnTo>
                <a:lnTo>
                  <a:pt x="205473" y="413512"/>
                </a:lnTo>
                <a:lnTo>
                  <a:pt x="205473" y="393674"/>
                </a:lnTo>
                <a:close/>
              </a:path>
              <a:path w="536575" h="539114">
                <a:moveTo>
                  <a:pt x="205473" y="293230"/>
                </a:moveTo>
                <a:lnTo>
                  <a:pt x="185635" y="293230"/>
                </a:lnTo>
                <a:lnTo>
                  <a:pt x="185635" y="313055"/>
                </a:lnTo>
                <a:lnTo>
                  <a:pt x="185635" y="359625"/>
                </a:lnTo>
                <a:lnTo>
                  <a:pt x="80124" y="359625"/>
                </a:lnTo>
                <a:lnTo>
                  <a:pt x="80124" y="313055"/>
                </a:lnTo>
                <a:lnTo>
                  <a:pt x="185635" y="313055"/>
                </a:lnTo>
                <a:lnTo>
                  <a:pt x="185635" y="293230"/>
                </a:lnTo>
                <a:lnTo>
                  <a:pt x="60325" y="293230"/>
                </a:lnTo>
                <a:lnTo>
                  <a:pt x="60325" y="379437"/>
                </a:lnTo>
                <a:lnTo>
                  <a:pt x="205473" y="379437"/>
                </a:lnTo>
                <a:lnTo>
                  <a:pt x="205473" y="359625"/>
                </a:lnTo>
                <a:lnTo>
                  <a:pt x="205473" y="313055"/>
                </a:lnTo>
                <a:lnTo>
                  <a:pt x="205473" y="293230"/>
                </a:lnTo>
                <a:close/>
              </a:path>
              <a:path w="536575" h="539114">
                <a:moveTo>
                  <a:pt x="265709" y="278041"/>
                </a:moveTo>
                <a:lnTo>
                  <a:pt x="245897" y="251472"/>
                </a:lnTo>
                <a:lnTo>
                  <a:pt x="245897" y="273392"/>
                </a:lnTo>
                <a:lnTo>
                  <a:pt x="245897" y="513969"/>
                </a:lnTo>
                <a:lnTo>
                  <a:pt x="242150" y="517779"/>
                </a:lnTo>
                <a:lnTo>
                  <a:pt x="23622" y="517779"/>
                </a:lnTo>
                <a:lnTo>
                  <a:pt x="19837" y="513969"/>
                </a:lnTo>
                <a:lnTo>
                  <a:pt x="19837" y="273392"/>
                </a:lnTo>
                <a:lnTo>
                  <a:pt x="23622" y="269595"/>
                </a:lnTo>
                <a:lnTo>
                  <a:pt x="242150" y="269595"/>
                </a:lnTo>
                <a:lnTo>
                  <a:pt x="245897" y="273392"/>
                </a:lnTo>
                <a:lnTo>
                  <a:pt x="245897" y="251472"/>
                </a:lnTo>
                <a:lnTo>
                  <a:pt x="237464" y="249758"/>
                </a:lnTo>
                <a:lnTo>
                  <a:pt x="28257" y="249758"/>
                </a:lnTo>
                <a:lnTo>
                  <a:pt x="17284" y="251980"/>
                </a:lnTo>
                <a:lnTo>
                  <a:pt x="8293" y="258051"/>
                </a:lnTo>
                <a:lnTo>
                  <a:pt x="2222" y="267042"/>
                </a:lnTo>
                <a:lnTo>
                  <a:pt x="0" y="278041"/>
                </a:lnTo>
                <a:lnTo>
                  <a:pt x="0" y="509333"/>
                </a:lnTo>
                <a:lnTo>
                  <a:pt x="2222" y="520331"/>
                </a:lnTo>
                <a:lnTo>
                  <a:pt x="8293" y="529323"/>
                </a:lnTo>
                <a:lnTo>
                  <a:pt x="17284" y="535393"/>
                </a:lnTo>
                <a:lnTo>
                  <a:pt x="28257" y="537616"/>
                </a:lnTo>
                <a:lnTo>
                  <a:pt x="237464" y="537616"/>
                </a:lnTo>
                <a:lnTo>
                  <a:pt x="265709" y="509333"/>
                </a:lnTo>
                <a:lnTo>
                  <a:pt x="265709" y="278041"/>
                </a:lnTo>
                <a:close/>
              </a:path>
              <a:path w="536575" h="539114">
                <a:moveTo>
                  <a:pt x="265709" y="177977"/>
                </a:moveTo>
                <a:lnTo>
                  <a:pt x="263994" y="169506"/>
                </a:lnTo>
                <a:lnTo>
                  <a:pt x="263486" y="166966"/>
                </a:lnTo>
                <a:lnTo>
                  <a:pt x="257429" y="157975"/>
                </a:lnTo>
                <a:lnTo>
                  <a:pt x="248450" y="151904"/>
                </a:lnTo>
                <a:lnTo>
                  <a:pt x="245897" y="151396"/>
                </a:lnTo>
                <a:lnTo>
                  <a:pt x="245897" y="173304"/>
                </a:lnTo>
                <a:lnTo>
                  <a:pt x="245897" y="206019"/>
                </a:lnTo>
                <a:lnTo>
                  <a:pt x="242150" y="209829"/>
                </a:lnTo>
                <a:lnTo>
                  <a:pt x="23622" y="209829"/>
                </a:lnTo>
                <a:lnTo>
                  <a:pt x="19824" y="206019"/>
                </a:lnTo>
                <a:lnTo>
                  <a:pt x="19824" y="173304"/>
                </a:lnTo>
                <a:lnTo>
                  <a:pt x="23622" y="169506"/>
                </a:lnTo>
                <a:lnTo>
                  <a:pt x="242150" y="169506"/>
                </a:lnTo>
                <a:lnTo>
                  <a:pt x="245897" y="173304"/>
                </a:lnTo>
                <a:lnTo>
                  <a:pt x="245897" y="151396"/>
                </a:lnTo>
                <a:lnTo>
                  <a:pt x="237477" y="149682"/>
                </a:lnTo>
                <a:lnTo>
                  <a:pt x="28257" y="149682"/>
                </a:lnTo>
                <a:lnTo>
                  <a:pt x="17284" y="151904"/>
                </a:lnTo>
                <a:lnTo>
                  <a:pt x="8305" y="157975"/>
                </a:lnTo>
                <a:lnTo>
                  <a:pt x="2260" y="166966"/>
                </a:lnTo>
                <a:lnTo>
                  <a:pt x="38" y="177977"/>
                </a:lnTo>
                <a:lnTo>
                  <a:pt x="38" y="201422"/>
                </a:lnTo>
                <a:lnTo>
                  <a:pt x="2260" y="212407"/>
                </a:lnTo>
                <a:lnTo>
                  <a:pt x="8305" y="221399"/>
                </a:lnTo>
                <a:lnTo>
                  <a:pt x="17284" y="227457"/>
                </a:lnTo>
                <a:lnTo>
                  <a:pt x="28257" y="229692"/>
                </a:lnTo>
                <a:lnTo>
                  <a:pt x="237477" y="229692"/>
                </a:lnTo>
                <a:lnTo>
                  <a:pt x="248450" y="227457"/>
                </a:lnTo>
                <a:lnTo>
                  <a:pt x="257429" y="221399"/>
                </a:lnTo>
                <a:lnTo>
                  <a:pt x="263486" y="212407"/>
                </a:lnTo>
                <a:lnTo>
                  <a:pt x="264007" y="209829"/>
                </a:lnTo>
                <a:lnTo>
                  <a:pt x="265709" y="201422"/>
                </a:lnTo>
                <a:lnTo>
                  <a:pt x="265709" y="177977"/>
                </a:lnTo>
                <a:close/>
              </a:path>
              <a:path w="536575" h="539114">
                <a:moveTo>
                  <a:pt x="384479" y="400443"/>
                </a:moveTo>
                <a:lnTo>
                  <a:pt x="355815" y="400443"/>
                </a:lnTo>
                <a:lnTo>
                  <a:pt x="355815" y="431685"/>
                </a:lnTo>
                <a:lnTo>
                  <a:pt x="384479" y="431685"/>
                </a:lnTo>
                <a:lnTo>
                  <a:pt x="384479" y="400443"/>
                </a:lnTo>
                <a:close/>
              </a:path>
              <a:path w="536575" h="539114">
                <a:moveTo>
                  <a:pt x="384479" y="294284"/>
                </a:moveTo>
                <a:lnTo>
                  <a:pt x="355815" y="294284"/>
                </a:lnTo>
                <a:lnTo>
                  <a:pt x="355815" y="325501"/>
                </a:lnTo>
                <a:lnTo>
                  <a:pt x="384479" y="325501"/>
                </a:lnTo>
                <a:lnTo>
                  <a:pt x="384479" y="294284"/>
                </a:lnTo>
                <a:close/>
              </a:path>
              <a:path w="536575" h="539114">
                <a:moveTo>
                  <a:pt x="384479" y="192049"/>
                </a:moveTo>
                <a:lnTo>
                  <a:pt x="355815" y="192049"/>
                </a:lnTo>
                <a:lnTo>
                  <a:pt x="355815" y="223278"/>
                </a:lnTo>
                <a:lnTo>
                  <a:pt x="384479" y="223278"/>
                </a:lnTo>
                <a:lnTo>
                  <a:pt x="384479" y="192049"/>
                </a:lnTo>
                <a:close/>
              </a:path>
              <a:path w="536575" h="539114">
                <a:moveTo>
                  <a:pt x="384479" y="84988"/>
                </a:moveTo>
                <a:lnTo>
                  <a:pt x="355815" y="84988"/>
                </a:lnTo>
                <a:lnTo>
                  <a:pt x="355815" y="116205"/>
                </a:lnTo>
                <a:lnTo>
                  <a:pt x="384479" y="116205"/>
                </a:lnTo>
                <a:lnTo>
                  <a:pt x="384479" y="84988"/>
                </a:lnTo>
                <a:close/>
              </a:path>
              <a:path w="536575" h="539114">
                <a:moveTo>
                  <a:pt x="426288" y="400443"/>
                </a:moveTo>
                <a:lnTo>
                  <a:pt x="397586" y="400443"/>
                </a:lnTo>
                <a:lnTo>
                  <a:pt x="397586" y="431685"/>
                </a:lnTo>
                <a:lnTo>
                  <a:pt x="426288" y="431685"/>
                </a:lnTo>
                <a:lnTo>
                  <a:pt x="426288" y="400443"/>
                </a:lnTo>
                <a:close/>
              </a:path>
              <a:path w="536575" h="539114">
                <a:moveTo>
                  <a:pt x="426288" y="294284"/>
                </a:moveTo>
                <a:lnTo>
                  <a:pt x="397586" y="294284"/>
                </a:lnTo>
                <a:lnTo>
                  <a:pt x="397586" y="325501"/>
                </a:lnTo>
                <a:lnTo>
                  <a:pt x="426288" y="325501"/>
                </a:lnTo>
                <a:lnTo>
                  <a:pt x="426288" y="294284"/>
                </a:lnTo>
                <a:close/>
              </a:path>
              <a:path w="536575" h="539114">
                <a:moveTo>
                  <a:pt x="426288" y="192049"/>
                </a:moveTo>
                <a:lnTo>
                  <a:pt x="397586" y="192049"/>
                </a:lnTo>
                <a:lnTo>
                  <a:pt x="397586" y="223278"/>
                </a:lnTo>
                <a:lnTo>
                  <a:pt x="426288" y="223278"/>
                </a:lnTo>
                <a:lnTo>
                  <a:pt x="426288" y="192049"/>
                </a:lnTo>
                <a:close/>
              </a:path>
              <a:path w="536575" h="539114">
                <a:moveTo>
                  <a:pt x="426288" y="84988"/>
                </a:moveTo>
                <a:lnTo>
                  <a:pt x="397586" y="84988"/>
                </a:lnTo>
                <a:lnTo>
                  <a:pt x="397586" y="116205"/>
                </a:lnTo>
                <a:lnTo>
                  <a:pt x="426288" y="116205"/>
                </a:lnTo>
                <a:lnTo>
                  <a:pt x="426288" y="84988"/>
                </a:lnTo>
                <a:close/>
              </a:path>
              <a:path w="536575" h="539114">
                <a:moveTo>
                  <a:pt x="468033" y="444347"/>
                </a:moveTo>
                <a:lnTo>
                  <a:pt x="355815" y="444347"/>
                </a:lnTo>
                <a:lnTo>
                  <a:pt x="355815" y="462915"/>
                </a:lnTo>
                <a:lnTo>
                  <a:pt x="468033" y="462915"/>
                </a:lnTo>
                <a:lnTo>
                  <a:pt x="468033" y="444347"/>
                </a:lnTo>
                <a:close/>
              </a:path>
              <a:path w="536575" h="539114">
                <a:moveTo>
                  <a:pt x="468033" y="338137"/>
                </a:moveTo>
                <a:lnTo>
                  <a:pt x="355815" y="338137"/>
                </a:lnTo>
                <a:lnTo>
                  <a:pt x="355815" y="356692"/>
                </a:lnTo>
                <a:lnTo>
                  <a:pt x="468033" y="356692"/>
                </a:lnTo>
                <a:lnTo>
                  <a:pt x="468033" y="338137"/>
                </a:lnTo>
                <a:close/>
              </a:path>
              <a:path w="536575" h="539114">
                <a:moveTo>
                  <a:pt x="468033" y="235953"/>
                </a:moveTo>
                <a:lnTo>
                  <a:pt x="355815" y="235953"/>
                </a:lnTo>
                <a:lnTo>
                  <a:pt x="355815" y="254495"/>
                </a:lnTo>
                <a:lnTo>
                  <a:pt x="468033" y="254495"/>
                </a:lnTo>
                <a:lnTo>
                  <a:pt x="468033" y="235953"/>
                </a:lnTo>
                <a:close/>
              </a:path>
              <a:path w="536575" h="539114">
                <a:moveTo>
                  <a:pt x="468033" y="128905"/>
                </a:moveTo>
                <a:lnTo>
                  <a:pt x="355815" y="128905"/>
                </a:lnTo>
                <a:lnTo>
                  <a:pt x="355815" y="147421"/>
                </a:lnTo>
                <a:lnTo>
                  <a:pt x="468033" y="147421"/>
                </a:lnTo>
                <a:lnTo>
                  <a:pt x="468033" y="128905"/>
                </a:lnTo>
                <a:close/>
              </a:path>
              <a:path w="536575" h="539114">
                <a:moveTo>
                  <a:pt x="468058" y="400443"/>
                </a:moveTo>
                <a:lnTo>
                  <a:pt x="439331" y="400443"/>
                </a:lnTo>
                <a:lnTo>
                  <a:pt x="439331" y="431685"/>
                </a:lnTo>
                <a:lnTo>
                  <a:pt x="468058" y="431685"/>
                </a:lnTo>
                <a:lnTo>
                  <a:pt x="468058" y="400443"/>
                </a:lnTo>
                <a:close/>
              </a:path>
              <a:path w="536575" h="539114">
                <a:moveTo>
                  <a:pt x="468058" y="294284"/>
                </a:moveTo>
                <a:lnTo>
                  <a:pt x="439331" y="294284"/>
                </a:lnTo>
                <a:lnTo>
                  <a:pt x="439331" y="325501"/>
                </a:lnTo>
                <a:lnTo>
                  <a:pt x="468058" y="325501"/>
                </a:lnTo>
                <a:lnTo>
                  <a:pt x="468058" y="294284"/>
                </a:lnTo>
                <a:close/>
              </a:path>
              <a:path w="536575" h="539114">
                <a:moveTo>
                  <a:pt x="468058" y="192049"/>
                </a:moveTo>
                <a:lnTo>
                  <a:pt x="439331" y="192049"/>
                </a:lnTo>
                <a:lnTo>
                  <a:pt x="439331" y="223278"/>
                </a:lnTo>
                <a:lnTo>
                  <a:pt x="468058" y="223278"/>
                </a:lnTo>
                <a:lnTo>
                  <a:pt x="468058" y="192049"/>
                </a:lnTo>
                <a:close/>
              </a:path>
              <a:path w="536575" h="539114">
                <a:moveTo>
                  <a:pt x="468058" y="84988"/>
                </a:moveTo>
                <a:lnTo>
                  <a:pt x="439331" y="84988"/>
                </a:lnTo>
                <a:lnTo>
                  <a:pt x="439331" y="116205"/>
                </a:lnTo>
                <a:lnTo>
                  <a:pt x="468058" y="116205"/>
                </a:lnTo>
                <a:lnTo>
                  <a:pt x="468058" y="84988"/>
                </a:lnTo>
                <a:close/>
              </a:path>
              <a:path w="536575" h="539114">
                <a:moveTo>
                  <a:pt x="536092" y="61582"/>
                </a:moveTo>
                <a:lnTo>
                  <a:pt x="533869" y="50596"/>
                </a:lnTo>
                <a:lnTo>
                  <a:pt x="527812" y="41605"/>
                </a:lnTo>
                <a:lnTo>
                  <a:pt x="518833" y="35534"/>
                </a:lnTo>
                <a:lnTo>
                  <a:pt x="516280" y="35026"/>
                </a:lnTo>
                <a:lnTo>
                  <a:pt x="516280" y="56934"/>
                </a:lnTo>
                <a:lnTo>
                  <a:pt x="516280" y="515315"/>
                </a:lnTo>
                <a:lnTo>
                  <a:pt x="512457" y="519099"/>
                </a:lnTo>
                <a:lnTo>
                  <a:pt x="311353" y="519099"/>
                </a:lnTo>
                <a:lnTo>
                  <a:pt x="307555" y="515315"/>
                </a:lnTo>
                <a:lnTo>
                  <a:pt x="307555" y="56934"/>
                </a:lnTo>
                <a:lnTo>
                  <a:pt x="311353" y="53136"/>
                </a:lnTo>
                <a:lnTo>
                  <a:pt x="331978" y="53136"/>
                </a:lnTo>
                <a:lnTo>
                  <a:pt x="335775" y="49479"/>
                </a:lnTo>
                <a:lnTo>
                  <a:pt x="335775" y="40627"/>
                </a:lnTo>
                <a:lnTo>
                  <a:pt x="339534" y="36995"/>
                </a:lnTo>
                <a:lnTo>
                  <a:pt x="369785" y="36995"/>
                </a:lnTo>
                <a:lnTo>
                  <a:pt x="373481" y="33299"/>
                </a:lnTo>
                <a:lnTo>
                  <a:pt x="373570" y="23634"/>
                </a:lnTo>
                <a:lnTo>
                  <a:pt x="377367" y="19837"/>
                </a:lnTo>
                <a:lnTo>
                  <a:pt x="446430" y="19837"/>
                </a:lnTo>
                <a:lnTo>
                  <a:pt x="450227" y="23634"/>
                </a:lnTo>
                <a:lnTo>
                  <a:pt x="450316" y="33299"/>
                </a:lnTo>
                <a:lnTo>
                  <a:pt x="454037" y="36995"/>
                </a:lnTo>
                <a:lnTo>
                  <a:pt x="484276" y="36995"/>
                </a:lnTo>
                <a:lnTo>
                  <a:pt x="488086" y="40627"/>
                </a:lnTo>
                <a:lnTo>
                  <a:pt x="488086" y="49479"/>
                </a:lnTo>
                <a:lnTo>
                  <a:pt x="491832" y="53136"/>
                </a:lnTo>
                <a:lnTo>
                  <a:pt x="512457" y="53136"/>
                </a:lnTo>
                <a:lnTo>
                  <a:pt x="516280" y="56934"/>
                </a:lnTo>
                <a:lnTo>
                  <a:pt x="516280" y="35026"/>
                </a:lnTo>
                <a:lnTo>
                  <a:pt x="507834" y="33299"/>
                </a:lnTo>
                <a:lnTo>
                  <a:pt x="505269" y="33299"/>
                </a:lnTo>
                <a:lnTo>
                  <a:pt x="500964" y="26771"/>
                </a:lnTo>
                <a:lnTo>
                  <a:pt x="495007" y="21666"/>
                </a:lnTo>
                <a:lnTo>
                  <a:pt x="491032" y="19837"/>
                </a:lnTo>
                <a:lnTo>
                  <a:pt x="487794" y="18351"/>
                </a:lnTo>
                <a:lnTo>
                  <a:pt x="479640" y="17170"/>
                </a:lnTo>
                <a:lnTo>
                  <a:pt x="467753" y="17170"/>
                </a:lnTo>
                <a:lnTo>
                  <a:pt x="463486" y="10223"/>
                </a:lnTo>
                <a:lnTo>
                  <a:pt x="457479" y="4800"/>
                </a:lnTo>
                <a:lnTo>
                  <a:pt x="450138" y="1270"/>
                </a:lnTo>
                <a:lnTo>
                  <a:pt x="441807" y="0"/>
                </a:lnTo>
                <a:lnTo>
                  <a:pt x="382003" y="0"/>
                </a:lnTo>
                <a:lnTo>
                  <a:pt x="373646" y="1270"/>
                </a:lnTo>
                <a:lnTo>
                  <a:pt x="366280" y="4813"/>
                </a:lnTo>
                <a:lnTo>
                  <a:pt x="360286" y="10248"/>
                </a:lnTo>
                <a:lnTo>
                  <a:pt x="356044" y="17170"/>
                </a:lnTo>
                <a:lnTo>
                  <a:pt x="344208" y="17170"/>
                </a:lnTo>
                <a:lnTo>
                  <a:pt x="336067" y="18351"/>
                </a:lnTo>
                <a:lnTo>
                  <a:pt x="328853" y="21666"/>
                </a:lnTo>
                <a:lnTo>
                  <a:pt x="322922" y="26771"/>
                </a:lnTo>
                <a:lnTo>
                  <a:pt x="318604" y="33299"/>
                </a:lnTo>
                <a:lnTo>
                  <a:pt x="316026" y="33299"/>
                </a:lnTo>
                <a:lnTo>
                  <a:pt x="305015" y="35534"/>
                </a:lnTo>
                <a:lnTo>
                  <a:pt x="296024" y="41605"/>
                </a:lnTo>
                <a:lnTo>
                  <a:pt x="289953" y="50596"/>
                </a:lnTo>
                <a:lnTo>
                  <a:pt x="287731" y="61582"/>
                </a:lnTo>
                <a:lnTo>
                  <a:pt x="287731" y="510679"/>
                </a:lnTo>
                <a:lnTo>
                  <a:pt x="289953" y="521677"/>
                </a:lnTo>
                <a:lnTo>
                  <a:pt x="296024" y="530656"/>
                </a:lnTo>
                <a:lnTo>
                  <a:pt x="305015" y="536727"/>
                </a:lnTo>
                <a:lnTo>
                  <a:pt x="316026" y="538937"/>
                </a:lnTo>
                <a:lnTo>
                  <a:pt x="507834" y="538937"/>
                </a:lnTo>
                <a:lnTo>
                  <a:pt x="518833" y="536727"/>
                </a:lnTo>
                <a:lnTo>
                  <a:pt x="527812" y="530656"/>
                </a:lnTo>
                <a:lnTo>
                  <a:pt x="533869" y="521677"/>
                </a:lnTo>
                <a:lnTo>
                  <a:pt x="534390" y="519099"/>
                </a:lnTo>
                <a:lnTo>
                  <a:pt x="536092" y="510679"/>
                </a:lnTo>
                <a:lnTo>
                  <a:pt x="536092" y="615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55300" y="3579817"/>
            <a:ext cx="2302510" cy="283667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  <a:tabLst>
                <a:tab pos="2289175" algn="l"/>
              </a:tabLst>
            </a:pPr>
            <a:r>
              <a:rPr sz="1600" b="1" i="1" dirty="0">
                <a:solidFill>
                  <a:srgbClr val="374249"/>
                </a:solidFill>
                <a:latin typeface="Supria Sans Bold" panose="020B0803030203050203" pitchFamily="34" charset="0"/>
                <a:cs typeface="Calibri"/>
              </a:rPr>
              <a:t>Enhancing and connecting our </a:t>
            </a:r>
            <a:r>
              <a:rPr sz="1600" b="1" i="1" dirty="0">
                <a:solidFill>
                  <a:srgbClr val="374249"/>
                </a:solidFill>
                <a:uFill>
                  <a:solidFill>
                    <a:srgbClr val="374249"/>
                  </a:solidFill>
                </a:uFill>
                <a:latin typeface="Supria Sans Bold" panose="020B0803030203050203" pitchFamily="34" charset="0"/>
                <a:cs typeface="Calibri"/>
              </a:rPr>
              <a:t>communities</a:t>
            </a:r>
            <a:br>
              <a:rPr lang="mi-NZ" sz="1600" b="1" i="1" dirty="0">
                <a:solidFill>
                  <a:srgbClr val="374249"/>
                </a:solidFill>
                <a:uFill>
                  <a:solidFill>
                    <a:srgbClr val="374249"/>
                  </a:solidFill>
                </a:uFill>
                <a:latin typeface="Supria Sans Bold" panose="020B0803030203050203" pitchFamily="34" charset="0"/>
                <a:cs typeface="Calibri"/>
              </a:rPr>
            </a:br>
            <a:r>
              <a:rPr sz="1600" b="1" u="sng" dirty="0">
                <a:solidFill>
                  <a:srgbClr val="374249"/>
                </a:solidFill>
                <a:uFill>
                  <a:solidFill>
                    <a:srgbClr val="374249"/>
                  </a:solidFill>
                </a:uFill>
                <a:latin typeface="Supria Sans Bold" panose="020B0803030203050203" pitchFamily="34" charset="0"/>
                <a:cs typeface="Calibri"/>
              </a:rPr>
              <a:t>	</a:t>
            </a:r>
            <a:endParaRPr sz="1600" dirty="0">
              <a:latin typeface="Supria Sans Bold" panose="020B0803030203050203" pitchFamily="34" charset="0"/>
              <a:cs typeface="Calibri"/>
            </a:endParaRPr>
          </a:p>
          <a:p>
            <a:pPr marL="12700" marR="201930">
              <a:lnSpc>
                <a:spcPts val="1600"/>
              </a:lnSpc>
              <a:spcBef>
                <a:spcPts val="850"/>
              </a:spcBef>
            </a:pPr>
            <a:r>
              <a:rPr sz="14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People are actively recreating and commuting on safe, accessible and well-landscaped shared</a:t>
            </a:r>
            <a:endParaRPr sz="1400" dirty="0">
              <a:latin typeface="Supria Sans Light" panose="020B0303030203050203" pitchFamily="34" charset="0"/>
              <a:cs typeface="Calibri"/>
            </a:endParaRPr>
          </a:p>
          <a:p>
            <a:pPr marL="12700" marR="69215">
              <a:lnSpc>
                <a:spcPts val="1600"/>
              </a:lnSpc>
            </a:pPr>
            <a:r>
              <a:rPr sz="14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paths and trails along urban watercourses, linking with large parks and reserves and places of cultural importance, enhancing well-being and sense of place</a:t>
            </a:r>
            <a:endParaRPr sz="1400" dirty="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48299" y="3579817"/>
            <a:ext cx="2302510" cy="242887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  <a:tabLst>
                <a:tab pos="2289175" algn="l"/>
              </a:tabLst>
            </a:pPr>
            <a:r>
              <a:rPr sz="1600" b="1" i="1" dirty="0">
                <a:solidFill>
                  <a:srgbClr val="374249"/>
                </a:solidFill>
                <a:latin typeface="Supria Sans Bold" panose="020B0803030203050203" pitchFamily="34" charset="0"/>
                <a:cs typeface="Calibri"/>
              </a:rPr>
              <a:t>Enhancing ecosystem services and ecological </a:t>
            </a:r>
            <a:r>
              <a:rPr sz="1600" b="1" i="1" dirty="0">
                <a:solidFill>
                  <a:srgbClr val="374249"/>
                </a:solidFill>
                <a:uFill>
                  <a:solidFill>
                    <a:srgbClr val="374249"/>
                  </a:solidFill>
                </a:uFill>
                <a:latin typeface="Supria Sans Bold" panose="020B0803030203050203" pitchFamily="34" charset="0"/>
                <a:cs typeface="Calibri"/>
              </a:rPr>
              <a:t>connectivity</a:t>
            </a:r>
            <a:br>
              <a:rPr lang="mi-NZ" sz="1600" b="1" i="1" dirty="0">
                <a:solidFill>
                  <a:srgbClr val="374249"/>
                </a:solidFill>
                <a:uFill>
                  <a:solidFill>
                    <a:srgbClr val="374249"/>
                  </a:solidFill>
                </a:uFill>
                <a:latin typeface="Supria Sans Bold" panose="020B0803030203050203" pitchFamily="34" charset="0"/>
                <a:cs typeface="Calibri"/>
              </a:rPr>
            </a:br>
            <a:r>
              <a:rPr sz="1600" b="1" u="sng" dirty="0">
                <a:solidFill>
                  <a:srgbClr val="374249"/>
                </a:solidFill>
                <a:uFill>
                  <a:solidFill>
                    <a:srgbClr val="374249"/>
                  </a:solidFill>
                </a:uFill>
                <a:latin typeface="Supria Sans Bold" panose="020B0803030203050203" pitchFamily="34" charset="0"/>
                <a:cs typeface="Calibri"/>
              </a:rPr>
              <a:t>	</a:t>
            </a:r>
            <a:endParaRPr sz="1600" dirty="0">
              <a:latin typeface="Supria Sans Bold" panose="020B0803030203050203" pitchFamily="34" charset="0"/>
              <a:cs typeface="Calibri"/>
            </a:endParaRPr>
          </a:p>
          <a:p>
            <a:pPr marL="12700" marR="70485">
              <a:lnSpc>
                <a:spcPts val="1600"/>
              </a:lnSpc>
              <a:spcBef>
                <a:spcPts val="850"/>
              </a:spcBef>
            </a:pPr>
            <a:r>
              <a:rPr sz="14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Diverse flora and fauna are flourishing in ecologically functional,  well-connected riparian zones, enhancing ecosystem services that are of value to the community</a:t>
            </a:r>
            <a:endParaRPr sz="1400" dirty="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441299" y="3579817"/>
            <a:ext cx="2288540" cy="2839239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</a:pPr>
            <a:r>
              <a:rPr sz="1600" b="1" i="1" dirty="0">
                <a:solidFill>
                  <a:srgbClr val="374249"/>
                </a:solidFill>
                <a:latin typeface="Supria Sans Bold" panose="020B0803030203050203" pitchFamily="34" charset="0"/>
                <a:cs typeface="Calibri"/>
              </a:rPr>
              <a:t>Providing opportunities for </a:t>
            </a:r>
            <a:r>
              <a:rPr sz="1600" b="1" i="1" dirty="0">
                <a:solidFill>
                  <a:srgbClr val="374249"/>
                </a:solidFill>
                <a:uFill>
                  <a:solidFill>
                    <a:srgbClr val="374249"/>
                  </a:solidFill>
                </a:uFill>
                <a:latin typeface="Supria Sans Bold" panose="020B0803030203050203" pitchFamily="34" charset="0"/>
                <a:cs typeface="Calibri"/>
              </a:rPr>
              <a:t>economic development</a:t>
            </a:r>
            <a:br>
              <a:rPr lang="mi-NZ" sz="1600" b="1" i="1" dirty="0">
                <a:solidFill>
                  <a:srgbClr val="374249"/>
                </a:solidFill>
                <a:uFill>
                  <a:solidFill>
                    <a:srgbClr val="374249"/>
                  </a:solidFill>
                </a:uFill>
                <a:latin typeface="Supria Sans Bold" panose="020B0803030203050203" pitchFamily="34" charset="0"/>
                <a:cs typeface="Calibri"/>
              </a:rPr>
            </a:br>
            <a:r>
              <a:rPr lang="en-US" sz="1600" b="1" u="sng" dirty="0">
                <a:solidFill>
                  <a:srgbClr val="374249"/>
                </a:solidFill>
                <a:uFill>
                  <a:solidFill>
                    <a:srgbClr val="374249"/>
                  </a:solidFill>
                </a:uFill>
                <a:latin typeface="Supria Sans Bold" panose="020B0803030203050203" pitchFamily="34" charset="0"/>
                <a:cs typeface="Calibri"/>
              </a:rPr>
              <a:t>		</a:t>
            </a:r>
            <a:endParaRPr lang="en-US" sz="1600" i="1" dirty="0">
              <a:latin typeface="Supria Sans Bold" panose="020B0803030203050203" pitchFamily="34" charset="0"/>
              <a:cs typeface="Calibri"/>
            </a:endParaRPr>
          </a:p>
          <a:p>
            <a:pPr marL="12700" marR="121285">
              <a:lnSpc>
                <a:spcPts val="1600"/>
              </a:lnSpc>
              <a:spcBef>
                <a:spcPts val="850"/>
              </a:spcBef>
            </a:pPr>
            <a:r>
              <a:rPr lang="en-US" sz="14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Attractive active frontages to the recreational corridor and activities along watercourses and in urban parks draw people to high-use areas, providing incentive for mixed-use development and tourism investment</a:t>
            </a:r>
            <a:endParaRPr lang="en-US" sz="1400" dirty="0">
              <a:latin typeface="Supria Sans Bold" panose="020B0803030203050203" pitchFamily="34" charset="0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934299" y="3579817"/>
            <a:ext cx="2302510" cy="263405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>
              <a:lnSpc>
                <a:spcPts val="1600"/>
              </a:lnSpc>
              <a:spcBef>
                <a:spcPts val="420"/>
              </a:spcBef>
              <a:tabLst>
                <a:tab pos="2289175" algn="l"/>
              </a:tabLst>
            </a:pPr>
            <a:r>
              <a:rPr sz="1600" b="1" i="1" dirty="0">
                <a:solidFill>
                  <a:srgbClr val="374249"/>
                </a:solidFill>
                <a:latin typeface="Supria Sans Bold" panose="020B0803030203050203" pitchFamily="34" charset="0"/>
                <a:cs typeface="Calibri"/>
              </a:rPr>
              <a:t>Protecting our communities from </a:t>
            </a:r>
            <a:r>
              <a:rPr sz="1600" b="1" i="1" dirty="0">
                <a:solidFill>
                  <a:srgbClr val="374249"/>
                </a:solidFill>
                <a:uFill>
                  <a:solidFill>
                    <a:srgbClr val="374249"/>
                  </a:solidFill>
                </a:uFill>
                <a:latin typeface="Supria Sans Bold" panose="020B0803030203050203" pitchFamily="34" charset="0"/>
                <a:cs typeface="Calibri"/>
              </a:rPr>
              <a:t>natural hazards</a:t>
            </a:r>
            <a:br>
              <a:rPr lang="mi-NZ" sz="1600" b="1" i="1" u="sng" dirty="0">
                <a:solidFill>
                  <a:srgbClr val="374249"/>
                </a:solidFill>
                <a:uFill>
                  <a:solidFill>
                    <a:srgbClr val="374249"/>
                  </a:solidFill>
                </a:uFill>
                <a:latin typeface="Supria Sans Bold" panose="020B0803030203050203" pitchFamily="34" charset="0"/>
                <a:cs typeface="Calibri"/>
              </a:rPr>
            </a:br>
            <a:r>
              <a:rPr sz="1600" b="1" u="sng" dirty="0">
                <a:solidFill>
                  <a:srgbClr val="374249"/>
                </a:solidFill>
                <a:uFill>
                  <a:solidFill>
                    <a:srgbClr val="374249"/>
                  </a:solidFill>
                </a:uFill>
                <a:latin typeface="Supria Sans Bold" panose="020B0803030203050203" pitchFamily="34" charset="0"/>
                <a:cs typeface="Calibri"/>
              </a:rPr>
              <a:t>	</a:t>
            </a:r>
            <a:endParaRPr sz="1600" dirty="0">
              <a:latin typeface="Supria Sans Bold" panose="020B0803030203050203" pitchFamily="34" charset="0"/>
              <a:cs typeface="Calibri"/>
            </a:endParaRPr>
          </a:p>
          <a:p>
            <a:pPr marL="12700" marR="334645">
              <a:lnSpc>
                <a:spcPts val="1600"/>
              </a:lnSpc>
              <a:spcBef>
                <a:spcPts val="850"/>
              </a:spcBef>
            </a:pPr>
            <a:r>
              <a:rPr sz="14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The risk of flooding is reduced and the city can cope with the challenges climate change will bring in the future with flood</a:t>
            </a:r>
            <a:endParaRPr sz="1400" dirty="0">
              <a:latin typeface="Supria Sans Light" panose="020B0303030203050203" pitchFamily="34" charset="0"/>
              <a:cs typeface="Calibri"/>
            </a:endParaRPr>
          </a:p>
          <a:p>
            <a:pPr marL="12700" marR="5080">
              <a:lnSpc>
                <a:spcPts val="1600"/>
              </a:lnSpc>
            </a:pPr>
            <a:r>
              <a:rPr sz="14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mitigation solutions that also enhance urban amenity and increase a sense of place</a:t>
            </a:r>
            <a:endParaRPr sz="1400" dirty="0">
              <a:latin typeface="Supria Sans Light" panose="020B0303030203050203" pitchFamily="34" charset="0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68000" y="0"/>
            <a:ext cx="10224135" cy="575945"/>
            <a:chOff x="468000" y="0"/>
            <a:chExt cx="10224135" cy="575945"/>
          </a:xfrm>
        </p:grpSpPr>
        <p:sp>
          <p:nvSpPr>
            <p:cNvPr id="21" name="object 21"/>
            <p:cNvSpPr/>
            <p:nvPr/>
          </p:nvSpPr>
          <p:spPr>
            <a:xfrm>
              <a:off x="468000" y="471180"/>
              <a:ext cx="9756140" cy="0"/>
            </a:xfrm>
            <a:custGeom>
              <a:avLst/>
              <a:gdLst/>
              <a:ahLst/>
              <a:cxnLst/>
              <a:rect l="l" t="t" r="r" b="b"/>
              <a:pathLst>
                <a:path w="9756140">
                  <a:moveTo>
                    <a:pt x="975600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3742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459031" y="0"/>
              <a:ext cx="1233170" cy="575945"/>
            </a:xfrm>
            <a:custGeom>
              <a:avLst/>
              <a:gdLst/>
              <a:ahLst/>
              <a:cxnLst/>
              <a:rect l="l" t="t" r="r" b="b"/>
              <a:pathLst>
                <a:path w="1233170" h="575945">
                  <a:moveTo>
                    <a:pt x="1232972" y="0"/>
                  </a:moveTo>
                  <a:lnTo>
                    <a:pt x="0" y="0"/>
                  </a:lnTo>
                  <a:lnTo>
                    <a:pt x="10005" y="15107"/>
                  </a:lnTo>
                  <a:lnTo>
                    <a:pt x="33810" y="50246"/>
                  </a:lnTo>
                  <a:lnTo>
                    <a:pt x="64514" y="94238"/>
                  </a:lnTo>
                  <a:lnTo>
                    <a:pt x="104139" y="149374"/>
                  </a:lnTo>
                  <a:lnTo>
                    <a:pt x="154707" y="217945"/>
                  </a:lnTo>
                  <a:lnTo>
                    <a:pt x="218238" y="302244"/>
                  </a:lnTo>
                  <a:lnTo>
                    <a:pt x="261474" y="356509"/>
                  </a:lnTo>
                  <a:lnTo>
                    <a:pt x="303025" y="403464"/>
                  </a:lnTo>
                  <a:lnTo>
                    <a:pt x="343196" y="443586"/>
                  </a:lnTo>
                  <a:lnTo>
                    <a:pt x="382290" y="477350"/>
                  </a:lnTo>
                  <a:lnTo>
                    <a:pt x="420611" y="505232"/>
                  </a:lnTo>
                  <a:lnTo>
                    <a:pt x="458463" y="527710"/>
                  </a:lnTo>
                  <a:lnTo>
                    <a:pt x="496149" y="545259"/>
                  </a:lnTo>
                  <a:lnTo>
                    <a:pt x="533972" y="558355"/>
                  </a:lnTo>
                  <a:lnTo>
                    <a:pt x="572238" y="567475"/>
                  </a:lnTo>
                  <a:lnTo>
                    <a:pt x="611249" y="573095"/>
                  </a:lnTo>
                  <a:lnTo>
                    <a:pt x="651309" y="575691"/>
                  </a:lnTo>
                  <a:lnTo>
                    <a:pt x="692722" y="575739"/>
                  </a:lnTo>
                  <a:lnTo>
                    <a:pt x="735792" y="573715"/>
                  </a:lnTo>
                  <a:lnTo>
                    <a:pt x="780822" y="570097"/>
                  </a:lnTo>
                  <a:lnTo>
                    <a:pt x="1038952" y="542283"/>
                  </a:lnTo>
                  <a:lnTo>
                    <a:pt x="1140839" y="529242"/>
                  </a:lnTo>
                  <a:lnTo>
                    <a:pt x="1227042" y="514428"/>
                  </a:lnTo>
                  <a:lnTo>
                    <a:pt x="1232972" y="513230"/>
                  </a:lnTo>
                  <a:lnTo>
                    <a:pt x="1232972" y="0"/>
                  </a:lnTo>
                  <a:close/>
                </a:path>
              </a:pathLst>
            </a:custGeom>
            <a:solidFill>
              <a:srgbClr val="374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4605" y="127006"/>
              <a:ext cx="513394" cy="269269"/>
            </a:xfrm>
            <a:prstGeom prst="rect">
              <a:avLst/>
            </a:prstGeom>
          </p:spPr>
        </p:pic>
      </p:grpSp>
      <p:sp>
        <p:nvSpPr>
          <p:cNvPr id="24" name="object 24"/>
          <p:cNvSpPr/>
          <p:nvPr/>
        </p:nvSpPr>
        <p:spPr>
          <a:xfrm>
            <a:off x="468000" y="7092005"/>
            <a:ext cx="9756140" cy="0"/>
          </a:xfrm>
          <a:custGeom>
            <a:avLst/>
            <a:gdLst/>
            <a:ahLst/>
            <a:cxnLst/>
            <a:rect l="l" t="t" r="r" b="b"/>
            <a:pathLst>
              <a:path w="9756140">
                <a:moveTo>
                  <a:pt x="975600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xfrm>
            <a:off x="455300" y="7242630"/>
            <a:ext cx="1884680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900" dirty="0">
                <a:latin typeface="Supria Sans Bold" panose="020B0803030203050203" pitchFamily="34" charset="0"/>
              </a:rPr>
              <a:t>Blue-Green Network Programme</a:t>
            </a:r>
          </a:p>
        </p:txBody>
      </p:sp>
      <p:sp>
        <p:nvSpPr>
          <p:cNvPr id="26" name="object 26"/>
          <p:cNvSpPr txBox="1">
            <a:spLocks noGrp="1"/>
          </p:cNvSpPr>
          <p:nvPr>
            <p:ph type="dt" sz="half" idx="6"/>
          </p:nvPr>
        </p:nvSpPr>
        <p:spPr>
          <a:xfrm>
            <a:off x="9045812" y="7242630"/>
            <a:ext cx="918845" cy="143629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NZ" sz="900" dirty="0">
                <a:latin typeface="Supria Sans Bold" panose="020B0803030203050203" pitchFamily="34" charset="0"/>
              </a:rPr>
              <a:t>May</a:t>
            </a:r>
            <a:r>
              <a:rPr sz="900" dirty="0">
                <a:latin typeface="Supria Sans Bold" panose="020B0803030203050203" pitchFamily="34" charset="0"/>
              </a:rPr>
              <a:t> 202</a:t>
            </a:r>
            <a:r>
              <a:rPr lang="en-NZ" sz="900" dirty="0">
                <a:latin typeface="Supria Sans Bold" panose="020B0803030203050203" pitchFamily="34" charset="0"/>
              </a:rPr>
              <a:t>3</a:t>
            </a:r>
            <a:endParaRPr sz="900" dirty="0">
              <a:latin typeface="Supria Sans Bold" panose="020B0803030203050203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5300" y="525155"/>
            <a:ext cx="54248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Supria Sans Bold" panose="020B0803030203050203" pitchFamily="34" charset="0"/>
              </a:rPr>
              <a:t>Elements of the Programme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777294" y="1392208"/>
            <a:ext cx="5074920" cy="4999355"/>
            <a:chOff x="2777294" y="1392208"/>
            <a:chExt cx="5074920" cy="4999355"/>
          </a:xfrm>
          <a:solidFill>
            <a:srgbClr val="0093B3"/>
          </a:solidFill>
        </p:grpSpPr>
        <p:sp>
          <p:nvSpPr>
            <p:cNvPr id="4" name="object 4"/>
            <p:cNvSpPr/>
            <p:nvPr/>
          </p:nvSpPr>
          <p:spPr>
            <a:xfrm>
              <a:off x="2783644" y="1398558"/>
              <a:ext cx="5062220" cy="4986655"/>
            </a:xfrm>
            <a:custGeom>
              <a:avLst/>
              <a:gdLst/>
              <a:ahLst/>
              <a:cxnLst/>
              <a:rect l="l" t="t" r="r" b="b"/>
              <a:pathLst>
                <a:path w="5062220" h="4986655">
                  <a:moveTo>
                    <a:pt x="2530856" y="0"/>
                  </a:moveTo>
                  <a:lnTo>
                    <a:pt x="2482206" y="451"/>
                  </a:lnTo>
                  <a:lnTo>
                    <a:pt x="2433778" y="1800"/>
                  </a:lnTo>
                  <a:lnTo>
                    <a:pt x="2385582" y="4038"/>
                  </a:lnTo>
                  <a:lnTo>
                    <a:pt x="2337626" y="7158"/>
                  </a:lnTo>
                  <a:lnTo>
                    <a:pt x="2289916" y="11150"/>
                  </a:lnTo>
                  <a:lnTo>
                    <a:pt x="2242463" y="16008"/>
                  </a:lnTo>
                  <a:lnTo>
                    <a:pt x="2195273" y="21723"/>
                  </a:lnTo>
                  <a:lnTo>
                    <a:pt x="2148355" y="28287"/>
                  </a:lnTo>
                  <a:lnTo>
                    <a:pt x="2101718" y="35692"/>
                  </a:lnTo>
                  <a:lnTo>
                    <a:pt x="2055368" y="43930"/>
                  </a:lnTo>
                  <a:lnTo>
                    <a:pt x="2009316" y="52993"/>
                  </a:lnTo>
                  <a:lnTo>
                    <a:pt x="1963568" y="62873"/>
                  </a:lnTo>
                  <a:lnTo>
                    <a:pt x="1918134" y="73561"/>
                  </a:lnTo>
                  <a:lnTo>
                    <a:pt x="1873020" y="85050"/>
                  </a:lnTo>
                  <a:lnTo>
                    <a:pt x="1828236" y="97331"/>
                  </a:lnTo>
                  <a:lnTo>
                    <a:pt x="1783789" y="110397"/>
                  </a:lnTo>
                  <a:lnTo>
                    <a:pt x="1739689" y="124239"/>
                  </a:lnTo>
                  <a:lnTo>
                    <a:pt x="1695942" y="138849"/>
                  </a:lnTo>
                  <a:lnTo>
                    <a:pt x="1652557" y="154220"/>
                  </a:lnTo>
                  <a:lnTo>
                    <a:pt x="1609543" y="170343"/>
                  </a:lnTo>
                  <a:lnTo>
                    <a:pt x="1566907" y="187210"/>
                  </a:lnTo>
                  <a:lnTo>
                    <a:pt x="1524658" y="204813"/>
                  </a:lnTo>
                  <a:lnTo>
                    <a:pt x="1482804" y="223144"/>
                  </a:lnTo>
                  <a:lnTo>
                    <a:pt x="1441353" y="242195"/>
                  </a:lnTo>
                  <a:lnTo>
                    <a:pt x="1400313" y="261958"/>
                  </a:lnTo>
                  <a:lnTo>
                    <a:pt x="1359693" y="282425"/>
                  </a:lnTo>
                  <a:lnTo>
                    <a:pt x="1319501" y="303587"/>
                  </a:lnTo>
                  <a:lnTo>
                    <a:pt x="1279744" y="325437"/>
                  </a:lnTo>
                  <a:lnTo>
                    <a:pt x="1240431" y="347966"/>
                  </a:lnTo>
                  <a:lnTo>
                    <a:pt x="1201571" y="371167"/>
                  </a:lnTo>
                  <a:lnTo>
                    <a:pt x="1163171" y="395032"/>
                  </a:lnTo>
                  <a:lnTo>
                    <a:pt x="1125240" y="419551"/>
                  </a:lnTo>
                  <a:lnTo>
                    <a:pt x="1087786" y="444718"/>
                  </a:lnTo>
                  <a:lnTo>
                    <a:pt x="1050817" y="470525"/>
                  </a:lnTo>
                  <a:lnTo>
                    <a:pt x="1014341" y="496962"/>
                  </a:lnTo>
                  <a:lnTo>
                    <a:pt x="978366" y="524022"/>
                  </a:lnTo>
                  <a:lnTo>
                    <a:pt x="942901" y="551698"/>
                  </a:lnTo>
                  <a:lnTo>
                    <a:pt x="907954" y="579980"/>
                  </a:lnTo>
                  <a:lnTo>
                    <a:pt x="873532" y="608861"/>
                  </a:lnTo>
                  <a:lnTo>
                    <a:pt x="839645" y="638333"/>
                  </a:lnTo>
                  <a:lnTo>
                    <a:pt x="806301" y="668388"/>
                  </a:lnTo>
                  <a:lnTo>
                    <a:pt x="773507" y="699017"/>
                  </a:lnTo>
                  <a:lnTo>
                    <a:pt x="741272" y="730213"/>
                  </a:lnTo>
                  <a:lnTo>
                    <a:pt x="709603" y="761967"/>
                  </a:lnTo>
                  <a:lnTo>
                    <a:pt x="678510" y="794272"/>
                  </a:lnTo>
                  <a:lnTo>
                    <a:pt x="648000" y="827119"/>
                  </a:lnTo>
                  <a:lnTo>
                    <a:pt x="618082" y="860501"/>
                  </a:lnTo>
                  <a:lnTo>
                    <a:pt x="588763" y="894408"/>
                  </a:lnTo>
                  <a:lnTo>
                    <a:pt x="560053" y="928834"/>
                  </a:lnTo>
                  <a:lnTo>
                    <a:pt x="531958" y="963770"/>
                  </a:lnTo>
                  <a:lnTo>
                    <a:pt x="504488" y="999208"/>
                  </a:lnTo>
                  <a:lnTo>
                    <a:pt x="477650" y="1035140"/>
                  </a:lnTo>
                  <a:lnTo>
                    <a:pt x="451453" y="1071558"/>
                  </a:lnTo>
                  <a:lnTo>
                    <a:pt x="425905" y="1108453"/>
                  </a:lnTo>
                  <a:lnTo>
                    <a:pt x="401014" y="1145819"/>
                  </a:lnTo>
                  <a:lnTo>
                    <a:pt x="376788" y="1183646"/>
                  </a:lnTo>
                  <a:lnTo>
                    <a:pt x="353236" y="1221926"/>
                  </a:lnTo>
                  <a:lnTo>
                    <a:pt x="330365" y="1260652"/>
                  </a:lnTo>
                  <a:lnTo>
                    <a:pt x="308185" y="1299816"/>
                  </a:lnTo>
                  <a:lnTo>
                    <a:pt x="286702" y="1339409"/>
                  </a:lnTo>
                  <a:lnTo>
                    <a:pt x="265925" y="1379423"/>
                  </a:lnTo>
                  <a:lnTo>
                    <a:pt x="245863" y="1419850"/>
                  </a:lnTo>
                  <a:lnTo>
                    <a:pt x="226524" y="1460683"/>
                  </a:lnTo>
                  <a:lnTo>
                    <a:pt x="207915" y="1501912"/>
                  </a:lnTo>
                  <a:lnTo>
                    <a:pt x="190045" y="1543531"/>
                  </a:lnTo>
                  <a:lnTo>
                    <a:pt x="172923" y="1585531"/>
                  </a:lnTo>
                  <a:lnTo>
                    <a:pt x="156556" y="1627904"/>
                  </a:lnTo>
                  <a:lnTo>
                    <a:pt x="140952" y="1670641"/>
                  </a:lnTo>
                  <a:lnTo>
                    <a:pt x="126120" y="1713735"/>
                  </a:lnTo>
                  <a:lnTo>
                    <a:pt x="112069" y="1757178"/>
                  </a:lnTo>
                  <a:lnTo>
                    <a:pt x="98805" y="1800961"/>
                  </a:lnTo>
                  <a:lnTo>
                    <a:pt x="86338" y="1845077"/>
                  </a:lnTo>
                  <a:lnTo>
                    <a:pt x="74675" y="1889518"/>
                  </a:lnTo>
                  <a:lnTo>
                    <a:pt x="63825" y="1934275"/>
                  </a:lnTo>
                  <a:lnTo>
                    <a:pt x="53796" y="1979340"/>
                  </a:lnTo>
                  <a:lnTo>
                    <a:pt x="44596" y="2024705"/>
                  </a:lnTo>
                  <a:lnTo>
                    <a:pt x="36233" y="2070363"/>
                  </a:lnTo>
                  <a:lnTo>
                    <a:pt x="28716" y="2116305"/>
                  </a:lnTo>
                  <a:lnTo>
                    <a:pt x="22052" y="2162522"/>
                  </a:lnTo>
                  <a:lnTo>
                    <a:pt x="16251" y="2209008"/>
                  </a:lnTo>
                  <a:lnTo>
                    <a:pt x="11319" y="2255754"/>
                  </a:lnTo>
                  <a:lnTo>
                    <a:pt x="7266" y="2302751"/>
                  </a:lnTo>
                  <a:lnTo>
                    <a:pt x="4099" y="2349993"/>
                  </a:lnTo>
                  <a:lnTo>
                    <a:pt x="1827" y="2397470"/>
                  </a:lnTo>
                  <a:lnTo>
                    <a:pt x="458" y="2445174"/>
                  </a:lnTo>
                  <a:lnTo>
                    <a:pt x="0" y="2493098"/>
                  </a:lnTo>
                  <a:lnTo>
                    <a:pt x="458" y="2541023"/>
                  </a:lnTo>
                  <a:lnTo>
                    <a:pt x="1827" y="2588727"/>
                  </a:lnTo>
                  <a:lnTo>
                    <a:pt x="4099" y="2636204"/>
                  </a:lnTo>
                  <a:lnTo>
                    <a:pt x="7266" y="2683445"/>
                  </a:lnTo>
                  <a:lnTo>
                    <a:pt x="11319" y="2730443"/>
                  </a:lnTo>
                  <a:lnTo>
                    <a:pt x="16251" y="2777189"/>
                  </a:lnTo>
                  <a:lnTo>
                    <a:pt x="22052" y="2823674"/>
                  </a:lnTo>
                  <a:lnTo>
                    <a:pt x="28716" y="2869892"/>
                  </a:lnTo>
                  <a:lnTo>
                    <a:pt x="36233" y="2915834"/>
                  </a:lnTo>
                  <a:lnTo>
                    <a:pt x="44596" y="2961492"/>
                  </a:lnTo>
                  <a:lnTo>
                    <a:pt x="53796" y="3006857"/>
                  </a:lnTo>
                  <a:lnTo>
                    <a:pt x="63825" y="3051922"/>
                  </a:lnTo>
                  <a:lnTo>
                    <a:pt x="74675" y="3096679"/>
                  </a:lnTo>
                  <a:lnTo>
                    <a:pt x="86338" y="3141119"/>
                  </a:lnTo>
                  <a:lnTo>
                    <a:pt x="98805" y="3185235"/>
                  </a:lnTo>
                  <a:lnTo>
                    <a:pt x="112069" y="3229019"/>
                  </a:lnTo>
                  <a:lnTo>
                    <a:pt x="126120" y="3272462"/>
                  </a:lnTo>
                  <a:lnTo>
                    <a:pt x="140952" y="3315556"/>
                  </a:lnTo>
                  <a:lnTo>
                    <a:pt x="156556" y="3358293"/>
                  </a:lnTo>
                  <a:lnTo>
                    <a:pt x="172923" y="3400666"/>
                  </a:lnTo>
                  <a:lnTo>
                    <a:pt x="190045" y="3442666"/>
                  </a:lnTo>
                  <a:lnTo>
                    <a:pt x="207915" y="3484284"/>
                  </a:lnTo>
                  <a:lnTo>
                    <a:pt x="226524" y="3525514"/>
                  </a:lnTo>
                  <a:lnTo>
                    <a:pt x="245863" y="3566347"/>
                  </a:lnTo>
                  <a:lnTo>
                    <a:pt x="265925" y="3606774"/>
                  </a:lnTo>
                  <a:lnTo>
                    <a:pt x="286702" y="3646788"/>
                  </a:lnTo>
                  <a:lnTo>
                    <a:pt x="308185" y="3686381"/>
                  </a:lnTo>
                  <a:lnTo>
                    <a:pt x="330365" y="3725545"/>
                  </a:lnTo>
                  <a:lnTo>
                    <a:pt x="353236" y="3764271"/>
                  </a:lnTo>
                  <a:lnTo>
                    <a:pt x="376788" y="3802551"/>
                  </a:lnTo>
                  <a:lnTo>
                    <a:pt x="401014" y="3840378"/>
                  </a:lnTo>
                  <a:lnTo>
                    <a:pt x="425905" y="3877743"/>
                  </a:lnTo>
                  <a:lnTo>
                    <a:pt x="451453" y="3914639"/>
                  </a:lnTo>
                  <a:lnTo>
                    <a:pt x="477650" y="3951057"/>
                  </a:lnTo>
                  <a:lnTo>
                    <a:pt x="504488" y="3986989"/>
                  </a:lnTo>
                  <a:lnTo>
                    <a:pt x="531958" y="4022427"/>
                  </a:lnTo>
                  <a:lnTo>
                    <a:pt x="560053" y="4057362"/>
                  </a:lnTo>
                  <a:lnTo>
                    <a:pt x="588763" y="4091788"/>
                  </a:lnTo>
                  <a:lnTo>
                    <a:pt x="618082" y="4125696"/>
                  </a:lnTo>
                  <a:lnTo>
                    <a:pt x="648000" y="4159077"/>
                  </a:lnTo>
                  <a:lnTo>
                    <a:pt x="678510" y="4191925"/>
                  </a:lnTo>
                  <a:lnTo>
                    <a:pt x="709603" y="4224229"/>
                  </a:lnTo>
                  <a:lnTo>
                    <a:pt x="741272" y="4255984"/>
                  </a:lnTo>
                  <a:lnTo>
                    <a:pt x="773507" y="4287180"/>
                  </a:lnTo>
                  <a:lnTo>
                    <a:pt x="806301" y="4317809"/>
                  </a:lnTo>
                  <a:lnTo>
                    <a:pt x="839645" y="4347864"/>
                  </a:lnTo>
                  <a:lnTo>
                    <a:pt x="873532" y="4377336"/>
                  </a:lnTo>
                  <a:lnTo>
                    <a:pt x="907954" y="4406217"/>
                  </a:lnTo>
                  <a:lnTo>
                    <a:pt x="942901" y="4434499"/>
                  </a:lnTo>
                  <a:lnTo>
                    <a:pt x="978366" y="4462174"/>
                  </a:lnTo>
                  <a:lnTo>
                    <a:pt x="1014341" y="4489235"/>
                  </a:lnTo>
                  <a:lnTo>
                    <a:pt x="1050817" y="4515672"/>
                  </a:lnTo>
                  <a:lnTo>
                    <a:pt x="1087786" y="4541478"/>
                  </a:lnTo>
                  <a:lnTo>
                    <a:pt x="1125240" y="4566645"/>
                  </a:lnTo>
                  <a:lnTo>
                    <a:pt x="1163171" y="4591165"/>
                  </a:lnTo>
                  <a:lnTo>
                    <a:pt x="1201571" y="4615029"/>
                  </a:lnTo>
                  <a:lnTo>
                    <a:pt x="1240431" y="4638230"/>
                  </a:lnTo>
                  <a:lnTo>
                    <a:pt x="1279744" y="4660760"/>
                  </a:lnTo>
                  <a:lnTo>
                    <a:pt x="1319501" y="4682610"/>
                  </a:lnTo>
                  <a:lnTo>
                    <a:pt x="1359693" y="4703772"/>
                  </a:lnTo>
                  <a:lnTo>
                    <a:pt x="1400313" y="4724239"/>
                  </a:lnTo>
                  <a:lnTo>
                    <a:pt x="1441353" y="4744001"/>
                  </a:lnTo>
                  <a:lnTo>
                    <a:pt x="1482804" y="4763052"/>
                  </a:lnTo>
                  <a:lnTo>
                    <a:pt x="1524658" y="4781384"/>
                  </a:lnTo>
                  <a:lnTo>
                    <a:pt x="1566907" y="4798987"/>
                  </a:lnTo>
                  <a:lnTo>
                    <a:pt x="1609543" y="4815854"/>
                  </a:lnTo>
                  <a:lnTo>
                    <a:pt x="1652557" y="4831977"/>
                  </a:lnTo>
                  <a:lnTo>
                    <a:pt x="1695942" y="4847347"/>
                  </a:lnTo>
                  <a:lnTo>
                    <a:pt x="1739689" y="4861958"/>
                  </a:lnTo>
                  <a:lnTo>
                    <a:pt x="1783789" y="4875800"/>
                  </a:lnTo>
                  <a:lnTo>
                    <a:pt x="1828236" y="4888866"/>
                  </a:lnTo>
                  <a:lnTo>
                    <a:pt x="1873020" y="4901147"/>
                  </a:lnTo>
                  <a:lnTo>
                    <a:pt x="1918134" y="4912636"/>
                  </a:lnTo>
                  <a:lnTo>
                    <a:pt x="1963568" y="4923324"/>
                  </a:lnTo>
                  <a:lnTo>
                    <a:pt x="2009316" y="4933204"/>
                  </a:lnTo>
                  <a:lnTo>
                    <a:pt x="2055368" y="4942266"/>
                  </a:lnTo>
                  <a:lnTo>
                    <a:pt x="2101718" y="4950504"/>
                  </a:lnTo>
                  <a:lnTo>
                    <a:pt x="2148355" y="4957909"/>
                  </a:lnTo>
                  <a:lnTo>
                    <a:pt x="2195273" y="4964473"/>
                  </a:lnTo>
                  <a:lnTo>
                    <a:pt x="2242463" y="4970188"/>
                  </a:lnTo>
                  <a:lnTo>
                    <a:pt x="2289916" y="4975046"/>
                  </a:lnTo>
                  <a:lnTo>
                    <a:pt x="2337626" y="4979039"/>
                  </a:lnTo>
                  <a:lnTo>
                    <a:pt x="2385582" y="4982159"/>
                  </a:lnTo>
                  <a:lnTo>
                    <a:pt x="2433778" y="4984397"/>
                  </a:lnTo>
                  <a:lnTo>
                    <a:pt x="2482206" y="4985746"/>
                  </a:lnTo>
                  <a:lnTo>
                    <a:pt x="2530856" y="4986197"/>
                  </a:lnTo>
                  <a:lnTo>
                    <a:pt x="2579505" y="4985746"/>
                  </a:lnTo>
                  <a:lnTo>
                    <a:pt x="2627933" y="4984397"/>
                  </a:lnTo>
                  <a:lnTo>
                    <a:pt x="2676129" y="4982159"/>
                  </a:lnTo>
                  <a:lnTo>
                    <a:pt x="2724085" y="4979039"/>
                  </a:lnTo>
                  <a:lnTo>
                    <a:pt x="2771795" y="4975046"/>
                  </a:lnTo>
                  <a:lnTo>
                    <a:pt x="2819248" y="4970188"/>
                  </a:lnTo>
                  <a:lnTo>
                    <a:pt x="2866438" y="4964473"/>
                  </a:lnTo>
                  <a:lnTo>
                    <a:pt x="2913356" y="4957909"/>
                  </a:lnTo>
                  <a:lnTo>
                    <a:pt x="2959993" y="4950504"/>
                  </a:lnTo>
                  <a:lnTo>
                    <a:pt x="3006343" y="4942266"/>
                  </a:lnTo>
                  <a:lnTo>
                    <a:pt x="3052395" y="4933204"/>
                  </a:lnTo>
                  <a:lnTo>
                    <a:pt x="3098143" y="4923324"/>
                  </a:lnTo>
                  <a:lnTo>
                    <a:pt x="3143577" y="4912636"/>
                  </a:lnTo>
                  <a:lnTo>
                    <a:pt x="3188691" y="4901147"/>
                  </a:lnTo>
                  <a:lnTo>
                    <a:pt x="3233475" y="4888866"/>
                  </a:lnTo>
                  <a:lnTo>
                    <a:pt x="3277922" y="4875800"/>
                  </a:lnTo>
                  <a:lnTo>
                    <a:pt x="3322022" y="4861958"/>
                  </a:lnTo>
                  <a:lnTo>
                    <a:pt x="3365769" y="4847347"/>
                  </a:lnTo>
                  <a:lnTo>
                    <a:pt x="3409154" y="4831977"/>
                  </a:lnTo>
                  <a:lnTo>
                    <a:pt x="3452168" y="4815854"/>
                  </a:lnTo>
                  <a:lnTo>
                    <a:pt x="3494804" y="4798987"/>
                  </a:lnTo>
                  <a:lnTo>
                    <a:pt x="3537053" y="4781384"/>
                  </a:lnTo>
                  <a:lnTo>
                    <a:pt x="3578907" y="4763052"/>
                  </a:lnTo>
                  <a:lnTo>
                    <a:pt x="3620358" y="4744001"/>
                  </a:lnTo>
                  <a:lnTo>
                    <a:pt x="3661398" y="4724239"/>
                  </a:lnTo>
                  <a:lnTo>
                    <a:pt x="3702018" y="4703772"/>
                  </a:lnTo>
                  <a:lnTo>
                    <a:pt x="3742210" y="4682610"/>
                  </a:lnTo>
                  <a:lnTo>
                    <a:pt x="3781967" y="4660760"/>
                  </a:lnTo>
                  <a:lnTo>
                    <a:pt x="3821280" y="4638230"/>
                  </a:lnTo>
                  <a:lnTo>
                    <a:pt x="3860140" y="4615029"/>
                  </a:lnTo>
                  <a:lnTo>
                    <a:pt x="3898540" y="4591165"/>
                  </a:lnTo>
                  <a:lnTo>
                    <a:pt x="3936471" y="4566645"/>
                  </a:lnTo>
                  <a:lnTo>
                    <a:pt x="3973925" y="4541478"/>
                  </a:lnTo>
                  <a:lnTo>
                    <a:pt x="4010894" y="4515672"/>
                  </a:lnTo>
                  <a:lnTo>
                    <a:pt x="4047370" y="4489235"/>
                  </a:lnTo>
                  <a:lnTo>
                    <a:pt x="4083345" y="4462174"/>
                  </a:lnTo>
                  <a:lnTo>
                    <a:pt x="4118810" y="4434499"/>
                  </a:lnTo>
                  <a:lnTo>
                    <a:pt x="4153757" y="4406217"/>
                  </a:lnTo>
                  <a:lnTo>
                    <a:pt x="4188179" y="4377336"/>
                  </a:lnTo>
                  <a:lnTo>
                    <a:pt x="4222066" y="4347864"/>
                  </a:lnTo>
                  <a:lnTo>
                    <a:pt x="4255410" y="4317809"/>
                  </a:lnTo>
                  <a:lnTo>
                    <a:pt x="4288204" y="4287180"/>
                  </a:lnTo>
                  <a:lnTo>
                    <a:pt x="4320439" y="4255984"/>
                  </a:lnTo>
                  <a:lnTo>
                    <a:pt x="4352108" y="4224229"/>
                  </a:lnTo>
                  <a:lnTo>
                    <a:pt x="4383201" y="4191925"/>
                  </a:lnTo>
                  <a:lnTo>
                    <a:pt x="4413711" y="4159077"/>
                  </a:lnTo>
                  <a:lnTo>
                    <a:pt x="4443629" y="4125696"/>
                  </a:lnTo>
                  <a:lnTo>
                    <a:pt x="4472948" y="4091788"/>
                  </a:lnTo>
                  <a:lnTo>
                    <a:pt x="4501658" y="4057362"/>
                  </a:lnTo>
                  <a:lnTo>
                    <a:pt x="4529753" y="4022427"/>
                  </a:lnTo>
                  <a:lnTo>
                    <a:pt x="4557223" y="3986989"/>
                  </a:lnTo>
                  <a:lnTo>
                    <a:pt x="4584061" y="3951057"/>
                  </a:lnTo>
                  <a:lnTo>
                    <a:pt x="4610258" y="3914639"/>
                  </a:lnTo>
                  <a:lnTo>
                    <a:pt x="4635806" y="3877743"/>
                  </a:lnTo>
                  <a:lnTo>
                    <a:pt x="4660697" y="3840378"/>
                  </a:lnTo>
                  <a:lnTo>
                    <a:pt x="4684923" y="3802551"/>
                  </a:lnTo>
                  <a:lnTo>
                    <a:pt x="4708475" y="3764271"/>
                  </a:lnTo>
                  <a:lnTo>
                    <a:pt x="4731346" y="3725545"/>
                  </a:lnTo>
                  <a:lnTo>
                    <a:pt x="4753526" y="3686381"/>
                  </a:lnTo>
                  <a:lnTo>
                    <a:pt x="4775009" y="3646788"/>
                  </a:lnTo>
                  <a:lnTo>
                    <a:pt x="4795786" y="3606774"/>
                  </a:lnTo>
                  <a:lnTo>
                    <a:pt x="4815848" y="3566347"/>
                  </a:lnTo>
                  <a:lnTo>
                    <a:pt x="4835187" y="3525514"/>
                  </a:lnTo>
                  <a:lnTo>
                    <a:pt x="4853796" y="3484284"/>
                  </a:lnTo>
                  <a:lnTo>
                    <a:pt x="4871666" y="3442666"/>
                  </a:lnTo>
                  <a:lnTo>
                    <a:pt x="4888788" y="3400666"/>
                  </a:lnTo>
                  <a:lnTo>
                    <a:pt x="4905155" y="3358293"/>
                  </a:lnTo>
                  <a:lnTo>
                    <a:pt x="4920759" y="3315556"/>
                  </a:lnTo>
                  <a:lnTo>
                    <a:pt x="4935591" y="3272462"/>
                  </a:lnTo>
                  <a:lnTo>
                    <a:pt x="4949642" y="3229019"/>
                  </a:lnTo>
                  <a:lnTo>
                    <a:pt x="4962906" y="3185235"/>
                  </a:lnTo>
                  <a:lnTo>
                    <a:pt x="4975373" y="3141119"/>
                  </a:lnTo>
                  <a:lnTo>
                    <a:pt x="4987036" y="3096679"/>
                  </a:lnTo>
                  <a:lnTo>
                    <a:pt x="4997886" y="3051922"/>
                  </a:lnTo>
                  <a:lnTo>
                    <a:pt x="5007915" y="3006857"/>
                  </a:lnTo>
                  <a:lnTo>
                    <a:pt x="5017115" y="2961492"/>
                  </a:lnTo>
                  <a:lnTo>
                    <a:pt x="5025478" y="2915834"/>
                  </a:lnTo>
                  <a:lnTo>
                    <a:pt x="5032995" y="2869892"/>
                  </a:lnTo>
                  <a:lnTo>
                    <a:pt x="5039659" y="2823674"/>
                  </a:lnTo>
                  <a:lnTo>
                    <a:pt x="5045460" y="2777189"/>
                  </a:lnTo>
                  <a:lnTo>
                    <a:pt x="5050392" y="2730443"/>
                  </a:lnTo>
                  <a:lnTo>
                    <a:pt x="5054445" y="2683445"/>
                  </a:lnTo>
                  <a:lnTo>
                    <a:pt x="5057612" y="2636204"/>
                  </a:lnTo>
                  <a:lnTo>
                    <a:pt x="5059884" y="2588727"/>
                  </a:lnTo>
                  <a:lnTo>
                    <a:pt x="5061253" y="2541023"/>
                  </a:lnTo>
                  <a:lnTo>
                    <a:pt x="5061712" y="2493098"/>
                  </a:lnTo>
                  <a:lnTo>
                    <a:pt x="5061253" y="2445174"/>
                  </a:lnTo>
                  <a:lnTo>
                    <a:pt x="5059884" y="2397470"/>
                  </a:lnTo>
                  <a:lnTo>
                    <a:pt x="5057612" y="2349993"/>
                  </a:lnTo>
                  <a:lnTo>
                    <a:pt x="5054445" y="2302751"/>
                  </a:lnTo>
                  <a:lnTo>
                    <a:pt x="5050392" y="2255754"/>
                  </a:lnTo>
                  <a:lnTo>
                    <a:pt x="5045460" y="2209008"/>
                  </a:lnTo>
                  <a:lnTo>
                    <a:pt x="5039659" y="2162522"/>
                  </a:lnTo>
                  <a:lnTo>
                    <a:pt x="5032995" y="2116305"/>
                  </a:lnTo>
                  <a:lnTo>
                    <a:pt x="5025478" y="2070363"/>
                  </a:lnTo>
                  <a:lnTo>
                    <a:pt x="5017115" y="2024705"/>
                  </a:lnTo>
                  <a:lnTo>
                    <a:pt x="5007915" y="1979340"/>
                  </a:lnTo>
                  <a:lnTo>
                    <a:pt x="4997886" y="1934275"/>
                  </a:lnTo>
                  <a:lnTo>
                    <a:pt x="4987036" y="1889518"/>
                  </a:lnTo>
                  <a:lnTo>
                    <a:pt x="4975373" y="1845077"/>
                  </a:lnTo>
                  <a:lnTo>
                    <a:pt x="4962906" y="1800961"/>
                  </a:lnTo>
                  <a:lnTo>
                    <a:pt x="4949642" y="1757178"/>
                  </a:lnTo>
                  <a:lnTo>
                    <a:pt x="4935591" y="1713735"/>
                  </a:lnTo>
                  <a:lnTo>
                    <a:pt x="4920759" y="1670641"/>
                  </a:lnTo>
                  <a:lnTo>
                    <a:pt x="4905155" y="1627904"/>
                  </a:lnTo>
                  <a:lnTo>
                    <a:pt x="4888788" y="1585531"/>
                  </a:lnTo>
                  <a:lnTo>
                    <a:pt x="4871666" y="1543531"/>
                  </a:lnTo>
                  <a:lnTo>
                    <a:pt x="4853796" y="1501912"/>
                  </a:lnTo>
                  <a:lnTo>
                    <a:pt x="4835187" y="1460683"/>
                  </a:lnTo>
                  <a:lnTo>
                    <a:pt x="4815848" y="1419850"/>
                  </a:lnTo>
                  <a:lnTo>
                    <a:pt x="4795786" y="1379423"/>
                  </a:lnTo>
                  <a:lnTo>
                    <a:pt x="4775009" y="1339409"/>
                  </a:lnTo>
                  <a:lnTo>
                    <a:pt x="4753526" y="1299816"/>
                  </a:lnTo>
                  <a:lnTo>
                    <a:pt x="4731346" y="1260652"/>
                  </a:lnTo>
                  <a:lnTo>
                    <a:pt x="4708475" y="1221926"/>
                  </a:lnTo>
                  <a:lnTo>
                    <a:pt x="4684923" y="1183646"/>
                  </a:lnTo>
                  <a:lnTo>
                    <a:pt x="4660697" y="1145819"/>
                  </a:lnTo>
                  <a:lnTo>
                    <a:pt x="4635806" y="1108453"/>
                  </a:lnTo>
                  <a:lnTo>
                    <a:pt x="4610258" y="1071558"/>
                  </a:lnTo>
                  <a:lnTo>
                    <a:pt x="4584061" y="1035140"/>
                  </a:lnTo>
                  <a:lnTo>
                    <a:pt x="4557223" y="999208"/>
                  </a:lnTo>
                  <a:lnTo>
                    <a:pt x="4529753" y="963770"/>
                  </a:lnTo>
                  <a:lnTo>
                    <a:pt x="4501658" y="928834"/>
                  </a:lnTo>
                  <a:lnTo>
                    <a:pt x="4472948" y="894408"/>
                  </a:lnTo>
                  <a:lnTo>
                    <a:pt x="4443629" y="860501"/>
                  </a:lnTo>
                  <a:lnTo>
                    <a:pt x="4413711" y="827119"/>
                  </a:lnTo>
                  <a:lnTo>
                    <a:pt x="4383201" y="794272"/>
                  </a:lnTo>
                  <a:lnTo>
                    <a:pt x="4352108" y="761967"/>
                  </a:lnTo>
                  <a:lnTo>
                    <a:pt x="4320439" y="730213"/>
                  </a:lnTo>
                  <a:lnTo>
                    <a:pt x="4288204" y="699017"/>
                  </a:lnTo>
                  <a:lnTo>
                    <a:pt x="4255410" y="668388"/>
                  </a:lnTo>
                  <a:lnTo>
                    <a:pt x="4222066" y="638333"/>
                  </a:lnTo>
                  <a:lnTo>
                    <a:pt x="4188179" y="608861"/>
                  </a:lnTo>
                  <a:lnTo>
                    <a:pt x="4153757" y="579980"/>
                  </a:lnTo>
                  <a:lnTo>
                    <a:pt x="4118810" y="551698"/>
                  </a:lnTo>
                  <a:lnTo>
                    <a:pt x="4083345" y="524022"/>
                  </a:lnTo>
                  <a:lnTo>
                    <a:pt x="4047370" y="496962"/>
                  </a:lnTo>
                  <a:lnTo>
                    <a:pt x="4010894" y="470525"/>
                  </a:lnTo>
                  <a:lnTo>
                    <a:pt x="3973925" y="444718"/>
                  </a:lnTo>
                  <a:lnTo>
                    <a:pt x="3936471" y="419551"/>
                  </a:lnTo>
                  <a:lnTo>
                    <a:pt x="3898540" y="395032"/>
                  </a:lnTo>
                  <a:lnTo>
                    <a:pt x="3860140" y="371167"/>
                  </a:lnTo>
                  <a:lnTo>
                    <a:pt x="3821280" y="347966"/>
                  </a:lnTo>
                  <a:lnTo>
                    <a:pt x="3781967" y="325437"/>
                  </a:lnTo>
                  <a:lnTo>
                    <a:pt x="3742210" y="303587"/>
                  </a:lnTo>
                  <a:lnTo>
                    <a:pt x="3702018" y="282425"/>
                  </a:lnTo>
                  <a:lnTo>
                    <a:pt x="3661398" y="261958"/>
                  </a:lnTo>
                  <a:lnTo>
                    <a:pt x="3620358" y="242195"/>
                  </a:lnTo>
                  <a:lnTo>
                    <a:pt x="3578907" y="223144"/>
                  </a:lnTo>
                  <a:lnTo>
                    <a:pt x="3537053" y="204813"/>
                  </a:lnTo>
                  <a:lnTo>
                    <a:pt x="3494804" y="187210"/>
                  </a:lnTo>
                  <a:lnTo>
                    <a:pt x="3452168" y="170343"/>
                  </a:lnTo>
                  <a:lnTo>
                    <a:pt x="3409154" y="154220"/>
                  </a:lnTo>
                  <a:lnTo>
                    <a:pt x="3365769" y="138849"/>
                  </a:lnTo>
                  <a:lnTo>
                    <a:pt x="3322022" y="124239"/>
                  </a:lnTo>
                  <a:lnTo>
                    <a:pt x="3277922" y="110397"/>
                  </a:lnTo>
                  <a:lnTo>
                    <a:pt x="3233475" y="97331"/>
                  </a:lnTo>
                  <a:lnTo>
                    <a:pt x="3188691" y="85050"/>
                  </a:lnTo>
                  <a:lnTo>
                    <a:pt x="3143577" y="73561"/>
                  </a:lnTo>
                  <a:lnTo>
                    <a:pt x="3098143" y="62873"/>
                  </a:lnTo>
                  <a:lnTo>
                    <a:pt x="3052395" y="52993"/>
                  </a:lnTo>
                  <a:lnTo>
                    <a:pt x="3006343" y="43930"/>
                  </a:lnTo>
                  <a:lnTo>
                    <a:pt x="2959993" y="35692"/>
                  </a:lnTo>
                  <a:lnTo>
                    <a:pt x="2913356" y="28287"/>
                  </a:lnTo>
                  <a:lnTo>
                    <a:pt x="2866438" y="21723"/>
                  </a:lnTo>
                  <a:lnTo>
                    <a:pt x="2819248" y="16008"/>
                  </a:lnTo>
                  <a:lnTo>
                    <a:pt x="2771795" y="11150"/>
                  </a:lnTo>
                  <a:lnTo>
                    <a:pt x="2724085" y="7158"/>
                  </a:lnTo>
                  <a:lnTo>
                    <a:pt x="2676129" y="4038"/>
                  </a:lnTo>
                  <a:lnTo>
                    <a:pt x="2627933" y="1800"/>
                  </a:lnTo>
                  <a:lnTo>
                    <a:pt x="2579505" y="451"/>
                  </a:lnTo>
                  <a:lnTo>
                    <a:pt x="253085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Supria Sans Light" panose="020B0303030203050203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2783644" y="1398558"/>
              <a:ext cx="5062220" cy="4986655"/>
            </a:xfrm>
            <a:custGeom>
              <a:avLst/>
              <a:gdLst/>
              <a:ahLst/>
              <a:cxnLst/>
              <a:rect l="l" t="t" r="r" b="b"/>
              <a:pathLst>
                <a:path w="5062220" h="4986655">
                  <a:moveTo>
                    <a:pt x="2530856" y="4986197"/>
                  </a:moveTo>
                  <a:lnTo>
                    <a:pt x="2579505" y="4985746"/>
                  </a:lnTo>
                  <a:lnTo>
                    <a:pt x="2627933" y="4984397"/>
                  </a:lnTo>
                  <a:lnTo>
                    <a:pt x="2676129" y="4982159"/>
                  </a:lnTo>
                  <a:lnTo>
                    <a:pt x="2724085" y="4979039"/>
                  </a:lnTo>
                  <a:lnTo>
                    <a:pt x="2771795" y="4975046"/>
                  </a:lnTo>
                  <a:lnTo>
                    <a:pt x="2819248" y="4970188"/>
                  </a:lnTo>
                  <a:lnTo>
                    <a:pt x="2866438" y="4964473"/>
                  </a:lnTo>
                  <a:lnTo>
                    <a:pt x="2913356" y="4957909"/>
                  </a:lnTo>
                  <a:lnTo>
                    <a:pt x="2959993" y="4950504"/>
                  </a:lnTo>
                  <a:lnTo>
                    <a:pt x="3006343" y="4942266"/>
                  </a:lnTo>
                  <a:lnTo>
                    <a:pt x="3052395" y="4933204"/>
                  </a:lnTo>
                  <a:lnTo>
                    <a:pt x="3098143" y="4923324"/>
                  </a:lnTo>
                  <a:lnTo>
                    <a:pt x="3143577" y="4912636"/>
                  </a:lnTo>
                  <a:lnTo>
                    <a:pt x="3188691" y="4901147"/>
                  </a:lnTo>
                  <a:lnTo>
                    <a:pt x="3233475" y="4888866"/>
                  </a:lnTo>
                  <a:lnTo>
                    <a:pt x="3277922" y="4875800"/>
                  </a:lnTo>
                  <a:lnTo>
                    <a:pt x="3322022" y="4861958"/>
                  </a:lnTo>
                  <a:lnTo>
                    <a:pt x="3365769" y="4847347"/>
                  </a:lnTo>
                  <a:lnTo>
                    <a:pt x="3409154" y="4831977"/>
                  </a:lnTo>
                  <a:lnTo>
                    <a:pt x="3452168" y="4815854"/>
                  </a:lnTo>
                  <a:lnTo>
                    <a:pt x="3494804" y="4798987"/>
                  </a:lnTo>
                  <a:lnTo>
                    <a:pt x="3537053" y="4781384"/>
                  </a:lnTo>
                  <a:lnTo>
                    <a:pt x="3578907" y="4763052"/>
                  </a:lnTo>
                  <a:lnTo>
                    <a:pt x="3620358" y="4744001"/>
                  </a:lnTo>
                  <a:lnTo>
                    <a:pt x="3661398" y="4724239"/>
                  </a:lnTo>
                  <a:lnTo>
                    <a:pt x="3702018" y="4703772"/>
                  </a:lnTo>
                  <a:lnTo>
                    <a:pt x="3742210" y="4682610"/>
                  </a:lnTo>
                  <a:lnTo>
                    <a:pt x="3781967" y="4660760"/>
                  </a:lnTo>
                  <a:lnTo>
                    <a:pt x="3821280" y="4638230"/>
                  </a:lnTo>
                  <a:lnTo>
                    <a:pt x="3860140" y="4615029"/>
                  </a:lnTo>
                  <a:lnTo>
                    <a:pt x="3898540" y="4591165"/>
                  </a:lnTo>
                  <a:lnTo>
                    <a:pt x="3936471" y="4566645"/>
                  </a:lnTo>
                  <a:lnTo>
                    <a:pt x="3973925" y="4541478"/>
                  </a:lnTo>
                  <a:lnTo>
                    <a:pt x="4010894" y="4515672"/>
                  </a:lnTo>
                  <a:lnTo>
                    <a:pt x="4047370" y="4489235"/>
                  </a:lnTo>
                  <a:lnTo>
                    <a:pt x="4083345" y="4462174"/>
                  </a:lnTo>
                  <a:lnTo>
                    <a:pt x="4118810" y="4434499"/>
                  </a:lnTo>
                  <a:lnTo>
                    <a:pt x="4153757" y="4406217"/>
                  </a:lnTo>
                  <a:lnTo>
                    <a:pt x="4188179" y="4377336"/>
                  </a:lnTo>
                  <a:lnTo>
                    <a:pt x="4222066" y="4347864"/>
                  </a:lnTo>
                  <a:lnTo>
                    <a:pt x="4255410" y="4317809"/>
                  </a:lnTo>
                  <a:lnTo>
                    <a:pt x="4288204" y="4287180"/>
                  </a:lnTo>
                  <a:lnTo>
                    <a:pt x="4320439" y="4255984"/>
                  </a:lnTo>
                  <a:lnTo>
                    <a:pt x="4352108" y="4224229"/>
                  </a:lnTo>
                  <a:lnTo>
                    <a:pt x="4383201" y="4191925"/>
                  </a:lnTo>
                  <a:lnTo>
                    <a:pt x="4413711" y="4159077"/>
                  </a:lnTo>
                  <a:lnTo>
                    <a:pt x="4443629" y="4125696"/>
                  </a:lnTo>
                  <a:lnTo>
                    <a:pt x="4472948" y="4091788"/>
                  </a:lnTo>
                  <a:lnTo>
                    <a:pt x="4501658" y="4057362"/>
                  </a:lnTo>
                  <a:lnTo>
                    <a:pt x="4529753" y="4022427"/>
                  </a:lnTo>
                  <a:lnTo>
                    <a:pt x="4557223" y="3986989"/>
                  </a:lnTo>
                  <a:lnTo>
                    <a:pt x="4584061" y="3951057"/>
                  </a:lnTo>
                  <a:lnTo>
                    <a:pt x="4610258" y="3914639"/>
                  </a:lnTo>
                  <a:lnTo>
                    <a:pt x="4635806" y="3877743"/>
                  </a:lnTo>
                  <a:lnTo>
                    <a:pt x="4660697" y="3840378"/>
                  </a:lnTo>
                  <a:lnTo>
                    <a:pt x="4684923" y="3802551"/>
                  </a:lnTo>
                  <a:lnTo>
                    <a:pt x="4708475" y="3764271"/>
                  </a:lnTo>
                  <a:lnTo>
                    <a:pt x="4731346" y="3725545"/>
                  </a:lnTo>
                  <a:lnTo>
                    <a:pt x="4753526" y="3686381"/>
                  </a:lnTo>
                  <a:lnTo>
                    <a:pt x="4775009" y="3646788"/>
                  </a:lnTo>
                  <a:lnTo>
                    <a:pt x="4795786" y="3606774"/>
                  </a:lnTo>
                  <a:lnTo>
                    <a:pt x="4815848" y="3566347"/>
                  </a:lnTo>
                  <a:lnTo>
                    <a:pt x="4835187" y="3525514"/>
                  </a:lnTo>
                  <a:lnTo>
                    <a:pt x="4853796" y="3484284"/>
                  </a:lnTo>
                  <a:lnTo>
                    <a:pt x="4871666" y="3442666"/>
                  </a:lnTo>
                  <a:lnTo>
                    <a:pt x="4888788" y="3400666"/>
                  </a:lnTo>
                  <a:lnTo>
                    <a:pt x="4905155" y="3358293"/>
                  </a:lnTo>
                  <a:lnTo>
                    <a:pt x="4920759" y="3315556"/>
                  </a:lnTo>
                  <a:lnTo>
                    <a:pt x="4935591" y="3272462"/>
                  </a:lnTo>
                  <a:lnTo>
                    <a:pt x="4949642" y="3229019"/>
                  </a:lnTo>
                  <a:lnTo>
                    <a:pt x="4962906" y="3185235"/>
                  </a:lnTo>
                  <a:lnTo>
                    <a:pt x="4975373" y="3141119"/>
                  </a:lnTo>
                  <a:lnTo>
                    <a:pt x="4987036" y="3096679"/>
                  </a:lnTo>
                  <a:lnTo>
                    <a:pt x="4997886" y="3051922"/>
                  </a:lnTo>
                  <a:lnTo>
                    <a:pt x="5007915" y="3006857"/>
                  </a:lnTo>
                  <a:lnTo>
                    <a:pt x="5017115" y="2961492"/>
                  </a:lnTo>
                  <a:lnTo>
                    <a:pt x="5025478" y="2915834"/>
                  </a:lnTo>
                  <a:lnTo>
                    <a:pt x="5032995" y="2869892"/>
                  </a:lnTo>
                  <a:lnTo>
                    <a:pt x="5039659" y="2823674"/>
                  </a:lnTo>
                  <a:lnTo>
                    <a:pt x="5045460" y="2777189"/>
                  </a:lnTo>
                  <a:lnTo>
                    <a:pt x="5050392" y="2730443"/>
                  </a:lnTo>
                  <a:lnTo>
                    <a:pt x="5054445" y="2683445"/>
                  </a:lnTo>
                  <a:lnTo>
                    <a:pt x="5057612" y="2636204"/>
                  </a:lnTo>
                  <a:lnTo>
                    <a:pt x="5059884" y="2588727"/>
                  </a:lnTo>
                  <a:lnTo>
                    <a:pt x="5061253" y="2541023"/>
                  </a:lnTo>
                  <a:lnTo>
                    <a:pt x="5061712" y="2493098"/>
                  </a:lnTo>
                  <a:lnTo>
                    <a:pt x="5061253" y="2445174"/>
                  </a:lnTo>
                  <a:lnTo>
                    <a:pt x="5059884" y="2397470"/>
                  </a:lnTo>
                  <a:lnTo>
                    <a:pt x="5057612" y="2349993"/>
                  </a:lnTo>
                  <a:lnTo>
                    <a:pt x="5054445" y="2302751"/>
                  </a:lnTo>
                  <a:lnTo>
                    <a:pt x="5050392" y="2255754"/>
                  </a:lnTo>
                  <a:lnTo>
                    <a:pt x="5045460" y="2209008"/>
                  </a:lnTo>
                  <a:lnTo>
                    <a:pt x="5039659" y="2162522"/>
                  </a:lnTo>
                  <a:lnTo>
                    <a:pt x="5032995" y="2116305"/>
                  </a:lnTo>
                  <a:lnTo>
                    <a:pt x="5025478" y="2070363"/>
                  </a:lnTo>
                  <a:lnTo>
                    <a:pt x="5017115" y="2024705"/>
                  </a:lnTo>
                  <a:lnTo>
                    <a:pt x="5007915" y="1979340"/>
                  </a:lnTo>
                  <a:lnTo>
                    <a:pt x="4997886" y="1934275"/>
                  </a:lnTo>
                  <a:lnTo>
                    <a:pt x="4987036" y="1889518"/>
                  </a:lnTo>
                  <a:lnTo>
                    <a:pt x="4975373" y="1845077"/>
                  </a:lnTo>
                  <a:lnTo>
                    <a:pt x="4962906" y="1800961"/>
                  </a:lnTo>
                  <a:lnTo>
                    <a:pt x="4949642" y="1757178"/>
                  </a:lnTo>
                  <a:lnTo>
                    <a:pt x="4935591" y="1713735"/>
                  </a:lnTo>
                  <a:lnTo>
                    <a:pt x="4920759" y="1670641"/>
                  </a:lnTo>
                  <a:lnTo>
                    <a:pt x="4905155" y="1627904"/>
                  </a:lnTo>
                  <a:lnTo>
                    <a:pt x="4888788" y="1585531"/>
                  </a:lnTo>
                  <a:lnTo>
                    <a:pt x="4871666" y="1543531"/>
                  </a:lnTo>
                  <a:lnTo>
                    <a:pt x="4853796" y="1501912"/>
                  </a:lnTo>
                  <a:lnTo>
                    <a:pt x="4835187" y="1460683"/>
                  </a:lnTo>
                  <a:lnTo>
                    <a:pt x="4815848" y="1419850"/>
                  </a:lnTo>
                  <a:lnTo>
                    <a:pt x="4795786" y="1379423"/>
                  </a:lnTo>
                  <a:lnTo>
                    <a:pt x="4775009" y="1339409"/>
                  </a:lnTo>
                  <a:lnTo>
                    <a:pt x="4753526" y="1299816"/>
                  </a:lnTo>
                  <a:lnTo>
                    <a:pt x="4731346" y="1260652"/>
                  </a:lnTo>
                  <a:lnTo>
                    <a:pt x="4708475" y="1221926"/>
                  </a:lnTo>
                  <a:lnTo>
                    <a:pt x="4684923" y="1183646"/>
                  </a:lnTo>
                  <a:lnTo>
                    <a:pt x="4660697" y="1145819"/>
                  </a:lnTo>
                  <a:lnTo>
                    <a:pt x="4635806" y="1108453"/>
                  </a:lnTo>
                  <a:lnTo>
                    <a:pt x="4610258" y="1071558"/>
                  </a:lnTo>
                  <a:lnTo>
                    <a:pt x="4584061" y="1035140"/>
                  </a:lnTo>
                  <a:lnTo>
                    <a:pt x="4557223" y="999208"/>
                  </a:lnTo>
                  <a:lnTo>
                    <a:pt x="4529753" y="963770"/>
                  </a:lnTo>
                  <a:lnTo>
                    <a:pt x="4501658" y="928834"/>
                  </a:lnTo>
                  <a:lnTo>
                    <a:pt x="4472948" y="894408"/>
                  </a:lnTo>
                  <a:lnTo>
                    <a:pt x="4443629" y="860501"/>
                  </a:lnTo>
                  <a:lnTo>
                    <a:pt x="4413711" y="827119"/>
                  </a:lnTo>
                  <a:lnTo>
                    <a:pt x="4383201" y="794272"/>
                  </a:lnTo>
                  <a:lnTo>
                    <a:pt x="4352108" y="761967"/>
                  </a:lnTo>
                  <a:lnTo>
                    <a:pt x="4320439" y="730213"/>
                  </a:lnTo>
                  <a:lnTo>
                    <a:pt x="4288204" y="699017"/>
                  </a:lnTo>
                  <a:lnTo>
                    <a:pt x="4255410" y="668388"/>
                  </a:lnTo>
                  <a:lnTo>
                    <a:pt x="4222066" y="638333"/>
                  </a:lnTo>
                  <a:lnTo>
                    <a:pt x="4188179" y="608861"/>
                  </a:lnTo>
                  <a:lnTo>
                    <a:pt x="4153757" y="579980"/>
                  </a:lnTo>
                  <a:lnTo>
                    <a:pt x="4118810" y="551698"/>
                  </a:lnTo>
                  <a:lnTo>
                    <a:pt x="4083345" y="524022"/>
                  </a:lnTo>
                  <a:lnTo>
                    <a:pt x="4047370" y="496962"/>
                  </a:lnTo>
                  <a:lnTo>
                    <a:pt x="4010894" y="470525"/>
                  </a:lnTo>
                  <a:lnTo>
                    <a:pt x="3973925" y="444718"/>
                  </a:lnTo>
                  <a:lnTo>
                    <a:pt x="3936471" y="419551"/>
                  </a:lnTo>
                  <a:lnTo>
                    <a:pt x="3898540" y="395032"/>
                  </a:lnTo>
                  <a:lnTo>
                    <a:pt x="3860140" y="371167"/>
                  </a:lnTo>
                  <a:lnTo>
                    <a:pt x="3821280" y="347966"/>
                  </a:lnTo>
                  <a:lnTo>
                    <a:pt x="3781967" y="325437"/>
                  </a:lnTo>
                  <a:lnTo>
                    <a:pt x="3742210" y="303587"/>
                  </a:lnTo>
                  <a:lnTo>
                    <a:pt x="3702018" y="282425"/>
                  </a:lnTo>
                  <a:lnTo>
                    <a:pt x="3661398" y="261958"/>
                  </a:lnTo>
                  <a:lnTo>
                    <a:pt x="3620358" y="242195"/>
                  </a:lnTo>
                  <a:lnTo>
                    <a:pt x="3578907" y="223144"/>
                  </a:lnTo>
                  <a:lnTo>
                    <a:pt x="3537053" y="204813"/>
                  </a:lnTo>
                  <a:lnTo>
                    <a:pt x="3494804" y="187210"/>
                  </a:lnTo>
                  <a:lnTo>
                    <a:pt x="3452168" y="170343"/>
                  </a:lnTo>
                  <a:lnTo>
                    <a:pt x="3409154" y="154220"/>
                  </a:lnTo>
                  <a:lnTo>
                    <a:pt x="3365769" y="138849"/>
                  </a:lnTo>
                  <a:lnTo>
                    <a:pt x="3322022" y="124239"/>
                  </a:lnTo>
                  <a:lnTo>
                    <a:pt x="3277922" y="110397"/>
                  </a:lnTo>
                  <a:lnTo>
                    <a:pt x="3233475" y="97331"/>
                  </a:lnTo>
                  <a:lnTo>
                    <a:pt x="3188691" y="85050"/>
                  </a:lnTo>
                  <a:lnTo>
                    <a:pt x="3143577" y="73561"/>
                  </a:lnTo>
                  <a:lnTo>
                    <a:pt x="3098143" y="62873"/>
                  </a:lnTo>
                  <a:lnTo>
                    <a:pt x="3052395" y="52993"/>
                  </a:lnTo>
                  <a:lnTo>
                    <a:pt x="3006343" y="43930"/>
                  </a:lnTo>
                  <a:lnTo>
                    <a:pt x="2959993" y="35692"/>
                  </a:lnTo>
                  <a:lnTo>
                    <a:pt x="2913356" y="28287"/>
                  </a:lnTo>
                  <a:lnTo>
                    <a:pt x="2866438" y="21723"/>
                  </a:lnTo>
                  <a:lnTo>
                    <a:pt x="2819248" y="16008"/>
                  </a:lnTo>
                  <a:lnTo>
                    <a:pt x="2771795" y="11150"/>
                  </a:lnTo>
                  <a:lnTo>
                    <a:pt x="2724085" y="7158"/>
                  </a:lnTo>
                  <a:lnTo>
                    <a:pt x="2676129" y="4038"/>
                  </a:lnTo>
                  <a:lnTo>
                    <a:pt x="2627933" y="1800"/>
                  </a:lnTo>
                  <a:lnTo>
                    <a:pt x="2579505" y="451"/>
                  </a:lnTo>
                  <a:lnTo>
                    <a:pt x="2530856" y="0"/>
                  </a:lnTo>
                  <a:lnTo>
                    <a:pt x="2482206" y="451"/>
                  </a:lnTo>
                  <a:lnTo>
                    <a:pt x="2433778" y="1800"/>
                  </a:lnTo>
                  <a:lnTo>
                    <a:pt x="2385582" y="4038"/>
                  </a:lnTo>
                  <a:lnTo>
                    <a:pt x="2337626" y="7158"/>
                  </a:lnTo>
                  <a:lnTo>
                    <a:pt x="2289916" y="11150"/>
                  </a:lnTo>
                  <a:lnTo>
                    <a:pt x="2242463" y="16008"/>
                  </a:lnTo>
                  <a:lnTo>
                    <a:pt x="2195273" y="21723"/>
                  </a:lnTo>
                  <a:lnTo>
                    <a:pt x="2148355" y="28287"/>
                  </a:lnTo>
                  <a:lnTo>
                    <a:pt x="2101718" y="35692"/>
                  </a:lnTo>
                  <a:lnTo>
                    <a:pt x="2055368" y="43930"/>
                  </a:lnTo>
                  <a:lnTo>
                    <a:pt x="2009316" y="52993"/>
                  </a:lnTo>
                  <a:lnTo>
                    <a:pt x="1963568" y="62873"/>
                  </a:lnTo>
                  <a:lnTo>
                    <a:pt x="1918134" y="73561"/>
                  </a:lnTo>
                  <a:lnTo>
                    <a:pt x="1873020" y="85050"/>
                  </a:lnTo>
                  <a:lnTo>
                    <a:pt x="1828236" y="97331"/>
                  </a:lnTo>
                  <a:lnTo>
                    <a:pt x="1783789" y="110397"/>
                  </a:lnTo>
                  <a:lnTo>
                    <a:pt x="1739689" y="124239"/>
                  </a:lnTo>
                  <a:lnTo>
                    <a:pt x="1695942" y="138849"/>
                  </a:lnTo>
                  <a:lnTo>
                    <a:pt x="1652557" y="154220"/>
                  </a:lnTo>
                  <a:lnTo>
                    <a:pt x="1609543" y="170343"/>
                  </a:lnTo>
                  <a:lnTo>
                    <a:pt x="1566907" y="187210"/>
                  </a:lnTo>
                  <a:lnTo>
                    <a:pt x="1524658" y="204813"/>
                  </a:lnTo>
                  <a:lnTo>
                    <a:pt x="1482804" y="223144"/>
                  </a:lnTo>
                  <a:lnTo>
                    <a:pt x="1441353" y="242195"/>
                  </a:lnTo>
                  <a:lnTo>
                    <a:pt x="1400313" y="261958"/>
                  </a:lnTo>
                  <a:lnTo>
                    <a:pt x="1359693" y="282425"/>
                  </a:lnTo>
                  <a:lnTo>
                    <a:pt x="1319501" y="303587"/>
                  </a:lnTo>
                  <a:lnTo>
                    <a:pt x="1279744" y="325437"/>
                  </a:lnTo>
                  <a:lnTo>
                    <a:pt x="1240431" y="347966"/>
                  </a:lnTo>
                  <a:lnTo>
                    <a:pt x="1201571" y="371167"/>
                  </a:lnTo>
                  <a:lnTo>
                    <a:pt x="1163171" y="395032"/>
                  </a:lnTo>
                  <a:lnTo>
                    <a:pt x="1125240" y="419551"/>
                  </a:lnTo>
                  <a:lnTo>
                    <a:pt x="1087786" y="444718"/>
                  </a:lnTo>
                  <a:lnTo>
                    <a:pt x="1050817" y="470525"/>
                  </a:lnTo>
                  <a:lnTo>
                    <a:pt x="1014341" y="496962"/>
                  </a:lnTo>
                  <a:lnTo>
                    <a:pt x="978366" y="524022"/>
                  </a:lnTo>
                  <a:lnTo>
                    <a:pt x="942901" y="551698"/>
                  </a:lnTo>
                  <a:lnTo>
                    <a:pt x="907954" y="579980"/>
                  </a:lnTo>
                  <a:lnTo>
                    <a:pt x="873532" y="608861"/>
                  </a:lnTo>
                  <a:lnTo>
                    <a:pt x="839645" y="638333"/>
                  </a:lnTo>
                  <a:lnTo>
                    <a:pt x="806301" y="668388"/>
                  </a:lnTo>
                  <a:lnTo>
                    <a:pt x="773507" y="699017"/>
                  </a:lnTo>
                  <a:lnTo>
                    <a:pt x="741272" y="730213"/>
                  </a:lnTo>
                  <a:lnTo>
                    <a:pt x="709603" y="761967"/>
                  </a:lnTo>
                  <a:lnTo>
                    <a:pt x="678510" y="794272"/>
                  </a:lnTo>
                  <a:lnTo>
                    <a:pt x="648000" y="827119"/>
                  </a:lnTo>
                  <a:lnTo>
                    <a:pt x="618082" y="860501"/>
                  </a:lnTo>
                  <a:lnTo>
                    <a:pt x="588763" y="894408"/>
                  </a:lnTo>
                  <a:lnTo>
                    <a:pt x="560053" y="928834"/>
                  </a:lnTo>
                  <a:lnTo>
                    <a:pt x="531958" y="963770"/>
                  </a:lnTo>
                  <a:lnTo>
                    <a:pt x="504488" y="999208"/>
                  </a:lnTo>
                  <a:lnTo>
                    <a:pt x="477650" y="1035140"/>
                  </a:lnTo>
                  <a:lnTo>
                    <a:pt x="451453" y="1071558"/>
                  </a:lnTo>
                  <a:lnTo>
                    <a:pt x="425905" y="1108453"/>
                  </a:lnTo>
                  <a:lnTo>
                    <a:pt x="401014" y="1145819"/>
                  </a:lnTo>
                  <a:lnTo>
                    <a:pt x="376788" y="1183646"/>
                  </a:lnTo>
                  <a:lnTo>
                    <a:pt x="353236" y="1221926"/>
                  </a:lnTo>
                  <a:lnTo>
                    <a:pt x="330365" y="1260652"/>
                  </a:lnTo>
                  <a:lnTo>
                    <a:pt x="308185" y="1299816"/>
                  </a:lnTo>
                  <a:lnTo>
                    <a:pt x="286702" y="1339409"/>
                  </a:lnTo>
                  <a:lnTo>
                    <a:pt x="265925" y="1379423"/>
                  </a:lnTo>
                  <a:lnTo>
                    <a:pt x="245863" y="1419850"/>
                  </a:lnTo>
                  <a:lnTo>
                    <a:pt x="226524" y="1460683"/>
                  </a:lnTo>
                  <a:lnTo>
                    <a:pt x="207915" y="1501912"/>
                  </a:lnTo>
                  <a:lnTo>
                    <a:pt x="190045" y="1543531"/>
                  </a:lnTo>
                  <a:lnTo>
                    <a:pt x="172923" y="1585531"/>
                  </a:lnTo>
                  <a:lnTo>
                    <a:pt x="156556" y="1627904"/>
                  </a:lnTo>
                  <a:lnTo>
                    <a:pt x="140952" y="1670641"/>
                  </a:lnTo>
                  <a:lnTo>
                    <a:pt x="126120" y="1713735"/>
                  </a:lnTo>
                  <a:lnTo>
                    <a:pt x="112069" y="1757178"/>
                  </a:lnTo>
                  <a:lnTo>
                    <a:pt x="98805" y="1800961"/>
                  </a:lnTo>
                  <a:lnTo>
                    <a:pt x="86338" y="1845077"/>
                  </a:lnTo>
                  <a:lnTo>
                    <a:pt x="74675" y="1889518"/>
                  </a:lnTo>
                  <a:lnTo>
                    <a:pt x="63825" y="1934275"/>
                  </a:lnTo>
                  <a:lnTo>
                    <a:pt x="53796" y="1979340"/>
                  </a:lnTo>
                  <a:lnTo>
                    <a:pt x="44596" y="2024705"/>
                  </a:lnTo>
                  <a:lnTo>
                    <a:pt x="36233" y="2070363"/>
                  </a:lnTo>
                  <a:lnTo>
                    <a:pt x="28716" y="2116305"/>
                  </a:lnTo>
                  <a:lnTo>
                    <a:pt x="22052" y="2162522"/>
                  </a:lnTo>
                  <a:lnTo>
                    <a:pt x="16251" y="2209008"/>
                  </a:lnTo>
                  <a:lnTo>
                    <a:pt x="11319" y="2255754"/>
                  </a:lnTo>
                  <a:lnTo>
                    <a:pt x="7266" y="2302751"/>
                  </a:lnTo>
                  <a:lnTo>
                    <a:pt x="4099" y="2349993"/>
                  </a:lnTo>
                  <a:lnTo>
                    <a:pt x="1827" y="2397470"/>
                  </a:lnTo>
                  <a:lnTo>
                    <a:pt x="458" y="2445174"/>
                  </a:lnTo>
                  <a:lnTo>
                    <a:pt x="0" y="2493098"/>
                  </a:lnTo>
                  <a:lnTo>
                    <a:pt x="458" y="2541023"/>
                  </a:lnTo>
                  <a:lnTo>
                    <a:pt x="1827" y="2588727"/>
                  </a:lnTo>
                  <a:lnTo>
                    <a:pt x="4099" y="2636204"/>
                  </a:lnTo>
                  <a:lnTo>
                    <a:pt x="7266" y="2683445"/>
                  </a:lnTo>
                  <a:lnTo>
                    <a:pt x="11319" y="2730443"/>
                  </a:lnTo>
                  <a:lnTo>
                    <a:pt x="16251" y="2777189"/>
                  </a:lnTo>
                  <a:lnTo>
                    <a:pt x="22052" y="2823674"/>
                  </a:lnTo>
                  <a:lnTo>
                    <a:pt x="28716" y="2869892"/>
                  </a:lnTo>
                  <a:lnTo>
                    <a:pt x="36233" y="2915834"/>
                  </a:lnTo>
                  <a:lnTo>
                    <a:pt x="44596" y="2961492"/>
                  </a:lnTo>
                  <a:lnTo>
                    <a:pt x="53796" y="3006857"/>
                  </a:lnTo>
                  <a:lnTo>
                    <a:pt x="63825" y="3051922"/>
                  </a:lnTo>
                  <a:lnTo>
                    <a:pt x="74675" y="3096679"/>
                  </a:lnTo>
                  <a:lnTo>
                    <a:pt x="86338" y="3141119"/>
                  </a:lnTo>
                  <a:lnTo>
                    <a:pt x="98805" y="3185235"/>
                  </a:lnTo>
                  <a:lnTo>
                    <a:pt x="112069" y="3229019"/>
                  </a:lnTo>
                  <a:lnTo>
                    <a:pt x="126120" y="3272462"/>
                  </a:lnTo>
                  <a:lnTo>
                    <a:pt x="140952" y="3315556"/>
                  </a:lnTo>
                  <a:lnTo>
                    <a:pt x="156556" y="3358293"/>
                  </a:lnTo>
                  <a:lnTo>
                    <a:pt x="172923" y="3400666"/>
                  </a:lnTo>
                  <a:lnTo>
                    <a:pt x="190045" y="3442666"/>
                  </a:lnTo>
                  <a:lnTo>
                    <a:pt x="207915" y="3484284"/>
                  </a:lnTo>
                  <a:lnTo>
                    <a:pt x="226524" y="3525514"/>
                  </a:lnTo>
                  <a:lnTo>
                    <a:pt x="245863" y="3566347"/>
                  </a:lnTo>
                  <a:lnTo>
                    <a:pt x="265925" y="3606774"/>
                  </a:lnTo>
                  <a:lnTo>
                    <a:pt x="286702" y="3646788"/>
                  </a:lnTo>
                  <a:lnTo>
                    <a:pt x="308185" y="3686381"/>
                  </a:lnTo>
                  <a:lnTo>
                    <a:pt x="330365" y="3725545"/>
                  </a:lnTo>
                  <a:lnTo>
                    <a:pt x="353236" y="3764271"/>
                  </a:lnTo>
                  <a:lnTo>
                    <a:pt x="376788" y="3802551"/>
                  </a:lnTo>
                  <a:lnTo>
                    <a:pt x="401014" y="3840378"/>
                  </a:lnTo>
                  <a:lnTo>
                    <a:pt x="425905" y="3877743"/>
                  </a:lnTo>
                  <a:lnTo>
                    <a:pt x="451453" y="3914639"/>
                  </a:lnTo>
                  <a:lnTo>
                    <a:pt x="477650" y="3951057"/>
                  </a:lnTo>
                  <a:lnTo>
                    <a:pt x="504488" y="3986989"/>
                  </a:lnTo>
                  <a:lnTo>
                    <a:pt x="531958" y="4022427"/>
                  </a:lnTo>
                  <a:lnTo>
                    <a:pt x="560053" y="4057362"/>
                  </a:lnTo>
                  <a:lnTo>
                    <a:pt x="588763" y="4091788"/>
                  </a:lnTo>
                  <a:lnTo>
                    <a:pt x="618082" y="4125696"/>
                  </a:lnTo>
                  <a:lnTo>
                    <a:pt x="648000" y="4159077"/>
                  </a:lnTo>
                  <a:lnTo>
                    <a:pt x="678510" y="4191925"/>
                  </a:lnTo>
                  <a:lnTo>
                    <a:pt x="709603" y="4224229"/>
                  </a:lnTo>
                  <a:lnTo>
                    <a:pt x="741272" y="4255984"/>
                  </a:lnTo>
                  <a:lnTo>
                    <a:pt x="773507" y="4287180"/>
                  </a:lnTo>
                  <a:lnTo>
                    <a:pt x="806301" y="4317809"/>
                  </a:lnTo>
                  <a:lnTo>
                    <a:pt x="839645" y="4347864"/>
                  </a:lnTo>
                  <a:lnTo>
                    <a:pt x="873532" y="4377336"/>
                  </a:lnTo>
                  <a:lnTo>
                    <a:pt x="907954" y="4406217"/>
                  </a:lnTo>
                  <a:lnTo>
                    <a:pt x="942901" y="4434499"/>
                  </a:lnTo>
                  <a:lnTo>
                    <a:pt x="978366" y="4462174"/>
                  </a:lnTo>
                  <a:lnTo>
                    <a:pt x="1014341" y="4489235"/>
                  </a:lnTo>
                  <a:lnTo>
                    <a:pt x="1050817" y="4515672"/>
                  </a:lnTo>
                  <a:lnTo>
                    <a:pt x="1087786" y="4541478"/>
                  </a:lnTo>
                  <a:lnTo>
                    <a:pt x="1125240" y="4566645"/>
                  </a:lnTo>
                  <a:lnTo>
                    <a:pt x="1163171" y="4591165"/>
                  </a:lnTo>
                  <a:lnTo>
                    <a:pt x="1201571" y="4615029"/>
                  </a:lnTo>
                  <a:lnTo>
                    <a:pt x="1240431" y="4638230"/>
                  </a:lnTo>
                  <a:lnTo>
                    <a:pt x="1279744" y="4660760"/>
                  </a:lnTo>
                  <a:lnTo>
                    <a:pt x="1319501" y="4682610"/>
                  </a:lnTo>
                  <a:lnTo>
                    <a:pt x="1359693" y="4703772"/>
                  </a:lnTo>
                  <a:lnTo>
                    <a:pt x="1400313" y="4724239"/>
                  </a:lnTo>
                  <a:lnTo>
                    <a:pt x="1441353" y="4744001"/>
                  </a:lnTo>
                  <a:lnTo>
                    <a:pt x="1482804" y="4763052"/>
                  </a:lnTo>
                  <a:lnTo>
                    <a:pt x="1524658" y="4781384"/>
                  </a:lnTo>
                  <a:lnTo>
                    <a:pt x="1566907" y="4798987"/>
                  </a:lnTo>
                  <a:lnTo>
                    <a:pt x="1609543" y="4815854"/>
                  </a:lnTo>
                  <a:lnTo>
                    <a:pt x="1652557" y="4831977"/>
                  </a:lnTo>
                  <a:lnTo>
                    <a:pt x="1695942" y="4847347"/>
                  </a:lnTo>
                  <a:lnTo>
                    <a:pt x="1739689" y="4861958"/>
                  </a:lnTo>
                  <a:lnTo>
                    <a:pt x="1783789" y="4875800"/>
                  </a:lnTo>
                  <a:lnTo>
                    <a:pt x="1828236" y="4888866"/>
                  </a:lnTo>
                  <a:lnTo>
                    <a:pt x="1873020" y="4901147"/>
                  </a:lnTo>
                  <a:lnTo>
                    <a:pt x="1918134" y="4912636"/>
                  </a:lnTo>
                  <a:lnTo>
                    <a:pt x="1963568" y="4923324"/>
                  </a:lnTo>
                  <a:lnTo>
                    <a:pt x="2009316" y="4933204"/>
                  </a:lnTo>
                  <a:lnTo>
                    <a:pt x="2055368" y="4942266"/>
                  </a:lnTo>
                  <a:lnTo>
                    <a:pt x="2101718" y="4950504"/>
                  </a:lnTo>
                  <a:lnTo>
                    <a:pt x="2148355" y="4957909"/>
                  </a:lnTo>
                  <a:lnTo>
                    <a:pt x="2195273" y="4964473"/>
                  </a:lnTo>
                  <a:lnTo>
                    <a:pt x="2242463" y="4970188"/>
                  </a:lnTo>
                  <a:lnTo>
                    <a:pt x="2289916" y="4975046"/>
                  </a:lnTo>
                  <a:lnTo>
                    <a:pt x="2337626" y="4979039"/>
                  </a:lnTo>
                  <a:lnTo>
                    <a:pt x="2385582" y="4982159"/>
                  </a:lnTo>
                  <a:lnTo>
                    <a:pt x="2433778" y="4984397"/>
                  </a:lnTo>
                  <a:lnTo>
                    <a:pt x="2482206" y="4985746"/>
                  </a:lnTo>
                  <a:lnTo>
                    <a:pt x="2530856" y="4986197"/>
                  </a:lnTo>
                  <a:close/>
                </a:path>
              </a:pathLst>
            </a:custGeom>
            <a:grpFill/>
            <a:ln w="12700">
              <a:solidFill>
                <a:srgbClr val="0093B3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upria Sans Light" panose="020B0303030203050203" pitchFamily="34" charset="0"/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74599" y="2048994"/>
              <a:ext cx="815378" cy="819809"/>
            </a:xfrm>
            <a:prstGeom prst="rect">
              <a:avLst/>
            </a:prstGeom>
            <a:grpFill/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57140" y="5262046"/>
              <a:ext cx="809959" cy="809959"/>
            </a:xfrm>
            <a:prstGeom prst="rect">
              <a:avLst/>
            </a:prstGeom>
            <a:grpFill/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7900" y="2637194"/>
              <a:ext cx="804099" cy="804099"/>
            </a:xfrm>
            <a:prstGeom prst="rect">
              <a:avLst/>
            </a:prstGeom>
            <a:grpFill/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96300" y="5120694"/>
              <a:ext cx="808493" cy="808493"/>
            </a:xfrm>
            <a:prstGeom prst="rect">
              <a:avLst/>
            </a:prstGeom>
            <a:grpFill/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33422" y="4628925"/>
              <a:ext cx="808493" cy="808493"/>
            </a:xfrm>
            <a:prstGeom prst="rect">
              <a:avLst/>
            </a:prstGeom>
            <a:grpFill/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70840" y="3555957"/>
              <a:ext cx="804099" cy="804099"/>
            </a:xfrm>
            <a:prstGeom prst="rect">
              <a:avLst/>
            </a:prstGeom>
            <a:grpFill/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60599" y="4515579"/>
              <a:ext cx="808493" cy="808493"/>
            </a:xfrm>
            <a:prstGeom prst="rect">
              <a:avLst/>
            </a:prstGeom>
            <a:grpFill/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12512" y="1587296"/>
              <a:ext cx="812875" cy="808491"/>
            </a:xfrm>
            <a:prstGeom prst="rect">
              <a:avLst/>
            </a:prstGeom>
            <a:grpFill/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24199" y="1557312"/>
              <a:ext cx="791397" cy="804094"/>
            </a:xfrm>
            <a:prstGeom prst="rect">
              <a:avLst/>
            </a:prstGeom>
            <a:grpFill/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770597" y="5467610"/>
              <a:ext cx="807801" cy="807802"/>
            </a:xfrm>
            <a:prstGeom prst="rect">
              <a:avLst/>
            </a:prstGeom>
            <a:grpFill/>
          </p:spPr>
        </p:pic>
      </p:grpSp>
      <p:sp>
        <p:nvSpPr>
          <p:cNvPr id="16" name="object 16"/>
          <p:cNvSpPr txBox="1"/>
          <p:nvPr/>
        </p:nvSpPr>
        <p:spPr>
          <a:xfrm>
            <a:off x="699892" y="3195667"/>
            <a:ext cx="1988820" cy="1017073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indent="842010" algn="r">
              <a:lnSpc>
                <a:spcPct val="104200"/>
              </a:lnSpc>
              <a:spcBef>
                <a:spcPts val="20"/>
              </a:spcBef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Landscaping recreational corridors to enhance amenity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and attractiveness</a:t>
            </a:r>
            <a:endParaRPr sz="1600" dirty="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4282" y="1574755"/>
            <a:ext cx="2352675" cy="1029897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78105" marR="5080" indent="-66040" algn="r">
              <a:lnSpc>
                <a:spcPct val="104200"/>
              </a:lnSpc>
              <a:spcBef>
                <a:spcPts val="20"/>
              </a:spcBef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Enabling active recreation by introducing shared paths/trails and activities</a:t>
            </a:r>
            <a:endParaRPr sz="1600">
              <a:latin typeface="Supria Sans Light" panose="020B0303030203050203" pitchFamily="34" charset="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80"/>
              </a:spcBef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along waterways</a:t>
            </a:r>
            <a:endParaRPr sz="16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6623" y="4616194"/>
            <a:ext cx="3663315" cy="2423612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1629410" indent="59690" algn="r">
              <a:lnSpc>
                <a:spcPct val="104200"/>
              </a:lnSpc>
              <a:spcBef>
                <a:spcPts val="20"/>
              </a:spcBef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Restoring the riparian ecosystem to enhance urban biodiversity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,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ecosystem services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, and educate the public</a:t>
            </a:r>
            <a:endParaRPr sz="1600" dirty="0">
              <a:latin typeface="Supria Sans Light" panose="020B0303030203050203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400" dirty="0">
              <a:latin typeface="Supria Sans Light" panose="020B0303030203050203" pitchFamily="34" charset="0"/>
              <a:cs typeface="Calibri"/>
            </a:endParaRPr>
          </a:p>
          <a:p>
            <a:pPr marL="1490980" marR="5080" indent="333375" algn="r">
              <a:lnSpc>
                <a:spcPct val="104200"/>
              </a:lnSpc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Reducing barriers to fish passage and other infrastructure problems</a:t>
            </a:r>
            <a:endParaRPr sz="1600" dirty="0">
              <a:latin typeface="Supria Sans Light" panose="020B0303030203050203" pitchFamily="34" charset="0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770334" y="1908557"/>
            <a:ext cx="3961129" cy="2673985"/>
            <a:chOff x="3770334" y="1908557"/>
            <a:chExt cx="3961129" cy="2673985"/>
          </a:xfrm>
        </p:grpSpPr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11005" y="2835935"/>
              <a:ext cx="815370" cy="81537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70334" y="1908557"/>
              <a:ext cx="853865" cy="85386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950368" y="3801638"/>
              <a:ext cx="780630" cy="780630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264576" y="999644"/>
            <a:ext cx="4141470" cy="6068713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414655" marR="1406525">
              <a:lnSpc>
                <a:spcPct val="104200"/>
              </a:lnSpc>
              <a:spcBef>
                <a:spcPts val="20"/>
              </a:spcBef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Providing opportunities for economic and tourism development</a:t>
            </a:r>
            <a:endParaRPr sz="1600" dirty="0">
              <a:latin typeface="Supria Sans Light" panose="020B0303030203050203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400" dirty="0">
              <a:latin typeface="Supria Sans Light" panose="020B0303030203050203" pitchFamily="34" charset="0"/>
              <a:cs typeface="Calibri"/>
            </a:endParaRPr>
          </a:p>
          <a:p>
            <a:pPr marL="1617980" marR="148590" algn="just">
              <a:lnSpc>
                <a:spcPct val="104200"/>
              </a:lnSpc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Restoring waterways near areas where mixed use or residential development is desirable</a:t>
            </a:r>
            <a:endParaRPr sz="1600" dirty="0">
              <a:latin typeface="Supria Sans Light" panose="020B0303030203050203" pitchFamily="34" charset="0"/>
              <a:cs typeface="Calibri"/>
            </a:endParaRPr>
          </a:p>
          <a:p>
            <a:pPr>
              <a:lnSpc>
                <a:spcPct val="100000"/>
              </a:lnSpc>
            </a:pPr>
            <a:endParaRPr sz="1900" dirty="0">
              <a:latin typeface="Supria Sans Light" panose="020B0303030203050203" pitchFamily="34" charset="0"/>
              <a:cs typeface="Calibri"/>
            </a:endParaRPr>
          </a:p>
          <a:p>
            <a:pPr marL="1767205" marR="5080">
              <a:lnSpc>
                <a:spcPct val="104200"/>
              </a:lnSpc>
            </a:pP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Cultural uses and histories,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wayfinding 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and educational </a:t>
            </a: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signage to draw people to 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waterways</a:t>
            </a:r>
            <a:endParaRPr sz="1600" dirty="0">
              <a:latin typeface="Supria Sans Light" panose="020B0303030203050203" pitchFamily="34" charset="0"/>
              <a:cs typeface="Calibri"/>
            </a:endParaRPr>
          </a:p>
          <a:p>
            <a:pPr>
              <a:lnSpc>
                <a:spcPct val="100000"/>
              </a:lnSpc>
            </a:pPr>
            <a:endParaRPr sz="1900" dirty="0">
              <a:latin typeface="Supria Sans Light" panose="020B0303030203050203" pitchFamily="34" charset="0"/>
              <a:cs typeface="Calibri"/>
            </a:endParaRPr>
          </a:p>
          <a:p>
            <a:pPr marL="1504950" marR="245110">
              <a:lnSpc>
                <a:spcPct val="104200"/>
              </a:lnSpc>
              <a:spcBef>
                <a:spcPts val="5"/>
              </a:spcBef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Enhancing waterway flood capacity and stormwater network capacity to mitigate flooding</a:t>
            </a:r>
            <a:r>
              <a:rPr lang="en-NZ"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including floodplain land purchases</a:t>
            </a:r>
            <a:endParaRPr sz="1600" dirty="0">
              <a:latin typeface="Supria Sans Light" panose="020B0303030203050203" pitchFamily="34" charset="0"/>
              <a:cs typeface="Calibri"/>
            </a:endParaRPr>
          </a:p>
          <a:p>
            <a:pPr marL="12700" marR="2129790">
              <a:lnSpc>
                <a:spcPct val="104200"/>
              </a:lnSpc>
            </a:pPr>
            <a:endParaRPr lang="en-NZ" sz="1600" dirty="0">
              <a:solidFill>
                <a:srgbClr val="006778"/>
              </a:solidFill>
              <a:latin typeface="Supria Sans Light" panose="020B0303030203050203" pitchFamily="34" charset="0"/>
              <a:cs typeface="Calibri"/>
            </a:endParaRPr>
          </a:p>
          <a:p>
            <a:pPr marL="12700" marR="2129790">
              <a:lnSpc>
                <a:spcPct val="104200"/>
              </a:lnSpc>
            </a:pPr>
            <a:r>
              <a:rPr sz="16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Treating stormwater discharges to improve water quality</a:t>
            </a:r>
            <a:endParaRPr sz="1600" dirty="0">
              <a:latin typeface="Supria Sans Light" panose="020B0303030203050203" pitchFamily="34" charset="0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68000" y="-43543"/>
            <a:ext cx="10224135" cy="575945"/>
            <a:chOff x="468000" y="0"/>
            <a:chExt cx="10224135" cy="575945"/>
          </a:xfrm>
        </p:grpSpPr>
        <p:sp>
          <p:nvSpPr>
            <p:cNvPr id="25" name="object 25"/>
            <p:cNvSpPr/>
            <p:nvPr/>
          </p:nvSpPr>
          <p:spPr>
            <a:xfrm>
              <a:off x="468000" y="471180"/>
              <a:ext cx="9756140" cy="0"/>
            </a:xfrm>
            <a:custGeom>
              <a:avLst/>
              <a:gdLst/>
              <a:ahLst/>
              <a:cxnLst/>
              <a:rect l="l" t="t" r="r" b="b"/>
              <a:pathLst>
                <a:path w="9756140">
                  <a:moveTo>
                    <a:pt x="975600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3742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459031" y="0"/>
              <a:ext cx="1233170" cy="575945"/>
            </a:xfrm>
            <a:custGeom>
              <a:avLst/>
              <a:gdLst/>
              <a:ahLst/>
              <a:cxnLst/>
              <a:rect l="l" t="t" r="r" b="b"/>
              <a:pathLst>
                <a:path w="1233170" h="575945">
                  <a:moveTo>
                    <a:pt x="1232972" y="0"/>
                  </a:moveTo>
                  <a:lnTo>
                    <a:pt x="0" y="0"/>
                  </a:lnTo>
                  <a:lnTo>
                    <a:pt x="10005" y="15107"/>
                  </a:lnTo>
                  <a:lnTo>
                    <a:pt x="33810" y="50246"/>
                  </a:lnTo>
                  <a:lnTo>
                    <a:pt x="64514" y="94238"/>
                  </a:lnTo>
                  <a:lnTo>
                    <a:pt x="104139" y="149374"/>
                  </a:lnTo>
                  <a:lnTo>
                    <a:pt x="154707" y="217945"/>
                  </a:lnTo>
                  <a:lnTo>
                    <a:pt x="218238" y="302244"/>
                  </a:lnTo>
                  <a:lnTo>
                    <a:pt x="261474" y="356509"/>
                  </a:lnTo>
                  <a:lnTo>
                    <a:pt x="303025" y="403464"/>
                  </a:lnTo>
                  <a:lnTo>
                    <a:pt x="343196" y="443586"/>
                  </a:lnTo>
                  <a:lnTo>
                    <a:pt x="382290" y="477350"/>
                  </a:lnTo>
                  <a:lnTo>
                    <a:pt x="420611" y="505232"/>
                  </a:lnTo>
                  <a:lnTo>
                    <a:pt x="458463" y="527710"/>
                  </a:lnTo>
                  <a:lnTo>
                    <a:pt x="496149" y="545259"/>
                  </a:lnTo>
                  <a:lnTo>
                    <a:pt x="533972" y="558355"/>
                  </a:lnTo>
                  <a:lnTo>
                    <a:pt x="572238" y="567475"/>
                  </a:lnTo>
                  <a:lnTo>
                    <a:pt x="611249" y="573095"/>
                  </a:lnTo>
                  <a:lnTo>
                    <a:pt x="651309" y="575691"/>
                  </a:lnTo>
                  <a:lnTo>
                    <a:pt x="692722" y="575739"/>
                  </a:lnTo>
                  <a:lnTo>
                    <a:pt x="735792" y="573715"/>
                  </a:lnTo>
                  <a:lnTo>
                    <a:pt x="780822" y="570097"/>
                  </a:lnTo>
                  <a:lnTo>
                    <a:pt x="1038952" y="542283"/>
                  </a:lnTo>
                  <a:lnTo>
                    <a:pt x="1140839" y="529242"/>
                  </a:lnTo>
                  <a:lnTo>
                    <a:pt x="1227042" y="514428"/>
                  </a:lnTo>
                  <a:lnTo>
                    <a:pt x="1232972" y="513230"/>
                  </a:lnTo>
                  <a:lnTo>
                    <a:pt x="1232972" y="0"/>
                  </a:lnTo>
                  <a:close/>
                </a:path>
              </a:pathLst>
            </a:custGeom>
            <a:solidFill>
              <a:srgbClr val="374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24605" y="127006"/>
              <a:ext cx="513394" cy="269269"/>
            </a:xfrm>
            <a:prstGeom prst="rect">
              <a:avLst/>
            </a:prstGeom>
          </p:spPr>
        </p:pic>
      </p:grpSp>
      <p:sp>
        <p:nvSpPr>
          <p:cNvPr id="28" name="object 28"/>
          <p:cNvSpPr/>
          <p:nvPr/>
        </p:nvSpPr>
        <p:spPr>
          <a:xfrm>
            <a:off x="468000" y="7092005"/>
            <a:ext cx="9756140" cy="0"/>
          </a:xfrm>
          <a:custGeom>
            <a:avLst/>
            <a:gdLst/>
            <a:ahLst/>
            <a:cxnLst/>
            <a:rect l="l" t="t" r="r" b="b"/>
            <a:pathLst>
              <a:path w="9756140">
                <a:moveTo>
                  <a:pt x="975600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>
              <a:latin typeface="Supria Sans Light" panose="020B0303030203050203" pitchFamily="34" charset="0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xfrm>
            <a:off x="455300" y="7242630"/>
            <a:ext cx="1884680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Supria Sans Light" panose="020B0303030203050203" pitchFamily="34" charset="0"/>
              </a:rPr>
              <a:t>Blue-Green Network Programme</a:t>
            </a:r>
          </a:p>
        </p:txBody>
      </p:sp>
      <p:sp>
        <p:nvSpPr>
          <p:cNvPr id="30" name="object 30"/>
          <p:cNvSpPr txBox="1">
            <a:spLocks noGrp="1"/>
          </p:cNvSpPr>
          <p:nvPr>
            <p:ph type="dt" sz="half" idx="6"/>
          </p:nvPr>
        </p:nvSpPr>
        <p:spPr>
          <a:xfrm>
            <a:off x="9045812" y="7242630"/>
            <a:ext cx="918845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NZ" dirty="0">
                <a:latin typeface="Supria Sans Light" panose="020B0303030203050203" pitchFamily="34" charset="0"/>
              </a:rPr>
              <a:t>May </a:t>
            </a:r>
            <a:r>
              <a:rPr dirty="0">
                <a:latin typeface="Supria Sans Light" panose="020B0303030203050203" pitchFamily="34" charset="0"/>
              </a:rPr>
              <a:t>202</a:t>
            </a:r>
            <a:r>
              <a:rPr lang="en-NZ" dirty="0">
                <a:latin typeface="Supria Sans Light" panose="020B0303030203050203" pitchFamily="34" charset="0"/>
              </a:rPr>
              <a:t>3</a:t>
            </a:r>
            <a:endParaRPr dirty="0">
              <a:latin typeface="Supria Sans Light" panose="020B0303030203050203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876415" cy="7082790"/>
          </a:xfrm>
          <a:custGeom>
            <a:avLst/>
            <a:gdLst/>
            <a:ahLst/>
            <a:cxnLst/>
            <a:rect l="l" t="t" r="r" b="b"/>
            <a:pathLst>
              <a:path w="6876415" h="7082790">
                <a:moveTo>
                  <a:pt x="4222866" y="0"/>
                </a:moveTo>
                <a:lnTo>
                  <a:pt x="0" y="0"/>
                </a:lnTo>
                <a:lnTo>
                  <a:pt x="0" y="7082480"/>
                </a:lnTo>
                <a:lnTo>
                  <a:pt x="6012258" y="7082480"/>
                </a:lnTo>
                <a:lnTo>
                  <a:pt x="6247276" y="6356884"/>
                </a:lnTo>
                <a:lnTo>
                  <a:pt x="6398548" y="5807852"/>
                </a:lnTo>
                <a:lnTo>
                  <a:pt x="6531712" y="5158934"/>
                </a:lnTo>
                <a:lnTo>
                  <a:pt x="6712409" y="4133679"/>
                </a:lnTo>
                <a:lnTo>
                  <a:pt x="6741508" y="3966279"/>
                </a:lnTo>
                <a:lnTo>
                  <a:pt x="6748631" y="3925171"/>
                </a:lnTo>
                <a:lnTo>
                  <a:pt x="6755671" y="3884351"/>
                </a:lnTo>
                <a:lnTo>
                  <a:pt x="6762618" y="3843814"/>
                </a:lnTo>
                <a:lnTo>
                  <a:pt x="6769462" y="3803558"/>
                </a:lnTo>
                <a:lnTo>
                  <a:pt x="6776192" y="3763577"/>
                </a:lnTo>
                <a:lnTo>
                  <a:pt x="6782796" y="3723867"/>
                </a:lnTo>
                <a:lnTo>
                  <a:pt x="6789265" y="3684424"/>
                </a:lnTo>
                <a:lnTo>
                  <a:pt x="6795587" y="3645243"/>
                </a:lnTo>
                <a:lnTo>
                  <a:pt x="6801752" y="3606321"/>
                </a:lnTo>
                <a:lnTo>
                  <a:pt x="6807749" y="3567653"/>
                </a:lnTo>
                <a:lnTo>
                  <a:pt x="6813567" y="3529235"/>
                </a:lnTo>
                <a:lnTo>
                  <a:pt x="6819197" y="3491063"/>
                </a:lnTo>
                <a:lnTo>
                  <a:pt x="6824626" y="3453132"/>
                </a:lnTo>
                <a:lnTo>
                  <a:pt x="6834842" y="3377977"/>
                </a:lnTo>
                <a:lnTo>
                  <a:pt x="6844129" y="3303736"/>
                </a:lnTo>
                <a:lnTo>
                  <a:pt x="6852402" y="3230375"/>
                </a:lnTo>
                <a:lnTo>
                  <a:pt x="6859576" y="3157860"/>
                </a:lnTo>
                <a:lnTo>
                  <a:pt x="6865564" y="3086158"/>
                </a:lnTo>
                <a:lnTo>
                  <a:pt x="6870282" y="3015234"/>
                </a:lnTo>
                <a:lnTo>
                  <a:pt x="6873643" y="2945053"/>
                </a:lnTo>
                <a:lnTo>
                  <a:pt x="6875561" y="2875583"/>
                </a:lnTo>
                <a:lnTo>
                  <a:pt x="6875953" y="2841103"/>
                </a:lnTo>
                <a:lnTo>
                  <a:pt x="6875953" y="2806788"/>
                </a:lnTo>
                <a:lnTo>
                  <a:pt x="6874730" y="2738635"/>
                </a:lnTo>
                <a:lnTo>
                  <a:pt x="6871809" y="2671090"/>
                </a:lnTo>
                <a:lnTo>
                  <a:pt x="6867103" y="2604119"/>
                </a:lnTo>
                <a:lnTo>
                  <a:pt x="6860526" y="2537687"/>
                </a:lnTo>
                <a:lnTo>
                  <a:pt x="6851994" y="2471760"/>
                </a:lnTo>
                <a:lnTo>
                  <a:pt x="6841420" y="2406306"/>
                </a:lnTo>
                <a:lnTo>
                  <a:pt x="6828719" y="2341288"/>
                </a:lnTo>
                <a:lnTo>
                  <a:pt x="6813805" y="2276674"/>
                </a:lnTo>
                <a:lnTo>
                  <a:pt x="6796593" y="2212429"/>
                </a:lnTo>
                <a:lnTo>
                  <a:pt x="6776997" y="2148519"/>
                </a:lnTo>
                <a:lnTo>
                  <a:pt x="6754931" y="2084911"/>
                </a:lnTo>
                <a:lnTo>
                  <a:pt x="6730309" y="2021570"/>
                </a:lnTo>
                <a:lnTo>
                  <a:pt x="6703047" y="1958461"/>
                </a:lnTo>
                <a:lnTo>
                  <a:pt x="6673058" y="1895552"/>
                </a:lnTo>
                <a:lnTo>
                  <a:pt x="6640257" y="1832807"/>
                </a:lnTo>
                <a:lnTo>
                  <a:pt x="6604558" y="1770194"/>
                </a:lnTo>
                <a:lnTo>
                  <a:pt x="6565876" y="1707677"/>
                </a:lnTo>
                <a:lnTo>
                  <a:pt x="6524124" y="1645223"/>
                </a:lnTo>
                <a:lnTo>
                  <a:pt x="6502071" y="1614008"/>
                </a:lnTo>
                <a:lnTo>
                  <a:pt x="6479218" y="1582797"/>
                </a:lnTo>
                <a:lnTo>
                  <a:pt x="6455555" y="1551584"/>
                </a:lnTo>
                <a:lnTo>
                  <a:pt x="6431071" y="1520366"/>
                </a:lnTo>
                <a:lnTo>
                  <a:pt x="6405756" y="1489138"/>
                </a:lnTo>
                <a:lnTo>
                  <a:pt x="6379599" y="1457896"/>
                </a:lnTo>
                <a:lnTo>
                  <a:pt x="6352589" y="1426635"/>
                </a:lnTo>
                <a:lnTo>
                  <a:pt x="6324715" y="1395352"/>
                </a:lnTo>
                <a:lnTo>
                  <a:pt x="6295967" y="1364042"/>
                </a:lnTo>
                <a:lnTo>
                  <a:pt x="6266333" y="1332700"/>
                </a:lnTo>
                <a:lnTo>
                  <a:pt x="6235804" y="1301323"/>
                </a:lnTo>
                <a:lnTo>
                  <a:pt x="6204369" y="1269907"/>
                </a:lnTo>
                <a:lnTo>
                  <a:pt x="6172017" y="1238447"/>
                </a:lnTo>
                <a:lnTo>
                  <a:pt x="6138736" y="1206938"/>
                </a:lnTo>
                <a:lnTo>
                  <a:pt x="6104518" y="1175377"/>
                </a:lnTo>
                <a:lnTo>
                  <a:pt x="6069350" y="1143759"/>
                </a:lnTo>
                <a:lnTo>
                  <a:pt x="6033222" y="1112081"/>
                </a:lnTo>
                <a:lnTo>
                  <a:pt x="5996123" y="1080337"/>
                </a:lnTo>
                <a:lnTo>
                  <a:pt x="5958043" y="1048523"/>
                </a:lnTo>
                <a:lnTo>
                  <a:pt x="5918971" y="1016636"/>
                </a:lnTo>
                <a:lnTo>
                  <a:pt x="5878896" y="984671"/>
                </a:lnTo>
                <a:lnTo>
                  <a:pt x="5837808" y="952623"/>
                </a:lnTo>
                <a:lnTo>
                  <a:pt x="5795696" y="920490"/>
                </a:lnTo>
                <a:lnTo>
                  <a:pt x="5752549" y="888265"/>
                </a:lnTo>
                <a:lnTo>
                  <a:pt x="5708356" y="855945"/>
                </a:lnTo>
                <a:lnTo>
                  <a:pt x="5663107" y="823526"/>
                </a:lnTo>
                <a:lnTo>
                  <a:pt x="5616791" y="791004"/>
                </a:lnTo>
                <a:lnTo>
                  <a:pt x="5569397" y="758373"/>
                </a:lnTo>
                <a:lnTo>
                  <a:pt x="5520915" y="725631"/>
                </a:lnTo>
                <a:lnTo>
                  <a:pt x="5471334" y="692772"/>
                </a:lnTo>
                <a:lnTo>
                  <a:pt x="5420643" y="659793"/>
                </a:lnTo>
                <a:lnTo>
                  <a:pt x="5368831" y="626689"/>
                </a:lnTo>
                <a:lnTo>
                  <a:pt x="5315889" y="593455"/>
                </a:lnTo>
                <a:lnTo>
                  <a:pt x="5261804" y="560089"/>
                </a:lnTo>
                <a:lnTo>
                  <a:pt x="5150167" y="492939"/>
                </a:lnTo>
                <a:lnTo>
                  <a:pt x="5033833" y="425204"/>
                </a:lnTo>
                <a:lnTo>
                  <a:pt x="4912718" y="356851"/>
                </a:lnTo>
                <a:lnTo>
                  <a:pt x="4786735" y="287845"/>
                </a:lnTo>
                <a:lnTo>
                  <a:pt x="4655800" y="218152"/>
                </a:lnTo>
                <a:lnTo>
                  <a:pt x="4519826" y="147739"/>
                </a:lnTo>
                <a:lnTo>
                  <a:pt x="4306231" y="40693"/>
                </a:lnTo>
                <a:lnTo>
                  <a:pt x="4222866" y="0"/>
                </a:lnTo>
                <a:close/>
              </a:path>
            </a:pathLst>
          </a:custGeom>
          <a:solidFill>
            <a:srgbClr val="0093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1872" y="676354"/>
            <a:ext cx="4632428" cy="90537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459"/>
              </a:spcBef>
            </a:pPr>
            <a:r>
              <a:rPr lang="en-NZ" dirty="0">
                <a:solidFill>
                  <a:srgbClr val="FFFFFF"/>
                </a:solidFill>
                <a:latin typeface="Supria Sans Bold" panose="020B0803030203050203" pitchFamily="34" charset="0"/>
              </a:rPr>
              <a:t>Shared Decision-Making &amp; Implementation</a:t>
            </a:r>
            <a:endParaRPr i="1" dirty="0">
              <a:solidFill>
                <a:srgbClr val="FFFFFF"/>
              </a:solidFill>
              <a:latin typeface="Supria Sans Bold" panose="020B0803030203050203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1873" y="1771580"/>
            <a:ext cx="5242027" cy="5132174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56210" marR="5080" indent="-144145">
              <a:lnSpc>
                <a:spcPts val="2600"/>
              </a:lnSpc>
              <a:spcBef>
                <a:spcPts val="320"/>
              </a:spcBef>
              <a:buChar char="•"/>
              <a:tabLst>
                <a:tab pos="156845" algn="l"/>
              </a:tabLst>
            </a:pPr>
            <a:r>
              <a:rPr sz="23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Programme Steering Group includes representation from Tangata Whenua, and key D</a:t>
            </a:r>
            <a:r>
              <a:rPr lang="en-NZ" sz="2300" dirty="0" err="1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istrict</a:t>
            </a:r>
            <a:r>
              <a:rPr lang="en-NZ" sz="23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C</a:t>
            </a:r>
            <a:r>
              <a:rPr lang="en-NZ" sz="2300" dirty="0" err="1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ouncil</a:t>
            </a:r>
            <a:r>
              <a:rPr sz="23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 and </a:t>
            </a:r>
            <a:r>
              <a:rPr lang="en-NZ" sz="23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Regional Council</a:t>
            </a:r>
            <a:r>
              <a:rPr sz="23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 departments</a:t>
            </a:r>
            <a:endParaRPr lang="en-NZ" sz="2300" dirty="0">
              <a:solidFill>
                <a:srgbClr val="FFFFFF"/>
              </a:solidFill>
              <a:latin typeface="Supria Sans Light" panose="020B0303030203050203" pitchFamily="34" charset="0"/>
              <a:cs typeface="Calibri"/>
            </a:endParaRPr>
          </a:p>
          <a:p>
            <a:pPr marL="156210" marR="5080" indent="-144145">
              <a:lnSpc>
                <a:spcPts val="2600"/>
              </a:lnSpc>
              <a:spcBef>
                <a:spcPts val="320"/>
              </a:spcBef>
              <a:buChar char="•"/>
              <a:tabLst>
                <a:tab pos="156845" algn="l"/>
              </a:tabLst>
            </a:pPr>
            <a:endParaRPr sz="2300" dirty="0">
              <a:latin typeface="Supria Sans Light" panose="020B0303030203050203" pitchFamily="34" charset="0"/>
              <a:cs typeface="Calibri"/>
            </a:endParaRPr>
          </a:p>
          <a:p>
            <a:pPr marL="156210" marR="453390" indent="-144145">
              <a:lnSpc>
                <a:spcPts val="2600"/>
              </a:lnSpc>
              <a:spcBef>
                <a:spcPts val="565"/>
              </a:spcBef>
              <a:buChar char="•"/>
              <a:tabLst>
                <a:tab pos="156845" algn="l"/>
              </a:tabLst>
            </a:pPr>
            <a:r>
              <a:rPr sz="23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Steering Group meetings enable integrated decision making and shared outcomes on related projects</a:t>
            </a:r>
            <a:endParaRPr lang="en-NZ" sz="2300" dirty="0">
              <a:solidFill>
                <a:srgbClr val="FFFFFF"/>
              </a:solidFill>
              <a:latin typeface="Supria Sans Light" panose="020B0303030203050203" pitchFamily="34" charset="0"/>
              <a:cs typeface="Calibri"/>
            </a:endParaRPr>
          </a:p>
          <a:p>
            <a:pPr marL="156210" marR="453390" indent="-144145">
              <a:lnSpc>
                <a:spcPts val="2600"/>
              </a:lnSpc>
              <a:spcBef>
                <a:spcPts val="565"/>
              </a:spcBef>
              <a:buChar char="•"/>
              <a:tabLst>
                <a:tab pos="156845" algn="l"/>
              </a:tabLst>
            </a:pPr>
            <a:endParaRPr sz="2300" dirty="0">
              <a:latin typeface="Supria Sans Light" panose="020B0303030203050203" pitchFamily="34" charset="0"/>
              <a:cs typeface="Calibri"/>
            </a:endParaRPr>
          </a:p>
          <a:p>
            <a:pPr marL="156210" marR="379730" indent="-144145">
              <a:lnSpc>
                <a:spcPts val="2600"/>
              </a:lnSpc>
              <a:spcBef>
                <a:spcPts val="565"/>
              </a:spcBef>
              <a:buChar char="•"/>
              <a:tabLst>
                <a:tab pos="156845" algn="l"/>
              </a:tabLst>
            </a:pPr>
            <a:r>
              <a:rPr sz="23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GIS tool developed to enable clear communications on project status, and management of the </a:t>
            </a:r>
            <a:r>
              <a:rPr sz="2300" dirty="0" err="1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programme</a:t>
            </a:r>
            <a:endParaRPr lang="en-NZ" sz="2300" dirty="0">
              <a:solidFill>
                <a:srgbClr val="FFFFFF"/>
              </a:solidFill>
              <a:latin typeface="Supria Sans Light" panose="020B0303030203050203" pitchFamily="34" charset="0"/>
              <a:cs typeface="Calibri"/>
            </a:endParaRPr>
          </a:p>
          <a:p>
            <a:pPr marL="156210" marR="379730" indent="-144145">
              <a:lnSpc>
                <a:spcPts val="2600"/>
              </a:lnSpc>
              <a:spcBef>
                <a:spcPts val="565"/>
              </a:spcBef>
              <a:buChar char="•"/>
              <a:tabLst>
                <a:tab pos="156845" algn="l"/>
              </a:tabLst>
            </a:pPr>
            <a:endParaRPr lang="en-NZ" sz="2300" dirty="0">
              <a:solidFill>
                <a:srgbClr val="FFFFFF"/>
              </a:solidFill>
              <a:latin typeface="Supria Sans Light" panose="020B0303030203050203" pitchFamily="34" charset="0"/>
              <a:cs typeface="Calibri"/>
            </a:endParaRPr>
          </a:p>
          <a:p>
            <a:pPr marL="156210" marR="379730" indent="-144145">
              <a:lnSpc>
                <a:spcPts val="2600"/>
              </a:lnSpc>
              <a:spcBef>
                <a:spcPts val="565"/>
              </a:spcBef>
              <a:buChar char="•"/>
              <a:tabLst>
                <a:tab pos="156845" algn="l"/>
              </a:tabLst>
            </a:pPr>
            <a:r>
              <a:rPr lang="en-NZ" sz="23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Delivery with community groups</a:t>
            </a:r>
            <a:endParaRPr sz="2300" dirty="0">
              <a:latin typeface="Supria Sans Light" panose="020B0303030203050203" pitchFamily="34" charset="0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6002" y="784301"/>
            <a:ext cx="2529395" cy="27257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6002" y="3622979"/>
            <a:ext cx="2529395" cy="2800032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236002" y="6465849"/>
            <a:ext cx="2529840" cy="441210"/>
          </a:xfrm>
          <a:prstGeom prst="rect">
            <a:avLst/>
          </a:prstGeom>
          <a:noFill/>
        </p:spPr>
        <p:txBody>
          <a:bodyPr vert="horz" wrap="square" lIns="0" tIns="61594" rIns="0" bIns="0" rtlCol="0">
            <a:spAutoFit/>
          </a:bodyPr>
          <a:lstStyle/>
          <a:p>
            <a:pPr marL="107950" marR="228600">
              <a:spcBef>
                <a:spcPts val="484"/>
              </a:spcBef>
            </a:pPr>
            <a:r>
              <a:rPr sz="1200" b="1" dirty="0">
                <a:solidFill>
                  <a:schemeClr val="tx1"/>
                </a:solidFill>
                <a:latin typeface="Supria Sans Light" panose="020B0303030203050203" pitchFamily="34" charset="0"/>
                <a:cs typeface="Calibri"/>
              </a:rPr>
              <a:t>Photos: </a:t>
            </a:r>
            <a:r>
              <a:rPr sz="1200" dirty="0">
                <a:solidFill>
                  <a:schemeClr val="tx1"/>
                </a:solidFill>
                <a:latin typeface="Supria Sans Light" panose="020B0303030203050203" pitchFamily="34" charset="0"/>
                <a:cs typeface="Calibri"/>
              </a:rPr>
              <a:t>Community Riparian Planting in Tikipunga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455349" y="468005"/>
            <a:ext cx="9766256" cy="6617650"/>
            <a:chOff x="455349" y="468005"/>
            <a:chExt cx="9766256" cy="6617650"/>
          </a:xfrm>
        </p:grpSpPr>
        <p:sp>
          <p:nvSpPr>
            <p:cNvPr id="9" name="object 9"/>
            <p:cNvSpPr/>
            <p:nvPr/>
          </p:nvSpPr>
          <p:spPr>
            <a:xfrm>
              <a:off x="468005" y="468005"/>
              <a:ext cx="9753600" cy="0"/>
            </a:xfrm>
            <a:custGeom>
              <a:avLst/>
              <a:gdLst/>
              <a:ahLst/>
              <a:cxnLst/>
              <a:rect l="l" t="t" r="r" b="b"/>
              <a:pathLst>
                <a:path w="9753600">
                  <a:moveTo>
                    <a:pt x="9753142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5349" y="7085655"/>
              <a:ext cx="9756140" cy="0"/>
            </a:xfrm>
            <a:custGeom>
              <a:avLst/>
              <a:gdLst/>
              <a:ahLst/>
              <a:cxnLst/>
              <a:rect l="l" t="t" r="r" b="b"/>
              <a:pathLst>
                <a:path w="9756140">
                  <a:moveTo>
                    <a:pt x="975600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3742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455300" y="7242630"/>
            <a:ext cx="1884680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Supria Sans Light" panose="020B0303030203050203" pitchFamily="34" charset="0"/>
              </a:rPr>
              <a:t>Blue-Green Network Programme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9045812" y="7242630"/>
            <a:ext cx="918845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NZ" dirty="0">
                <a:latin typeface="Supria Sans Light" panose="020B0303030203050203" pitchFamily="34" charset="0"/>
              </a:rPr>
              <a:t>May</a:t>
            </a:r>
            <a:r>
              <a:rPr dirty="0">
                <a:latin typeface="Supria Sans Light" panose="020B0303030203050203" pitchFamily="34" charset="0"/>
              </a:rPr>
              <a:t> 202</a:t>
            </a:r>
            <a:r>
              <a:rPr lang="en-NZ" dirty="0">
                <a:latin typeface="Supria Sans Light" panose="020B0303030203050203" pitchFamily="34" charset="0"/>
              </a:rPr>
              <a:t>3</a:t>
            </a:r>
            <a:endParaRPr dirty="0">
              <a:latin typeface="Supria Sans Light" panose="020B0303030203050203" pitchFamily="34" charset="0"/>
            </a:endParaRPr>
          </a:p>
        </p:txBody>
      </p:sp>
      <p:pic>
        <p:nvPicPr>
          <p:cNvPr id="17" name="object 13">
            <a:extLst>
              <a:ext uri="{FF2B5EF4-FFF2-40B4-BE49-F238E27FC236}">
                <a16:creationId xmlns:a16="http://schemas.microsoft.com/office/drawing/2014/main" id="{2C25CDDB-ECE0-4898-B09A-D60898A2025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24605" y="83463"/>
            <a:ext cx="513394" cy="269269"/>
          </a:xfrm>
          <a:prstGeom prst="rect">
            <a:avLst/>
          </a:prstGeom>
        </p:spPr>
      </p:pic>
      <p:grpSp>
        <p:nvGrpSpPr>
          <p:cNvPr id="22" name="object 24">
            <a:extLst>
              <a:ext uri="{FF2B5EF4-FFF2-40B4-BE49-F238E27FC236}">
                <a16:creationId xmlns:a16="http://schemas.microsoft.com/office/drawing/2014/main" id="{ACF22285-503E-4672-872D-688F7ADF85D5}"/>
              </a:ext>
            </a:extLst>
          </p:cNvPr>
          <p:cNvGrpSpPr/>
          <p:nvPr/>
        </p:nvGrpSpPr>
        <p:grpSpPr>
          <a:xfrm>
            <a:off x="468000" y="5080"/>
            <a:ext cx="10224135" cy="575945"/>
            <a:chOff x="468000" y="0"/>
            <a:chExt cx="10224135" cy="575945"/>
          </a:xfrm>
        </p:grpSpPr>
        <p:sp>
          <p:nvSpPr>
            <p:cNvPr id="23" name="object 25">
              <a:extLst>
                <a:ext uri="{FF2B5EF4-FFF2-40B4-BE49-F238E27FC236}">
                  <a16:creationId xmlns:a16="http://schemas.microsoft.com/office/drawing/2014/main" id="{DAEF4AC0-7A44-4478-8492-66621005DC09}"/>
                </a:ext>
              </a:extLst>
            </p:cNvPr>
            <p:cNvSpPr/>
            <p:nvPr/>
          </p:nvSpPr>
          <p:spPr>
            <a:xfrm>
              <a:off x="468000" y="471180"/>
              <a:ext cx="9756140" cy="0"/>
            </a:xfrm>
            <a:custGeom>
              <a:avLst/>
              <a:gdLst/>
              <a:ahLst/>
              <a:cxnLst/>
              <a:rect l="l" t="t" r="r" b="b"/>
              <a:pathLst>
                <a:path w="9756140">
                  <a:moveTo>
                    <a:pt x="975600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3742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6">
              <a:extLst>
                <a:ext uri="{FF2B5EF4-FFF2-40B4-BE49-F238E27FC236}">
                  <a16:creationId xmlns:a16="http://schemas.microsoft.com/office/drawing/2014/main" id="{4109C494-4017-4DCF-8B0F-DCB43083BE8F}"/>
                </a:ext>
              </a:extLst>
            </p:cNvPr>
            <p:cNvSpPr/>
            <p:nvPr/>
          </p:nvSpPr>
          <p:spPr>
            <a:xfrm>
              <a:off x="9459031" y="0"/>
              <a:ext cx="1233170" cy="575945"/>
            </a:xfrm>
            <a:custGeom>
              <a:avLst/>
              <a:gdLst/>
              <a:ahLst/>
              <a:cxnLst/>
              <a:rect l="l" t="t" r="r" b="b"/>
              <a:pathLst>
                <a:path w="1233170" h="575945">
                  <a:moveTo>
                    <a:pt x="1232972" y="0"/>
                  </a:moveTo>
                  <a:lnTo>
                    <a:pt x="0" y="0"/>
                  </a:lnTo>
                  <a:lnTo>
                    <a:pt x="10005" y="15107"/>
                  </a:lnTo>
                  <a:lnTo>
                    <a:pt x="33810" y="50246"/>
                  </a:lnTo>
                  <a:lnTo>
                    <a:pt x="64514" y="94238"/>
                  </a:lnTo>
                  <a:lnTo>
                    <a:pt x="104139" y="149374"/>
                  </a:lnTo>
                  <a:lnTo>
                    <a:pt x="154707" y="217945"/>
                  </a:lnTo>
                  <a:lnTo>
                    <a:pt x="218238" y="302244"/>
                  </a:lnTo>
                  <a:lnTo>
                    <a:pt x="261474" y="356509"/>
                  </a:lnTo>
                  <a:lnTo>
                    <a:pt x="303025" y="403464"/>
                  </a:lnTo>
                  <a:lnTo>
                    <a:pt x="343196" y="443586"/>
                  </a:lnTo>
                  <a:lnTo>
                    <a:pt x="382290" y="477350"/>
                  </a:lnTo>
                  <a:lnTo>
                    <a:pt x="420611" y="505232"/>
                  </a:lnTo>
                  <a:lnTo>
                    <a:pt x="458463" y="527710"/>
                  </a:lnTo>
                  <a:lnTo>
                    <a:pt x="496149" y="545259"/>
                  </a:lnTo>
                  <a:lnTo>
                    <a:pt x="533972" y="558355"/>
                  </a:lnTo>
                  <a:lnTo>
                    <a:pt x="572238" y="567475"/>
                  </a:lnTo>
                  <a:lnTo>
                    <a:pt x="611249" y="573095"/>
                  </a:lnTo>
                  <a:lnTo>
                    <a:pt x="651309" y="575691"/>
                  </a:lnTo>
                  <a:lnTo>
                    <a:pt x="692722" y="575739"/>
                  </a:lnTo>
                  <a:lnTo>
                    <a:pt x="735792" y="573715"/>
                  </a:lnTo>
                  <a:lnTo>
                    <a:pt x="780822" y="570097"/>
                  </a:lnTo>
                  <a:lnTo>
                    <a:pt x="1038952" y="542283"/>
                  </a:lnTo>
                  <a:lnTo>
                    <a:pt x="1140839" y="529242"/>
                  </a:lnTo>
                  <a:lnTo>
                    <a:pt x="1227042" y="514428"/>
                  </a:lnTo>
                  <a:lnTo>
                    <a:pt x="1232972" y="513230"/>
                  </a:lnTo>
                  <a:lnTo>
                    <a:pt x="1232972" y="0"/>
                  </a:lnTo>
                  <a:close/>
                </a:path>
              </a:pathLst>
            </a:custGeom>
            <a:solidFill>
              <a:srgbClr val="374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7">
              <a:extLst>
                <a:ext uri="{FF2B5EF4-FFF2-40B4-BE49-F238E27FC236}">
                  <a16:creationId xmlns:a16="http://schemas.microsoft.com/office/drawing/2014/main" id="{0A90E378-C5C4-4F55-8C71-D034280A9EE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24605" y="127006"/>
              <a:ext cx="513394" cy="2692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5300" y="487055"/>
            <a:ext cx="7827645" cy="570718"/>
          </a:xfrm>
          <a:prstGeom prst="rect">
            <a:avLst/>
          </a:prstGeom>
        </p:spPr>
        <p:txBody>
          <a:bodyPr vert="horz" wrap="square" lIns="0" tIns="107998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Supria Sans Bold" panose="020B0803030203050203" pitchFamily="34" charset="0"/>
              </a:rPr>
              <a:t>Working Together with </a:t>
            </a:r>
            <a:r>
              <a:rPr lang="en-NZ" dirty="0" err="1">
                <a:latin typeface="Supria Sans Bold" panose="020B0803030203050203" pitchFamily="34" charset="0"/>
              </a:rPr>
              <a:t>Tangata</a:t>
            </a:r>
            <a:r>
              <a:rPr lang="en-NZ" dirty="0">
                <a:latin typeface="Supria Sans Bold" panose="020B0803030203050203" pitchFamily="34" charset="0"/>
              </a:rPr>
              <a:t> Whenua</a:t>
            </a:r>
            <a:endParaRPr dirty="0">
              <a:latin typeface="Supria Sans Bold" panose="020B0803030203050203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5300" y="1362975"/>
            <a:ext cx="5224780" cy="59037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67310" indent="-228600">
              <a:lnSpc>
                <a:spcPct val="1157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  <a:tabLst>
                <a:tab pos="240665" algn="l"/>
                <a:tab pos="241300" algn="l"/>
              </a:tabLst>
            </a:pPr>
            <a:r>
              <a:rPr lang="en-US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Council in new phase of upholding its responsibilities under He </a:t>
            </a:r>
            <a:r>
              <a:rPr lang="en-US" sz="18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Whaka</a:t>
            </a:r>
            <a:r>
              <a:rPr lang="en-US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putanga</a:t>
            </a:r>
            <a:r>
              <a:rPr lang="en-US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1835 (Declaration of Independence) and </a:t>
            </a:r>
            <a:r>
              <a:rPr lang="en-US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Te </a:t>
            </a:r>
            <a:r>
              <a:rPr lang="en-US" sz="18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Tiriti</a:t>
            </a:r>
            <a:r>
              <a:rPr lang="en-US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o Waitangi / The Treaty of Waitangi 1840</a:t>
            </a:r>
          </a:p>
          <a:p>
            <a:pPr marL="241300" marR="67310" indent="-228600">
              <a:lnSpc>
                <a:spcPct val="1157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  <a:tabLst>
                <a:tab pos="240665" algn="l"/>
                <a:tab pos="241300" algn="l"/>
              </a:tabLst>
            </a:pPr>
            <a:r>
              <a:rPr lang="en-US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G</a:t>
            </a:r>
            <a:r>
              <a:rPr lang="en-US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iving effect to NPS-FM</a:t>
            </a:r>
            <a:r>
              <a:rPr lang="en-US" sz="1800" baseline="300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1</a:t>
            </a:r>
            <a:r>
              <a:rPr lang="en-US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and Te Mana o </a:t>
            </a:r>
            <a:r>
              <a:rPr lang="en-US" sz="18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te</a:t>
            </a:r>
            <a:r>
              <a:rPr lang="en-US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Wai</a:t>
            </a:r>
            <a:endParaRPr lang="en-US" sz="1800" dirty="0">
              <a:latin typeface="Supria Sans Light" panose="020B0303030203050203" pitchFamily="34" charset="0"/>
              <a:cs typeface="Calibri"/>
            </a:endParaRPr>
          </a:p>
          <a:p>
            <a:pPr marL="241300" marR="67310" indent="-228600">
              <a:lnSpc>
                <a:spcPct val="115700"/>
              </a:lnSpc>
              <a:spcBef>
                <a:spcPts val="6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Māori</a:t>
            </a:r>
            <a:r>
              <a:rPr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hold evidence-based knowledge of the natural environment and communities, which is integral to </a:t>
            </a: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restoration decisions</a:t>
            </a:r>
            <a:endParaRPr sz="1800" dirty="0">
              <a:latin typeface="Supria Sans Light" panose="020B0303030203050203" pitchFamily="34" charset="0"/>
              <a:cs typeface="Calibri"/>
            </a:endParaRPr>
          </a:p>
          <a:p>
            <a:pPr marL="241300" marR="5080" indent="-228600">
              <a:lnSpc>
                <a:spcPct val="115700"/>
              </a:lnSpc>
              <a:spcBef>
                <a:spcPts val="600"/>
              </a:spcBef>
              <a:spcAft>
                <a:spcPts val="600"/>
              </a:spcAft>
              <a:buChar char="•"/>
              <a:tabLst>
                <a:tab pos="240665" algn="l"/>
                <a:tab pos="241300" algn="l"/>
              </a:tabLst>
            </a:pPr>
            <a:r>
              <a:rPr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Partnering with </a:t>
            </a: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Te </a:t>
            </a:r>
            <a:r>
              <a:rPr lang="en-NZ" sz="18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Parawhau</a:t>
            </a: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</a:t>
            </a:r>
            <a:r>
              <a:rPr sz="18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hapū</a:t>
            </a:r>
            <a:r>
              <a:rPr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to enable and assist tangata whenua to build capacity, reconnect with important cultural environments, and practice</a:t>
            </a: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</a:t>
            </a:r>
            <a:r>
              <a:rPr lang="en-NZ" sz="18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kaitiakitanga</a:t>
            </a:r>
            <a:r>
              <a:rPr lang="en-NZ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(guardianship) in their tribal area</a:t>
            </a:r>
          </a:p>
          <a:p>
            <a:pPr marL="241300" marR="5080" indent="-228600">
              <a:lnSpc>
                <a:spcPct val="1157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  <a:tabLst>
                <a:tab pos="240665" algn="l"/>
                <a:tab pos="241300" algn="l"/>
              </a:tabLst>
            </a:pPr>
            <a:r>
              <a:rPr lang="en-US" sz="18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Hapū</a:t>
            </a:r>
            <a:r>
              <a:rPr lang="en-US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representative on Blue-Green Network </a:t>
            </a:r>
            <a:r>
              <a:rPr lang="en-US" sz="1800" dirty="0" err="1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Programme</a:t>
            </a:r>
            <a:r>
              <a:rPr lang="en-US" sz="1800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 Steering Group and involved at earliest stages of related projects</a:t>
            </a:r>
            <a:endParaRPr lang="en-US" sz="1800" dirty="0">
              <a:latin typeface="Supria Sans Light" panose="020B0303030203050203" pitchFamily="34" charset="0"/>
              <a:cs typeface="Calibri"/>
            </a:endParaRPr>
          </a:p>
          <a:p>
            <a:pPr marL="241300" marR="5080" indent="-228600">
              <a:lnSpc>
                <a:spcPct val="115700"/>
              </a:lnSpc>
              <a:spcBef>
                <a:spcPts val="570"/>
              </a:spcBef>
              <a:buChar char="•"/>
              <a:tabLst>
                <a:tab pos="240665" algn="l"/>
                <a:tab pos="241300" algn="l"/>
              </a:tabLst>
            </a:pPr>
            <a:endParaRPr sz="1800" dirty="0">
              <a:latin typeface="Supria Sans Light" panose="020B0303030203050203" pitchFamily="34" charset="0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0729" y="1476006"/>
            <a:ext cx="3929971" cy="291532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090729" y="4578006"/>
            <a:ext cx="3930015" cy="1470025"/>
            <a:chOff x="6090729" y="4578006"/>
            <a:chExt cx="3930015" cy="1470025"/>
          </a:xfrm>
        </p:grpSpPr>
        <p:sp>
          <p:nvSpPr>
            <p:cNvPr id="7" name="object 7"/>
            <p:cNvSpPr/>
            <p:nvPr/>
          </p:nvSpPr>
          <p:spPr>
            <a:xfrm>
              <a:off x="6090729" y="4578006"/>
              <a:ext cx="3930015" cy="1470025"/>
            </a:xfrm>
            <a:custGeom>
              <a:avLst/>
              <a:gdLst/>
              <a:ahLst/>
              <a:cxnLst/>
              <a:rect l="l" t="t" r="r" b="b"/>
              <a:pathLst>
                <a:path w="3930015" h="1470025">
                  <a:moveTo>
                    <a:pt x="3929976" y="0"/>
                  </a:moveTo>
                  <a:lnTo>
                    <a:pt x="0" y="0"/>
                  </a:lnTo>
                  <a:lnTo>
                    <a:pt x="0" y="1469999"/>
                  </a:lnTo>
                  <a:lnTo>
                    <a:pt x="3929976" y="1469999"/>
                  </a:lnTo>
                  <a:lnTo>
                    <a:pt x="3929976" y="0"/>
                  </a:lnTo>
                  <a:close/>
                </a:path>
              </a:pathLst>
            </a:custGeom>
            <a:solidFill>
              <a:srgbClr val="0095B4"/>
            </a:solidFill>
          </p:spPr>
          <p:txBody>
            <a:bodyPr wrap="square" lIns="0" tIns="0" rIns="0" bIns="0" rtlCol="0"/>
            <a:lstStyle/>
            <a:p>
              <a:endParaRPr>
                <a:latin typeface="Supria Sans Light" panose="020B0303030203050203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6198723" y="4875480"/>
              <a:ext cx="3714115" cy="0"/>
            </a:xfrm>
            <a:custGeom>
              <a:avLst/>
              <a:gdLst/>
              <a:ahLst/>
              <a:cxnLst/>
              <a:rect l="l" t="t" r="r" b="b"/>
              <a:pathLst>
                <a:path w="3714115">
                  <a:moveTo>
                    <a:pt x="0" y="0"/>
                  </a:moveTo>
                  <a:lnTo>
                    <a:pt x="3713975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Supria Sans Light" panose="020B0303030203050203" pitchFamily="34" charset="0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090729" y="4578006"/>
            <a:ext cx="3930015" cy="1371529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550"/>
              </a:spcBef>
            </a:pPr>
            <a:r>
              <a:rPr sz="1200" b="1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Photo: Opania George, Te Parawhau Hapū</a:t>
            </a:r>
            <a:endParaRPr sz="1200">
              <a:latin typeface="Supria Sans Light" panose="020B0303030203050203" pitchFamily="34" charset="0"/>
              <a:cs typeface="Calibri"/>
            </a:endParaRPr>
          </a:p>
          <a:p>
            <a:pPr marL="107950" marR="198120">
              <a:lnSpc>
                <a:spcPts val="1300"/>
              </a:lnSpc>
              <a:spcBef>
                <a:spcPts val="869"/>
              </a:spcBef>
            </a:pPr>
            <a:r>
              <a:rPr sz="1100" dirty="0">
                <a:solidFill>
                  <a:srgbClr val="FFFFFF"/>
                </a:solidFill>
                <a:latin typeface="Supria Sans Light" panose="020B0303030203050203" pitchFamily="34" charset="0"/>
                <a:cs typeface="Calibri"/>
              </a:rPr>
              <a:t>Opania is a hapū representative who participated in a stream walk to gauge the current state of the waterways and share the cultural history of along the way. This has also prompted discussions on how Te Parawhau could take a lead role where they can exercise their kaitiakitanga responsibilities over waterways within their rohe.</a:t>
            </a:r>
            <a:endParaRPr sz="1100">
              <a:latin typeface="Supria Sans Light" panose="020B0303030203050203" pitchFamily="34" charset="0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000" y="0"/>
            <a:ext cx="10224135" cy="575945"/>
            <a:chOff x="468000" y="0"/>
            <a:chExt cx="10224135" cy="575945"/>
          </a:xfrm>
        </p:grpSpPr>
        <p:sp>
          <p:nvSpPr>
            <p:cNvPr id="11" name="object 11"/>
            <p:cNvSpPr/>
            <p:nvPr/>
          </p:nvSpPr>
          <p:spPr>
            <a:xfrm>
              <a:off x="468000" y="471180"/>
              <a:ext cx="9756140" cy="0"/>
            </a:xfrm>
            <a:custGeom>
              <a:avLst/>
              <a:gdLst/>
              <a:ahLst/>
              <a:cxnLst/>
              <a:rect l="l" t="t" r="r" b="b"/>
              <a:pathLst>
                <a:path w="9756140">
                  <a:moveTo>
                    <a:pt x="9756000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3742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59031" y="0"/>
              <a:ext cx="1233170" cy="575945"/>
            </a:xfrm>
            <a:custGeom>
              <a:avLst/>
              <a:gdLst/>
              <a:ahLst/>
              <a:cxnLst/>
              <a:rect l="l" t="t" r="r" b="b"/>
              <a:pathLst>
                <a:path w="1233170" h="575945">
                  <a:moveTo>
                    <a:pt x="1232972" y="0"/>
                  </a:moveTo>
                  <a:lnTo>
                    <a:pt x="0" y="0"/>
                  </a:lnTo>
                  <a:lnTo>
                    <a:pt x="10005" y="15107"/>
                  </a:lnTo>
                  <a:lnTo>
                    <a:pt x="33810" y="50246"/>
                  </a:lnTo>
                  <a:lnTo>
                    <a:pt x="64514" y="94238"/>
                  </a:lnTo>
                  <a:lnTo>
                    <a:pt x="104139" y="149374"/>
                  </a:lnTo>
                  <a:lnTo>
                    <a:pt x="154707" y="217945"/>
                  </a:lnTo>
                  <a:lnTo>
                    <a:pt x="218238" y="302244"/>
                  </a:lnTo>
                  <a:lnTo>
                    <a:pt x="261474" y="356509"/>
                  </a:lnTo>
                  <a:lnTo>
                    <a:pt x="303025" y="403464"/>
                  </a:lnTo>
                  <a:lnTo>
                    <a:pt x="343196" y="443586"/>
                  </a:lnTo>
                  <a:lnTo>
                    <a:pt x="382290" y="477350"/>
                  </a:lnTo>
                  <a:lnTo>
                    <a:pt x="420611" y="505232"/>
                  </a:lnTo>
                  <a:lnTo>
                    <a:pt x="458463" y="527710"/>
                  </a:lnTo>
                  <a:lnTo>
                    <a:pt x="496149" y="545259"/>
                  </a:lnTo>
                  <a:lnTo>
                    <a:pt x="533972" y="558355"/>
                  </a:lnTo>
                  <a:lnTo>
                    <a:pt x="572238" y="567475"/>
                  </a:lnTo>
                  <a:lnTo>
                    <a:pt x="611249" y="573095"/>
                  </a:lnTo>
                  <a:lnTo>
                    <a:pt x="651309" y="575691"/>
                  </a:lnTo>
                  <a:lnTo>
                    <a:pt x="692722" y="575739"/>
                  </a:lnTo>
                  <a:lnTo>
                    <a:pt x="735792" y="573715"/>
                  </a:lnTo>
                  <a:lnTo>
                    <a:pt x="780822" y="570097"/>
                  </a:lnTo>
                  <a:lnTo>
                    <a:pt x="1038952" y="542283"/>
                  </a:lnTo>
                  <a:lnTo>
                    <a:pt x="1140839" y="529242"/>
                  </a:lnTo>
                  <a:lnTo>
                    <a:pt x="1227042" y="514428"/>
                  </a:lnTo>
                  <a:lnTo>
                    <a:pt x="1232972" y="513230"/>
                  </a:lnTo>
                  <a:lnTo>
                    <a:pt x="1232972" y="0"/>
                  </a:lnTo>
                  <a:close/>
                </a:path>
              </a:pathLst>
            </a:custGeom>
            <a:solidFill>
              <a:srgbClr val="3742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24605" y="127006"/>
              <a:ext cx="513394" cy="269269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468000" y="7092005"/>
            <a:ext cx="9756140" cy="0"/>
          </a:xfrm>
          <a:custGeom>
            <a:avLst/>
            <a:gdLst/>
            <a:ahLst/>
            <a:cxnLst/>
            <a:rect l="l" t="t" r="r" b="b"/>
            <a:pathLst>
              <a:path w="9756140">
                <a:moveTo>
                  <a:pt x="975600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>
              <a:latin typeface="Supria Sans Light" panose="020B0303030203050203" pitchFamily="34" charset="0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455300" y="7242630"/>
            <a:ext cx="1884680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Supria Sans Light" panose="020B0303030203050203" pitchFamily="34" charset="0"/>
              </a:rPr>
              <a:t>Blue-Green Network Programme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9045812" y="7242630"/>
            <a:ext cx="918845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NZ" dirty="0">
                <a:latin typeface="Supria Sans Light" panose="020B0303030203050203" pitchFamily="34" charset="0"/>
              </a:rPr>
              <a:t>May</a:t>
            </a:r>
            <a:r>
              <a:rPr dirty="0">
                <a:latin typeface="Supria Sans Light" panose="020B0303030203050203" pitchFamily="34" charset="0"/>
              </a:rPr>
              <a:t> 202</a:t>
            </a:r>
            <a:r>
              <a:rPr lang="en-NZ" dirty="0">
                <a:latin typeface="Supria Sans Light" panose="020B0303030203050203" pitchFamily="34" charset="0"/>
              </a:rPr>
              <a:t>3</a:t>
            </a:r>
            <a:endParaRPr dirty="0">
              <a:latin typeface="Supria Sans Light" panose="020B030303020305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51439C-0706-40D3-8786-4F1214ED110A}"/>
              </a:ext>
            </a:extLst>
          </p:cNvPr>
          <p:cNvSpPr txBox="1"/>
          <p:nvPr/>
        </p:nvSpPr>
        <p:spPr>
          <a:xfrm>
            <a:off x="417758" y="6819115"/>
            <a:ext cx="46025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1100" baseline="30000" dirty="0"/>
              <a:t>1</a:t>
            </a:r>
            <a:r>
              <a:rPr lang="en-NZ" sz="1100" dirty="0"/>
              <a:t> NPSFM is the National Policy Statement on Freshwater Management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12">
            <a:extLst>
              <a:ext uri="{FF2B5EF4-FFF2-40B4-BE49-F238E27FC236}">
                <a16:creationId xmlns:a16="http://schemas.microsoft.com/office/drawing/2014/main" id="{01E7CA1F-D5DF-44D3-A3B5-93304E469368}"/>
              </a:ext>
            </a:extLst>
          </p:cNvPr>
          <p:cNvSpPr/>
          <p:nvPr/>
        </p:nvSpPr>
        <p:spPr>
          <a:xfrm>
            <a:off x="9459031" y="0"/>
            <a:ext cx="1233170" cy="575945"/>
          </a:xfrm>
          <a:custGeom>
            <a:avLst/>
            <a:gdLst/>
            <a:ahLst/>
            <a:cxnLst/>
            <a:rect l="l" t="t" r="r" b="b"/>
            <a:pathLst>
              <a:path w="1233170" h="575945">
                <a:moveTo>
                  <a:pt x="1232972" y="0"/>
                </a:moveTo>
                <a:lnTo>
                  <a:pt x="0" y="0"/>
                </a:lnTo>
                <a:lnTo>
                  <a:pt x="10005" y="15107"/>
                </a:lnTo>
                <a:lnTo>
                  <a:pt x="33810" y="50246"/>
                </a:lnTo>
                <a:lnTo>
                  <a:pt x="64514" y="94238"/>
                </a:lnTo>
                <a:lnTo>
                  <a:pt x="104139" y="149374"/>
                </a:lnTo>
                <a:lnTo>
                  <a:pt x="154707" y="217945"/>
                </a:lnTo>
                <a:lnTo>
                  <a:pt x="218238" y="302244"/>
                </a:lnTo>
                <a:lnTo>
                  <a:pt x="261474" y="356509"/>
                </a:lnTo>
                <a:lnTo>
                  <a:pt x="303025" y="403464"/>
                </a:lnTo>
                <a:lnTo>
                  <a:pt x="343196" y="443586"/>
                </a:lnTo>
                <a:lnTo>
                  <a:pt x="382290" y="477350"/>
                </a:lnTo>
                <a:lnTo>
                  <a:pt x="420611" y="505232"/>
                </a:lnTo>
                <a:lnTo>
                  <a:pt x="458463" y="527710"/>
                </a:lnTo>
                <a:lnTo>
                  <a:pt x="496149" y="545259"/>
                </a:lnTo>
                <a:lnTo>
                  <a:pt x="533972" y="558355"/>
                </a:lnTo>
                <a:lnTo>
                  <a:pt x="572238" y="567475"/>
                </a:lnTo>
                <a:lnTo>
                  <a:pt x="611249" y="573095"/>
                </a:lnTo>
                <a:lnTo>
                  <a:pt x="651309" y="575691"/>
                </a:lnTo>
                <a:lnTo>
                  <a:pt x="692722" y="575739"/>
                </a:lnTo>
                <a:lnTo>
                  <a:pt x="735792" y="573715"/>
                </a:lnTo>
                <a:lnTo>
                  <a:pt x="780822" y="570097"/>
                </a:lnTo>
                <a:lnTo>
                  <a:pt x="1038952" y="542283"/>
                </a:lnTo>
                <a:lnTo>
                  <a:pt x="1140839" y="529242"/>
                </a:lnTo>
                <a:lnTo>
                  <a:pt x="1227042" y="514428"/>
                </a:lnTo>
                <a:lnTo>
                  <a:pt x="1232972" y="513230"/>
                </a:lnTo>
                <a:lnTo>
                  <a:pt x="1232972" y="0"/>
                </a:lnTo>
                <a:close/>
              </a:path>
            </a:pathLst>
          </a:custGeom>
          <a:solidFill>
            <a:srgbClr val="37424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object 4">
            <a:extLst>
              <a:ext uri="{FF2B5EF4-FFF2-40B4-BE49-F238E27FC236}">
                <a16:creationId xmlns:a16="http://schemas.microsoft.com/office/drawing/2014/main" id="{CBF525E3-C166-4AA1-9FE5-081286A00C02}"/>
              </a:ext>
            </a:extLst>
          </p:cNvPr>
          <p:cNvPicPr/>
          <p:nvPr/>
        </p:nvPicPr>
        <p:blipFill rotWithShape="1">
          <a:blip r:embed="rId2" cstate="print"/>
          <a:srcRect r="1845"/>
          <a:stretch/>
        </p:blipFill>
        <p:spPr>
          <a:xfrm>
            <a:off x="7960716" y="2244725"/>
            <a:ext cx="2262784" cy="1919272"/>
          </a:xfrm>
          <a:prstGeom prst="rect">
            <a:avLst/>
          </a:prstGeom>
        </p:spPr>
      </p:pic>
      <p:pic>
        <p:nvPicPr>
          <p:cNvPr id="1026" name="Picture 2" descr="May be an image of body of water, nature and tree">
            <a:extLst>
              <a:ext uri="{FF2B5EF4-FFF2-40B4-BE49-F238E27FC236}">
                <a16:creationId xmlns:a16="http://schemas.microsoft.com/office/drawing/2014/main" id="{91ABB13E-0166-4D77-B39E-B1BBCCCDC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/>
          <a:stretch/>
        </p:blipFill>
        <p:spPr bwMode="auto">
          <a:xfrm>
            <a:off x="5480227" y="2244001"/>
            <a:ext cx="2279530" cy="18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457099" y="1057804"/>
            <a:ext cx="9483725" cy="754694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i="1" dirty="0">
                <a:solidFill>
                  <a:srgbClr val="006778"/>
                </a:solidFill>
                <a:latin typeface="Supria Sans Light" panose="020B0303030203050203" pitchFamily="34" charset="0"/>
                <a:cs typeface="Calibri"/>
              </a:rPr>
              <a:t>Projects were prioritised to define a holistic and practical programme for the first three to five years with enough detail and confidence that work could commence without delay. Factors considered include: level of complexity, land availability, alignment with other work, existing funding, and availibility of key inputs.</a:t>
            </a:r>
            <a:endParaRPr sz="160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6523" y="4449480"/>
            <a:ext cx="2277110" cy="0"/>
          </a:xfrm>
          <a:custGeom>
            <a:avLst/>
            <a:gdLst/>
            <a:ahLst/>
            <a:cxnLst/>
            <a:rect l="l" t="t" r="r" b="b"/>
            <a:pathLst>
              <a:path w="2277110">
                <a:moveTo>
                  <a:pt x="0" y="0"/>
                </a:moveTo>
                <a:lnTo>
                  <a:pt x="2276995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>
              <a:latin typeface="Supria Sans Light" panose="020B0303030203050203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3823" y="4209205"/>
            <a:ext cx="13157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374249"/>
                </a:solidFill>
                <a:latin typeface="Supria Sans Bold" panose="020B0803030203050203" pitchFamily="34" charset="0"/>
                <a:cs typeface="Calibri"/>
              </a:rPr>
              <a:t>Upper Hātea Link</a:t>
            </a:r>
            <a:endParaRPr sz="1200" i="1">
              <a:latin typeface="Supria Sans Bold" panose="020B0803030203050203" pitchFamily="34" charset="0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3823" y="4507705"/>
            <a:ext cx="2174240" cy="226709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60"/>
              </a:spcBef>
            </a:pPr>
            <a:r>
              <a:rPr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Works to complete planting and connections along the Upper Hātea and Waitaua Streams between Gillingham Road and Whangārei Falls, an approximately 7</a:t>
            </a:r>
            <a:r>
              <a:rPr lang="en-NZ"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 </a:t>
            </a:r>
            <a:r>
              <a:rPr sz="1300" dirty="0" err="1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kilometre</a:t>
            </a:r>
            <a:r>
              <a:rPr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 stretch linking the local communities with waterways and open space</a:t>
            </a:r>
            <a:r>
              <a:rPr lang="en-NZ"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, with some sections completed by developers</a:t>
            </a:r>
            <a:endParaRPr sz="1300" dirty="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40922" y="4449480"/>
            <a:ext cx="2330450" cy="0"/>
          </a:xfrm>
          <a:custGeom>
            <a:avLst/>
            <a:gdLst/>
            <a:ahLst/>
            <a:cxnLst/>
            <a:rect l="l" t="t" r="r" b="b"/>
            <a:pathLst>
              <a:path w="2330450">
                <a:moveTo>
                  <a:pt x="0" y="0"/>
                </a:moveTo>
                <a:lnTo>
                  <a:pt x="2330094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>
              <a:latin typeface="Supria Sans Light" panose="020B0303030203050203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8222" y="4209205"/>
            <a:ext cx="233553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374249"/>
                </a:solidFill>
                <a:latin typeface="Supria Sans Bold" panose="020B0803030203050203" pitchFamily="34" charset="0"/>
                <a:cs typeface="Calibri"/>
              </a:rPr>
              <a:t>Raumanga Recreation Corridor</a:t>
            </a:r>
            <a:endParaRPr sz="1200" i="1">
              <a:latin typeface="Supria Sans Bold" panose="020B0803030203050203" pitchFamily="34" charset="0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8222" y="4507705"/>
            <a:ext cx="2355850" cy="185493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60"/>
              </a:spcBef>
            </a:pPr>
            <a:r>
              <a:rPr sz="1300" dirty="0">
                <a:solidFill>
                  <a:srgbClr val="414042"/>
                </a:solidFill>
                <a:latin typeface="Supria Sans Light" panose="020B0303030203050203" pitchFamily="34" charset="0"/>
                <a:cs typeface="Calibri"/>
              </a:rPr>
              <a:t>Works to</a:t>
            </a:r>
            <a:r>
              <a:rPr lang="en-NZ" sz="1300" dirty="0">
                <a:solidFill>
                  <a:srgbClr val="414042"/>
                </a:solidFill>
                <a:latin typeface="Supria Sans Light" panose="020B0303030203050203" pitchFamily="34" charset="0"/>
                <a:cs typeface="Calibri"/>
              </a:rPr>
              <a:t> remove weeds and fish passage barriers, and to</a:t>
            </a:r>
            <a:r>
              <a:rPr sz="1300" dirty="0">
                <a:solidFill>
                  <a:srgbClr val="414042"/>
                </a:solidFill>
                <a:latin typeface="Supria Sans Light" panose="020B0303030203050203" pitchFamily="34" charset="0"/>
                <a:cs typeface="Calibri"/>
              </a:rPr>
              <a:t> restore the riparian margins of the Raumanga Stream alongside a shared path upgrade project to </a:t>
            </a:r>
            <a:r>
              <a:rPr sz="1300" dirty="0" err="1">
                <a:solidFill>
                  <a:srgbClr val="414042"/>
                </a:solidFill>
                <a:latin typeface="Supria Sans Light" panose="020B0303030203050203" pitchFamily="34" charset="0"/>
                <a:cs typeface="Calibri"/>
              </a:rPr>
              <a:t>maximise</a:t>
            </a:r>
            <a:r>
              <a:rPr sz="1300" dirty="0">
                <a:solidFill>
                  <a:srgbClr val="414042"/>
                </a:solidFill>
                <a:latin typeface="Supria Sans Light" panose="020B0303030203050203" pitchFamily="34" charset="0"/>
                <a:cs typeface="Calibri"/>
              </a:rPr>
              <a:t> </a:t>
            </a:r>
            <a:r>
              <a:rPr sz="1300" dirty="0" err="1">
                <a:solidFill>
                  <a:srgbClr val="414042"/>
                </a:solidFill>
                <a:latin typeface="Supria Sans Light" panose="020B0303030203050203" pitchFamily="34" charset="0"/>
                <a:cs typeface="Calibri"/>
              </a:rPr>
              <a:t>walkin</a:t>
            </a:r>
            <a:r>
              <a:rPr lang="en-NZ" sz="1300" dirty="0">
                <a:solidFill>
                  <a:srgbClr val="414042"/>
                </a:solidFill>
                <a:latin typeface="Supria Sans Light" panose="020B0303030203050203" pitchFamily="34" charset="0"/>
                <a:cs typeface="Calibri"/>
              </a:rPr>
              <a:t>g</a:t>
            </a:r>
            <a:r>
              <a:rPr sz="1300" dirty="0">
                <a:solidFill>
                  <a:srgbClr val="414042"/>
                </a:solidFill>
                <a:latin typeface="Supria Sans Light" panose="020B0303030203050203" pitchFamily="34" charset="0"/>
                <a:cs typeface="Calibri"/>
              </a:rPr>
              <a:t> and cycling outcomes with improved water quality, shade and habitat for terrestrial and aquatic fauna</a:t>
            </a:r>
            <a:endParaRPr sz="1300" dirty="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48923" y="4449480"/>
            <a:ext cx="2330450" cy="0"/>
          </a:xfrm>
          <a:custGeom>
            <a:avLst/>
            <a:gdLst/>
            <a:ahLst/>
            <a:cxnLst/>
            <a:rect l="l" t="t" r="r" b="b"/>
            <a:pathLst>
              <a:path w="2330450">
                <a:moveTo>
                  <a:pt x="0" y="0"/>
                </a:moveTo>
                <a:lnTo>
                  <a:pt x="2330094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>
              <a:latin typeface="Supria Sans Light" panose="020B0303030203050203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36223" y="4209205"/>
            <a:ext cx="23114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374249"/>
                </a:solidFill>
                <a:latin typeface="Supria Sans Bold" panose="020B0803030203050203" pitchFamily="34" charset="0"/>
                <a:cs typeface="Calibri"/>
              </a:rPr>
              <a:t>Waiarohia Recreation Corridor</a:t>
            </a:r>
            <a:endParaRPr sz="1200" i="1">
              <a:latin typeface="Supria Sans Bold" panose="020B0803030203050203" pitchFamily="34" charset="0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36223" y="4507705"/>
            <a:ext cx="2282825" cy="1854931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02600"/>
              </a:lnSpc>
              <a:spcBef>
                <a:spcPts val="60"/>
              </a:spcBef>
            </a:pPr>
            <a:r>
              <a:rPr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Works </a:t>
            </a:r>
            <a:r>
              <a:rPr lang="en-NZ"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through </a:t>
            </a:r>
            <a:r>
              <a:rPr lang="en-NZ" sz="1300" dirty="0" err="1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Cafler</a:t>
            </a:r>
            <a:r>
              <a:rPr lang="en-NZ"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 Park including replacement of</a:t>
            </a:r>
            <a:r>
              <a:rPr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 Lovers Lane Bridge</a:t>
            </a:r>
            <a:r>
              <a:rPr lang="en-NZ"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 flood impediment</a:t>
            </a:r>
            <a:r>
              <a:rPr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, enhancing the amenity of the </a:t>
            </a:r>
            <a:r>
              <a:rPr lang="en-NZ"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central </a:t>
            </a:r>
            <a:r>
              <a:rPr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city </a:t>
            </a:r>
            <a:r>
              <a:rPr lang="en-NZ"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park </a:t>
            </a:r>
            <a:r>
              <a:rPr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while providing</a:t>
            </a:r>
            <a:r>
              <a:rPr lang="en-NZ"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 space for flooding,</a:t>
            </a:r>
            <a:r>
              <a:rPr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 a desirable commuter and recreational route with benefits for commercial  properties along the way</a:t>
            </a:r>
            <a:endParaRPr sz="1300" dirty="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67323" y="4449480"/>
            <a:ext cx="2277110" cy="0"/>
          </a:xfrm>
          <a:custGeom>
            <a:avLst/>
            <a:gdLst/>
            <a:ahLst/>
            <a:cxnLst/>
            <a:rect l="l" t="t" r="r" b="b"/>
            <a:pathLst>
              <a:path w="2277109">
                <a:moveTo>
                  <a:pt x="0" y="0"/>
                </a:moveTo>
                <a:lnTo>
                  <a:pt x="2276995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>
              <a:latin typeface="Supria Sans Light" panose="020B0303030203050203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54623" y="4209205"/>
            <a:ext cx="16833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374249"/>
                </a:solidFill>
                <a:latin typeface="Supria Sans Bold" panose="020B0803030203050203" pitchFamily="34" charset="0"/>
                <a:cs typeface="Calibri"/>
              </a:rPr>
              <a:t>Lower Waiarohia Loop</a:t>
            </a:r>
            <a:endParaRPr sz="1200" i="1">
              <a:latin typeface="Supria Sans Bold" panose="020B0803030203050203" pitchFamily="34" charset="0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54623" y="4507705"/>
            <a:ext cx="2216150" cy="164884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34925">
              <a:lnSpc>
                <a:spcPct val="102600"/>
              </a:lnSpc>
              <a:spcBef>
                <a:spcPts val="60"/>
              </a:spcBef>
            </a:pPr>
            <a:r>
              <a:rPr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Works to esablish a shared path loop on both sides of the Lower Waiarohia River, connecting to the popular Hātea Loop, along with stormwater upgrades, quality</a:t>
            </a:r>
            <a:r>
              <a:rPr lang="en-NZ"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 </a:t>
            </a:r>
            <a:r>
              <a:rPr sz="1300" dirty="0">
                <a:solidFill>
                  <a:srgbClr val="374249"/>
                </a:solidFill>
                <a:latin typeface="Supria Sans Light" panose="020B0303030203050203" pitchFamily="34" charset="0"/>
                <a:cs typeface="Calibri"/>
              </a:rPr>
              <a:t>treatment and spaces to relax in that also reflect the rich cultural history of the area</a:t>
            </a:r>
            <a:endParaRPr sz="1300" dirty="0">
              <a:latin typeface="Supria Sans Light" panose="020B0303030203050203" pitchFamily="34" charset="0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55300" y="468054"/>
            <a:ext cx="55772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Supria Sans Bold" panose="020B0803030203050203" pitchFamily="34" charset="0"/>
              </a:rPr>
              <a:t>Prioritising the Programme</a:t>
            </a: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3824" y="2244001"/>
            <a:ext cx="2272976" cy="191999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61004" y="2244001"/>
            <a:ext cx="2262784" cy="1872005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455349" y="7085655"/>
            <a:ext cx="9756140" cy="0"/>
          </a:xfrm>
          <a:custGeom>
            <a:avLst/>
            <a:gdLst/>
            <a:ahLst/>
            <a:cxnLst/>
            <a:rect l="l" t="t" r="r" b="b"/>
            <a:pathLst>
              <a:path w="9756140">
                <a:moveTo>
                  <a:pt x="975600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374249"/>
            </a:solidFill>
          </a:ln>
        </p:spPr>
        <p:txBody>
          <a:bodyPr wrap="square" lIns="0" tIns="0" rIns="0" bIns="0" rtlCol="0"/>
          <a:lstStyle/>
          <a:p>
            <a:endParaRPr>
              <a:latin typeface="Supria Sans Light" panose="020B0303030203050203" pitchFamily="34" charset="0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455300" y="7242630"/>
            <a:ext cx="1884680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>
                <a:latin typeface="Supria Sans Light" panose="020B0303030203050203" pitchFamily="34" charset="0"/>
              </a:rPr>
              <a:t>Blue-Green Network Programme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6"/>
          </p:nvPr>
        </p:nvSpPr>
        <p:spPr>
          <a:xfrm>
            <a:off x="9045812" y="7242630"/>
            <a:ext cx="918845" cy="15901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lang="en-NZ" dirty="0">
                <a:latin typeface="Supria Sans Light" panose="020B0303030203050203" pitchFamily="34" charset="0"/>
              </a:rPr>
              <a:t>May</a:t>
            </a:r>
            <a:r>
              <a:rPr dirty="0">
                <a:latin typeface="Supria Sans Light" panose="020B0303030203050203" pitchFamily="34" charset="0"/>
              </a:rPr>
              <a:t> 202</a:t>
            </a:r>
            <a:r>
              <a:rPr lang="en-NZ" dirty="0">
                <a:latin typeface="Supria Sans Light" panose="020B0303030203050203" pitchFamily="34" charset="0"/>
              </a:rPr>
              <a:t>3</a:t>
            </a:r>
            <a:endParaRPr dirty="0">
              <a:latin typeface="Supria Sans Light" panose="020B0303030203050203" pitchFamily="34" charset="0"/>
            </a:endParaRPr>
          </a:p>
        </p:txBody>
      </p:sp>
      <p:pic>
        <p:nvPicPr>
          <p:cNvPr id="27" name="object 13">
            <a:extLst>
              <a:ext uri="{FF2B5EF4-FFF2-40B4-BE49-F238E27FC236}">
                <a16:creationId xmlns:a16="http://schemas.microsoft.com/office/drawing/2014/main" id="{912A1756-31EB-4481-843E-FAA6F19DA27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24605" y="127006"/>
            <a:ext cx="513394" cy="2692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f58d84-5e20-4a41-aa73-0a6f7670ae44">
      <Terms xmlns="http://schemas.microsoft.com/office/infopath/2007/PartnerControls"/>
    </lcf76f155ced4ddcb4097134ff3c332f>
    <TaxCatchAll xmlns="ed53b97b-cfb5-43fb-98c8-420dca68bc0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16" ma:contentTypeDescription="Create a new document." ma:contentTypeScope="" ma:versionID="c62304dd76f6b7d5ed8e2c9594665c1d">
  <xsd:schema xmlns:xsd="http://www.w3.org/2001/XMLSchema" xmlns:xs="http://www.w3.org/2001/XMLSchema" xmlns:p="http://schemas.microsoft.com/office/2006/metadata/properties" xmlns:ns2="1bf58d84-5e20-4a41-aa73-0a6f7670ae44" xmlns:ns3="ed53b97b-cfb5-43fb-98c8-420dca68bc0c" targetNamespace="http://schemas.microsoft.com/office/2006/metadata/properties" ma:root="true" ma:fieldsID="788901bc87c6534e3c103d3a989455eb" ns2:_="" ns3:_="">
    <xsd:import namespace="1bf58d84-5e20-4a41-aa73-0a6f7670ae44"/>
    <xsd:import namespace="ed53b97b-cfb5-43fb-98c8-420dca68bc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0e5db3c-8ba6-4bd5-be1c-b4e1caae56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3b97b-cfb5-43fb-98c8-420dca68bc0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77a1829-6093-4983-9065-48e89054a285}" ma:internalName="TaxCatchAll" ma:showField="CatchAllData" ma:web="ed53b97b-cfb5-43fb-98c8-420dca68bc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A29BF0-CF17-4430-A784-774016F6BE29}">
  <ds:schemaRefs>
    <ds:schemaRef ds:uri="4194a5de-89a0-4363-9f8d-b95306c5fae6"/>
    <ds:schemaRef ds:uri="b8131a4c-cd6e-4b80-a022-b45db6ad2691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ed5aac73-98af-42c5-aa62-63db7ecdbcab"/>
    <ds:schemaRef ds:uri="83260f8a-9112-4dd3-95d3-df7b0b6739ee"/>
    <ds:schemaRef ds:uri="e21cbe00-2104-4159-b9b9-bd54555d1bf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4A8596D-6C73-4DCD-A9EF-5B50E7C14DC4}"/>
</file>

<file path=customXml/itemProps3.xml><?xml version="1.0" encoding="utf-8"?>
<ds:datastoreItem xmlns:ds="http://schemas.openxmlformats.org/officeDocument/2006/customXml" ds:itemID="{DEDDDF40-26D9-4942-BB27-0E0AC7D31D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4311</TotalTime>
  <Words>1884</Words>
  <Application>Microsoft Office PowerPoint</Application>
  <PresentationFormat>Custom</PresentationFormat>
  <Paragraphs>255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Corbel</vt:lpstr>
      <vt:lpstr>Supria Sans Bold</vt:lpstr>
      <vt:lpstr>Supria Sans Light</vt:lpstr>
      <vt:lpstr>Times New Roman</vt:lpstr>
      <vt:lpstr>Office Theme</vt:lpstr>
      <vt:lpstr>Blue-Green Network Programme Nature-Based Solutions</vt:lpstr>
      <vt:lpstr>Aotearoa New Zealand North Island Te Tai Tokerau Northland</vt:lpstr>
      <vt:lpstr>Background</vt:lpstr>
      <vt:lpstr>Current State</vt:lpstr>
      <vt:lpstr>An Integrated Vision for the Future</vt:lpstr>
      <vt:lpstr>Elements of the Programme</vt:lpstr>
      <vt:lpstr>Shared Decision-Making &amp; Implementation</vt:lpstr>
      <vt:lpstr>Working Together with Tangata Whenua</vt:lpstr>
      <vt:lpstr>Prioritising the Programme</vt:lpstr>
      <vt:lpstr>Upper Hātea / Waitaua Stream Progress made over the last 18 months</vt:lpstr>
      <vt:lpstr>Waiarohia &amp; Raumanga Streams Progress made over the last 18 months</vt:lpstr>
      <vt:lpstr>Key Works-In-Progress</vt:lpstr>
      <vt:lpstr>Future-proofing inner-city infrastructure &amp; businesses against climate change</vt:lpstr>
      <vt:lpstr>Understanding our waterways is central to nature-based solutions for stormwater management</vt:lpstr>
      <vt:lpstr>Mapillary – Stream Survey Map and Images</vt:lpstr>
      <vt:lpstr>Te Mana o Te Ao Tūroa a Te Ao Māori Decision Making Framework</vt:lpstr>
      <vt:lpstr>Blue-Green Network Programme Nature-Based Solutions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Blue-Green Network Programme</dc:title>
  <dc:creator>Hayley Mulder</dc:creator>
  <cp:lastModifiedBy>Encore Event Technologies</cp:lastModifiedBy>
  <cp:revision>62</cp:revision>
  <dcterms:created xsi:type="dcterms:W3CDTF">2022-11-24T02:55:03Z</dcterms:created>
  <dcterms:modified xsi:type="dcterms:W3CDTF">2023-05-22T20:44:47Z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2022-11-24T00:00:00Z</vt:filetime>
  </property>
  <property fmtid="{D5CDD505-2E9C-101B-9397-08002B2CF9AE}" pid="3" name="Creator">
    <vt:lpwstr>Adobe InDesign 18.0 (Windows)</vt:lpwstr>
  </property>
  <property fmtid="{D5CDD505-2E9C-101B-9397-08002B2CF9AE}" pid="4" name="LastSaved">
    <vt:filetime>2022-11-24T00:00:00Z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0x01010035FD83D971FAD04DB2639AA82678211A</vt:lpwstr>
  </property>
  <property fmtid="{D5CDD505-2E9C-101B-9397-08002B2CF9AE}" pid="7" name="_dlc_DocId">
    <vt:lpwstr>PRO15029-674375510-81</vt:lpwstr>
  </property>
  <property fmtid="{D5CDD505-2E9C-101B-9397-08002B2CF9AE}" pid="8" name="_dlc_DocIdItemGuid">
    <vt:lpwstr>1162818d-2eb7-4fd1-9111-1b2c1ba435aa</vt:lpwstr>
  </property>
  <property fmtid="{D5CDD505-2E9C-101B-9397-08002B2CF9AE}" pid="9" name="_dlc_DocIdUrl">
    <vt:lpwstr>https://kete.wdc.govt.nz/project/PRO15029/_layouts/15/DocIdRedir.aspx?ID=PRO15029-674375510-81, PRO15029-674375510-81</vt:lpwstr>
  </property>
</Properties>
</file>