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0"/>
  </p:notesMasterIdLst>
  <p:sldIdLst>
    <p:sldId id="256" r:id="rId5"/>
    <p:sldId id="262" r:id="rId6"/>
    <p:sldId id="280" r:id="rId7"/>
    <p:sldId id="272" r:id="rId8"/>
    <p:sldId id="282" r:id="rId9"/>
    <p:sldId id="273" r:id="rId10"/>
    <p:sldId id="281" r:id="rId11"/>
    <p:sldId id="274" r:id="rId12"/>
    <p:sldId id="283" r:id="rId13"/>
    <p:sldId id="275" r:id="rId14"/>
    <p:sldId id="284" r:id="rId15"/>
    <p:sldId id="276" r:id="rId16"/>
    <p:sldId id="285" r:id="rId17"/>
    <p:sldId id="277" r:id="rId18"/>
    <p:sldId id="278"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0999" autoAdjust="0"/>
  </p:normalViewPr>
  <p:slideViewPr>
    <p:cSldViewPr snapToGrid="0">
      <p:cViewPr varScale="1">
        <p:scale>
          <a:sx n="69" d="100"/>
          <a:sy n="69" d="100"/>
        </p:scale>
        <p:origin x="219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6E302-901B-4EC5-8063-F4475DEAA8C8}" type="datetimeFigureOut">
              <a:rPr lang="en-US" smtClean="0"/>
              <a:t>10/13/2022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6B3765-1535-41FB-A927-AAD2D1E85382}" type="slidenum">
              <a:rPr lang="en-US" smtClean="0"/>
              <a:t>‹#›</a:t>
            </a:fld>
            <a:endParaRPr lang="en-US" dirty="0"/>
          </a:p>
        </p:txBody>
      </p:sp>
    </p:spTree>
    <p:extLst>
      <p:ext uri="{BB962C8B-B14F-4D97-AF65-F5344CB8AC3E}">
        <p14:creationId xmlns:p14="http://schemas.microsoft.com/office/powerpoint/2010/main" val="3170152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purpose of which is to present the case for the </a:t>
            </a:r>
            <a:r>
              <a:rPr lang="en-NZ" b="1" u="sng" dirty="0"/>
              <a:t>importance</a:t>
            </a:r>
            <a:r>
              <a:rPr lang="en-NZ" dirty="0"/>
              <a:t> for water professionals to manage onsite water &amp; wastewater systems.</a:t>
            </a:r>
          </a:p>
          <a:p>
            <a:endParaRPr lang="en-NZ" dirty="0"/>
          </a:p>
          <a:p>
            <a:r>
              <a:rPr lang="en-NZ" dirty="0"/>
              <a:t>This is in contrast to this being </a:t>
            </a:r>
            <a:r>
              <a:rPr lang="en-NZ" b="1" u="sng" dirty="0"/>
              <a:t>traditionally</a:t>
            </a:r>
            <a:r>
              <a:rPr lang="en-NZ" dirty="0"/>
              <a:t> the role of facilities maintenance teams.   </a:t>
            </a:r>
          </a:p>
          <a:p>
            <a:endParaRPr lang="en-NZ" dirty="0"/>
          </a:p>
          <a:p>
            <a:r>
              <a:rPr lang="en-NZ" dirty="0"/>
              <a:t>This is particularly relevant with the reforms now underway.</a:t>
            </a:r>
          </a:p>
          <a:p>
            <a:endParaRPr lang="en-NZ" dirty="0"/>
          </a:p>
        </p:txBody>
      </p:sp>
      <p:sp>
        <p:nvSpPr>
          <p:cNvPr id="4" name="Slide Number Placeholder 3"/>
          <p:cNvSpPr>
            <a:spLocks noGrp="1"/>
          </p:cNvSpPr>
          <p:nvPr>
            <p:ph type="sldNum" sz="quarter" idx="5"/>
          </p:nvPr>
        </p:nvSpPr>
        <p:spPr/>
        <p:txBody>
          <a:bodyPr/>
          <a:lstStyle/>
          <a:p>
            <a:fld id="{BF6B3765-1535-41FB-A927-AAD2D1E85382}" type="slidenum">
              <a:rPr lang="en-US" smtClean="0"/>
              <a:t>1</a:t>
            </a:fld>
            <a:endParaRPr lang="en-US" dirty="0"/>
          </a:p>
        </p:txBody>
      </p:sp>
    </p:spTree>
    <p:extLst>
      <p:ext uri="{BB962C8B-B14F-4D97-AF65-F5344CB8AC3E}">
        <p14:creationId xmlns:p14="http://schemas.microsoft.com/office/powerpoint/2010/main" val="3750261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1200"/>
              </a:spcAft>
              <a:buClrTx/>
              <a:buSzTx/>
              <a:buFont typeface="Arial" panose="020B0604020202020204" pitchFamily="34" charset="0"/>
              <a:buNone/>
              <a:tabLst/>
              <a:defRPr/>
            </a:pPr>
            <a:endParaRPr lang="en-NZ" sz="1800" b="1" u="sn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When the works commenced there were some sites in less than satisfactory condition, as well as a lack of geospatial mapping system.   Some assets proved to be very difficult to locate.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Contractor staff (as well as Council) not being familiar with and not having operated small on-site systems.   Most can be familiar with ‘metropolitan’ networks, but not intricacies of these on-site systems.</a:t>
            </a:r>
          </a:p>
          <a:p>
            <a:pPr marL="285750" marR="0" lvl="0" indent="-285750" algn="just"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endPar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1200"/>
              </a:spcAft>
              <a:buFont typeface="Arial" panose="020B0604020202020204" pitchFamily="34" charset="0"/>
              <a:buChar char="•"/>
            </a:pP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ability to cover a wide range of daily tasks is a challenge - ranging from impromptu dosing or pressure settings advice, liaison with a wide range of stakeholders, critical spares determination, Opex &amp; Capex budget management.   Currently 8 FTE involved (3 initially).    We now have staff In Council in Regional offices to act as Engineering support for site visits, day-to-day contractor and stakeholders liaison.</a:t>
            </a:r>
          </a:p>
          <a:p>
            <a:pPr marL="285750" indent="-285750" algn="just">
              <a:lnSpc>
                <a:spcPct val="107000"/>
              </a:lnSpc>
              <a:spcAft>
                <a:spcPts val="1200"/>
              </a:spcAft>
              <a:buFont typeface="Arial" panose="020B0604020202020204" pitchFamily="34" charset="0"/>
              <a:buChar char="•"/>
            </a:pPr>
            <a:endPar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Competing for budget – Opex &amp; Capex.   Clearly stating the case and justifying our needs.   All related to risk &amp; exposure.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1200"/>
              </a:spcAft>
              <a:buFont typeface="Arial" panose="020B0604020202020204" pitchFamily="34" charset="0"/>
              <a:buChar char="•"/>
            </a:pPr>
            <a:endPar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1200"/>
              </a:spcAft>
              <a:buFont typeface="Arial" panose="020B0604020202020204" pitchFamily="34" charset="0"/>
              <a:buChar char="•"/>
            </a:pP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Not having good communications in place to ensure a working relation with the facilities operations &amp; maintenance teams to stay ahead of changes that would impact our operations (</a:t>
            </a:r>
            <a:r>
              <a:rPr lang="en-NZ"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eg</a:t>
            </a: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site expansions TOILET BLOCKS,, building maintenance ROOF MATERIALS, spraying or other POTENTIAL CONTAMINANTS).    Customer expectations can be agreed by other teams without our input – impacting our ability to remain compliant.  </a:t>
            </a:r>
            <a:r>
              <a:rPr lang="en-NZ" sz="1800" strike="noStrik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Be aware of</a:t>
            </a:r>
            <a:r>
              <a:rPr lang="en-NZ" sz="1800" b="0" u="non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other teams wishing p</a:t>
            </a:r>
            <a:r>
              <a:rPr lang="en-NZ" sz="1200" b="0" u="non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ass on responsibility when not appropriate. Gravity waste lines.</a:t>
            </a:r>
            <a:endPar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1200"/>
              </a:spcAft>
              <a:buFont typeface="Arial" panose="020B0604020202020204" pitchFamily="34" charset="0"/>
              <a:buChar char="•"/>
            </a:pPr>
            <a:endPar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Council support teams (Asset management, Finance, Procurement) having very little appreciation of the risks in our operations, working with them to improve their understanding around appropriate policies &amp; processes, supplier strategies, budget availability – all being essential to meet our needs.</a:t>
            </a:r>
          </a:p>
        </p:txBody>
      </p:sp>
      <p:sp>
        <p:nvSpPr>
          <p:cNvPr id="4" name="Slide Number Placeholder 3"/>
          <p:cNvSpPr>
            <a:spLocks noGrp="1"/>
          </p:cNvSpPr>
          <p:nvPr>
            <p:ph type="sldNum" sz="quarter" idx="5"/>
          </p:nvPr>
        </p:nvSpPr>
        <p:spPr/>
        <p:txBody>
          <a:bodyPr/>
          <a:lstStyle/>
          <a:p>
            <a:fld id="{BF6B3765-1535-41FB-A927-AAD2D1E85382}" type="slidenum">
              <a:rPr lang="en-US" smtClean="0"/>
              <a:t>10</a:t>
            </a:fld>
            <a:endParaRPr lang="en-US" dirty="0"/>
          </a:p>
        </p:txBody>
      </p:sp>
    </p:spTree>
    <p:extLst>
      <p:ext uri="{BB962C8B-B14F-4D97-AF65-F5344CB8AC3E}">
        <p14:creationId xmlns:p14="http://schemas.microsoft.com/office/powerpoint/2010/main" val="2118214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t>Assets can be at difficult sites to locate – a tank in need of repair / replacement</a:t>
            </a:r>
          </a:p>
        </p:txBody>
      </p:sp>
      <p:sp>
        <p:nvSpPr>
          <p:cNvPr id="4" name="Slide Number Placeholder 3"/>
          <p:cNvSpPr>
            <a:spLocks noGrp="1"/>
          </p:cNvSpPr>
          <p:nvPr>
            <p:ph type="sldNum" sz="quarter" idx="5"/>
          </p:nvPr>
        </p:nvSpPr>
        <p:spPr/>
        <p:txBody>
          <a:bodyPr/>
          <a:lstStyle/>
          <a:p>
            <a:fld id="{BF6B3765-1535-41FB-A927-AAD2D1E85382}" type="slidenum">
              <a:rPr lang="en-US" smtClean="0"/>
              <a:t>11</a:t>
            </a:fld>
            <a:endParaRPr lang="en-US" dirty="0"/>
          </a:p>
        </p:txBody>
      </p:sp>
    </p:spTree>
    <p:extLst>
      <p:ext uri="{BB962C8B-B14F-4D97-AF65-F5344CB8AC3E}">
        <p14:creationId xmlns:p14="http://schemas.microsoft.com/office/powerpoint/2010/main" val="3054153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just"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r>
              <a:rPr lang="en-NZ" sz="1800" dirty="0">
                <a:effectLst/>
                <a:latin typeface="Calibri" panose="020F0502020204030204" pitchFamily="34" charset="0"/>
                <a:ea typeface="Calibri" panose="020F0502020204030204" pitchFamily="34" charset="0"/>
                <a:cs typeface="Times New Roman" panose="02020603050405020304" pitchFamily="18" charset="0"/>
              </a:rPr>
              <a:t>This work ranges from minor equipment renewals (as BAU), targeted performance improvements, through to full upgrade or replacement of systems that are not meeting the required legislative standards. </a:t>
            </a:r>
          </a:p>
          <a:p>
            <a:pPr marL="285750" indent="-285750" algn="just">
              <a:lnSpc>
                <a:spcPct val="107000"/>
              </a:lnSpc>
              <a:spcAft>
                <a:spcPts val="1200"/>
              </a:spcAft>
              <a:buFont typeface="Arial" panose="020B0604020202020204" pitchFamily="34" charset="0"/>
              <a:buChar char="•"/>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r>
              <a:rPr lang="en-NZ" sz="1800" dirty="0">
                <a:effectLst/>
                <a:latin typeface="Calibri" panose="020F0502020204030204" pitchFamily="34" charset="0"/>
                <a:ea typeface="Calibri" panose="020F0502020204030204" pitchFamily="34" charset="0"/>
                <a:cs typeface="Times New Roman" panose="02020603050405020304" pitchFamily="18" charset="0"/>
              </a:rPr>
              <a:t>Results are apparent from reduction we have seen in water quality events (E.coli, Total Coliforms transgressions) and improved Resource Consent compliance audits.     Current Capex spend is in the order of $4m per annum.</a:t>
            </a:r>
          </a:p>
          <a:p>
            <a:pPr marL="285750" marR="0" lvl="0" indent="-285750" algn="just"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1200"/>
              </a:spcAft>
              <a:buFont typeface="Arial" panose="020B0604020202020204" pitchFamily="34" charset="0"/>
              <a:buChar char="•"/>
            </a:pPr>
            <a:r>
              <a:rPr lang="en-NZ" sz="1800" dirty="0">
                <a:effectLst/>
                <a:latin typeface="Calibri" panose="020F0502020204030204" pitchFamily="34" charset="0"/>
                <a:ea typeface="Calibri" panose="020F0502020204030204" pitchFamily="34" charset="0"/>
                <a:cs typeface="Times New Roman" panose="02020603050405020304" pitchFamily="18" charset="0"/>
              </a:rPr>
              <a:t>A comprehensive Gap analysis was carried out and Capex programme developed from this - to address deficiencies between the then current systems and requirements to meet previous DWSNZ, and now the new Quality Assurance Rules.    </a:t>
            </a:r>
            <a:r>
              <a:rPr lang="en-NZ"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 line with new options - some sites will be more suited to use end point treatment (or combined with central pre-treatment)</a:t>
            </a: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p>
          <a:p>
            <a:pPr marL="285750" indent="-285750" algn="just">
              <a:lnSpc>
                <a:spcPct val="107000"/>
              </a:lnSpc>
              <a:spcAft>
                <a:spcPts val="1200"/>
              </a:spcAft>
              <a:buFont typeface="Arial" panose="020B0604020202020204" pitchFamily="34" charset="0"/>
              <a:buChar char="•"/>
            </a:pPr>
            <a:endPar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r>
              <a:rPr lang="en-NZ" sz="1800" dirty="0">
                <a:effectLst/>
                <a:latin typeface="Calibri" panose="020F0502020204030204" pitchFamily="34" charset="0"/>
                <a:ea typeface="Calibri" panose="020F0502020204030204" pitchFamily="34" charset="0"/>
                <a:cs typeface="Times New Roman" panose="02020603050405020304" pitchFamily="18" charset="0"/>
              </a:rPr>
              <a:t>Telemetry &amp; data retrieval improvements have been a key focus to achieve monitoring compliance with the new requirements (source, treatment &amp; distribution).  A Compliance dashboard is being developed to provide visibility to relevant data</a:t>
            </a:r>
            <a:r>
              <a:rPr lang="en-NZ" sz="1200" dirty="0">
                <a:effectLst/>
                <a:latin typeface="Calibri" panose="020F0502020204030204" pitchFamily="34" charset="0"/>
                <a:ea typeface="Calibri" panose="020F0502020204030204" pitchFamily="34" charset="0"/>
                <a:cs typeface="Times New Roman" panose="02020603050405020304" pitchFamily="18" charset="0"/>
              </a:rPr>
              <a:t>.</a:t>
            </a:r>
            <a:endParaRPr lang="en-NZ" sz="1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F6B3765-1535-41FB-A927-AAD2D1E85382}" type="slidenum">
              <a:rPr lang="en-US" smtClean="0"/>
              <a:t>12</a:t>
            </a:fld>
            <a:endParaRPr lang="en-US" dirty="0"/>
          </a:p>
        </p:txBody>
      </p:sp>
    </p:spTree>
    <p:extLst>
      <p:ext uri="{BB962C8B-B14F-4D97-AF65-F5344CB8AC3E}">
        <p14:creationId xmlns:p14="http://schemas.microsoft.com/office/powerpoint/2010/main" val="2023282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NZ" dirty="0"/>
              <a:t>Typical WTP upgrade with softening, dual train filters, UV disinfection, pH correction, quality monitoring and chlorine dosing.</a:t>
            </a:r>
          </a:p>
        </p:txBody>
      </p:sp>
      <p:sp>
        <p:nvSpPr>
          <p:cNvPr id="4" name="Slide Number Placeholder 3"/>
          <p:cNvSpPr>
            <a:spLocks noGrp="1"/>
          </p:cNvSpPr>
          <p:nvPr>
            <p:ph type="sldNum" sz="quarter" idx="5"/>
          </p:nvPr>
        </p:nvSpPr>
        <p:spPr/>
        <p:txBody>
          <a:bodyPr/>
          <a:lstStyle/>
          <a:p>
            <a:fld id="{BF6B3765-1535-41FB-A927-AAD2D1E85382}" type="slidenum">
              <a:rPr lang="en-US" smtClean="0"/>
              <a:t>13</a:t>
            </a:fld>
            <a:endParaRPr lang="en-US" dirty="0"/>
          </a:p>
        </p:txBody>
      </p:sp>
    </p:spTree>
    <p:extLst>
      <p:ext uri="{BB962C8B-B14F-4D97-AF65-F5344CB8AC3E}">
        <p14:creationId xmlns:p14="http://schemas.microsoft.com/office/powerpoint/2010/main" val="688540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lnSpc>
                <a:spcPct val="107000"/>
              </a:lnSpc>
              <a:spcAft>
                <a:spcPts val="1200"/>
              </a:spcAft>
              <a:buFont typeface="Arial" panose="020B0604020202020204" pitchFamily="34" charset="0"/>
              <a:buChar char="•"/>
            </a:pPr>
            <a:r>
              <a:rPr lang="en-NZ" sz="1800" dirty="0">
                <a:effectLst/>
                <a:latin typeface="Calibri" panose="020F0502020204030204" pitchFamily="34" charset="0"/>
                <a:ea typeface="Calibri" panose="020F0502020204030204" pitchFamily="34" charset="0"/>
                <a:cs typeface="Times New Roman" panose="02020603050405020304" pitchFamily="18" charset="0"/>
              </a:rPr>
              <a:t>Healthy Waters is actively in liaison with Taumata Arowai since their inception to ensure requirements relating to the Reforms are planned and measures are taken for compliance with new regulations</a:t>
            </a: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This has been very constructive dialogue.</a:t>
            </a:r>
          </a:p>
          <a:p>
            <a:pPr marL="285750" indent="-285750" algn="just">
              <a:lnSpc>
                <a:spcPct val="107000"/>
              </a:lnSpc>
              <a:spcAft>
                <a:spcPts val="1200"/>
              </a:spcAft>
              <a:buFont typeface="Arial" panose="020B0604020202020204" pitchFamily="34" charset="0"/>
              <a:buChar char="•"/>
            </a:pPr>
            <a:endPar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1200"/>
              </a:spcAft>
              <a:buFont typeface="Arial" panose="020B0604020202020204" pitchFamily="34" charset="0"/>
              <a:buChar char="•"/>
            </a:pPr>
            <a:r>
              <a:rPr lang="en-NZ" sz="1800" dirty="0">
                <a:effectLst/>
                <a:latin typeface="Calibri" panose="020F0502020204030204" pitchFamily="34" charset="0"/>
                <a:ea typeface="Calibri" panose="020F0502020204030204" pitchFamily="34" charset="0"/>
                <a:cs typeface="Times New Roman" panose="02020603050405020304" pitchFamily="18" charset="0"/>
              </a:rPr>
              <a:t>All 62 registered water supplies have been transferred to Hinekorako.    There are a small number that still will need to be added </a:t>
            </a:r>
            <a:r>
              <a:rPr lang="en-NZ" sz="1800" b="0" u="none" dirty="0">
                <a:effectLst/>
                <a:latin typeface="Calibri" panose="020F0502020204030204" pitchFamily="34" charset="0"/>
                <a:ea typeface="Calibri" panose="020F0502020204030204" pitchFamily="34" charset="0"/>
                <a:cs typeface="Times New Roman" panose="02020603050405020304" pitchFamily="18" charset="0"/>
              </a:rPr>
              <a:t>where clarification is being sought as to who the supplier is (current leases with responsibility clauses).</a:t>
            </a:r>
          </a:p>
          <a:p>
            <a:pPr marL="285750" indent="-285750" algn="just">
              <a:lnSpc>
                <a:spcPct val="107000"/>
              </a:lnSpc>
              <a:spcAft>
                <a:spcPts val="1200"/>
              </a:spcAft>
              <a:buFont typeface="Arial" panose="020B0604020202020204" pitchFamily="34" charset="0"/>
              <a:buChar char="•"/>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1200"/>
              </a:spcAft>
              <a:buFont typeface="Arial" panose="020B0604020202020204" pitchFamily="34" charset="0"/>
              <a:buChar char="•"/>
            </a:pPr>
            <a:r>
              <a:rPr lang="en-NZ" sz="1800" u="none"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 line with the principles of Te Mana o te Wai there are established engagement processes in place with our Māori Outcomes team on consenting, investigation and design phases of projects (as well as operational activities).    1) Preventing environmental degradation  2)  Safe drinking water for all people   3</a:t>
            </a:r>
            <a:r>
              <a:rPr lang="en-NZ" sz="1800" u="none">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Economic </a:t>
            </a:r>
            <a:r>
              <a:rPr lang="en-NZ" sz="1800" u="none"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sustainability</a:t>
            </a:r>
          </a:p>
          <a:p>
            <a:pPr marL="285750" indent="-285750" algn="just">
              <a:lnSpc>
                <a:spcPct val="107000"/>
              </a:lnSpc>
              <a:spcAft>
                <a:spcPts val="1200"/>
              </a:spcAft>
              <a:buFont typeface="Arial" panose="020B0604020202020204" pitchFamily="34" charset="0"/>
              <a:buChar char="•"/>
            </a:pPr>
            <a:endParaRPr lang="en-NZ" sz="1800" u="none"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1200"/>
              </a:spcAft>
              <a:buFont typeface="Arial" panose="020B0604020202020204" pitchFamily="34" charset="0"/>
              <a:buChar char="•"/>
            </a:pPr>
            <a:r>
              <a:rPr lang="en-NZ" sz="1800" dirty="0">
                <a:effectLst/>
                <a:latin typeface="Calibri" panose="020F0502020204030204" pitchFamily="34" charset="0"/>
                <a:ea typeface="Calibri" panose="020F0502020204030204" pitchFamily="34" charset="0"/>
                <a:cs typeface="Times New Roman" panose="02020603050405020304" pitchFamily="18" charset="0"/>
              </a:rPr>
              <a:t>Attendance of Water NZ webinars has been a top priority to keep up with the transition to compliance with the new rules and solutions.</a:t>
            </a:r>
          </a:p>
          <a:p>
            <a:pPr marL="285750" indent="-285750" algn="just">
              <a:lnSpc>
                <a:spcPct val="107000"/>
              </a:lnSpc>
              <a:spcAft>
                <a:spcPts val="1200"/>
              </a:spcAft>
              <a:buFont typeface="Arial" panose="020B0604020202020204" pitchFamily="34" charset="0"/>
              <a:buChar char="•"/>
            </a:pPr>
            <a:endPar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1200"/>
              </a:spcAft>
              <a:buFont typeface="Arial" panose="020B0604020202020204" pitchFamily="34" charset="0"/>
              <a:buChar char="•"/>
            </a:pPr>
            <a:r>
              <a:rPr lang="en-NZ" sz="1800" b="0" dirty="0">
                <a:effectLst/>
                <a:latin typeface="Calibri" panose="020F0502020204030204" pitchFamily="34" charset="0"/>
                <a:ea typeface="Calibri" panose="020F0502020204030204" pitchFamily="34" charset="0"/>
                <a:cs typeface="Times New Roman" panose="02020603050405020304" pitchFamily="18" charset="0"/>
              </a:rPr>
              <a:t>Where compliance will not be achieved </a:t>
            </a:r>
            <a:r>
              <a:rPr lang="en-NZ" sz="1800" b="0" u="sng"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immediately</a:t>
            </a:r>
            <a:r>
              <a:rPr lang="en-NZ" sz="1800" b="0" dirty="0">
                <a:effectLst/>
                <a:latin typeface="Calibri" panose="020F0502020204030204" pitchFamily="34" charset="0"/>
                <a:ea typeface="Calibri" panose="020F0502020204030204" pitchFamily="34" charset="0"/>
                <a:cs typeface="Times New Roman" panose="02020603050405020304" pitchFamily="18" charset="0"/>
              </a:rPr>
              <a:t> using the Acceptable Solutions - Water Safety Plans are being written – as an interim strategy, until relevant Capex upgrades can be completed.</a:t>
            </a:r>
            <a:endParaRPr lang="en-NZ" sz="18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1200"/>
              </a:spcAft>
              <a:buFont typeface="Arial" panose="020B0604020202020204" pitchFamily="34" charset="0"/>
              <a:buChar char="•"/>
            </a:pPr>
            <a:endParaRPr lang="en-NZ" sz="18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1200"/>
              </a:spcAft>
              <a:buFont typeface="Arial" panose="020B0604020202020204" pitchFamily="34" charset="0"/>
              <a:buChar char="•"/>
            </a:pPr>
            <a:r>
              <a:rPr lang="en-NZ" sz="1800" b="0" dirty="0">
                <a:effectLst/>
                <a:latin typeface="Calibri" panose="020F0502020204030204" pitchFamily="34" charset="0"/>
                <a:ea typeface="Calibri" panose="020F0502020204030204" pitchFamily="34" charset="0"/>
                <a:cs typeface="Times New Roman" panose="02020603050405020304" pitchFamily="18" charset="0"/>
              </a:rPr>
              <a:t>New initiatives on trial </a:t>
            </a:r>
            <a:r>
              <a:rPr lang="en-NZ" sz="1800" dirty="0">
                <a:effectLst/>
                <a:latin typeface="Calibri" panose="020F0502020204030204" pitchFamily="34" charset="0"/>
                <a:ea typeface="Calibri" panose="020F0502020204030204" pitchFamily="34" charset="0"/>
                <a:cs typeface="Times New Roman" panose="02020603050405020304" pitchFamily="18" charset="0"/>
              </a:rPr>
              <a:t>(such as end-point treatment, auto-flushing long lines, very soon solar powered LED for UV disinfection)</a:t>
            </a: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Recently collaboration with Watercare on topics such as (W</a:t>
            </a:r>
            <a:r>
              <a:rPr lang="en-NZ" sz="1800" dirty="0">
                <a:effectLst/>
                <a:latin typeface="Calibri" panose="020F0502020204030204" pitchFamily="34" charset="0"/>
                <a:ea typeface="Calibri" panose="020F0502020204030204" pitchFamily="34" charset="0"/>
                <a:cs typeface="Times New Roman" panose="02020603050405020304" pitchFamily="18" charset="0"/>
              </a:rPr>
              <a:t>ater Safety Planning, Wastewater Treatment/Reuse, Solar Energy options)</a:t>
            </a: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BF6B3765-1535-41FB-A927-AAD2D1E85382}" type="slidenum">
              <a:rPr lang="en-US" smtClean="0"/>
              <a:t>14</a:t>
            </a:fld>
            <a:endParaRPr lang="en-US" dirty="0"/>
          </a:p>
        </p:txBody>
      </p:sp>
    </p:spTree>
    <p:extLst>
      <p:ext uri="{BB962C8B-B14F-4D97-AF65-F5344CB8AC3E}">
        <p14:creationId xmlns:p14="http://schemas.microsoft.com/office/powerpoint/2010/main" val="2348316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lnSpc>
                <a:spcPct val="107000"/>
              </a:lnSpc>
              <a:spcAft>
                <a:spcPts val="1200"/>
              </a:spcAft>
              <a:buFont typeface="Arial" panose="020B0604020202020204" pitchFamily="34" charset="0"/>
              <a:buChar char="•"/>
            </a:pPr>
            <a:r>
              <a:rPr lang="en-NZ" sz="1800" dirty="0">
                <a:effectLst/>
                <a:latin typeface="Calibri" panose="020F0502020204030204" pitchFamily="34" charset="0"/>
                <a:ea typeface="Calibri" panose="020F0502020204030204" pitchFamily="34" charset="0"/>
                <a:cs typeface="Times New Roman" panose="02020603050405020304" pitchFamily="18" charset="0"/>
              </a:rPr>
              <a:t>There is no doubt in our minds that these systems (both water &amp; waste) need to be operated &amp; maintained by persons</a:t>
            </a:r>
            <a:r>
              <a:rPr lang="en-NZ" sz="1800" u="none"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en-NZ" sz="1800" dirty="0">
                <a:effectLst/>
                <a:latin typeface="Calibri" panose="020F0502020204030204" pitchFamily="34" charset="0"/>
                <a:ea typeface="Calibri" panose="020F0502020204030204" pitchFamily="34" charset="0"/>
                <a:cs typeface="Times New Roman" panose="02020603050405020304" pitchFamily="18" charset="0"/>
              </a:rPr>
              <a:t>with the relevant background &amp; training in order to understand the risks and deliver services that are safe and compliant.   </a:t>
            </a:r>
            <a:r>
              <a:rPr lang="en-NZ" sz="1800" b="1" dirty="0">
                <a:effectLst/>
                <a:latin typeface="Calibri" panose="020F0502020204030204" pitchFamily="34" charset="0"/>
                <a:ea typeface="Calibri" panose="020F0502020204030204" pitchFamily="34" charset="0"/>
                <a:cs typeface="Times New Roman" panose="02020603050405020304" pitchFamily="18" charset="0"/>
              </a:rPr>
              <a:t>EG – a Friday afternoon borderline lab result must be acted on</a:t>
            </a:r>
            <a:r>
              <a:rPr lang="en-NZ" sz="1800" dirty="0">
                <a:effectLst/>
                <a:latin typeface="Calibri" panose="020F0502020204030204" pitchFamily="34" charset="0"/>
                <a:ea typeface="Calibri" panose="020F0502020204030204" pitchFamily="34" charset="0"/>
                <a:cs typeface="Times New Roman" panose="02020603050405020304" pitchFamily="18" charset="0"/>
              </a:rPr>
              <a:t>!   The risks &amp; consequences need to be recognised - there could be several thousand plus visitors over the weekend.</a:t>
            </a:r>
          </a:p>
          <a:p>
            <a:pPr marL="285750" indent="-285750" algn="just">
              <a:lnSpc>
                <a:spcPct val="107000"/>
              </a:lnSpc>
              <a:spcAft>
                <a:spcPts val="1200"/>
              </a:spcAft>
              <a:buFont typeface="Arial" panose="020B0604020202020204" pitchFamily="34" charset="0"/>
              <a:buChar char="•"/>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1200"/>
              </a:spcAft>
              <a:buFont typeface="Arial" panose="020B0604020202020204" pitchFamily="34" charset="0"/>
              <a:buChar char="•"/>
            </a:pPr>
            <a:r>
              <a:rPr lang="en-NZ" sz="1800" dirty="0">
                <a:effectLst/>
                <a:latin typeface="Calibri" panose="020F0502020204030204" pitchFamily="34" charset="0"/>
                <a:ea typeface="Calibri" panose="020F0502020204030204" pitchFamily="34" charset="0"/>
                <a:cs typeface="Times New Roman" panose="02020603050405020304" pitchFamily="18" charset="0"/>
              </a:rPr>
              <a:t>Every day there are asset related questions raised regarding the best course of action needed to resolve an immediate issue, or ownership of assets, responsibilities between Council &amp; private operators (leased sites), or other.</a:t>
            </a:r>
          </a:p>
          <a:p>
            <a:pPr marL="285750" indent="-285750" algn="just">
              <a:lnSpc>
                <a:spcPct val="107000"/>
              </a:lnSpc>
              <a:spcAft>
                <a:spcPts val="1200"/>
              </a:spcAft>
              <a:buFont typeface="Arial" panose="020B0604020202020204" pitchFamily="34" charset="0"/>
              <a:buChar char="•"/>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On site water &amp; wastewater systems have their own set of challenges.   </a:t>
            </a:r>
            <a:r>
              <a:rPr lang="en-NZ"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There is the need to think outside the square - traditional approaches are not always the most cost effective</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br>
              <a:rPr lang="en-NZ" sz="1800" dirty="0">
                <a:effectLst/>
                <a:latin typeface="Calibri" panose="020F0502020204030204" pitchFamily="34" charset="0"/>
                <a:ea typeface="Calibri" panose="020F0502020204030204" pitchFamily="34" charset="0"/>
                <a:cs typeface="Times New Roman" panose="02020603050405020304" pitchFamily="18" charset="0"/>
              </a:rPr>
            </a:br>
            <a:r>
              <a:rPr lang="en-NZ" sz="1800" b="1" dirty="0">
                <a:effectLst/>
                <a:latin typeface="Calibri" panose="020F0502020204030204" pitchFamily="34" charset="0"/>
                <a:ea typeface="Calibri" panose="020F0502020204030204" pitchFamily="34" charset="0"/>
                <a:cs typeface="Times New Roman" panose="02020603050405020304" pitchFamily="18" charset="0"/>
              </a:rPr>
              <a:t>EXAMPLES long line flushing,  12 &amp; 24 volt LED UV</a:t>
            </a:r>
            <a:r>
              <a:rPr lang="en-NZ" sz="1800" b="1">
                <a:effectLst/>
                <a:latin typeface="Calibri" panose="020F0502020204030204" pitchFamily="34" charset="0"/>
                <a:ea typeface="Calibri" panose="020F0502020204030204" pitchFamily="34" charset="0"/>
                <a:cs typeface="Times New Roman" panose="02020603050405020304" pitchFamily="18" charset="0"/>
              </a:rPr>
              <a:t>,  separating </a:t>
            </a:r>
            <a:r>
              <a:rPr lang="en-NZ" sz="1800" b="1" dirty="0">
                <a:effectLst/>
                <a:latin typeface="Calibri" panose="020F0502020204030204" pitchFamily="34" charset="0"/>
                <a:ea typeface="Calibri" panose="020F0502020204030204" pitchFamily="34" charset="0"/>
                <a:cs typeface="Times New Roman" panose="02020603050405020304" pitchFamily="18" charset="0"/>
              </a:rPr>
              <a:t>potable and non – more use of rainwater.</a:t>
            </a:r>
          </a:p>
          <a:p>
            <a:pPr marL="0" indent="0" algn="just">
              <a:lnSpc>
                <a:spcPct val="107000"/>
              </a:lnSpc>
              <a:spcAft>
                <a:spcPts val="1200"/>
              </a:spcAft>
              <a:buFont typeface="Arial" panose="020B0604020202020204" pitchFamily="34" charset="0"/>
              <a:buNone/>
            </a:pPr>
            <a:endParaRPr lang="en-NZ" sz="12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1200"/>
              </a:spcAft>
              <a:buFont typeface="Arial" panose="020B0604020202020204" pitchFamily="34" charset="0"/>
              <a:buChar char="•"/>
            </a:pPr>
            <a:r>
              <a:rPr lang="en-NZ"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Ensure there are excellent comms with facilities operations &amp; maintenance teams, to be aware of upcoming events and activities that significantly change the site requirements and risk profile (short or long term)</a:t>
            </a:r>
            <a:r>
              <a:rPr lang="en-NZ"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p>
          <a:p>
            <a:pPr marL="285750" indent="-285750" algn="just">
              <a:lnSpc>
                <a:spcPct val="107000"/>
              </a:lnSpc>
              <a:spcAft>
                <a:spcPts val="1200"/>
              </a:spcAft>
              <a:buFont typeface="Arial" panose="020B0604020202020204" pitchFamily="34" charset="0"/>
              <a:buChar char="•"/>
            </a:pPr>
            <a:endParaRPr lang="en-NZ"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r>
              <a:rPr lang="en-NZ" sz="12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It can be too easy to under-estimate what is involved in running these systems safely.</a:t>
            </a:r>
            <a:r>
              <a:rPr lang="en-NZ" sz="1200" b="0" u="non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NZ" sz="12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(adequate funding, staff experience, contractor expertise</a:t>
            </a:r>
            <a:r>
              <a:rPr lang="en-NZ" sz="1200" strike="noStrike"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r>
              <a:rPr lang="en-NZ" sz="1200"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en-NZ" sz="1000" b="0" u="non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NZ" sz="1000" strike="sngStrike"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u="sng"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Question</a:t>
            </a:r>
            <a:r>
              <a:rPr lang="en-NZ" sz="12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 </a:t>
            </a:r>
            <a:r>
              <a:rPr lang="en-NZ" sz="1200" b="1"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a:t>
            </a:r>
            <a:r>
              <a:rPr lang="en-NZ" sz="1200"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 </a:t>
            </a:r>
            <a:r>
              <a:rPr lang="en-NZ" sz="1200" b="1"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how many consider the management of Council owned on-site systems should be a role of the new Entities?   Show of hands.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sz="1200" b="1"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1" dirty="0">
                <a:solidFill>
                  <a:srgbClr val="2F5496"/>
                </a:solidFill>
                <a:effectLst/>
                <a:latin typeface="Calibri" panose="020F0502020204030204" pitchFamily="34" charset="0"/>
                <a:ea typeface="Calibri" panose="020F0502020204030204" pitchFamily="34" charset="0"/>
                <a:cs typeface="Times New Roman" panose="02020603050405020304" pitchFamily="18" charset="0"/>
              </a:rPr>
              <a:t>I put to you the case for water professionals to be front &amp; centre in the operation of these systems.</a:t>
            </a:r>
            <a:endParaRPr lang="en-NZ" b="1" dirty="0"/>
          </a:p>
          <a:p>
            <a:pPr marL="0" indent="0" algn="just">
              <a:lnSpc>
                <a:spcPct val="107000"/>
              </a:lnSpc>
              <a:spcAft>
                <a:spcPts val="1200"/>
              </a:spcAft>
              <a:buFont typeface="Arial" panose="020B0604020202020204" pitchFamily="34" charset="0"/>
              <a:buNone/>
            </a:pPr>
            <a:endParaRPr lang="en-NZ"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en-NZ" dirty="0"/>
          </a:p>
        </p:txBody>
      </p:sp>
      <p:sp>
        <p:nvSpPr>
          <p:cNvPr id="4" name="Slide Number Placeholder 3"/>
          <p:cNvSpPr>
            <a:spLocks noGrp="1"/>
          </p:cNvSpPr>
          <p:nvPr>
            <p:ph type="sldNum" sz="quarter" idx="5"/>
          </p:nvPr>
        </p:nvSpPr>
        <p:spPr/>
        <p:txBody>
          <a:bodyPr/>
          <a:lstStyle/>
          <a:p>
            <a:fld id="{BF6B3765-1535-41FB-A927-AAD2D1E85382}" type="slidenum">
              <a:rPr lang="en-US" smtClean="0"/>
              <a:t>15</a:t>
            </a:fld>
            <a:endParaRPr lang="en-US" dirty="0"/>
          </a:p>
        </p:txBody>
      </p:sp>
    </p:spTree>
    <p:extLst>
      <p:ext uri="{BB962C8B-B14F-4D97-AF65-F5344CB8AC3E}">
        <p14:creationId xmlns:p14="http://schemas.microsoft.com/office/powerpoint/2010/main" val="2156963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lnSpc>
                <a:spcPct val="107000"/>
              </a:lnSpc>
              <a:spcAft>
                <a:spcPts val="1200"/>
              </a:spcAft>
              <a:buFont typeface="Arial" panose="020B0604020202020204" pitchFamily="34" charset="0"/>
              <a:buChar char="•"/>
            </a:pPr>
            <a:r>
              <a:rPr lang="en-NZ" sz="1800" u="sng" dirty="0">
                <a:effectLst/>
                <a:latin typeface="Calibri" panose="020F0502020204030204" pitchFamily="34" charset="0"/>
                <a:ea typeface="Calibri" panose="020F0502020204030204" pitchFamily="34" charset="0"/>
                <a:cs typeface="Times New Roman" panose="02020603050405020304" pitchFamily="18" charset="0"/>
              </a:rPr>
              <a:t>Background</a:t>
            </a:r>
            <a:r>
              <a:rPr lang="en-NZ" sz="1800" dirty="0">
                <a:effectLst/>
                <a:latin typeface="Calibri" panose="020F0502020204030204" pitchFamily="34" charset="0"/>
                <a:ea typeface="Calibri" panose="020F0502020204030204" pitchFamily="34" charset="0"/>
                <a:cs typeface="Times New Roman" panose="02020603050405020304" pitchFamily="18" charset="0"/>
              </a:rPr>
              <a:t> - Healthy </a:t>
            </a:r>
            <a:r>
              <a:rPr lang="en-NZ" sz="1800" b="0" u="none" strike="noStrike" dirty="0">
                <a:effectLst/>
                <a:latin typeface="Calibri" panose="020F0502020204030204" pitchFamily="34" charset="0"/>
                <a:ea typeface="Calibri" panose="020F0502020204030204" pitchFamily="34" charset="0"/>
                <a:cs typeface="Times New Roman" panose="02020603050405020304" pitchFamily="18" charset="0"/>
              </a:rPr>
              <a:t>Waters is Auckland Council’s 3 Waters team</a:t>
            </a: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NZ" sz="1800" b="1" u="sng"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300"/>
              </a:spcAft>
            </a:pPr>
            <a:endParaRPr lang="en-NZ" sz="1800" b="1" u="sng"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1200"/>
              </a:spcAft>
              <a:buFont typeface="Arial" panose="020B0604020202020204" pitchFamily="34" charset="0"/>
              <a:buChar char="•"/>
            </a:pPr>
            <a:r>
              <a:rPr lang="en-NZ" sz="1800" u="sng" dirty="0">
                <a:effectLst/>
                <a:latin typeface="Calibri" panose="020F0502020204030204" pitchFamily="34" charset="0"/>
                <a:ea typeface="Calibri" panose="020F0502020204030204" pitchFamily="34" charset="0"/>
                <a:cs typeface="Times New Roman" panose="02020603050405020304" pitchFamily="18" charset="0"/>
              </a:rPr>
              <a:t>Facilities</a:t>
            </a:r>
            <a:r>
              <a:rPr lang="en-NZ" sz="1800" dirty="0">
                <a:effectLst/>
                <a:latin typeface="Calibri" panose="020F0502020204030204" pitchFamily="34" charset="0"/>
                <a:ea typeface="Calibri" panose="020F0502020204030204" pitchFamily="34" charset="0"/>
                <a:cs typeface="Times New Roman" panose="02020603050405020304" pitchFamily="18" charset="0"/>
              </a:rPr>
              <a:t> -  Council owned sites - covering a wide a range of uses and visitor populations</a:t>
            </a: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en-NZ" sz="1800" dirty="0">
                <a:effectLst/>
                <a:latin typeface="Calibri" panose="020F0502020204030204" pitchFamily="34" charset="0"/>
                <a:ea typeface="Calibri" panose="020F0502020204030204" pitchFamily="34" charset="0"/>
                <a:cs typeface="Times New Roman" panose="02020603050405020304" pitchFamily="18" charset="0"/>
              </a:rPr>
              <a:t>    Serving residents &amp; tourists alike. </a:t>
            </a:r>
            <a:endParaRPr lang="en-NZ" sz="1800" b="1" u="sng"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300"/>
              </a:spcAft>
            </a:pPr>
            <a:endParaRPr lang="en-NZ" sz="1800" b="1" u="sng"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1200"/>
              </a:spcAft>
              <a:buFont typeface="Arial" panose="020B0604020202020204" pitchFamily="34" charset="0"/>
              <a:buChar char="•"/>
            </a:pPr>
            <a:r>
              <a:rPr lang="en-NZ" sz="1800"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Assets</a:t>
            </a: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 Potable &amp; non-potable water supply systems.     Wastewater treatment &amp; disposal systems.  </a:t>
            </a:r>
            <a:endParaRPr lang="en-NZ" sz="1800" b="1" u="sng"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300"/>
              </a:spcAft>
            </a:pPr>
            <a:endParaRPr lang="en-NZ" sz="1800" b="1" u="sng"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1200"/>
              </a:spcAft>
              <a:buFont typeface="Arial" panose="020B0604020202020204" pitchFamily="34" charset="0"/>
              <a:buChar char="•"/>
            </a:pPr>
            <a:r>
              <a:rPr lang="en-NZ" sz="1800" u="sng" dirty="0">
                <a:effectLst/>
                <a:latin typeface="Calibri" panose="020F0502020204030204" pitchFamily="34" charset="0"/>
                <a:ea typeface="Calibri" panose="020F0502020204030204" pitchFamily="34" charset="0"/>
                <a:cs typeface="Times New Roman" panose="02020603050405020304" pitchFamily="18" charset="0"/>
              </a:rPr>
              <a:t>Operations</a:t>
            </a:r>
            <a:r>
              <a:rPr lang="en-NZ" sz="1800" dirty="0">
                <a:effectLst/>
                <a:latin typeface="Calibri" panose="020F0502020204030204" pitchFamily="34" charset="0"/>
                <a:ea typeface="Calibri" panose="020F0502020204030204" pitchFamily="34" charset="0"/>
                <a:cs typeface="Times New Roman" panose="02020603050405020304" pitchFamily="18" charset="0"/>
              </a:rPr>
              <a:t> - </a:t>
            </a: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Sites are spread across the region to North &amp; South extremities (3 hour drive).   Supplied by a variety of water sources.</a:t>
            </a:r>
            <a:endParaRPr lang="en-NZ" sz="1800" b="1" u="sng"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300"/>
              </a:spcAft>
            </a:pPr>
            <a:endParaRPr lang="en-NZ" sz="1800" b="1" u="sng"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1200"/>
              </a:spcAft>
              <a:buFont typeface="Arial" panose="020B0604020202020204" pitchFamily="34" charset="0"/>
              <a:buChar char="•"/>
            </a:pPr>
            <a:r>
              <a:rPr lang="en-NZ" sz="1800" u="sng" dirty="0">
                <a:effectLst/>
                <a:latin typeface="Calibri" panose="020F0502020204030204" pitchFamily="34" charset="0"/>
                <a:ea typeface="Calibri" panose="020F0502020204030204" pitchFamily="34" charset="0"/>
                <a:cs typeface="Times New Roman" panose="02020603050405020304" pitchFamily="18" charset="0"/>
              </a:rPr>
              <a:t>Risks &amp; Challenges</a:t>
            </a:r>
            <a:r>
              <a:rPr lang="en-NZ" sz="1800" dirty="0">
                <a:effectLst/>
                <a:latin typeface="Calibri" panose="020F0502020204030204" pitchFamily="34" charset="0"/>
                <a:ea typeface="Calibri" panose="020F0502020204030204" pitchFamily="34" charset="0"/>
                <a:cs typeface="Times New Roman" panose="02020603050405020304" pitchFamily="18" charset="0"/>
              </a:rPr>
              <a:t> - </a:t>
            </a: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Asset condition &amp; data.    Council &amp; Contractor teams experience / Range of daily tasks.     Budget.    Communications.   Support services.</a:t>
            </a:r>
            <a:endParaRPr lang="en-NZ" sz="1800" b="1" u="sng"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300"/>
              </a:spcAft>
            </a:pPr>
            <a:endParaRPr lang="en-NZ" sz="1800" b="1" u="sng"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1200"/>
              </a:spcAft>
              <a:buFont typeface="Arial" panose="020B0604020202020204" pitchFamily="34" charset="0"/>
              <a:buChar char="•"/>
            </a:pPr>
            <a:r>
              <a:rPr lang="en-NZ" sz="1800" u="sng" dirty="0">
                <a:effectLst/>
                <a:latin typeface="Calibri" panose="020F0502020204030204" pitchFamily="34" charset="0"/>
                <a:ea typeface="Calibri" panose="020F0502020204030204" pitchFamily="34" charset="0"/>
                <a:cs typeface="Times New Roman" panose="02020603050405020304" pitchFamily="18" charset="0"/>
              </a:rPr>
              <a:t>Capital Works Upgrades</a:t>
            </a:r>
            <a:r>
              <a:rPr lang="en-NZ" sz="1800" dirty="0">
                <a:effectLst/>
                <a:latin typeface="Calibri" panose="020F0502020204030204" pitchFamily="34" charset="0"/>
                <a:ea typeface="Calibri" panose="020F0502020204030204" pitchFamily="34" charset="0"/>
                <a:cs typeface="Times New Roman" panose="02020603050405020304" pitchFamily="18" charset="0"/>
              </a:rPr>
              <a:t> - </a:t>
            </a: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Minor &amp; major.    Water quality improvements.    Wastewater Consent compliance.</a:t>
            </a:r>
            <a:endParaRPr lang="en-NZ" sz="1800" b="1" u="sng"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300"/>
              </a:spcAft>
            </a:pPr>
            <a:endParaRPr lang="en-NZ" sz="1800" b="1" u="sng"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r>
              <a:rPr lang="en-NZ" sz="1800" u="sng" dirty="0">
                <a:effectLst/>
                <a:latin typeface="Calibri" panose="020F0502020204030204" pitchFamily="34" charset="0"/>
                <a:ea typeface="Calibri" panose="020F0502020204030204" pitchFamily="34" charset="0"/>
                <a:cs typeface="Times New Roman" panose="02020603050405020304" pitchFamily="18" charset="0"/>
              </a:rPr>
              <a:t>3 Waters Reform / The Way Forward</a:t>
            </a:r>
            <a:r>
              <a:rPr lang="en-NZ" sz="1800" dirty="0">
                <a:effectLst/>
                <a:latin typeface="Calibri" panose="020F0502020204030204" pitchFamily="34" charset="0"/>
                <a:ea typeface="Calibri" panose="020F0502020204030204" pitchFamily="34" charset="0"/>
                <a:cs typeface="Times New Roman" panose="02020603050405020304" pitchFamily="18" charset="0"/>
              </a:rPr>
              <a:t> - </a:t>
            </a: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Taumata Arowai.     Hinekorako.   </a:t>
            </a:r>
            <a:r>
              <a:rPr lang="en-NZ" sz="1800" dirty="0">
                <a:cs typeface="Times New Roman" panose="02020603050405020304" pitchFamily="18" charset="0"/>
              </a:rPr>
              <a:t>Te Mana o te Wai</a:t>
            </a:r>
            <a:r>
              <a:rPr lang="en-NZ" sz="1800" dirty="0">
                <a:solidFill>
                  <a:schemeClr val="tx1"/>
                </a:solidFill>
                <a:effectLst/>
                <a:latin typeface="+mn-lt"/>
                <a:ea typeface="+mn-ea"/>
                <a:cs typeface="+mn-cs"/>
              </a:rPr>
              <a:t>.   </a:t>
            </a: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Water NZ.     Water Safety Plans</a:t>
            </a:r>
            <a:r>
              <a:rPr lang="en-NZ" sz="1800" b="0" u="non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Initiatives.</a:t>
            </a:r>
          </a:p>
          <a:p>
            <a:pPr marL="285750" marR="0" lvl="0" indent="-285750" algn="just"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endParaRPr lang="en-NZ" sz="1800" b="0" u="non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r>
              <a:rPr lang="en-NZ" sz="1800" u="sng" dirty="0">
                <a:effectLst/>
                <a:latin typeface="Calibri" panose="020F0502020204030204" pitchFamily="34" charset="0"/>
                <a:ea typeface="Calibri" panose="020F0502020204030204" pitchFamily="34" charset="0"/>
                <a:cs typeface="Times New Roman" panose="02020603050405020304" pitchFamily="18" charset="0"/>
              </a:rPr>
              <a:t>Summary &amp; Key Learnings</a:t>
            </a:r>
            <a:r>
              <a:rPr lang="en-NZ" sz="1800" dirty="0">
                <a:effectLst/>
                <a:latin typeface="Calibri" panose="020F0502020204030204" pitchFamily="34" charset="0"/>
                <a:ea typeface="Calibri" panose="020F0502020204030204" pitchFamily="34" charset="0"/>
                <a:cs typeface="Times New Roman" panose="02020603050405020304" pitchFamily="18" charset="0"/>
              </a:rPr>
              <a:t> – </a:t>
            </a: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Trained staff to manage.    Asset issues.     Think outside the square.    Comms with other teams</a:t>
            </a:r>
            <a:r>
              <a:rPr lang="en-NZ" sz="1800" b="0" u="non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NZ" sz="1800" b="1" u="sng"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en-NZ" dirty="0"/>
          </a:p>
        </p:txBody>
      </p:sp>
      <p:sp>
        <p:nvSpPr>
          <p:cNvPr id="4" name="Slide Number Placeholder 3"/>
          <p:cNvSpPr>
            <a:spLocks noGrp="1"/>
          </p:cNvSpPr>
          <p:nvPr>
            <p:ph type="sldNum" sz="quarter" idx="5"/>
          </p:nvPr>
        </p:nvSpPr>
        <p:spPr/>
        <p:txBody>
          <a:bodyPr/>
          <a:lstStyle/>
          <a:p>
            <a:fld id="{BF6B3765-1535-41FB-A927-AAD2D1E85382}" type="slidenum">
              <a:rPr lang="en-US" smtClean="0"/>
              <a:t>2</a:t>
            </a:fld>
            <a:endParaRPr lang="en-US" dirty="0"/>
          </a:p>
        </p:txBody>
      </p:sp>
    </p:spTree>
    <p:extLst>
      <p:ext uri="{BB962C8B-B14F-4D97-AF65-F5344CB8AC3E}">
        <p14:creationId xmlns:p14="http://schemas.microsoft.com/office/powerpoint/2010/main" val="2859861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lnSpc>
                <a:spcPct val="107000"/>
              </a:lnSpc>
              <a:spcAft>
                <a:spcPts val="1200"/>
              </a:spcAft>
              <a:buFont typeface="Arial" panose="020B0604020202020204" pitchFamily="34" charset="0"/>
              <a:buChar char="•"/>
            </a:pPr>
            <a:r>
              <a:rPr lang="en-NZ" sz="1800" dirty="0">
                <a:effectLst/>
                <a:latin typeface="Calibri" panose="020F0502020204030204" pitchFamily="34" charset="0"/>
                <a:ea typeface="Calibri" panose="020F0502020204030204" pitchFamily="34" charset="0"/>
                <a:cs typeface="Times New Roman" panose="02020603050405020304" pitchFamily="18" charset="0"/>
              </a:rPr>
              <a:t>Healthy </a:t>
            </a:r>
            <a:r>
              <a:rPr lang="en-NZ" sz="1800" b="0" u="none" strike="noStrike" dirty="0">
                <a:effectLst/>
                <a:latin typeface="Calibri" panose="020F0502020204030204" pitchFamily="34" charset="0"/>
                <a:ea typeface="Calibri" panose="020F0502020204030204" pitchFamily="34" charset="0"/>
                <a:cs typeface="Times New Roman" panose="02020603050405020304" pitchFamily="18" charset="0"/>
              </a:rPr>
              <a:t>Waters is Auckland Council’s 3 Waters team previously only managing the city’s stormwater networks.</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1200"/>
              </a:spcAft>
              <a:buFont typeface="Arial" panose="020B0604020202020204" pitchFamily="34" charset="0"/>
              <a:buChar char="•"/>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1200"/>
              </a:spcAft>
              <a:buFont typeface="Arial" panose="020B0604020202020204" pitchFamily="34" charset="0"/>
              <a:buChar char="•"/>
            </a:pPr>
            <a:r>
              <a:rPr lang="en-NZ" sz="1800" dirty="0">
                <a:effectLst/>
                <a:latin typeface="Calibri" panose="020F0502020204030204" pitchFamily="34" charset="0"/>
                <a:ea typeface="Calibri" panose="020F0502020204030204" pitchFamily="34" charset="0"/>
                <a:cs typeface="Times New Roman" panose="02020603050405020304" pitchFamily="18" charset="0"/>
              </a:rPr>
              <a:t>Since July 2017 Healthy Waters has been responsible for providing water and wastewater services at a wide range of </a:t>
            </a:r>
            <a:r>
              <a:rPr lang="en-NZ" sz="1800" b="0" u="none" dirty="0">
                <a:effectLst/>
                <a:latin typeface="Calibri" panose="020F0502020204030204" pitchFamily="34" charset="0"/>
                <a:ea typeface="Calibri" panose="020F0502020204030204" pitchFamily="34" charset="0"/>
                <a:cs typeface="Times New Roman" panose="02020603050405020304" pitchFamily="18" charset="0"/>
              </a:rPr>
              <a:t>Council’s community </a:t>
            </a:r>
            <a:r>
              <a:rPr lang="en-NZ" sz="1800" dirty="0">
                <a:effectLst/>
                <a:latin typeface="Calibri" panose="020F0502020204030204" pitchFamily="34" charset="0"/>
                <a:ea typeface="Calibri" panose="020F0502020204030204" pitchFamily="34" charset="0"/>
                <a:cs typeface="Times New Roman" panose="02020603050405020304" pitchFamily="18" charset="0"/>
              </a:rPr>
              <a:t>facility sites, where these services fall outside the urban areas covered by Watercare networks. </a:t>
            </a:r>
          </a:p>
          <a:p>
            <a:pPr marL="285750" indent="-285750" algn="just">
              <a:lnSpc>
                <a:spcPct val="107000"/>
              </a:lnSpc>
              <a:spcAft>
                <a:spcPts val="1200"/>
              </a:spcAft>
              <a:buFont typeface="Arial" panose="020B0604020202020204" pitchFamily="34" charset="0"/>
              <a:buChar char="•"/>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1200"/>
              </a:spcAft>
              <a:buFont typeface="Arial" panose="020B0604020202020204" pitchFamily="34" charset="0"/>
              <a:buChar char="•"/>
            </a:pPr>
            <a:r>
              <a:rPr lang="en-NZ" sz="1800" b="0" u="none" strike="noStrike" dirty="0">
                <a:effectLst/>
                <a:latin typeface="Calibri" panose="020F0502020204030204" pitchFamily="34" charset="0"/>
                <a:ea typeface="Calibri" panose="020F0502020204030204" pitchFamily="34" charset="0"/>
                <a:cs typeface="Times New Roman" panose="02020603050405020304" pitchFamily="18" charset="0"/>
              </a:rPr>
              <a:t>The Small Supplies were added to the teams original stormwater role so that these </a:t>
            </a: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sites are now managed by a team of staff with water &amp; wastewater treatment backgrounds.  The management &amp; operation of these sites had previously been the responsibility of Council’s Full Facilities maintenance teams, whose primary focus was building &amp; grounds maintenance. </a:t>
            </a:r>
          </a:p>
          <a:p>
            <a:pPr marL="285750" indent="-285750" algn="just">
              <a:lnSpc>
                <a:spcPct val="107000"/>
              </a:lnSpc>
              <a:spcAft>
                <a:spcPts val="1200"/>
              </a:spcAft>
              <a:buFont typeface="Arial" panose="020B0604020202020204" pitchFamily="34" charset="0"/>
              <a:buChar char="•"/>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1200"/>
              </a:spcAft>
              <a:buFont typeface="Arial" panose="020B0604020202020204" pitchFamily="34" charset="0"/>
              <a:buChar char="•"/>
            </a:pPr>
            <a:r>
              <a:rPr lang="en-NZ" sz="1800" dirty="0">
                <a:effectLst/>
                <a:latin typeface="Calibri" panose="020F0502020204030204" pitchFamily="34" charset="0"/>
                <a:ea typeface="Calibri" panose="020F0502020204030204" pitchFamily="34" charset="0"/>
                <a:cs typeface="Times New Roman" panose="02020603050405020304" pitchFamily="18" charset="0"/>
              </a:rPr>
              <a:t>These onsite systems are operated, maintained and upgraded so that safe drinking water is provided to Aucklanders enjoying these facilities, as well as protecting their health and </a:t>
            </a:r>
            <a:r>
              <a:rPr lang="en-NZ" sz="1800" u="none" strike="noStrike" dirty="0">
                <a:effectLst/>
                <a:latin typeface="Calibri" panose="020F0502020204030204" pitchFamily="34" charset="0"/>
                <a:ea typeface="Calibri" panose="020F0502020204030204" pitchFamily="34" charset="0"/>
                <a:cs typeface="Times New Roman" panose="02020603050405020304" pitchFamily="18" charset="0"/>
              </a:rPr>
              <a:t>minimising any adverse effects of wastewater </a:t>
            </a:r>
            <a:r>
              <a:rPr lang="en-NZ" sz="1800" dirty="0">
                <a:effectLst/>
                <a:latin typeface="Calibri" panose="020F0502020204030204" pitchFamily="34" charset="0"/>
                <a:ea typeface="Calibri" panose="020F0502020204030204" pitchFamily="34" charset="0"/>
                <a:cs typeface="Times New Roman" panose="02020603050405020304" pitchFamily="18" charset="0"/>
              </a:rPr>
              <a:t>on the environment.</a:t>
            </a:r>
          </a:p>
          <a:p>
            <a:pPr marL="285750" indent="-285750" algn="just">
              <a:lnSpc>
                <a:spcPct val="107000"/>
              </a:lnSpc>
              <a:spcAft>
                <a:spcPts val="1200"/>
              </a:spcAft>
              <a:buFont typeface="Arial" panose="020B0604020202020204" pitchFamily="34" charset="0"/>
              <a:buChar char="•"/>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1200"/>
              </a:spcAft>
              <a:buFont typeface="Arial" panose="020B0604020202020204" pitchFamily="34" charset="0"/>
              <a:buChar char="•"/>
            </a:pP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Healthy Waters management recognised the risk to Council associated with these systems, and were proactive in bringing the responsibility into the team where there were several staff with relevant experience</a:t>
            </a:r>
            <a:r>
              <a:rPr lang="en-NZ" sz="1800" dirty="0">
                <a:effectLst/>
                <a:latin typeface="Calibri" panose="020F0502020204030204" pitchFamily="34" charset="0"/>
                <a:ea typeface="Calibri" panose="020F0502020204030204" pitchFamily="34" charset="0"/>
                <a:cs typeface="Times New Roman" panose="02020603050405020304" pitchFamily="18" charset="0"/>
              </a:rPr>
              <a:t>.</a:t>
            </a:r>
          </a:p>
          <a:p>
            <a:pPr marL="171450" indent="-171450">
              <a:buFont typeface="Arial" panose="020B0604020202020204" pitchFamily="34" charset="0"/>
              <a:buChar char="•"/>
            </a:pPr>
            <a:endParaRPr lang="en-NZ" dirty="0"/>
          </a:p>
        </p:txBody>
      </p:sp>
      <p:sp>
        <p:nvSpPr>
          <p:cNvPr id="4" name="Slide Number Placeholder 3"/>
          <p:cNvSpPr>
            <a:spLocks noGrp="1"/>
          </p:cNvSpPr>
          <p:nvPr>
            <p:ph type="sldNum" sz="quarter" idx="5"/>
          </p:nvPr>
        </p:nvSpPr>
        <p:spPr/>
        <p:txBody>
          <a:bodyPr/>
          <a:lstStyle/>
          <a:p>
            <a:fld id="{BF6B3765-1535-41FB-A927-AAD2D1E85382}" type="slidenum">
              <a:rPr lang="en-US" smtClean="0"/>
              <a:t>3</a:t>
            </a:fld>
            <a:endParaRPr lang="en-US" dirty="0"/>
          </a:p>
        </p:txBody>
      </p:sp>
    </p:spTree>
    <p:extLst>
      <p:ext uri="{BB962C8B-B14F-4D97-AF65-F5344CB8AC3E}">
        <p14:creationId xmlns:p14="http://schemas.microsoft.com/office/powerpoint/2010/main" val="1608183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just"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r>
              <a:rPr lang="en-NZ" sz="1800" dirty="0">
                <a:effectLst/>
                <a:latin typeface="Calibri" panose="020F0502020204030204" pitchFamily="34" charset="0"/>
                <a:ea typeface="Calibri" panose="020F0502020204030204" pitchFamily="34" charset="0"/>
                <a:cs typeface="Times New Roman" panose="02020603050405020304" pitchFamily="18" charset="0"/>
              </a:rPr>
              <a:t>Facilities include over 35 Regional Parks, 180 toilet blocks, 40 community halls and more than 100 diverse facilities (holiday parks/campgrounds, sports parks, childcare, tenanted properties).  All Council owned.</a:t>
            </a:r>
          </a:p>
          <a:p>
            <a:pPr marL="285750" indent="-285750" algn="just">
              <a:lnSpc>
                <a:spcPct val="107000"/>
              </a:lnSpc>
              <a:spcAft>
                <a:spcPts val="1200"/>
              </a:spcAft>
              <a:buFont typeface="Arial" panose="020B0604020202020204" pitchFamily="34" charset="0"/>
              <a:buChar char="•"/>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1200"/>
              </a:spcAft>
              <a:buFont typeface="Arial" panose="020B0604020202020204" pitchFamily="34" charset="0"/>
              <a:buChar char="•"/>
            </a:pP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Our customers are the local communities as well as visitors to these mostly remote sites.   They need to be able to enjoy these facilities now and for future generations.</a:t>
            </a:r>
          </a:p>
          <a:p>
            <a:pPr marL="285750" indent="-285750" algn="just">
              <a:lnSpc>
                <a:spcPct val="107000"/>
              </a:lnSpc>
              <a:spcAft>
                <a:spcPts val="1200"/>
              </a:spcAft>
              <a:buFont typeface="Arial" panose="020B0604020202020204" pitchFamily="34" charset="0"/>
              <a:buChar char="•"/>
            </a:pPr>
            <a:endPar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These sites experience a significant seasonal population change, particularly on weekends and in the summer months, when visitor numbers can increase up to 100 fold</a:t>
            </a:r>
            <a:r>
              <a:rPr lang="en-NZ" sz="1800" dirty="0">
                <a:effectLst/>
                <a:latin typeface="Calibri" panose="020F0502020204030204" pitchFamily="34" charset="0"/>
                <a:ea typeface="Calibri" panose="020F0502020204030204" pitchFamily="34" charset="0"/>
                <a:cs typeface="Times New Roman" panose="02020603050405020304" pitchFamily="18" charset="0"/>
              </a:rPr>
              <a:t>.   In addition special events such as music festivals or birthdays / other celebrations.</a:t>
            </a:r>
          </a:p>
          <a:p>
            <a:pPr marL="285750" marR="0" lvl="0" indent="-285750" algn="just"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1200"/>
              </a:spcAft>
              <a:buFont typeface="Arial" panose="020B0604020202020204" pitchFamily="34" charset="0"/>
              <a:buChar char="•"/>
            </a:pP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Community halls and minor properties (dwellings) are supplied by roof water source.  The majority of others are Regional Parks and Campgrounds or similar supplied by bore or (very few) on stream supply</a:t>
            </a:r>
            <a:r>
              <a:rPr lang="en-NZ" sz="1800"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BF6B3765-1535-41FB-A927-AAD2D1E85382}" type="slidenum">
              <a:rPr lang="en-US" smtClean="0"/>
              <a:t>4</a:t>
            </a:fld>
            <a:endParaRPr lang="en-US" dirty="0"/>
          </a:p>
        </p:txBody>
      </p:sp>
    </p:spTree>
    <p:extLst>
      <p:ext uri="{BB962C8B-B14F-4D97-AF65-F5344CB8AC3E}">
        <p14:creationId xmlns:p14="http://schemas.microsoft.com/office/powerpoint/2010/main" val="448294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t>Whangateau Holiday Park, Campground &amp; Sports Reserve in the north east.</a:t>
            </a:r>
          </a:p>
        </p:txBody>
      </p:sp>
      <p:sp>
        <p:nvSpPr>
          <p:cNvPr id="4" name="Slide Number Placeholder 3"/>
          <p:cNvSpPr>
            <a:spLocks noGrp="1"/>
          </p:cNvSpPr>
          <p:nvPr>
            <p:ph type="sldNum" sz="quarter" idx="5"/>
          </p:nvPr>
        </p:nvSpPr>
        <p:spPr/>
        <p:txBody>
          <a:bodyPr/>
          <a:lstStyle/>
          <a:p>
            <a:fld id="{BF6B3765-1535-41FB-A927-AAD2D1E85382}" type="slidenum">
              <a:rPr lang="en-US" smtClean="0"/>
              <a:t>5</a:t>
            </a:fld>
            <a:endParaRPr lang="en-US" dirty="0"/>
          </a:p>
        </p:txBody>
      </p:sp>
    </p:spTree>
    <p:extLst>
      <p:ext uri="{BB962C8B-B14F-4D97-AF65-F5344CB8AC3E}">
        <p14:creationId xmlns:p14="http://schemas.microsoft.com/office/powerpoint/2010/main" val="954763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just"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Asset managed are across more than 350 site locations - including over 250 water supply systems, 121 potable supplies (excl beach toilet blocks),  340 water tanks.   </a:t>
            </a:r>
            <a:r>
              <a:rPr lang="en-NZ" sz="1800" dirty="0">
                <a:effectLst/>
                <a:latin typeface="Calibri" panose="020F0502020204030204" pitchFamily="34" charset="0"/>
                <a:ea typeface="Calibri" panose="020F0502020204030204" pitchFamily="34" charset="0"/>
                <a:cs typeface="Times New Roman" panose="02020603050405020304" pitchFamily="18" charset="0"/>
              </a:rPr>
              <a:t>The r</a:t>
            </a: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oof water supplies utilise proprietary treatment units, whereas the bore &amp; stream supplies are predominantly component water treatment systems, incl liquid chlorine dosing.   Some systems are a combination of roof &amp; bore.</a:t>
            </a:r>
          </a:p>
          <a:p>
            <a:pPr marL="285750" marR="0" lvl="0" indent="-285750" algn="just"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endPar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There are over 80 wastewater treatment systems,   280 septic tanks,   and 70 minor pump stations (mainly urban sites where the waste needs to be lifted into reticulated network).    </a:t>
            </a:r>
          </a:p>
          <a:p>
            <a:pPr marL="285750" marR="0" lvl="0" indent="-285750" algn="just"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endPar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Initially a significant issue was the lack of asset data, no GIS mapping, as our asset register and job management system were quite different to that of the previous operator</a:t>
            </a:r>
            <a:r>
              <a:rPr lang="en-NZ" sz="1800" dirty="0">
                <a:effectLst/>
                <a:latin typeface="Calibri" panose="020F0502020204030204" pitchFamily="34" charset="0"/>
                <a:ea typeface="Calibri" panose="020F0502020204030204" pitchFamily="34" charset="0"/>
                <a:cs typeface="Times New Roman" panose="02020603050405020304" pitchFamily="18" charset="0"/>
              </a:rPr>
              <a:t>.    Asset data collection was therefore started from scratch.</a:t>
            </a:r>
          </a:p>
          <a:p>
            <a:pPr marL="285750" indent="-285750" algn="just">
              <a:lnSpc>
                <a:spcPct val="107000"/>
              </a:lnSpc>
              <a:spcAft>
                <a:spcPts val="1200"/>
              </a:spcAft>
              <a:buFont typeface="Arial" panose="020B0604020202020204" pitchFamily="34" charset="0"/>
              <a:buChar char="•"/>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1200"/>
              </a:spcAft>
              <a:buFont typeface="Arial" panose="020B0604020202020204" pitchFamily="34" charset="0"/>
              <a:buChar char="•"/>
            </a:pP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initial 2 years were needed to fully transition the assets</a:t>
            </a:r>
            <a:r>
              <a:rPr lang="en-NZ" sz="1800"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a:t>
            </a: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stand-alone high level GIS platform </a:t>
            </a:r>
            <a:r>
              <a:rPr lang="en-NZ"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was </a:t>
            </a: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developed, and is now integrated as a layer in Council’s “</a:t>
            </a:r>
            <a:r>
              <a:rPr lang="en-NZ"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GeoMaps</a:t>
            </a: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ArcGIS system.   Detailed data is stored on facility type, asset name, site location, whether potable/non-potable, equipment type.   Incl wastewater.</a:t>
            </a:r>
          </a:p>
          <a:p>
            <a:pPr marL="0" indent="0" algn="just">
              <a:lnSpc>
                <a:spcPct val="107000"/>
              </a:lnSpc>
              <a:spcAft>
                <a:spcPts val="1200"/>
              </a:spcAft>
              <a:buFont typeface="Arial" panose="020B0604020202020204" pitchFamily="34" charset="0"/>
              <a:buNone/>
            </a:pPr>
            <a:endParaRPr lang="en-NZ" sz="1800" strike="sng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More recently work has been completed on development of a comprehensive Asset Management Programme with 5yr, 10yr and beyond asset planning data, as well as renewals cost projections.</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BF6B3765-1535-41FB-A927-AAD2D1E85382}" type="slidenum">
              <a:rPr lang="en-US" smtClean="0"/>
              <a:t>6</a:t>
            </a:fld>
            <a:endParaRPr lang="en-US" dirty="0"/>
          </a:p>
        </p:txBody>
      </p:sp>
    </p:spTree>
    <p:extLst>
      <p:ext uri="{BB962C8B-B14F-4D97-AF65-F5344CB8AC3E}">
        <p14:creationId xmlns:p14="http://schemas.microsoft.com/office/powerpoint/2010/main" val="911411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a:t>Assets spread right across the region incl the Hauraki Gulf Islands</a:t>
            </a:r>
          </a:p>
          <a:p>
            <a:pPr marL="171450" indent="-171450">
              <a:buFont typeface="Arial" panose="020B0604020202020204" pitchFamily="34" charset="0"/>
              <a:buChar char="•"/>
            </a:pPr>
            <a:endParaRPr lang="en-NZ" dirty="0"/>
          </a:p>
        </p:txBody>
      </p:sp>
      <p:sp>
        <p:nvSpPr>
          <p:cNvPr id="4" name="Slide Number Placeholder 3"/>
          <p:cNvSpPr>
            <a:spLocks noGrp="1"/>
          </p:cNvSpPr>
          <p:nvPr>
            <p:ph type="sldNum" sz="quarter" idx="5"/>
          </p:nvPr>
        </p:nvSpPr>
        <p:spPr/>
        <p:txBody>
          <a:bodyPr/>
          <a:lstStyle/>
          <a:p>
            <a:fld id="{BF6B3765-1535-41FB-A927-AAD2D1E85382}" type="slidenum">
              <a:rPr lang="en-US" smtClean="0"/>
              <a:t>7</a:t>
            </a:fld>
            <a:endParaRPr lang="en-US" dirty="0"/>
          </a:p>
        </p:txBody>
      </p:sp>
    </p:spTree>
    <p:extLst>
      <p:ext uri="{BB962C8B-B14F-4D97-AF65-F5344CB8AC3E}">
        <p14:creationId xmlns:p14="http://schemas.microsoft.com/office/powerpoint/2010/main" val="27307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lnSpc>
                <a:spcPct val="107000"/>
              </a:lnSpc>
              <a:spcAft>
                <a:spcPts val="1200"/>
              </a:spcAft>
              <a:buFont typeface="Arial" panose="020B0604020202020204" pitchFamily="34" charset="0"/>
              <a:buChar char="•"/>
            </a:pP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Our customers expect drinking water to be safe which we are able to demonstrate by complying with DWSNZ.   This is our </a:t>
            </a:r>
            <a:r>
              <a:rPr lang="en-NZ" sz="18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top</a:t>
            </a: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priority, with measures in place over &amp; above TA requirements.   EG -the Varying Population approach to quality assurance has been in place since soon after commencing, whereby physical site visits and lab monitoring is increased through Dec - Feb.</a:t>
            </a:r>
          </a:p>
          <a:p>
            <a:pPr marL="285750" indent="-285750" algn="just">
              <a:lnSpc>
                <a:spcPct val="107000"/>
              </a:lnSpc>
              <a:spcAft>
                <a:spcPts val="1200"/>
              </a:spcAft>
              <a:buFont typeface="Arial" panose="020B0604020202020204" pitchFamily="34" charset="0"/>
              <a:buChar char="•"/>
            </a:pPr>
            <a:endPar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With the sites so widely spread, Ops &amp; Maint contracts are split North &amp; South.   This</a:t>
            </a:r>
            <a:r>
              <a:rPr lang="en-NZ" sz="1800" dirty="0">
                <a:effectLst/>
                <a:latin typeface="Calibri" panose="020F0502020204030204" pitchFamily="34" charset="0"/>
                <a:ea typeface="Calibri" panose="020F0502020204030204" pitchFamily="34" charset="0"/>
                <a:cs typeface="Times New Roman" panose="02020603050405020304" pitchFamily="18" charset="0"/>
              </a:rPr>
              <a:t> was a conscious decision to not combine all into 1 contract (all eggs in one basket), and also to provide competition, and ability to review cost &amp; performance between the two.   </a:t>
            </a:r>
          </a:p>
          <a:p>
            <a:pPr marL="285750" marR="0" lvl="0" indent="-285750" algn="just"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endPar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contractors selected are both experienced organisations of a size relevant to hold good in-house knowledge of water systems operations.   Both held 3 Waters contracts with other Council teams or with Watercare.   This was essential in order to provide the skills, response times and efficiencies required</a:t>
            </a:r>
            <a:r>
              <a:rPr lang="en-NZ" sz="1800" dirty="0">
                <a:effectLst/>
                <a:latin typeface="Calibri" panose="020F0502020204030204" pitchFamily="34" charset="0"/>
                <a:ea typeface="Calibri" panose="020F0502020204030204" pitchFamily="34" charset="0"/>
                <a:cs typeface="Times New Roman" panose="02020603050405020304" pitchFamily="18" charset="0"/>
              </a:rPr>
              <a:t>.   </a:t>
            </a:r>
          </a:p>
          <a:p>
            <a:pPr marL="285750" marR="0" lvl="0" indent="-285750" algn="just"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1200"/>
              </a:spcAft>
              <a:buFont typeface="Arial" panose="020B0604020202020204" pitchFamily="34" charset="0"/>
              <a:buChar char="•"/>
            </a:pPr>
            <a:r>
              <a:rPr lang="en-NZ"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Current</a:t>
            </a:r>
            <a:r>
              <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Opex spend for these works is just over $5m per annum.   This can be stretched when numerous minor investigations are required to support operational decisions.</a:t>
            </a:r>
          </a:p>
          <a:p>
            <a:pPr marL="285750" indent="-285750" algn="just">
              <a:lnSpc>
                <a:spcPct val="107000"/>
              </a:lnSpc>
              <a:spcAft>
                <a:spcPts val="1200"/>
              </a:spcAft>
              <a:buFont typeface="Arial" panose="020B0604020202020204" pitchFamily="34" charset="0"/>
              <a:buChar char="•"/>
            </a:pPr>
            <a:endParaRPr lang="en-NZ"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r>
              <a:rPr lang="en-NZ"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Both areas are operated with a 24/7 on call response </a:t>
            </a:r>
            <a:r>
              <a:rPr lang="en-NZ" sz="1200" dirty="0">
                <a:effectLst/>
                <a:latin typeface="Calibri" panose="020F0502020204030204" pitchFamily="34" charset="0"/>
                <a:ea typeface="Calibri" panose="020F0502020204030204" pitchFamily="34" charset="0"/>
                <a:cs typeface="Times New Roman" panose="02020603050405020304" pitchFamily="18" charset="0"/>
              </a:rPr>
              <a:t>regime, with escalation provided.   This is essential during weekends and holiday periods when visitor numbers are at the highest.    </a:t>
            </a:r>
            <a:endParaRPr lang="en-NZ" sz="1200" b="1" u="sng" strike="sngStrike"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just" defTabSz="914400" rtl="0" eaLnBrk="1" fontAlgn="auto" latinLnBrk="0" hangingPunct="1">
              <a:lnSpc>
                <a:spcPct val="107000"/>
              </a:lnSpc>
              <a:spcBef>
                <a:spcPts val="0"/>
              </a:spcBef>
              <a:spcAft>
                <a:spcPts val="1200"/>
              </a:spcAft>
              <a:buClrTx/>
              <a:buSzTx/>
              <a:buFont typeface="Arial" panose="020B0604020202020204" pitchFamily="34" charset="0"/>
              <a:buChar char="•"/>
              <a:tabLst/>
              <a:defRPr/>
            </a:pPr>
            <a:r>
              <a:rPr lang="en-NZ" sz="1200" dirty="0">
                <a:effectLst/>
                <a:latin typeface="Calibri" panose="020F0502020204030204" pitchFamily="34" charset="0"/>
                <a:ea typeface="Calibri" panose="020F0502020204030204" pitchFamily="34" charset="0"/>
                <a:cs typeface="Times New Roman" panose="02020603050405020304" pitchFamily="18" charset="0"/>
              </a:rPr>
              <a:t>Initially there was very limited data monitoring, which was firstly developed for critical sites – flows and tank level with alerts, then expanded with data now being telemetered back to an operational dashboard.    The lab sampling programme was also expanded to provide additional operational confidence.</a:t>
            </a:r>
            <a:endParaRPr lang="en-NZ"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F6B3765-1535-41FB-A927-AAD2D1E85382}" type="slidenum">
              <a:rPr lang="en-US" smtClean="0"/>
              <a:t>8</a:t>
            </a:fld>
            <a:endParaRPr lang="en-US" dirty="0"/>
          </a:p>
        </p:txBody>
      </p:sp>
    </p:spTree>
    <p:extLst>
      <p:ext uri="{BB962C8B-B14F-4D97-AF65-F5344CB8AC3E}">
        <p14:creationId xmlns:p14="http://schemas.microsoft.com/office/powerpoint/2010/main" val="526132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NZ" dirty="0"/>
              <a:t>Typical operational site – proprietary secondary wastewater treatment.</a:t>
            </a:r>
          </a:p>
        </p:txBody>
      </p:sp>
      <p:sp>
        <p:nvSpPr>
          <p:cNvPr id="4" name="Slide Number Placeholder 3"/>
          <p:cNvSpPr>
            <a:spLocks noGrp="1"/>
          </p:cNvSpPr>
          <p:nvPr>
            <p:ph type="sldNum" sz="quarter" idx="5"/>
          </p:nvPr>
        </p:nvSpPr>
        <p:spPr/>
        <p:txBody>
          <a:bodyPr/>
          <a:lstStyle/>
          <a:p>
            <a:fld id="{BF6B3765-1535-41FB-A927-AAD2D1E85382}" type="slidenum">
              <a:rPr lang="en-US" smtClean="0"/>
              <a:t>9</a:t>
            </a:fld>
            <a:endParaRPr lang="en-US" dirty="0"/>
          </a:p>
        </p:txBody>
      </p:sp>
    </p:spTree>
    <p:extLst>
      <p:ext uri="{BB962C8B-B14F-4D97-AF65-F5344CB8AC3E}">
        <p14:creationId xmlns:p14="http://schemas.microsoft.com/office/powerpoint/2010/main" val="388624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1CAFE9EF-BFD3-43EA-A868-783EE64D3026}" type="datetime1">
              <a:rPr lang="en-US" smtClean="0"/>
              <a:t>10/13/2022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715DF4-6503-424C-B89D-B31483AF0BFD}" type="datetime1">
              <a:rPr lang="en-US" smtClean="0"/>
              <a:t>10/13/2022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BEE408-CEE3-4069-B613-CB32C19D6587}" type="datetime1">
              <a:rPr lang="en-US" smtClean="0"/>
              <a:t>10/13/2022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4680C5-3949-48B3-AAD0-C6AC4D6634A8}" type="datetime1">
              <a:rPr lang="en-US" smtClean="0"/>
              <a:t>10/13/2022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451F9A-4BC0-4BDC-9C0A-439930D3F628}" type="datetime1">
              <a:rPr lang="en-US" smtClean="0"/>
              <a:t>10/13/2022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C190EB-8738-400A-AFF7-6D1DEC6B76AF}" type="datetime1">
              <a:rPr lang="en-US" smtClean="0"/>
              <a:t>10/13/2022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A4A0F0B9-B198-4467-8481-337D4552AC07}" type="datetime1">
              <a:rPr lang="en-US" smtClean="0"/>
              <a:t>10/13/2022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A7E8C0-DCD6-4618-824E-E5B47E37F774}" type="datetime1">
              <a:rPr lang="en-US" smtClean="0"/>
              <a:t>10/13/2022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C6133B-A04A-40C7-999B-6B964B69F57E}" type="datetime1">
              <a:rPr lang="en-US" smtClean="0"/>
              <a:t>10/13/2022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466FB9-D28B-49B1-96AA-2DC4A0B82672}" type="datetime1">
              <a:rPr lang="en-US" smtClean="0"/>
              <a:t>10/13/2022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6763742-95DB-4727-9E2D-E67133874C57}" type="datetime1">
              <a:rPr lang="en-US" smtClean="0"/>
              <a:t>10/13/2022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F4C757-AC18-4BD4-B58D-C09C7F56266E}" type="datetime1">
              <a:rPr lang="en-US" smtClean="0"/>
              <a:t>10/13/2022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A06CBA-D419-41FA-8B3E-D17E24A5F335}" type="datetime1">
              <a:rPr lang="en-US" smtClean="0"/>
              <a:t>10/13/2022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24B8EF-695A-4D91-86E6-BD3ABF986DC6}" type="datetime1">
              <a:rPr lang="en-US" smtClean="0"/>
              <a:t>10/13/2022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49A1DA-1075-4AB6-9AFC-9045E23C9F15}" type="datetime1">
              <a:rPr lang="en-US" smtClean="0"/>
              <a:t>10/13/2022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423360-0F07-4AD4-AAF8-61579BDE5A02}" type="datetime1">
              <a:rPr lang="en-US" smtClean="0"/>
              <a:t>10/13/2022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35D3E4-AEF6-4C0D-955F-4975ADE12833}" type="datetime1">
              <a:rPr lang="en-US" smtClean="0"/>
              <a:t>10/13/2022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F096B060-2D6F-430E-A017-FCCC5AF2AC19}" type="datetime1">
              <a:rPr lang="en-US" smtClean="0"/>
              <a:t>10/13/2022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up close image of waves">
            <a:extLst>
              <a:ext uri="{FF2B5EF4-FFF2-40B4-BE49-F238E27FC236}">
                <a16:creationId xmlns:a16="http://schemas.microsoft.com/office/drawing/2014/main" id="{9648A932-5E17-4859-9FE3-70EB96EA5C70}"/>
              </a:ext>
            </a:extLst>
          </p:cNvPr>
          <p:cNvPicPr>
            <a:picLocks noChangeAspect="1"/>
          </p:cNvPicPr>
          <p:nvPr/>
        </p:nvPicPr>
        <p:blipFill rotWithShape="1">
          <a:blip r:embed="rId4">
            <a:alphaModFix amt="41000"/>
          </a:blip>
          <a:srcRect l="9091" t="3462" b="19929"/>
          <a:stretch/>
        </p:blipFill>
        <p:spPr>
          <a:xfrm>
            <a:off x="20" y="0"/>
            <a:ext cx="12191980" cy="6858000"/>
          </a:xfrm>
          <a:prstGeom prst="rect">
            <a:avLst/>
          </a:prstGeom>
        </p:spPr>
      </p:pic>
      <p:sp>
        <p:nvSpPr>
          <p:cNvPr id="3" name="Subtitle 2">
            <a:extLst>
              <a:ext uri="{FF2B5EF4-FFF2-40B4-BE49-F238E27FC236}">
                <a16:creationId xmlns:a16="http://schemas.microsoft.com/office/drawing/2014/main" id="{516A0C15-5BB2-41A2-BD46-E18F635D59B0}"/>
              </a:ext>
            </a:extLst>
          </p:cNvPr>
          <p:cNvSpPr>
            <a:spLocks noGrp="1"/>
          </p:cNvSpPr>
          <p:nvPr>
            <p:ph type="subTitle" idx="1"/>
          </p:nvPr>
        </p:nvSpPr>
        <p:spPr>
          <a:xfrm>
            <a:off x="2428874" y="5454544"/>
            <a:ext cx="9144000" cy="754025"/>
          </a:xfrm>
        </p:spPr>
        <p:txBody>
          <a:bodyPr>
            <a:normAutofit fontScale="70000" lnSpcReduction="20000"/>
          </a:bodyPr>
          <a:lstStyle/>
          <a:p>
            <a:r>
              <a:rPr lang="en-US" dirty="0"/>
              <a:t>Brett Clinton</a:t>
            </a:r>
          </a:p>
          <a:p>
            <a:r>
              <a:rPr lang="en-US" dirty="0"/>
              <a:t>Auckland Council - Healthy Waters</a:t>
            </a:r>
          </a:p>
        </p:txBody>
      </p:sp>
      <p:sp>
        <p:nvSpPr>
          <p:cNvPr id="2" name="Title 1">
            <a:extLst>
              <a:ext uri="{FF2B5EF4-FFF2-40B4-BE49-F238E27FC236}">
                <a16:creationId xmlns:a16="http://schemas.microsoft.com/office/drawing/2014/main" id="{AF6636B6-A233-459A-95E5-DFBD46F360BC}"/>
              </a:ext>
            </a:extLst>
          </p:cNvPr>
          <p:cNvSpPr>
            <a:spLocks noGrp="1"/>
          </p:cNvSpPr>
          <p:nvPr>
            <p:ph type="ctrTitle"/>
          </p:nvPr>
        </p:nvSpPr>
        <p:spPr>
          <a:xfrm>
            <a:off x="1257300" y="1026443"/>
            <a:ext cx="9239250" cy="2754982"/>
          </a:xfrm>
        </p:spPr>
        <p:txBody>
          <a:bodyPr>
            <a:noAutofit/>
          </a:bodyPr>
          <a:lstStyle/>
          <a:p>
            <a:pPr algn="ctr">
              <a:lnSpc>
                <a:spcPct val="107000"/>
              </a:lnSpc>
              <a:spcAft>
                <a:spcPts val="800"/>
              </a:spcAft>
            </a:pPr>
            <a:r>
              <a:rPr lang="en-NZ" sz="4000" dirty="0">
                <a:effectLst/>
                <a:latin typeface="+mn-lt"/>
                <a:ea typeface="Calibri" panose="020F0502020204030204" pitchFamily="34" charset="0"/>
                <a:cs typeface="Times New Roman" panose="02020603050405020304" pitchFamily="18" charset="0"/>
              </a:rPr>
              <a:t>A  Pathway of  Small  Systems </a:t>
            </a:r>
            <a:br>
              <a:rPr lang="en-NZ" sz="4000" dirty="0">
                <a:effectLst/>
                <a:latin typeface="+mn-lt"/>
                <a:ea typeface="Calibri" panose="020F0502020204030204" pitchFamily="34" charset="0"/>
                <a:cs typeface="Times New Roman" panose="02020603050405020304" pitchFamily="18" charset="0"/>
              </a:rPr>
            </a:br>
            <a:r>
              <a:rPr lang="en-NZ" sz="4000" dirty="0">
                <a:effectLst/>
                <a:latin typeface="+mn-lt"/>
                <a:ea typeface="Calibri" panose="020F0502020204030204" pitchFamily="34" charset="0"/>
                <a:cs typeface="Times New Roman" panose="02020603050405020304" pitchFamily="18" charset="0"/>
              </a:rPr>
              <a:t>from  a</a:t>
            </a:r>
            <a:br>
              <a:rPr lang="en-NZ" sz="4000" dirty="0">
                <a:effectLst/>
                <a:latin typeface="+mn-lt"/>
                <a:ea typeface="Calibri" panose="020F0502020204030204" pitchFamily="34" charset="0"/>
                <a:cs typeface="Times New Roman" panose="02020603050405020304" pitchFamily="18" charset="0"/>
              </a:rPr>
            </a:br>
            <a:r>
              <a:rPr lang="en-NZ" sz="4000" dirty="0">
                <a:effectLst/>
                <a:latin typeface="+mn-lt"/>
                <a:ea typeface="Calibri" panose="020F0502020204030204" pitchFamily="34" charset="0"/>
                <a:cs typeface="Times New Roman" panose="02020603050405020304" pitchFamily="18" charset="0"/>
              </a:rPr>
              <a:t>Facilities  Management  Approach  </a:t>
            </a:r>
            <a:br>
              <a:rPr lang="en-NZ" sz="4000" dirty="0">
                <a:effectLst/>
                <a:latin typeface="+mn-lt"/>
                <a:ea typeface="Calibri" panose="020F0502020204030204" pitchFamily="34" charset="0"/>
                <a:cs typeface="Times New Roman" panose="02020603050405020304" pitchFamily="18" charset="0"/>
              </a:rPr>
            </a:br>
            <a:r>
              <a:rPr lang="en-NZ" sz="4000" dirty="0">
                <a:effectLst/>
                <a:latin typeface="+mn-lt"/>
                <a:ea typeface="Calibri" panose="020F0502020204030204" pitchFamily="34" charset="0"/>
                <a:cs typeface="Times New Roman" panose="02020603050405020304" pitchFamily="18" charset="0"/>
              </a:rPr>
              <a:t>to   a</a:t>
            </a:r>
            <a:br>
              <a:rPr lang="en-NZ" sz="4000" dirty="0">
                <a:effectLst/>
                <a:latin typeface="+mn-lt"/>
                <a:ea typeface="Calibri" panose="020F0502020204030204" pitchFamily="34" charset="0"/>
                <a:cs typeface="Times New Roman" panose="02020603050405020304" pitchFamily="18" charset="0"/>
              </a:rPr>
            </a:br>
            <a:r>
              <a:rPr lang="en-NZ" sz="4000" dirty="0">
                <a:effectLst/>
                <a:latin typeface="+mn-lt"/>
                <a:ea typeface="Calibri" panose="020F0502020204030204" pitchFamily="34" charset="0"/>
                <a:cs typeface="Times New Roman" panose="02020603050405020304" pitchFamily="18" charset="0"/>
              </a:rPr>
              <a:t>Water  Operations  Approach</a:t>
            </a:r>
          </a:p>
        </p:txBody>
      </p:sp>
    </p:spTree>
    <p:extLst>
      <p:ext uri="{BB962C8B-B14F-4D97-AF65-F5344CB8AC3E}">
        <p14:creationId xmlns:p14="http://schemas.microsoft.com/office/powerpoint/2010/main" val="3549750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up close image of waves">
            <a:extLst>
              <a:ext uri="{FF2B5EF4-FFF2-40B4-BE49-F238E27FC236}">
                <a16:creationId xmlns:a16="http://schemas.microsoft.com/office/drawing/2014/main" id="{692B3DD6-F115-484E-A49B-A9F70B6E8A2E}"/>
              </a:ext>
            </a:extLst>
          </p:cNvPr>
          <p:cNvPicPr>
            <a:picLocks noChangeAspect="1"/>
          </p:cNvPicPr>
          <p:nvPr/>
        </p:nvPicPr>
        <p:blipFill rotWithShape="1">
          <a:blip r:embed="rId4">
            <a:alphaModFix amt="25000"/>
          </a:blip>
          <a:srcRect b="15730"/>
          <a:stretch/>
        </p:blipFill>
        <p:spPr>
          <a:xfrm>
            <a:off x="133370" y="0"/>
            <a:ext cx="12191980" cy="6858000"/>
          </a:xfrm>
          <a:prstGeom prst="rect">
            <a:avLst/>
          </a:prstGeom>
        </p:spPr>
      </p:pic>
      <p:sp>
        <p:nvSpPr>
          <p:cNvPr id="2" name="Title 1">
            <a:extLst>
              <a:ext uri="{FF2B5EF4-FFF2-40B4-BE49-F238E27FC236}">
                <a16:creationId xmlns:a16="http://schemas.microsoft.com/office/drawing/2014/main" id="{3312E85E-DDC7-4684-AF8D-342EF677FB0D}"/>
              </a:ext>
            </a:extLst>
          </p:cNvPr>
          <p:cNvSpPr>
            <a:spLocks noGrp="1"/>
          </p:cNvSpPr>
          <p:nvPr>
            <p:ph type="title"/>
          </p:nvPr>
        </p:nvSpPr>
        <p:spPr>
          <a:xfrm>
            <a:off x="838200" y="365125"/>
            <a:ext cx="10515600" cy="1325563"/>
          </a:xfrm>
        </p:spPr>
        <p:txBody>
          <a:bodyPr>
            <a:normAutofit/>
          </a:bodyPr>
          <a:lstStyle/>
          <a:p>
            <a:r>
              <a:rPr lang="en-NZ" sz="4800" dirty="0"/>
              <a:t>Risks &amp; Challenges</a:t>
            </a:r>
            <a:endParaRPr lang="en-US" sz="4800" dirty="0"/>
          </a:p>
        </p:txBody>
      </p:sp>
      <p:sp>
        <p:nvSpPr>
          <p:cNvPr id="5" name="Content Placeholder 4">
            <a:extLst>
              <a:ext uri="{FF2B5EF4-FFF2-40B4-BE49-F238E27FC236}">
                <a16:creationId xmlns:a16="http://schemas.microsoft.com/office/drawing/2014/main" id="{92F2CA77-CC4B-52ED-BD4C-37E3BBFD7039}"/>
              </a:ext>
            </a:extLst>
          </p:cNvPr>
          <p:cNvSpPr>
            <a:spLocks noGrp="1"/>
          </p:cNvSpPr>
          <p:nvPr>
            <p:ph idx="1"/>
          </p:nvPr>
        </p:nvSpPr>
        <p:spPr>
          <a:xfrm>
            <a:off x="1094509" y="1825625"/>
            <a:ext cx="10259292" cy="4351338"/>
          </a:xfrm>
        </p:spPr>
        <p:txBody>
          <a:bodyPr>
            <a:normAutofit/>
          </a:bodyPr>
          <a:lstStyle/>
          <a:p>
            <a:pPr lvl="1">
              <a:lnSpc>
                <a:spcPct val="150000"/>
              </a:lnSpc>
            </a:pPr>
            <a:r>
              <a:rPr lang="en-NZ" sz="2800" dirty="0">
                <a:cs typeface="Times New Roman" panose="02020603050405020304" pitchFamily="18" charset="0"/>
              </a:rPr>
              <a:t>Asset condition / data</a:t>
            </a:r>
          </a:p>
          <a:p>
            <a:pPr lvl="1">
              <a:lnSpc>
                <a:spcPct val="150000"/>
              </a:lnSpc>
            </a:pPr>
            <a:r>
              <a:rPr lang="en-NZ" sz="2800" dirty="0">
                <a:cs typeface="Times New Roman" panose="02020603050405020304" pitchFamily="18" charset="0"/>
              </a:rPr>
              <a:t>On-site vs networks</a:t>
            </a:r>
          </a:p>
          <a:p>
            <a:pPr lvl="1">
              <a:lnSpc>
                <a:spcPct val="150000"/>
              </a:lnSpc>
            </a:pPr>
            <a:r>
              <a:rPr lang="en-NZ" sz="2800" dirty="0">
                <a:cs typeface="Times New Roman" panose="02020603050405020304" pitchFamily="18" charset="0"/>
              </a:rPr>
              <a:t>Range of daily tasks / Operations staffing</a:t>
            </a:r>
          </a:p>
          <a:p>
            <a:pPr lvl="1">
              <a:lnSpc>
                <a:spcPct val="150000"/>
              </a:lnSpc>
            </a:pPr>
            <a:r>
              <a:rPr lang="en-NZ" sz="2800" dirty="0">
                <a:cs typeface="Times New Roman" panose="02020603050405020304" pitchFamily="18" charset="0"/>
              </a:rPr>
              <a:t>Budget</a:t>
            </a:r>
          </a:p>
          <a:p>
            <a:pPr lvl="1">
              <a:lnSpc>
                <a:spcPct val="150000"/>
              </a:lnSpc>
            </a:pPr>
            <a:r>
              <a:rPr lang="en-NZ" sz="2800" dirty="0"/>
              <a:t>Effective communications</a:t>
            </a:r>
            <a:endParaRPr lang="en-NZ" sz="2800" dirty="0">
              <a:cs typeface="Times New Roman" panose="02020603050405020304" pitchFamily="18" charset="0"/>
            </a:endParaRPr>
          </a:p>
          <a:p>
            <a:pPr lvl="1">
              <a:lnSpc>
                <a:spcPct val="150000"/>
              </a:lnSpc>
            </a:pPr>
            <a:r>
              <a:rPr lang="en-NZ" sz="2800" dirty="0"/>
              <a:t>Support services</a:t>
            </a:r>
            <a:endParaRPr lang="en-NZ" dirty="0"/>
          </a:p>
          <a:p>
            <a:endParaRPr lang="en-NZ" dirty="0"/>
          </a:p>
          <a:p>
            <a:endParaRPr lang="en-NZ" dirty="0"/>
          </a:p>
        </p:txBody>
      </p:sp>
    </p:spTree>
    <p:extLst>
      <p:ext uri="{BB962C8B-B14F-4D97-AF65-F5344CB8AC3E}">
        <p14:creationId xmlns:p14="http://schemas.microsoft.com/office/powerpoint/2010/main" val="1797392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1000" r="-11000"/>
          </a:stretch>
        </a:blipFill>
        <a:effectLst/>
      </p:bgPr>
    </p:bg>
    <p:spTree>
      <p:nvGrpSpPr>
        <p:cNvPr id="1" name=""/>
        <p:cNvGrpSpPr/>
        <p:nvPr/>
      </p:nvGrpSpPr>
      <p:grpSpPr>
        <a:xfrm>
          <a:off x="0" y="0"/>
          <a:ext cx="0" cy="0"/>
          <a:chOff x="0" y="0"/>
          <a:chExt cx="0" cy="0"/>
        </a:xfrm>
      </p:grpSpPr>
      <p:pic>
        <p:nvPicPr>
          <p:cNvPr id="4" name="Picture 3" descr="up close image of waves">
            <a:extLst>
              <a:ext uri="{FF2B5EF4-FFF2-40B4-BE49-F238E27FC236}">
                <a16:creationId xmlns:a16="http://schemas.microsoft.com/office/drawing/2014/main" id="{692B3DD6-F115-484E-A49B-A9F70B6E8A2E}"/>
              </a:ext>
            </a:extLst>
          </p:cNvPr>
          <p:cNvPicPr>
            <a:picLocks noChangeAspect="1"/>
          </p:cNvPicPr>
          <p:nvPr/>
        </p:nvPicPr>
        <p:blipFill rotWithShape="1">
          <a:blip r:embed="rId4">
            <a:alphaModFix amt="25000"/>
          </a:blip>
          <a:srcRect b="15730"/>
          <a:stretch/>
        </p:blipFill>
        <p:spPr>
          <a:xfrm>
            <a:off x="133370" y="0"/>
            <a:ext cx="12191980" cy="6858000"/>
          </a:xfrm>
          <a:prstGeom prst="rect">
            <a:avLst/>
          </a:prstGeom>
        </p:spPr>
      </p:pic>
      <p:sp>
        <p:nvSpPr>
          <p:cNvPr id="2" name="Title 1">
            <a:extLst>
              <a:ext uri="{FF2B5EF4-FFF2-40B4-BE49-F238E27FC236}">
                <a16:creationId xmlns:a16="http://schemas.microsoft.com/office/drawing/2014/main" id="{3312E85E-DDC7-4684-AF8D-342EF677FB0D}"/>
              </a:ext>
            </a:extLst>
          </p:cNvPr>
          <p:cNvSpPr>
            <a:spLocks noGrp="1"/>
          </p:cNvSpPr>
          <p:nvPr>
            <p:ph type="title"/>
          </p:nvPr>
        </p:nvSpPr>
        <p:spPr>
          <a:xfrm>
            <a:off x="838200" y="365125"/>
            <a:ext cx="10515600" cy="1325563"/>
          </a:xfrm>
        </p:spPr>
        <p:txBody>
          <a:bodyPr>
            <a:normAutofit/>
          </a:bodyPr>
          <a:lstStyle/>
          <a:p>
            <a:endParaRPr lang="en-US" sz="4800" dirty="0"/>
          </a:p>
        </p:txBody>
      </p:sp>
      <p:sp>
        <p:nvSpPr>
          <p:cNvPr id="5" name="Content Placeholder 4">
            <a:extLst>
              <a:ext uri="{FF2B5EF4-FFF2-40B4-BE49-F238E27FC236}">
                <a16:creationId xmlns:a16="http://schemas.microsoft.com/office/drawing/2014/main" id="{92F2CA77-CC4B-52ED-BD4C-37E3BBFD7039}"/>
              </a:ext>
            </a:extLst>
          </p:cNvPr>
          <p:cNvSpPr>
            <a:spLocks noGrp="1"/>
          </p:cNvSpPr>
          <p:nvPr>
            <p:ph idx="1"/>
          </p:nvPr>
        </p:nvSpPr>
        <p:spPr>
          <a:xfrm>
            <a:off x="1094509" y="1825625"/>
            <a:ext cx="10259292" cy="4351338"/>
          </a:xfrm>
        </p:spPr>
        <p:txBody>
          <a:bodyPr/>
          <a:lstStyle/>
          <a:p>
            <a:pPr marL="0" indent="0">
              <a:buNone/>
            </a:pPr>
            <a:endParaRPr lang="en-NZ" dirty="0"/>
          </a:p>
          <a:p>
            <a:endParaRPr lang="en-NZ" dirty="0"/>
          </a:p>
          <a:p>
            <a:endParaRPr lang="en-NZ" dirty="0"/>
          </a:p>
        </p:txBody>
      </p:sp>
    </p:spTree>
    <p:extLst>
      <p:ext uri="{BB962C8B-B14F-4D97-AF65-F5344CB8AC3E}">
        <p14:creationId xmlns:p14="http://schemas.microsoft.com/office/powerpoint/2010/main" val="1935138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p close image of waves">
            <a:extLst>
              <a:ext uri="{FF2B5EF4-FFF2-40B4-BE49-F238E27FC236}">
                <a16:creationId xmlns:a16="http://schemas.microsoft.com/office/drawing/2014/main" id="{692B3DD6-F115-484E-A49B-A9F70B6E8A2E}"/>
              </a:ext>
            </a:extLst>
          </p:cNvPr>
          <p:cNvPicPr>
            <a:picLocks noChangeAspect="1"/>
          </p:cNvPicPr>
          <p:nvPr/>
        </p:nvPicPr>
        <p:blipFill rotWithShape="1">
          <a:blip r:embed="rId3">
            <a:alphaModFix amt="25000"/>
          </a:blip>
          <a:srcRect b="15730"/>
          <a:stretch/>
        </p:blipFill>
        <p:spPr>
          <a:xfrm>
            <a:off x="133370" y="0"/>
            <a:ext cx="12191980" cy="6858000"/>
          </a:xfrm>
          <a:prstGeom prst="rect">
            <a:avLst/>
          </a:prstGeom>
        </p:spPr>
      </p:pic>
      <p:sp>
        <p:nvSpPr>
          <p:cNvPr id="2" name="Title 1">
            <a:extLst>
              <a:ext uri="{FF2B5EF4-FFF2-40B4-BE49-F238E27FC236}">
                <a16:creationId xmlns:a16="http://schemas.microsoft.com/office/drawing/2014/main" id="{3312E85E-DDC7-4684-AF8D-342EF677FB0D}"/>
              </a:ext>
            </a:extLst>
          </p:cNvPr>
          <p:cNvSpPr>
            <a:spLocks noGrp="1"/>
          </p:cNvSpPr>
          <p:nvPr>
            <p:ph type="title"/>
          </p:nvPr>
        </p:nvSpPr>
        <p:spPr>
          <a:xfrm>
            <a:off x="838200" y="365125"/>
            <a:ext cx="10515600" cy="1325563"/>
          </a:xfrm>
        </p:spPr>
        <p:txBody>
          <a:bodyPr>
            <a:normAutofit/>
          </a:bodyPr>
          <a:lstStyle/>
          <a:p>
            <a:r>
              <a:rPr lang="en-NZ" sz="4800" dirty="0">
                <a:solidFill>
                  <a:schemeClr val="tx1"/>
                </a:solidFill>
              </a:rPr>
              <a:t>Capital Works Priorities</a:t>
            </a:r>
            <a:endParaRPr lang="en-US" sz="4800" dirty="0">
              <a:solidFill>
                <a:schemeClr val="tx1"/>
              </a:solidFill>
            </a:endParaRPr>
          </a:p>
        </p:txBody>
      </p:sp>
      <p:sp>
        <p:nvSpPr>
          <p:cNvPr id="5" name="Content Placeholder 4">
            <a:extLst>
              <a:ext uri="{FF2B5EF4-FFF2-40B4-BE49-F238E27FC236}">
                <a16:creationId xmlns:a16="http://schemas.microsoft.com/office/drawing/2014/main" id="{92F2CA77-CC4B-52ED-BD4C-37E3BBFD7039}"/>
              </a:ext>
            </a:extLst>
          </p:cNvPr>
          <p:cNvSpPr>
            <a:spLocks noGrp="1"/>
          </p:cNvSpPr>
          <p:nvPr>
            <p:ph idx="1"/>
          </p:nvPr>
        </p:nvSpPr>
        <p:spPr/>
        <p:txBody>
          <a:bodyPr/>
          <a:lstStyle/>
          <a:p>
            <a:pPr lvl="1">
              <a:lnSpc>
                <a:spcPct val="150000"/>
              </a:lnSpc>
            </a:pPr>
            <a:r>
              <a:rPr lang="en-NZ" sz="2800" dirty="0">
                <a:cs typeface="Times New Roman" panose="02020603050405020304" pitchFamily="18" charset="0"/>
              </a:rPr>
              <a:t>Minor (BAU) to full upgrades</a:t>
            </a:r>
          </a:p>
          <a:p>
            <a:pPr lvl="1">
              <a:lnSpc>
                <a:spcPct val="150000"/>
              </a:lnSpc>
            </a:pPr>
            <a:r>
              <a:rPr lang="en-NZ" sz="2800" dirty="0">
                <a:cs typeface="Times New Roman" panose="02020603050405020304" pitchFamily="18" charset="0"/>
              </a:rPr>
              <a:t>As required for compliance (water &amp; wastewater)</a:t>
            </a:r>
          </a:p>
          <a:p>
            <a:pPr lvl="1">
              <a:lnSpc>
                <a:spcPct val="150000"/>
              </a:lnSpc>
            </a:pPr>
            <a:r>
              <a:rPr lang="en-NZ" sz="2800" dirty="0">
                <a:cs typeface="Times New Roman" panose="02020603050405020304" pitchFamily="18" charset="0"/>
              </a:rPr>
              <a:t>Results driven / apparent</a:t>
            </a:r>
          </a:p>
          <a:p>
            <a:pPr lvl="1">
              <a:lnSpc>
                <a:spcPct val="150000"/>
              </a:lnSpc>
            </a:pPr>
            <a:r>
              <a:rPr lang="en-NZ" sz="2800" dirty="0"/>
              <a:t>Gap analysis, programme developed as appropriate to site</a:t>
            </a:r>
          </a:p>
          <a:p>
            <a:pPr lvl="1">
              <a:lnSpc>
                <a:spcPct val="150000"/>
              </a:lnSpc>
            </a:pPr>
            <a:r>
              <a:rPr lang="en-NZ" sz="2800" dirty="0"/>
              <a:t>Monitoring &amp; data retrieval / operations dashboard</a:t>
            </a:r>
            <a:endParaRPr lang="en-NZ" dirty="0"/>
          </a:p>
        </p:txBody>
      </p:sp>
    </p:spTree>
    <p:extLst>
      <p:ext uri="{BB962C8B-B14F-4D97-AF65-F5344CB8AC3E}">
        <p14:creationId xmlns:p14="http://schemas.microsoft.com/office/powerpoint/2010/main" val="3180586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4" name="Picture 3" descr="up close image of waves">
            <a:extLst>
              <a:ext uri="{FF2B5EF4-FFF2-40B4-BE49-F238E27FC236}">
                <a16:creationId xmlns:a16="http://schemas.microsoft.com/office/drawing/2014/main" id="{692B3DD6-F115-484E-A49B-A9F70B6E8A2E}"/>
              </a:ext>
            </a:extLst>
          </p:cNvPr>
          <p:cNvPicPr>
            <a:picLocks noChangeAspect="1"/>
          </p:cNvPicPr>
          <p:nvPr/>
        </p:nvPicPr>
        <p:blipFill rotWithShape="1">
          <a:blip r:embed="rId4">
            <a:alphaModFix amt="25000"/>
          </a:blip>
          <a:srcRect b="15730"/>
          <a:stretch/>
        </p:blipFill>
        <p:spPr>
          <a:xfrm>
            <a:off x="133370" y="0"/>
            <a:ext cx="12191980" cy="6858000"/>
          </a:xfrm>
          <a:prstGeom prst="rect">
            <a:avLst/>
          </a:prstGeom>
        </p:spPr>
      </p:pic>
      <p:sp>
        <p:nvSpPr>
          <p:cNvPr id="2" name="Title 1">
            <a:extLst>
              <a:ext uri="{FF2B5EF4-FFF2-40B4-BE49-F238E27FC236}">
                <a16:creationId xmlns:a16="http://schemas.microsoft.com/office/drawing/2014/main" id="{3312E85E-DDC7-4684-AF8D-342EF677FB0D}"/>
              </a:ext>
            </a:extLst>
          </p:cNvPr>
          <p:cNvSpPr>
            <a:spLocks noGrp="1"/>
          </p:cNvSpPr>
          <p:nvPr>
            <p:ph type="title"/>
          </p:nvPr>
        </p:nvSpPr>
        <p:spPr>
          <a:xfrm>
            <a:off x="838200" y="365125"/>
            <a:ext cx="10515600" cy="1325563"/>
          </a:xfrm>
        </p:spPr>
        <p:txBody>
          <a:bodyPr>
            <a:normAutofit/>
          </a:bodyPr>
          <a:lstStyle/>
          <a:p>
            <a:endParaRPr lang="en-US" sz="4800" dirty="0">
              <a:solidFill>
                <a:schemeClr val="tx1"/>
              </a:solidFill>
            </a:endParaRPr>
          </a:p>
        </p:txBody>
      </p:sp>
      <p:sp>
        <p:nvSpPr>
          <p:cNvPr id="5" name="Content Placeholder 4">
            <a:extLst>
              <a:ext uri="{FF2B5EF4-FFF2-40B4-BE49-F238E27FC236}">
                <a16:creationId xmlns:a16="http://schemas.microsoft.com/office/drawing/2014/main" id="{92F2CA77-CC4B-52ED-BD4C-37E3BBFD7039}"/>
              </a:ext>
            </a:extLst>
          </p:cNvPr>
          <p:cNvSpPr>
            <a:spLocks noGrp="1"/>
          </p:cNvSpPr>
          <p:nvPr>
            <p:ph idx="1"/>
          </p:nvPr>
        </p:nvSpPr>
        <p:spPr/>
        <p:txBody>
          <a:bodyPr/>
          <a:lstStyle/>
          <a:p>
            <a:endParaRPr lang="en-NZ" dirty="0"/>
          </a:p>
          <a:p>
            <a:endParaRPr lang="en-NZ" dirty="0"/>
          </a:p>
          <a:p>
            <a:endParaRPr lang="en-NZ" dirty="0"/>
          </a:p>
        </p:txBody>
      </p:sp>
    </p:spTree>
    <p:extLst>
      <p:ext uri="{BB962C8B-B14F-4D97-AF65-F5344CB8AC3E}">
        <p14:creationId xmlns:p14="http://schemas.microsoft.com/office/powerpoint/2010/main" val="3772183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up close image of waves">
            <a:extLst>
              <a:ext uri="{FF2B5EF4-FFF2-40B4-BE49-F238E27FC236}">
                <a16:creationId xmlns:a16="http://schemas.microsoft.com/office/drawing/2014/main" id="{692B3DD6-F115-484E-A49B-A9F70B6E8A2E}"/>
              </a:ext>
            </a:extLst>
          </p:cNvPr>
          <p:cNvPicPr>
            <a:picLocks noChangeAspect="1"/>
          </p:cNvPicPr>
          <p:nvPr/>
        </p:nvPicPr>
        <p:blipFill rotWithShape="1">
          <a:blip r:embed="rId4">
            <a:alphaModFix amt="25000"/>
          </a:blip>
          <a:srcRect b="15730"/>
          <a:stretch/>
        </p:blipFill>
        <p:spPr>
          <a:xfrm>
            <a:off x="133370" y="0"/>
            <a:ext cx="12191980" cy="6858000"/>
          </a:xfrm>
          <a:prstGeom prst="rect">
            <a:avLst/>
          </a:prstGeom>
        </p:spPr>
      </p:pic>
      <p:sp>
        <p:nvSpPr>
          <p:cNvPr id="2" name="Title 1">
            <a:extLst>
              <a:ext uri="{FF2B5EF4-FFF2-40B4-BE49-F238E27FC236}">
                <a16:creationId xmlns:a16="http://schemas.microsoft.com/office/drawing/2014/main" id="{3312E85E-DDC7-4684-AF8D-342EF677FB0D}"/>
              </a:ext>
            </a:extLst>
          </p:cNvPr>
          <p:cNvSpPr>
            <a:spLocks noGrp="1"/>
          </p:cNvSpPr>
          <p:nvPr>
            <p:ph type="title"/>
          </p:nvPr>
        </p:nvSpPr>
        <p:spPr>
          <a:xfrm>
            <a:off x="838200" y="365125"/>
            <a:ext cx="10515600" cy="1325563"/>
          </a:xfrm>
        </p:spPr>
        <p:txBody>
          <a:bodyPr>
            <a:normAutofit/>
          </a:bodyPr>
          <a:lstStyle/>
          <a:p>
            <a:r>
              <a:rPr lang="en-NZ" sz="7200" baseline="12000" dirty="0"/>
              <a:t>3</a:t>
            </a:r>
            <a:r>
              <a:rPr lang="en-NZ" sz="4800" dirty="0"/>
              <a:t> Waters Reforms &amp; The Way Forward</a:t>
            </a:r>
          </a:p>
        </p:txBody>
      </p:sp>
      <p:sp>
        <p:nvSpPr>
          <p:cNvPr id="5" name="Content Placeholder 4">
            <a:extLst>
              <a:ext uri="{FF2B5EF4-FFF2-40B4-BE49-F238E27FC236}">
                <a16:creationId xmlns:a16="http://schemas.microsoft.com/office/drawing/2014/main" id="{92F2CA77-CC4B-52ED-BD4C-37E3BBFD7039}"/>
              </a:ext>
            </a:extLst>
          </p:cNvPr>
          <p:cNvSpPr>
            <a:spLocks noGrp="1"/>
          </p:cNvSpPr>
          <p:nvPr>
            <p:ph idx="1"/>
          </p:nvPr>
        </p:nvSpPr>
        <p:spPr/>
        <p:txBody>
          <a:bodyPr>
            <a:normAutofit/>
          </a:bodyPr>
          <a:lstStyle/>
          <a:p>
            <a:pPr lvl="1">
              <a:lnSpc>
                <a:spcPct val="150000"/>
              </a:lnSpc>
            </a:pPr>
            <a:r>
              <a:rPr lang="en-NZ" sz="2800" dirty="0">
                <a:cs typeface="Times New Roman" panose="02020603050405020304" pitchFamily="18" charset="0"/>
              </a:rPr>
              <a:t>Liaison with Taumata Arowai</a:t>
            </a:r>
          </a:p>
          <a:p>
            <a:pPr lvl="1">
              <a:lnSpc>
                <a:spcPct val="150000"/>
              </a:lnSpc>
            </a:pPr>
            <a:r>
              <a:rPr lang="en-NZ" sz="2800" dirty="0">
                <a:cs typeface="Times New Roman" panose="02020603050405020304" pitchFamily="18" charset="0"/>
              </a:rPr>
              <a:t>Hinekorako</a:t>
            </a:r>
          </a:p>
          <a:p>
            <a:pPr lvl="1">
              <a:lnSpc>
                <a:spcPct val="150000"/>
              </a:lnSpc>
            </a:pPr>
            <a:r>
              <a:rPr lang="en-NZ" sz="2800" dirty="0">
                <a:cs typeface="Times New Roman" panose="02020603050405020304" pitchFamily="18" charset="0"/>
              </a:rPr>
              <a:t>Te Mana o te Wai</a:t>
            </a:r>
            <a:endParaRPr lang="en-NZ" sz="2800" dirty="0"/>
          </a:p>
          <a:p>
            <a:pPr lvl="1">
              <a:lnSpc>
                <a:spcPct val="150000"/>
              </a:lnSpc>
            </a:pPr>
            <a:r>
              <a:rPr lang="en-NZ" sz="2800" dirty="0">
                <a:cs typeface="Times New Roman" panose="02020603050405020304" pitchFamily="18" charset="0"/>
              </a:rPr>
              <a:t>Water NZ</a:t>
            </a:r>
          </a:p>
          <a:p>
            <a:pPr lvl="1">
              <a:lnSpc>
                <a:spcPct val="150000"/>
              </a:lnSpc>
            </a:pPr>
            <a:r>
              <a:rPr lang="en-NZ" sz="2800" dirty="0">
                <a:cs typeface="Times New Roman" panose="02020603050405020304" pitchFamily="18" charset="0"/>
              </a:rPr>
              <a:t>Water Safety Plans</a:t>
            </a:r>
          </a:p>
          <a:p>
            <a:pPr lvl="1">
              <a:lnSpc>
                <a:spcPct val="150000"/>
              </a:lnSpc>
            </a:pPr>
            <a:r>
              <a:rPr lang="en-NZ" sz="2800" dirty="0">
                <a:cs typeface="Times New Roman" panose="02020603050405020304" pitchFamily="18" charset="0"/>
              </a:rPr>
              <a:t>Initiatives</a:t>
            </a:r>
          </a:p>
        </p:txBody>
      </p:sp>
    </p:spTree>
    <p:extLst>
      <p:ext uri="{BB962C8B-B14F-4D97-AF65-F5344CB8AC3E}">
        <p14:creationId xmlns:p14="http://schemas.microsoft.com/office/powerpoint/2010/main" val="4098053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p close image of waves">
            <a:extLst>
              <a:ext uri="{FF2B5EF4-FFF2-40B4-BE49-F238E27FC236}">
                <a16:creationId xmlns:a16="http://schemas.microsoft.com/office/drawing/2014/main" id="{692B3DD6-F115-484E-A49B-A9F70B6E8A2E}"/>
              </a:ext>
            </a:extLst>
          </p:cNvPr>
          <p:cNvPicPr>
            <a:picLocks noChangeAspect="1"/>
          </p:cNvPicPr>
          <p:nvPr/>
        </p:nvPicPr>
        <p:blipFill rotWithShape="1">
          <a:blip r:embed="rId3">
            <a:alphaModFix amt="25000"/>
          </a:blip>
          <a:srcRect b="15730"/>
          <a:stretch/>
        </p:blipFill>
        <p:spPr>
          <a:xfrm>
            <a:off x="133370" y="0"/>
            <a:ext cx="12191980" cy="6858000"/>
          </a:xfrm>
          <a:prstGeom prst="rect">
            <a:avLst/>
          </a:prstGeom>
        </p:spPr>
      </p:pic>
      <p:sp>
        <p:nvSpPr>
          <p:cNvPr id="2" name="Title 1">
            <a:extLst>
              <a:ext uri="{FF2B5EF4-FFF2-40B4-BE49-F238E27FC236}">
                <a16:creationId xmlns:a16="http://schemas.microsoft.com/office/drawing/2014/main" id="{3312E85E-DDC7-4684-AF8D-342EF677FB0D}"/>
              </a:ext>
            </a:extLst>
          </p:cNvPr>
          <p:cNvSpPr>
            <a:spLocks noGrp="1"/>
          </p:cNvSpPr>
          <p:nvPr>
            <p:ph type="title"/>
          </p:nvPr>
        </p:nvSpPr>
        <p:spPr>
          <a:xfrm>
            <a:off x="838200" y="365125"/>
            <a:ext cx="10515600" cy="1325563"/>
          </a:xfrm>
        </p:spPr>
        <p:txBody>
          <a:bodyPr>
            <a:normAutofit/>
          </a:bodyPr>
          <a:lstStyle/>
          <a:p>
            <a:r>
              <a:rPr lang="en-NZ" sz="4800" dirty="0"/>
              <a:t>Summary &amp; Key Learnings</a:t>
            </a:r>
            <a:endParaRPr lang="en-US" sz="4800" dirty="0"/>
          </a:p>
        </p:txBody>
      </p:sp>
      <p:sp>
        <p:nvSpPr>
          <p:cNvPr id="5" name="Content Placeholder 4">
            <a:extLst>
              <a:ext uri="{FF2B5EF4-FFF2-40B4-BE49-F238E27FC236}">
                <a16:creationId xmlns:a16="http://schemas.microsoft.com/office/drawing/2014/main" id="{92F2CA77-CC4B-52ED-BD4C-37E3BBFD7039}"/>
              </a:ext>
            </a:extLst>
          </p:cNvPr>
          <p:cNvSpPr>
            <a:spLocks noGrp="1"/>
          </p:cNvSpPr>
          <p:nvPr>
            <p:ph idx="1"/>
          </p:nvPr>
        </p:nvSpPr>
        <p:spPr>
          <a:xfrm>
            <a:off x="1094508" y="1825625"/>
            <a:ext cx="10515600" cy="4351338"/>
          </a:xfrm>
        </p:spPr>
        <p:txBody>
          <a:bodyPr>
            <a:normAutofit fontScale="62500" lnSpcReduction="20000"/>
          </a:bodyPr>
          <a:lstStyle/>
          <a:p>
            <a:pPr lvl="1">
              <a:lnSpc>
                <a:spcPct val="150000"/>
              </a:lnSpc>
            </a:pPr>
            <a:r>
              <a:rPr lang="en-NZ" sz="4500" dirty="0">
                <a:ea typeface="Calibri" panose="020F0502020204030204" pitchFamily="34" charset="0"/>
                <a:cs typeface="Times New Roman" panose="02020603050405020304" pitchFamily="18" charset="0"/>
              </a:rPr>
              <a:t>T</a:t>
            </a:r>
            <a:r>
              <a:rPr lang="en-NZ" sz="4500" dirty="0">
                <a:effectLst/>
                <a:ea typeface="Calibri" panose="020F0502020204030204" pitchFamily="34" charset="0"/>
                <a:cs typeface="Times New Roman" panose="02020603050405020304" pitchFamily="18" charset="0"/>
              </a:rPr>
              <a:t>hese systems (both water &amp; waste) need to be operated &amp; </a:t>
            </a:r>
            <a:r>
              <a:rPr lang="en-NZ" sz="4500" dirty="0">
                <a:solidFill>
                  <a:schemeClr val="tx1"/>
                </a:solidFill>
                <a:effectLst/>
                <a:ea typeface="Calibri" panose="020F0502020204030204" pitchFamily="34" charset="0"/>
                <a:cs typeface="Times New Roman" panose="02020603050405020304" pitchFamily="18" charset="0"/>
              </a:rPr>
              <a:t>maintained by persons with the relevant background &amp; training</a:t>
            </a:r>
          </a:p>
          <a:p>
            <a:pPr lvl="1">
              <a:lnSpc>
                <a:spcPct val="150000"/>
              </a:lnSpc>
            </a:pPr>
            <a:r>
              <a:rPr lang="en-NZ" sz="4500" dirty="0">
                <a:solidFill>
                  <a:schemeClr val="tx1"/>
                </a:solidFill>
                <a:cs typeface="Times New Roman" panose="02020603050405020304" pitchFamily="18" charset="0"/>
              </a:rPr>
              <a:t>Asset issues</a:t>
            </a:r>
          </a:p>
          <a:p>
            <a:pPr lvl="1">
              <a:lnSpc>
                <a:spcPct val="150000"/>
              </a:lnSpc>
            </a:pPr>
            <a:r>
              <a:rPr lang="en-NZ" sz="4500" dirty="0">
                <a:solidFill>
                  <a:schemeClr val="tx1"/>
                </a:solidFill>
                <a:effectLst/>
                <a:ea typeface="Calibri" panose="020F0502020204030204" pitchFamily="34" charset="0"/>
                <a:cs typeface="Times New Roman" panose="02020603050405020304" pitchFamily="18" charset="0"/>
              </a:rPr>
              <a:t>Need to think outside the square</a:t>
            </a:r>
            <a:endParaRPr lang="en-NZ" sz="4500" dirty="0">
              <a:solidFill>
                <a:schemeClr val="tx1"/>
              </a:solidFill>
              <a:cs typeface="Times New Roman" panose="02020603050405020304" pitchFamily="18" charset="0"/>
            </a:endParaRPr>
          </a:p>
          <a:p>
            <a:pPr lvl="1">
              <a:lnSpc>
                <a:spcPct val="150000"/>
              </a:lnSpc>
            </a:pPr>
            <a:r>
              <a:rPr lang="en-NZ" sz="4500" dirty="0">
                <a:solidFill>
                  <a:schemeClr val="tx1"/>
                </a:solidFill>
                <a:cs typeface="Times New Roman" panose="02020603050405020304" pitchFamily="18" charset="0"/>
              </a:rPr>
              <a:t>Comms with other teams</a:t>
            </a:r>
          </a:p>
          <a:p>
            <a:pPr lvl="1">
              <a:lnSpc>
                <a:spcPct val="150000"/>
              </a:lnSpc>
            </a:pPr>
            <a:r>
              <a:rPr lang="en-NZ" sz="4500" dirty="0">
                <a:solidFill>
                  <a:schemeClr val="tx1"/>
                </a:solidFill>
                <a:cs typeface="Times New Roman" panose="02020603050405020304" pitchFamily="18" charset="0"/>
              </a:rPr>
              <a:t>Do not under-estimate the resource needed to run these systems</a:t>
            </a:r>
          </a:p>
          <a:p>
            <a:pPr lvl="1">
              <a:lnSpc>
                <a:spcPct val="150000"/>
              </a:lnSpc>
            </a:pPr>
            <a:endParaRPr lang="en-NZ" sz="4500" dirty="0"/>
          </a:p>
          <a:p>
            <a:endParaRPr lang="en-NZ" dirty="0"/>
          </a:p>
          <a:p>
            <a:endParaRPr lang="en-NZ" dirty="0"/>
          </a:p>
          <a:p>
            <a:endParaRPr lang="en-NZ" dirty="0"/>
          </a:p>
        </p:txBody>
      </p:sp>
    </p:spTree>
    <p:extLst>
      <p:ext uri="{BB962C8B-B14F-4D97-AF65-F5344CB8AC3E}">
        <p14:creationId xmlns:p14="http://schemas.microsoft.com/office/powerpoint/2010/main" val="1747915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p close image of waves">
            <a:extLst>
              <a:ext uri="{FF2B5EF4-FFF2-40B4-BE49-F238E27FC236}">
                <a16:creationId xmlns:a16="http://schemas.microsoft.com/office/drawing/2014/main" id="{692B3DD6-F115-484E-A49B-A9F70B6E8A2E}"/>
              </a:ext>
            </a:extLst>
          </p:cNvPr>
          <p:cNvPicPr>
            <a:picLocks noChangeAspect="1"/>
          </p:cNvPicPr>
          <p:nvPr/>
        </p:nvPicPr>
        <p:blipFill rotWithShape="1">
          <a:blip r:embed="rId3">
            <a:alphaModFix amt="25000"/>
          </a:blip>
          <a:srcRect b="15730"/>
          <a:stretch/>
        </p:blipFill>
        <p:spPr>
          <a:xfrm>
            <a:off x="133370" y="0"/>
            <a:ext cx="12191980" cy="6858000"/>
          </a:xfrm>
          <a:prstGeom prst="rect">
            <a:avLst/>
          </a:prstGeom>
        </p:spPr>
      </p:pic>
      <p:sp>
        <p:nvSpPr>
          <p:cNvPr id="2" name="Title 1">
            <a:extLst>
              <a:ext uri="{FF2B5EF4-FFF2-40B4-BE49-F238E27FC236}">
                <a16:creationId xmlns:a16="http://schemas.microsoft.com/office/drawing/2014/main" id="{3312E85E-DDC7-4684-AF8D-342EF677FB0D}"/>
              </a:ext>
            </a:extLst>
          </p:cNvPr>
          <p:cNvSpPr>
            <a:spLocks noGrp="1"/>
          </p:cNvSpPr>
          <p:nvPr>
            <p:ph type="title"/>
          </p:nvPr>
        </p:nvSpPr>
        <p:spPr>
          <a:xfrm>
            <a:off x="838200" y="365125"/>
            <a:ext cx="10515600" cy="1325563"/>
          </a:xfrm>
        </p:spPr>
        <p:txBody>
          <a:bodyPr>
            <a:normAutofit/>
          </a:bodyPr>
          <a:lstStyle/>
          <a:p>
            <a:r>
              <a:rPr lang="en-US" sz="4800" dirty="0">
                <a:latin typeface="+mn-lt"/>
                <a:cs typeface="Calibri" panose="020F0502020204030204" pitchFamily="34" charset="0"/>
              </a:rPr>
              <a:t>What will be covered today:</a:t>
            </a:r>
          </a:p>
        </p:txBody>
      </p:sp>
      <p:sp>
        <p:nvSpPr>
          <p:cNvPr id="5" name="Content Placeholder 4">
            <a:extLst>
              <a:ext uri="{FF2B5EF4-FFF2-40B4-BE49-F238E27FC236}">
                <a16:creationId xmlns:a16="http://schemas.microsoft.com/office/drawing/2014/main" id="{92F2CA77-CC4B-52ED-BD4C-37E3BBFD7039}"/>
              </a:ext>
            </a:extLst>
          </p:cNvPr>
          <p:cNvSpPr>
            <a:spLocks noGrp="1"/>
          </p:cNvSpPr>
          <p:nvPr>
            <p:ph idx="1"/>
          </p:nvPr>
        </p:nvSpPr>
        <p:spPr/>
        <p:txBody>
          <a:bodyPr/>
          <a:lstStyle/>
          <a:p>
            <a:r>
              <a:rPr lang="en-NZ" dirty="0">
                <a:latin typeface="+mj-lt"/>
                <a:cs typeface="Calibri" panose="020F0502020204030204" pitchFamily="34" charset="0"/>
              </a:rPr>
              <a:t>Background</a:t>
            </a:r>
          </a:p>
          <a:p>
            <a:r>
              <a:rPr lang="en-NZ" dirty="0">
                <a:latin typeface="+mj-lt"/>
                <a:cs typeface="Calibri" panose="020F0502020204030204" pitchFamily="34" charset="0"/>
              </a:rPr>
              <a:t>Facilities </a:t>
            </a:r>
          </a:p>
          <a:p>
            <a:r>
              <a:rPr lang="en-NZ" dirty="0">
                <a:solidFill>
                  <a:schemeClr val="tx1"/>
                </a:solidFill>
                <a:latin typeface="+mj-lt"/>
                <a:cs typeface="Calibri" panose="020F0502020204030204" pitchFamily="34" charset="0"/>
              </a:rPr>
              <a:t>Assets</a:t>
            </a:r>
          </a:p>
          <a:p>
            <a:r>
              <a:rPr lang="en-NZ" dirty="0">
                <a:solidFill>
                  <a:schemeClr val="tx1"/>
                </a:solidFill>
                <a:latin typeface="+mj-lt"/>
                <a:cs typeface="Calibri" panose="020F0502020204030204" pitchFamily="34" charset="0"/>
              </a:rPr>
              <a:t>Operations</a:t>
            </a:r>
          </a:p>
          <a:p>
            <a:r>
              <a:rPr lang="en-NZ" dirty="0">
                <a:solidFill>
                  <a:schemeClr val="tx1"/>
                </a:solidFill>
                <a:latin typeface="+mj-lt"/>
                <a:cs typeface="Calibri" panose="020F0502020204030204" pitchFamily="34" charset="0"/>
              </a:rPr>
              <a:t>Risks &amp; Challenges</a:t>
            </a:r>
          </a:p>
          <a:p>
            <a:r>
              <a:rPr lang="en-NZ" dirty="0">
                <a:latin typeface="+mj-lt"/>
                <a:cs typeface="Calibri" panose="020F0502020204030204" pitchFamily="34" charset="0"/>
              </a:rPr>
              <a:t>Capital Works</a:t>
            </a:r>
          </a:p>
          <a:p>
            <a:r>
              <a:rPr lang="en-NZ" baseline="12000" dirty="0">
                <a:latin typeface="+mj-lt"/>
                <a:cs typeface="Calibri" panose="020F0502020204030204" pitchFamily="34" charset="0"/>
              </a:rPr>
              <a:t> </a:t>
            </a:r>
            <a:r>
              <a:rPr lang="en-NZ" sz="4400" baseline="12000" dirty="0">
                <a:latin typeface="+mj-lt"/>
                <a:cs typeface="Calibri" panose="020F0502020204030204" pitchFamily="34" charset="0"/>
              </a:rPr>
              <a:t>3</a:t>
            </a:r>
            <a:r>
              <a:rPr lang="en-NZ" dirty="0">
                <a:latin typeface="+mj-lt"/>
                <a:cs typeface="Calibri" panose="020F0502020204030204" pitchFamily="34" charset="0"/>
              </a:rPr>
              <a:t> Waters Reforms &amp; The Way Forward</a:t>
            </a:r>
          </a:p>
          <a:p>
            <a:r>
              <a:rPr lang="en-NZ" dirty="0">
                <a:latin typeface="+mj-lt"/>
                <a:cs typeface="Calibri" panose="020F0502020204030204" pitchFamily="34" charset="0"/>
              </a:rPr>
              <a:t>Summary &amp; Key Learnings</a:t>
            </a:r>
          </a:p>
          <a:p>
            <a:endParaRPr lang="en-NZ" dirty="0"/>
          </a:p>
          <a:p>
            <a:endParaRPr lang="en-NZ" dirty="0"/>
          </a:p>
          <a:p>
            <a:endParaRPr lang="en-NZ" dirty="0"/>
          </a:p>
          <a:p>
            <a:endParaRPr lang="en-NZ" dirty="0"/>
          </a:p>
        </p:txBody>
      </p:sp>
    </p:spTree>
    <p:extLst>
      <p:ext uri="{BB962C8B-B14F-4D97-AF65-F5344CB8AC3E}">
        <p14:creationId xmlns:p14="http://schemas.microsoft.com/office/powerpoint/2010/main" val="2692957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up close image of waves">
            <a:extLst>
              <a:ext uri="{FF2B5EF4-FFF2-40B4-BE49-F238E27FC236}">
                <a16:creationId xmlns:a16="http://schemas.microsoft.com/office/drawing/2014/main" id="{692B3DD6-F115-484E-A49B-A9F70B6E8A2E}"/>
              </a:ext>
            </a:extLst>
          </p:cNvPr>
          <p:cNvPicPr>
            <a:picLocks noChangeAspect="1"/>
          </p:cNvPicPr>
          <p:nvPr/>
        </p:nvPicPr>
        <p:blipFill rotWithShape="1">
          <a:blip r:embed="rId4">
            <a:alphaModFix amt="25000"/>
          </a:blip>
          <a:srcRect b="15730"/>
          <a:stretch/>
        </p:blipFill>
        <p:spPr>
          <a:xfrm>
            <a:off x="133370" y="0"/>
            <a:ext cx="12191980" cy="6858000"/>
          </a:xfrm>
          <a:prstGeom prst="rect">
            <a:avLst/>
          </a:prstGeom>
        </p:spPr>
      </p:pic>
      <p:sp>
        <p:nvSpPr>
          <p:cNvPr id="2" name="Title 1">
            <a:extLst>
              <a:ext uri="{FF2B5EF4-FFF2-40B4-BE49-F238E27FC236}">
                <a16:creationId xmlns:a16="http://schemas.microsoft.com/office/drawing/2014/main" id="{3312E85E-DDC7-4684-AF8D-342EF677FB0D}"/>
              </a:ext>
            </a:extLst>
          </p:cNvPr>
          <p:cNvSpPr>
            <a:spLocks noGrp="1"/>
          </p:cNvSpPr>
          <p:nvPr>
            <p:ph type="title"/>
          </p:nvPr>
        </p:nvSpPr>
        <p:spPr>
          <a:xfrm>
            <a:off x="838200" y="365125"/>
            <a:ext cx="10515600" cy="1325563"/>
          </a:xfrm>
        </p:spPr>
        <p:txBody>
          <a:bodyPr>
            <a:normAutofit/>
          </a:bodyPr>
          <a:lstStyle/>
          <a:p>
            <a:r>
              <a:rPr lang="en-NZ" sz="4800" dirty="0"/>
              <a:t>Background</a:t>
            </a:r>
            <a:endParaRPr lang="en-US" sz="4800" dirty="0"/>
          </a:p>
        </p:txBody>
      </p:sp>
      <p:sp>
        <p:nvSpPr>
          <p:cNvPr id="5" name="Content Placeholder 4">
            <a:extLst>
              <a:ext uri="{FF2B5EF4-FFF2-40B4-BE49-F238E27FC236}">
                <a16:creationId xmlns:a16="http://schemas.microsoft.com/office/drawing/2014/main" id="{92F2CA77-CC4B-52ED-BD4C-37E3BBFD7039}"/>
              </a:ext>
            </a:extLst>
          </p:cNvPr>
          <p:cNvSpPr>
            <a:spLocks noGrp="1"/>
          </p:cNvSpPr>
          <p:nvPr>
            <p:ph idx="1"/>
          </p:nvPr>
        </p:nvSpPr>
        <p:spPr>
          <a:xfrm>
            <a:off x="997527" y="1825625"/>
            <a:ext cx="10356273" cy="4351338"/>
          </a:xfrm>
        </p:spPr>
        <p:txBody>
          <a:bodyPr/>
          <a:lstStyle/>
          <a:p>
            <a:pPr lvl="1">
              <a:lnSpc>
                <a:spcPct val="150000"/>
              </a:lnSpc>
            </a:pPr>
            <a:r>
              <a:rPr lang="en-NZ" sz="2800" dirty="0">
                <a:cs typeface="Times New Roman" panose="02020603050405020304" pitchFamily="18" charset="0"/>
              </a:rPr>
              <a:t>Healthy Waters is Auckland Council’s </a:t>
            </a:r>
            <a:r>
              <a:rPr lang="en-NZ" sz="4400" baseline="12000" dirty="0">
                <a:cs typeface="Times New Roman" panose="02020603050405020304" pitchFamily="18" charset="0"/>
              </a:rPr>
              <a:t>3</a:t>
            </a:r>
            <a:r>
              <a:rPr lang="en-NZ" sz="2800" dirty="0">
                <a:cs typeface="Times New Roman" panose="02020603050405020304" pitchFamily="18" charset="0"/>
              </a:rPr>
              <a:t> Waters team </a:t>
            </a:r>
          </a:p>
          <a:p>
            <a:pPr lvl="1">
              <a:lnSpc>
                <a:spcPct val="150000"/>
              </a:lnSpc>
            </a:pPr>
            <a:r>
              <a:rPr lang="en-NZ" sz="2800" dirty="0">
                <a:cs typeface="Times New Roman" panose="02020603050405020304" pitchFamily="18" charset="0"/>
              </a:rPr>
              <a:t>Original focus was stormwater network management</a:t>
            </a:r>
          </a:p>
          <a:p>
            <a:pPr lvl="1">
              <a:lnSpc>
                <a:spcPct val="150000"/>
              </a:lnSpc>
            </a:pPr>
            <a:r>
              <a:rPr lang="en-NZ" sz="2800" dirty="0">
                <a:cs typeface="Times New Roman" panose="02020603050405020304" pitchFamily="18" charset="0"/>
              </a:rPr>
              <a:t>Since </a:t>
            </a:r>
            <a:r>
              <a:rPr lang="en-NZ" sz="3200" dirty="0">
                <a:cs typeface="Times New Roman" panose="02020603050405020304" pitchFamily="18" charset="0"/>
              </a:rPr>
              <a:t>2017</a:t>
            </a:r>
            <a:r>
              <a:rPr lang="en-NZ" sz="2800" dirty="0">
                <a:cs typeface="Times New Roman" panose="02020603050405020304" pitchFamily="18" charset="0"/>
              </a:rPr>
              <a:t> responsible for providing water and wastewater services at a wide range of Council’s community sites</a:t>
            </a:r>
          </a:p>
          <a:p>
            <a:pPr lvl="1">
              <a:lnSpc>
                <a:spcPct val="150000"/>
              </a:lnSpc>
            </a:pPr>
            <a:r>
              <a:rPr lang="en-NZ" sz="2800" dirty="0">
                <a:cs typeface="Times New Roman" panose="02020603050405020304" pitchFamily="18" charset="0"/>
              </a:rPr>
              <a:t>These sites are now managed by a team of staff with water &amp; wastewater treatment backgrounds</a:t>
            </a:r>
            <a:endParaRPr lang="en-NZ" sz="2800" dirty="0"/>
          </a:p>
          <a:p>
            <a:endParaRPr lang="en-NZ" dirty="0"/>
          </a:p>
          <a:p>
            <a:endParaRPr lang="en-NZ" dirty="0"/>
          </a:p>
          <a:p>
            <a:endParaRPr lang="en-NZ" dirty="0"/>
          </a:p>
        </p:txBody>
      </p:sp>
    </p:spTree>
    <p:extLst>
      <p:ext uri="{BB962C8B-B14F-4D97-AF65-F5344CB8AC3E}">
        <p14:creationId xmlns:p14="http://schemas.microsoft.com/office/powerpoint/2010/main" val="2616682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p close image of waves">
            <a:extLst>
              <a:ext uri="{FF2B5EF4-FFF2-40B4-BE49-F238E27FC236}">
                <a16:creationId xmlns:a16="http://schemas.microsoft.com/office/drawing/2014/main" id="{692B3DD6-F115-484E-A49B-A9F70B6E8A2E}"/>
              </a:ext>
            </a:extLst>
          </p:cNvPr>
          <p:cNvPicPr>
            <a:picLocks noChangeAspect="1"/>
          </p:cNvPicPr>
          <p:nvPr/>
        </p:nvPicPr>
        <p:blipFill rotWithShape="1">
          <a:blip r:embed="rId3">
            <a:alphaModFix amt="25000"/>
          </a:blip>
          <a:srcRect b="15730"/>
          <a:stretch/>
        </p:blipFill>
        <p:spPr>
          <a:xfrm>
            <a:off x="133370" y="0"/>
            <a:ext cx="12191980" cy="6858000"/>
          </a:xfrm>
          <a:prstGeom prst="rect">
            <a:avLst/>
          </a:prstGeom>
        </p:spPr>
      </p:pic>
      <p:sp>
        <p:nvSpPr>
          <p:cNvPr id="2" name="Title 1">
            <a:extLst>
              <a:ext uri="{FF2B5EF4-FFF2-40B4-BE49-F238E27FC236}">
                <a16:creationId xmlns:a16="http://schemas.microsoft.com/office/drawing/2014/main" id="{3312E85E-DDC7-4684-AF8D-342EF677FB0D}"/>
              </a:ext>
            </a:extLst>
          </p:cNvPr>
          <p:cNvSpPr>
            <a:spLocks noGrp="1"/>
          </p:cNvSpPr>
          <p:nvPr>
            <p:ph type="title"/>
          </p:nvPr>
        </p:nvSpPr>
        <p:spPr>
          <a:xfrm>
            <a:off x="838200" y="365125"/>
            <a:ext cx="10515600" cy="1325563"/>
          </a:xfrm>
        </p:spPr>
        <p:txBody>
          <a:bodyPr>
            <a:normAutofit/>
          </a:bodyPr>
          <a:lstStyle/>
          <a:p>
            <a:r>
              <a:rPr lang="en-NZ" sz="4800" dirty="0"/>
              <a:t>Facilities</a:t>
            </a:r>
            <a:endParaRPr lang="en-US" sz="4800" dirty="0"/>
          </a:p>
        </p:txBody>
      </p:sp>
      <p:sp>
        <p:nvSpPr>
          <p:cNvPr id="5" name="Content Placeholder 4">
            <a:extLst>
              <a:ext uri="{FF2B5EF4-FFF2-40B4-BE49-F238E27FC236}">
                <a16:creationId xmlns:a16="http://schemas.microsoft.com/office/drawing/2014/main" id="{92F2CA77-CC4B-52ED-BD4C-37E3BBFD7039}"/>
              </a:ext>
            </a:extLst>
          </p:cNvPr>
          <p:cNvSpPr>
            <a:spLocks noGrp="1"/>
          </p:cNvSpPr>
          <p:nvPr>
            <p:ph idx="1"/>
          </p:nvPr>
        </p:nvSpPr>
        <p:spPr>
          <a:xfrm>
            <a:off x="1094508" y="1825625"/>
            <a:ext cx="10259291" cy="4351338"/>
          </a:xfrm>
        </p:spPr>
        <p:txBody>
          <a:bodyPr>
            <a:normAutofit/>
          </a:bodyPr>
          <a:lstStyle/>
          <a:p>
            <a:pPr lvl="1">
              <a:lnSpc>
                <a:spcPct val="150000"/>
              </a:lnSpc>
            </a:pPr>
            <a:r>
              <a:rPr lang="en-NZ" sz="2800" dirty="0">
                <a:cs typeface="Times New Roman" panose="02020603050405020304" pitchFamily="18" charset="0"/>
              </a:rPr>
              <a:t>Regional Parks, beach toilets, community halls, campgrounds</a:t>
            </a:r>
          </a:p>
          <a:p>
            <a:pPr lvl="1">
              <a:lnSpc>
                <a:spcPct val="150000"/>
              </a:lnSpc>
            </a:pPr>
            <a:r>
              <a:rPr lang="en-NZ" sz="2800" dirty="0">
                <a:cs typeface="Times New Roman" panose="02020603050405020304" pitchFamily="18" charset="0"/>
              </a:rPr>
              <a:t>Enjoyed by community customers with minimal environmental effects</a:t>
            </a:r>
          </a:p>
          <a:p>
            <a:pPr lvl="1">
              <a:lnSpc>
                <a:spcPct val="150000"/>
              </a:lnSpc>
            </a:pPr>
            <a:r>
              <a:rPr lang="en-NZ" sz="2800" dirty="0">
                <a:cs typeface="Times New Roman" panose="02020603050405020304" pitchFamily="18" charset="0"/>
              </a:rPr>
              <a:t>Significant population variation – weekends and summer months</a:t>
            </a:r>
          </a:p>
          <a:p>
            <a:pPr lvl="1">
              <a:lnSpc>
                <a:spcPct val="150000"/>
              </a:lnSpc>
            </a:pPr>
            <a:r>
              <a:rPr lang="en-NZ" sz="2800" dirty="0">
                <a:cs typeface="Times New Roman" panose="02020603050405020304" pitchFamily="18" charset="0"/>
              </a:rPr>
              <a:t>Range of water sources</a:t>
            </a:r>
            <a:endParaRPr lang="en-NZ" sz="2800" dirty="0"/>
          </a:p>
          <a:p>
            <a:endParaRPr lang="en-NZ" dirty="0"/>
          </a:p>
          <a:p>
            <a:endParaRPr lang="en-NZ" dirty="0"/>
          </a:p>
        </p:txBody>
      </p:sp>
    </p:spTree>
    <p:extLst>
      <p:ext uri="{BB962C8B-B14F-4D97-AF65-F5344CB8AC3E}">
        <p14:creationId xmlns:p14="http://schemas.microsoft.com/office/powerpoint/2010/main" val="2787167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pic>
        <p:nvPicPr>
          <p:cNvPr id="4" name="Picture 3" descr="up close image of waves">
            <a:extLst>
              <a:ext uri="{FF2B5EF4-FFF2-40B4-BE49-F238E27FC236}">
                <a16:creationId xmlns:a16="http://schemas.microsoft.com/office/drawing/2014/main" id="{692B3DD6-F115-484E-A49B-A9F70B6E8A2E}"/>
              </a:ext>
            </a:extLst>
          </p:cNvPr>
          <p:cNvPicPr>
            <a:picLocks noChangeAspect="1"/>
          </p:cNvPicPr>
          <p:nvPr/>
        </p:nvPicPr>
        <p:blipFill rotWithShape="1">
          <a:blip r:embed="rId4">
            <a:alphaModFix amt="25000"/>
          </a:blip>
          <a:srcRect b="15730"/>
          <a:stretch/>
        </p:blipFill>
        <p:spPr>
          <a:xfrm>
            <a:off x="133370" y="0"/>
            <a:ext cx="12191980" cy="6858000"/>
          </a:xfrm>
          <a:prstGeom prst="rect">
            <a:avLst/>
          </a:prstGeom>
        </p:spPr>
      </p:pic>
      <p:sp>
        <p:nvSpPr>
          <p:cNvPr id="2" name="Title 1">
            <a:extLst>
              <a:ext uri="{FF2B5EF4-FFF2-40B4-BE49-F238E27FC236}">
                <a16:creationId xmlns:a16="http://schemas.microsoft.com/office/drawing/2014/main" id="{3312E85E-DDC7-4684-AF8D-342EF677FB0D}"/>
              </a:ext>
            </a:extLst>
          </p:cNvPr>
          <p:cNvSpPr>
            <a:spLocks noGrp="1"/>
          </p:cNvSpPr>
          <p:nvPr>
            <p:ph type="title"/>
          </p:nvPr>
        </p:nvSpPr>
        <p:spPr>
          <a:xfrm>
            <a:off x="838200" y="365125"/>
            <a:ext cx="10515600" cy="1325563"/>
          </a:xfrm>
        </p:spPr>
        <p:txBody>
          <a:bodyPr>
            <a:normAutofit/>
          </a:bodyPr>
          <a:lstStyle/>
          <a:p>
            <a:endParaRPr lang="en-US" sz="4800" dirty="0"/>
          </a:p>
        </p:txBody>
      </p:sp>
      <p:sp>
        <p:nvSpPr>
          <p:cNvPr id="5" name="Content Placeholder 4">
            <a:extLst>
              <a:ext uri="{FF2B5EF4-FFF2-40B4-BE49-F238E27FC236}">
                <a16:creationId xmlns:a16="http://schemas.microsoft.com/office/drawing/2014/main" id="{92F2CA77-CC4B-52ED-BD4C-37E3BBFD7039}"/>
              </a:ext>
            </a:extLst>
          </p:cNvPr>
          <p:cNvSpPr>
            <a:spLocks noGrp="1"/>
          </p:cNvSpPr>
          <p:nvPr>
            <p:ph idx="1"/>
          </p:nvPr>
        </p:nvSpPr>
        <p:spPr>
          <a:xfrm>
            <a:off x="1094508" y="1825625"/>
            <a:ext cx="10259291" cy="4351338"/>
          </a:xfrm>
        </p:spPr>
        <p:txBody>
          <a:bodyPr>
            <a:normAutofit/>
          </a:bodyPr>
          <a:lstStyle/>
          <a:p>
            <a:endParaRPr lang="en-NZ" dirty="0"/>
          </a:p>
          <a:p>
            <a:endParaRPr lang="en-NZ" dirty="0"/>
          </a:p>
        </p:txBody>
      </p:sp>
    </p:spTree>
    <p:extLst>
      <p:ext uri="{BB962C8B-B14F-4D97-AF65-F5344CB8AC3E}">
        <p14:creationId xmlns:p14="http://schemas.microsoft.com/office/powerpoint/2010/main" val="3942621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p close image of waves">
            <a:extLst>
              <a:ext uri="{FF2B5EF4-FFF2-40B4-BE49-F238E27FC236}">
                <a16:creationId xmlns:a16="http://schemas.microsoft.com/office/drawing/2014/main" id="{692B3DD6-F115-484E-A49B-A9F70B6E8A2E}"/>
              </a:ext>
            </a:extLst>
          </p:cNvPr>
          <p:cNvPicPr>
            <a:picLocks noChangeAspect="1"/>
          </p:cNvPicPr>
          <p:nvPr/>
        </p:nvPicPr>
        <p:blipFill rotWithShape="1">
          <a:blip r:embed="rId3">
            <a:alphaModFix amt="25000"/>
          </a:blip>
          <a:srcRect b="15730"/>
          <a:stretch/>
        </p:blipFill>
        <p:spPr>
          <a:xfrm>
            <a:off x="133370" y="0"/>
            <a:ext cx="12191980" cy="6858000"/>
          </a:xfrm>
          <a:prstGeom prst="rect">
            <a:avLst/>
          </a:prstGeom>
        </p:spPr>
      </p:pic>
      <p:sp>
        <p:nvSpPr>
          <p:cNvPr id="2" name="Title 1">
            <a:extLst>
              <a:ext uri="{FF2B5EF4-FFF2-40B4-BE49-F238E27FC236}">
                <a16:creationId xmlns:a16="http://schemas.microsoft.com/office/drawing/2014/main" id="{3312E85E-DDC7-4684-AF8D-342EF677FB0D}"/>
              </a:ext>
            </a:extLst>
          </p:cNvPr>
          <p:cNvSpPr>
            <a:spLocks noGrp="1"/>
          </p:cNvSpPr>
          <p:nvPr>
            <p:ph type="title"/>
          </p:nvPr>
        </p:nvSpPr>
        <p:spPr>
          <a:xfrm>
            <a:off x="838200" y="365125"/>
            <a:ext cx="10515600" cy="1325563"/>
          </a:xfrm>
        </p:spPr>
        <p:txBody>
          <a:bodyPr>
            <a:normAutofit/>
          </a:bodyPr>
          <a:lstStyle/>
          <a:p>
            <a:r>
              <a:rPr lang="en-NZ" sz="4800" dirty="0"/>
              <a:t>Asset Management</a:t>
            </a:r>
            <a:endParaRPr lang="en-US" sz="4800" dirty="0"/>
          </a:p>
        </p:txBody>
      </p:sp>
      <p:sp>
        <p:nvSpPr>
          <p:cNvPr id="5" name="Content Placeholder 4">
            <a:extLst>
              <a:ext uri="{FF2B5EF4-FFF2-40B4-BE49-F238E27FC236}">
                <a16:creationId xmlns:a16="http://schemas.microsoft.com/office/drawing/2014/main" id="{92F2CA77-CC4B-52ED-BD4C-37E3BBFD7039}"/>
              </a:ext>
            </a:extLst>
          </p:cNvPr>
          <p:cNvSpPr>
            <a:spLocks noGrp="1"/>
          </p:cNvSpPr>
          <p:nvPr>
            <p:ph idx="1"/>
          </p:nvPr>
        </p:nvSpPr>
        <p:spPr>
          <a:xfrm>
            <a:off x="1052944" y="1825625"/>
            <a:ext cx="10300855" cy="4351338"/>
          </a:xfrm>
        </p:spPr>
        <p:txBody>
          <a:bodyPr/>
          <a:lstStyle/>
          <a:p>
            <a:pPr lvl="1">
              <a:lnSpc>
                <a:spcPct val="150000"/>
              </a:lnSpc>
            </a:pPr>
            <a:r>
              <a:rPr lang="en-NZ" sz="3200" dirty="0">
                <a:cs typeface="Times New Roman" panose="02020603050405020304" pitchFamily="18" charset="0"/>
              </a:rPr>
              <a:t>More than 350 asset locations</a:t>
            </a:r>
          </a:p>
          <a:p>
            <a:pPr lvl="1">
              <a:lnSpc>
                <a:spcPct val="150000"/>
              </a:lnSpc>
            </a:pPr>
            <a:r>
              <a:rPr lang="en-NZ" sz="3200" dirty="0">
                <a:cs typeface="Times New Roman" panose="02020603050405020304" pitchFamily="18" charset="0"/>
              </a:rPr>
              <a:t>250</a:t>
            </a:r>
            <a:r>
              <a:rPr lang="en-NZ" sz="2800" dirty="0">
                <a:cs typeface="Times New Roman" panose="02020603050405020304" pitchFamily="18" charset="0"/>
              </a:rPr>
              <a:t>+ water supplies (</a:t>
            </a:r>
            <a:r>
              <a:rPr lang="en-NZ" sz="3200" dirty="0">
                <a:cs typeface="Times New Roman" panose="02020603050405020304" pitchFamily="18" charset="0"/>
              </a:rPr>
              <a:t>121</a:t>
            </a:r>
            <a:r>
              <a:rPr lang="en-NZ" sz="2800" dirty="0">
                <a:cs typeface="Times New Roman" panose="02020603050405020304" pitchFamily="18" charset="0"/>
              </a:rPr>
              <a:t> potable), 340 + water tanks</a:t>
            </a:r>
          </a:p>
          <a:p>
            <a:pPr lvl="1">
              <a:lnSpc>
                <a:spcPct val="150000"/>
              </a:lnSpc>
            </a:pPr>
            <a:r>
              <a:rPr lang="en-NZ" sz="3200" dirty="0">
                <a:cs typeface="Times New Roman" panose="02020603050405020304" pitchFamily="18" charset="0"/>
              </a:rPr>
              <a:t>80</a:t>
            </a:r>
            <a:r>
              <a:rPr lang="en-NZ" sz="2800" dirty="0">
                <a:cs typeface="Times New Roman" panose="02020603050405020304" pitchFamily="18" charset="0"/>
              </a:rPr>
              <a:t>+ </a:t>
            </a:r>
            <a:r>
              <a:rPr lang="en-NZ" sz="2800" dirty="0">
                <a:solidFill>
                  <a:schemeClr val="tx1"/>
                </a:solidFill>
                <a:cs typeface="Times New Roman" panose="02020603050405020304" pitchFamily="18" charset="0"/>
              </a:rPr>
              <a:t>WWTPs, </a:t>
            </a:r>
            <a:r>
              <a:rPr lang="en-NZ" sz="2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280 septic tanks, 70 pump stations</a:t>
            </a:r>
            <a:endParaRPr lang="en-NZ" sz="2800" dirty="0">
              <a:solidFill>
                <a:schemeClr val="tx1"/>
              </a:solidFill>
              <a:cs typeface="Times New Roman" panose="02020603050405020304" pitchFamily="18" charset="0"/>
            </a:endParaRPr>
          </a:p>
          <a:p>
            <a:pPr lvl="1">
              <a:lnSpc>
                <a:spcPct val="150000"/>
              </a:lnSpc>
            </a:pPr>
            <a:r>
              <a:rPr lang="en-NZ" sz="2800" dirty="0">
                <a:solidFill>
                  <a:schemeClr val="tx1"/>
                </a:solidFill>
                <a:cs typeface="Times New Roman" panose="02020603050405020304" pitchFamily="18" charset="0"/>
              </a:rPr>
              <a:t>Asset database </a:t>
            </a:r>
            <a:r>
              <a:rPr lang="en-NZ" sz="2800" dirty="0">
                <a:cs typeface="Times New Roman" panose="02020603050405020304" pitchFamily="18" charset="0"/>
              </a:rPr>
              <a:t>development, GIS integration</a:t>
            </a:r>
          </a:p>
          <a:p>
            <a:pPr lvl="1">
              <a:lnSpc>
                <a:spcPct val="150000"/>
              </a:lnSpc>
            </a:pPr>
            <a:r>
              <a:rPr lang="en-NZ" sz="2800" dirty="0">
                <a:cs typeface="Times New Roman" panose="02020603050405020304" pitchFamily="18" charset="0"/>
              </a:rPr>
              <a:t>Asset management programme</a:t>
            </a:r>
            <a:endParaRPr lang="en-NZ" sz="2800" dirty="0"/>
          </a:p>
          <a:p>
            <a:endParaRPr lang="en-NZ" dirty="0"/>
          </a:p>
          <a:p>
            <a:endParaRPr lang="en-NZ" dirty="0"/>
          </a:p>
          <a:p>
            <a:endParaRPr lang="en-NZ" dirty="0"/>
          </a:p>
        </p:txBody>
      </p:sp>
    </p:spTree>
    <p:extLst>
      <p:ext uri="{BB962C8B-B14F-4D97-AF65-F5344CB8AC3E}">
        <p14:creationId xmlns:p14="http://schemas.microsoft.com/office/powerpoint/2010/main" val="3853960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up close image of waves">
            <a:extLst>
              <a:ext uri="{FF2B5EF4-FFF2-40B4-BE49-F238E27FC236}">
                <a16:creationId xmlns:a16="http://schemas.microsoft.com/office/drawing/2014/main" id="{692B3DD6-F115-484E-A49B-A9F70B6E8A2E}"/>
              </a:ext>
            </a:extLst>
          </p:cNvPr>
          <p:cNvPicPr>
            <a:picLocks noChangeAspect="1"/>
          </p:cNvPicPr>
          <p:nvPr/>
        </p:nvPicPr>
        <p:blipFill rotWithShape="1">
          <a:blip r:embed="rId4">
            <a:alphaModFix amt="25000"/>
          </a:blip>
          <a:srcRect b="15730"/>
          <a:stretch/>
        </p:blipFill>
        <p:spPr>
          <a:xfrm>
            <a:off x="133370" y="0"/>
            <a:ext cx="12191980" cy="6858000"/>
          </a:xfrm>
          <a:prstGeom prst="rect">
            <a:avLst/>
          </a:prstGeom>
        </p:spPr>
      </p:pic>
      <p:sp>
        <p:nvSpPr>
          <p:cNvPr id="2" name="Title 1">
            <a:extLst>
              <a:ext uri="{FF2B5EF4-FFF2-40B4-BE49-F238E27FC236}">
                <a16:creationId xmlns:a16="http://schemas.microsoft.com/office/drawing/2014/main" id="{3312E85E-DDC7-4684-AF8D-342EF677FB0D}"/>
              </a:ext>
            </a:extLst>
          </p:cNvPr>
          <p:cNvSpPr>
            <a:spLocks noGrp="1"/>
          </p:cNvSpPr>
          <p:nvPr>
            <p:ph type="title"/>
          </p:nvPr>
        </p:nvSpPr>
        <p:spPr>
          <a:xfrm>
            <a:off x="838200" y="365125"/>
            <a:ext cx="10515600" cy="1325563"/>
          </a:xfrm>
        </p:spPr>
        <p:txBody>
          <a:bodyPr>
            <a:normAutofit/>
          </a:bodyPr>
          <a:lstStyle/>
          <a:p>
            <a:endParaRPr lang="en-US" sz="4800" dirty="0"/>
          </a:p>
        </p:txBody>
      </p:sp>
      <p:sp>
        <p:nvSpPr>
          <p:cNvPr id="5" name="Content Placeholder 4">
            <a:extLst>
              <a:ext uri="{FF2B5EF4-FFF2-40B4-BE49-F238E27FC236}">
                <a16:creationId xmlns:a16="http://schemas.microsoft.com/office/drawing/2014/main" id="{92F2CA77-CC4B-52ED-BD4C-37E3BBFD7039}"/>
              </a:ext>
            </a:extLst>
          </p:cNvPr>
          <p:cNvSpPr>
            <a:spLocks noGrp="1"/>
          </p:cNvSpPr>
          <p:nvPr>
            <p:ph idx="1"/>
          </p:nvPr>
        </p:nvSpPr>
        <p:spPr>
          <a:xfrm>
            <a:off x="1052944" y="1825625"/>
            <a:ext cx="10300855" cy="4351338"/>
          </a:xfrm>
        </p:spPr>
        <p:txBody>
          <a:bodyPr/>
          <a:lstStyle/>
          <a:p>
            <a:endParaRPr lang="en-NZ" dirty="0"/>
          </a:p>
          <a:p>
            <a:endParaRPr lang="en-NZ" dirty="0"/>
          </a:p>
          <a:p>
            <a:endParaRPr lang="en-NZ" dirty="0"/>
          </a:p>
        </p:txBody>
      </p:sp>
    </p:spTree>
    <p:extLst>
      <p:ext uri="{BB962C8B-B14F-4D97-AF65-F5344CB8AC3E}">
        <p14:creationId xmlns:p14="http://schemas.microsoft.com/office/powerpoint/2010/main" val="3171380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p close image of waves">
            <a:extLst>
              <a:ext uri="{FF2B5EF4-FFF2-40B4-BE49-F238E27FC236}">
                <a16:creationId xmlns:a16="http://schemas.microsoft.com/office/drawing/2014/main" id="{692B3DD6-F115-484E-A49B-A9F70B6E8A2E}"/>
              </a:ext>
            </a:extLst>
          </p:cNvPr>
          <p:cNvPicPr>
            <a:picLocks noChangeAspect="1"/>
          </p:cNvPicPr>
          <p:nvPr/>
        </p:nvPicPr>
        <p:blipFill rotWithShape="1">
          <a:blip r:embed="rId3">
            <a:alphaModFix amt="25000"/>
          </a:blip>
          <a:srcRect b="15730"/>
          <a:stretch/>
        </p:blipFill>
        <p:spPr>
          <a:xfrm>
            <a:off x="133370" y="0"/>
            <a:ext cx="12191980" cy="6858000"/>
          </a:xfrm>
          <a:prstGeom prst="rect">
            <a:avLst/>
          </a:prstGeom>
        </p:spPr>
      </p:pic>
      <p:sp>
        <p:nvSpPr>
          <p:cNvPr id="2" name="Title 1">
            <a:extLst>
              <a:ext uri="{FF2B5EF4-FFF2-40B4-BE49-F238E27FC236}">
                <a16:creationId xmlns:a16="http://schemas.microsoft.com/office/drawing/2014/main" id="{3312E85E-DDC7-4684-AF8D-342EF677FB0D}"/>
              </a:ext>
            </a:extLst>
          </p:cNvPr>
          <p:cNvSpPr>
            <a:spLocks noGrp="1"/>
          </p:cNvSpPr>
          <p:nvPr>
            <p:ph type="title"/>
          </p:nvPr>
        </p:nvSpPr>
        <p:spPr>
          <a:xfrm>
            <a:off x="838200" y="365125"/>
            <a:ext cx="10515600" cy="1325563"/>
          </a:xfrm>
        </p:spPr>
        <p:txBody>
          <a:bodyPr>
            <a:normAutofit/>
          </a:bodyPr>
          <a:lstStyle/>
          <a:p>
            <a:r>
              <a:rPr lang="en-NZ" sz="4800" dirty="0"/>
              <a:t>Operations</a:t>
            </a:r>
            <a:endParaRPr lang="en-US" sz="4800" dirty="0"/>
          </a:p>
        </p:txBody>
      </p:sp>
      <p:sp>
        <p:nvSpPr>
          <p:cNvPr id="5" name="Content Placeholder 4">
            <a:extLst>
              <a:ext uri="{FF2B5EF4-FFF2-40B4-BE49-F238E27FC236}">
                <a16:creationId xmlns:a16="http://schemas.microsoft.com/office/drawing/2014/main" id="{92F2CA77-CC4B-52ED-BD4C-37E3BBFD7039}"/>
              </a:ext>
            </a:extLst>
          </p:cNvPr>
          <p:cNvSpPr>
            <a:spLocks noGrp="1"/>
          </p:cNvSpPr>
          <p:nvPr>
            <p:ph idx="1"/>
          </p:nvPr>
        </p:nvSpPr>
        <p:spPr>
          <a:xfrm>
            <a:off x="1108364" y="1825625"/>
            <a:ext cx="10245436" cy="4351338"/>
          </a:xfrm>
        </p:spPr>
        <p:txBody>
          <a:bodyPr>
            <a:normAutofit/>
          </a:bodyPr>
          <a:lstStyle/>
          <a:p>
            <a:pPr lvl="1">
              <a:lnSpc>
                <a:spcPct val="150000"/>
              </a:lnSpc>
            </a:pPr>
            <a:r>
              <a:rPr lang="en-NZ" sz="2800" dirty="0">
                <a:solidFill>
                  <a:schemeClr val="tx1"/>
                </a:solidFill>
                <a:cs typeface="Times New Roman" panose="02020603050405020304" pitchFamily="18" charset="0"/>
              </a:rPr>
              <a:t>Safe drinking water is </a:t>
            </a:r>
            <a:r>
              <a:rPr lang="en-NZ" sz="2800" u="sng" dirty="0">
                <a:solidFill>
                  <a:schemeClr val="tx1"/>
                </a:solidFill>
                <a:cs typeface="Times New Roman" panose="02020603050405020304" pitchFamily="18" charset="0"/>
              </a:rPr>
              <a:t>the</a:t>
            </a:r>
            <a:r>
              <a:rPr lang="en-NZ" sz="2800" dirty="0">
                <a:solidFill>
                  <a:schemeClr val="tx1"/>
                </a:solidFill>
                <a:cs typeface="Times New Roman" panose="02020603050405020304" pitchFamily="18" charset="0"/>
              </a:rPr>
              <a:t> top priority</a:t>
            </a:r>
            <a:endParaRPr lang="en-NZ" sz="2800" dirty="0">
              <a:effectLst/>
              <a:ea typeface="Calibri" panose="020F0502020204030204" pitchFamily="34" charset="0"/>
              <a:cs typeface="Times New Roman" panose="02020603050405020304" pitchFamily="18" charset="0"/>
            </a:endParaRPr>
          </a:p>
          <a:p>
            <a:pPr lvl="1">
              <a:lnSpc>
                <a:spcPct val="150000"/>
              </a:lnSpc>
            </a:pPr>
            <a:r>
              <a:rPr lang="en-NZ" sz="2800" dirty="0">
                <a:effectLst/>
                <a:ea typeface="Calibri" panose="020F0502020204030204" pitchFamily="34" charset="0"/>
                <a:cs typeface="Times New Roman" panose="02020603050405020304" pitchFamily="18" charset="0"/>
              </a:rPr>
              <a:t>Sites are spread across the region</a:t>
            </a:r>
            <a:endParaRPr lang="en-NZ" sz="2800" dirty="0">
              <a:cs typeface="Times New Roman" panose="02020603050405020304" pitchFamily="18" charset="0"/>
            </a:endParaRPr>
          </a:p>
          <a:p>
            <a:pPr lvl="1">
              <a:lnSpc>
                <a:spcPct val="150000"/>
              </a:lnSpc>
            </a:pPr>
            <a:r>
              <a:rPr lang="en-NZ" sz="2800" dirty="0">
                <a:solidFill>
                  <a:schemeClr val="tx1"/>
                </a:solidFill>
                <a:effectLst/>
                <a:ea typeface="Calibri" panose="020F0502020204030204" pitchFamily="34" charset="0"/>
                <a:cs typeface="Times New Roman" panose="02020603050405020304" pitchFamily="18" charset="0"/>
              </a:rPr>
              <a:t>Contractors must be relevant</a:t>
            </a:r>
            <a:endParaRPr lang="en-NZ" sz="2800" dirty="0">
              <a:solidFill>
                <a:schemeClr val="tx1"/>
              </a:solidFill>
              <a:cs typeface="Times New Roman" panose="02020603050405020304" pitchFamily="18" charset="0"/>
            </a:endParaRPr>
          </a:p>
          <a:p>
            <a:pPr lvl="1">
              <a:lnSpc>
                <a:spcPct val="150000"/>
              </a:lnSpc>
            </a:pPr>
            <a:r>
              <a:rPr lang="en-NZ" sz="2800" dirty="0">
                <a:solidFill>
                  <a:schemeClr val="tx1"/>
                </a:solidFill>
                <a:cs typeface="Times New Roman" panose="02020603050405020304" pitchFamily="18" charset="0"/>
              </a:rPr>
              <a:t>Opex budget</a:t>
            </a:r>
          </a:p>
          <a:p>
            <a:pPr lvl="1">
              <a:lnSpc>
                <a:spcPct val="150000"/>
              </a:lnSpc>
            </a:pPr>
            <a:r>
              <a:rPr lang="en-NZ" sz="2800" baseline="6000" dirty="0">
                <a:solidFill>
                  <a:schemeClr val="tx1"/>
                </a:solidFill>
              </a:rPr>
              <a:t> </a:t>
            </a:r>
            <a:r>
              <a:rPr lang="en-NZ" sz="4400" baseline="6000" dirty="0">
                <a:solidFill>
                  <a:schemeClr val="tx1"/>
                </a:solidFill>
              </a:rPr>
              <a:t>24</a:t>
            </a:r>
            <a:r>
              <a:rPr lang="en-NZ" sz="2800" baseline="6000" dirty="0">
                <a:solidFill>
                  <a:schemeClr val="tx1"/>
                </a:solidFill>
              </a:rPr>
              <a:t> </a:t>
            </a:r>
            <a:r>
              <a:rPr lang="en-NZ" sz="2800" dirty="0">
                <a:solidFill>
                  <a:schemeClr val="tx1"/>
                </a:solidFill>
              </a:rPr>
              <a:t>/ </a:t>
            </a:r>
            <a:r>
              <a:rPr lang="en-NZ" sz="4400" baseline="6000" dirty="0">
                <a:solidFill>
                  <a:schemeClr val="tx1"/>
                </a:solidFill>
              </a:rPr>
              <a:t>7</a:t>
            </a:r>
            <a:r>
              <a:rPr lang="en-NZ" sz="2800" dirty="0">
                <a:solidFill>
                  <a:schemeClr val="tx1"/>
                </a:solidFill>
              </a:rPr>
              <a:t> response coverage with contingency planning</a:t>
            </a:r>
          </a:p>
          <a:p>
            <a:pPr lvl="1">
              <a:lnSpc>
                <a:spcPct val="150000"/>
              </a:lnSpc>
            </a:pPr>
            <a:r>
              <a:rPr lang="en-NZ" sz="2800" dirty="0"/>
              <a:t>Monitoring</a:t>
            </a:r>
          </a:p>
          <a:p>
            <a:endParaRPr lang="en-NZ" dirty="0"/>
          </a:p>
          <a:p>
            <a:endParaRPr lang="en-NZ" dirty="0"/>
          </a:p>
          <a:p>
            <a:endParaRPr lang="en-NZ" dirty="0"/>
          </a:p>
        </p:txBody>
      </p:sp>
    </p:spTree>
    <p:extLst>
      <p:ext uri="{BB962C8B-B14F-4D97-AF65-F5344CB8AC3E}">
        <p14:creationId xmlns:p14="http://schemas.microsoft.com/office/powerpoint/2010/main" val="1243210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4" name="Picture 3" descr="up close image of waves">
            <a:extLst>
              <a:ext uri="{FF2B5EF4-FFF2-40B4-BE49-F238E27FC236}">
                <a16:creationId xmlns:a16="http://schemas.microsoft.com/office/drawing/2014/main" id="{692B3DD6-F115-484E-A49B-A9F70B6E8A2E}"/>
              </a:ext>
            </a:extLst>
          </p:cNvPr>
          <p:cNvPicPr>
            <a:picLocks noChangeAspect="1"/>
          </p:cNvPicPr>
          <p:nvPr/>
        </p:nvPicPr>
        <p:blipFill rotWithShape="1">
          <a:blip r:embed="rId4">
            <a:alphaModFix amt="25000"/>
          </a:blip>
          <a:srcRect b="15730"/>
          <a:stretch/>
        </p:blipFill>
        <p:spPr>
          <a:xfrm>
            <a:off x="133370" y="0"/>
            <a:ext cx="12191980" cy="6858000"/>
          </a:xfrm>
          <a:prstGeom prst="rect">
            <a:avLst/>
          </a:prstGeom>
        </p:spPr>
      </p:pic>
      <p:sp>
        <p:nvSpPr>
          <p:cNvPr id="2" name="Title 1">
            <a:extLst>
              <a:ext uri="{FF2B5EF4-FFF2-40B4-BE49-F238E27FC236}">
                <a16:creationId xmlns:a16="http://schemas.microsoft.com/office/drawing/2014/main" id="{3312E85E-DDC7-4684-AF8D-342EF677FB0D}"/>
              </a:ext>
            </a:extLst>
          </p:cNvPr>
          <p:cNvSpPr>
            <a:spLocks noGrp="1"/>
          </p:cNvSpPr>
          <p:nvPr>
            <p:ph type="title"/>
          </p:nvPr>
        </p:nvSpPr>
        <p:spPr>
          <a:xfrm>
            <a:off x="838200" y="365125"/>
            <a:ext cx="10515600" cy="1325563"/>
          </a:xfrm>
        </p:spPr>
        <p:txBody>
          <a:bodyPr>
            <a:normAutofit/>
          </a:bodyPr>
          <a:lstStyle/>
          <a:p>
            <a:endParaRPr lang="en-US" sz="4800" dirty="0"/>
          </a:p>
        </p:txBody>
      </p:sp>
      <p:sp>
        <p:nvSpPr>
          <p:cNvPr id="5" name="Content Placeholder 4">
            <a:extLst>
              <a:ext uri="{FF2B5EF4-FFF2-40B4-BE49-F238E27FC236}">
                <a16:creationId xmlns:a16="http://schemas.microsoft.com/office/drawing/2014/main" id="{92F2CA77-CC4B-52ED-BD4C-37E3BBFD7039}"/>
              </a:ext>
            </a:extLst>
          </p:cNvPr>
          <p:cNvSpPr>
            <a:spLocks noGrp="1"/>
          </p:cNvSpPr>
          <p:nvPr>
            <p:ph idx="1"/>
          </p:nvPr>
        </p:nvSpPr>
        <p:spPr>
          <a:xfrm>
            <a:off x="1108364" y="1825625"/>
            <a:ext cx="10245436" cy="4351338"/>
          </a:xfrm>
        </p:spPr>
        <p:txBody>
          <a:bodyPr>
            <a:normAutofit/>
          </a:bodyPr>
          <a:lstStyle/>
          <a:p>
            <a:pPr marL="0" indent="0">
              <a:buNone/>
            </a:pPr>
            <a:endParaRPr lang="en-NZ" dirty="0"/>
          </a:p>
          <a:p>
            <a:endParaRPr lang="en-NZ" dirty="0"/>
          </a:p>
          <a:p>
            <a:endParaRPr lang="en-NZ" dirty="0"/>
          </a:p>
        </p:txBody>
      </p:sp>
    </p:spTree>
    <p:extLst>
      <p:ext uri="{BB962C8B-B14F-4D97-AF65-F5344CB8AC3E}">
        <p14:creationId xmlns:p14="http://schemas.microsoft.com/office/powerpoint/2010/main" val="351281301"/>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F23494-F630-4E01-81EA-AA2F2975971E}">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E76CE1C2-24FF-4125-B61C-AD39973FCD09}">
  <ds:schemaRefs>
    <ds:schemaRef ds:uri="http://schemas.microsoft.com/sharepoint/v3/contenttype/forms"/>
  </ds:schemaRefs>
</ds:datastoreItem>
</file>

<file path=customXml/itemProps3.xml><?xml version="1.0" encoding="utf-8"?>
<ds:datastoreItem xmlns:ds="http://schemas.openxmlformats.org/officeDocument/2006/customXml" ds:itemID="{CC083022-B7D0-4DE3-9976-6A91422D94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Depth design</Template>
  <TotalTime>1831</TotalTime>
  <Words>2470</Words>
  <Application>Microsoft Office PowerPoint</Application>
  <PresentationFormat>Widescreen</PresentationFormat>
  <Paragraphs>191</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Corbel</vt:lpstr>
      <vt:lpstr>Depth</vt:lpstr>
      <vt:lpstr>A  Pathway of  Small  Systems  from  a Facilities  Management  Approach   to   a Water  Operations  Approach</vt:lpstr>
      <vt:lpstr>What will be covered today:</vt:lpstr>
      <vt:lpstr>Background</vt:lpstr>
      <vt:lpstr>Facilities</vt:lpstr>
      <vt:lpstr>PowerPoint Presentation</vt:lpstr>
      <vt:lpstr>Asset Management</vt:lpstr>
      <vt:lpstr>PowerPoint Presentation</vt:lpstr>
      <vt:lpstr>Operations</vt:lpstr>
      <vt:lpstr>PowerPoint Presentation</vt:lpstr>
      <vt:lpstr>Risks &amp; Challenges</vt:lpstr>
      <vt:lpstr>PowerPoint Presentation</vt:lpstr>
      <vt:lpstr>Capital Works Priorities</vt:lpstr>
      <vt:lpstr>PowerPoint Presentation</vt:lpstr>
      <vt:lpstr>3 Waters Reforms &amp; The Way Forward</vt:lpstr>
      <vt:lpstr>Summary &amp; Key Learnings</vt:lpstr>
    </vt:vector>
  </TitlesOfParts>
  <Company>Auckland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Pathway of Small Supplies  from Facilities Maintenance to Water Operations</dc:title>
  <dc:creator>Jayesh Solanki</dc:creator>
  <cp:lastModifiedBy>Brett Clinton</cp:lastModifiedBy>
  <cp:revision>233</cp:revision>
  <dcterms:created xsi:type="dcterms:W3CDTF">2022-10-03T22:44:52Z</dcterms:created>
  <dcterms:modified xsi:type="dcterms:W3CDTF">2022-10-13T03:25:43Z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