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 id="2147483666" r:id="rId6"/>
  </p:sldMasterIdLst>
  <p:notesMasterIdLst>
    <p:notesMasterId r:id="rId63"/>
  </p:notesMasterIdLst>
  <p:sldIdLst>
    <p:sldId id="276" r:id="rId7"/>
    <p:sldId id="6313" r:id="rId8"/>
    <p:sldId id="5908" r:id="rId9"/>
    <p:sldId id="6137" r:id="rId10"/>
    <p:sldId id="6129" r:id="rId11"/>
    <p:sldId id="6312" r:id="rId12"/>
    <p:sldId id="6138" r:id="rId13"/>
    <p:sldId id="6139" r:id="rId14"/>
    <p:sldId id="6144" r:id="rId15"/>
    <p:sldId id="6300" r:id="rId16"/>
    <p:sldId id="6311" r:id="rId17"/>
    <p:sldId id="6305" r:id="rId18"/>
    <p:sldId id="6318" r:id="rId19"/>
    <p:sldId id="6319" r:id="rId20"/>
    <p:sldId id="6301" r:id="rId21"/>
    <p:sldId id="6148" r:id="rId22"/>
    <p:sldId id="6286" r:id="rId23"/>
    <p:sldId id="6166" r:id="rId24"/>
    <p:sldId id="6162" r:id="rId25"/>
    <p:sldId id="6152" r:id="rId26"/>
    <p:sldId id="6316" r:id="rId27"/>
    <p:sldId id="6150" r:id="rId28"/>
    <p:sldId id="6304" r:id="rId29"/>
    <p:sldId id="6320" r:id="rId30"/>
    <p:sldId id="6141" r:id="rId31"/>
    <p:sldId id="6295" r:id="rId32"/>
    <p:sldId id="6156" r:id="rId33"/>
    <p:sldId id="6143" r:id="rId34"/>
    <p:sldId id="6303" r:id="rId35"/>
    <p:sldId id="6309" r:id="rId36"/>
    <p:sldId id="6157" r:id="rId37"/>
    <p:sldId id="6315" r:id="rId38"/>
    <p:sldId id="6307" r:id="rId39"/>
    <p:sldId id="6297" r:id="rId40"/>
    <p:sldId id="6294" r:id="rId41"/>
    <p:sldId id="6279" r:id="rId42"/>
    <p:sldId id="6163" r:id="rId43"/>
    <p:sldId id="279" r:id="rId44"/>
    <p:sldId id="301" r:id="rId45"/>
    <p:sldId id="302" r:id="rId46"/>
    <p:sldId id="290" r:id="rId47"/>
    <p:sldId id="295" r:id="rId48"/>
    <p:sldId id="297" r:id="rId49"/>
    <p:sldId id="305" r:id="rId50"/>
    <p:sldId id="293" r:id="rId51"/>
    <p:sldId id="310" r:id="rId52"/>
    <p:sldId id="289" r:id="rId53"/>
    <p:sldId id="291" r:id="rId54"/>
    <p:sldId id="303" r:id="rId55"/>
    <p:sldId id="308" r:id="rId56"/>
    <p:sldId id="307" r:id="rId57"/>
    <p:sldId id="294" r:id="rId58"/>
    <p:sldId id="6155" r:id="rId59"/>
    <p:sldId id="6132" r:id="rId60"/>
    <p:sldId id="6135" r:id="rId61"/>
    <p:sldId id="6321" r:id="rId6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9FDF40-0AD2-F89E-5407-CE4D6A34B1FB}" name="Ashley Cornor" initials="AC" userId="S::ashley.cornor@taumataarowai.govt.nz::15a0b3a0-5476-439d-8671-5a5be1354bee" providerId="AD"/>
  <p188:author id="{D1F9AF58-E48D-89C6-7D47-A6519FAD24BC}" name="Leanna Bruce" initials="LB" userId="S::leanna.bruce@taumataarowai.govt.nz::756170ed-c8f0-41bc-81cd-ed65af0d83bb" providerId="AD"/>
  <p188:author id="{42EF4793-0806-38A3-9EE6-A58377CCF8AD}" name="Chris Edmonds" initials="CE" userId="S::chris.edmonds@taumataarowai.govt.nz::c834a4d6-fdc4-4f23-ad31-fd6e5a85eec3" providerId="AD"/>
  <p188:author id="{62B5B7A4-A5DE-9212-8F7A-37A698B1D427}" name="Michael Howden" initials="MH" userId="S::michael.howden@taumataarowai.govt.nz::7c36e12f-5f06-4f55-b90a-cad93d3c92a7" providerId="AD"/>
  <p188:author id="{683237AE-6DEC-6CF7-3EC0-E0BB46747B21}" name="Ray McMillan" initials="RM" userId="S::ray.mcmillan@taumataarowai.govt.nz::82b29520-aeb8-4a82-9459-496c366244b0" providerId="AD"/>
  <p188:author id="{DAF7F6CC-3F5F-208D-DCF9-0732C9F87D12}" name="Helen Robertson" initials="HR" userId="S::helen.robertson@taumataarowai.govt.nz::163890b6-b145-41f8-bb1a-11c2d55fa085" providerId="AD"/>
  <p188:author id="{CBBD43E7-D9F3-647B-207B-68129052E429}" name="Caroline Robertson" initials="CR" userId="S::caroline.robertson@taumataarowai.govt.nz::b3a7495d-c6e2-4706-bc8c-570084f381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9E"/>
    <a:srgbClr val="F15A22"/>
    <a:srgbClr val="00ABC5"/>
    <a:srgbClr val="E4F3F5"/>
    <a:srgbClr val="94D6DA"/>
    <a:srgbClr val="07435C"/>
    <a:srgbClr val="00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A61EF-9791-B2A7-1482-4737CA9B8AE2}" v="33" dt="2022-10-14T03:09:44.636"/>
    <p1510:client id="{39BFE4DC-2507-4733-AB43-2D5A4574C1DD}" v="1" vWet="7" dt="2022-10-14T03:01:40.970"/>
    <p1510:client id="{4391C1F5-5465-41E8-9F8C-0518D516A973}" v="1788" dt="2022-10-14T03:40:20.776"/>
    <p1510:client id="{5157488B-2E2B-70EB-A948-1DD943CE0E26}" v="1" dt="2022-10-13T04:51:48.651"/>
    <p1510:client id="{5BD709F0-9894-7ADE-6E03-49561F813926}" v="37" dt="2022-10-14T03:13:19.526"/>
    <p1510:client id="{5CAE7CE3-E219-4AB7-AC5F-E4CD716A3EAF}" v="288" dt="2022-10-13T22:26:42.481"/>
    <p1510:client id="{648B894C-8384-562F-C7D9-FD8DE9F40A09}" v="9" dt="2022-10-13T22:16:16.869"/>
    <p1510:client id="{679871B1-7202-3842-0ACF-074D8FF35FF6}" v="107" dt="2022-10-13T04:39:34.439"/>
    <p1510:client id="{9210E36F-90A4-4E34-8923-8E55CCCEC8ED}" v="41" vWet="43" dt="2022-10-13T04:02:11.184"/>
    <p1510:client id="{94EEBD08-90B8-E4B1-7A22-2DB4F0AF9395}" v="5" dt="2022-10-13T22:38:41.012"/>
    <p1510:client id="{9F94232E-F508-E243-0B3B-AA733C2DDBD0}" v="1" dt="2022-10-14T02:23:16.449"/>
    <p1510:client id="{C58AC83C-7549-4B11-908D-FF9DE53268A1}" v="14" vWet="16" dt="2022-10-13T21:35:27.859"/>
    <p1510:client id="{EB9086CB-EFA1-44DC-B350-13E93B718D31}" v="78" dt="2022-10-14T02:25:55.86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0" d="100"/>
          <a:sy n="40" d="100"/>
        </p:scale>
        <p:origin x="2646" y="101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C70049-8333-4874-A174-D1AAD20A5B0D}"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NZ"/>
        </a:p>
      </dgm:t>
    </dgm:pt>
    <dgm:pt modelId="{2935643D-44A4-4EDD-AA57-34A10BEA6521}">
      <dgm:prSet phldrT="[Text]"/>
      <dgm:spPr>
        <a:ln>
          <a:noFill/>
        </a:ln>
      </dgm:spPr>
      <dgm:t>
        <a:bodyPr/>
        <a:lstStyle/>
        <a:p>
          <a:r>
            <a:rPr lang="en-NZ"/>
            <a:t>Approach to assessing risk</a:t>
          </a:r>
        </a:p>
      </dgm:t>
    </dgm:pt>
    <dgm:pt modelId="{884F80BD-77E6-4D33-A5BD-29D33148B330}" type="parTrans" cxnId="{BA952646-8E99-48F5-87EA-CDBBB7F540EE}">
      <dgm:prSet/>
      <dgm:spPr/>
      <dgm:t>
        <a:bodyPr/>
        <a:lstStyle/>
        <a:p>
          <a:endParaRPr lang="en-NZ"/>
        </a:p>
      </dgm:t>
    </dgm:pt>
    <dgm:pt modelId="{AFF81F50-A1CE-44D9-81DE-E76E4A3E20B1}" type="sibTrans" cxnId="{BA952646-8E99-48F5-87EA-CDBBB7F540EE}">
      <dgm:prSet/>
      <dgm:spPr/>
      <dgm:t>
        <a:bodyPr/>
        <a:lstStyle/>
        <a:p>
          <a:endParaRPr lang="en-NZ"/>
        </a:p>
      </dgm:t>
    </dgm:pt>
    <dgm:pt modelId="{941AD4EF-F520-4075-8DC6-6C551893DDF9}">
      <dgm:prSet phldrT="[Text]"/>
      <dgm:spPr>
        <a:ln>
          <a:noFill/>
        </a:ln>
      </dgm:spPr>
      <dgm:t>
        <a:bodyPr/>
        <a:lstStyle/>
        <a:p>
          <a:r>
            <a:rPr lang="en-NZ"/>
            <a:t>Drinking Water Safety Plan</a:t>
          </a:r>
        </a:p>
      </dgm:t>
    </dgm:pt>
    <dgm:pt modelId="{7C243716-C6FC-4901-BD31-3BD51EAC17EF}" type="parTrans" cxnId="{5236E957-CB46-44CB-B45F-FCEBFD4CA061}">
      <dgm:prSet/>
      <dgm:spPr/>
      <dgm:t>
        <a:bodyPr/>
        <a:lstStyle/>
        <a:p>
          <a:endParaRPr lang="en-NZ"/>
        </a:p>
      </dgm:t>
    </dgm:pt>
    <dgm:pt modelId="{5BADB244-2EB8-4686-84F0-71B139A10861}" type="sibTrans" cxnId="{5236E957-CB46-44CB-B45F-FCEBFD4CA061}">
      <dgm:prSet/>
      <dgm:spPr/>
      <dgm:t>
        <a:bodyPr/>
        <a:lstStyle/>
        <a:p>
          <a:endParaRPr lang="en-NZ"/>
        </a:p>
      </dgm:t>
    </dgm:pt>
    <dgm:pt modelId="{668DB617-CD7D-43AF-B62A-70782AB5418F}">
      <dgm:prSet phldrT="[Text]"/>
      <dgm:spPr>
        <a:ln>
          <a:noFill/>
        </a:ln>
      </dgm:spPr>
      <dgm:t>
        <a:bodyPr/>
        <a:lstStyle/>
        <a:p>
          <a:r>
            <a:rPr lang="en-NZ"/>
            <a:t>Maturity Model</a:t>
          </a:r>
        </a:p>
      </dgm:t>
    </dgm:pt>
    <dgm:pt modelId="{8B55A58E-F243-42AE-B782-7BCC1BAE7C9E}" type="parTrans" cxnId="{B556E8A2-3FAF-489C-8E02-7378F34C3E4F}">
      <dgm:prSet/>
      <dgm:spPr/>
      <dgm:t>
        <a:bodyPr/>
        <a:lstStyle/>
        <a:p>
          <a:endParaRPr lang="en-NZ"/>
        </a:p>
      </dgm:t>
    </dgm:pt>
    <dgm:pt modelId="{BF8222C9-664A-421B-AED7-710E10C58581}" type="sibTrans" cxnId="{B556E8A2-3FAF-489C-8E02-7378F34C3E4F}">
      <dgm:prSet/>
      <dgm:spPr/>
      <dgm:t>
        <a:bodyPr/>
        <a:lstStyle/>
        <a:p>
          <a:endParaRPr lang="en-NZ"/>
        </a:p>
      </dgm:t>
    </dgm:pt>
    <dgm:pt modelId="{7E25684A-2310-4BAF-844C-7DA116CF3BE9}" type="pres">
      <dgm:prSet presAssocID="{52C70049-8333-4874-A174-D1AAD20A5B0D}" presName="Name0" presStyleCnt="0">
        <dgm:presLayoutVars>
          <dgm:chMax val="11"/>
          <dgm:chPref val="11"/>
          <dgm:dir/>
          <dgm:resizeHandles/>
        </dgm:presLayoutVars>
      </dgm:prSet>
      <dgm:spPr/>
    </dgm:pt>
    <dgm:pt modelId="{56615EFD-CFD8-4C6D-A5F8-CFF0D028B3AB}" type="pres">
      <dgm:prSet presAssocID="{668DB617-CD7D-43AF-B62A-70782AB5418F}" presName="Accent3" presStyleCnt="0"/>
      <dgm:spPr/>
    </dgm:pt>
    <dgm:pt modelId="{68B5BFF4-8ABF-4091-B2C7-74A1E869104A}" type="pres">
      <dgm:prSet presAssocID="{668DB617-CD7D-43AF-B62A-70782AB5418F}" presName="Accent" presStyleLbl="node1" presStyleIdx="0" presStyleCnt="3"/>
      <dgm:spPr>
        <a:solidFill>
          <a:srgbClr val="007E9E"/>
        </a:solidFill>
        <a:ln>
          <a:solidFill>
            <a:srgbClr val="007E9E"/>
          </a:solidFill>
        </a:ln>
      </dgm:spPr>
    </dgm:pt>
    <dgm:pt modelId="{75FCEEEF-62B2-425D-80E1-842C63D812CC}" type="pres">
      <dgm:prSet presAssocID="{668DB617-CD7D-43AF-B62A-70782AB5418F}" presName="ParentBackground3" presStyleCnt="0"/>
      <dgm:spPr/>
    </dgm:pt>
    <dgm:pt modelId="{934B1E44-93CC-467E-BAAF-17060D27E378}" type="pres">
      <dgm:prSet presAssocID="{668DB617-CD7D-43AF-B62A-70782AB5418F}" presName="ParentBackground" presStyleLbl="fgAcc1" presStyleIdx="0" presStyleCnt="3"/>
      <dgm:spPr/>
    </dgm:pt>
    <dgm:pt modelId="{FB5B7B4F-71C5-4596-9FA5-83C1F1E87CA7}" type="pres">
      <dgm:prSet presAssocID="{668DB617-CD7D-43AF-B62A-70782AB5418F}" presName="Parent3" presStyleLbl="revTx" presStyleIdx="0" presStyleCnt="0">
        <dgm:presLayoutVars>
          <dgm:chMax val="1"/>
          <dgm:chPref val="1"/>
          <dgm:bulletEnabled val="1"/>
        </dgm:presLayoutVars>
      </dgm:prSet>
      <dgm:spPr/>
    </dgm:pt>
    <dgm:pt modelId="{4319135B-7492-4CFB-840A-5152A4F5ED2E}" type="pres">
      <dgm:prSet presAssocID="{941AD4EF-F520-4075-8DC6-6C551893DDF9}" presName="Accent2" presStyleCnt="0"/>
      <dgm:spPr/>
    </dgm:pt>
    <dgm:pt modelId="{22F4516D-A180-44D0-8574-9384A6DD980B}" type="pres">
      <dgm:prSet presAssocID="{941AD4EF-F520-4075-8DC6-6C551893DDF9}" presName="Accent" presStyleLbl="node1" presStyleIdx="1" presStyleCnt="3"/>
      <dgm:spPr>
        <a:solidFill>
          <a:srgbClr val="007E9E"/>
        </a:solidFill>
      </dgm:spPr>
    </dgm:pt>
    <dgm:pt modelId="{880C2086-EF8B-43E0-83B7-4EEA9E06495D}" type="pres">
      <dgm:prSet presAssocID="{941AD4EF-F520-4075-8DC6-6C551893DDF9}" presName="ParentBackground2" presStyleCnt="0"/>
      <dgm:spPr/>
    </dgm:pt>
    <dgm:pt modelId="{81834AA6-3C44-4414-8607-097AD66A11BA}" type="pres">
      <dgm:prSet presAssocID="{941AD4EF-F520-4075-8DC6-6C551893DDF9}" presName="ParentBackground" presStyleLbl="fgAcc1" presStyleIdx="1" presStyleCnt="3"/>
      <dgm:spPr/>
    </dgm:pt>
    <dgm:pt modelId="{271412CD-3A96-4CD1-812D-C1B1B4DED3BD}" type="pres">
      <dgm:prSet presAssocID="{941AD4EF-F520-4075-8DC6-6C551893DDF9}" presName="Parent2" presStyleLbl="revTx" presStyleIdx="0" presStyleCnt="0">
        <dgm:presLayoutVars>
          <dgm:chMax val="1"/>
          <dgm:chPref val="1"/>
          <dgm:bulletEnabled val="1"/>
        </dgm:presLayoutVars>
      </dgm:prSet>
      <dgm:spPr/>
    </dgm:pt>
    <dgm:pt modelId="{023AC079-35FD-4835-9FDF-A2D8D620409A}" type="pres">
      <dgm:prSet presAssocID="{2935643D-44A4-4EDD-AA57-34A10BEA6521}" presName="Accent1" presStyleCnt="0"/>
      <dgm:spPr/>
    </dgm:pt>
    <dgm:pt modelId="{465A888F-2767-4744-83B5-50512F11B506}" type="pres">
      <dgm:prSet presAssocID="{2935643D-44A4-4EDD-AA57-34A10BEA6521}" presName="Accent" presStyleLbl="node1" presStyleIdx="2" presStyleCnt="3"/>
      <dgm:spPr>
        <a:solidFill>
          <a:srgbClr val="007E9E"/>
        </a:solidFill>
      </dgm:spPr>
    </dgm:pt>
    <dgm:pt modelId="{8C4CDC8C-90BC-4E2E-B627-2E55C85982EA}" type="pres">
      <dgm:prSet presAssocID="{2935643D-44A4-4EDD-AA57-34A10BEA6521}" presName="ParentBackground1" presStyleCnt="0"/>
      <dgm:spPr/>
    </dgm:pt>
    <dgm:pt modelId="{FF889232-DC66-440F-82B3-A1FFDCEAECF5}" type="pres">
      <dgm:prSet presAssocID="{2935643D-44A4-4EDD-AA57-34A10BEA6521}" presName="ParentBackground" presStyleLbl="fgAcc1" presStyleIdx="2" presStyleCnt="3"/>
      <dgm:spPr/>
    </dgm:pt>
    <dgm:pt modelId="{3CDC5B85-8138-4964-9E45-15AD249DC07C}" type="pres">
      <dgm:prSet presAssocID="{2935643D-44A4-4EDD-AA57-34A10BEA6521}" presName="Parent1" presStyleLbl="revTx" presStyleIdx="0" presStyleCnt="0">
        <dgm:presLayoutVars>
          <dgm:chMax val="1"/>
          <dgm:chPref val="1"/>
          <dgm:bulletEnabled val="1"/>
        </dgm:presLayoutVars>
      </dgm:prSet>
      <dgm:spPr/>
    </dgm:pt>
  </dgm:ptLst>
  <dgm:cxnLst>
    <dgm:cxn modelId="{7B7C9A35-60FC-47F7-AC57-3E92600EFCC4}" type="presOf" srcId="{52C70049-8333-4874-A174-D1AAD20A5B0D}" destId="{7E25684A-2310-4BAF-844C-7DA116CF3BE9}" srcOrd="0" destOrd="0" presId="urn:microsoft.com/office/officeart/2011/layout/CircleProcess"/>
    <dgm:cxn modelId="{BA952646-8E99-48F5-87EA-CDBBB7F540EE}" srcId="{52C70049-8333-4874-A174-D1AAD20A5B0D}" destId="{2935643D-44A4-4EDD-AA57-34A10BEA6521}" srcOrd="0" destOrd="0" parTransId="{884F80BD-77E6-4D33-A5BD-29D33148B330}" sibTransId="{AFF81F50-A1CE-44D9-81DE-E76E4A3E20B1}"/>
    <dgm:cxn modelId="{9805E949-FA1C-41A8-8D92-69EEB93EC31F}" type="presOf" srcId="{941AD4EF-F520-4075-8DC6-6C551893DDF9}" destId="{271412CD-3A96-4CD1-812D-C1B1B4DED3BD}" srcOrd="1" destOrd="0" presId="urn:microsoft.com/office/officeart/2011/layout/CircleProcess"/>
    <dgm:cxn modelId="{1182E84E-FBBE-4548-B6BC-7622FD0D9B65}" type="presOf" srcId="{668DB617-CD7D-43AF-B62A-70782AB5418F}" destId="{934B1E44-93CC-467E-BAAF-17060D27E378}" srcOrd="0" destOrd="0" presId="urn:microsoft.com/office/officeart/2011/layout/CircleProcess"/>
    <dgm:cxn modelId="{8483C650-3C14-4F30-A4D1-4012067140C1}" type="presOf" srcId="{668DB617-CD7D-43AF-B62A-70782AB5418F}" destId="{FB5B7B4F-71C5-4596-9FA5-83C1F1E87CA7}" srcOrd="1" destOrd="0" presId="urn:microsoft.com/office/officeart/2011/layout/CircleProcess"/>
    <dgm:cxn modelId="{5236E957-CB46-44CB-B45F-FCEBFD4CA061}" srcId="{52C70049-8333-4874-A174-D1AAD20A5B0D}" destId="{941AD4EF-F520-4075-8DC6-6C551893DDF9}" srcOrd="1" destOrd="0" parTransId="{7C243716-C6FC-4901-BD31-3BD51EAC17EF}" sibTransId="{5BADB244-2EB8-4686-84F0-71B139A10861}"/>
    <dgm:cxn modelId="{B556E8A2-3FAF-489C-8E02-7378F34C3E4F}" srcId="{52C70049-8333-4874-A174-D1AAD20A5B0D}" destId="{668DB617-CD7D-43AF-B62A-70782AB5418F}" srcOrd="2" destOrd="0" parTransId="{8B55A58E-F243-42AE-B782-7BCC1BAE7C9E}" sibTransId="{BF8222C9-664A-421B-AED7-710E10C58581}"/>
    <dgm:cxn modelId="{81A3ACEC-F493-4883-9228-3142D4555719}" type="presOf" srcId="{941AD4EF-F520-4075-8DC6-6C551893DDF9}" destId="{81834AA6-3C44-4414-8607-097AD66A11BA}" srcOrd="0" destOrd="0" presId="urn:microsoft.com/office/officeart/2011/layout/CircleProcess"/>
    <dgm:cxn modelId="{D00D19F5-802E-4C87-9717-1B49EDDFF776}" type="presOf" srcId="{2935643D-44A4-4EDD-AA57-34A10BEA6521}" destId="{FF889232-DC66-440F-82B3-A1FFDCEAECF5}" srcOrd="0" destOrd="0" presId="urn:microsoft.com/office/officeart/2011/layout/CircleProcess"/>
    <dgm:cxn modelId="{75B0DDFB-5CE1-4E3C-BB33-E8299AE286DA}" type="presOf" srcId="{2935643D-44A4-4EDD-AA57-34A10BEA6521}" destId="{3CDC5B85-8138-4964-9E45-15AD249DC07C}" srcOrd="1" destOrd="0" presId="urn:microsoft.com/office/officeart/2011/layout/CircleProcess"/>
    <dgm:cxn modelId="{2A376006-1938-4B0D-B3F1-65460CBE9857}" type="presParOf" srcId="{7E25684A-2310-4BAF-844C-7DA116CF3BE9}" destId="{56615EFD-CFD8-4C6D-A5F8-CFF0D028B3AB}" srcOrd="0" destOrd="0" presId="urn:microsoft.com/office/officeart/2011/layout/CircleProcess"/>
    <dgm:cxn modelId="{F4C3DA49-4314-4295-B3FF-646C2644DF50}" type="presParOf" srcId="{56615EFD-CFD8-4C6D-A5F8-CFF0D028B3AB}" destId="{68B5BFF4-8ABF-4091-B2C7-74A1E869104A}" srcOrd="0" destOrd="0" presId="urn:microsoft.com/office/officeart/2011/layout/CircleProcess"/>
    <dgm:cxn modelId="{22510BE1-509E-462E-AF40-41C03745875A}" type="presParOf" srcId="{7E25684A-2310-4BAF-844C-7DA116CF3BE9}" destId="{75FCEEEF-62B2-425D-80E1-842C63D812CC}" srcOrd="1" destOrd="0" presId="urn:microsoft.com/office/officeart/2011/layout/CircleProcess"/>
    <dgm:cxn modelId="{F3CA24CB-A872-475F-86D0-9B291DF9958F}" type="presParOf" srcId="{75FCEEEF-62B2-425D-80E1-842C63D812CC}" destId="{934B1E44-93CC-467E-BAAF-17060D27E378}" srcOrd="0" destOrd="0" presId="urn:microsoft.com/office/officeart/2011/layout/CircleProcess"/>
    <dgm:cxn modelId="{6659C53B-5586-4B93-9123-D107D2F7A4E6}" type="presParOf" srcId="{7E25684A-2310-4BAF-844C-7DA116CF3BE9}" destId="{FB5B7B4F-71C5-4596-9FA5-83C1F1E87CA7}" srcOrd="2" destOrd="0" presId="urn:microsoft.com/office/officeart/2011/layout/CircleProcess"/>
    <dgm:cxn modelId="{2524C906-17C9-43A8-9530-3738DCC1B7EA}" type="presParOf" srcId="{7E25684A-2310-4BAF-844C-7DA116CF3BE9}" destId="{4319135B-7492-4CFB-840A-5152A4F5ED2E}" srcOrd="3" destOrd="0" presId="urn:microsoft.com/office/officeart/2011/layout/CircleProcess"/>
    <dgm:cxn modelId="{93F9871F-29B8-4663-BA45-1CB222561EAF}" type="presParOf" srcId="{4319135B-7492-4CFB-840A-5152A4F5ED2E}" destId="{22F4516D-A180-44D0-8574-9384A6DD980B}" srcOrd="0" destOrd="0" presId="urn:microsoft.com/office/officeart/2011/layout/CircleProcess"/>
    <dgm:cxn modelId="{0E7BF3BF-B015-4352-B401-CB6E08138695}" type="presParOf" srcId="{7E25684A-2310-4BAF-844C-7DA116CF3BE9}" destId="{880C2086-EF8B-43E0-83B7-4EEA9E06495D}" srcOrd="4" destOrd="0" presId="urn:microsoft.com/office/officeart/2011/layout/CircleProcess"/>
    <dgm:cxn modelId="{4F6A1C57-009F-4941-96C2-4E1A522D59BE}" type="presParOf" srcId="{880C2086-EF8B-43E0-83B7-4EEA9E06495D}" destId="{81834AA6-3C44-4414-8607-097AD66A11BA}" srcOrd="0" destOrd="0" presId="urn:microsoft.com/office/officeart/2011/layout/CircleProcess"/>
    <dgm:cxn modelId="{51C8583E-0731-4EAF-8556-F3C18ACC708E}" type="presParOf" srcId="{7E25684A-2310-4BAF-844C-7DA116CF3BE9}" destId="{271412CD-3A96-4CD1-812D-C1B1B4DED3BD}" srcOrd="5" destOrd="0" presId="urn:microsoft.com/office/officeart/2011/layout/CircleProcess"/>
    <dgm:cxn modelId="{8821A8E7-4D89-4164-A4BB-BF758DEF549B}" type="presParOf" srcId="{7E25684A-2310-4BAF-844C-7DA116CF3BE9}" destId="{023AC079-35FD-4835-9FDF-A2D8D620409A}" srcOrd="6" destOrd="0" presId="urn:microsoft.com/office/officeart/2011/layout/CircleProcess"/>
    <dgm:cxn modelId="{86C4C54F-F7B4-4646-8687-D5E96213C5A8}" type="presParOf" srcId="{023AC079-35FD-4835-9FDF-A2D8D620409A}" destId="{465A888F-2767-4744-83B5-50512F11B506}" srcOrd="0" destOrd="0" presId="urn:microsoft.com/office/officeart/2011/layout/CircleProcess"/>
    <dgm:cxn modelId="{F59361C6-F4DC-4D89-AB6A-0945C9B1E955}" type="presParOf" srcId="{7E25684A-2310-4BAF-844C-7DA116CF3BE9}" destId="{8C4CDC8C-90BC-4E2E-B627-2E55C85982EA}" srcOrd="7" destOrd="0" presId="urn:microsoft.com/office/officeart/2011/layout/CircleProcess"/>
    <dgm:cxn modelId="{06535F1F-F453-44AB-9291-E6C0DD317219}" type="presParOf" srcId="{8C4CDC8C-90BC-4E2E-B627-2E55C85982EA}" destId="{FF889232-DC66-440F-82B3-A1FFDCEAECF5}" srcOrd="0" destOrd="0" presId="urn:microsoft.com/office/officeart/2011/layout/CircleProcess"/>
    <dgm:cxn modelId="{9B61CB02-7709-44C9-A80A-B31866949FAB}" type="presParOf" srcId="{7E25684A-2310-4BAF-844C-7DA116CF3BE9}" destId="{3CDC5B85-8138-4964-9E45-15AD249DC07C}"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59AF5C-C8A9-40DA-9A64-07EF0868DCEB}"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NZ"/>
        </a:p>
      </dgm:t>
    </dgm:pt>
    <dgm:pt modelId="{77FEA19F-0F89-4766-B48C-71DC54A349A0}">
      <dgm:prSet phldrT="[Text]" custT="1"/>
      <dgm:spPr>
        <a:solidFill>
          <a:srgbClr val="00ABC5"/>
        </a:solidFill>
      </dgm:spPr>
      <dgm:t>
        <a:bodyPr/>
        <a:lstStyle/>
        <a:p>
          <a:r>
            <a:rPr lang="en-NZ" sz="1900" b="1"/>
            <a:t>Strategy &amp; Planning</a:t>
          </a:r>
        </a:p>
      </dgm:t>
    </dgm:pt>
    <dgm:pt modelId="{2E1A5566-D212-4C8A-96AC-5DB3EA16E713}" type="parTrans" cxnId="{67B1219E-C3DB-4ED1-858C-B039859A374B}">
      <dgm:prSet/>
      <dgm:spPr/>
      <dgm:t>
        <a:bodyPr/>
        <a:lstStyle/>
        <a:p>
          <a:endParaRPr lang="en-NZ"/>
        </a:p>
      </dgm:t>
    </dgm:pt>
    <dgm:pt modelId="{05695A97-AB69-4492-AF3F-92F506B15F18}" type="sibTrans" cxnId="{67B1219E-C3DB-4ED1-858C-B039859A374B}">
      <dgm:prSet/>
      <dgm:spPr/>
      <dgm:t>
        <a:bodyPr/>
        <a:lstStyle/>
        <a:p>
          <a:endParaRPr lang="en-NZ"/>
        </a:p>
      </dgm:t>
    </dgm:pt>
    <dgm:pt modelId="{CF29DD37-22FE-40CE-9766-C68467F2DEA5}">
      <dgm:prSet phldrT="[Text]" custT="1"/>
      <dgm:spPr>
        <a:solidFill>
          <a:srgbClr val="00B1E3"/>
        </a:solidFill>
      </dgm:spPr>
      <dgm:t>
        <a:bodyPr/>
        <a:lstStyle/>
        <a:p>
          <a:r>
            <a:rPr lang="en-NZ" sz="1900" b="1"/>
            <a:t>Information</a:t>
          </a:r>
        </a:p>
      </dgm:t>
    </dgm:pt>
    <dgm:pt modelId="{B7A81D3A-F768-436C-B25A-ABB4F6A33855}" type="parTrans" cxnId="{BF9A4106-058D-4374-BAD3-9BBE8534BB05}">
      <dgm:prSet/>
      <dgm:spPr/>
      <dgm:t>
        <a:bodyPr/>
        <a:lstStyle/>
        <a:p>
          <a:endParaRPr lang="en-NZ"/>
        </a:p>
      </dgm:t>
    </dgm:pt>
    <dgm:pt modelId="{39A13A79-1D67-468A-97E7-68682A0370B5}" type="sibTrans" cxnId="{BF9A4106-058D-4374-BAD3-9BBE8534BB05}">
      <dgm:prSet/>
      <dgm:spPr/>
      <dgm:t>
        <a:bodyPr/>
        <a:lstStyle/>
        <a:p>
          <a:endParaRPr lang="en-NZ"/>
        </a:p>
      </dgm:t>
    </dgm:pt>
    <dgm:pt modelId="{7FC938BF-804C-4202-B75E-3E723E8C93A1}">
      <dgm:prSet phldrT="[Text]" custT="1"/>
      <dgm:spPr>
        <a:solidFill>
          <a:srgbClr val="007E9E"/>
        </a:solidFill>
      </dgm:spPr>
      <dgm:t>
        <a:bodyPr/>
        <a:lstStyle/>
        <a:p>
          <a:r>
            <a:rPr lang="en-NZ" sz="1900" b="1"/>
            <a:t>Governance &amp; Leadership</a:t>
          </a:r>
        </a:p>
      </dgm:t>
    </dgm:pt>
    <dgm:pt modelId="{27D34F88-FDAD-482A-A25B-6C405C50FFB5}" type="parTrans" cxnId="{C3F94C70-EEF1-450A-9F91-18A7A4421F79}">
      <dgm:prSet/>
      <dgm:spPr/>
      <dgm:t>
        <a:bodyPr/>
        <a:lstStyle/>
        <a:p>
          <a:endParaRPr lang="en-NZ"/>
        </a:p>
      </dgm:t>
    </dgm:pt>
    <dgm:pt modelId="{F13F0D37-71F7-4F50-8899-E4D03EEBCE9E}" type="sibTrans" cxnId="{C3F94C70-EEF1-450A-9F91-18A7A4421F79}">
      <dgm:prSet/>
      <dgm:spPr/>
      <dgm:t>
        <a:bodyPr/>
        <a:lstStyle/>
        <a:p>
          <a:endParaRPr lang="en-NZ"/>
        </a:p>
      </dgm:t>
    </dgm:pt>
    <dgm:pt modelId="{B4891115-662C-4F62-B602-E00C777DF096}">
      <dgm:prSet phldrT="[Text]" custT="1"/>
      <dgm:spPr>
        <a:solidFill>
          <a:srgbClr val="07435C"/>
        </a:solidFill>
      </dgm:spPr>
      <dgm:t>
        <a:bodyPr/>
        <a:lstStyle/>
        <a:p>
          <a:r>
            <a:rPr lang="en-NZ" sz="1900" b="1"/>
            <a:t>Delivery</a:t>
          </a:r>
        </a:p>
      </dgm:t>
    </dgm:pt>
    <dgm:pt modelId="{02DD8E27-4EC6-48B6-8BA8-1BE907E430DF}" type="parTrans" cxnId="{CBD6B26E-E7AE-493E-887B-A8582BDA2D5A}">
      <dgm:prSet/>
      <dgm:spPr/>
      <dgm:t>
        <a:bodyPr/>
        <a:lstStyle/>
        <a:p>
          <a:endParaRPr lang="en-NZ"/>
        </a:p>
      </dgm:t>
    </dgm:pt>
    <dgm:pt modelId="{EBD2DC6B-A703-4D01-8333-444A12F02F82}" type="sibTrans" cxnId="{CBD6B26E-E7AE-493E-887B-A8582BDA2D5A}">
      <dgm:prSet/>
      <dgm:spPr/>
      <dgm:t>
        <a:bodyPr/>
        <a:lstStyle/>
        <a:p>
          <a:endParaRPr lang="en-NZ"/>
        </a:p>
      </dgm:t>
    </dgm:pt>
    <dgm:pt modelId="{A8876449-0F81-4381-BB5A-313022AA6BB3}">
      <dgm:prSet phldrT="[Text]" custT="1"/>
      <dgm:spPr>
        <a:solidFill>
          <a:srgbClr val="94D6DA"/>
        </a:solidFill>
      </dgm:spPr>
      <dgm:t>
        <a:bodyPr/>
        <a:lstStyle/>
        <a:p>
          <a:pPr>
            <a:spcAft>
              <a:spcPts val="600"/>
            </a:spcAft>
          </a:pPr>
          <a:r>
            <a:rPr lang="en-NZ" sz="1900" b="1"/>
            <a:t>Physical infrastructure &amp; Environment</a:t>
          </a:r>
        </a:p>
      </dgm:t>
    </dgm:pt>
    <dgm:pt modelId="{145696E9-852D-4954-AC08-A3FBBFA7FAB8}" type="parTrans" cxnId="{FE9A136E-2B52-4A46-8EFB-16D995BD1CB5}">
      <dgm:prSet/>
      <dgm:spPr/>
      <dgm:t>
        <a:bodyPr/>
        <a:lstStyle/>
        <a:p>
          <a:endParaRPr lang="en-NZ"/>
        </a:p>
      </dgm:t>
    </dgm:pt>
    <dgm:pt modelId="{FB84F8CF-0485-4DF9-A5B2-1C8BBB05B4EC}" type="sibTrans" cxnId="{FE9A136E-2B52-4A46-8EFB-16D995BD1CB5}">
      <dgm:prSet/>
      <dgm:spPr/>
      <dgm:t>
        <a:bodyPr/>
        <a:lstStyle/>
        <a:p>
          <a:endParaRPr lang="en-NZ"/>
        </a:p>
      </dgm:t>
    </dgm:pt>
    <dgm:pt modelId="{98121B3D-8CC8-4FE8-8809-F0BC407D2A14}" type="pres">
      <dgm:prSet presAssocID="{AB59AF5C-C8A9-40DA-9A64-07EF0868DCEB}" presName="compositeShape" presStyleCnt="0">
        <dgm:presLayoutVars>
          <dgm:chMax val="7"/>
          <dgm:dir/>
          <dgm:resizeHandles val="exact"/>
        </dgm:presLayoutVars>
      </dgm:prSet>
      <dgm:spPr/>
    </dgm:pt>
    <dgm:pt modelId="{DA202717-845E-4677-8263-09ED0D9E542D}" type="pres">
      <dgm:prSet presAssocID="{AB59AF5C-C8A9-40DA-9A64-07EF0868DCEB}" presName="wedge1" presStyleLbl="node1" presStyleIdx="0" presStyleCnt="5" custLinFactNeighborX="-3430" custLinFactNeighborY="4631"/>
      <dgm:spPr/>
    </dgm:pt>
    <dgm:pt modelId="{ECC59BF1-03BB-431E-AD80-CBEBE63104F6}" type="pres">
      <dgm:prSet presAssocID="{AB59AF5C-C8A9-40DA-9A64-07EF0868DCEB}" presName="wedge1Tx" presStyleLbl="node1" presStyleIdx="0" presStyleCnt="5">
        <dgm:presLayoutVars>
          <dgm:chMax val="0"/>
          <dgm:chPref val="0"/>
          <dgm:bulletEnabled val="1"/>
        </dgm:presLayoutVars>
      </dgm:prSet>
      <dgm:spPr/>
    </dgm:pt>
    <dgm:pt modelId="{10D706BB-BE8E-43AC-92CA-B72D0901C836}" type="pres">
      <dgm:prSet presAssocID="{AB59AF5C-C8A9-40DA-9A64-07EF0868DCEB}" presName="wedge2" presStyleLbl="node1" presStyleIdx="1" presStyleCnt="5"/>
      <dgm:spPr/>
    </dgm:pt>
    <dgm:pt modelId="{DC5454D6-17C3-43C8-88E6-4B96AEFAE800}" type="pres">
      <dgm:prSet presAssocID="{AB59AF5C-C8A9-40DA-9A64-07EF0868DCEB}" presName="wedge2Tx" presStyleLbl="node1" presStyleIdx="1" presStyleCnt="5">
        <dgm:presLayoutVars>
          <dgm:chMax val="0"/>
          <dgm:chPref val="0"/>
          <dgm:bulletEnabled val="1"/>
        </dgm:presLayoutVars>
      </dgm:prSet>
      <dgm:spPr/>
    </dgm:pt>
    <dgm:pt modelId="{F2991D9B-EF3E-4D62-8F6D-1AF193E52502}" type="pres">
      <dgm:prSet presAssocID="{AB59AF5C-C8A9-40DA-9A64-07EF0868DCEB}" presName="wedge3" presStyleLbl="node1" presStyleIdx="2" presStyleCnt="5"/>
      <dgm:spPr/>
    </dgm:pt>
    <dgm:pt modelId="{5005CCF2-019C-45A2-9785-20B0317749CE}" type="pres">
      <dgm:prSet presAssocID="{AB59AF5C-C8A9-40DA-9A64-07EF0868DCEB}" presName="wedge3Tx" presStyleLbl="node1" presStyleIdx="2" presStyleCnt="5">
        <dgm:presLayoutVars>
          <dgm:chMax val="0"/>
          <dgm:chPref val="0"/>
          <dgm:bulletEnabled val="1"/>
        </dgm:presLayoutVars>
      </dgm:prSet>
      <dgm:spPr/>
    </dgm:pt>
    <dgm:pt modelId="{B57CFBAB-8229-46D6-9C34-95B2D94BAC93}" type="pres">
      <dgm:prSet presAssocID="{AB59AF5C-C8A9-40DA-9A64-07EF0868DCEB}" presName="wedge4" presStyleLbl="node1" presStyleIdx="3" presStyleCnt="5"/>
      <dgm:spPr/>
    </dgm:pt>
    <dgm:pt modelId="{16CCBCB6-1658-41E0-8952-10E8EDF9038F}" type="pres">
      <dgm:prSet presAssocID="{AB59AF5C-C8A9-40DA-9A64-07EF0868DCEB}" presName="wedge4Tx" presStyleLbl="node1" presStyleIdx="3" presStyleCnt="5">
        <dgm:presLayoutVars>
          <dgm:chMax val="0"/>
          <dgm:chPref val="0"/>
          <dgm:bulletEnabled val="1"/>
        </dgm:presLayoutVars>
      </dgm:prSet>
      <dgm:spPr/>
    </dgm:pt>
    <dgm:pt modelId="{0EF3101C-8D09-4C83-A3EE-C2798C5C4491}" type="pres">
      <dgm:prSet presAssocID="{AB59AF5C-C8A9-40DA-9A64-07EF0868DCEB}" presName="wedge5" presStyleLbl="node1" presStyleIdx="4" presStyleCnt="5"/>
      <dgm:spPr/>
    </dgm:pt>
    <dgm:pt modelId="{F21FD9D2-2D7E-4D08-A547-D74C1989EE9A}" type="pres">
      <dgm:prSet presAssocID="{AB59AF5C-C8A9-40DA-9A64-07EF0868DCEB}" presName="wedge5Tx" presStyleLbl="node1" presStyleIdx="4" presStyleCnt="5">
        <dgm:presLayoutVars>
          <dgm:chMax val="0"/>
          <dgm:chPref val="0"/>
          <dgm:bulletEnabled val="1"/>
        </dgm:presLayoutVars>
      </dgm:prSet>
      <dgm:spPr/>
    </dgm:pt>
  </dgm:ptLst>
  <dgm:cxnLst>
    <dgm:cxn modelId="{83F55601-6D6B-4BC9-A823-2AA571D1F341}" type="presOf" srcId="{AB59AF5C-C8A9-40DA-9A64-07EF0868DCEB}" destId="{98121B3D-8CC8-4FE8-8809-F0BC407D2A14}" srcOrd="0" destOrd="0" presId="urn:microsoft.com/office/officeart/2005/8/layout/chart3"/>
    <dgm:cxn modelId="{3C659301-437A-4070-BDED-91DFC9BF2FB4}" type="presOf" srcId="{CF29DD37-22FE-40CE-9766-C68467F2DEA5}" destId="{16CCBCB6-1658-41E0-8952-10E8EDF9038F}" srcOrd="1" destOrd="0" presId="urn:microsoft.com/office/officeart/2005/8/layout/chart3"/>
    <dgm:cxn modelId="{BF9A4106-058D-4374-BAD3-9BBE8534BB05}" srcId="{AB59AF5C-C8A9-40DA-9A64-07EF0868DCEB}" destId="{CF29DD37-22FE-40CE-9766-C68467F2DEA5}" srcOrd="3" destOrd="0" parTransId="{B7A81D3A-F768-436C-B25A-ABB4F6A33855}" sibTransId="{39A13A79-1D67-468A-97E7-68682A0370B5}"/>
    <dgm:cxn modelId="{4B5FBD06-26DD-4605-891A-94E335FB5DBF}" type="presOf" srcId="{A8876449-0F81-4381-BB5A-313022AA6BB3}" destId="{F2991D9B-EF3E-4D62-8F6D-1AF193E52502}" srcOrd="0" destOrd="0" presId="urn:microsoft.com/office/officeart/2005/8/layout/chart3"/>
    <dgm:cxn modelId="{AD3E9F0D-0A13-4794-A650-A3EA79443BE2}" type="presOf" srcId="{B4891115-662C-4F62-B602-E00C777DF096}" destId="{DC5454D6-17C3-43C8-88E6-4B96AEFAE800}" srcOrd="1" destOrd="0" presId="urn:microsoft.com/office/officeart/2005/8/layout/chart3"/>
    <dgm:cxn modelId="{BE534218-041C-4332-8A92-4B509B62713D}" type="presOf" srcId="{7FC938BF-804C-4202-B75E-3E723E8C93A1}" destId="{F21FD9D2-2D7E-4D08-A547-D74C1989EE9A}" srcOrd="1" destOrd="0" presId="urn:microsoft.com/office/officeart/2005/8/layout/chart3"/>
    <dgm:cxn modelId="{E113C523-1D9B-4468-AE25-9F9D7B994FE1}" type="presOf" srcId="{B4891115-662C-4F62-B602-E00C777DF096}" destId="{10D706BB-BE8E-43AC-92CA-B72D0901C836}" srcOrd="0" destOrd="0" presId="urn:microsoft.com/office/officeart/2005/8/layout/chart3"/>
    <dgm:cxn modelId="{F849E448-9E1E-447B-8F34-B338F03732A9}" type="presOf" srcId="{CF29DD37-22FE-40CE-9766-C68467F2DEA5}" destId="{B57CFBAB-8229-46D6-9C34-95B2D94BAC93}" srcOrd="0" destOrd="0" presId="urn:microsoft.com/office/officeart/2005/8/layout/chart3"/>
    <dgm:cxn modelId="{2A07CC4B-7275-42DA-9E8D-F010BB7B559C}" type="presOf" srcId="{A8876449-0F81-4381-BB5A-313022AA6BB3}" destId="{5005CCF2-019C-45A2-9785-20B0317749CE}" srcOrd="1" destOrd="0" presId="urn:microsoft.com/office/officeart/2005/8/layout/chart3"/>
    <dgm:cxn modelId="{FE9A136E-2B52-4A46-8EFB-16D995BD1CB5}" srcId="{AB59AF5C-C8A9-40DA-9A64-07EF0868DCEB}" destId="{A8876449-0F81-4381-BB5A-313022AA6BB3}" srcOrd="2" destOrd="0" parTransId="{145696E9-852D-4954-AC08-A3FBBFA7FAB8}" sibTransId="{FB84F8CF-0485-4DF9-A5B2-1C8BBB05B4EC}"/>
    <dgm:cxn modelId="{CBD6B26E-E7AE-493E-887B-A8582BDA2D5A}" srcId="{AB59AF5C-C8A9-40DA-9A64-07EF0868DCEB}" destId="{B4891115-662C-4F62-B602-E00C777DF096}" srcOrd="1" destOrd="0" parTransId="{02DD8E27-4EC6-48B6-8BA8-1BE907E430DF}" sibTransId="{EBD2DC6B-A703-4D01-8333-444A12F02F82}"/>
    <dgm:cxn modelId="{C3F94C70-EEF1-450A-9F91-18A7A4421F79}" srcId="{AB59AF5C-C8A9-40DA-9A64-07EF0868DCEB}" destId="{7FC938BF-804C-4202-B75E-3E723E8C93A1}" srcOrd="4" destOrd="0" parTransId="{27D34F88-FDAD-482A-A25B-6C405C50FFB5}" sibTransId="{F13F0D37-71F7-4F50-8899-E4D03EEBCE9E}"/>
    <dgm:cxn modelId="{67B1219E-C3DB-4ED1-858C-B039859A374B}" srcId="{AB59AF5C-C8A9-40DA-9A64-07EF0868DCEB}" destId="{77FEA19F-0F89-4766-B48C-71DC54A349A0}" srcOrd="0" destOrd="0" parTransId="{2E1A5566-D212-4C8A-96AC-5DB3EA16E713}" sibTransId="{05695A97-AB69-4492-AF3F-92F506B15F18}"/>
    <dgm:cxn modelId="{03481AA1-680C-470A-BCCD-92BAF839AE42}" type="presOf" srcId="{77FEA19F-0F89-4766-B48C-71DC54A349A0}" destId="{ECC59BF1-03BB-431E-AD80-CBEBE63104F6}" srcOrd="1" destOrd="0" presId="urn:microsoft.com/office/officeart/2005/8/layout/chart3"/>
    <dgm:cxn modelId="{13D0CDAC-5CE6-4E0D-88D0-8881B75D54CC}" type="presOf" srcId="{77FEA19F-0F89-4766-B48C-71DC54A349A0}" destId="{DA202717-845E-4677-8263-09ED0D9E542D}" srcOrd="0" destOrd="0" presId="urn:microsoft.com/office/officeart/2005/8/layout/chart3"/>
    <dgm:cxn modelId="{E5220AE5-250F-4D16-9DF6-939EF3BA1298}" type="presOf" srcId="{7FC938BF-804C-4202-B75E-3E723E8C93A1}" destId="{0EF3101C-8D09-4C83-A3EE-C2798C5C4491}" srcOrd="0" destOrd="0" presId="urn:microsoft.com/office/officeart/2005/8/layout/chart3"/>
    <dgm:cxn modelId="{684805CA-16FF-4DBE-88B3-5D085146BA68}" type="presParOf" srcId="{98121B3D-8CC8-4FE8-8809-F0BC407D2A14}" destId="{DA202717-845E-4677-8263-09ED0D9E542D}" srcOrd="0" destOrd="0" presId="urn:microsoft.com/office/officeart/2005/8/layout/chart3"/>
    <dgm:cxn modelId="{6CAE14BE-D05A-44DB-8716-03F9E4465837}" type="presParOf" srcId="{98121B3D-8CC8-4FE8-8809-F0BC407D2A14}" destId="{ECC59BF1-03BB-431E-AD80-CBEBE63104F6}" srcOrd="1" destOrd="0" presId="urn:microsoft.com/office/officeart/2005/8/layout/chart3"/>
    <dgm:cxn modelId="{B428805E-E834-4248-8ED2-34A81B8D4870}" type="presParOf" srcId="{98121B3D-8CC8-4FE8-8809-F0BC407D2A14}" destId="{10D706BB-BE8E-43AC-92CA-B72D0901C836}" srcOrd="2" destOrd="0" presId="urn:microsoft.com/office/officeart/2005/8/layout/chart3"/>
    <dgm:cxn modelId="{456B24AA-B80A-46D4-BFF4-B482AB01AB73}" type="presParOf" srcId="{98121B3D-8CC8-4FE8-8809-F0BC407D2A14}" destId="{DC5454D6-17C3-43C8-88E6-4B96AEFAE800}" srcOrd="3" destOrd="0" presId="urn:microsoft.com/office/officeart/2005/8/layout/chart3"/>
    <dgm:cxn modelId="{213C3587-2CE1-4B39-A1E9-B5757A5A1212}" type="presParOf" srcId="{98121B3D-8CC8-4FE8-8809-F0BC407D2A14}" destId="{F2991D9B-EF3E-4D62-8F6D-1AF193E52502}" srcOrd="4" destOrd="0" presId="urn:microsoft.com/office/officeart/2005/8/layout/chart3"/>
    <dgm:cxn modelId="{7B337431-7D35-4855-ACAC-697381A254B8}" type="presParOf" srcId="{98121B3D-8CC8-4FE8-8809-F0BC407D2A14}" destId="{5005CCF2-019C-45A2-9785-20B0317749CE}" srcOrd="5" destOrd="0" presId="urn:microsoft.com/office/officeart/2005/8/layout/chart3"/>
    <dgm:cxn modelId="{2F6142F2-66D1-457C-A5E1-09AA826B999A}" type="presParOf" srcId="{98121B3D-8CC8-4FE8-8809-F0BC407D2A14}" destId="{B57CFBAB-8229-46D6-9C34-95B2D94BAC93}" srcOrd="6" destOrd="0" presId="urn:microsoft.com/office/officeart/2005/8/layout/chart3"/>
    <dgm:cxn modelId="{4F2345DA-2BE4-41AF-9FEB-6ED717BC9414}" type="presParOf" srcId="{98121B3D-8CC8-4FE8-8809-F0BC407D2A14}" destId="{16CCBCB6-1658-41E0-8952-10E8EDF9038F}" srcOrd="7" destOrd="0" presId="urn:microsoft.com/office/officeart/2005/8/layout/chart3"/>
    <dgm:cxn modelId="{6B5E99E1-30C5-4822-957C-753F44AEC5A7}" type="presParOf" srcId="{98121B3D-8CC8-4FE8-8809-F0BC407D2A14}" destId="{0EF3101C-8D09-4C83-A3EE-C2798C5C4491}" srcOrd="8" destOrd="0" presId="urn:microsoft.com/office/officeart/2005/8/layout/chart3"/>
    <dgm:cxn modelId="{27460021-A0AF-4EEC-BD86-CF1EC57881CD}" type="presParOf" srcId="{98121B3D-8CC8-4FE8-8809-F0BC407D2A14}" destId="{F21FD9D2-2D7E-4D08-A547-D74C1989EE9A}" srcOrd="9"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7918FD-F51E-4A9C-B7B2-0E014B8DB8A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NZ"/>
        </a:p>
      </dgm:t>
    </dgm:pt>
    <dgm:pt modelId="{F19DBF51-0064-41FC-BC02-E743CB5838B2}">
      <dgm:prSet phldrT="[Text]"/>
      <dgm:spPr>
        <a:solidFill>
          <a:srgbClr val="06435C"/>
        </a:solidFill>
      </dgm:spPr>
      <dgm:t>
        <a:bodyPr/>
        <a:lstStyle/>
        <a:p>
          <a:r>
            <a:rPr lang="en-NZ"/>
            <a:t>1. Develop SA and Sector/CDEM planning and arrangements</a:t>
          </a:r>
        </a:p>
      </dgm:t>
    </dgm:pt>
    <dgm:pt modelId="{124FCD72-1CE2-481C-A0D6-7A35F39A0DAA}" type="parTrans" cxnId="{B69A0D45-7EEC-4C0A-AC09-5576F455BE68}">
      <dgm:prSet/>
      <dgm:spPr/>
      <dgm:t>
        <a:bodyPr/>
        <a:lstStyle/>
        <a:p>
          <a:endParaRPr lang="en-NZ"/>
        </a:p>
      </dgm:t>
    </dgm:pt>
    <dgm:pt modelId="{0AFD79BE-4411-4749-BB52-F944D3535084}" type="sibTrans" cxnId="{B69A0D45-7EEC-4C0A-AC09-5576F455BE68}">
      <dgm:prSet/>
      <dgm:spPr>
        <a:solidFill>
          <a:srgbClr val="F36A24"/>
        </a:solidFill>
      </dgm:spPr>
      <dgm:t>
        <a:bodyPr/>
        <a:lstStyle/>
        <a:p>
          <a:endParaRPr lang="en-NZ"/>
        </a:p>
      </dgm:t>
    </dgm:pt>
    <dgm:pt modelId="{88C7FE4A-7818-4750-A5AF-E4FC9C16C204}">
      <dgm:prSet phldrT="[Text]"/>
      <dgm:spPr>
        <a:solidFill>
          <a:srgbClr val="007E9E"/>
        </a:solidFill>
      </dgm:spPr>
      <dgm:t>
        <a:bodyPr/>
        <a:lstStyle/>
        <a:p>
          <a:r>
            <a:rPr lang="en-NZ"/>
            <a:t>2. Analyse sector coordination requirements</a:t>
          </a:r>
        </a:p>
      </dgm:t>
    </dgm:pt>
    <dgm:pt modelId="{35B2DA73-89A6-4BFF-897A-27B4B40F6DA1}" type="parTrans" cxnId="{EB3AE940-4846-4858-BD1C-E0A5D2C411B8}">
      <dgm:prSet/>
      <dgm:spPr/>
      <dgm:t>
        <a:bodyPr/>
        <a:lstStyle/>
        <a:p>
          <a:endParaRPr lang="en-NZ"/>
        </a:p>
      </dgm:t>
    </dgm:pt>
    <dgm:pt modelId="{86B6FAE3-154D-47F6-9336-65F67E3E1C2B}" type="sibTrans" cxnId="{EB3AE940-4846-4858-BD1C-E0A5D2C411B8}">
      <dgm:prSet/>
      <dgm:spPr>
        <a:solidFill>
          <a:srgbClr val="F36A24"/>
        </a:solidFill>
      </dgm:spPr>
      <dgm:t>
        <a:bodyPr/>
        <a:lstStyle/>
        <a:p>
          <a:endParaRPr lang="en-NZ"/>
        </a:p>
      </dgm:t>
    </dgm:pt>
    <dgm:pt modelId="{B644EC63-7448-4FB3-9257-4B97D5566357}">
      <dgm:prSet phldrT="[Text]"/>
      <dgm:spPr>
        <a:solidFill>
          <a:srgbClr val="58C5C7"/>
        </a:solidFill>
      </dgm:spPr>
      <dgm:t>
        <a:bodyPr/>
        <a:lstStyle/>
        <a:p>
          <a:r>
            <a:rPr lang="en-NZ"/>
            <a:t>3. Test SCE function within Taumata Arowai</a:t>
          </a:r>
        </a:p>
      </dgm:t>
    </dgm:pt>
    <dgm:pt modelId="{5F77F9E4-7398-4C07-B300-145273D425BB}" type="parTrans" cxnId="{7AEA10AE-3B81-4F6B-9661-29AB569DC8B5}">
      <dgm:prSet/>
      <dgm:spPr/>
      <dgm:t>
        <a:bodyPr/>
        <a:lstStyle/>
        <a:p>
          <a:endParaRPr lang="en-NZ"/>
        </a:p>
      </dgm:t>
    </dgm:pt>
    <dgm:pt modelId="{588EFBB3-3076-44D7-BBF6-E64AE69C86ED}" type="sibTrans" cxnId="{7AEA10AE-3B81-4F6B-9661-29AB569DC8B5}">
      <dgm:prSet/>
      <dgm:spPr>
        <a:solidFill>
          <a:srgbClr val="F36A24"/>
        </a:solidFill>
      </dgm:spPr>
      <dgm:t>
        <a:bodyPr/>
        <a:lstStyle/>
        <a:p>
          <a:endParaRPr lang="en-NZ"/>
        </a:p>
      </dgm:t>
    </dgm:pt>
    <dgm:pt modelId="{B7318E70-5374-4E42-B792-0BBF97965322}">
      <dgm:prSet phldrT="[Text]"/>
      <dgm:spPr>
        <a:solidFill>
          <a:schemeClr val="accent5">
            <a:lumMod val="50000"/>
          </a:schemeClr>
        </a:solidFill>
      </dgm:spPr>
      <dgm:t>
        <a:bodyPr/>
        <a:lstStyle/>
        <a:p>
          <a:r>
            <a:rPr lang="en-NZ"/>
            <a:t>4. Report back to sector and stake holders</a:t>
          </a:r>
        </a:p>
      </dgm:t>
    </dgm:pt>
    <dgm:pt modelId="{9A9B7EB0-9019-4E81-BA97-CA075DE72DEB}" type="parTrans" cxnId="{11881C72-1E0B-45F8-8D12-44F4AE04CED7}">
      <dgm:prSet/>
      <dgm:spPr/>
      <dgm:t>
        <a:bodyPr/>
        <a:lstStyle/>
        <a:p>
          <a:endParaRPr lang="en-NZ"/>
        </a:p>
      </dgm:t>
    </dgm:pt>
    <dgm:pt modelId="{6773FEF8-D313-4387-830D-031140F49B89}" type="sibTrans" cxnId="{11881C72-1E0B-45F8-8D12-44F4AE04CED7}">
      <dgm:prSet/>
      <dgm:spPr>
        <a:solidFill>
          <a:srgbClr val="F36A24"/>
        </a:solidFill>
      </dgm:spPr>
      <dgm:t>
        <a:bodyPr/>
        <a:lstStyle/>
        <a:p>
          <a:endParaRPr lang="en-NZ"/>
        </a:p>
      </dgm:t>
    </dgm:pt>
    <dgm:pt modelId="{BB707067-F8FD-4F00-A5D6-F94F3EB2DACA}">
      <dgm:prSet phldrT="[Text]"/>
      <dgm:spPr>
        <a:solidFill>
          <a:srgbClr val="00ABC5"/>
        </a:solidFill>
      </dgm:spPr>
      <dgm:t>
        <a:bodyPr/>
        <a:lstStyle/>
        <a:p>
          <a:r>
            <a:rPr lang="en-NZ"/>
            <a:t>5. Test and adjust with future engagement (</a:t>
          </a:r>
          <a:r>
            <a:rPr lang="en-NZ" err="1"/>
            <a:t>inc</a:t>
          </a:r>
          <a:r>
            <a:rPr lang="en-NZ"/>
            <a:t> National Exercises)</a:t>
          </a:r>
        </a:p>
      </dgm:t>
    </dgm:pt>
    <dgm:pt modelId="{AF23C8DD-5934-4377-A920-64E91631D953}" type="parTrans" cxnId="{A50D67E6-64A0-4176-8922-04F8F05CF73A}">
      <dgm:prSet/>
      <dgm:spPr/>
      <dgm:t>
        <a:bodyPr/>
        <a:lstStyle/>
        <a:p>
          <a:endParaRPr lang="en-NZ"/>
        </a:p>
      </dgm:t>
    </dgm:pt>
    <dgm:pt modelId="{57F740ED-2712-432F-B69E-5BCAAAC0A3B8}" type="sibTrans" cxnId="{A50D67E6-64A0-4176-8922-04F8F05CF73A}">
      <dgm:prSet/>
      <dgm:spPr>
        <a:solidFill>
          <a:srgbClr val="F36A24"/>
        </a:solidFill>
      </dgm:spPr>
      <dgm:t>
        <a:bodyPr/>
        <a:lstStyle/>
        <a:p>
          <a:endParaRPr lang="en-NZ"/>
        </a:p>
      </dgm:t>
    </dgm:pt>
    <dgm:pt modelId="{16272771-7EE1-4B9F-9F93-5A35E144DC52}" type="pres">
      <dgm:prSet presAssocID="{E27918FD-F51E-4A9C-B7B2-0E014B8DB8AA}" presName="cycle" presStyleCnt="0">
        <dgm:presLayoutVars>
          <dgm:dir/>
          <dgm:resizeHandles val="exact"/>
        </dgm:presLayoutVars>
      </dgm:prSet>
      <dgm:spPr/>
    </dgm:pt>
    <dgm:pt modelId="{AA9D7928-8DDC-44E9-AC17-13174FFDA08F}" type="pres">
      <dgm:prSet presAssocID="{F19DBF51-0064-41FC-BC02-E743CB5838B2}" presName="node" presStyleLbl="node1" presStyleIdx="0" presStyleCnt="5" custScaleX="132100" custScaleY="132100">
        <dgm:presLayoutVars>
          <dgm:bulletEnabled val="1"/>
        </dgm:presLayoutVars>
      </dgm:prSet>
      <dgm:spPr/>
    </dgm:pt>
    <dgm:pt modelId="{03B6F9C7-ABEB-497F-A4AF-568C71140930}" type="pres">
      <dgm:prSet presAssocID="{0AFD79BE-4411-4749-BB52-F944D3535084}" presName="sibTrans" presStyleLbl="sibTrans2D1" presStyleIdx="0" presStyleCnt="5" custScaleY="45664"/>
      <dgm:spPr/>
    </dgm:pt>
    <dgm:pt modelId="{19A40C90-A689-40F6-8B51-35E6397B72DB}" type="pres">
      <dgm:prSet presAssocID="{0AFD79BE-4411-4749-BB52-F944D3535084}" presName="connectorText" presStyleLbl="sibTrans2D1" presStyleIdx="0" presStyleCnt="5"/>
      <dgm:spPr/>
    </dgm:pt>
    <dgm:pt modelId="{0B821F8C-2C8F-4D61-B12B-A4FFB6C08606}" type="pres">
      <dgm:prSet presAssocID="{88C7FE4A-7818-4750-A5AF-E4FC9C16C204}" presName="node" presStyleLbl="node1" presStyleIdx="1" presStyleCnt="5" custScaleX="132100" custScaleY="132100">
        <dgm:presLayoutVars>
          <dgm:bulletEnabled val="1"/>
        </dgm:presLayoutVars>
      </dgm:prSet>
      <dgm:spPr/>
    </dgm:pt>
    <dgm:pt modelId="{D6F705C6-A68D-4403-B713-EE17FDB47195}" type="pres">
      <dgm:prSet presAssocID="{86B6FAE3-154D-47F6-9336-65F67E3E1C2B}" presName="sibTrans" presStyleLbl="sibTrans2D1" presStyleIdx="1" presStyleCnt="5" custScaleY="45664"/>
      <dgm:spPr/>
    </dgm:pt>
    <dgm:pt modelId="{578F84AC-BFB2-47EB-AC14-25F579A0C3F2}" type="pres">
      <dgm:prSet presAssocID="{86B6FAE3-154D-47F6-9336-65F67E3E1C2B}" presName="connectorText" presStyleLbl="sibTrans2D1" presStyleIdx="1" presStyleCnt="5"/>
      <dgm:spPr/>
    </dgm:pt>
    <dgm:pt modelId="{813F4570-60EA-4C29-8D61-07AA01CA9D7B}" type="pres">
      <dgm:prSet presAssocID="{B644EC63-7448-4FB3-9257-4B97D5566357}" presName="node" presStyleLbl="node1" presStyleIdx="2" presStyleCnt="5" custScaleX="132100" custScaleY="132100">
        <dgm:presLayoutVars>
          <dgm:bulletEnabled val="1"/>
        </dgm:presLayoutVars>
      </dgm:prSet>
      <dgm:spPr/>
    </dgm:pt>
    <dgm:pt modelId="{41DECD51-2CA6-4ED5-83CA-FF7D2CD24140}" type="pres">
      <dgm:prSet presAssocID="{588EFBB3-3076-44D7-BBF6-E64AE69C86ED}" presName="sibTrans" presStyleLbl="sibTrans2D1" presStyleIdx="2" presStyleCnt="5" custScaleY="45664"/>
      <dgm:spPr/>
    </dgm:pt>
    <dgm:pt modelId="{6047BF63-7102-453E-A1FE-B6CC56346980}" type="pres">
      <dgm:prSet presAssocID="{588EFBB3-3076-44D7-BBF6-E64AE69C86ED}" presName="connectorText" presStyleLbl="sibTrans2D1" presStyleIdx="2" presStyleCnt="5"/>
      <dgm:spPr/>
    </dgm:pt>
    <dgm:pt modelId="{37291D32-C49E-4474-ADF8-5237C17F65A4}" type="pres">
      <dgm:prSet presAssocID="{B7318E70-5374-4E42-B792-0BBF97965322}" presName="node" presStyleLbl="node1" presStyleIdx="3" presStyleCnt="5" custScaleX="132100" custScaleY="132100">
        <dgm:presLayoutVars>
          <dgm:bulletEnabled val="1"/>
        </dgm:presLayoutVars>
      </dgm:prSet>
      <dgm:spPr/>
    </dgm:pt>
    <dgm:pt modelId="{7E6DD156-55A4-4621-B0F3-F4D60C5AA2C4}" type="pres">
      <dgm:prSet presAssocID="{6773FEF8-D313-4387-830D-031140F49B89}" presName="sibTrans" presStyleLbl="sibTrans2D1" presStyleIdx="3" presStyleCnt="5" custScaleY="45664"/>
      <dgm:spPr/>
    </dgm:pt>
    <dgm:pt modelId="{D5CCF0AA-D40A-4CD6-B2D3-C7016EAA7E3D}" type="pres">
      <dgm:prSet presAssocID="{6773FEF8-D313-4387-830D-031140F49B89}" presName="connectorText" presStyleLbl="sibTrans2D1" presStyleIdx="3" presStyleCnt="5"/>
      <dgm:spPr/>
    </dgm:pt>
    <dgm:pt modelId="{65367A52-3E99-40B4-BF13-165D2CE12C61}" type="pres">
      <dgm:prSet presAssocID="{BB707067-F8FD-4F00-A5D6-F94F3EB2DACA}" presName="node" presStyleLbl="node1" presStyleIdx="4" presStyleCnt="5" custScaleX="132100" custScaleY="132100">
        <dgm:presLayoutVars>
          <dgm:bulletEnabled val="1"/>
        </dgm:presLayoutVars>
      </dgm:prSet>
      <dgm:spPr/>
    </dgm:pt>
    <dgm:pt modelId="{6F978F26-1871-464F-8EE5-712DB284D371}" type="pres">
      <dgm:prSet presAssocID="{57F740ED-2712-432F-B69E-5BCAAAC0A3B8}" presName="sibTrans" presStyleLbl="sibTrans2D1" presStyleIdx="4" presStyleCnt="5" custScaleY="45664"/>
      <dgm:spPr/>
    </dgm:pt>
    <dgm:pt modelId="{10399948-80CF-42F0-B78C-686C17F8191D}" type="pres">
      <dgm:prSet presAssocID="{57F740ED-2712-432F-B69E-5BCAAAC0A3B8}" presName="connectorText" presStyleLbl="sibTrans2D1" presStyleIdx="4" presStyleCnt="5"/>
      <dgm:spPr/>
    </dgm:pt>
  </dgm:ptLst>
  <dgm:cxnLst>
    <dgm:cxn modelId="{883C991D-9914-4026-91B3-7CC2A12F4840}" type="presOf" srcId="{86B6FAE3-154D-47F6-9336-65F67E3E1C2B}" destId="{578F84AC-BFB2-47EB-AC14-25F579A0C3F2}" srcOrd="1" destOrd="0" presId="urn:microsoft.com/office/officeart/2005/8/layout/cycle2"/>
    <dgm:cxn modelId="{1DD5BA2A-4914-4323-9A2C-C0887815FA6A}" type="presOf" srcId="{86B6FAE3-154D-47F6-9336-65F67E3E1C2B}" destId="{D6F705C6-A68D-4403-B713-EE17FDB47195}" srcOrd="0" destOrd="0" presId="urn:microsoft.com/office/officeart/2005/8/layout/cycle2"/>
    <dgm:cxn modelId="{F25A0B37-496D-4FAB-A9BA-723E3FC1D996}" type="presOf" srcId="{6773FEF8-D313-4387-830D-031140F49B89}" destId="{D5CCF0AA-D40A-4CD6-B2D3-C7016EAA7E3D}" srcOrd="1" destOrd="0" presId="urn:microsoft.com/office/officeart/2005/8/layout/cycle2"/>
    <dgm:cxn modelId="{3BF72338-6083-4ADC-B75E-F03F5C36C15B}" type="presOf" srcId="{B7318E70-5374-4E42-B792-0BBF97965322}" destId="{37291D32-C49E-4474-ADF8-5237C17F65A4}" srcOrd="0" destOrd="0" presId="urn:microsoft.com/office/officeart/2005/8/layout/cycle2"/>
    <dgm:cxn modelId="{EB3AE940-4846-4858-BD1C-E0A5D2C411B8}" srcId="{E27918FD-F51E-4A9C-B7B2-0E014B8DB8AA}" destId="{88C7FE4A-7818-4750-A5AF-E4FC9C16C204}" srcOrd="1" destOrd="0" parTransId="{35B2DA73-89A6-4BFF-897A-27B4B40F6DA1}" sibTransId="{86B6FAE3-154D-47F6-9336-65F67E3E1C2B}"/>
    <dgm:cxn modelId="{429AC15B-6EA4-42C0-8FF7-C514EEDDDC31}" type="presOf" srcId="{0AFD79BE-4411-4749-BB52-F944D3535084}" destId="{03B6F9C7-ABEB-497F-A4AF-568C71140930}" srcOrd="0" destOrd="0" presId="urn:microsoft.com/office/officeart/2005/8/layout/cycle2"/>
    <dgm:cxn modelId="{BA4F4241-F8C3-4108-B7B2-B2B5B126C368}" type="presOf" srcId="{88C7FE4A-7818-4750-A5AF-E4FC9C16C204}" destId="{0B821F8C-2C8F-4D61-B12B-A4FFB6C08606}" srcOrd="0" destOrd="0" presId="urn:microsoft.com/office/officeart/2005/8/layout/cycle2"/>
    <dgm:cxn modelId="{B69A0D45-7EEC-4C0A-AC09-5576F455BE68}" srcId="{E27918FD-F51E-4A9C-B7B2-0E014B8DB8AA}" destId="{F19DBF51-0064-41FC-BC02-E743CB5838B2}" srcOrd="0" destOrd="0" parTransId="{124FCD72-1CE2-481C-A0D6-7A35F39A0DAA}" sibTransId="{0AFD79BE-4411-4749-BB52-F944D3535084}"/>
    <dgm:cxn modelId="{2505A568-52E6-4327-8BD1-3B33BA5856AD}" type="presOf" srcId="{57F740ED-2712-432F-B69E-5BCAAAC0A3B8}" destId="{6F978F26-1871-464F-8EE5-712DB284D371}" srcOrd="0" destOrd="0" presId="urn:microsoft.com/office/officeart/2005/8/layout/cycle2"/>
    <dgm:cxn modelId="{E7F6384D-C847-40D4-9157-240FE105E3FE}" type="presOf" srcId="{6773FEF8-D313-4387-830D-031140F49B89}" destId="{7E6DD156-55A4-4621-B0F3-F4D60C5AA2C4}" srcOrd="0" destOrd="0" presId="urn:microsoft.com/office/officeart/2005/8/layout/cycle2"/>
    <dgm:cxn modelId="{5C408E6E-8963-455E-B5C0-277A7F114097}" type="presOf" srcId="{E27918FD-F51E-4A9C-B7B2-0E014B8DB8AA}" destId="{16272771-7EE1-4B9F-9F93-5A35E144DC52}" srcOrd="0" destOrd="0" presId="urn:microsoft.com/office/officeart/2005/8/layout/cycle2"/>
    <dgm:cxn modelId="{11881C72-1E0B-45F8-8D12-44F4AE04CED7}" srcId="{E27918FD-F51E-4A9C-B7B2-0E014B8DB8AA}" destId="{B7318E70-5374-4E42-B792-0BBF97965322}" srcOrd="3" destOrd="0" parTransId="{9A9B7EB0-9019-4E81-BA97-CA075DE72DEB}" sibTransId="{6773FEF8-D313-4387-830D-031140F49B89}"/>
    <dgm:cxn modelId="{DC1DE072-98D2-464D-8D48-057F8355B3B0}" type="presOf" srcId="{588EFBB3-3076-44D7-BBF6-E64AE69C86ED}" destId="{6047BF63-7102-453E-A1FE-B6CC56346980}" srcOrd="1" destOrd="0" presId="urn:microsoft.com/office/officeart/2005/8/layout/cycle2"/>
    <dgm:cxn modelId="{B7CB5678-1559-41A5-B71C-A58B232EFA90}" type="presOf" srcId="{588EFBB3-3076-44D7-BBF6-E64AE69C86ED}" destId="{41DECD51-2CA6-4ED5-83CA-FF7D2CD24140}" srcOrd="0" destOrd="0" presId="urn:microsoft.com/office/officeart/2005/8/layout/cycle2"/>
    <dgm:cxn modelId="{7AEA10AE-3B81-4F6B-9661-29AB569DC8B5}" srcId="{E27918FD-F51E-4A9C-B7B2-0E014B8DB8AA}" destId="{B644EC63-7448-4FB3-9257-4B97D5566357}" srcOrd="2" destOrd="0" parTransId="{5F77F9E4-7398-4C07-B300-145273D425BB}" sibTransId="{588EFBB3-3076-44D7-BBF6-E64AE69C86ED}"/>
    <dgm:cxn modelId="{393FAEB1-2A15-4D7C-8889-8623CC7ADC98}" type="presOf" srcId="{B644EC63-7448-4FB3-9257-4B97D5566357}" destId="{813F4570-60EA-4C29-8D61-07AA01CA9D7B}" srcOrd="0" destOrd="0" presId="urn:microsoft.com/office/officeart/2005/8/layout/cycle2"/>
    <dgm:cxn modelId="{D842DFB8-AB76-49C9-8AEE-F1ECFD5CDE0F}" type="presOf" srcId="{F19DBF51-0064-41FC-BC02-E743CB5838B2}" destId="{AA9D7928-8DDC-44E9-AC17-13174FFDA08F}" srcOrd="0" destOrd="0" presId="urn:microsoft.com/office/officeart/2005/8/layout/cycle2"/>
    <dgm:cxn modelId="{FF89DCBA-3837-4674-A694-54620E0EEB1D}" type="presOf" srcId="{0AFD79BE-4411-4749-BB52-F944D3535084}" destId="{19A40C90-A689-40F6-8B51-35E6397B72DB}" srcOrd="1" destOrd="0" presId="urn:microsoft.com/office/officeart/2005/8/layout/cycle2"/>
    <dgm:cxn modelId="{A50D67E6-64A0-4176-8922-04F8F05CF73A}" srcId="{E27918FD-F51E-4A9C-B7B2-0E014B8DB8AA}" destId="{BB707067-F8FD-4F00-A5D6-F94F3EB2DACA}" srcOrd="4" destOrd="0" parTransId="{AF23C8DD-5934-4377-A920-64E91631D953}" sibTransId="{57F740ED-2712-432F-B69E-5BCAAAC0A3B8}"/>
    <dgm:cxn modelId="{FF5449E8-ED34-43B8-881F-989FAFDE37A1}" type="presOf" srcId="{BB707067-F8FD-4F00-A5D6-F94F3EB2DACA}" destId="{65367A52-3E99-40B4-BF13-165D2CE12C61}" srcOrd="0" destOrd="0" presId="urn:microsoft.com/office/officeart/2005/8/layout/cycle2"/>
    <dgm:cxn modelId="{1B7AACFD-B7D9-4E8B-8D15-C1D18856F8DD}" type="presOf" srcId="{57F740ED-2712-432F-B69E-5BCAAAC0A3B8}" destId="{10399948-80CF-42F0-B78C-686C17F8191D}" srcOrd="1" destOrd="0" presId="urn:microsoft.com/office/officeart/2005/8/layout/cycle2"/>
    <dgm:cxn modelId="{0D9AE5C4-0A47-4AB0-B777-620C2099623F}" type="presParOf" srcId="{16272771-7EE1-4B9F-9F93-5A35E144DC52}" destId="{AA9D7928-8DDC-44E9-AC17-13174FFDA08F}" srcOrd="0" destOrd="0" presId="urn:microsoft.com/office/officeart/2005/8/layout/cycle2"/>
    <dgm:cxn modelId="{F3757228-A553-4476-A9FE-B08ECB398A68}" type="presParOf" srcId="{16272771-7EE1-4B9F-9F93-5A35E144DC52}" destId="{03B6F9C7-ABEB-497F-A4AF-568C71140930}" srcOrd="1" destOrd="0" presId="urn:microsoft.com/office/officeart/2005/8/layout/cycle2"/>
    <dgm:cxn modelId="{97A5FB04-B2EA-4ABA-B471-E7ACF24269C5}" type="presParOf" srcId="{03B6F9C7-ABEB-497F-A4AF-568C71140930}" destId="{19A40C90-A689-40F6-8B51-35E6397B72DB}" srcOrd="0" destOrd="0" presId="urn:microsoft.com/office/officeart/2005/8/layout/cycle2"/>
    <dgm:cxn modelId="{ABCC6051-E798-403F-92C8-73B1D41CBA8C}" type="presParOf" srcId="{16272771-7EE1-4B9F-9F93-5A35E144DC52}" destId="{0B821F8C-2C8F-4D61-B12B-A4FFB6C08606}" srcOrd="2" destOrd="0" presId="urn:microsoft.com/office/officeart/2005/8/layout/cycle2"/>
    <dgm:cxn modelId="{EBF7D436-2D11-4E9F-A467-E9057D929B03}" type="presParOf" srcId="{16272771-7EE1-4B9F-9F93-5A35E144DC52}" destId="{D6F705C6-A68D-4403-B713-EE17FDB47195}" srcOrd="3" destOrd="0" presId="urn:microsoft.com/office/officeart/2005/8/layout/cycle2"/>
    <dgm:cxn modelId="{2BEF4B00-4B4C-4B6F-825C-5D6B38077AED}" type="presParOf" srcId="{D6F705C6-A68D-4403-B713-EE17FDB47195}" destId="{578F84AC-BFB2-47EB-AC14-25F579A0C3F2}" srcOrd="0" destOrd="0" presId="urn:microsoft.com/office/officeart/2005/8/layout/cycle2"/>
    <dgm:cxn modelId="{A30C00BA-BA06-414C-B973-B92E3CDD8009}" type="presParOf" srcId="{16272771-7EE1-4B9F-9F93-5A35E144DC52}" destId="{813F4570-60EA-4C29-8D61-07AA01CA9D7B}" srcOrd="4" destOrd="0" presId="urn:microsoft.com/office/officeart/2005/8/layout/cycle2"/>
    <dgm:cxn modelId="{0DFDD746-E349-444D-8A4C-FE71FFA4FD81}" type="presParOf" srcId="{16272771-7EE1-4B9F-9F93-5A35E144DC52}" destId="{41DECD51-2CA6-4ED5-83CA-FF7D2CD24140}" srcOrd="5" destOrd="0" presId="urn:microsoft.com/office/officeart/2005/8/layout/cycle2"/>
    <dgm:cxn modelId="{6ED6F3C1-451B-452A-AB8D-8B3873CC8B6C}" type="presParOf" srcId="{41DECD51-2CA6-4ED5-83CA-FF7D2CD24140}" destId="{6047BF63-7102-453E-A1FE-B6CC56346980}" srcOrd="0" destOrd="0" presId="urn:microsoft.com/office/officeart/2005/8/layout/cycle2"/>
    <dgm:cxn modelId="{7E12B58A-6662-46A2-8B7B-4798052B6D3C}" type="presParOf" srcId="{16272771-7EE1-4B9F-9F93-5A35E144DC52}" destId="{37291D32-C49E-4474-ADF8-5237C17F65A4}" srcOrd="6" destOrd="0" presId="urn:microsoft.com/office/officeart/2005/8/layout/cycle2"/>
    <dgm:cxn modelId="{CD86139E-AF9A-4A76-9666-72DC8F7ED8AC}" type="presParOf" srcId="{16272771-7EE1-4B9F-9F93-5A35E144DC52}" destId="{7E6DD156-55A4-4621-B0F3-F4D60C5AA2C4}" srcOrd="7" destOrd="0" presId="urn:microsoft.com/office/officeart/2005/8/layout/cycle2"/>
    <dgm:cxn modelId="{64EB90F5-99B4-4F37-9191-6902D74CE375}" type="presParOf" srcId="{7E6DD156-55A4-4621-B0F3-F4D60C5AA2C4}" destId="{D5CCF0AA-D40A-4CD6-B2D3-C7016EAA7E3D}" srcOrd="0" destOrd="0" presId="urn:microsoft.com/office/officeart/2005/8/layout/cycle2"/>
    <dgm:cxn modelId="{8672B0AD-1104-4502-BE31-67A747DABC96}" type="presParOf" srcId="{16272771-7EE1-4B9F-9F93-5A35E144DC52}" destId="{65367A52-3E99-40B4-BF13-165D2CE12C61}" srcOrd="8" destOrd="0" presId="urn:microsoft.com/office/officeart/2005/8/layout/cycle2"/>
    <dgm:cxn modelId="{2B2C52A8-E88F-4C89-89A8-89D2122DA207}" type="presParOf" srcId="{16272771-7EE1-4B9F-9F93-5A35E144DC52}" destId="{6F978F26-1871-464F-8EE5-712DB284D371}" srcOrd="9" destOrd="0" presId="urn:microsoft.com/office/officeart/2005/8/layout/cycle2"/>
    <dgm:cxn modelId="{92A3FB0A-FF90-4566-ABBC-9EB4070730C7}" type="presParOf" srcId="{6F978F26-1871-464F-8EE5-712DB284D371}" destId="{10399948-80CF-42F0-B78C-686C17F8191D}"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5BFF4-8ABF-4091-B2C7-74A1E869104A}">
      <dsp:nvSpPr>
        <dsp:cNvPr id="0" name=""/>
        <dsp:cNvSpPr/>
      </dsp:nvSpPr>
      <dsp:spPr>
        <a:xfrm>
          <a:off x="4581449" y="1091473"/>
          <a:ext cx="1998509" cy="1998879"/>
        </a:xfrm>
        <a:prstGeom prst="ellipse">
          <a:avLst/>
        </a:prstGeom>
        <a:solidFill>
          <a:srgbClr val="007E9E"/>
        </a:solidFill>
        <a:ln w="25400" cap="flat" cmpd="sng" algn="ctr">
          <a:solidFill>
            <a:srgbClr val="007E9E"/>
          </a:solidFill>
          <a:prstDash val="solid"/>
        </a:ln>
        <a:effectLst/>
      </dsp:spPr>
      <dsp:style>
        <a:lnRef idx="2">
          <a:scrgbClr r="0" g="0" b="0"/>
        </a:lnRef>
        <a:fillRef idx="1">
          <a:scrgbClr r="0" g="0" b="0"/>
        </a:fillRef>
        <a:effectRef idx="0">
          <a:scrgbClr r="0" g="0" b="0"/>
        </a:effectRef>
        <a:fontRef idx="minor">
          <a:schemeClr val="lt1"/>
        </a:fontRef>
      </dsp:style>
    </dsp:sp>
    <dsp:sp modelId="{934B1E44-93CC-467E-BAAF-17060D27E378}">
      <dsp:nvSpPr>
        <dsp:cNvPr id="0" name=""/>
        <dsp:cNvSpPr/>
      </dsp:nvSpPr>
      <dsp:spPr>
        <a:xfrm>
          <a:off x="4647806" y="1158114"/>
          <a:ext cx="1865795" cy="1865597"/>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NZ" sz="2200" kern="1200"/>
            <a:t>Maturity Model</a:t>
          </a:r>
        </a:p>
      </dsp:txBody>
      <dsp:txXfrm>
        <a:off x="4914534" y="1424678"/>
        <a:ext cx="1332339" cy="1332469"/>
      </dsp:txXfrm>
    </dsp:sp>
    <dsp:sp modelId="{22F4516D-A180-44D0-8574-9384A6DD980B}">
      <dsp:nvSpPr>
        <dsp:cNvPr id="0" name=""/>
        <dsp:cNvSpPr/>
      </dsp:nvSpPr>
      <dsp:spPr>
        <a:xfrm rot="2700000">
          <a:off x="2518340" y="1093889"/>
          <a:ext cx="1993695" cy="1993695"/>
        </a:xfrm>
        <a:prstGeom prst="teardrop">
          <a:avLst>
            <a:gd name="adj" fmla="val 100000"/>
          </a:avLst>
        </a:prstGeom>
        <a:solidFill>
          <a:srgbClr val="007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834AA6-3C44-4414-8607-097AD66A11BA}">
      <dsp:nvSpPr>
        <dsp:cNvPr id="0" name=""/>
        <dsp:cNvSpPr/>
      </dsp:nvSpPr>
      <dsp:spPr>
        <a:xfrm>
          <a:off x="2582290" y="1158114"/>
          <a:ext cx="1865795" cy="1865597"/>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NZ" sz="2200" kern="1200"/>
            <a:t>Drinking Water Safety Plan</a:t>
          </a:r>
        </a:p>
      </dsp:txBody>
      <dsp:txXfrm>
        <a:off x="2849018" y="1424678"/>
        <a:ext cx="1332339" cy="1332469"/>
      </dsp:txXfrm>
    </dsp:sp>
    <dsp:sp modelId="{465A888F-2767-4744-83B5-50512F11B506}">
      <dsp:nvSpPr>
        <dsp:cNvPr id="0" name=""/>
        <dsp:cNvSpPr/>
      </dsp:nvSpPr>
      <dsp:spPr>
        <a:xfrm rot="2700000">
          <a:off x="452823" y="1093889"/>
          <a:ext cx="1993695" cy="1993695"/>
        </a:xfrm>
        <a:prstGeom prst="teardrop">
          <a:avLst>
            <a:gd name="adj" fmla="val 100000"/>
          </a:avLst>
        </a:prstGeom>
        <a:solidFill>
          <a:srgbClr val="007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89232-DC66-440F-82B3-A1FFDCEAECF5}">
      <dsp:nvSpPr>
        <dsp:cNvPr id="0" name=""/>
        <dsp:cNvSpPr/>
      </dsp:nvSpPr>
      <dsp:spPr>
        <a:xfrm>
          <a:off x="516773" y="1158114"/>
          <a:ext cx="1865795" cy="1865597"/>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NZ" sz="2200" kern="1200"/>
            <a:t>Approach to assessing risk</a:t>
          </a:r>
        </a:p>
      </dsp:txBody>
      <dsp:txXfrm>
        <a:off x="783501" y="1424678"/>
        <a:ext cx="1332339" cy="1332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02717-845E-4677-8263-09ED0D9E542D}">
      <dsp:nvSpPr>
        <dsp:cNvPr id="0" name=""/>
        <dsp:cNvSpPr/>
      </dsp:nvSpPr>
      <dsp:spPr>
        <a:xfrm>
          <a:off x="1753564" y="499516"/>
          <a:ext cx="4253345" cy="4253345"/>
        </a:xfrm>
        <a:prstGeom prst="pie">
          <a:avLst>
            <a:gd name="adj1" fmla="val 16200000"/>
            <a:gd name="adj2" fmla="val 20520000"/>
          </a:avLst>
        </a:prstGeom>
        <a:solidFill>
          <a:srgbClr val="00AB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NZ" sz="1900" b="1" kern="1200"/>
            <a:t>Strategy &amp; Planning</a:t>
          </a:r>
        </a:p>
      </dsp:txBody>
      <dsp:txXfrm>
        <a:off x="3933910" y="1134986"/>
        <a:ext cx="1443099" cy="987383"/>
      </dsp:txXfrm>
    </dsp:sp>
    <dsp:sp modelId="{10D706BB-BE8E-43AC-92CA-B72D0901C836}">
      <dsp:nvSpPr>
        <dsp:cNvPr id="0" name=""/>
        <dsp:cNvSpPr/>
      </dsp:nvSpPr>
      <dsp:spPr>
        <a:xfrm>
          <a:off x="1750587" y="507616"/>
          <a:ext cx="4253345" cy="4253345"/>
        </a:xfrm>
        <a:prstGeom prst="pie">
          <a:avLst>
            <a:gd name="adj1" fmla="val 20520000"/>
            <a:gd name="adj2" fmla="val 3240000"/>
          </a:avLst>
        </a:prstGeom>
        <a:solidFill>
          <a:srgbClr val="0743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NZ" sz="1900" b="1" kern="1200"/>
            <a:t>Delivery</a:t>
          </a:r>
        </a:p>
      </dsp:txBody>
      <dsp:txXfrm>
        <a:off x="4530452" y="2431748"/>
        <a:ext cx="1265876" cy="1068399"/>
      </dsp:txXfrm>
    </dsp:sp>
    <dsp:sp modelId="{F2991D9B-EF3E-4D62-8F6D-1AF193E52502}">
      <dsp:nvSpPr>
        <dsp:cNvPr id="0" name=""/>
        <dsp:cNvSpPr/>
      </dsp:nvSpPr>
      <dsp:spPr>
        <a:xfrm>
          <a:off x="1750587" y="507616"/>
          <a:ext cx="4253345" cy="4253345"/>
        </a:xfrm>
        <a:prstGeom prst="pie">
          <a:avLst>
            <a:gd name="adj1" fmla="val 3240000"/>
            <a:gd name="adj2" fmla="val 7560000"/>
          </a:avLst>
        </a:prstGeom>
        <a:solidFill>
          <a:srgbClr val="94D6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ts val="600"/>
            </a:spcAft>
            <a:buNone/>
          </a:pPr>
          <a:r>
            <a:rPr lang="en-NZ" sz="1900" b="1" kern="1200"/>
            <a:t>Physical infrastructure &amp; Environment</a:t>
          </a:r>
        </a:p>
      </dsp:txBody>
      <dsp:txXfrm>
        <a:off x="3117734" y="3697625"/>
        <a:ext cx="1519051" cy="911431"/>
      </dsp:txXfrm>
    </dsp:sp>
    <dsp:sp modelId="{B57CFBAB-8229-46D6-9C34-95B2D94BAC93}">
      <dsp:nvSpPr>
        <dsp:cNvPr id="0" name=""/>
        <dsp:cNvSpPr/>
      </dsp:nvSpPr>
      <dsp:spPr>
        <a:xfrm>
          <a:off x="1750587" y="507616"/>
          <a:ext cx="4253345" cy="4253345"/>
        </a:xfrm>
        <a:prstGeom prst="pie">
          <a:avLst>
            <a:gd name="adj1" fmla="val 7560000"/>
            <a:gd name="adj2" fmla="val 11880000"/>
          </a:avLst>
        </a:prstGeom>
        <a:solidFill>
          <a:srgbClr val="00B1E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NZ" sz="1900" b="1" kern="1200"/>
            <a:t>Information</a:t>
          </a:r>
        </a:p>
      </dsp:txBody>
      <dsp:txXfrm>
        <a:off x="1953127" y="2431748"/>
        <a:ext cx="1265876" cy="1068399"/>
      </dsp:txXfrm>
    </dsp:sp>
    <dsp:sp modelId="{0EF3101C-8D09-4C83-A3EE-C2798C5C4491}">
      <dsp:nvSpPr>
        <dsp:cNvPr id="0" name=""/>
        <dsp:cNvSpPr/>
      </dsp:nvSpPr>
      <dsp:spPr>
        <a:xfrm>
          <a:off x="1750587" y="507616"/>
          <a:ext cx="4253345" cy="4253345"/>
        </a:xfrm>
        <a:prstGeom prst="pie">
          <a:avLst>
            <a:gd name="adj1" fmla="val 11880000"/>
            <a:gd name="adj2" fmla="val 16200000"/>
          </a:avLst>
        </a:prstGeom>
        <a:solidFill>
          <a:srgbClr val="007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NZ" sz="1900" b="1" kern="1200"/>
            <a:t>Governance &amp; Leadership</a:t>
          </a:r>
        </a:p>
      </dsp:txBody>
      <dsp:txXfrm>
        <a:off x="2370866" y="1155745"/>
        <a:ext cx="1443099" cy="9873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D7928-8DDC-44E9-AC17-13174FFDA08F}">
      <dsp:nvSpPr>
        <dsp:cNvPr id="0" name=""/>
        <dsp:cNvSpPr/>
      </dsp:nvSpPr>
      <dsp:spPr>
        <a:xfrm>
          <a:off x="2296839" y="-210255"/>
          <a:ext cx="1740492" cy="1740492"/>
        </a:xfrm>
        <a:prstGeom prst="ellipse">
          <a:avLst/>
        </a:prstGeom>
        <a:solidFill>
          <a:srgbClr val="0643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a:t>1. Develop SA and Sector/CDEM planning and arrangements</a:t>
          </a:r>
        </a:p>
      </dsp:txBody>
      <dsp:txXfrm>
        <a:off x="2551728" y="44634"/>
        <a:ext cx="1230714" cy="1230714"/>
      </dsp:txXfrm>
    </dsp:sp>
    <dsp:sp modelId="{03B6F9C7-ABEB-497F-A4AF-568C71140930}">
      <dsp:nvSpPr>
        <dsp:cNvPr id="0" name=""/>
        <dsp:cNvSpPr/>
      </dsp:nvSpPr>
      <dsp:spPr>
        <a:xfrm rot="2160000">
          <a:off x="3901221" y="1137329"/>
          <a:ext cx="125212" cy="203056"/>
        </a:xfrm>
        <a:prstGeom prst="rightArrow">
          <a:avLst>
            <a:gd name="adj1" fmla="val 60000"/>
            <a:gd name="adj2" fmla="val 50000"/>
          </a:avLst>
        </a:prstGeom>
        <a:solidFill>
          <a:srgbClr val="F36A2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NZ" sz="800" kern="1200"/>
        </a:p>
      </dsp:txBody>
      <dsp:txXfrm>
        <a:off x="3904808" y="1166900"/>
        <a:ext cx="87648" cy="121834"/>
      </dsp:txXfrm>
    </dsp:sp>
    <dsp:sp modelId="{0B821F8C-2C8F-4D61-B12B-A4FFB6C08606}">
      <dsp:nvSpPr>
        <dsp:cNvPr id="0" name=""/>
        <dsp:cNvSpPr/>
      </dsp:nvSpPr>
      <dsp:spPr>
        <a:xfrm>
          <a:off x="3896057" y="951644"/>
          <a:ext cx="1740492" cy="1740492"/>
        </a:xfrm>
        <a:prstGeom prst="ellipse">
          <a:avLst/>
        </a:prstGeom>
        <a:solidFill>
          <a:srgbClr val="007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a:t>2. Analyse sector coordination requirements</a:t>
          </a:r>
        </a:p>
      </dsp:txBody>
      <dsp:txXfrm>
        <a:off x="4150946" y="1206533"/>
        <a:ext cx="1230714" cy="1230714"/>
      </dsp:txXfrm>
    </dsp:sp>
    <dsp:sp modelId="{D6F705C6-A68D-4403-B713-EE17FDB47195}">
      <dsp:nvSpPr>
        <dsp:cNvPr id="0" name=""/>
        <dsp:cNvSpPr/>
      </dsp:nvSpPr>
      <dsp:spPr>
        <a:xfrm rot="6480000">
          <a:off x="4399369" y="2656988"/>
          <a:ext cx="125212" cy="203056"/>
        </a:xfrm>
        <a:prstGeom prst="rightArrow">
          <a:avLst>
            <a:gd name="adj1" fmla="val 60000"/>
            <a:gd name="adj2" fmla="val 50000"/>
          </a:avLst>
        </a:prstGeom>
        <a:solidFill>
          <a:srgbClr val="F36A2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NZ" sz="800" kern="1200"/>
        </a:p>
      </dsp:txBody>
      <dsp:txXfrm rot="10800000">
        <a:off x="4423955" y="2679736"/>
        <a:ext cx="87648" cy="121834"/>
      </dsp:txXfrm>
    </dsp:sp>
    <dsp:sp modelId="{813F4570-60EA-4C29-8D61-07AA01CA9D7B}">
      <dsp:nvSpPr>
        <dsp:cNvPr id="0" name=""/>
        <dsp:cNvSpPr/>
      </dsp:nvSpPr>
      <dsp:spPr>
        <a:xfrm>
          <a:off x="3285210" y="2831638"/>
          <a:ext cx="1740492" cy="1740492"/>
        </a:xfrm>
        <a:prstGeom prst="ellipse">
          <a:avLst/>
        </a:prstGeom>
        <a:solidFill>
          <a:srgbClr val="58C5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a:t>3. Test SCE function within Taumata Arowai</a:t>
          </a:r>
        </a:p>
      </dsp:txBody>
      <dsp:txXfrm>
        <a:off x="3540099" y="3086527"/>
        <a:ext cx="1230714" cy="1230714"/>
      </dsp:txXfrm>
    </dsp:sp>
    <dsp:sp modelId="{41DECD51-2CA6-4ED5-83CA-FF7D2CD24140}">
      <dsp:nvSpPr>
        <dsp:cNvPr id="0" name=""/>
        <dsp:cNvSpPr/>
      </dsp:nvSpPr>
      <dsp:spPr>
        <a:xfrm rot="10800000">
          <a:off x="3108023" y="3600356"/>
          <a:ext cx="125212" cy="203056"/>
        </a:xfrm>
        <a:prstGeom prst="rightArrow">
          <a:avLst>
            <a:gd name="adj1" fmla="val 60000"/>
            <a:gd name="adj2" fmla="val 50000"/>
          </a:avLst>
        </a:prstGeom>
        <a:solidFill>
          <a:srgbClr val="F36A2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NZ" sz="800" kern="1200"/>
        </a:p>
      </dsp:txBody>
      <dsp:txXfrm rot="10800000">
        <a:off x="3145587" y="3640967"/>
        <a:ext cx="87648" cy="121834"/>
      </dsp:txXfrm>
    </dsp:sp>
    <dsp:sp modelId="{37291D32-C49E-4474-ADF8-5237C17F65A4}">
      <dsp:nvSpPr>
        <dsp:cNvPr id="0" name=""/>
        <dsp:cNvSpPr/>
      </dsp:nvSpPr>
      <dsp:spPr>
        <a:xfrm>
          <a:off x="1308467" y="2831638"/>
          <a:ext cx="1740492" cy="1740492"/>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a:t>4. Report back to sector and stake holders</a:t>
          </a:r>
        </a:p>
      </dsp:txBody>
      <dsp:txXfrm>
        <a:off x="1563356" y="3086527"/>
        <a:ext cx="1230714" cy="1230714"/>
      </dsp:txXfrm>
    </dsp:sp>
    <dsp:sp modelId="{7E6DD156-55A4-4621-B0F3-F4D60C5AA2C4}">
      <dsp:nvSpPr>
        <dsp:cNvPr id="0" name=""/>
        <dsp:cNvSpPr/>
      </dsp:nvSpPr>
      <dsp:spPr>
        <a:xfrm rot="15120000">
          <a:off x="1811779" y="2663729"/>
          <a:ext cx="125212" cy="203056"/>
        </a:xfrm>
        <a:prstGeom prst="rightArrow">
          <a:avLst>
            <a:gd name="adj1" fmla="val 60000"/>
            <a:gd name="adj2" fmla="val 50000"/>
          </a:avLst>
        </a:prstGeom>
        <a:solidFill>
          <a:srgbClr val="F36A2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NZ" sz="800" kern="1200"/>
        </a:p>
      </dsp:txBody>
      <dsp:txXfrm rot="10800000">
        <a:off x="1836365" y="2722203"/>
        <a:ext cx="87648" cy="121834"/>
      </dsp:txXfrm>
    </dsp:sp>
    <dsp:sp modelId="{65367A52-3E99-40B4-BF13-165D2CE12C61}">
      <dsp:nvSpPr>
        <dsp:cNvPr id="0" name=""/>
        <dsp:cNvSpPr/>
      </dsp:nvSpPr>
      <dsp:spPr>
        <a:xfrm>
          <a:off x="697620" y="951644"/>
          <a:ext cx="1740492" cy="1740492"/>
        </a:xfrm>
        <a:prstGeom prst="ellipse">
          <a:avLst/>
        </a:prstGeom>
        <a:solidFill>
          <a:srgbClr val="00AB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a:t>5. Test and adjust with future engagement (</a:t>
          </a:r>
          <a:r>
            <a:rPr lang="en-NZ" sz="1400" kern="1200" err="1"/>
            <a:t>inc</a:t>
          </a:r>
          <a:r>
            <a:rPr lang="en-NZ" sz="1400" kern="1200"/>
            <a:t> National Exercises)</a:t>
          </a:r>
        </a:p>
      </dsp:txBody>
      <dsp:txXfrm>
        <a:off x="952509" y="1206533"/>
        <a:ext cx="1230714" cy="1230714"/>
      </dsp:txXfrm>
    </dsp:sp>
    <dsp:sp modelId="{6F978F26-1871-464F-8EE5-712DB284D371}">
      <dsp:nvSpPr>
        <dsp:cNvPr id="0" name=""/>
        <dsp:cNvSpPr/>
      </dsp:nvSpPr>
      <dsp:spPr>
        <a:xfrm rot="19440000">
          <a:off x="2302003" y="1141495"/>
          <a:ext cx="125212" cy="203056"/>
        </a:xfrm>
        <a:prstGeom prst="rightArrow">
          <a:avLst>
            <a:gd name="adj1" fmla="val 60000"/>
            <a:gd name="adj2" fmla="val 50000"/>
          </a:avLst>
        </a:prstGeom>
        <a:solidFill>
          <a:srgbClr val="F36A2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NZ" sz="800" kern="1200"/>
        </a:p>
      </dsp:txBody>
      <dsp:txXfrm>
        <a:off x="2305590" y="1193146"/>
        <a:ext cx="87648" cy="12183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539" y="0"/>
            <a:ext cx="4028440" cy="352144"/>
          </a:xfrm>
          <a:prstGeom prst="rect">
            <a:avLst/>
          </a:prstGeom>
        </p:spPr>
        <p:txBody>
          <a:bodyPr vert="horz" lIns="91440" tIns="45720" rIns="91440" bIns="45720" rtlCol="0"/>
          <a:lstStyle>
            <a:lvl1pPr algn="r">
              <a:defRPr sz="1200"/>
            </a:lvl1pPr>
          </a:lstStyle>
          <a:p>
            <a:fld id="{D88E7FEA-D29B-754F-BEA8-BF391B13FEA8}" type="datetimeFigureOut">
              <a:rPr lang="en-US" smtClean="0"/>
              <a:t>10/17/2022</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658259"/>
            <a:ext cx="4028440" cy="35214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539" y="6658259"/>
            <a:ext cx="4028440" cy="352142"/>
          </a:xfrm>
          <a:prstGeom prst="rect">
            <a:avLst/>
          </a:prstGeom>
        </p:spPr>
        <p:txBody>
          <a:bodyPr vert="horz" lIns="91440" tIns="45720" rIns="91440" bIns="45720" rtlCol="0" anchor="b"/>
          <a:lstStyle>
            <a:lvl1pPr algn="r">
              <a:defRPr sz="1200"/>
            </a:lvl1pPr>
          </a:lstStyle>
          <a:p>
            <a:fld id="{8C18E7B5-397D-E340-A3B7-DFDFBFBFBC6D}" type="slidenum">
              <a:rPr lang="en-US" smtClean="0"/>
              <a:t>‹#›</a:t>
            </a:fld>
            <a:endParaRPr lang="en-US"/>
          </a:p>
        </p:txBody>
      </p:sp>
    </p:spTree>
    <p:extLst>
      <p:ext uri="{BB962C8B-B14F-4D97-AF65-F5344CB8AC3E}">
        <p14:creationId xmlns:p14="http://schemas.microsoft.com/office/powerpoint/2010/main" val="1436888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1</a:t>
            </a:fld>
            <a:endParaRPr lang="en-US"/>
          </a:p>
        </p:txBody>
      </p:sp>
    </p:spTree>
    <p:extLst>
      <p:ext uri="{BB962C8B-B14F-4D97-AF65-F5344CB8AC3E}">
        <p14:creationId xmlns:p14="http://schemas.microsoft.com/office/powerpoint/2010/main" val="5093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Ray</a:t>
            </a:r>
          </a:p>
          <a:p>
            <a:pPr marL="400050" indent="-342900">
              <a:spcBef>
                <a:spcPts val="600"/>
              </a:spcBef>
              <a:spcAft>
                <a:spcPts val="600"/>
              </a:spcAft>
              <a:buFont typeface="Arial,Sans-Serif"/>
              <a:buChar char="•"/>
              <a:defRPr/>
            </a:pPr>
            <a:r>
              <a:rPr lang="en-US"/>
              <a:t>Contamination of drinking water was traced to supply by two bores with secure bore status.</a:t>
            </a:r>
            <a:endParaRPr lang="en-US">
              <a:cs typeface="Calibri"/>
            </a:endParaRPr>
          </a:p>
          <a:p>
            <a:pPr marL="400050" indent="-342900">
              <a:spcBef>
                <a:spcPts val="600"/>
              </a:spcBef>
              <a:spcAft>
                <a:spcPts val="600"/>
              </a:spcAft>
              <a:buFont typeface="Arial,Sans-Serif"/>
              <a:buChar char="•"/>
              <a:defRPr/>
            </a:pPr>
            <a:r>
              <a:rPr lang="en-US"/>
              <a:t>The supplies met the requirements of the Drinking-water Standards for New Zealand 2005 (revised 2008).</a:t>
            </a:r>
            <a:endParaRPr lang="en-US">
              <a:cs typeface="Calibri"/>
            </a:endParaRPr>
          </a:p>
          <a:p>
            <a:pPr marL="400050" indent="-342900">
              <a:spcBef>
                <a:spcPts val="600"/>
              </a:spcBef>
              <a:spcAft>
                <a:spcPts val="600"/>
              </a:spcAft>
              <a:buFont typeface="Arial,Sans-Serif"/>
              <a:buChar char="•"/>
              <a:defRPr/>
            </a:pPr>
            <a:r>
              <a:rPr lang="en-US"/>
              <a:t>While the supplies were compliant, the incident resulted in </a:t>
            </a:r>
            <a:r>
              <a:rPr lang="en-NZ"/>
              <a:t>up to 8,320 campylobacteriosis illnesses and four deaths.</a:t>
            </a:r>
            <a:endParaRPr lang="en-US"/>
          </a:p>
          <a:p>
            <a:pPr marL="400050" indent="-342900">
              <a:spcBef>
                <a:spcPts val="600"/>
              </a:spcBef>
              <a:spcAft>
                <a:spcPts val="600"/>
              </a:spcAft>
              <a:buFont typeface="Arial,Sans-Serif"/>
              <a:buChar char="•"/>
              <a:defRPr/>
            </a:pPr>
            <a:r>
              <a:rPr lang="en-US"/>
              <a:t>Inquiry showed that meeting the Standards is only part of story. Suppliers need to be capable of managing the uncertainties. </a:t>
            </a:r>
            <a:endParaRPr lang="en-NZ"/>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21374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Havelock North Inquiry </a:t>
            </a:r>
          </a:p>
          <a:p>
            <a:pPr marL="171450" indent="-171450">
              <a:buFont typeface="Arial"/>
              <a:buChar char="•"/>
            </a:pPr>
            <a:r>
              <a:rPr lang="en-US"/>
              <a:t>Since the Havelock North Inquiry and reforms of the sector have been well </a:t>
            </a:r>
            <a:r>
              <a:rPr lang="en-US" err="1"/>
              <a:t>publicised</a:t>
            </a:r>
            <a:r>
              <a:rPr lang="en-US"/>
              <a:t>, demonstrating that we are still some distance from adhering to the six principles. </a:t>
            </a:r>
            <a:endParaRPr lang="en-US">
              <a:cs typeface="Calibri" panose="020F0502020204030204"/>
            </a:endParaRPr>
          </a:p>
          <a:p>
            <a:pPr marL="171450" indent="-171450">
              <a:buFont typeface="Arial"/>
              <a:buChar char="•"/>
            </a:pPr>
            <a:r>
              <a:rPr lang="en-US">
                <a:cs typeface="Calibri" panose="020F0502020204030204"/>
              </a:rPr>
              <a:t>A mindset shift is needed to make sure that we continue to put drinking water safety at the forefront. </a:t>
            </a:r>
          </a:p>
          <a:p>
            <a:pPr marL="171450" indent="-171450">
              <a:buFont typeface="Arial"/>
              <a:buChar char="•"/>
            </a:pPr>
            <a:r>
              <a:rPr lang="en-US">
                <a:cs typeface="Calibri" panose="020F0502020204030204"/>
              </a:rPr>
              <a:t>Many of the principles are about </a:t>
            </a:r>
            <a:r>
              <a:rPr lang="en-US" err="1">
                <a:cs typeface="Calibri" panose="020F0502020204030204"/>
              </a:rPr>
              <a:t>behaviours</a:t>
            </a:r>
            <a:r>
              <a:rPr lang="en-US">
                <a:cs typeface="Calibri" panose="020F0502020204030204"/>
              </a:rPr>
              <a:t> and attitudes.</a:t>
            </a: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8C18E7B5-397D-E340-A3B7-DFDFBFBFBC6D}" type="slidenum">
              <a:rPr lang="en-US" smtClean="0"/>
              <a:t>11</a:t>
            </a:fld>
            <a:endParaRPr lang="en-US"/>
          </a:p>
        </p:txBody>
      </p:sp>
    </p:spTree>
    <p:extLst>
      <p:ext uri="{BB962C8B-B14F-4D97-AF65-F5344CB8AC3E}">
        <p14:creationId xmlns:p14="http://schemas.microsoft.com/office/powerpoint/2010/main" val="176289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Ray</a:t>
            </a:r>
          </a:p>
          <a:p>
            <a:pPr>
              <a:defRPr/>
            </a:pPr>
            <a:r>
              <a:rPr lang="en-NZ">
                <a:cs typeface="Calibri"/>
              </a:rPr>
              <a:t>What we know from HLN – the secure bore head status wasn't even achieving safe drinking water for New Zealanders. Set and forget is not a option for providing safe drinking water.</a:t>
            </a:r>
          </a:p>
          <a:p>
            <a:pPr>
              <a:defRPr/>
            </a:pPr>
            <a:endParaRPr lang="en-NZ">
              <a:cs typeface="Calibri"/>
            </a:endParaRPr>
          </a:p>
          <a:p>
            <a:pPr>
              <a:defRPr/>
            </a:pPr>
            <a:r>
              <a:rPr lang="en-NZ" b="1">
                <a:cs typeface="Calibri"/>
              </a:rPr>
              <a:t>Reference data:</a:t>
            </a:r>
          </a:p>
          <a:p>
            <a:pPr>
              <a:defRPr/>
            </a:pPr>
            <a:endParaRPr lang="en-NZ">
              <a:cs typeface="Calibri"/>
            </a:endParaRPr>
          </a:p>
          <a:p>
            <a:pPr>
              <a:defRPr/>
            </a:pPr>
            <a:r>
              <a:rPr lang="en-NZ" i="1">
                <a:cs typeface="Calibri"/>
              </a:rPr>
              <a:t>Count of Consumer Advisory UUID	Supplier Type</a:t>
            </a:r>
          </a:p>
          <a:p>
            <a:pPr>
              <a:defRPr/>
            </a:pPr>
            <a:r>
              <a:rPr lang="en-NZ">
                <a:cs typeface="Calibri"/>
              </a:rPr>
              <a:t>5			Building</a:t>
            </a:r>
          </a:p>
          <a:p>
            <a:pPr>
              <a:defRPr/>
            </a:pPr>
            <a:r>
              <a:rPr lang="en-NZ">
                <a:cs typeface="Calibri"/>
              </a:rPr>
              <a:t>147			Council</a:t>
            </a:r>
          </a:p>
          <a:p>
            <a:pPr>
              <a:defRPr/>
            </a:pPr>
            <a:r>
              <a:rPr lang="en-NZ">
                <a:cs typeface="Calibri"/>
              </a:rPr>
              <a:t>35			Government</a:t>
            </a:r>
          </a:p>
          <a:p>
            <a:pPr>
              <a:defRPr/>
            </a:pPr>
            <a:r>
              <a:rPr lang="en-NZ">
                <a:cs typeface="Calibri"/>
              </a:rPr>
              <a:t>7			</a:t>
            </a:r>
            <a:r>
              <a:rPr lang="en-NZ" err="1">
                <a:cs typeface="Calibri"/>
              </a:rPr>
              <a:t>Kāinga</a:t>
            </a:r>
            <a:endParaRPr lang="en-NZ">
              <a:cs typeface="Calibri"/>
            </a:endParaRPr>
          </a:p>
          <a:p>
            <a:pPr>
              <a:defRPr/>
            </a:pPr>
            <a:r>
              <a:rPr lang="en-NZ">
                <a:cs typeface="Calibri"/>
              </a:rPr>
              <a:t>19			Other</a:t>
            </a:r>
          </a:p>
          <a:p>
            <a:pPr>
              <a:defRPr/>
            </a:pPr>
            <a:r>
              <a:rPr lang="en-NZ">
                <a:cs typeface="Calibri"/>
              </a:rPr>
              <a:t>31			Unregistered Supply</a:t>
            </a:r>
          </a:p>
          <a:p>
            <a:pPr>
              <a:defRPr/>
            </a:pPr>
            <a:endParaRPr lang="en-NZ">
              <a:cs typeface="Calibri"/>
            </a:endParaRPr>
          </a:p>
          <a:p>
            <a:pPr>
              <a:defRPr/>
            </a:pPr>
            <a:endParaRPr lang="en-NZ">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39577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Ray</a:t>
            </a:r>
          </a:p>
          <a:p>
            <a:pPr>
              <a:defRPr/>
            </a:pPr>
            <a:r>
              <a:rPr lang="en-NZ" b="1">
                <a:cs typeface="Calibri"/>
              </a:rPr>
              <a:t>Reference data:</a:t>
            </a:r>
          </a:p>
          <a:p>
            <a:pPr>
              <a:defRPr/>
            </a:pPr>
            <a:r>
              <a:rPr lang="en-NZ" i="1">
                <a:cs typeface="Calibri"/>
              </a:rPr>
              <a:t>Supply population size 	Count of Supply UUID</a:t>
            </a:r>
          </a:p>
          <a:p>
            <a:pPr>
              <a:defRPr/>
            </a:pPr>
            <a:r>
              <a:rPr lang="en-NZ">
                <a:cs typeface="Calibri"/>
              </a:rPr>
              <a:t>&gt;500		245</a:t>
            </a:r>
          </a:p>
          <a:p>
            <a:pPr>
              <a:defRPr/>
            </a:pPr>
            <a:r>
              <a:rPr lang="en-NZ">
                <a:cs typeface="Calibri"/>
              </a:rPr>
              <a:t>0-25		29</a:t>
            </a:r>
          </a:p>
          <a:p>
            <a:pPr>
              <a:defRPr/>
            </a:pPr>
            <a:r>
              <a:rPr lang="en-NZ">
                <a:cs typeface="Calibri"/>
              </a:rPr>
              <a:t>101-500		163</a:t>
            </a:r>
          </a:p>
          <a:p>
            <a:pPr>
              <a:defRPr/>
            </a:pPr>
            <a:r>
              <a:rPr lang="en-NZ">
                <a:cs typeface="Calibri"/>
              </a:rPr>
              <a:t>26-50		27</a:t>
            </a:r>
          </a:p>
          <a:p>
            <a:pPr>
              <a:defRPr/>
            </a:pPr>
            <a:r>
              <a:rPr lang="en-NZ">
                <a:cs typeface="Calibri"/>
              </a:rPr>
              <a:t>51-100		64</a:t>
            </a:r>
          </a:p>
          <a:p>
            <a:pPr>
              <a:defRPr/>
            </a:pPr>
            <a:r>
              <a:rPr lang="en-NZ">
                <a:cs typeface="Calibri"/>
              </a:rPr>
              <a:t>Unknown		6</a:t>
            </a:r>
          </a:p>
          <a:p>
            <a:pPr>
              <a:defRPr/>
            </a:pPr>
            <a:endParaRPr lang="en-NZ">
              <a:cs typeface="Calibri"/>
            </a:endParaRPr>
          </a:p>
          <a:p>
            <a:pPr>
              <a:defRPr/>
            </a:pPr>
            <a:endParaRPr lang="en-NZ">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07686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Ray</a:t>
            </a:r>
          </a:p>
          <a:p>
            <a:pPr>
              <a:defRPr/>
            </a:pPr>
            <a:r>
              <a:rPr lang="en-NZ">
                <a:cs typeface="Calibri"/>
              </a:rPr>
              <a:t>Compliance rates MOH data</a:t>
            </a:r>
          </a:p>
          <a:p>
            <a:pPr>
              <a:defRPr/>
            </a:pPr>
            <a:endParaRPr lang="en-NZ">
              <a:cs typeface="Calibri"/>
            </a:endParaRPr>
          </a:p>
          <a:p>
            <a:pPr>
              <a:defRPr/>
            </a:pPr>
            <a:r>
              <a:rPr lang="en-NZ" b="1">
                <a:cs typeface="Calibri"/>
              </a:rPr>
              <a:t>Reference data</a:t>
            </a:r>
          </a:p>
          <a:p>
            <a:pPr>
              <a:defRPr/>
            </a:pPr>
            <a:r>
              <a:rPr lang="en-NZ" i="1">
                <a:cs typeface="Calibri"/>
              </a:rPr>
              <a:t>Regional council</a:t>
            </a:r>
          </a:p>
          <a:p>
            <a:pPr>
              <a:defRPr/>
            </a:pPr>
            <a:r>
              <a:rPr lang="en-NZ" i="0">
                <a:cs typeface="Calibri"/>
              </a:rPr>
              <a:t>Auckland	100%</a:t>
            </a:r>
          </a:p>
          <a:p>
            <a:pPr>
              <a:defRPr/>
            </a:pPr>
            <a:r>
              <a:rPr lang="en-NZ" i="0">
                <a:cs typeface="Calibri"/>
              </a:rPr>
              <a:t>Bay of Plenty	48%</a:t>
            </a:r>
          </a:p>
          <a:p>
            <a:pPr>
              <a:defRPr/>
            </a:pPr>
            <a:r>
              <a:rPr lang="en-NZ" i="0">
                <a:cs typeface="Calibri"/>
              </a:rPr>
              <a:t>Canterbury	34%</a:t>
            </a:r>
          </a:p>
          <a:p>
            <a:pPr>
              <a:defRPr/>
            </a:pPr>
            <a:r>
              <a:rPr lang="en-NZ" i="0">
                <a:cs typeface="Calibri"/>
              </a:rPr>
              <a:t>Chatham Islands0%</a:t>
            </a:r>
          </a:p>
          <a:p>
            <a:pPr>
              <a:defRPr/>
            </a:pPr>
            <a:r>
              <a:rPr lang="en-NZ" i="0">
                <a:cs typeface="Calibri"/>
              </a:rPr>
              <a:t>Gisborne	33%</a:t>
            </a:r>
          </a:p>
          <a:p>
            <a:pPr>
              <a:defRPr/>
            </a:pPr>
            <a:r>
              <a:rPr lang="en-NZ" i="0">
                <a:cs typeface="Calibri"/>
              </a:rPr>
              <a:t>Hawkes Bay	64%</a:t>
            </a:r>
          </a:p>
          <a:p>
            <a:pPr>
              <a:defRPr/>
            </a:pPr>
            <a:r>
              <a:rPr lang="en-NZ" i="0">
                <a:cs typeface="Calibri"/>
              </a:rPr>
              <a:t>Manawatu </a:t>
            </a:r>
            <a:r>
              <a:rPr lang="en-NZ" i="0" err="1">
                <a:cs typeface="Calibri"/>
              </a:rPr>
              <a:t>whanganui</a:t>
            </a:r>
            <a:r>
              <a:rPr lang="en-NZ" i="0">
                <a:cs typeface="Calibri"/>
              </a:rPr>
              <a:t>  49%</a:t>
            </a:r>
          </a:p>
          <a:p>
            <a:pPr>
              <a:defRPr/>
            </a:pPr>
            <a:r>
              <a:rPr lang="en-NZ" i="0">
                <a:cs typeface="Calibri"/>
              </a:rPr>
              <a:t>Marlborough	38%</a:t>
            </a:r>
          </a:p>
          <a:p>
            <a:pPr>
              <a:defRPr/>
            </a:pPr>
            <a:r>
              <a:rPr lang="en-NZ" i="0">
                <a:cs typeface="Calibri"/>
              </a:rPr>
              <a:t>Nelson	100%</a:t>
            </a:r>
          </a:p>
          <a:p>
            <a:pPr>
              <a:defRPr/>
            </a:pPr>
            <a:r>
              <a:rPr lang="en-NZ" i="0">
                <a:cs typeface="Calibri"/>
              </a:rPr>
              <a:t>Northland	80%</a:t>
            </a:r>
          </a:p>
          <a:p>
            <a:pPr>
              <a:defRPr/>
            </a:pPr>
            <a:r>
              <a:rPr lang="en-NZ" i="0">
                <a:cs typeface="Calibri"/>
              </a:rPr>
              <a:t>Otago	7%</a:t>
            </a:r>
          </a:p>
          <a:p>
            <a:pPr>
              <a:defRPr/>
            </a:pPr>
            <a:r>
              <a:rPr lang="en-NZ" i="0">
                <a:cs typeface="Calibri"/>
              </a:rPr>
              <a:t>Southland	60%</a:t>
            </a:r>
          </a:p>
          <a:p>
            <a:pPr>
              <a:defRPr/>
            </a:pPr>
            <a:r>
              <a:rPr lang="en-NZ" i="0">
                <a:cs typeface="Calibri"/>
              </a:rPr>
              <a:t>Taranaki	100%</a:t>
            </a:r>
          </a:p>
          <a:p>
            <a:pPr>
              <a:defRPr/>
            </a:pPr>
            <a:r>
              <a:rPr lang="en-NZ" i="0">
                <a:cs typeface="Calibri"/>
              </a:rPr>
              <a:t>Tasman	14%</a:t>
            </a:r>
          </a:p>
          <a:p>
            <a:pPr>
              <a:defRPr/>
            </a:pPr>
            <a:r>
              <a:rPr lang="en-NZ" i="0">
                <a:cs typeface="Calibri"/>
              </a:rPr>
              <a:t>Waikato	30%</a:t>
            </a:r>
          </a:p>
          <a:p>
            <a:pPr>
              <a:defRPr/>
            </a:pPr>
            <a:r>
              <a:rPr lang="en-NZ" i="0">
                <a:cs typeface="Calibri"/>
              </a:rPr>
              <a:t>Wellington	40%</a:t>
            </a:r>
          </a:p>
          <a:p>
            <a:pPr>
              <a:defRPr/>
            </a:pPr>
            <a:r>
              <a:rPr lang="en-NZ" i="0">
                <a:cs typeface="Calibri"/>
              </a:rPr>
              <a:t>West Coast	6%</a:t>
            </a: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71259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Z" b="0">
                <a:cs typeface="Calibri"/>
              </a:rPr>
              <a:t>There’s still a lot we don’t know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Z" b="0">
                <a:cs typeface="Calibri"/>
              </a:rPr>
              <a:t>Unregistered supplies have until Nov 2025 to register and Nov 2028 to fully comply with the Water Services Act</a:t>
            </a:r>
          </a:p>
          <a:p>
            <a:pPr marL="171450" indent="-171450">
              <a:buFontTx/>
              <a:buChar char="-"/>
              <a:defRPr/>
            </a:pPr>
            <a:endParaRPr lang="en-NZ">
              <a:cs typeface="Calibri"/>
            </a:endParaRPr>
          </a:p>
          <a:p>
            <a:pPr marL="342900" indent="-342900">
              <a:spcBef>
                <a:spcPts val="1000"/>
              </a:spcBef>
              <a:spcAft>
                <a:spcPts val="1000"/>
              </a:spcAft>
              <a:buFont typeface="Arial,Sans-Serif"/>
              <a:buChar char="•"/>
              <a:defRPr/>
            </a:pPr>
            <a:r>
              <a:rPr lang="en-NZ"/>
              <a:t>We’re learning about small supplies as we work to </a:t>
            </a:r>
            <a:r>
              <a:rPr lang="en-NZ" b="1"/>
              <a:t>verify</a:t>
            </a:r>
            <a:r>
              <a:rPr lang="en-NZ"/>
              <a:t> the 1,436 supplies mostly small registered supplies that were </a:t>
            </a:r>
            <a:r>
              <a:rPr lang="en-NZ" err="1"/>
              <a:t>transistioned</a:t>
            </a:r>
            <a:r>
              <a:rPr lang="en-NZ"/>
              <a:t> from the Ministry of Health's regulatory system (Drinking Water Online).</a:t>
            </a:r>
            <a:endParaRPr lang="en-US"/>
          </a:p>
          <a:p>
            <a:pPr marL="342900" indent="-342900">
              <a:spcBef>
                <a:spcPts val="1000"/>
              </a:spcBef>
              <a:spcAft>
                <a:spcPts val="1000"/>
              </a:spcAft>
              <a:buFont typeface="Arial,Sans-Serif"/>
              <a:buChar char="•"/>
              <a:defRPr/>
            </a:pPr>
            <a:r>
              <a:rPr lang="en-NZ"/>
              <a:t>We don’t know much about the approximately 75,000 unregistered supplies serving 500,000 people. But we’ve got time to get to know this group, and for them to get to know us. </a:t>
            </a:r>
            <a:endParaRPr lang="en-NZ">
              <a:cs typeface="Calibri"/>
            </a:endParaRPr>
          </a:p>
          <a:p>
            <a:pPr marL="342900" indent="-342900">
              <a:spcBef>
                <a:spcPts val="1000"/>
              </a:spcBef>
              <a:spcAft>
                <a:spcPts val="1000"/>
              </a:spcAft>
              <a:buFont typeface="Arial,Sans-Serif"/>
              <a:buChar char="•"/>
              <a:defRPr/>
            </a:pPr>
            <a:r>
              <a:rPr lang="en-NZ"/>
              <a:t>We don’t know much about the quality of non-networked supplies.</a:t>
            </a:r>
            <a:endParaRPr lang="en-US"/>
          </a:p>
          <a:p>
            <a:pPr marL="342900" indent="-342900">
              <a:spcBef>
                <a:spcPts val="1000"/>
              </a:spcBef>
              <a:spcAft>
                <a:spcPts val="1000"/>
              </a:spcAft>
              <a:buFont typeface="Arial,Sans-Serif"/>
              <a:buChar char="•"/>
              <a:defRPr/>
            </a:pPr>
            <a:r>
              <a:rPr lang="en-NZ"/>
              <a:t>We’re starting to figure out the big picture.</a:t>
            </a:r>
            <a:endParaRPr lang="en-NZ">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6570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Ray</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 Small supplies – worked hard to make Acceptable Solutions work for the various supply types. Created new category in the Drinking Quality Assurance Rules for Very Small Communities.</a:t>
            </a:r>
          </a:p>
          <a:p>
            <a:pPr>
              <a:defRPr/>
            </a:pPr>
            <a:endParaRPr lang="en-NZ">
              <a:cs typeface="Calibri"/>
            </a:endParaRPr>
          </a:p>
          <a:p>
            <a:pPr marL="342900" indent="-285750">
              <a:spcBef>
                <a:spcPts val="800"/>
              </a:spcBef>
              <a:spcAft>
                <a:spcPts val="800"/>
              </a:spcAft>
              <a:buFont typeface="Arial,Sans-Serif"/>
              <a:buChar char="•"/>
              <a:defRPr/>
            </a:pPr>
            <a:r>
              <a:rPr lang="en-US"/>
              <a:t>We’re getting to know the sector and building our regulatory system and toolkit – thank you for working with us to achieve this.</a:t>
            </a:r>
            <a:endParaRPr lang="en-NZ"/>
          </a:p>
          <a:p>
            <a:pPr marL="342900" indent="-285750">
              <a:spcBef>
                <a:spcPts val="800"/>
              </a:spcBef>
              <a:spcAft>
                <a:spcPts val="800"/>
              </a:spcAft>
              <a:buFont typeface="Arial,Sans-Serif"/>
              <a:buChar char="•"/>
              <a:defRPr/>
            </a:pPr>
            <a:r>
              <a:rPr lang="en-NZ"/>
              <a:t>We've received valuable feedback from our first public consultation that has resulted in changes to our approach, particularly for small supplies. </a:t>
            </a:r>
            <a:endParaRPr lang="en-US"/>
          </a:p>
          <a:p>
            <a:pPr marL="342900" indent="-285750">
              <a:spcBef>
                <a:spcPts val="800"/>
              </a:spcBef>
              <a:spcAft>
                <a:spcPts val="800"/>
              </a:spcAft>
              <a:buFont typeface="Arial,Sans-Serif"/>
              <a:buChar char="•"/>
              <a:defRPr/>
            </a:pPr>
            <a:r>
              <a:rPr lang="en-NZ"/>
              <a:t>Currently consulting on Drinking Water and Wastewater Network Environmental Performance Measures. There will be more consultations – please get involved.</a:t>
            </a:r>
            <a:endParaRPr lang="en-US"/>
          </a:p>
          <a:p>
            <a:pPr marL="342900" indent="-285750">
              <a:spcBef>
                <a:spcPts val="800"/>
              </a:spcBef>
              <a:spcAft>
                <a:spcPts val="800"/>
              </a:spcAft>
              <a:buFont typeface="Arial,Sans-Serif"/>
              <a:buChar char="•"/>
              <a:defRPr/>
            </a:pPr>
            <a:r>
              <a:rPr lang="en-NZ"/>
              <a:t>Running pilots on Drinking Water Safety Planning templates with small suppliers and the Maturity Model with big suppliers. </a:t>
            </a:r>
            <a:endParaRPr lang="en-US"/>
          </a:p>
          <a:p>
            <a:pPr marL="342900" indent="-285750">
              <a:spcBef>
                <a:spcPts val="800"/>
              </a:spcBef>
              <a:spcAft>
                <a:spcPts val="800"/>
              </a:spcAft>
              <a:buFont typeface="Arial,Sans-Serif"/>
              <a:buChar char="•"/>
              <a:defRPr/>
            </a:pPr>
            <a:r>
              <a:rPr lang="en-NZ"/>
              <a:t>Have gained great learnings from incident and emergency scenario exercises with various participants involved.</a:t>
            </a:r>
            <a:endParaRPr lang="en-NZ">
              <a:cs typeface="Calibri"/>
            </a:endParaRPr>
          </a:p>
          <a:p>
            <a:pPr marL="57150">
              <a:spcBef>
                <a:spcPts val="800"/>
              </a:spcBef>
              <a:spcAft>
                <a:spcPts val="800"/>
              </a:spcAft>
              <a:defRPr/>
            </a:pPr>
            <a:endParaRPr lang="en-NZ">
              <a:cs typeface="Calibri"/>
            </a:endParaRPr>
          </a:p>
          <a:p>
            <a:pPr marL="57150">
              <a:spcBef>
                <a:spcPts val="800"/>
              </a:spcBef>
              <a:spcAft>
                <a:spcPts val="800"/>
              </a:spcAft>
              <a:buFont typeface="Arial,Sans-Serif"/>
              <a:defRPr/>
            </a:pPr>
            <a:r>
              <a:rPr lang="en-NZ" b="1">
                <a:cs typeface="Calibri"/>
              </a:rPr>
              <a:t>Sector engagement</a:t>
            </a:r>
          </a:p>
          <a:p>
            <a:pPr marL="171450" indent="-171450">
              <a:buFont typeface="Arial"/>
              <a:buChar char="•"/>
              <a:defRPr/>
            </a:pPr>
            <a:r>
              <a:rPr lang="en-NZ"/>
              <a:t>In preparation for Go-Live, we used targeted communications to inform registered suppliers about the transition from MoH to </a:t>
            </a:r>
            <a:r>
              <a:rPr lang="en-NZ" err="1"/>
              <a:t>Taumata</a:t>
            </a:r>
            <a:r>
              <a:rPr lang="en-NZ"/>
              <a:t> </a:t>
            </a:r>
            <a:r>
              <a:rPr lang="en-NZ" err="1"/>
              <a:t>Arowai</a:t>
            </a:r>
            <a:r>
              <a:rPr lang="en-NZ"/>
              <a:t>, key timelines and what suppliers needed to do. </a:t>
            </a:r>
            <a:endParaRPr lang="en-NZ">
              <a:cs typeface="Calibri"/>
            </a:endParaRPr>
          </a:p>
          <a:p>
            <a:pPr marL="171450" indent="-171450">
              <a:buFont typeface="Arial"/>
              <a:buChar char="•"/>
              <a:defRPr/>
            </a:pPr>
            <a:r>
              <a:rPr lang="en-NZ">
                <a:cs typeface="Calibri"/>
              </a:rPr>
              <a:t>We've developed our regulatory instruments in consultation with the sector, suppliers and reference groups.</a:t>
            </a:r>
          </a:p>
          <a:p>
            <a:pPr marL="171450" indent="-171450">
              <a:buFont typeface="Arial"/>
              <a:buChar char="•"/>
              <a:defRPr/>
            </a:pPr>
            <a:r>
              <a:rPr lang="en-NZ"/>
              <a:t>We've held our first consultation and have more planned.</a:t>
            </a:r>
          </a:p>
          <a:p>
            <a:pPr marL="171450" indent="-171450">
              <a:buFont typeface="Arial"/>
              <a:buChar char="•"/>
              <a:defRPr/>
            </a:pPr>
            <a:r>
              <a:rPr lang="en-NZ"/>
              <a:t>In partnership with Water New Zealand, we ran 14 webinars on a range of topics (such as the role of </a:t>
            </a:r>
            <a:r>
              <a:rPr lang="en-NZ" err="1"/>
              <a:t>Taumata</a:t>
            </a:r>
            <a:r>
              <a:rPr lang="en-NZ"/>
              <a:t> </a:t>
            </a:r>
            <a:r>
              <a:rPr lang="en-NZ" err="1"/>
              <a:t>Arowai</a:t>
            </a:r>
            <a:r>
              <a:rPr lang="en-NZ"/>
              <a:t> and draft regulations). We also ran three webinars specifically targeted at </a:t>
            </a:r>
            <a:r>
              <a:rPr lang="en-NZ" err="1"/>
              <a:t>whānau</a:t>
            </a:r>
            <a:r>
              <a:rPr lang="en-NZ"/>
              <a:t>, </a:t>
            </a:r>
            <a:r>
              <a:rPr lang="en-NZ" err="1"/>
              <a:t>hapū</a:t>
            </a:r>
            <a:r>
              <a:rPr lang="en-NZ"/>
              <a:t> and iwi and one webinar for farming women with Rural Women New Zealand, and regular webinars with LGNZ.</a:t>
            </a:r>
            <a:endParaRPr lang="en-NZ">
              <a:cs typeface="Calibri"/>
            </a:endParaRPr>
          </a:p>
          <a:p>
            <a:pPr marL="57150">
              <a:spcBef>
                <a:spcPts val="800"/>
              </a:spcBef>
              <a:spcAft>
                <a:spcPts val="800"/>
              </a:spcAft>
              <a:defRPr/>
            </a:pPr>
            <a:endParaRPr lang="en-NZ">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7715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Regulatory approach built on four key concepts: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NZ" sz="1800" err="1">
                <a:effectLst/>
                <a:latin typeface="Calibri"/>
                <a:ea typeface="Calibri" panose="020F0502020204030204" pitchFamily="34" charset="0"/>
                <a:cs typeface="Calibri"/>
              </a:rPr>
              <a:t>Taumata</a:t>
            </a:r>
            <a:r>
              <a:rPr lang="en-NZ" sz="1800">
                <a:effectLst/>
                <a:latin typeface="Calibri"/>
                <a:ea typeface="Calibri" panose="020F0502020204030204" pitchFamily="34" charset="0"/>
                <a:cs typeface="Calibri"/>
              </a:rPr>
              <a:t> </a:t>
            </a:r>
            <a:r>
              <a:rPr lang="en-NZ" sz="1800" err="1">
                <a:effectLst/>
                <a:latin typeface="Calibri"/>
                <a:ea typeface="Calibri" panose="020F0502020204030204" pitchFamily="34" charset="0"/>
                <a:cs typeface="Calibri"/>
              </a:rPr>
              <a:t>Arowai</a:t>
            </a:r>
            <a:r>
              <a:rPr lang="en-NZ" sz="1800">
                <a:effectLst/>
                <a:latin typeface="Calibri"/>
                <a:ea typeface="Calibri" panose="020F0502020204030204" pitchFamily="34" charset="0"/>
                <a:cs typeface="Calibri"/>
              </a:rPr>
              <a:t> tikanga and whakapapa define our way of working and what people can expect from us in terms of our behaviour and approach.</a:t>
            </a:r>
          </a:p>
          <a:p>
            <a:pPr marL="342900" indent="-342900">
              <a:buFont typeface="+mj-lt"/>
              <a:buAutoNum type="arabicPeriod"/>
              <a:defRPr/>
            </a:pPr>
            <a:r>
              <a:rPr lang="en-NZ" sz="1800">
                <a:effectLst/>
                <a:latin typeface="Calibri"/>
                <a:ea typeface="Calibri" panose="020F0502020204030204" pitchFamily="34" charset="0"/>
                <a:cs typeface="Calibri"/>
              </a:rPr>
              <a:t>Duty of Care legal obligation imposed on suppliers to make drinking water safe and to take immediate action to protect public health if it is not</a:t>
            </a:r>
            <a:r>
              <a:rPr lang="en-NZ" sz="1800">
                <a:latin typeface="Calibri"/>
                <a:ea typeface="Calibri" panose="020F0502020204030204" pitchFamily="34" charset="0"/>
                <a:cs typeface="Calibri"/>
              </a:rPr>
              <a:t> </a:t>
            </a:r>
            <a:endParaRPr lang="en-NZ" sz="1800">
              <a:effectLst/>
              <a:latin typeface="Calibri"/>
              <a:ea typeface="Calibri" panose="020F0502020204030204" pitchFamily="34" charset="0"/>
              <a:cs typeface="Calibri"/>
            </a:endParaRPr>
          </a:p>
          <a:p>
            <a:pPr marL="342900" indent="-342900">
              <a:buFont typeface="+mj-lt"/>
              <a:buAutoNum type="arabicPeriod"/>
              <a:defRPr/>
            </a:pPr>
            <a:r>
              <a:rPr lang="en-NZ" sz="1800">
                <a:effectLst/>
                <a:latin typeface="Calibri"/>
                <a:ea typeface="Calibri" panose="020F0502020204030204" pitchFamily="34" charset="0"/>
                <a:cs typeface="Calibri"/>
              </a:rPr>
              <a:t>Our </a:t>
            </a:r>
            <a:r>
              <a:rPr lang="en-NZ" sz="1800">
                <a:latin typeface="Calibri"/>
                <a:ea typeface="Calibri" panose="020F0502020204030204" pitchFamily="34" charset="0"/>
                <a:cs typeface="Calibri"/>
              </a:rPr>
              <a:t>Risk-based</a:t>
            </a:r>
            <a:r>
              <a:rPr lang="en-NZ" sz="1800">
                <a:effectLst/>
                <a:latin typeface="Calibri"/>
                <a:ea typeface="Calibri" panose="020F0502020204030204" pitchFamily="34" charset="0"/>
                <a:cs typeface="Calibri"/>
              </a:rPr>
              <a:t> approach to regulation which details how we identify, prioritise and treat risks </a:t>
            </a:r>
            <a:r>
              <a:rPr lang="en-NZ" sz="1800">
                <a:latin typeface="Calibri"/>
                <a:ea typeface="Calibri" panose="020F0502020204030204" pitchFamily="34" charset="0"/>
                <a:cs typeface="Calibri"/>
              </a:rPr>
              <a:t>– it's no longer 'set and forget' its continuous planning and improvement</a:t>
            </a:r>
            <a:endParaRPr lang="en-NZ" sz="1800">
              <a:effectLst/>
              <a:latin typeface="Calibri"/>
              <a:ea typeface="Calibri" panose="020F0502020204030204" pitchFamily="34" charset="0"/>
              <a:cs typeface="Calibri"/>
            </a:endParaRPr>
          </a:p>
          <a:p>
            <a:pPr marL="342900" indent="-342900">
              <a:buFont typeface="+mj-lt"/>
              <a:buAutoNum type="arabicPeriod"/>
              <a:defRPr/>
            </a:pPr>
            <a:r>
              <a:rPr lang="en-NZ" sz="1800" err="1">
                <a:effectLst/>
                <a:latin typeface="Calibri"/>
                <a:ea typeface="Calibri" panose="020F0502020204030204" pitchFamily="34" charset="0"/>
                <a:cs typeface="Calibri"/>
              </a:rPr>
              <a:t>Te</a:t>
            </a:r>
            <a:r>
              <a:rPr lang="en-NZ" sz="1800">
                <a:effectLst/>
                <a:latin typeface="Calibri"/>
                <a:ea typeface="Calibri" panose="020F0502020204030204" pitchFamily="34" charset="0"/>
                <a:cs typeface="Calibri"/>
              </a:rPr>
              <a:t> Mana </a:t>
            </a:r>
            <a:r>
              <a:rPr lang="en-NZ" sz="1800">
                <a:latin typeface="Calibri"/>
                <a:ea typeface="Calibri" panose="020F0502020204030204" pitchFamily="34" charset="0"/>
                <a:cs typeface="Calibri"/>
              </a:rPr>
              <a:t>o </a:t>
            </a:r>
            <a:r>
              <a:rPr lang="en-NZ" sz="1800" err="1">
                <a:latin typeface="Calibri"/>
                <a:ea typeface="Calibri" panose="020F0502020204030204" pitchFamily="34" charset="0"/>
                <a:cs typeface="Calibri"/>
              </a:rPr>
              <a:t>te</a:t>
            </a:r>
            <a:r>
              <a:rPr lang="en-NZ" sz="1800">
                <a:latin typeface="Calibri"/>
                <a:ea typeface="Calibri" panose="020F0502020204030204" pitchFamily="34" charset="0"/>
                <a:cs typeface="Calibri"/>
              </a:rPr>
              <a:t> Wai </a:t>
            </a:r>
            <a:r>
              <a:rPr lang="en-NZ" sz="1800">
                <a:effectLst/>
                <a:latin typeface="Calibri"/>
                <a:ea typeface="Calibri" panose="020F0502020204030204" pitchFamily="34" charset="0"/>
                <a:cs typeface="Calibri"/>
              </a:rPr>
              <a:t>which draws on a </a:t>
            </a:r>
            <a:r>
              <a:rPr lang="en-NZ" sz="1800" err="1">
                <a:effectLst/>
                <a:latin typeface="Calibri"/>
                <a:ea typeface="Calibri" panose="020F0502020204030204" pitchFamily="34" charset="0"/>
                <a:cs typeface="Calibri"/>
              </a:rPr>
              <a:t>Te</a:t>
            </a:r>
            <a:r>
              <a:rPr lang="en-NZ" sz="1800">
                <a:effectLst/>
                <a:latin typeface="Calibri"/>
                <a:ea typeface="Calibri" panose="020F0502020204030204" pitchFamily="34" charset="0"/>
                <a:cs typeface="Calibri"/>
              </a:rPr>
              <a:t> Ao Māori perspective to recognise the whole-of-system approach to </a:t>
            </a:r>
            <a:r>
              <a:rPr lang="en-NZ" sz="1800" err="1">
                <a:effectLst/>
                <a:latin typeface="Calibri"/>
                <a:ea typeface="Calibri" panose="020F0502020204030204" pitchFamily="34" charset="0"/>
                <a:cs typeface="Calibri"/>
              </a:rPr>
              <a:t>wai</a:t>
            </a:r>
            <a:r>
              <a:rPr lang="en-NZ" sz="1800">
                <a:effectLst/>
                <a:latin typeface="Calibri"/>
                <a:ea typeface="Calibri" panose="020F0502020204030204" pitchFamily="34" charset="0"/>
                <a:cs typeface="Calibri"/>
              </a:rPr>
              <a:t>, of </a:t>
            </a:r>
            <a:r>
              <a:rPr lang="en-NZ" sz="1800" err="1">
                <a:effectLst/>
                <a:latin typeface="Calibri"/>
                <a:ea typeface="Calibri" panose="020F0502020204030204" pitchFamily="34" charset="0"/>
                <a:cs typeface="Calibri"/>
              </a:rPr>
              <a:t>maunga</a:t>
            </a:r>
            <a:r>
              <a:rPr lang="en-NZ" sz="1800">
                <a:effectLst/>
                <a:latin typeface="Calibri"/>
                <a:ea typeface="Calibri" panose="020F0502020204030204" pitchFamily="34" charset="0"/>
                <a:cs typeface="Calibri"/>
              </a:rPr>
              <a:t> to moana, or ki uta ki tai</a:t>
            </a:r>
            <a:r>
              <a:rPr lang="en-NZ" sz="1800">
                <a:latin typeface="Calibri"/>
                <a:ea typeface="Calibri" panose="020F0502020204030204" pitchFamily="34" charset="0"/>
                <a:cs typeface="Calibri"/>
              </a:rPr>
              <a:t> </a:t>
            </a:r>
            <a:endParaRPr lang="en-NZ">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NZ"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8C18E7B5-397D-E340-A3B7-DFDFBFBFBC6D}" type="slidenum">
              <a:rPr lang="en-US" smtClean="0"/>
              <a:t>17</a:t>
            </a:fld>
            <a:endParaRPr lang="en-US"/>
          </a:p>
        </p:txBody>
      </p:sp>
    </p:spTree>
    <p:extLst>
      <p:ext uri="{BB962C8B-B14F-4D97-AF65-F5344CB8AC3E}">
        <p14:creationId xmlns:p14="http://schemas.microsoft.com/office/powerpoint/2010/main" val="2058923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Ray</a:t>
            </a:r>
          </a:p>
          <a:p>
            <a:pPr>
              <a:defRPr/>
            </a:pPr>
            <a:r>
              <a:rPr lang="en-NZ">
                <a:cs typeface="Calibri"/>
              </a:rPr>
              <a:t>Loop back to Havelock North – we've started down the road, it's been six years, when we start from HLN and what went wrong (in an environment where we thought we had it right) we need to change the way we do things. Key to this is the establishment of us </a:t>
            </a:r>
            <a:r>
              <a:rPr lang="en-NZ" err="1">
                <a:cs typeface="Calibri"/>
              </a:rPr>
              <a:t>Taumata</a:t>
            </a:r>
            <a:r>
              <a:rPr lang="en-NZ">
                <a:cs typeface="Calibri"/>
              </a:rPr>
              <a:t> </a:t>
            </a:r>
            <a:r>
              <a:rPr lang="en-NZ" err="1">
                <a:cs typeface="Calibri"/>
              </a:rPr>
              <a:t>Arowai</a:t>
            </a:r>
            <a:r>
              <a:rPr lang="en-NZ">
                <a:cs typeface="Calibri"/>
              </a:rPr>
              <a:t> – as a catalyst for change. But we cant do this alone. The persistence of water coming together can cause significant change when it .....</a:t>
            </a:r>
          </a:p>
          <a:p>
            <a:pPr>
              <a:defRPr/>
            </a:pPr>
            <a:endParaRPr lang="en-NZ">
              <a:cs typeface="Calibri"/>
            </a:endParaRPr>
          </a:p>
          <a:p>
            <a:pPr>
              <a:defRPr/>
            </a:pPr>
            <a:r>
              <a:rPr lang="en-NZ">
                <a:cs typeface="Calibri"/>
              </a:rPr>
              <a:t>######## </a:t>
            </a:r>
          </a:p>
          <a:p>
            <a:pPr marL="0" marR="0" lvl="0" indent="0" algn="l" defTabSz="914400">
              <a:lnSpc>
                <a:spcPct val="100000"/>
              </a:lnSpc>
              <a:spcBef>
                <a:spcPts val="0"/>
              </a:spcBef>
              <a:spcAft>
                <a:spcPts val="0"/>
              </a:spcAft>
              <a:buClrTx/>
              <a:buSzTx/>
              <a:buFontTx/>
              <a:buNone/>
              <a:tabLst/>
              <a:defRPr/>
            </a:pPr>
            <a:r>
              <a:rPr lang="en-NZ" b="0">
                <a:cs typeface="Calibri"/>
              </a:rPr>
              <a:t>Hand over to Jim for Drinking Water Safety Planning</a:t>
            </a:r>
            <a:r>
              <a:rPr lang="en-NZ">
                <a:cs typeface="Calibri"/>
              </a:rPr>
              <a:t>.</a:t>
            </a:r>
            <a:endParaRPr lang="en-NZ"/>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8952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cs typeface="Calibri"/>
              </a:rPr>
              <a:t>Jim &amp; Raelyn – 30 mins total: 9.30 – 10am</a:t>
            </a:r>
          </a:p>
          <a:p>
            <a:r>
              <a:rPr lang="en-NZ" b="0">
                <a:cs typeface="Calibri"/>
              </a:rPr>
              <a:t>Mihi</a:t>
            </a:r>
            <a:endParaRPr lang="en-NZ"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8E7B5-397D-E340-A3B7-DFDFBFBFB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85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cs typeface="Calibri"/>
              </a:rPr>
              <a:t>Tipa</a:t>
            </a:r>
          </a:p>
          <a:p>
            <a:r>
              <a:rPr lang="en-NZ" sz="1800">
                <a:effectLst/>
                <a:latin typeface="Calibri" panose="020F0502020204030204" pitchFamily="34" charset="0"/>
                <a:ea typeface="Calibri" panose="020F0502020204030204" pitchFamily="34" charset="0"/>
                <a:cs typeface="Times New Roman" panose="02020603050405020304" pitchFamily="18" charset="0"/>
              </a:rPr>
              <a:t>Tipa to mihi and welcome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8E7B5-397D-E340-A3B7-DFDFBFBFB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896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r>
              <a:rPr lang="en-NZ" b="1">
                <a:cs typeface="Calibri"/>
              </a:rPr>
              <a:t>Jim – 2 mins</a:t>
            </a: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59531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r>
              <a:rPr lang="en-NZ" b="1">
                <a:cs typeface="Calibri"/>
              </a:rPr>
              <a:t>Jim – 5 mins</a:t>
            </a: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53285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r>
              <a:rPr lang="en-NZ" b="1">
                <a:cs typeface="Calibri"/>
              </a:rPr>
              <a:t>Jim – 5 mins</a:t>
            </a:r>
          </a:p>
          <a:p>
            <a:pPr marL="285750" lvl="0" indent="-285750" fontAlgn="base">
              <a:lnSpc>
                <a:spcPct val="107000"/>
              </a:lnSpc>
              <a:spcBef>
                <a:spcPts val="600"/>
              </a:spcBef>
              <a:spcAft>
                <a:spcPts val="600"/>
              </a:spcAft>
              <a:buClr>
                <a:srgbClr val="00ABC5"/>
              </a:buClr>
              <a:buSzPct val="100000"/>
              <a:buFont typeface="Arial,Sans-Serif" pitchFamily="34"/>
              <a:buChar char="•"/>
              <a:defRPr sz="1800" b="0" i="0" u="none" strike="noStrike" kern="0" cap="none" spc="0" baseline="0">
                <a:solidFill>
                  <a:srgbClr val="000000"/>
                </a:solidFill>
                <a:uFillTx/>
              </a:defRPr>
            </a:pPr>
            <a:r>
              <a:rPr lang="en-NZ" sz="1200" kern="0">
                <a:solidFill>
                  <a:srgbClr val="000000"/>
                </a:solidFill>
              </a:rPr>
              <a:t>Water suppliers need to do drinking water safety plans differently than they have done before</a:t>
            </a:r>
          </a:p>
          <a:p>
            <a:pPr marL="285750" lvl="0" indent="-285750" fontAlgn="base">
              <a:lnSpc>
                <a:spcPct val="107000"/>
              </a:lnSpc>
              <a:spcBef>
                <a:spcPts val="600"/>
              </a:spcBef>
              <a:spcAft>
                <a:spcPts val="600"/>
              </a:spcAft>
              <a:buClr>
                <a:srgbClr val="00ABC5"/>
              </a:buClr>
              <a:buSzPct val="100000"/>
              <a:buFont typeface="Arial,Sans-Serif" pitchFamily="34"/>
              <a:buChar char="•"/>
              <a:defRPr sz="1800" b="0" i="0" u="none" strike="noStrike" kern="0" cap="none" spc="0" baseline="0">
                <a:solidFill>
                  <a:srgbClr val="000000"/>
                </a:solidFill>
                <a:uFillTx/>
              </a:defRPr>
            </a:pPr>
            <a:r>
              <a:rPr lang="en-NZ" sz="1200" kern="0">
                <a:solidFill>
                  <a:srgbClr val="000000"/>
                </a:solidFill>
              </a:rPr>
              <a:t>Te Mana o </a:t>
            </a:r>
            <a:r>
              <a:rPr lang="en-NZ" sz="1200" kern="0" err="1">
                <a:solidFill>
                  <a:srgbClr val="000000"/>
                </a:solidFill>
              </a:rPr>
              <a:t>te</a:t>
            </a:r>
            <a:r>
              <a:rPr lang="en-NZ" sz="1200" kern="0">
                <a:solidFill>
                  <a:srgbClr val="000000"/>
                </a:solidFill>
              </a:rPr>
              <a:t> Wai is the starting point (personify water)</a:t>
            </a:r>
          </a:p>
          <a:p>
            <a:pPr marL="285750" lvl="0" indent="-285750" fontAlgn="base">
              <a:lnSpc>
                <a:spcPct val="107000"/>
              </a:lnSpc>
              <a:spcBef>
                <a:spcPts val="600"/>
              </a:spcBef>
              <a:spcAft>
                <a:spcPts val="600"/>
              </a:spcAft>
              <a:buClr>
                <a:srgbClr val="00ABC5"/>
              </a:buClr>
              <a:buSzPct val="100000"/>
              <a:buFont typeface="Arial,Sans-Serif" pitchFamily="34"/>
              <a:buChar char="•"/>
              <a:defRPr sz="1800" b="0" i="0" u="none" strike="noStrike" kern="0" cap="none" spc="0" baseline="0">
                <a:solidFill>
                  <a:srgbClr val="000000"/>
                </a:solidFill>
                <a:uFillTx/>
              </a:defRPr>
            </a:pPr>
            <a:r>
              <a:rPr lang="en-NZ" sz="1200" kern="0">
                <a:solidFill>
                  <a:srgbClr val="000000"/>
                </a:solidFill>
              </a:rPr>
              <a:t>Don’t write a plan for us – it’s not about what we want, it’s a plan for you (address the risks for your supply). If at anytime you think what would Taumata Arowai want? Stop take step back, this plan is for the people and the </a:t>
            </a:r>
            <a:r>
              <a:rPr lang="en-NZ" sz="1200" kern="0" err="1">
                <a:solidFill>
                  <a:srgbClr val="000000"/>
                </a:solidFill>
              </a:rPr>
              <a:t>wai</a:t>
            </a:r>
            <a:endParaRPr lang="en-NZ" b="1"/>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95752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r>
              <a:rPr lang="en-NZ" b="1">
                <a:cs typeface="Calibri"/>
              </a:rPr>
              <a:t>Jim – 2 mins</a:t>
            </a:r>
          </a:p>
          <a:p>
            <a:pPr marL="171450" indent="-171450">
              <a:buFont typeface="Arial" panose="020B0604020202020204" pitchFamily="34" charset="0"/>
              <a:buChar char="•"/>
            </a:pPr>
            <a:r>
              <a:rPr lang="en-NZ" b="0">
                <a:cs typeface="Calibri"/>
              </a:rPr>
              <a:t>Intro video with Nick</a:t>
            </a: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14812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15 mins</a:t>
            </a:r>
          </a:p>
        </p:txBody>
      </p:sp>
      <p:sp>
        <p:nvSpPr>
          <p:cNvPr id="4" name="Slide Number Placeholder 3"/>
          <p:cNvSpPr>
            <a:spLocks noGrp="1"/>
          </p:cNvSpPr>
          <p:nvPr>
            <p:ph type="sldNum" sz="quarter" idx="5"/>
          </p:nvPr>
        </p:nvSpPr>
        <p:spPr/>
        <p:txBody>
          <a:bodyPr/>
          <a:lstStyle/>
          <a:p>
            <a:fld id="{8C18E7B5-397D-E340-A3B7-DFDFBFBFBC6D}" type="slidenum">
              <a:rPr lang="en-US" smtClean="0"/>
              <a:t>24</a:t>
            </a:fld>
            <a:endParaRPr lang="en-US"/>
          </a:p>
        </p:txBody>
      </p:sp>
    </p:spTree>
    <p:extLst>
      <p:ext uri="{BB962C8B-B14F-4D97-AF65-F5344CB8AC3E}">
        <p14:creationId xmlns:p14="http://schemas.microsoft.com/office/powerpoint/2010/main" val="1960709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a:cs typeface="Calibri"/>
              </a:rPr>
              <a:t>Helen – 30 mins total. 10am – 10.30am</a:t>
            </a:r>
          </a:p>
          <a:p>
            <a:pPr>
              <a:lnSpc>
                <a:spcPct val="107000"/>
              </a:lnSpc>
              <a:spcAft>
                <a:spcPts val="800"/>
              </a:spcAft>
            </a:pPr>
            <a:r>
              <a:rPr lang="en-NZ" sz="1200" err="1">
                <a:effectLst/>
                <a:latin typeface="Calibri" panose="020F0502020204030204" pitchFamily="34" charset="0"/>
                <a:ea typeface="Calibri" panose="020F0502020204030204" pitchFamily="34" charset="0"/>
                <a:cs typeface="Times New Roman" panose="02020603050405020304" pitchFamily="18" charset="0"/>
              </a:rPr>
              <a:t>Tēna</a:t>
            </a:r>
            <a:r>
              <a:rPr lang="en-NZ" sz="1200">
                <a:effectLst/>
                <a:latin typeface="Calibri" panose="020F0502020204030204" pitchFamily="34" charset="0"/>
                <a:ea typeface="Calibri" panose="020F0502020204030204" pitchFamily="34" charset="0"/>
                <a:cs typeface="Times New Roman" panose="02020603050405020304" pitchFamily="18" charset="0"/>
              </a:rPr>
              <a:t> koutou </a:t>
            </a:r>
            <a:r>
              <a:rPr lang="en-NZ" sz="1200" err="1">
                <a:effectLst/>
                <a:latin typeface="Calibri" panose="020F0502020204030204" pitchFamily="34" charset="0"/>
                <a:ea typeface="Calibri" panose="020F0502020204030204" pitchFamily="34" charset="0"/>
                <a:cs typeface="Times New Roman" panose="02020603050405020304" pitchFamily="18" charset="0"/>
              </a:rPr>
              <a:t>katoa</a:t>
            </a:r>
            <a:r>
              <a:rPr lang="en-NZ"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200" err="1">
                <a:effectLst/>
                <a:latin typeface="Calibri" panose="020F0502020204030204" pitchFamily="34" charset="0"/>
                <a:ea typeface="Calibri" panose="020F0502020204030204" pitchFamily="34" charset="0"/>
                <a:cs typeface="Times New Roman" panose="02020603050405020304" pitchFamily="18" charset="0"/>
              </a:rPr>
              <a:t>Kua</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huihui</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mai</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nei</a:t>
            </a:r>
            <a:r>
              <a:rPr lang="en-NZ" sz="12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I </a:t>
            </a:r>
            <a:r>
              <a:rPr lang="en-NZ" sz="1200" err="1">
                <a:effectLst/>
                <a:latin typeface="Calibri" panose="020F0502020204030204" pitchFamily="34" charset="0"/>
                <a:ea typeface="Calibri" panose="020F0502020204030204" pitchFamily="34" charset="0"/>
                <a:cs typeface="Times New Roman" panose="02020603050405020304" pitchFamily="18" charset="0"/>
              </a:rPr>
              <a:t>tupu</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ake</a:t>
            </a:r>
            <a:r>
              <a:rPr lang="en-NZ" sz="1200">
                <a:effectLst/>
                <a:latin typeface="Calibri" panose="020F0502020204030204" pitchFamily="34" charset="0"/>
                <a:ea typeface="Calibri" panose="020F0502020204030204" pitchFamily="34" charset="0"/>
                <a:cs typeface="Times New Roman" panose="02020603050405020304" pitchFamily="18" charset="0"/>
              </a:rPr>
              <a:t> ahau </a:t>
            </a:r>
            <a:r>
              <a:rPr lang="en-NZ" sz="1200" err="1">
                <a:effectLst/>
                <a:latin typeface="Calibri" panose="020F0502020204030204" pitchFamily="34" charset="0"/>
                <a:ea typeface="Calibri" panose="020F0502020204030204" pitchFamily="34" charset="0"/>
                <a:cs typeface="Times New Roman" panose="02020603050405020304" pitchFamily="18" charset="0"/>
              </a:rPr>
              <a:t>i</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raro</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i</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te</a:t>
            </a:r>
            <a:r>
              <a:rPr lang="en-NZ" sz="1200">
                <a:effectLst/>
                <a:latin typeface="Calibri" panose="020F0502020204030204" pitchFamily="34" charset="0"/>
                <a:ea typeface="Calibri" panose="020F0502020204030204" pitchFamily="34" charset="0"/>
                <a:cs typeface="Times New Roman" panose="02020603050405020304" pitchFamily="18" charset="0"/>
              </a:rPr>
              <a:t> korowai o Nga </a:t>
            </a:r>
            <a:r>
              <a:rPr lang="en-NZ" sz="1200" err="1">
                <a:effectLst/>
                <a:latin typeface="Calibri" panose="020F0502020204030204" pitchFamily="34" charset="0"/>
                <a:ea typeface="Calibri" panose="020F0502020204030204" pitchFamily="34" charset="0"/>
                <a:cs typeface="Times New Roman" panose="02020603050405020304" pitchFamily="18" charset="0"/>
              </a:rPr>
              <a:t>Tahu</a:t>
            </a:r>
            <a:r>
              <a:rPr lang="en-NZ"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NZ" sz="1200" err="1">
                <a:effectLst/>
                <a:latin typeface="Calibri" panose="020F0502020204030204" pitchFamily="34" charset="0"/>
                <a:ea typeface="Calibri" panose="020F0502020204030204" pitchFamily="34" charset="0"/>
                <a:cs typeface="Times New Roman" panose="02020603050405020304" pitchFamily="18" charset="0"/>
              </a:rPr>
              <a:t>Nō</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reira</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kei</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te</a:t>
            </a:r>
            <a:r>
              <a:rPr lang="en-NZ" sz="1200">
                <a:effectLst/>
                <a:latin typeface="Calibri" panose="020F0502020204030204" pitchFamily="34" charset="0"/>
                <a:ea typeface="Calibri" panose="020F0502020204030204" pitchFamily="34" charset="0"/>
                <a:cs typeface="Times New Roman" panose="02020603050405020304" pitchFamily="18" charset="0"/>
              </a:rPr>
              <a:t> mihi ki a </a:t>
            </a:r>
            <a:r>
              <a:rPr lang="en-NZ" sz="1200" err="1">
                <a:effectLst/>
                <a:latin typeface="Calibri" panose="020F0502020204030204" pitchFamily="34" charset="0"/>
                <a:ea typeface="Calibri" panose="020F0502020204030204" pitchFamily="34" charset="0"/>
                <a:cs typeface="Times New Roman" panose="02020603050405020304" pitchFamily="18" charset="0"/>
              </a:rPr>
              <a:t>rātou</a:t>
            </a:r>
            <a:r>
              <a:rPr lang="en-NZ" sz="12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err="1">
                <a:effectLst/>
                <a:latin typeface="Calibri" panose="020F0502020204030204" pitchFamily="34" charset="0"/>
                <a:ea typeface="Calibri" panose="020F0502020204030204" pitchFamily="34" charset="0"/>
                <a:cs typeface="Times New Roman" panose="02020603050405020304" pitchFamily="18" charset="0"/>
              </a:rPr>
              <a:t>Nō</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Kōtirana</a:t>
            </a:r>
            <a:r>
              <a:rPr lang="en-NZ" sz="1200">
                <a:effectLst/>
                <a:latin typeface="Calibri" panose="020F0502020204030204" pitchFamily="34" charset="0"/>
                <a:ea typeface="Calibri" panose="020F0502020204030204" pitchFamily="34" charset="0"/>
                <a:cs typeface="Times New Roman" panose="02020603050405020304" pitchFamily="18" charset="0"/>
              </a:rPr>
              <a:t> me </a:t>
            </a:r>
            <a:r>
              <a:rPr lang="en-NZ" sz="1200" err="1">
                <a:effectLst/>
                <a:latin typeface="Calibri" panose="020F0502020204030204" pitchFamily="34" charset="0"/>
                <a:ea typeface="Calibri" panose="020F0502020204030204" pitchFamily="34" charset="0"/>
                <a:cs typeface="Times New Roman" panose="02020603050405020304" pitchFamily="18" charset="0"/>
              </a:rPr>
              <a:t>Hāmoa</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ōku</a:t>
            </a:r>
            <a:r>
              <a:rPr lang="en-NZ" sz="1200">
                <a:effectLst/>
                <a:latin typeface="Calibri" panose="020F0502020204030204" pitchFamily="34" charset="0"/>
                <a:ea typeface="Calibri" panose="020F0502020204030204" pitchFamily="34" charset="0"/>
                <a:cs typeface="Times New Roman" panose="02020603050405020304" pitchFamily="18" charset="0"/>
              </a:rPr>
              <a:t> tupuna.</a:t>
            </a:r>
          </a:p>
          <a:p>
            <a:pPr>
              <a:lnSpc>
                <a:spcPct val="107000"/>
              </a:lnSpc>
              <a:spcAft>
                <a:spcPts val="800"/>
              </a:spcAft>
            </a:pPr>
            <a:r>
              <a:rPr lang="en-NZ" sz="1200" err="1">
                <a:effectLst/>
                <a:latin typeface="Calibri" panose="020F0502020204030204" pitchFamily="34" charset="0"/>
                <a:ea typeface="Calibri" panose="020F0502020204030204" pitchFamily="34" charset="0"/>
                <a:cs typeface="Times New Roman" panose="02020603050405020304" pitchFamily="18" charset="0"/>
              </a:rPr>
              <a:t>Nō</a:t>
            </a:r>
            <a:r>
              <a:rPr lang="en-NZ" sz="1200">
                <a:effectLst/>
                <a:latin typeface="Calibri" panose="020F0502020204030204" pitchFamily="34" charset="0"/>
                <a:ea typeface="Calibri" panose="020F0502020204030204" pitchFamily="34" charset="0"/>
                <a:cs typeface="Times New Roman" panose="02020603050405020304" pitchFamily="18" charset="0"/>
              </a:rPr>
              <a:t> Whakatiki au.</a:t>
            </a:r>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E </a:t>
            </a:r>
            <a:r>
              <a:rPr lang="en-NZ" sz="1200" err="1">
                <a:effectLst/>
                <a:latin typeface="Calibri" panose="020F0502020204030204" pitchFamily="34" charset="0"/>
                <a:ea typeface="Calibri" panose="020F0502020204030204" pitchFamily="34" charset="0"/>
                <a:cs typeface="Times New Roman" panose="02020603050405020304" pitchFamily="18" charset="0"/>
              </a:rPr>
              <a:t>noho</a:t>
            </a:r>
            <a:r>
              <a:rPr lang="en-NZ" sz="1200">
                <a:effectLst/>
                <a:latin typeface="Calibri" panose="020F0502020204030204" pitchFamily="34" charset="0"/>
                <a:ea typeface="Calibri" panose="020F0502020204030204" pitchFamily="34" charset="0"/>
                <a:cs typeface="Times New Roman" panose="02020603050405020304" pitchFamily="18" charset="0"/>
              </a:rPr>
              <a:t> ana au ki Te Whanganui-a-Tara.</a:t>
            </a:r>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Ko </a:t>
            </a:r>
            <a:r>
              <a:rPr lang="en-NZ" sz="1200" err="1">
                <a:effectLst/>
                <a:latin typeface="Calibri" panose="020F0502020204030204" pitchFamily="34" charset="0"/>
                <a:ea typeface="Calibri" panose="020F0502020204030204" pitchFamily="34" charset="0"/>
                <a:cs typeface="Times New Roman" panose="02020603050405020304" pitchFamily="18" charset="0"/>
              </a:rPr>
              <a:t>Rimutaka</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te</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maunga</a:t>
            </a:r>
            <a:r>
              <a:rPr lang="en-NZ" sz="12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Ko </a:t>
            </a:r>
            <a:r>
              <a:rPr lang="en-NZ" sz="1200" err="1">
                <a:effectLst/>
                <a:latin typeface="Calibri" panose="020F0502020204030204" pitchFamily="34" charset="0"/>
                <a:ea typeface="Calibri" panose="020F0502020204030204" pitchFamily="34" charset="0"/>
                <a:cs typeface="Times New Roman" panose="02020603050405020304" pitchFamily="18" charset="0"/>
              </a:rPr>
              <a:t>Waikawa</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te</a:t>
            </a:r>
            <a:r>
              <a:rPr lang="en-NZ" sz="1200">
                <a:effectLst/>
                <a:latin typeface="Calibri" panose="020F0502020204030204" pitchFamily="34" charset="0"/>
                <a:ea typeface="Calibri" panose="020F0502020204030204" pitchFamily="34" charset="0"/>
                <a:cs typeface="Times New Roman" panose="02020603050405020304" pitchFamily="18" charset="0"/>
              </a:rPr>
              <a:t> awa e </a:t>
            </a:r>
            <a:r>
              <a:rPr lang="en-NZ" sz="1200" err="1">
                <a:effectLst/>
                <a:latin typeface="Calibri" panose="020F0502020204030204" pitchFamily="34" charset="0"/>
                <a:ea typeface="Calibri" panose="020F0502020204030204" pitchFamily="34" charset="0"/>
                <a:cs typeface="Times New Roman" panose="02020603050405020304" pitchFamily="18" charset="0"/>
              </a:rPr>
              <a:t>rū</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nei</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tōku</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ngākau</a:t>
            </a:r>
            <a:r>
              <a:rPr lang="en-NZ" sz="12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E mahi ana au ki Taumata Arowai </a:t>
            </a:r>
            <a:r>
              <a:rPr lang="en-NZ" sz="1200" err="1">
                <a:effectLst/>
                <a:latin typeface="Calibri" panose="020F0502020204030204" pitchFamily="34" charset="0"/>
                <a:ea typeface="Calibri" panose="020F0502020204030204" pitchFamily="34" charset="0"/>
                <a:cs typeface="Times New Roman" panose="02020603050405020304" pitchFamily="18" charset="0"/>
              </a:rPr>
              <a:t>hei</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Kaiwhakahaere</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Kaupapa here</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Ko Helen Robertson </a:t>
            </a:r>
            <a:r>
              <a:rPr lang="en-NZ" sz="1200" err="1">
                <a:effectLst/>
                <a:latin typeface="Calibri" panose="020F0502020204030204" pitchFamily="34" charset="0"/>
                <a:ea typeface="Calibri" panose="020F0502020204030204" pitchFamily="34" charset="0"/>
                <a:cs typeface="Times New Roman" panose="02020603050405020304" pitchFamily="18" charset="0"/>
              </a:rPr>
              <a:t>tōku</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ingoa</a:t>
            </a:r>
            <a:r>
              <a:rPr lang="en-NZ" sz="12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NZ" sz="1200" err="1">
                <a:effectLst/>
                <a:latin typeface="Calibri" panose="020F0502020204030204" pitchFamily="34" charset="0"/>
                <a:ea typeface="Calibri" panose="020F0502020204030204" pitchFamily="34" charset="0"/>
                <a:cs typeface="Times New Roman" panose="02020603050405020304" pitchFamily="18" charset="0"/>
              </a:rPr>
              <a:t>Nō</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reira</a:t>
            </a:r>
            <a:r>
              <a:rPr lang="en-NZ" sz="1200">
                <a:effectLst/>
                <a:latin typeface="Calibri" panose="020F0502020204030204" pitchFamily="34" charset="0"/>
                <a:ea typeface="Calibri" panose="020F0502020204030204" pitchFamily="34" charset="0"/>
                <a:cs typeface="Times New Roman" panose="02020603050405020304" pitchFamily="18" charset="0"/>
              </a:rPr>
              <a:t>, </a:t>
            </a:r>
            <a:r>
              <a:rPr lang="en-NZ" sz="1200" err="1">
                <a:effectLst/>
                <a:latin typeface="Calibri" panose="020F0502020204030204" pitchFamily="34" charset="0"/>
                <a:ea typeface="Calibri" panose="020F0502020204030204" pitchFamily="34" charset="0"/>
                <a:cs typeface="Times New Roman" panose="02020603050405020304" pitchFamily="18" charset="0"/>
              </a:rPr>
              <a:t>tēnā</a:t>
            </a:r>
            <a:r>
              <a:rPr lang="en-NZ" sz="1200">
                <a:effectLst/>
                <a:latin typeface="Calibri" panose="020F0502020204030204" pitchFamily="34" charset="0"/>
                <a:ea typeface="Calibri" panose="020F0502020204030204" pitchFamily="34" charset="0"/>
                <a:cs typeface="Times New Roman" panose="02020603050405020304" pitchFamily="18" charset="0"/>
              </a:rPr>
              <a:t> koutou, </a:t>
            </a:r>
            <a:r>
              <a:rPr lang="en-NZ" sz="1200" err="1">
                <a:effectLst/>
                <a:latin typeface="Calibri" panose="020F0502020204030204" pitchFamily="34" charset="0"/>
                <a:ea typeface="Calibri" panose="020F0502020204030204" pitchFamily="34" charset="0"/>
                <a:cs typeface="Times New Roman" panose="02020603050405020304" pitchFamily="18" charset="0"/>
              </a:rPr>
              <a:t>tēnā</a:t>
            </a:r>
            <a:r>
              <a:rPr lang="en-NZ" sz="1200">
                <a:effectLst/>
                <a:latin typeface="Calibri" panose="020F0502020204030204" pitchFamily="34" charset="0"/>
                <a:ea typeface="Calibri" panose="020F0502020204030204" pitchFamily="34" charset="0"/>
                <a:cs typeface="Times New Roman" panose="02020603050405020304" pitchFamily="18" charset="0"/>
              </a:rPr>
              <a:t> koutou, </a:t>
            </a:r>
            <a:r>
              <a:rPr lang="en-NZ" sz="1200" err="1">
                <a:effectLst/>
                <a:latin typeface="Calibri" panose="020F0502020204030204" pitchFamily="34" charset="0"/>
                <a:ea typeface="Calibri" panose="020F0502020204030204" pitchFamily="34" charset="0"/>
                <a:cs typeface="Times New Roman" panose="02020603050405020304" pitchFamily="18" charset="0"/>
              </a:rPr>
              <a:t>tēnā</a:t>
            </a:r>
            <a:r>
              <a:rPr lang="en-NZ" sz="1200">
                <a:effectLst/>
                <a:latin typeface="Calibri" panose="020F0502020204030204" pitchFamily="34" charset="0"/>
                <a:ea typeface="Calibri" panose="020F0502020204030204" pitchFamily="34" charset="0"/>
                <a:cs typeface="Times New Roman" panose="02020603050405020304" pitchFamily="18" charset="0"/>
              </a:rPr>
              <a:t> tatou </a:t>
            </a:r>
            <a:r>
              <a:rPr lang="en-NZ" sz="1200" err="1">
                <a:effectLst/>
                <a:latin typeface="Calibri" panose="020F0502020204030204" pitchFamily="34" charset="0"/>
                <a:ea typeface="Calibri" panose="020F0502020204030204" pitchFamily="34" charset="0"/>
                <a:cs typeface="Times New Roman" panose="02020603050405020304" pitchFamily="18" charset="0"/>
              </a:rPr>
              <a:t>katoa</a:t>
            </a:r>
            <a:r>
              <a:rPr lang="en-NZ" sz="12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8E7B5-397D-E340-A3B7-DFDFBFBFB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001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Helen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Cornerstone of Taumata Arowai getting assurance of safety of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Give us data around how well people are managing their 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The role it plays in our regulatory toolbox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All this information is essential for water suppliers too.</a:t>
            </a: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30264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Helen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0">
                <a:cs typeface="Calibri"/>
              </a:rPr>
              <a:t>So you’ve developed your drinking water safety plan – how do you know it’s working?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0">
                <a:cs typeface="Calibri"/>
              </a:rPr>
              <a:t>What processes will you follow to assure yourself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 you’ve identified the right 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that your controls are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where changes or improvement may be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where more or less investment is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that your senior leaders have assurance that risks are being well managed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that you can engage with Taumata Arowai to assure us that you’re appropriately managing your risks?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0">
                <a:cs typeface="Calibri"/>
              </a:rPr>
              <a:t>A maturity model is an assurance tool, to support ongoing improvements to your operations, including your DWSP-  through regular verification and follow-up actions.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0">
                <a:cs typeface="Calibri"/>
              </a:rPr>
              <a:t>Suppliers can undertake a self-assessment and we may do a maturity assessment or request to see your assessment as part of an audit and assurance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0">
                <a:cs typeface="Calibri"/>
              </a:rPr>
              <a:t>For Taumata Arowai the maturity model is also a tool to 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provide assurance that a water supplier is appropriately managing risks and has the right processes and plans in place to deliver safe drinking water now and into the future.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Identify system risks – where we may need to design system wide regulatory interventions.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0">
                <a:cs typeface="Calibri"/>
              </a:rPr>
              <a:t>An assessment of a water suppliers maturity helps us all to get into the proactive (rather than reactive) space to achieve improved safety outcomes from ongoing risk reduction underpinned by a strong safety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Approaches to manage risk that are effective or not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Learning – what’s getting in the way of improving.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Continual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b="0">
                <a:cs typeface="Calibri"/>
              </a:rPr>
              <a:t>Share best practice across the sector</a:t>
            </a:r>
            <a:endParaRPr lang="en-NZ"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b="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b="0">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61059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Helen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Completing a maturity assessment is not a requirement for water suppliers, however we would strongly encourage it so you know how you’re tracking. It might not be our maturity model that you choose to use but the advantage of using our model is that you will be clear around what our expectations are of you as a water supplier, and where we will focus our assessment of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A maturity model is not a safety management tool but it should form an integral part of your risk management tool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We will be using the maturity model on Council supplies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Scalable depending on the complexity of your supply – the numbers of consumers and scale of the system mean supplies can be more or less complex to manage and operate. The maturity model is designed to take this into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Still under development.  We want to pilot it with some Councils.  Hastings.  Let us know if you’re interested.</a:t>
            </a: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40723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Helen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a:spcBef>
                <a:spcPts val="800"/>
              </a:spcBef>
              <a:spcAft>
                <a:spcPts val="800"/>
              </a:spcAft>
              <a:buClr>
                <a:srgbClr val="00ABC5"/>
              </a:buClr>
              <a:buSzPct val="100000"/>
            </a:pPr>
            <a:r>
              <a:rPr lang="en-NZ" sz="1200" b="1" kern="0">
                <a:solidFill>
                  <a:srgbClr val="000000"/>
                </a:solidFill>
                <a:cs typeface="Calibri"/>
              </a:rPr>
              <a:t>Business improvement tool:</a:t>
            </a:r>
          </a:p>
          <a:p>
            <a:pPr marL="171450" indent="-171450">
              <a:spcBef>
                <a:spcPts val="800"/>
              </a:spcBef>
              <a:spcAft>
                <a:spcPts val="800"/>
              </a:spcAft>
              <a:buClr>
                <a:srgbClr val="00ABC5"/>
              </a:buClr>
              <a:buSzPct val="100000"/>
              <a:buFont typeface="Arial" panose="020B0604020202020204" pitchFamily="34" charset="0"/>
              <a:buChar char="•"/>
            </a:pPr>
            <a:r>
              <a:rPr lang="en-NZ" sz="1200" kern="0">
                <a:solidFill>
                  <a:srgbClr val="000000"/>
                </a:solidFill>
                <a:cs typeface="Calibri"/>
              </a:rPr>
              <a:t>the maturity assessment process will provide valuable information about how supplies operate and may highlight opportunities where business processes and systems could be improved. </a:t>
            </a:r>
          </a:p>
          <a:p>
            <a:pPr marL="171450" indent="-171450">
              <a:spcBef>
                <a:spcPts val="800"/>
              </a:spcBef>
              <a:spcAft>
                <a:spcPts val="800"/>
              </a:spcAft>
              <a:buClr>
                <a:srgbClr val="00ABC5"/>
              </a:buClr>
              <a:buSzPct val="100000"/>
              <a:buFont typeface="Arial" panose="020B0604020202020204" pitchFamily="34" charset="0"/>
              <a:buChar char="•"/>
            </a:pPr>
            <a:r>
              <a:rPr lang="en-NZ" sz="1200" kern="0">
                <a:solidFill>
                  <a:srgbClr val="000000"/>
                </a:solidFill>
                <a:cs typeface="Calibri"/>
              </a:rPr>
              <a:t>Provides a benchmark for year-on-year comparison</a:t>
            </a:r>
          </a:p>
          <a:p>
            <a:pPr marL="171450" indent="-171450">
              <a:spcBef>
                <a:spcPts val="800"/>
              </a:spcBef>
              <a:spcAft>
                <a:spcPts val="800"/>
              </a:spcAft>
              <a:buClr>
                <a:srgbClr val="00ABC5"/>
              </a:buClr>
              <a:buSzPct val="100000"/>
              <a:buFont typeface="Arial" panose="020B0604020202020204" pitchFamily="34" charset="0"/>
              <a:buChar char="•"/>
            </a:pPr>
            <a:r>
              <a:rPr lang="en-NZ" sz="1200" kern="0">
                <a:solidFill>
                  <a:srgbClr val="000000"/>
                </a:solidFill>
                <a:cs typeface="Calibri"/>
              </a:rPr>
              <a:t>For Taumata Arowai (we are not a large organisation) it will help us to focus resources where they are most needed which is on supplies, areas or issues that are presenting the greatest risks.</a:t>
            </a:r>
          </a:p>
          <a:p>
            <a:pPr marL="171450" indent="-171450">
              <a:spcBef>
                <a:spcPts val="800"/>
              </a:spcBef>
              <a:spcAft>
                <a:spcPts val="800"/>
              </a:spcAft>
              <a:buClr>
                <a:srgbClr val="00ABC5"/>
              </a:buClr>
              <a:buSzPct val="100000"/>
              <a:buFont typeface="Arial" panose="020B0604020202020204" pitchFamily="34" charset="0"/>
              <a:buChar char="•"/>
            </a:pPr>
            <a:r>
              <a:rPr lang="en-NZ" sz="1200" kern="0">
                <a:solidFill>
                  <a:srgbClr val="000000"/>
                </a:solidFill>
                <a:cs typeface="Calibri"/>
              </a:rPr>
              <a:t>For both us and suppliers, the tool supports a continuous improvement mentality.</a:t>
            </a:r>
          </a:p>
          <a:p>
            <a:pPr marL="171450" indent="-171450">
              <a:spcBef>
                <a:spcPts val="800"/>
              </a:spcBef>
              <a:spcAft>
                <a:spcPts val="800"/>
              </a:spcAft>
              <a:buClr>
                <a:srgbClr val="00ABC5"/>
              </a:buClr>
              <a:buSzPct val="100000"/>
              <a:buFont typeface="Arial" panose="020B0604020202020204" pitchFamily="34" charset="0"/>
              <a:buChar char="•"/>
            </a:pPr>
            <a:endParaRPr lang="en-NZ" sz="1200" kern="0">
              <a:solidFill>
                <a:srgbClr val="000000"/>
              </a:solidFill>
              <a:cs typeface="Calibri"/>
            </a:endParaRPr>
          </a:p>
          <a:p>
            <a:pPr marL="0" indent="0">
              <a:spcBef>
                <a:spcPts val="800"/>
              </a:spcBef>
              <a:spcAft>
                <a:spcPts val="800"/>
              </a:spcAft>
              <a:buClr>
                <a:srgbClr val="00ABC5"/>
              </a:buClr>
              <a:buSzPct val="100000"/>
              <a:buFont typeface="Arial" panose="020B0604020202020204" pitchFamily="34" charset="0"/>
              <a:buNone/>
            </a:pPr>
            <a:r>
              <a:rPr lang="en-NZ" sz="1200" b="1" kern="0">
                <a:solidFill>
                  <a:srgbClr val="000000"/>
                </a:solidFill>
                <a:cs typeface="Calibri"/>
              </a:rPr>
              <a:t>Defined best practice:</a:t>
            </a:r>
          </a:p>
          <a:p>
            <a:pPr marL="171450" indent="-171450">
              <a:spcBef>
                <a:spcPts val="800"/>
              </a:spcBef>
              <a:spcAft>
                <a:spcPts val="800"/>
              </a:spcAft>
              <a:buClr>
                <a:srgbClr val="00ABC5"/>
              </a:buClr>
              <a:buSzPct val="100000"/>
              <a:buFont typeface="Arial" panose="020B0604020202020204" pitchFamily="34" charset="0"/>
              <a:buChar char="•"/>
            </a:pPr>
            <a:r>
              <a:rPr lang="en-NZ" sz="1200" kern="0">
                <a:solidFill>
                  <a:srgbClr val="000000"/>
                </a:solidFill>
                <a:cs typeface="Calibri"/>
              </a:rPr>
              <a:t>A model based on international best practice around risk management.</a:t>
            </a:r>
          </a:p>
          <a:p>
            <a:pPr marL="171450" indent="-171450">
              <a:spcBef>
                <a:spcPts val="800"/>
              </a:spcBef>
              <a:spcAft>
                <a:spcPts val="800"/>
              </a:spcAft>
              <a:buClr>
                <a:srgbClr val="00ABC5"/>
              </a:buClr>
              <a:buSzPct val="100000"/>
              <a:buFont typeface="Arial" panose="020B0604020202020204" pitchFamily="34" charset="0"/>
              <a:buChar char="•"/>
            </a:pPr>
            <a:r>
              <a:rPr lang="en-NZ" sz="1200" kern="0">
                <a:solidFill>
                  <a:srgbClr val="000000"/>
                </a:solidFill>
                <a:cs typeface="Calibri"/>
              </a:rPr>
              <a:t>Having assessed international infrastructure providers with a focus on water companies we have based the model on ISO standards for risk management and asset management – Asset management ISO 5500 (1&amp;2) and Quality and Risk Management (ISO 9000 and ISO 31000)</a:t>
            </a:r>
          </a:p>
          <a:p>
            <a:pPr marL="171450" indent="-171450">
              <a:spcBef>
                <a:spcPts val="800"/>
              </a:spcBef>
              <a:spcAft>
                <a:spcPts val="800"/>
              </a:spcAft>
              <a:buClr>
                <a:srgbClr val="00ABC5"/>
              </a:buClr>
              <a:buSzPct val="100000"/>
              <a:buFont typeface="Arial" panose="020B0604020202020204" pitchFamily="34" charset="0"/>
              <a:buChar char="•"/>
            </a:pPr>
            <a:r>
              <a:rPr lang="en-NZ" sz="1200" kern="0" err="1">
                <a:solidFill>
                  <a:srgbClr val="000000"/>
                </a:solidFill>
                <a:cs typeface="Calibri"/>
              </a:rPr>
              <a:t>Te</a:t>
            </a:r>
            <a:r>
              <a:rPr lang="en-NZ" sz="1200" kern="0">
                <a:solidFill>
                  <a:srgbClr val="000000"/>
                </a:solidFill>
                <a:cs typeface="Calibri"/>
              </a:rPr>
              <a:t> Mana o </a:t>
            </a:r>
            <a:r>
              <a:rPr lang="en-NZ" sz="1200" kern="0" err="1">
                <a:solidFill>
                  <a:srgbClr val="000000"/>
                </a:solidFill>
                <a:cs typeface="Calibri"/>
              </a:rPr>
              <a:t>te</a:t>
            </a:r>
            <a:r>
              <a:rPr lang="en-NZ" sz="1200" kern="0">
                <a:solidFill>
                  <a:srgbClr val="000000"/>
                </a:solidFill>
                <a:cs typeface="Calibri"/>
              </a:rPr>
              <a:t> Wai and Fundamental Principles of Safe Drinking Water.</a:t>
            </a:r>
          </a:p>
          <a:p>
            <a:pPr marL="171450" marR="0" lvl="0" indent="-171450" algn="l" defTabSz="914400" rtl="0" eaLnBrk="1" fontAlgn="auto" latinLnBrk="0" hangingPunct="1">
              <a:lnSpc>
                <a:spcPct val="100000"/>
              </a:lnSpc>
              <a:spcBef>
                <a:spcPts val="800"/>
              </a:spcBef>
              <a:spcAft>
                <a:spcPts val="800"/>
              </a:spcAft>
              <a:buClr>
                <a:srgbClr val="00ABC5"/>
              </a:buClr>
              <a:buSzPct val="100000"/>
              <a:buFont typeface="Arial" panose="020B0604020202020204" pitchFamily="34" charset="0"/>
              <a:buChar char="•"/>
              <a:tabLst/>
              <a:defRPr/>
            </a:pPr>
            <a:r>
              <a:rPr lang="en-NZ" sz="1200" kern="0">
                <a:solidFill>
                  <a:srgbClr val="000000"/>
                </a:solidFill>
                <a:cs typeface="Calibri"/>
              </a:rPr>
              <a:t>We’re both operating to a nationally credible and definitive model of wat good looks like depending on the complexity of supply. </a:t>
            </a:r>
          </a:p>
          <a:p>
            <a:pPr marL="171450" indent="-171450">
              <a:spcBef>
                <a:spcPts val="800"/>
              </a:spcBef>
              <a:spcAft>
                <a:spcPts val="800"/>
              </a:spcAft>
              <a:buClr>
                <a:srgbClr val="00ABC5"/>
              </a:buClr>
              <a:buSzPct val="100000"/>
              <a:buFont typeface="Arial" panose="020B0604020202020204" pitchFamily="34" charset="0"/>
              <a:buChar char="•"/>
            </a:pPr>
            <a:endParaRPr lang="en-NZ" sz="1200" kern="0">
              <a:solidFill>
                <a:srgbClr val="000000"/>
              </a:solidFill>
              <a:cs typeface="Calibri"/>
            </a:endParaRPr>
          </a:p>
          <a:p>
            <a:pPr>
              <a:spcBef>
                <a:spcPts val="800"/>
              </a:spcBef>
              <a:spcAft>
                <a:spcPts val="800"/>
              </a:spcAft>
              <a:buClr>
                <a:srgbClr val="00ABC5"/>
              </a:buClr>
              <a:buSzPct val="100000"/>
            </a:pPr>
            <a:r>
              <a:rPr lang="en-NZ" sz="1200" b="1" kern="0">
                <a:solidFill>
                  <a:srgbClr val="000000"/>
                </a:solidFill>
                <a:cs typeface="Calibri"/>
              </a:rPr>
              <a:t>Improves business confidence:</a:t>
            </a:r>
          </a:p>
          <a:p>
            <a:pPr marL="171450" indent="-171450">
              <a:spcBef>
                <a:spcPts val="800"/>
              </a:spcBef>
              <a:spcAft>
                <a:spcPts val="800"/>
              </a:spcAft>
              <a:buClr>
                <a:srgbClr val="00ABC5"/>
              </a:buClr>
              <a:buSzPct val="100000"/>
              <a:buFont typeface="Arial" panose="020B0604020202020204" pitchFamily="34" charset="0"/>
              <a:buChar char="•"/>
            </a:pPr>
            <a:r>
              <a:rPr lang="en-NZ" sz="1200" kern="0">
                <a:solidFill>
                  <a:srgbClr val="000000"/>
                </a:solidFill>
                <a:cs typeface="Calibri"/>
              </a:rPr>
              <a:t>Provides an assurance process to demonstrate how effectively water suppliers are managing their risks. This can be used with Councils, Boards, Taumata Arowai and also your consumers.</a:t>
            </a:r>
          </a:p>
          <a:p>
            <a:pPr marL="171450" indent="-171450">
              <a:spcBef>
                <a:spcPts val="800"/>
              </a:spcBef>
              <a:spcAft>
                <a:spcPts val="800"/>
              </a:spcAft>
              <a:buClr>
                <a:srgbClr val="00ABC5"/>
              </a:buClr>
              <a:buSzPct val="100000"/>
              <a:buFont typeface="Arial" panose="020B0604020202020204" pitchFamily="34" charset="0"/>
              <a:buChar char="•"/>
            </a:pPr>
            <a:r>
              <a:rPr lang="en-NZ" sz="1200" kern="0">
                <a:solidFill>
                  <a:srgbClr val="000000"/>
                </a:solidFill>
                <a:cs typeface="Calibri"/>
              </a:rPr>
              <a:t>For Taumata Arowai it will be an essential component of how we tell our Board, Ministers, Parliament and the general public that we are focussed on the right things and that we are achieving our vision of safe water everyday for everyone.</a:t>
            </a:r>
          </a:p>
          <a:p>
            <a:pPr>
              <a:spcBef>
                <a:spcPts val="800"/>
              </a:spcBef>
              <a:spcAft>
                <a:spcPts val="800"/>
              </a:spcAft>
              <a:buClr>
                <a:srgbClr val="00ABC5"/>
              </a:buClr>
              <a:buSzPct val="100000"/>
            </a:pPr>
            <a:endParaRPr lang="en-NZ" sz="1200">
              <a:cs typeface="Calibri"/>
            </a:endParaRPr>
          </a:p>
          <a:p>
            <a:pPr>
              <a:spcBef>
                <a:spcPts val="800"/>
              </a:spcBef>
              <a:spcAft>
                <a:spcPts val="800"/>
              </a:spcAft>
              <a:buClr>
                <a:srgbClr val="00ABC5"/>
              </a:buClr>
              <a:buSzPct val="100000"/>
            </a:pPr>
            <a:r>
              <a:rPr lang="en-NZ" sz="1200" b="1">
                <a:cs typeface="Calibri"/>
              </a:rPr>
              <a:t>Drives safety improvement</a:t>
            </a:r>
          </a:p>
          <a:p>
            <a:pPr marL="171450" marR="0" lvl="0" indent="-171450" algn="l" defTabSz="914400" rtl="0" eaLnBrk="1" fontAlgn="auto" latinLnBrk="0" hangingPunct="1">
              <a:lnSpc>
                <a:spcPct val="100000"/>
              </a:lnSpc>
              <a:spcBef>
                <a:spcPts val="800"/>
              </a:spcBef>
              <a:spcAft>
                <a:spcPts val="800"/>
              </a:spcAft>
              <a:buClr>
                <a:srgbClr val="00ABC5"/>
              </a:buClr>
              <a:buSzPct val="100000"/>
              <a:buFont typeface="Arial" panose="020B0604020202020204" pitchFamily="34" charset="0"/>
              <a:buChar char="•"/>
              <a:tabLst/>
              <a:defRPr/>
            </a:pPr>
            <a:r>
              <a:rPr lang="en-NZ" sz="1200" kern="0">
                <a:solidFill>
                  <a:srgbClr val="000000"/>
                </a:solidFill>
                <a:cs typeface="Calibri"/>
              </a:rPr>
              <a:t>Done successfully it will give early indications of what’s working and what’s not working.</a:t>
            </a:r>
          </a:p>
          <a:p>
            <a:pPr marL="171450" indent="-171450">
              <a:spcBef>
                <a:spcPts val="800"/>
              </a:spcBef>
              <a:spcAft>
                <a:spcPts val="800"/>
              </a:spcAft>
              <a:buClr>
                <a:srgbClr val="00ABC5"/>
              </a:buClr>
              <a:buSzPct val="100000"/>
              <a:buFont typeface="Arial" panose="020B0604020202020204" pitchFamily="34" charset="0"/>
              <a:buChar char="•"/>
            </a:pPr>
            <a:r>
              <a:rPr lang="en-NZ" sz="1200" b="0" kern="1200">
                <a:solidFill>
                  <a:schemeClr val="tx1"/>
                </a:solidFill>
                <a:latin typeface="+mn-lt"/>
                <a:ea typeface="+mn-ea"/>
                <a:cs typeface="Calibri"/>
              </a:rPr>
              <a:t>Targeted interventions</a:t>
            </a:r>
          </a:p>
          <a:p>
            <a:pPr marL="171450" indent="-171450">
              <a:spcBef>
                <a:spcPts val="800"/>
              </a:spcBef>
              <a:spcAft>
                <a:spcPts val="800"/>
              </a:spcAft>
              <a:buClr>
                <a:srgbClr val="00ABC5"/>
              </a:buClr>
              <a:buSzPct val="100000"/>
              <a:buFont typeface="Arial" panose="020B0604020202020204" pitchFamily="34" charset="0"/>
              <a:buChar char="•"/>
            </a:pPr>
            <a:r>
              <a:rPr lang="en-NZ" sz="1200" b="0">
                <a:cs typeface="Calibri"/>
              </a:rPr>
              <a:t>The outcomes of the assessment will allow water suppliers to customise activities to better address high risk.</a:t>
            </a:r>
          </a:p>
          <a:p>
            <a:pPr marL="171450" indent="-171450">
              <a:spcBef>
                <a:spcPts val="800"/>
              </a:spcBef>
              <a:spcAft>
                <a:spcPts val="800"/>
              </a:spcAft>
              <a:buClr>
                <a:srgbClr val="00ABC5"/>
              </a:buClr>
              <a:buSzPct val="100000"/>
              <a:buFont typeface="Arial" panose="020B0604020202020204" pitchFamily="34" charset="0"/>
              <a:buChar char="•"/>
            </a:pPr>
            <a:r>
              <a:rPr lang="en-NZ" sz="1200" b="0">
                <a:cs typeface="Calibri"/>
              </a:rPr>
              <a:t>This equally applies to Taumata Arowai</a:t>
            </a:r>
          </a:p>
          <a:p>
            <a:pPr>
              <a:spcBef>
                <a:spcPts val="800"/>
              </a:spcBef>
              <a:spcAft>
                <a:spcPts val="800"/>
              </a:spcAft>
              <a:buClr>
                <a:srgbClr val="00ABC5"/>
              </a:buClr>
              <a:buSzPct val="100000"/>
            </a:pPr>
            <a:endParaRPr lang="en-NZ" sz="1200" b="1">
              <a:cs typeface="Calibri"/>
            </a:endParaRPr>
          </a:p>
          <a:p>
            <a:pPr>
              <a:spcBef>
                <a:spcPts val="800"/>
              </a:spcBef>
              <a:spcAft>
                <a:spcPts val="800"/>
              </a:spcAft>
              <a:buClr>
                <a:srgbClr val="00ABC5"/>
              </a:buClr>
              <a:buSzPct val="100000"/>
            </a:pPr>
            <a:r>
              <a:rPr lang="en-NZ" sz="1200" b="1">
                <a:cs typeface="Calibri"/>
              </a:rPr>
              <a:t>Better investment decisions:</a:t>
            </a:r>
          </a:p>
          <a:p>
            <a:pPr>
              <a:spcBef>
                <a:spcPts val="800"/>
              </a:spcBef>
              <a:spcAft>
                <a:spcPts val="800"/>
              </a:spcAft>
              <a:buClr>
                <a:srgbClr val="00ABC5"/>
              </a:buClr>
              <a:buSzPct val="100000"/>
            </a:pPr>
            <a:endParaRPr lang="en-NZ" sz="1200" b="1">
              <a:cs typeface="Calibri"/>
            </a:endParaRPr>
          </a:p>
          <a:p>
            <a:pPr marL="0" indent="0">
              <a:spcBef>
                <a:spcPts val="800"/>
              </a:spcBef>
              <a:spcAft>
                <a:spcPts val="800"/>
              </a:spcAft>
              <a:buClr>
                <a:srgbClr val="00ABC5"/>
              </a:buClr>
              <a:buSzPct val="100000"/>
              <a:buFont typeface="Arial" panose="020B0604020202020204" pitchFamily="34" charset="0"/>
              <a:buNone/>
            </a:pPr>
            <a:endParaRPr lang="en-NZ" sz="1200">
              <a:latin typeface="Calibri" panose="020F0502020204030204" pitchFamily="34" charset="0"/>
              <a:ea typeface="Calibri" panose="020F0502020204030204" pitchFamily="34" charset="0"/>
              <a:cs typeface="Calibri"/>
            </a:endParaRPr>
          </a:p>
          <a:p>
            <a:pPr marL="342900" indent="-342900">
              <a:spcBef>
                <a:spcPts val="800"/>
              </a:spcBef>
              <a:spcAft>
                <a:spcPts val="800"/>
              </a:spcAft>
              <a:buClr>
                <a:srgbClr val="00ABC5"/>
              </a:buClr>
              <a:buSzPct val="100000"/>
              <a:buFont typeface="Arial" panose="020B0604020202020204" pitchFamily="34" charset="0"/>
              <a:buChar char="•"/>
            </a:pPr>
            <a:endParaRPr lang="en-NZ" sz="1200">
              <a:latin typeface="Calibri" panose="020F0502020204030204" pitchFamily="34" charset="0"/>
              <a:ea typeface="Calibri" panose="020F0502020204030204" pitchFamily="34" charset="0"/>
              <a:cs typeface="Calibri"/>
            </a:endParaRP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Cultural change.</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Build collective ownership of how well the supply is performing.</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Identify areas for continuous improvement.</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Know how effectively you are managing risks / effectiveness of your Drinking Water Safety Plans.</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Provide a benchmark for year on year comparisons.</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Learn from incidents.</a:t>
            </a:r>
          </a:p>
          <a:p>
            <a:pPr marL="342900" indent="-342900">
              <a:spcBef>
                <a:spcPts val="800"/>
              </a:spcBef>
              <a:spcAft>
                <a:spcPts val="800"/>
              </a:spcAft>
              <a:buClr>
                <a:srgbClr val="00ABC5"/>
              </a:buClr>
              <a:buSzPct val="100000"/>
              <a:buFont typeface="Arial" panose="020B0604020202020204" pitchFamily="34" charset="0"/>
              <a:buChar char="•"/>
            </a:pPr>
            <a:endParaRPr lang="en-NZ" sz="1200">
              <a:latin typeface="Calibri" panose="020F0502020204030204" pitchFamily="34" charset="0"/>
              <a:ea typeface="Calibri" panose="020F0502020204030204" pitchFamily="34" charset="0"/>
              <a:cs typeface="Calibri"/>
            </a:endParaRPr>
          </a:p>
          <a:p>
            <a:pPr marL="0" indent="0">
              <a:spcBef>
                <a:spcPts val="800"/>
              </a:spcBef>
              <a:spcAft>
                <a:spcPts val="800"/>
              </a:spcAft>
              <a:buClr>
                <a:srgbClr val="00ABC5"/>
              </a:buClr>
              <a:buSzPct val="100000"/>
              <a:buFont typeface="Arial" panose="020B0604020202020204" pitchFamily="34" charset="0"/>
              <a:buNone/>
            </a:pPr>
            <a:r>
              <a:rPr lang="en-NZ" sz="1200">
                <a:latin typeface="Calibri" panose="020F0502020204030204" pitchFamily="34" charset="0"/>
                <a:ea typeface="Calibri" panose="020F0502020204030204" pitchFamily="34" charset="0"/>
                <a:cs typeface="Calibri"/>
              </a:rPr>
              <a:t>For Taumata Arowai</a:t>
            </a:r>
          </a:p>
          <a:p>
            <a:pPr marL="342900" indent="-342900">
              <a:spcBef>
                <a:spcPts val="800"/>
              </a:spcBef>
              <a:spcAft>
                <a:spcPts val="800"/>
              </a:spcAft>
              <a:buClr>
                <a:srgbClr val="00ABC5"/>
              </a:buClr>
              <a:buSzPct val="100000"/>
              <a:buFont typeface="Arial" panose="020B0604020202020204" pitchFamily="34" charset="0"/>
              <a:buChar char="•"/>
            </a:pPr>
            <a:r>
              <a:rPr lang="en-NZ" sz="1200" kern="0">
                <a:solidFill>
                  <a:srgbClr val="000000"/>
                </a:solidFill>
              </a:rPr>
              <a:t>Tool to help us meet our objective to protect and promote drinking water safety and give effect to </a:t>
            </a:r>
            <a:r>
              <a:rPr lang="en-NZ" sz="1200" kern="0" err="1">
                <a:solidFill>
                  <a:srgbClr val="000000"/>
                </a:solidFill>
              </a:rPr>
              <a:t>Te</a:t>
            </a:r>
            <a:r>
              <a:rPr lang="en-NZ" sz="1200" kern="0">
                <a:solidFill>
                  <a:srgbClr val="000000"/>
                </a:solidFill>
              </a:rPr>
              <a:t> Mana o </a:t>
            </a:r>
            <a:r>
              <a:rPr lang="en-NZ" sz="1200" kern="0" err="1">
                <a:solidFill>
                  <a:srgbClr val="000000"/>
                </a:solidFill>
              </a:rPr>
              <a:t>te</a:t>
            </a:r>
            <a:r>
              <a:rPr lang="en-NZ" sz="1200" kern="0">
                <a:solidFill>
                  <a:srgbClr val="000000"/>
                </a:solidFill>
              </a:rPr>
              <a:t> Wai</a:t>
            </a:r>
          </a:p>
          <a:p>
            <a:pPr marL="342900" indent="-342900">
              <a:spcBef>
                <a:spcPts val="800"/>
              </a:spcBef>
              <a:spcAft>
                <a:spcPts val="800"/>
              </a:spcAft>
              <a:buClr>
                <a:srgbClr val="00ABC5"/>
              </a:buClr>
              <a:buSzPct val="100000"/>
              <a:buFont typeface="Arial" panose="020B0604020202020204" pitchFamily="34" charset="0"/>
              <a:buChar char="•"/>
            </a:pPr>
            <a:r>
              <a:rPr lang="en-NZ" sz="1200" kern="0">
                <a:solidFill>
                  <a:srgbClr val="000000"/>
                </a:solidFill>
              </a:rPr>
              <a:t>Identify supplier and system risks</a:t>
            </a:r>
          </a:p>
          <a:p>
            <a:pPr marL="342900" indent="-342900">
              <a:spcBef>
                <a:spcPts val="800"/>
              </a:spcBef>
              <a:spcAft>
                <a:spcPts val="800"/>
              </a:spcAft>
              <a:buClr>
                <a:srgbClr val="00ABC5"/>
              </a:buClr>
              <a:buSzPct val="100000"/>
              <a:buFont typeface="Arial" panose="020B0604020202020204" pitchFamily="34" charset="0"/>
              <a:buChar char="•"/>
            </a:pPr>
            <a:r>
              <a:rPr lang="en-NZ" sz="1200" kern="0">
                <a:solidFill>
                  <a:srgbClr val="000000"/>
                </a:solidFill>
              </a:rPr>
              <a:t>Target resources to best address those risks</a:t>
            </a:r>
          </a:p>
          <a:p>
            <a:pPr marL="342900" indent="-342900">
              <a:spcBef>
                <a:spcPts val="800"/>
              </a:spcBef>
              <a:spcAft>
                <a:spcPts val="800"/>
              </a:spcAft>
              <a:buClr>
                <a:srgbClr val="00ABC5"/>
              </a:buClr>
              <a:buSzPct val="100000"/>
              <a:buFont typeface="Arial" panose="020B0604020202020204" pitchFamily="34" charset="0"/>
              <a:buChar char="•"/>
            </a:pPr>
            <a:r>
              <a:rPr lang="en-NZ" sz="1200" kern="0">
                <a:solidFill>
                  <a:srgbClr val="000000"/>
                </a:solidFill>
              </a:rPr>
              <a:t>Build relationship with supplier</a:t>
            </a:r>
          </a:p>
          <a:p>
            <a:pPr marL="342900" indent="-342900">
              <a:spcBef>
                <a:spcPts val="800"/>
              </a:spcBef>
              <a:spcAft>
                <a:spcPts val="800"/>
              </a:spcAft>
              <a:buClr>
                <a:srgbClr val="00ABC5"/>
              </a:buClr>
              <a:buSzPct val="100000"/>
              <a:buFont typeface="Arial" panose="020B0604020202020204" pitchFamily="34" charset="0"/>
              <a:buChar char="•"/>
            </a:pPr>
            <a:endParaRPr lang="en-NZ" sz="12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Business improvement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By going through the assessment process you should have a good understanding of what systems are working well and which ones 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0">
                <a:cs typeface="Calibri"/>
              </a:rPr>
              <a:t>Will enable you to better allocate resources, prioritise work programmes and make better investment decisions</a:t>
            </a: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2040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Tipa</a:t>
            </a:r>
          </a:p>
          <a:p>
            <a:r>
              <a:rPr lang="en-NZ"/>
              <a:t>Kia ora e </a:t>
            </a:r>
            <a:r>
              <a:rPr lang="en-NZ" err="1"/>
              <a:t>te</a:t>
            </a:r>
            <a:r>
              <a:rPr lang="en-NZ"/>
              <a:t> </a:t>
            </a:r>
            <a:r>
              <a:rPr lang="en-NZ" err="1"/>
              <a:t>whānau</a:t>
            </a:r>
            <a:r>
              <a:rPr lang="en-NZ"/>
              <a:t>. </a:t>
            </a:r>
          </a:p>
          <a:p>
            <a:pPr marL="0" indent="0">
              <a:buFont typeface="Arial" panose="020B0604020202020204" pitchFamily="34" charset="0"/>
              <a:buNone/>
            </a:pPr>
            <a:endParaRPr lang="en-NZ"/>
          </a:p>
          <a:p>
            <a:r>
              <a:rPr lang="en-NZ"/>
              <a:t>Thank you for joining us today. </a:t>
            </a:r>
          </a:p>
          <a:p>
            <a:endParaRPr lang="en-NZ">
              <a:cs typeface="Calibri" panose="020F0502020204030204"/>
            </a:endParaRPr>
          </a:p>
          <a:p>
            <a:pPr marL="0" indent="0">
              <a:buFont typeface="Arial" panose="020B0604020202020204" pitchFamily="34" charset="0"/>
              <a:buNone/>
            </a:pPr>
            <a:r>
              <a:rPr lang="en-NZ"/>
              <a:t>I’m going to start by reading one of our </a:t>
            </a:r>
            <a:r>
              <a:rPr lang="en-NZ" err="1"/>
              <a:t>whakataukī</a:t>
            </a:r>
            <a:r>
              <a:rPr lang="en-NZ"/>
              <a:t>, a cultural wisdom that inspires and guides our work.</a:t>
            </a:r>
            <a:endParaRPr lang="en-NZ">
              <a:cs typeface="Calibri" panose="020F0502020204030204"/>
            </a:endParaRPr>
          </a:p>
          <a:p>
            <a:r>
              <a:rPr lang="en-NZ">
                <a:cs typeface="Calibri" panose="020F0502020204030204"/>
              </a:rPr>
              <a:t>Ko </a:t>
            </a:r>
            <a:r>
              <a:rPr lang="en-NZ" err="1">
                <a:cs typeface="Calibri" panose="020F0502020204030204"/>
              </a:rPr>
              <a:t>te</a:t>
            </a:r>
            <a:r>
              <a:rPr lang="en-NZ">
                <a:cs typeface="Calibri" panose="020F0502020204030204"/>
              </a:rPr>
              <a:t> </a:t>
            </a:r>
            <a:r>
              <a:rPr lang="en-NZ" err="1">
                <a:cs typeface="Calibri" panose="020F0502020204030204"/>
              </a:rPr>
              <a:t>wai</a:t>
            </a:r>
            <a:r>
              <a:rPr lang="en-NZ">
                <a:cs typeface="Calibri" panose="020F0502020204030204"/>
              </a:rPr>
              <a:t> ahau, ko ahau </a:t>
            </a:r>
            <a:r>
              <a:rPr lang="en-NZ" err="1">
                <a:cs typeface="Calibri" panose="020F0502020204030204"/>
              </a:rPr>
              <a:t>te</a:t>
            </a:r>
            <a:r>
              <a:rPr lang="en-NZ">
                <a:cs typeface="Calibri" panose="020F0502020204030204"/>
              </a:rPr>
              <a:t> </a:t>
            </a:r>
            <a:r>
              <a:rPr lang="en-NZ" err="1">
                <a:cs typeface="Calibri" panose="020F0502020204030204"/>
              </a:rPr>
              <a:t>wai</a:t>
            </a:r>
            <a:endParaRPr lang="en-NZ">
              <a:cs typeface="Calibri" panose="020F0502020204030204"/>
            </a:endParaRPr>
          </a:p>
          <a:p>
            <a:r>
              <a:rPr lang="en-NZ">
                <a:cs typeface="Calibri" panose="020F0502020204030204"/>
              </a:rPr>
              <a:t>He </a:t>
            </a:r>
            <a:r>
              <a:rPr lang="en-NZ" err="1">
                <a:cs typeface="Calibri" panose="020F0502020204030204"/>
              </a:rPr>
              <a:t>whakaaturanga</a:t>
            </a:r>
            <a:r>
              <a:rPr lang="en-NZ">
                <a:cs typeface="Calibri" panose="020F0502020204030204"/>
              </a:rPr>
              <a:t> </a:t>
            </a:r>
            <a:r>
              <a:rPr lang="en-NZ" err="1">
                <a:cs typeface="Calibri" panose="020F0502020204030204"/>
              </a:rPr>
              <a:t>tātau</a:t>
            </a:r>
            <a:r>
              <a:rPr lang="en-NZ">
                <a:cs typeface="Calibri" panose="020F0502020204030204"/>
              </a:rPr>
              <a:t> </a:t>
            </a:r>
            <a:r>
              <a:rPr lang="en-NZ" err="1">
                <a:cs typeface="Calibri" panose="020F0502020204030204"/>
              </a:rPr>
              <a:t>nō</a:t>
            </a:r>
            <a:r>
              <a:rPr lang="en-NZ">
                <a:cs typeface="Calibri" panose="020F0502020204030204"/>
              </a:rPr>
              <a:t> </a:t>
            </a:r>
            <a:r>
              <a:rPr lang="en-NZ" err="1">
                <a:cs typeface="Calibri" panose="020F0502020204030204"/>
              </a:rPr>
              <a:t>te</a:t>
            </a:r>
            <a:r>
              <a:rPr lang="en-NZ">
                <a:cs typeface="Calibri" panose="020F0502020204030204"/>
              </a:rPr>
              <a:t> </a:t>
            </a:r>
            <a:r>
              <a:rPr lang="en-NZ" err="1">
                <a:cs typeface="Calibri" panose="020F0502020204030204"/>
              </a:rPr>
              <a:t>wai</a:t>
            </a:r>
            <a:endParaRPr lang="en-NZ">
              <a:cs typeface="Calibri" panose="020F0502020204030204"/>
            </a:endParaRPr>
          </a:p>
          <a:p>
            <a:r>
              <a:rPr lang="en-NZ">
                <a:cs typeface="Calibri" panose="020F0502020204030204"/>
              </a:rPr>
              <a:t>Ko </a:t>
            </a:r>
            <a:r>
              <a:rPr lang="en-NZ" err="1">
                <a:cs typeface="Calibri" panose="020F0502020204030204"/>
              </a:rPr>
              <a:t>te</a:t>
            </a:r>
            <a:r>
              <a:rPr lang="en-NZ">
                <a:cs typeface="Calibri" panose="020F0502020204030204"/>
              </a:rPr>
              <a:t> ora </a:t>
            </a:r>
            <a:r>
              <a:rPr lang="en-NZ" err="1">
                <a:cs typeface="Calibri" panose="020F0502020204030204"/>
              </a:rPr>
              <a:t>te</a:t>
            </a:r>
            <a:r>
              <a:rPr lang="en-NZ">
                <a:cs typeface="Calibri" panose="020F0502020204030204"/>
              </a:rPr>
              <a:t> </a:t>
            </a:r>
            <a:r>
              <a:rPr lang="en-NZ" err="1">
                <a:cs typeface="Calibri" panose="020F0502020204030204"/>
              </a:rPr>
              <a:t>wai</a:t>
            </a:r>
            <a:r>
              <a:rPr lang="en-NZ">
                <a:cs typeface="Calibri" panose="020F0502020204030204"/>
              </a:rPr>
              <a:t> ko </a:t>
            </a:r>
            <a:r>
              <a:rPr lang="en-NZ" err="1">
                <a:cs typeface="Calibri" panose="020F0502020204030204"/>
              </a:rPr>
              <a:t>te</a:t>
            </a:r>
            <a:r>
              <a:rPr lang="en-NZ">
                <a:cs typeface="Calibri" panose="020F0502020204030204"/>
              </a:rPr>
              <a:t> ora o </a:t>
            </a:r>
            <a:r>
              <a:rPr lang="en-NZ" err="1">
                <a:cs typeface="Calibri" panose="020F0502020204030204"/>
              </a:rPr>
              <a:t>te</a:t>
            </a:r>
            <a:r>
              <a:rPr lang="en-NZ">
                <a:cs typeface="Calibri" panose="020F0502020204030204"/>
              </a:rPr>
              <a:t> </a:t>
            </a:r>
            <a:r>
              <a:rPr lang="en-NZ" err="1">
                <a:cs typeface="Calibri" panose="020F0502020204030204"/>
              </a:rPr>
              <a:t>tangata</a:t>
            </a:r>
            <a:endParaRPr lang="en-NZ">
              <a:cs typeface="Calibri" panose="020F0502020204030204"/>
            </a:endParaRPr>
          </a:p>
          <a:p>
            <a:r>
              <a:rPr lang="en-NZ">
                <a:cs typeface="Calibri" panose="020F0502020204030204"/>
              </a:rPr>
              <a:t>He taonga </a:t>
            </a:r>
            <a:r>
              <a:rPr lang="en-NZ" err="1">
                <a:cs typeface="Calibri" panose="020F0502020204030204"/>
              </a:rPr>
              <a:t>te</a:t>
            </a:r>
            <a:r>
              <a:rPr lang="en-NZ">
                <a:cs typeface="Calibri" panose="020F0502020204030204"/>
              </a:rPr>
              <a:t> </a:t>
            </a:r>
            <a:r>
              <a:rPr lang="en-NZ" err="1">
                <a:cs typeface="Calibri" panose="020F0502020204030204"/>
              </a:rPr>
              <a:t>wai</a:t>
            </a:r>
            <a:r>
              <a:rPr lang="en-NZ">
                <a:cs typeface="Calibri" panose="020F0502020204030204"/>
              </a:rPr>
              <a:t> me </a:t>
            </a:r>
            <a:r>
              <a:rPr lang="en-NZ" err="1">
                <a:cs typeface="Calibri" panose="020F0502020204030204"/>
              </a:rPr>
              <a:t>tiaki</a:t>
            </a:r>
            <a:endParaRPr lang="en-NZ">
              <a:cs typeface="Calibri" panose="020F0502020204030204"/>
            </a:endParaRPr>
          </a:p>
          <a:p>
            <a:r>
              <a:rPr lang="en-NZ">
                <a:cs typeface="Calibri" panose="020F0502020204030204"/>
              </a:rPr>
              <a:t>Ko </a:t>
            </a:r>
            <a:r>
              <a:rPr lang="en-NZ" err="1">
                <a:cs typeface="Calibri" panose="020F0502020204030204"/>
              </a:rPr>
              <a:t>wai</a:t>
            </a:r>
            <a:r>
              <a:rPr lang="en-NZ">
                <a:cs typeface="Calibri" panose="020F0502020204030204"/>
              </a:rPr>
              <a:t> </a:t>
            </a:r>
            <a:r>
              <a:rPr lang="en-NZ" err="1">
                <a:cs typeface="Calibri" panose="020F0502020204030204"/>
              </a:rPr>
              <a:t>tātou</a:t>
            </a:r>
            <a:endParaRPr lang="en-NZ">
              <a:cs typeface="Calibri" panose="020F0502020204030204"/>
            </a:endParaRPr>
          </a:p>
          <a:p>
            <a:r>
              <a:rPr lang="en-NZ">
                <a:cs typeface="Calibri" panose="020F0502020204030204"/>
              </a:rPr>
              <a:t>Ko </a:t>
            </a:r>
            <a:r>
              <a:rPr lang="en-NZ" err="1">
                <a:cs typeface="Calibri" panose="020F0502020204030204"/>
              </a:rPr>
              <a:t>wai</a:t>
            </a:r>
            <a:r>
              <a:rPr lang="en-NZ">
                <a:cs typeface="Calibri" panose="020F0502020204030204"/>
              </a:rPr>
              <a:t> </a:t>
            </a:r>
            <a:r>
              <a:rPr lang="en-NZ" err="1">
                <a:cs typeface="Calibri" panose="020F0502020204030204"/>
              </a:rPr>
              <a:t>tātou</a:t>
            </a:r>
            <a:endParaRPr lang="en-NZ">
              <a:cs typeface="Calibri" panose="020F0502020204030204"/>
            </a:endParaRPr>
          </a:p>
          <a:p>
            <a:pPr marL="0" indent="0">
              <a:buFont typeface="Arial,Sans-Serif" panose="020B0604020202020204" pitchFamily="34" charset="0"/>
              <a:buNone/>
            </a:pPr>
            <a:endParaRPr lang="en-US" i="0">
              <a:cs typeface="+mn-cs"/>
            </a:endParaRPr>
          </a:p>
          <a:p>
            <a:pPr marL="171450" indent="-171450">
              <a:buFont typeface="Arial" panose="020B0604020202020204" pitchFamily="34" charset="0"/>
              <a:buChar char="•"/>
            </a:pPr>
            <a:r>
              <a:rPr lang="en-NZ" i="0">
                <a:cs typeface="Calibri" panose="020F0502020204030204"/>
              </a:rPr>
              <a:t>This </a:t>
            </a:r>
            <a:r>
              <a:rPr lang="en-NZ" i="0" err="1">
                <a:cs typeface="Calibri" panose="020F0502020204030204"/>
              </a:rPr>
              <a:t>whakatauki</a:t>
            </a:r>
            <a:r>
              <a:rPr lang="en-NZ" i="0">
                <a:cs typeface="Calibri" panose="020F0502020204030204"/>
              </a:rPr>
              <a:t> represents our own roles in the </a:t>
            </a:r>
            <a:r>
              <a:rPr lang="en-NZ" i="0" err="1">
                <a:cs typeface="Calibri" panose="020F0502020204030204"/>
              </a:rPr>
              <a:t>kaupapa</a:t>
            </a:r>
            <a:r>
              <a:rPr lang="en-NZ" i="0">
                <a:cs typeface="Calibri" panose="020F0502020204030204"/>
              </a:rPr>
              <a:t> of protecting the health of </a:t>
            </a:r>
            <a:r>
              <a:rPr lang="en-NZ" i="0" err="1">
                <a:cs typeface="Calibri" panose="020F0502020204030204"/>
              </a:rPr>
              <a:t>te</a:t>
            </a:r>
            <a:r>
              <a:rPr lang="en-NZ" i="0">
                <a:cs typeface="Calibri" panose="020F0502020204030204"/>
              </a:rPr>
              <a:t> </a:t>
            </a:r>
            <a:r>
              <a:rPr lang="en-NZ" i="0" err="1">
                <a:cs typeface="Calibri" panose="020F0502020204030204"/>
              </a:rPr>
              <a:t>wai</a:t>
            </a:r>
            <a:r>
              <a:rPr lang="en-NZ" i="0">
                <a:cs typeface="Calibri" panose="020F0502020204030204"/>
              </a:rPr>
              <a:t> and the health of </a:t>
            </a:r>
            <a:r>
              <a:rPr lang="en-NZ" i="0" err="1">
                <a:cs typeface="Calibri" panose="020F0502020204030204"/>
              </a:rPr>
              <a:t>te</a:t>
            </a:r>
            <a:r>
              <a:rPr lang="en-NZ" i="0">
                <a:cs typeface="Calibri" panose="020F0502020204030204"/>
              </a:rPr>
              <a:t> </a:t>
            </a:r>
            <a:r>
              <a:rPr lang="en-NZ" i="0" err="1">
                <a:cs typeface="Calibri" panose="020F0502020204030204"/>
              </a:rPr>
              <a:t>tangata</a:t>
            </a:r>
            <a:r>
              <a:rPr lang="en-NZ" i="0">
                <a:cs typeface="Calibri" panose="020F0502020204030204"/>
              </a:rPr>
              <a:t>, in balance; ko </a:t>
            </a:r>
            <a:r>
              <a:rPr lang="en-NZ" i="0" err="1">
                <a:cs typeface="Calibri" panose="020F0502020204030204"/>
              </a:rPr>
              <a:t>wai</a:t>
            </a:r>
            <a:r>
              <a:rPr lang="en-NZ" i="0">
                <a:cs typeface="Calibri" panose="020F0502020204030204"/>
              </a:rPr>
              <a:t>, ko au, ko tatou.</a:t>
            </a:r>
            <a:r>
              <a:rPr lang="en-NZ">
                <a:cs typeface="Calibri" panose="020F0502020204030204"/>
              </a:rPr>
              <a:t> </a:t>
            </a:r>
            <a:endParaRPr lang="en-NZ" i="0">
              <a:cs typeface="Calibri" panose="020F0502020204030204"/>
            </a:endParaRPr>
          </a:p>
          <a:p>
            <a:pPr marL="0" indent="0">
              <a:buFont typeface="Arial" panose="020B0604020202020204" pitchFamily="34" charset="0"/>
              <a:buNone/>
            </a:pPr>
            <a:endParaRPr lang="en-NZ" i="0">
              <a:cs typeface="Calibri" panose="020F0502020204030204"/>
            </a:endParaRPr>
          </a:p>
          <a:p>
            <a:pPr marL="171450" indent="-171450">
              <a:buFont typeface="Arial" panose="020B0604020202020204" pitchFamily="34" charset="0"/>
              <a:buChar char="•"/>
            </a:pPr>
            <a:r>
              <a:rPr lang="en-NZ" i="0">
                <a:cs typeface="Calibri" panose="020F0502020204030204"/>
              </a:rPr>
              <a:t>Each of us serve as a reflection point between </a:t>
            </a:r>
            <a:r>
              <a:rPr lang="en-NZ" i="0" err="1">
                <a:cs typeface="Calibri" panose="020F0502020204030204"/>
              </a:rPr>
              <a:t>tangata</a:t>
            </a:r>
            <a:r>
              <a:rPr lang="en-NZ" i="0">
                <a:cs typeface="Calibri" panose="020F0502020204030204"/>
              </a:rPr>
              <a:t> and </a:t>
            </a:r>
            <a:r>
              <a:rPr lang="en-NZ" i="0" err="1">
                <a:cs typeface="Calibri" panose="020F0502020204030204"/>
              </a:rPr>
              <a:t>wai</a:t>
            </a:r>
            <a:r>
              <a:rPr lang="en-NZ" i="0">
                <a:cs typeface="Calibri" panose="020F0502020204030204"/>
              </a:rPr>
              <a:t> to highlight the reciprocal relationship between the two.</a:t>
            </a:r>
            <a:r>
              <a:rPr lang="en-NZ">
                <a:cs typeface="Calibri"/>
              </a:rPr>
              <a:t> </a:t>
            </a:r>
            <a:endParaRPr lang="en-NZ" i="0">
              <a:cs typeface="Calibri"/>
            </a:endParaRPr>
          </a:p>
          <a:p>
            <a:pPr marL="171450" indent="-171450">
              <a:buFont typeface="Arial" panose="020B0604020202020204" pitchFamily="34" charset="0"/>
              <a:buChar char="•"/>
            </a:pPr>
            <a:endParaRPr lang="en-NZ" i="0">
              <a:cs typeface="Calibri"/>
            </a:endParaRPr>
          </a:p>
          <a:p>
            <a:pPr marL="171450" indent="-171450">
              <a:buFont typeface="Arial" panose="020B0604020202020204" pitchFamily="34" charset="0"/>
              <a:buChar char="•"/>
            </a:pPr>
            <a:r>
              <a:rPr lang="en-NZ" i="0">
                <a:cs typeface="Calibri"/>
              </a:rPr>
              <a:t>Likewise, the </a:t>
            </a:r>
            <a:r>
              <a:rPr lang="en-NZ" i="0" err="1">
                <a:cs typeface="Calibri"/>
              </a:rPr>
              <a:t>taumata</a:t>
            </a:r>
            <a:r>
              <a:rPr lang="en-NZ" i="0">
                <a:cs typeface="Calibri"/>
              </a:rPr>
              <a:t> and the </a:t>
            </a:r>
            <a:r>
              <a:rPr lang="en-NZ" i="0" err="1">
                <a:cs typeface="Calibri"/>
              </a:rPr>
              <a:t>wai</a:t>
            </a:r>
            <a:r>
              <a:rPr lang="en-NZ" i="0">
                <a:cs typeface="Calibri"/>
              </a:rPr>
              <a:t> in our </a:t>
            </a:r>
            <a:r>
              <a:rPr lang="en-NZ" i="0" err="1">
                <a:cs typeface="Calibri"/>
              </a:rPr>
              <a:t>tohu</a:t>
            </a:r>
            <a:r>
              <a:rPr lang="en-NZ" i="0">
                <a:cs typeface="Calibri"/>
              </a:rPr>
              <a:t> (our brand logo) are balanced reflections of one another – they are one in the same.</a:t>
            </a:r>
            <a:endParaRPr lang="en-NZ" i="0"/>
          </a:p>
          <a:p>
            <a:pPr marL="285750" lvl="1"/>
            <a:endParaRPr lang="en-NZ" i="1">
              <a:cs typeface="Calibri"/>
            </a:endParaRPr>
          </a:p>
          <a:p>
            <a:pPr marL="0" indent="0">
              <a:buFont typeface="Arial" panose="020B0604020202020204" pitchFamily="34" charset="0"/>
              <a:buNone/>
            </a:pPr>
            <a:endParaRPr lang="en-NZ">
              <a:cs typeface="Calibri"/>
            </a:endParaRPr>
          </a:p>
        </p:txBody>
      </p:sp>
      <p:sp>
        <p:nvSpPr>
          <p:cNvPr id="4" name="Slide Number Placeholder 3"/>
          <p:cNvSpPr>
            <a:spLocks noGrp="1"/>
          </p:cNvSpPr>
          <p:nvPr>
            <p:ph type="sldNum" sz="quarter" idx="5"/>
          </p:nvPr>
        </p:nvSpPr>
        <p:spPr/>
        <p:txBody>
          <a:bodyPr/>
          <a:lstStyle/>
          <a:p>
            <a:fld id="{8C18E7B5-397D-E340-A3B7-DFDFBFBFBC6D}" type="slidenum">
              <a:rPr lang="en-US" smtClean="0"/>
              <a:t>3</a:t>
            </a:fld>
            <a:endParaRPr lang="en-US"/>
          </a:p>
        </p:txBody>
      </p:sp>
    </p:spTree>
    <p:extLst>
      <p:ext uri="{BB962C8B-B14F-4D97-AF65-F5344CB8AC3E}">
        <p14:creationId xmlns:p14="http://schemas.microsoft.com/office/powerpoint/2010/main" val="2756567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b="1"/>
              <a:t>Ross</a:t>
            </a:r>
          </a:p>
          <a:p>
            <a:pPr marL="171450" indent="-171450">
              <a:buFont typeface="Arial" panose="020B0604020202020204" pitchFamily="34" charset="0"/>
              <a:buChar char="•"/>
            </a:pPr>
            <a:r>
              <a:rPr lang="mi-NZ" err="1"/>
              <a:t>It</a:t>
            </a:r>
            <a:r>
              <a:rPr lang="mi-NZ"/>
              <a:t> </a:t>
            </a:r>
            <a:r>
              <a:rPr lang="mi-NZ" err="1"/>
              <a:t>is</a:t>
            </a:r>
            <a:r>
              <a:rPr lang="mi-NZ"/>
              <a:t> </a:t>
            </a:r>
            <a:r>
              <a:rPr lang="mi-NZ" err="1"/>
              <a:t>useful</a:t>
            </a:r>
            <a:r>
              <a:rPr lang="mi-NZ"/>
              <a:t> to </a:t>
            </a:r>
            <a:r>
              <a:rPr lang="mi-NZ" err="1"/>
              <a:t>standback</a:t>
            </a:r>
            <a:r>
              <a:rPr lang="mi-NZ"/>
              <a:t> and </a:t>
            </a:r>
            <a:r>
              <a:rPr lang="mi-NZ" err="1"/>
              <a:t>understand</a:t>
            </a:r>
            <a:r>
              <a:rPr lang="mi-NZ"/>
              <a:t> </a:t>
            </a:r>
            <a:r>
              <a:rPr lang="mi-NZ" err="1"/>
              <a:t>consumer</a:t>
            </a:r>
            <a:r>
              <a:rPr lang="mi-NZ"/>
              <a:t> and </a:t>
            </a:r>
            <a:r>
              <a:rPr lang="mi-NZ" err="1"/>
              <a:t>supplier</a:t>
            </a:r>
            <a:r>
              <a:rPr lang="mi-NZ"/>
              <a:t> </a:t>
            </a:r>
            <a:r>
              <a:rPr lang="mi-NZ" err="1"/>
              <a:t>risk</a:t>
            </a:r>
            <a:r>
              <a:rPr lang="mi-NZ"/>
              <a:t> and </a:t>
            </a:r>
            <a:r>
              <a:rPr lang="mi-NZ" err="1"/>
              <a:t>assurance</a:t>
            </a:r>
            <a:r>
              <a:rPr lang="mi-NZ"/>
              <a:t> </a:t>
            </a:r>
            <a:r>
              <a:rPr lang="mi-NZ" err="1"/>
              <a:t>positions</a:t>
            </a:r>
            <a:r>
              <a:rPr lang="mi-NZ"/>
              <a:t> </a:t>
            </a:r>
            <a:r>
              <a:rPr lang="mi-NZ" err="1"/>
              <a:t>across</a:t>
            </a:r>
            <a:r>
              <a:rPr lang="mi-NZ"/>
              <a:t> </a:t>
            </a:r>
            <a:r>
              <a:rPr lang="mi-NZ" err="1"/>
              <a:t>different</a:t>
            </a:r>
            <a:r>
              <a:rPr lang="mi-NZ"/>
              <a:t> </a:t>
            </a:r>
            <a:r>
              <a:rPr lang="mi-NZ" err="1"/>
              <a:t>but</a:t>
            </a:r>
            <a:r>
              <a:rPr lang="mi-NZ"/>
              <a:t> </a:t>
            </a:r>
            <a:r>
              <a:rPr lang="mi-NZ" err="1"/>
              <a:t>common</a:t>
            </a:r>
            <a:r>
              <a:rPr lang="mi-NZ"/>
              <a:t> </a:t>
            </a:r>
            <a:r>
              <a:rPr lang="mi-NZ" err="1"/>
              <a:t>services</a:t>
            </a:r>
            <a:endParaRPr lang="mi-NZ"/>
          </a:p>
          <a:p>
            <a:pPr marL="171450" indent="-171450">
              <a:buFont typeface="Arial" panose="020B0604020202020204" pitchFamily="34" charset="0"/>
              <a:buChar char="•"/>
            </a:pPr>
            <a:r>
              <a:rPr lang="mi-NZ" err="1"/>
              <a:t>We</a:t>
            </a:r>
            <a:r>
              <a:rPr lang="mi-NZ"/>
              <a:t> </a:t>
            </a:r>
            <a:r>
              <a:rPr lang="mi-NZ" err="1"/>
              <a:t>compared</a:t>
            </a:r>
            <a:r>
              <a:rPr lang="mi-NZ"/>
              <a:t> </a:t>
            </a:r>
            <a:r>
              <a:rPr lang="mi-NZ" err="1"/>
              <a:t>NZ’s</a:t>
            </a:r>
            <a:r>
              <a:rPr lang="mi-NZ"/>
              <a:t> </a:t>
            </a:r>
            <a:r>
              <a:rPr lang="mi-NZ" err="1"/>
              <a:t>drinking</a:t>
            </a:r>
            <a:r>
              <a:rPr lang="mi-NZ"/>
              <a:t> </a:t>
            </a:r>
            <a:r>
              <a:rPr lang="mi-NZ" err="1"/>
              <a:t>water</a:t>
            </a:r>
            <a:r>
              <a:rPr lang="mi-NZ"/>
              <a:t> </a:t>
            </a:r>
            <a:r>
              <a:rPr lang="mi-NZ" err="1"/>
              <a:t>services</a:t>
            </a:r>
            <a:r>
              <a:rPr lang="mi-NZ"/>
              <a:t> </a:t>
            </a:r>
            <a:r>
              <a:rPr lang="mi-NZ" err="1"/>
              <a:t>against</a:t>
            </a:r>
            <a:r>
              <a:rPr lang="mi-NZ"/>
              <a:t> </a:t>
            </a:r>
            <a:r>
              <a:rPr lang="mi-NZ" err="1"/>
              <a:t>common</a:t>
            </a:r>
            <a:r>
              <a:rPr lang="mi-NZ"/>
              <a:t> </a:t>
            </a:r>
            <a:r>
              <a:rPr lang="mi-NZ" err="1"/>
              <a:t>national</a:t>
            </a:r>
            <a:r>
              <a:rPr lang="mi-NZ"/>
              <a:t> and </a:t>
            </a:r>
            <a:r>
              <a:rPr lang="mi-NZ" err="1"/>
              <a:t>global</a:t>
            </a:r>
            <a:r>
              <a:rPr lang="mi-NZ"/>
              <a:t> </a:t>
            </a:r>
            <a:r>
              <a:rPr lang="mi-NZ" err="1"/>
              <a:t>services</a:t>
            </a:r>
            <a:r>
              <a:rPr lang="mi-NZ"/>
              <a:t> - </a:t>
            </a:r>
            <a:r>
              <a:rPr lang="mi-NZ" err="1"/>
              <a:t>aviation</a:t>
            </a:r>
            <a:r>
              <a:rPr lang="mi-NZ"/>
              <a:t>, </a:t>
            </a:r>
            <a:r>
              <a:rPr lang="mi-NZ" err="1"/>
              <a:t>railways</a:t>
            </a:r>
            <a:r>
              <a:rPr lang="mi-NZ"/>
              <a:t> and </a:t>
            </a:r>
            <a:r>
              <a:rPr lang="mi-NZ" err="1"/>
              <a:t>roads</a:t>
            </a:r>
            <a:r>
              <a:rPr lang="mi-NZ"/>
              <a:t> “</a:t>
            </a:r>
            <a:r>
              <a:rPr lang="mi-NZ" err="1"/>
              <a:t>planes</a:t>
            </a:r>
            <a:r>
              <a:rPr lang="mi-NZ"/>
              <a:t> </a:t>
            </a:r>
            <a:r>
              <a:rPr lang="mi-NZ" err="1"/>
              <a:t>trains</a:t>
            </a:r>
            <a:r>
              <a:rPr lang="mi-NZ"/>
              <a:t> and </a:t>
            </a:r>
            <a:r>
              <a:rPr lang="mi-NZ" err="1"/>
              <a:t>automobiles</a:t>
            </a:r>
            <a:r>
              <a:rPr lang="mi-NZ"/>
              <a:t>”</a:t>
            </a:r>
          </a:p>
          <a:p>
            <a:pPr marL="171450" indent="-171450">
              <a:buFont typeface="Arial" panose="020B0604020202020204" pitchFamily="34" charset="0"/>
              <a:buChar char="•"/>
            </a:pPr>
            <a:r>
              <a:rPr lang="mi-NZ" err="1"/>
              <a:t>Our</a:t>
            </a:r>
            <a:r>
              <a:rPr lang="mi-NZ"/>
              <a:t> </a:t>
            </a:r>
            <a:r>
              <a:rPr lang="mi-NZ" err="1"/>
              <a:t>view</a:t>
            </a:r>
            <a:r>
              <a:rPr lang="mi-NZ"/>
              <a:t> - </a:t>
            </a:r>
            <a:r>
              <a:rPr lang="mi-NZ" err="1"/>
              <a:t>consumers</a:t>
            </a:r>
            <a:r>
              <a:rPr lang="mi-NZ"/>
              <a:t> </a:t>
            </a:r>
            <a:r>
              <a:rPr lang="mi-NZ" err="1"/>
              <a:t>of</a:t>
            </a:r>
            <a:r>
              <a:rPr lang="mi-NZ"/>
              <a:t> </a:t>
            </a:r>
            <a:r>
              <a:rPr lang="mi-NZ" err="1"/>
              <a:t>drinking</a:t>
            </a:r>
            <a:r>
              <a:rPr lang="mi-NZ"/>
              <a:t> </a:t>
            </a:r>
            <a:r>
              <a:rPr lang="mi-NZ" err="1"/>
              <a:t>water</a:t>
            </a:r>
            <a:r>
              <a:rPr lang="mi-NZ"/>
              <a:t> </a:t>
            </a:r>
            <a:r>
              <a:rPr lang="mi-NZ" err="1"/>
              <a:t>have</a:t>
            </a:r>
            <a:r>
              <a:rPr lang="mi-NZ"/>
              <a:t> </a:t>
            </a:r>
            <a:r>
              <a:rPr lang="mi-NZ" err="1"/>
              <a:t>very</a:t>
            </a:r>
            <a:r>
              <a:rPr lang="mi-NZ"/>
              <a:t> </a:t>
            </a:r>
            <a:r>
              <a:rPr lang="mi-NZ" err="1"/>
              <a:t>limited</a:t>
            </a:r>
            <a:r>
              <a:rPr lang="mi-NZ"/>
              <a:t> </a:t>
            </a:r>
            <a:r>
              <a:rPr lang="mi-NZ" err="1"/>
              <a:t>ability</a:t>
            </a:r>
            <a:r>
              <a:rPr lang="mi-NZ"/>
              <a:t> to </a:t>
            </a:r>
            <a:r>
              <a:rPr lang="mi-NZ" err="1"/>
              <a:t>control</a:t>
            </a:r>
            <a:r>
              <a:rPr lang="mi-NZ"/>
              <a:t> </a:t>
            </a:r>
            <a:r>
              <a:rPr lang="mi-NZ" err="1"/>
              <a:t>their</a:t>
            </a:r>
            <a:r>
              <a:rPr lang="mi-NZ"/>
              <a:t> </a:t>
            </a:r>
            <a:r>
              <a:rPr lang="mi-NZ" err="1"/>
              <a:t>risk</a:t>
            </a:r>
            <a:r>
              <a:rPr lang="mi-NZ"/>
              <a:t> </a:t>
            </a:r>
            <a:r>
              <a:rPr lang="mi-NZ" err="1"/>
              <a:t>exposure</a:t>
            </a:r>
            <a:r>
              <a:rPr lang="mi-NZ"/>
              <a:t> (</a:t>
            </a:r>
            <a:r>
              <a:rPr lang="mi-NZ" err="1"/>
              <a:t>as</a:t>
            </a:r>
            <a:r>
              <a:rPr lang="mi-NZ"/>
              <a:t> </a:t>
            </a:r>
            <a:r>
              <a:rPr lang="mi-NZ" err="1"/>
              <a:t>individuals</a:t>
            </a:r>
            <a:r>
              <a:rPr lang="mi-NZ"/>
              <a:t> and </a:t>
            </a:r>
            <a:r>
              <a:rPr lang="mi-NZ" err="1"/>
              <a:t>connected</a:t>
            </a:r>
            <a:r>
              <a:rPr lang="mi-NZ"/>
              <a:t> </a:t>
            </a:r>
            <a:r>
              <a:rPr lang="mi-NZ" err="1"/>
              <a:t>communities</a:t>
            </a:r>
            <a:r>
              <a:rPr lang="mi-NZ"/>
              <a:t>) to </a:t>
            </a:r>
            <a:r>
              <a:rPr lang="mi-NZ" err="1"/>
              <a:t>unsafe</a:t>
            </a:r>
            <a:r>
              <a:rPr lang="mi-NZ"/>
              <a:t> </a:t>
            </a:r>
            <a:r>
              <a:rPr lang="mi-NZ" err="1"/>
              <a:t>drinking</a:t>
            </a:r>
            <a:r>
              <a:rPr lang="mi-NZ"/>
              <a:t> </a:t>
            </a:r>
            <a:r>
              <a:rPr lang="mi-NZ" err="1"/>
              <a:t>water</a:t>
            </a:r>
            <a:r>
              <a:rPr lang="mi-NZ"/>
              <a:t>  (</a:t>
            </a:r>
            <a:r>
              <a:rPr lang="mi-NZ" err="1"/>
              <a:t>exposure</a:t>
            </a:r>
            <a:r>
              <a:rPr lang="mi-NZ"/>
              <a:t> or </a:t>
            </a:r>
            <a:r>
              <a:rPr lang="mi-NZ" err="1"/>
              <a:t>impact</a:t>
            </a:r>
            <a:r>
              <a:rPr lang="mi-NZ"/>
              <a:t>)?</a:t>
            </a:r>
          </a:p>
          <a:p>
            <a:pPr marL="171450" indent="-171450">
              <a:buFont typeface="Arial" panose="020B0604020202020204" pitchFamily="34" charset="0"/>
              <a:buChar char="•"/>
            </a:pPr>
            <a:r>
              <a:rPr lang="mi-NZ" err="1"/>
              <a:t>Compare</a:t>
            </a:r>
            <a:r>
              <a:rPr lang="mi-NZ"/>
              <a:t> </a:t>
            </a:r>
            <a:r>
              <a:rPr lang="mi-NZ" err="1"/>
              <a:t>this</a:t>
            </a:r>
            <a:r>
              <a:rPr lang="mi-NZ"/>
              <a:t> to </a:t>
            </a:r>
            <a:r>
              <a:rPr lang="mi-NZ" err="1"/>
              <a:t>other</a:t>
            </a:r>
            <a:r>
              <a:rPr lang="mi-NZ"/>
              <a:t> </a:t>
            </a:r>
            <a:r>
              <a:rPr lang="mi-NZ" err="1"/>
              <a:t>services</a:t>
            </a:r>
            <a:r>
              <a:rPr lang="mi-NZ"/>
              <a:t>, where </a:t>
            </a:r>
            <a:r>
              <a:rPr lang="mi-NZ" err="1"/>
              <a:t>multi-decade</a:t>
            </a:r>
            <a:r>
              <a:rPr lang="mi-NZ"/>
              <a:t> </a:t>
            </a:r>
            <a:r>
              <a:rPr lang="mi-NZ" err="1"/>
              <a:t>investment</a:t>
            </a:r>
            <a:r>
              <a:rPr lang="mi-NZ"/>
              <a:t> </a:t>
            </a:r>
            <a:r>
              <a:rPr lang="mi-NZ" err="1"/>
              <a:t>focussed</a:t>
            </a:r>
            <a:r>
              <a:rPr lang="mi-NZ"/>
              <a:t> </a:t>
            </a:r>
            <a:r>
              <a:rPr lang="mi-NZ" err="1"/>
              <a:t>on</a:t>
            </a:r>
            <a:r>
              <a:rPr lang="mi-NZ"/>
              <a:t> </a:t>
            </a:r>
            <a:r>
              <a:rPr lang="mi-NZ" err="1"/>
              <a:t>implementing</a:t>
            </a:r>
            <a:r>
              <a:rPr lang="mi-NZ"/>
              <a:t> SAFETY </a:t>
            </a:r>
            <a:r>
              <a:rPr lang="mi-NZ" err="1"/>
              <a:t>systems</a:t>
            </a:r>
            <a:endParaRPr lang="mi-NZ"/>
          </a:p>
          <a:p>
            <a:pPr marL="171450" indent="-171450">
              <a:buFont typeface="Arial" panose="020B0604020202020204" pitchFamily="34" charset="0"/>
              <a:buChar char="•"/>
            </a:pPr>
            <a:r>
              <a:rPr lang="mi-NZ" err="1"/>
              <a:t>An</a:t>
            </a:r>
            <a:r>
              <a:rPr lang="mi-NZ"/>
              <a:t> </a:t>
            </a:r>
            <a:r>
              <a:rPr lang="mi-NZ" err="1"/>
              <a:t>assurance</a:t>
            </a:r>
            <a:r>
              <a:rPr lang="mi-NZ"/>
              <a:t> </a:t>
            </a:r>
            <a:r>
              <a:rPr lang="mi-NZ" err="1"/>
              <a:t>framework</a:t>
            </a:r>
            <a:r>
              <a:rPr lang="mi-NZ"/>
              <a:t> </a:t>
            </a:r>
            <a:r>
              <a:rPr lang="mi-NZ" err="1"/>
              <a:t>is</a:t>
            </a:r>
            <a:r>
              <a:rPr lang="mi-NZ"/>
              <a:t> </a:t>
            </a:r>
            <a:r>
              <a:rPr lang="mi-NZ" err="1"/>
              <a:t>critical</a:t>
            </a:r>
            <a:r>
              <a:rPr lang="mi-NZ"/>
              <a:t> to </a:t>
            </a:r>
            <a:r>
              <a:rPr lang="mi-NZ" err="1"/>
              <a:t>determining</a:t>
            </a:r>
            <a:r>
              <a:rPr lang="mi-NZ"/>
              <a:t> </a:t>
            </a:r>
            <a:r>
              <a:rPr lang="mi-NZ" err="1"/>
              <a:t>if</a:t>
            </a:r>
            <a:r>
              <a:rPr lang="mi-NZ"/>
              <a:t> and </a:t>
            </a:r>
            <a:r>
              <a:rPr lang="mi-NZ" err="1"/>
              <a:t>how</a:t>
            </a:r>
            <a:r>
              <a:rPr lang="mi-NZ"/>
              <a:t> </a:t>
            </a:r>
            <a:r>
              <a:rPr lang="mi-NZ" err="1"/>
              <a:t>effectively</a:t>
            </a:r>
            <a:r>
              <a:rPr lang="mi-NZ"/>
              <a:t> </a:t>
            </a:r>
            <a:r>
              <a:rPr lang="mi-NZ" err="1"/>
              <a:t>service</a:t>
            </a:r>
            <a:r>
              <a:rPr lang="mi-NZ"/>
              <a:t> </a:t>
            </a:r>
            <a:r>
              <a:rPr lang="mi-NZ" err="1"/>
              <a:t>provider</a:t>
            </a:r>
            <a:r>
              <a:rPr lang="mi-NZ"/>
              <a:t> </a:t>
            </a:r>
            <a:r>
              <a:rPr lang="mi-NZ" err="1"/>
              <a:t>is</a:t>
            </a:r>
            <a:r>
              <a:rPr lang="mi-NZ"/>
              <a:t> </a:t>
            </a:r>
            <a:r>
              <a:rPr lang="mi-NZ" err="1"/>
              <a:t>managing</a:t>
            </a:r>
            <a:r>
              <a:rPr lang="mi-NZ"/>
              <a:t> SAFETY</a:t>
            </a:r>
          </a:p>
          <a:p>
            <a:pPr marL="171450" indent="-171450">
              <a:buFont typeface="Arial" panose="020B0604020202020204" pitchFamily="34" charset="0"/>
              <a:buChar char="•"/>
            </a:pPr>
            <a:r>
              <a:rPr lang="mi-NZ" err="1"/>
              <a:t>Following</a:t>
            </a:r>
            <a:r>
              <a:rPr lang="mi-NZ"/>
              <a:t> </a:t>
            </a:r>
            <a:r>
              <a:rPr lang="mi-NZ" err="1"/>
              <a:t>international</a:t>
            </a:r>
            <a:r>
              <a:rPr lang="mi-NZ"/>
              <a:t> </a:t>
            </a:r>
            <a:r>
              <a:rPr lang="mi-NZ" err="1"/>
              <a:t>best</a:t>
            </a:r>
            <a:r>
              <a:rPr lang="mi-NZ"/>
              <a:t> </a:t>
            </a:r>
            <a:r>
              <a:rPr lang="mi-NZ" err="1"/>
              <a:t>practice</a:t>
            </a:r>
            <a:r>
              <a:rPr lang="mi-NZ"/>
              <a:t> </a:t>
            </a:r>
            <a:r>
              <a:rPr lang="mi-NZ" err="1"/>
              <a:t>while</a:t>
            </a:r>
            <a:r>
              <a:rPr lang="mi-NZ"/>
              <a:t> </a:t>
            </a:r>
            <a:r>
              <a:rPr lang="mi-NZ" err="1"/>
              <a:t>ensuring</a:t>
            </a:r>
            <a:r>
              <a:rPr lang="mi-NZ"/>
              <a:t> </a:t>
            </a:r>
            <a:r>
              <a:rPr lang="mi-NZ" err="1"/>
              <a:t>our</a:t>
            </a:r>
            <a:r>
              <a:rPr lang="mi-NZ"/>
              <a:t> </a:t>
            </a:r>
            <a:r>
              <a:rPr lang="mi-NZ" err="1"/>
              <a:t>pillars</a:t>
            </a:r>
            <a:r>
              <a:rPr lang="mi-NZ"/>
              <a:t> are CENTRAL – Te Mana o Te Wai, </a:t>
            </a:r>
            <a:r>
              <a:rPr lang="mi-NZ" err="1"/>
              <a:t>Fundamental</a:t>
            </a:r>
            <a:r>
              <a:rPr lang="mi-NZ"/>
              <a:t> </a:t>
            </a:r>
            <a:r>
              <a:rPr lang="mi-NZ" err="1"/>
              <a:t>Principles</a:t>
            </a:r>
            <a:r>
              <a:rPr lang="mi-NZ"/>
              <a:t> </a:t>
            </a:r>
            <a:r>
              <a:rPr lang="mi-NZ" err="1"/>
              <a:t>of</a:t>
            </a:r>
            <a:r>
              <a:rPr lang="mi-NZ"/>
              <a:t> </a:t>
            </a:r>
            <a:r>
              <a:rPr lang="mi-NZ" err="1"/>
              <a:t>Safe</a:t>
            </a:r>
            <a:r>
              <a:rPr lang="mi-NZ"/>
              <a:t> </a:t>
            </a:r>
            <a:r>
              <a:rPr lang="mi-NZ" err="1"/>
              <a:t>Drinking</a:t>
            </a:r>
            <a:r>
              <a:rPr lang="mi-NZ"/>
              <a:t> Water</a:t>
            </a:r>
          </a:p>
          <a:p>
            <a:pPr marL="171450" indent="-171450">
              <a:buFont typeface="Arial" panose="020B0604020202020204" pitchFamily="34" charset="0"/>
              <a:buChar char="•"/>
            </a:pPr>
            <a:endParaRPr lang="mi-NZ"/>
          </a:p>
          <a:p>
            <a:pPr marL="0" indent="0">
              <a:buFont typeface="Arial" panose="020B0604020202020204" pitchFamily="34" charset="0"/>
              <a:buNone/>
            </a:pPr>
            <a:endParaRPr lang="mi-NZ"/>
          </a:p>
          <a:p>
            <a:pPr marL="171450" indent="-171450">
              <a:buFont typeface="Arial" panose="020B0604020202020204" pitchFamily="34" charset="0"/>
              <a:buChar char="•"/>
            </a:pPr>
            <a:endParaRPr lang="mi-NZ"/>
          </a:p>
        </p:txBody>
      </p:sp>
      <p:sp>
        <p:nvSpPr>
          <p:cNvPr id="4" name="Slide Number Placeholder 3"/>
          <p:cNvSpPr>
            <a:spLocks noGrp="1"/>
          </p:cNvSpPr>
          <p:nvPr>
            <p:ph type="sldNum" sz="quarter" idx="5"/>
          </p:nvPr>
        </p:nvSpPr>
        <p:spPr/>
        <p:txBody>
          <a:bodyPr/>
          <a:lstStyle/>
          <a:p>
            <a:fld id="{8C18E7B5-397D-E340-A3B7-DFDFBFBFBC6D}" type="slidenum">
              <a:rPr lang="en-US" smtClean="0"/>
              <a:t>30</a:t>
            </a:fld>
            <a:endParaRPr lang="en-US"/>
          </a:p>
        </p:txBody>
      </p:sp>
    </p:spTree>
    <p:extLst>
      <p:ext uri="{BB962C8B-B14F-4D97-AF65-F5344CB8AC3E}">
        <p14:creationId xmlns:p14="http://schemas.microsoft.com/office/powerpoint/2010/main" val="2368869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a:latin typeface="Calibri" panose="020F0502020204030204" pitchFamily="34" charset="0"/>
                <a:ea typeface="Calibri" panose="020F0502020204030204" pitchFamily="34" charset="0"/>
                <a:cs typeface="Calibri"/>
              </a:rPr>
              <a:t>You can use the Maturity Framework to make your DWSP more effective by assisting you to determine the maturity of your DWSP and to aid ongoing improvement of your DWSP.</a:t>
            </a:r>
            <a:endParaRPr lang="en-NZ" sz="12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35302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The model has 5 elements to provide a broad coverage of the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These elements are reasonably typical of any maturity model you’ll find around the world but in our New Zealand context for example to ensure we’re focussed on the outcomes we’re working towards around giving effect to </a:t>
            </a:r>
            <a:r>
              <a:rPr lang="en-NZ" b="0" err="1">
                <a:cs typeface="Calibri"/>
              </a:rPr>
              <a:t>Te</a:t>
            </a:r>
            <a:r>
              <a:rPr lang="en-NZ" b="0">
                <a:cs typeface="Calibri"/>
              </a:rPr>
              <a:t> Mana o </a:t>
            </a:r>
            <a:r>
              <a:rPr lang="en-NZ" b="0" err="1">
                <a:cs typeface="Calibri"/>
              </a:rPr>
              <a:t>te</a:t>
            </a:r>
            <a:r>
              <a:rPr lang="en-NZ" b="0">
                <a:cs typeface="Calibri"/>
              </a:rPr>
              <a:t> Wai. If we’re managing source water and drinking water risks well it helps to ensure the health and well-being of the water is protected and human health needs are provided for before enabling other uses of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Under each element there are a number of sub-elements. The assessment process involves systematically working through each of the elements and obtaining evidence to demonstrate whether you meet the maturity criteria for the type of supply you operate.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For example – For example if you operate a complex supply, you should be able to demonstrate that your asset management is ISO55001/2 accredited and there is a dedicated team and funding supporting the accreditation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This process should be collaborative. The value is often in the discussions to gain different perspectives on how well an element is being met.  These are discussions that you can have internally and also discussions with Taumata Arowai.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53261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Helen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a:latin typeface="Calibri" panose="020F0502020204030204" pitchFamily="34" charset="0"/>
                <a:ea typeface="Calibri" panose="020F0502020204030204" pitchFamily="34" charset="0"/>
                <a:cs typeface="Times New Roman" panose="02020603050405020304" pitchFamily="18" charset="0"/>
              </a:rPr>
              <a:t>Some examples of what how we want water suppliers to operate and therefore indicators of maturity, regardless of your size of water supply.</a:t>
            </a:r>
          </a:p>
          <a:p>
            <a:pPr marL="0" indent="0">
              <a:spcBef>
                <a:spcPts val="1200"/>
              </a:spcBef>
              <a:spcAft>
                <a:spcPts val="1200"/>
              </a:spcAft>
              <a:buClr>
                <a:srgbClr val="00ABC5"/>
              </a:buClr>
              <a:buSzPct val="100000"/>
              <a:buFont typeface="Arial" panose="020B0604020202020204" pitchFamily="34" charset="0"/>
              <a:buNone/>
            </a:pPr>
            <a:endParaRPr lang="en-NZ" sz="1200" kern="1200">
              <a:solidFill>
                <a:schemeClr val="tx1"/>
              </a:solidFill>
              <a:latin typeface="+mn-lt"/>
              <a:ea typeface="+mn-ea"/>
              <a:cs typeface="+mn-cs"/>
            </a:endParaRPr>
          </a:p>
          <a:p>
            <a:r>
              <a:rPr lang="en-NZ" sz="1400" b="1">
                <a:solidFill>
                  <a:srgbClr val="00ABC5"/>
                </a:solidFill>
              </a:rPr>
              <a:t>We want to see…</a:t>
            </a:r>
          </a:p>
          <a:p>
            <a:endParaRPr lang="en-NZ"/>
          </a:p>
          <a:p>
            <a:pPr marL="285750" indent="-285750">
              <a:spcBef>
                <a:spcPts val="300"/>
              </a:spcBef>
              <a:spcAft>
                <a:spcPts val="300"/>
              </a:spcAft>
              <a:buClr>
                <a:srgbClr val="00ABC5"/>
              </a:buClr>
              <a:buFont typeface="Arial" panose="020B0604020202020204" pitchFamily="34" charset="0"/>
              <a:buChar char="•"/>
            </a:pPr>
            <a:r>
              <a:rPr lang="en-NZ" sz="1200"/>
              <a:t>Empowered staff who are actively involved in risk assessment &amp; management.</a:t>
            </a:r>
          </a:p>
          <a:p>
            <a:pPr marL="285750" indent="-285750">
              <a:spcBef>
                <a:spcPts val="300"/>
              </a:spcBef>
              <a:spcAft>
                <a:spcPts val="300"/>
              </a:spcAft>
              <a:buClr>
                <a:srgbClr val="00ABC5"/>
              </a:buClr>
              <a:buFont typeface="Arial" panose="020B0604020202020204" pitchFamily="34" charset="0"/>
              <a:buChar char="•"/>
            </a:pPr>
            <a:r>
              <a:rPr lang="en-NZ" sz="1200"/>
              <a:t>An open culture of speaking up when someone sees or does something wrong. </a:t>
            </a:r>
          </a:p>
          <a:p>
            <a:pPr marL="285750" indent="-285750">
              <a:spcBef>
                <a:spcPts val="300"/>
              </a:spcBef>
              <a:spcAft>
                <a:spcPts val="300"/>
              </a:spcAft>
              <a:buClr>
                <a:srgbClr val="00ABC5"/>
              </a:buClr>
              <a:buFont typeface="Arial" panose="020B0604020202020204" pitchFamily="34" charset="0"/>
              <a:buChar char="•"/>
            </a:pPr>
            <a:r>
              <a:rPr lang="en-NZ" sz="1200">
                <a:latin typeface="Calibri" panose="020F0502020204030204" pitchFamily="34" charset="0"/>
                <a:ea typeface="Calibri" panose="020F0502020204030204" pitchFamily="34" charset="0"/>
                <a:cs typeface="Times New Roman" panose="02020603050405020304" pitchFamily="18" charset="0"/>
              </a:rPr>
              <a:t>Root cause analysis to understand why incident has happened. </a:t>
            </a:r>
          </a:p>
          <a:p>
            <a:pPr marL="285750" indent="-285750">
              <a:spcBef>
                <a:spcPts val="300"/>
              </a:spcBef>
              <a:spcAft>
                <a:spcPts val="300"/>
              </a:spcAft>
              <a:buClr>
                <a:srgbClr val="00ABC5"/>
              </a:buClr>
              <a:buFont typeface="Arial" panose="020B0604020202020204" pitchFamily="34" charset="0"/>
              <a:buChar char="•"/>
            </a:pPr>
            <a:r>
              <a:rPr lang="en-NZ" sz="1200"/>
              <a:t>Lessons learned are widely shared not just within your organisation but also across the sector.</a:t>
            </a:r>
          </a:p>
          <a:p>
            <a:pPr marL="285750" indent="-285750">
              <a:spcBef>
                <a:spcPts val="300"/>
              </a:spcBef>
              <a:spcAft>
                <a:spcPts val="300"/>
              </a:spcAft>
              <a:buClr>
                <a:srgbClr val="00ABC5"/>
              </a:buClr>
              <a:buFont typeface="Arial" panose="020B0604020202020204" pitchFamily="34" charset="0"/>
              <a:buChar char="•"/>
            </a:pPr>
            <a:r>
              <a:rPr lang="en-NZ" sz="1200"/>
              <a:t>Data driving decision-making.</a:t>
            </a:r>
          </a:p>
          <a:p>
            <a:pPr marL="285750" indent="-285750">
              <a:spcBef>
                <a:spcPts val="300"/>
              </a:spcBef>
              <a:spcAft>
                <a:spcPts val="300"/>
              </a:spcAft>
              <a:buClr>
                <a:srgbClr val="00ABC5"/>
              </a:buClr>
              <a:buFont typeface="Arial" panose="020B0604020202020204" pitchFamily="34" charset="0"/>
              <a:buChar char="•"/>
            </a:pPr>
            <a:r>
              <a:rPr lang="en-NZ" sz="1200"/>
              <a:t>Leadership actively reviews risks.</a:t>
            </a:r>
          </a:p>
          <a:p>
            <a:pPr marL="285750" indent="-285750">
              <a:spcBef>
                <a:spcPts val="300"/>
              </a:spcBef>
              <a:spcAft>
                <a:spcPts val="300"/>
              </a:spcAft>
              <a:buClr>
                <a:srgbClr val="00ABC5"/>
              </a:buClr>
              <a:buFont typeface="Arial" panose="020B0604020202020204" pitchFamily="34" charset="0"/>
              <a:buChar char="•"/>
            </a:pPr>
            <a:r>
              <a:rPr lang="en-NZ" sz="1200"/>
              <a:t>Priorities linked to risk.</a:t>
            </a:r>
          </a:p>
          <a:p>
            <a:pPr marL="285750" indent="-285750">
              <a:spcBef>
                <a:spcPts val="300"/>
              </a:spcBef>
              <a:spcAft>
                <a:spcPts val="300"/>
              </a:spcAft>
              <a:buClr>
                <a:srgbClr val="00ABC5"/>
              </a:buClr>
              <a:buFont typeface="Arial" panose="020B0604020202020204" pitchFamily="34" charset="0"/>
              <a:buChar char="•"/>
            </a:pPr>
            <a:endParaRPr lang="en-NZ" sz="1200" kern="1200">
              <a:solidFill>
                <a:schemeClr val="tx1"/>
              </a:solidFill>
              <a:latin typeface="+mn-lt"/>
              <a:ea typeface="+mn-ea"/>
              <a:cs typeface="+mn-cs"/>
            </a:endParaRPr>
          </a:p>
          <a:p>
            <a:r>
              <a:rPr lang="en-NZ" sz="1400" b="1">
                <a:solidFill>
                  <a:srgbClr val="00ABC5"/>
                </a:solidFill>
              </a:rPr>
              <a:t>Common derailers…</a:t>
            </a:r>
          </a:p>
          <a:p>
            <a:endParaRPr lang="en-NZ" b="1">
              <a:solidFill>
                <a:srgbClr val="00ABC5"/>
              </a:solidFill>
            </a:endParaRPr>
          </a:p>
          <a:p>
            <a:pPr marL="285750" indent="-285750">
              <a:spcBef>
                <a:spcPts val="300"/>
              </a:spcBef>
              <a:spcAft>
                <a:spcPts val="300"/>
              </a:spcAft>
              <a:buClr>
                <a:srgbClr val="00ABC5"/>
              </a:buClr>
              <a:buFont typeface="Arial" panose="020B0604020202020204" pitchFamily="34" charset="0"/>
              <a:buChar char="•"/>
            </a:pPr>
            <a:r>
              <a:rPr lang="en-NZ" sz="1200"/>
              <a:t>Not engaging staff widely to assess how well things are going.</a:t>
            </a:r>
          </a:p>
          <a:p>
            <a:pPr marL="285750" indent="-285750">
              <a:spcBef>
                <a:spcPts val="300"/>
              </a:spcBef>
              <a:spcAft>
                <a:spcPts val="300"/>
              </a:spcAft>
              <a:buClr>
                <a:srgbClr val="00ABC5"/>
              </a:buClr>
              <a:buFont typeface="Arial" panose="020B0604020202020204" pitchFamily="34" charset="0"/>
              <a:buChar char="•"/>
            </a:pPr>
            <a:r>
              <a:rPr lang="en-NZ" sz="1200"/>
              <a:t>Staff not feeling they can raise concerns.</a:t>
            </a:r>
          </a:p>
          <a:p>
            <a:pPr marL="285750" indent="-285750">
              <a:spcBef>
                <a:spcPts val="300"/>
              </a:spcBef>
              <a:spcAft>
                <a:spcPts val="300"/>
              </a:spcAft>
              <a:buClr>
                <a:srgbClr val="00ABC5"/>
              </a:buClr>
              <a:buFont typeface="Arial" panose="020B0604020202020204" pitchFamily="34" charset="0"/>
              <a:buChar char="•"/>
            </a:pPr>
            <a:r>
              <a:rPr lang="en-NZ" sz="1200"/>
              <a:t>Thinking about things in isolation – incidents are considered to be one-off when in fact they might be an indicator of a systemic risk.</a:t>
            </a:r>
          </a:p>
          <a:p>
            <a:pPr marL="285750" indent="-285750">
              <a:spcBef>
                <a:spcPts val="300"/>
              </a:spcBef>
              <a:spcAft>
                <a:spcPts val="300"/>
              </a:spcAft>
              <a:buClr>
                <a:srgbClr val="00ABC5"/>
              </a:buClr>
              <a:buFont typeface="Arial" panose="020B0604020202020204" pitchFamily="34" charset="0"/>
              <a:buChar char="•"/>
            </a:pPr>
            <a:r>
              <a:rPr lang="en-NZ" sz="1200"/>
              <a:t>Leadership not told or not engaged in risk identification and assessment. </a:t>
            </a:r>
          </a:p>
          <a:p>
            <a:pPr marL="285750" indent="-285750">
              <a:spcBef>
                <a:spcPts val="300"/>
              </a:spcBef>
              <a:spcAft>
                <a:spcPts val="300"/>
              </a:spcAft>
              <a:buClr>
                <a:srgbClr val="00ABC5"/>
              </a:buClr>
              <a:buFont typeface="Arial" panose="020B0604020202020204" pitchFamily="34" charset="0"/>
              <a:buChar char="•"/>
            </a:pPr>
            <a:r>
              <a:rPr lang="en-NZ" sz="1200"/>
              <a:t>Investment in areas that won’t contribute or aren’t aligned to safety outcomes.</a:t>
            </a:r>
          </a:p>
          <a:p>
            <a:pPr marL="285750" indent="-285750">
              <a:spcBef>
                <a:spcPts val="300"/>
              </a:spcBef>
              <a:spcAft>
                <a:spcPts val="300"/>
              </a:spcAft>
              <a:buClr>
                <a:srgbClr val="00ABC5"/>
              </a:buClr>
              <a:buFont typeface="Arial" panose="020B0604020202020204" pitchFamily="34" charset="0"/>
              <a:buChar char="•"/>
            </a:pPr>
            <a:endParaRPr lang="en-NZ" sz="1200" kern="1200">
              <a:solidFill>
                <a:schemeClr val="tx1"/>
              </a:solidFill>
              <a:latin typeface="+mn-lt"/>
              <a:ea typeface="+mn-ea"/>
              <a:cs typeface="+mn-cs"/>
            </a:endParaRPr>
          </a:p>
          <a:p>
            <a:pPr marL="0" indent="0">
              <a:spcBef>
                <a:spcPts val="1200"/>
              </a:spcBef>
              <a:spcAft>
                <a:spcPts val="1200"/>
              </a:spcAft>
              <a:buClr>
                <a:srgbClr val="00ABC5"/>
              </a:buClr>
              <a:buSzPct val="100000"/>
              <a:buFont typeface="Arial" panose="020B0604020202020204" pitchFamily="34" charset="0"/>
              <a:buNone/>
            </a:pPr>
            <a:endParaRPr lang="en-NZ" sz="12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1">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59434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cs typeface="Calibri"/>
              </a:rPr>
              <a:t>Helen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e.g. is there a less complex model that suppliers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Development of an assessment tool to make analysis process as easy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Feedback from Hastings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342900" indent="-342900">
              <a:spcBef>
                <a:spcPts val="800"/>
              </a:spcBef>
              <a:spcAft>
                <a:spcPts val="800"/>
              </a:spcAft>
              <a:buClr>
                <a:srgbClr val="00ABC5"/>
              </a:buClr>
              <a:buSzPct val="100000"/>
              <a:buFont typeface="Arial" panose="020B0604020202020204" pitchFamily="34" charset="0"/>
              <a:buChar char="•"/>
            </a:pPr>
            <a:r>
              <a:rPr lang="en-NZ" sz="1200">
                <a:cs typeface="Calibri"/>
              </a:rPr>
              <a:t>Culture, culture, culture!</a:t>
            </a:r>
          </a:p>
          <a:p>
            <a:pPr marL="342900" marR="0" lvl="0" indent="-342900" algn="l" defTabSz="914400" rtl="0" eaLnBrk="1" fontAlgn="auto" latinLnBrk="0" hangingPunct="1">
              <a:lnSpc>
                <a:spcPct val="100000"/>
              </a:lnSpc>
              <a:spcBef>
                <a:spcPts val="800"/>
              </a:spcBef>
              <a:spcAft>
                <a:spcPts val="800"/>
              </a:spcAft>
              <a:buClr>
                <a:srgbClr val="00ABC5"/>
              </a:buClr>
              <a:buSzPct val="100000"/>
              <a:buFont typeface="Arial" panose="020B0604020202020204" pitchFamily="34" charset="0"/>
              <a:buChar char="•"/>
              <a:tabLst/>
              <a:defRPr/>
            </a:pPr>
            <a:r>
              <a:rPr lang="en-NZ" sz="1200">
                <a:cs typeface="Calibri"/>
              </a:rPr>
              <a:t>Need for clarity around purpose - </a:t>
            </a:r>
            <a:r>
              <a:rPr lang="en-NZ" sz="1200">
                <a:effectLst/>
                <a:latin typeface="Calibri" panose="020F0502020204030204" pitchFamily="34" charset="0"/>
                <a:ea typeface="Calibri" panose="020F0502020204030204" pitchFamily="34" charset="0"/>
                <a:cs typeface="Arial" panose="020B0604020202020204" pitchFamily="34" charset="0"/>
              </a:rPr>
              <a:t> it should be clear about why it’s needed, what will be delivered and the benefit of completing the maturity model process.</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Understanding the difference between Drinking Water Safety Plan and Maturity Model</a:t>
            </a:r>
          </a:p>
          <a:p>
            <a:pPr marL="342900" marR="0" lvl="0" indent="-342900" algn="l" defTabSz="914400" rtl="0" eaLnBrk="1" fontAlgn="auto" latinLnBrk="0" hangingPunct="1">
              <a:lnSpc>
                <a:spcPct val="100000"/>
              </a:lnSpc>
              <a:spcBef>
                <a:spcPts val="800"/>
              </a:spcBef>
              <a:spcAft>
                <a:spcPts val="800"/>
              </a:spcAft>
              <a:buClr>
                <a:srgbClr val="00ABC5"/>
              </a:buClr>
              <a:buSzPct val="100000"/>
              <a:buFont typeface="Arial" panose="020B0604020202020204" pitchFamily="34" charset="0"/>
              <a:buChar char="•"/>
              <a:tabLst/>
              <a:defRPr/>
            </a:pPr>
            <a:r>
              <a:rPr lang="en-NZ" sz="1200">
                <a:effectLst/>
                <a:latin typeface="Calibri" panose="020F0502020204030204" pitchFamily="34" charset="0"/>
                <a:ea typeface="Calibri" panose="020F0502020204030204" pitchFamily="34" charset="0"/>
                <a:cs typeface="Arial" panose="020B0604020202020204" pitchFamily="34" charset="0"/>
              </a:rPr>
              <a:t>Simple but no simpler – need for succinct and clear descriptions that can be understood and guide the sector to respond based on their circumstances.</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Timing given the Three Waters Reform Programme</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Benefits for water suppliers</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How the model relates to compliance</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Cost drivers to move up maturity levels</a:t>
            </a:r>
          </a:p>
          <a:p>
            <a:pPr marL="342900" indent="-342900">
              <a:spcBef>
                <a:spcPts val="800"/>
              </a:spcBef>
              <a:spcAft>
                <a:spcPts val="800"/>
              </a:spcAft>
              <a:buClr>
                <a:srgbClr val="00ABC5"/>
              </a:buClr>
              <a:buSzPct val="100000"/>
              <a:buFont typeface="Arial" panose="020B0604020202020204" pitchFamily="34" charset="0"/>
              <a:buChar char="•"/>
            </a:pPr>
            <a:r>
              <a:rPr lang="en-NZ" sz="1200">
                <a:latin typeface="Calibri" panose="020F0502020204030204" pitchFamily="34" charset="0"/>
                <a:ea typeface="Calibri" panose="020F0502020204030204" pitchFamily="34" charset="0"/>
                <a:cs typeface="Calibri"/>
              </a:rPr>
              <a:t>Potentially a good tool to build a good relationship between Taumata Arowai and suppliers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54182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cs typeface="Calibri"/>
              </a:rPr>
              <a:t>Helen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Shared responsibility for safety and both have a role to play to continually improve to drive the improvements needed to ensure New Zealanders right across Aotearoa have safe water, everyday – </a:t>
            </a:r>
            <a:r>
              <a:rPr lang="en-NZ" b="0" err="1">
                <a:cs typeface="Calibri"/>
              </a:rPr>
              <a:t>Tiakina</a:t>
            </a:r>
            <a:r>
              <a:rPr lang="en-NZ" b="0">
                <a:cs typeface="Calibri"/>
              </a:rPr>
              <a:t> </a:t>
            </a:r>
            <a:r>
              <a:rPr lang="en-NZ" b="0" err="1">
                <a:cs typeface="Calibri"/>
              </a:rPr>
              <a:t>te</a:t>
            </a:r>
            <a:r>
              <a:rPr lang="en-NZ" b="0">
                <a:cs typeface="Calibri"/>
              </a:rPr>
              <a:t> </a:t>
            </a:r>
            <a:r>
              <a:rPr lang="en-NZ" b="0" err="1">
                <a:cs typeface="Calibri"/>
              </a:rPr>
              <a:t>wai</a:t>
            </a:r>
            <a:r>
              <a:rPr lang="en-NZ" b="0">
                <a:cs typeface="Calibri"/>
              </a:rPr>
              <a:t>, </a:t>
            </a:r>
            <a:r>
              <a:rPr lang="en-NZ" b="0" err="1">
                <a:cs typeface="Calibri"/>
              </a:rPr>
              <a:t>hei</a:t>
            </a:r>
            <a:r>
              <a:rPr lang="en-NZ" b="0">
                <a:cs typeface="Calibri"/>
              </a:rPr>
              <a:t> orange e </a:t>
            </a:r>
            <a:r>
              <a:rPr lang="en-NZ" b="0" err="1">
                <a:cs typeface="Calibri"/>
              </a:rPr>
              <a:t>katoa</a:t>
            </a:r>
            <a:r>
              <a:rPr lang="en-NZ" b="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21745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10.30 – 11am</a:t>
            </a:r>
          </a:p>
        </p:txBody>
      </p:sp>
      <p:sp>
        <p:nvSpPr>
          <p:cNvPr id="4" name="Slide Number Placeholder 3"/>
          <p:cNvSpPr>
            <a:spLocks noGrp="1"/>
          </p:cNvSpPr>
          <p:nvPr>
            <p:ph type="sldNum" sz="quarter" idx="5"/>
          </p:nvPr>
        </p:nvSpPr>
        <p:spPr/>
        <p:txBody>
          <a:bodyPr/>
          <a:lstStyle/>
          <a:p>
            <a:fld id="{8C18E7B5-397D-E340-A3B7-DFDFBFBFBC6D}" type="slidenum">
              <a:rPr lang="en-US" smtClean="0"/>
              <a:t>36</a:t>
            </a:fld>
            <a:endParaRPr lang="en-US"/>
          </a:p>
        </p:txBody>
      </p:sp>
    </p:spTree>
    <p:extLst>
      <p:ext uri="{BB962C8B-B14F-4D97-AF65-F5344CB8AC3E}">
        <p14:creationId xmlns:p14="http://schemas.microsoft.com/office/powerpoint/2010/main" val="1623726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cs typeface="Calibri"/>
              </a:rPr>
              <a:t>Matt – 30 mins total: 11 – 11.30am</a:t>
            </a:r>
            <a:endParaRPr lang="en-NZ"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8E7B5-397D-E340-A3B7-DFDFBFBFB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147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38</a:t>
            </a:fld>
            <a:endParaRPr lang="en-US"/>
          </a:p>
        </p:txBody>
      </p:sp>
    </p:spTree>
    <p:extLst>
      <p:ext uri="{BB962C8B-B14F-4D97-AF65-F5344CB8AC3E}">
        <p14:creationId xmlns:p14="http://schemas.microsoft.com/office/powerpoint/2010/main" val="2016142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39</a:t>
            </a:fld>
            <a:endParaRPr lang="en-US"/>
          </a:p>
        </p:txBody>
      </p:sp>
    </p:spTree>
    <p:extLst>
      <p:ext uri="{BB962C8B-B14F-4D97-AF65-F5344CB8AC3E}">
        <p14:creationId xmlns:p14="http://schemas.microsoft.com/office/powerpoint/2010/main" val="156208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cs typeface="Calibri"/>
              </a:rPr>
              <a:t>Bill &amp; Tipa (10 mins)</a:t>
            </a:r>
          </a:p>
          <a:p>
            <a:r>
              <a:rPr lang="en-NZ" sz="1800">
                <a:effectLst/>
                <a:latin typeface="Calibri" panose="020F0502020204030204" pitchFamily="34" charset="0"/>
                <a:ea typeface="Calibri" panose="020F0502020204030204" pitchFamily="34" charset="0"/>
                <a:cs typeface="Times New Roman" panose="02020603050405020304" pitchFamily="18" charset="0"/>
              </a:rPr>
              <a:t>Tipa to welcome and mihi</a:t>
            </a:r>
          </a:p>
          <a:p>
            <a:r>
              <a:rPr lang="en-NZ" sz="1800">
                <a:effectLst/>
                <a:latin typeface="Calibri" panose="020F0502020204030204" pitchFamily="34" charset="0"/>
                <a:ea typeface="Calibri" panose="020F0502020204030204" pitchFamily="34" charset="0"/>
                <a:cs typeface="Times New Roman" panose="02020603050405020304" pitchFamily="18" charset="0"/>
              </a:rPr>
              <a:t>Bill to share slide and what cover</a:t>
            </a:r>
            <a:endParaRPr lang="en-NZ"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8E7B5-397D-E340-A3B7-DFDFBFBFB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171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The Four Rs of Civil </a:t>
            </a:r>
            <a:r>
              <a:rPr kumimoji="0" lang="en-US" sz="1600" b="0" i="0" u="none" strike="noStrike" kern="1200" cap="none" spc="0" normalizeH="0" baseline="0" noProof="0" err="1">
                <a:ln>
                  <a:noFill/>
                </a:ln>
                <a:solidFill>
                  <a:prstClr val="black"/>
                </a:solidFill>
                <a:effectLst/>
                <a:uLnTx/>
                <a:uFillTx/>
                <a:latin typeface="Calibri"/>
                <a:ea typeface="+mn-ea"/>
                <a:cs typeface="+mn-cs"/>
              </a:rPr>
              <a:t>Defence</a:t>
            </a:r>
            <a:r>
              <a:rPr kumimoji="0" lang="en-US" sz="1600" b="0" i="0" u="none" strike="noStrike" kern="1200" cap="none" spc="0" normalizeH="0" baseline="0" noProof="0">
                <a:ln>
                  <a:noFill/>
                </a:ln>
                <a:solidFill>
                  <a:prstClr val="black"/>
                </a:solidFill>
                <a:effectLst/>
                <a:uLnTx/>
                <a:uFillTx/>
                <a:latin typeface="Calibri"/>
                <a:ea typeface="+mn-ea"/>
                <a:cs typeface="+mn-cs"/>
              </a:rPr>
              <a:t> and Emergency Management</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Taumata Arowai will work with the water sector to lift capability across the four Rs:</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Resilience: Taumata Arowai will lift sector capability and capacity to reduce the likelihood and impact of incidents and emergencies through a consistent risk </a:t>
            </a:r>
            <a:r>
              <a:rPr kumimoji="0" lang="en-US" sz="1200" b="0" i="0" u="none" strike="noStrike" kern="1200" cap="none" spc="0" normalizeH="0" baseline="0" noProof="0" err="1">
                <a:ln>
                  <a:noFill/>
                </a:ln>
                <a:solidFill>
                  <a:prstClr val="black"/>
                </a:solidFill>
                <a:effectLst/>
                <a:uLnTx/>
                <a:uFillTx/>
                <a:latin typeface="Calibri"/>
                <a:ea typeface="+mn-ea"/>
                <a:cs typeface="+mn-cs"/>
              </a:rPr>
              <a:t>focussed</a:t>
            </a:r>
            <a:r>
              <a:rPr kumimoji="0" lang="en-US" sz="1200" b="0" i="0" u="none" strike="noStrike" kern="1200" cap="none" spc="0" normalizeH="0" baseline="0" noProof="0">
                <a:ln>
                  <a:noFill/>
                </a:ln>
                <a:solidFill>
                  <a:prstClr val="black"/>
                </a:solidFill>
                <a:effectLst/>
                <a:uLnTx/>
                <a:uFillTx/>
                <a:latin typeface="Calibri"/>
                <a:ea typeface="+mn-ea"/>
                <a:cs typeface="+mn-cs"/>
              </a:rPr>
              <a:t> national approach to regulation addressing the highest risks first.</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Readiness: Taumata Arowai will build sector readiness by conducting emergency exercises, in conjunction with drinking water suppliers, to ensure readiness in case of an actual drinking water emergency. Taumata Arowai will also participate in regional and national emergency preparedness coordination activities to ensure effective regional and national oversight of drinking water activities in major disasters. </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Response: Taumata Arowai will monitor, engage, assist, or direct supplier responses as required to ensure the best outcomes for communities, providing a layer of coordination and liaison on behalf of the sector in multi-agency responses. </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Recovery: Taumata Arowai will work with other agencies and suppliers during their recovery to ensure systems and infrastructure recover post emergency in a manner that addresses causal factors and reduces further risk.</a:t>
            </a:r>
          </a:p>
          <a:p>
            <a:pPr marR="0" lvl="0" algn="l" defTabSz="914400" rtl="0" eaLnBrk="1" fontAlgn="auto" latinLnBrk="0" hangingPunct="1">
              <a:lnSpc>
                <a:spcPct val="100000"/>
              </a:lnSpc>
              <a:spcBef>
                <a:spcPts val="0"/>
              </a:spcBef>
              <a:spcAft>
                <a:spcPts val="600"/>
              </a:spcAft>
              <a:buClr>
                <a:srgbClr val="00ABC5"/>
              </a:buClr>
              <a:buSzTx/>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Declaring Emergencies</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Taumata Arowai may declare drinking water emergencies under the Water Services Act 2021 where there are reasonable grounds to believe there is a serious risk to public health. A drinking water emergency will be declared only where this test has been met, and where declaring a drinking water emergency will be effective in resolving the issues giving rise to the emergency.</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As a focus area, in a multi-agency emergency event, Taumata Arowai will work in cooperation with other response agencies in a coordinated way. Taumata Arowai will seek to use its emergency powers to complement those of other agencies and to assist in achieving the response objectives</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algn="ctr" eaLnBrk="1" fontAlgn="ctr" hangingPunct="1">
              <a:spcBef>
                <a:spcPts val="0"/>
              </a:spcBef>
              <a:spcAft>
                <a:spcPts val="0"/>
              </a:spcAft>
            </a:pPr>
            <a:r>
              <a:rPr lang="en-NZ" sz="1200" b="1" i="0" u="none" strike="noStrike">
                <a:solidFill>
                  <a:srgbClr val="FFFFFF"/>
                </a:solidFill>
                <a:effectLst/>
                <a:latin typeface="Calibri" panose="020F0502020204030204" pitchFamily="34" charset="0"/>
              </a:rPr>
              <a:t>Annual Priorities</a:t>
            </a:r>
            <a:endParaRPr lang="en-NZ" sz="1200" b="0" i="0" u="none" strike="noStrike">
              <a:effectLst/>
              <a:latin typeface="Arial" panose="020B0604020202020204" pitchFamily="34" charset="0"/>
            </a:endParaRPr>
          </a:p>
          <a:p>
            <a:pPr marL="0" algn="ctr" eaLnBrk="1" fontAlgn="ctr" hangingPunct="1">
              <a:spcBef>
                <a:spcPts val="0"/>
              </a:spcBef>
              <a:spcAft>
                <a:spcPts val="0"/>
              </a:spcAft>
            </a:pPr>
            <a:r>
              <a:rPr lang="en-NZ" sz="1200" b="1" i="0" u="none" strike="noStrike">
                <a:solidFill>
                  <a:srgbClr val="000000"/>
                </a:solidFill>
                <a:effectLst/>
                <a:latin typeface="Calibri" panose="020F0502020204030204" pitchFamily="34" charset="0"/>
              </a:rPr>
              <a:t>Year 1</a:t>
            </a:r>
            <a:endParaRPr lang="en-NZ" sz="1200" b="0" i="0" u="none" strike="noStrike">
              <a:effectLst/>
              <a:latin typeface="Arial" panose="020B0604020202020204" pitchFamily="34" charset="0"/>
            </a:endParaRPr>
          </a:p>
          <a:p>
            <a:pPr marL="0" marR="0" indent="0" algn="ctr" eaLnBrk="1" fontAlgn="auto" latinLnBrk="0" hangingPunct="1">
              <a:spcBef>
                <a:spcPts val="0"/>
              </a:spcBef>
              <a:spcAft>
                <a:spcPts val="0"/>
              </a:spcAft>
            </a:pPr>
            <a:r>
              <a:rPr lang="en-NZ" sz="1200" b="1" i="0" u="none" strike="noStrike">
                <a:solidFill>
                  <a:srgbClr val="000000"/>
                </a:solidFill>
                <a:effectLst/>
                <a:latin typeface="Calibri" panose="020F0502020204030204" pitchFamily="34" charset="0"/>
              </a:rPr>
              <a:t>Year 2</a:t>
            </a:r>
            <a:endParaRPr lang="en-NZ" sz="1200" b="0" i="0" u="none" strike="noStrike">
              <a:effectLst/>
              <a:latin typeface="Arial" panose="020B0604020202020204" pitchFamily="34" charset="0"/>
            </a:endParaRPr>
          </a:p>
          <a:p>
            <a:pPr marL="0" marR="0" indent="0" algn="ctr" eaLnBrk="1" fontAlgn="auto" latinLnBrk="0" hangingPunct="1">
              <a:spcBef>
                <a:spcPts val="0"/>
              </a:spcBef>
              <a:spcAft>
                <a:spcPts val="0"/>
              </a:spcAft>
            </a:pPr>
            <a:r>
              <a:rPr lang="en-NZ" sz="1200" b="1" i="0" u="none" strike="noStrike">
                <a:solidFill>
                  <a:srgbClr val="000000"/>
                </a:solidFill>
                <a:effectLst/>
                <a:latin typeface="Calibri" panose="020F0502020204030204" pitchFamily="34" charset="0"/>
              </a:rPr>
              <a:t>Year 3</a:t>
            </a:r>
            <a:endParaRPr lang="en-NZ" sz="1200" b="0" i="0" u="none" strike="noStrike">
              <a:effectLst/>
              <a:latin typeface="Arial" panose="020B0604020202020204" pitchFamily="34" charset="0"/>
            </a:endParaRPr>
          </a:p>
          <a:p>
            <a:pPr marL="283464" marR="0" indent="-283464" algn="l" eaLnBrk="1" fontAlgn="auto" latinLnBrk="0" hangingPunct="1">
              <a:spcBef>
                <a:spcPts val="0"/>
              </a:spcBef>
              <a:spcAft>
                <a:spcPts val="1200"/>
              </a:spcAft>
            </a:pPr>
            <a:r>
              <a:rPr lang="en-US" sz="1200" b="0" i="0" u="none" strike="noStrike">
                <a:solidFill>
                  <a:srgbClr val="000000"/>
                </a:solidFill>
                <a:effectLst/>
                <a:latin typeface="Calibri" panose="020F0502020204030204" pitchFamily="34" charset="0"/>
              </a:rPr>
              <a:t>Internal training and capability building. </a:t>
            </a:r>
            <a:endParaRPr lang="en-NZ" sz="1200" b="0" i="0" u="none" strike="noStrike">
              <a:effectLst/>
              <a:latin typeface="Arial" panose="020B0604020202020204" pitchFamily="34" charset="0"/>
            </a:endParaRPr>
          </a:p>
          <a:p>
            <a:pPr marL="283464" marR="0" indent="-283464" algn="l" eaLnBrk="1" fontAlgn="auto" latinLnBrk="0" hangingPunct="1">
              <a:spcBef>
                <a:spcPts val="0"/>
              </a:spcBef>
              <a:spcAft>
                <a:spcPts val="1200"/>
              </a:spcAft>
            </a:pPr>
            <a:r>
              <a:rPr lang="en-US" sz="1200" b="0" i="0" u="none" strike="noStrike">
                <a:solidFill>
                  <a:srgbClr val="000000"/>
                </a:solidFill>
                <a:effectLst/>
                <a:latin typeface="Calibri" panose="020F0502020204030204" pitchFamily="34" charset="0"/>
              </a:rPr>
              <a:t>Establish relationships with suppliers and response sector agencies. </a:t>
            </a:r>
            <a:endParaRPr lang="en-NZ" sz="1200" b="0" i="0" u="none" strike="noStrike">
              <a:effectLst/>
              <a:latin typeface="Arial" panose="020B0604020202020204" pitchFamily="34" charset="0"/>
            </a:endParaRPr>
          </a:p>
          <a:p>
            <a:pPr marL="283464" marR="0" indent="-283464" algn="l" eaLnBrk="1" fontAlgn="auto" latinLnBrk="0" hangingPunct="1">
              <a:spcBef>
                <a:spcPts val="0"/>
              </a:spcBef>
              <a:spcAft>
                <a:spcPts val="1200"/>
              </a:spcAft>
            </a:pPr>
            <a:r>
              <a:rPr lang="en-US" sz="1200" b="0" i="0" u="none" strike="noStrike">
                <a:solidFill>
                  <a:srgbClr val="000000"/>
                </a:solidFill>
                <a:effectLst/>
                <a:latin typeface="Calibri" panose="020F0502020204030204" pitchFamily="34" charset="0"/>
              </a:rPr>
              <a:t>Drinking water emergency exercise and share lessons learnt. </a:t>
            </a:r>
            <a:endParaRPr lang="en-NZ" sz="1200" b="0" i="0" u="none" strike="noStrike">
              <a:effectLst/>
              <a:latin typeface="Arial" panose="020B0604020202020204" pitchFamily="34" charset="0"/>
            </a:endParaRPr>
          </a:p>
          <a:p>
            <a:pPr marL="283464" marR="0" indent="-283464" algn="l" eaLnBrk="1" fontAlgn="auto" latinLnBrk="0" hangingPunct="1">
              <a:spcBef>
                <a:spcPts val="0"/>
              </a:spcBef>
              <a:spcAft>
                <a:spcPts val="1200"/>
              </a:spcAft>
            </a:pPr>
            <a:r>
              <a:rPr lang="en-US" sz="1200" b="0" i="0" u="none" strike="noStrike">
                <a:solidFill>
                  <a:srgbClr val="000000"/>
                </a:solidFill>
                <a:effectLst/>
                <a:latin typeface="Calibri" panose="020F0502020204030204" pitchFamily="34" charset="0"/>
              </a:rPr>
              <a:t>Regional and national coordination activities. </a:t>
            </a:r>
            <a:endParaRPr lang="en-NZ" sz="1200" b="0" i="0" u="none" strike="noStrike">
              <a:effectLst/>
              <a:latin typeface="Arial" panose="020B0604020202020204" pitchFamily="34" charset="0"/>
            </a:endParaRPr>
          </a:p>
          <a:p>
            <a:pPr marL="283464" marR="0" indent="-283464" algn="l" eaLnBrk="1" fontAlgn="auto" latinLnBrk="0" hangingPunct="1">
              <a:spcBef>
                <a:spcPts val="0"/>
              </a:spcBef>
              <a:spcAft>
                <a:spcPts val="1200"/>
              </a:spcAft>
            </a:pPr>
            <a:r>
              <a:rPr lang="en-US" sz="1200" b="0" i="0" u="none" strike="noStrike">
                <a:solidFill>
                  <a:srgbClr val="000000"/>
                </a:solidFill>
                <a:effectLst/>
                <a:latin typeface="Calibri" panose="020F0502020204030204" pitchFamily="34" charset="0"/>
              </a:rPr>
              <a:t>Determine and articulate response triggers for incidents and emergencies.</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Internal training and capability maintenance. </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Annual drinking water emergency exercise. </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Regional and national coordination activities. </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Debriefing supplier emergency responses to inform continuous improvement. </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Assess </a:t>
            </a:r>
            <a:r>
              <a:rPr lang="en-US" sz="1200" b="0" i="0" u="none" strike="noStrike" err="1">
                <a:solidFill>
                  <a:srgbClr val="000000"/>
                </a:solidFill>
                <a:effectLst/>
                <a:latin typeface="Calibri" panose="020F0502020204030204" pitchFamily="34" charset="0"/>
              </a:rPr>
              <a:t>DWSP</a:t>
            </a:r>
            <a:r>
              <a:rPr lang="en-US" sz="1200" b="0" i="0" u="none" strike="noStrike">
                <a:solidFill>
                  <a:srgbClr val="000000"/>
                </a:solidFill>
                <a:effectLst/>
                <a:latin typeface="Calibri" panose="020F0502020204030204" pitchFamily="34" charset="0"/>
              </a:rPr>
              <a:t> response procedures.</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Internal training and capability maintenance. </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Annual drinking water emergency exercise. </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Regional and national coordination activities. </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Debriefing supplier emergency responses to inform continuous improvement. </a:t>
            </a:r>
            <a:endParaRPr lang="en-NZ" sz="1200" b="0" i="0" u="none" strike="noStrike">
              <a:effectLst/>
              <a:latin typeface="Arial" panose="020B0604020202020204" pitchFamily="34" charset="0"/>
            </a:endParaRPr>
          </a:p>
          <a:p>
            <a:pPr marL="283464" indent="-283464" algn="l" eaLnBrk="1" fontAlgn="t" hangingPunct="1">
              <a:spcBef>
                <a:spcPts val="0"/>
              </a:spcBef>
              <a:spcAft>
                <a:spcPts val="1200"/>
              </a:spcAft>
            </a:pPr>
            <a:r>
              <a:rPr lang="en-US" sz="1200" b="0" i="0" u="none" strike="noStrike">
                <a:solidFill>
                  <a:srgbClr val="000000"/>
                </a:solidFill>
                <a:effectLst/>
                <a:latin typeface="Calibri" panose="020F0502020204030204" pitchFamily="34" charset="0"/>
              </a:rPr>
              <a:t>Assess </a:t>
            </a:r>
            <a:r>
              <a:rPr lang="en-US" sz="1200" b="0" i="0" u="none" strike="noStrike" err="1">
                <a:solidFill>
                  <a:srgbClr val="000000"/>
                </a:solidFill>
                <a:effectLst/>
                <a:latin typeface="Calibri" panose="020F0502020204030204" pitchFamily="34" charset="0"/>
              </a:rPr>
              <a:t>DWSP</a:t>
            </a:r>
            <a:r>
              <a:rPr lang="en-US" sz="1200" b="0" i="0" u="none" strike="noStrike">
                <a:solidFill>
                  <a:srgbClr val="000000"/>
                </a:solidFill>
                <a:effectLst/>
                <a:latin typeface="Calibri" panose="020F0502020204030204" pitchFamily="34" charset="0"/>
              </a:rPr>
              <a:t> response procedures.</a:t>
            </a:r>
            <a:endParaRPr lang="en-NZ" sz="1200" b="0" i="0" u="none" strike="noStrike">
              <a:effectLst/>
              <a:latin typeface="Arial" panose="020B0604020202020204" pitchFamily="34" charset="0"/>
            </a:endParaRP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40</a:t>
            </a:fld>
            <a:endParaRPr lang="en-US"/>
          </a:p>
        </p:txBody>
      </p:sp>
    </p:spTree>
    <p:extLst>
      <p:ext uri="{BB962C8B-B14F-4D97-AF65-F5344CB8AC3E}">
        <p14:creationId xmlns:p14="http://schemas.microsoft.com/office/powerpoint/2010/main" val="2482271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41</a:t>
            </a:fld>
            <a:endParaRPr lang="en-US"/>
          </a:p>
        </p:txBody>
      </p:sp>
    </p:spTree>
    <p:extLst>
      <p:ext uri="{BB962C8B-B14F-4D97-AF65-F5344CB8AC3E}">
        <p14:creationId xmlns:p14="http://schemas.microsoft.com/office/powerpoint/2010/main" val="1374137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buClr>
                <a:srgbClr val="00ABC5"/>
              </a:buClr>
              <a:buSzTx/>
              <a:tabLst/>
              <a:defRPr/>
            </a:pPr>
            <a:r>
              <a:rPr kumimoji="0" lang="en-NZ" b="0" i="0" u="none" strike="noStrike" kern="1200" cap="none" spc="0" normalizeH="0" baseline="0" noProof="0">
                <a:ln>
                  <a:noFill/>
                </a:ln>
                <a:solidFill>
                  <a:prstClr val="black"/>
                </a:solidFill>
                <a:effectLst/>
                <a:uLnTx/>
                <a:uFillTx/>
                <a:latin typeface="Calibri"/>
                <a:ea typeface="+mn-ea"/>
                <a:cs typeface="+mn-cs"/>
              </a:rPr>
              <a:t>Lead agency:</a:t>
            </a:r>
          </a:p>
          <a:p>
            <a:pPr marL="457200" indent="-457200">
              <a:buClr>
                <a:srgbClr val="00ABC5"/>
              </a:buClr>
              <a:buFont typeface="Arial" panose="020B0604020202020204" pitchFamily="34" charset="0"/>
              <a:buChar char="•"/>
              <a:defRPr/>
            </a:pPr>
            <a:r>
              <a:rPr kumimoji="0" lang="en-NZ" b="0" i="0" u="none" strike="noStrike" kern="1200" cap="none" spc="0" normalizeH="0" baseline="0" noProof="0">
                <a:ln>
                  <a:noFill/>
                </a:ln>
                <a:solidFill>
                  <a:prstClr val="black"/>
                </a:solidFill>
                <a:effectLst/>
                <a:uLnTx/>
                <a:uFillTx/>
                <a:latin typeface="Calibri"/>
                <a:ea typeface="+mn-ea"/>
                <a:cs typeface="+mn-cs"/>
              </a:rPr>
              <a:t>In most cases the supplier </a:t>
            </a:r>
          </a:p>
          <a:p>
            <a:pPr marL="457200" indent="-457200">
              <a:buClr>
                <a:srgbClr val="00ABC5"/>
              </a:buClr>
              <a:buFont typeface="Arial" panose="020B0604020202020204" pitchFamily="34" charset="0"/>
              <a:buChar char="•"/>
              <a:defRPr/>
            </a:pPr>
            <a:r>
              <a:rPr kumimoji="0" lang="en-NZ" b="0" i="0" u="none" strike="noStrike" kern="1200" cap="none" spc="0" normalizeH="0" baseline="0" noProof="0">
                <a:ln>
                  <a:noFill/>
                </a:ln>
                <a:solidFill>
                  <a:prstClr val="black"/>
                </a:solidFill>
                <a:effectLst/>
                <a:uLnTx/>
                <a:uFillTx/>
                <a:latin typeface="Calibri"/>
                <a:ea typeface="+mn-ea"/>
                <a:cs typeface="+mn-cs"/>
              </a:rPr>
              <a:t>In some cases unified control between the supplier and Te </a:t>
            </a:r>
            <a:r>
              <a:rPr kumimoji="0" lang="en-NZ" b="0" i="0" u="none" strike="noStrike" kern="1200" cap="none" spc="0" normalizeH="0" baseline="0" noProof="0" err="1">
                <a:ln>
                  <a:noFill/>
                </a:ln>
                <a:solidFill>
                  <a:prstClr val="black"/>
                </a:solidFill>
                <a:effectLst/>
                <a:uLnTx/>
                <a:uFillTx/>
                <a:latin typeface="Calibri"/>
                <a:ea typeface="+mn-ea"/>
                <a:cs typeface="+mn-cs"/>
              </a:rPr>
              <a:t>Whatu</a:t>
            </a:r>
            <a:r>
              <a:rPr kumimoji="0" lang="en-NZ" b="0" i="0" u="none" strike="noStrike" kern="1200" cap="none" spc="0" normalizeH="0" baseline="0" noProof="0">
                <a:ln>
                  <a:noFill/>
                </a:ln>
                <a:solidFill>
                  <a:prstClr val="black"/>
                </a:solidFill>
                <a:effectLst/>
                <a:uLnTx/>
                <a:uFillTx/>
                <a:latin typeface="Calibri"/>
                <a:ea typeface="+mn-ea"/>
                <a:cs typeface="+mn-cs"/>
              </a:rPr>
              <a:t> Ora</a:t>
            </a:r>
          </a:p>
          <a:p>
            <a:pPr marL="457200" indent="-457200">
              <a:spcAft>
                <a:spcPts val="600"/>
              </a:spcAft>
              <a:buClr>
                <a:srgbClr val="00ABC5"/>
              </a:buClr>
              <a:buFont typeface="Arial" panose="020B0604020202020204" pitchFamily="34" charset="0"/>
              <a:buChar char="•"/>
              <a:defRPr/>
            </a:pPr>
            <a:r>
              <a:rPr lang="en-NZ">
                <a:solidFill>
                  <a:prstClr val="black"/>
                </a:solidFill>
                <a:latin typeface="Calibri"/>
              </a:rPr>
              <a:t>In rare cases Taumata Arowai</a:t>
            </a:r>
            <a:endParaRPr kumimoji="0" lang="en-NZ" b="0" i="0" u="none" strike="noStrike" kern="1200" cap="none" spc="0" normalizeH="0" baseline="0" noProof="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buClr>
                <a:srgbClr val="00ABC5"/>
              </a:buClr>
              <a:buSzTx/>
              <a:tabLst/>
              <a:defRPr/>
            </a:pPr>
            <a:r>
              <a:rPr kumimoji="0" lang="en-NZ" b="0" i="0" u="none" strike="noStrike" kern="1200" cap="none" spc="0" normalizeH="0" baseline="0" noProof="0">
                <a:ln>
                  <a:noFill/>
                </a:ln>
                <a:solidFill>
                  <a:prstClr val="black"/>
                </a:solidFill>
                <a:effectLst/>
                <a:uLnTx/>
                <a:uFillTx/>
                <a:latin typeface="Calibri"/>
                <a:ea typeface="+mn-ea"/>
                <a:cs typeface="+mn-cs"/>
              </a:rPr>
              <a:t>We have four response levels in accordance with the CDEM Act and other regulatory models</a:t>
            </a:r>
          </a:p>
          <a:p>
            <a:pPr marL="457200" indent="-457200">
              <a:buClr>
                <a:srgbClr val="00ABC5"/>
              </a:buClr>
              <a:buFont typeface="+mj-lt"/>
              <a:buAutoNum type="arabicPeriod"/>
              <a:defRPr/>
            </a:pPr>
            <a:r>
              <a:rPr lang="en-NZ">
                <a:solidFill>
                  <a:prstClr val="black"/>
                </a:solidFill>
                <a:latin typeface="Calibri"/>
              </a:rPr>
              <a:t>Monitor</a:t>
            </a:r>
          </a:p>
          <a:p>
            <a:pPr marL="457200" indent="-457200">
              <a:buClr>
                <a:srgbClr val="00ABC5"/>
              </a:buClr>
              <a:buFont typeface="+mj-lt"/>
              <a:buAutoNum type="arabicPeriod"/>
              <a:defRPr/>
            </a:pPr>
            <a:r>
              <a:rPr kumimoji="0" lang="en-NZ" b="0" i="0" u="none" strike="noStrike" kern="1200" cap="none" spc="0" normalizeH="0" baseline="0" noProof="0">
                <a:ln>
                  <a:noFill/>
                </a:ln>
                <a:solidFill>
                  <a:prstClr val="black"/>
                </a:solidFill>
                <a:effectLst/>
                <a:uLnTx/>
                <a:uFillTx/>
                <a:latin typeface="Calibri"/>
                <a:ea typeface="+mn-ea"/>
                <a:cs typeface="+mn-cs"/>
              </a:rPr>
              <a:t>Engage</a:t>
            </a:r>
          </a:p>
          <a:p>
            <a:pPr marL="457200" indent="-457200">
              <a:buClr>
                <a:srgbClr val="00ABC5"/>
              </a:buClr>
              <a:buFont typeface="+mj-lt"/>
              <a:buAutoNum type="arabicPeriod"/>
              <a:defRPr/>
            </a:pPr>
            <a:r>
              <a:rPr lang="en-NZ">
                <a:solidFill>
                  <a:prstClr val="black"/>
                </a:solidFill>
                <a:latin typeface="Calibri"/>
              </a:rPr>
              <a:t>Assist</a:t>
            </a:r>
          </a:p>
          <a:p>
            <a:pPr marL="457200" indent="-457200">
              <a:spcAft>
                <a:spcPts val="600"/>
              </a:spcAft>
              <a:buClr>
                <a:srgbClr val="00ABC5"/>
              </a:buClr>
              <a:buFont typeface="+mj-lt"/>
              <a:buAutoNum type="arabicPeriod"/>
              <a:defRPr/>
            </a:pPr>
            <a:r>
              <a:rPr kumimoji="0" lang="en-NZ" b="0" i="0" u="none" strike="noStrike" kern="1200" cap="none" spc="0" normalizeH="0" baseline="0" noProof="0">
                <a:ln>
                  <a:noFill/>
                </a:ln>
                <a:solidFill>
                  <a:prstClr val="black"/>
                </a:solidFill>
                <a:effectLst/>
                <a:uLnTx/>
                <a:uFillTx/>
                <a:latin typeface="Calibri"/>
                <a:ea typeface="+mn-ea"/>
                <a:cs typeface="+mn-cs"/>
              </a:rPr>
              <a:t>Manage</a:t>
            </a:r>
          </a:p>
          <a:p>
            <a:pPr>
              <a:spcAft>
                <a:spcPts val="600"/>
              </a:spcAft>
              <a:buClr>
                <a:srgbClr val="00ABC5"/>
              </a:buClr>
              <a:defRPr/>
            </a:pPr>
            <a:r>
              <a:rPr kumimoji="0" lang="en-NZ" b="0" i="0" u="none" strike="noStrike" kern="1200" cap="none" spc="0" normalizeH="0" baseline="0" noProof="0">
                <a:ln>
                  <a:noFill/>
                </a:ln>
                <a:solidFill>
                  <a:prstClr val="black"/>
                </a:solidFill>
                <a:effectLst/>
                <a:uLnTx/>
                <a:uFillTx/>
                <a:latin typeface="Calibri"/>
                <a:ea typeface="+mn-ea"/>
                <a:cs typeface="+mn-cs"/>
              </a:rPr>
              <a:t>Response decision-making and consumer information</a:t>
            </a:r>
            <a:r>
              <a:rPr lang="en-NZ">
                <a:solidFill>
                  <a:prstClr val="black"/>
                </a:solidFill>
                <a:latin typeface="Calibri"/>
              </a:rPr>
              <a:t> – up to the supplier.</a:t>
            </a:r>
          </a:p>
          <a:p>
            <a:pPr>
              <a:spcAft>
                <a:spcPts val="600"/>
              </a:spcAft>
              <a:buClr>
                <a:srgbClr val="00ABC5"/>
              </a:buClr>
              <a:defRPr/>
            </a:pPr>
            <a:r>
              <a:rPr kumimoji="0" lang="en-NZ" b="0" i="0" u="none" strike="noStrike" kern="1200" cap="none" spc="0" normalizeH="0" baseline="0" noProof="0">
                <a:ln>
                  <a:noFill/>
                </a:ln>
                <a:solidFill>
                  <a:prstClr val="black"/>
                </a:solidFill>
                <a:effectLst/>
                <a:uLnTx/>
                <a:uFillTx/>
                <a:latin typeface="Calibri"/>
                <a:ea typeface="+mn-ea"/>
                <a:cs typeface="+mn-cs"/>
              </a:rPr>
              <a:t>We adjust our response</a:t>
            </a:r>
            <a:r>
              <a:rPr lang="en-NZ">
                <a:solidFill>
                  <a:prstClr val="black"/>
                </a:solidFill>
                <a:latin typeface="Calibri"/>
              </a:rPr>
              <a:t> levels accordingly.</a:t>
            </a:r>
            <a:endParaRPr kumimoji="0" lang="en-NZ" b="0" i="0" u="none" strike="noStrike" kern="1200" cap="none" spc="0" normalizeH="0" baseline="0" noProof="0">
              <a:ln>
                <a:noFill/>
              </a:ln>
              <a:solidFill>
                <a:prstClr val="black"/>
              </a:solidFill>
              <a:effectLst/>
              <a:uLnTx/>
              <a:uFillTx/>
              <a:latin typeface="Calibri"/>
              <a:ea typeface="+mn-ea"/>
              <a:cs typeface="+mn-cs"/>
            </a:endParaRPr>
          </a:p>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42</a:t>
            </a:fld>
            <a:endParaRPr lang="en-US"/>
          </a:p>
        </p:txBody>
      </p:sp>
    </p:spTree>
    <p:extLst>
      <p:ext uri="{BB962C8B-B14F-4D97-AF65-F5344CB8AC3E}">
        <p14:creationId xmlns:p14="http://schemas.microsoft.com/office/powerpoint/2010/main" val="1915493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We’re still on a journey with our understanding of </a:t>
            </a:r>
            <a:r>
              <a:rPr lang="en-NZ" err="1"/>
              <a:t>TMOTW</a:t>
            </a:r>
            <a:r>
              <a:rPr lang="en-NZ"/>
              <a:t> in the response space</a:t>
            </a:r>
          </a:p>
          <a:p>
            <a:endParaRPr lang="en-NZ"/>
          </a:p>
          <a:p>
            <a:r>
              <a:rPr lang="en-NZ"/>
              <a:t>Expectation that there is a continuous improvement focus to this area.</a:t>
            </a:r>
          </a:p>
        </p:txBody>
      </p:sp>
      <p:sp>
        <p:nvSpPr>
          <p:cNvPr id="4" name="Slide Number Placeholder 3"/>
          <p:cNvSpPr>
            <a:spLocks noGrp="1"/>
          </p:cNvSpPr>
          <p:nvPr>
            <p:ph type="sldNum" sz="quarter" idx="5"/>
          </p:nvPr>
        </p:nvSpPr>
        <p:spPr/>
        <p:txBody>
          <a:bodyPr/>
          <a:lstStyle/>
          <a:p>
            <a:fld id="{8C18E7B5-397D-E340-A3B7-DFDFBFBFBC6D}" type="slidenum">
              <a:rPr lang="en-US" smtClean="0"/>
              <a:t>43</a:t>
            </a:fld>
            <a:endParaRPr lang="en-US"/>
          </a:p>
        </p:txBody>
      </p:sp>
    </p:spTree>
    <p:extLst>
      <p:ext uri="{BB962C8B-B14F-4D97-AF65-F5344CB8AC3E}">
        <p14:creationId xmlns:p14="http://schemas.microsoft.com/office/powerpoint/2010/main" val="1501936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44</a:t>
            </a:fld>
            <a:endParaRPr lang="en-US"/>
          </a:p>
        </p:txBody>
      </p:sp>
    </p:spTree>
    <p:extLst>
      <p:ext uri="{BB962C8B-B14F-4D97-AF65-F5344CB8AC3E}">
        <p14:creationId xmlns:p14="http://schemas.microsoft.com/office/powerpoint/2010/main" val="30468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NZ" sz="1600" b="0" i="0" u="none" strike="noStrike" kern="1200" cap="none" spc="0" normalizeH="0" baseline="0" noProof="0">
                <a:ln>
                  <a:noFill/>
                </a:ln>
                <a:solidFill>
                  <a:prstClr val="black"/>
                </a:solidFill>
                <a:effectLst/>
                <a:uLnTx/>
                <a:uFillTx/>
                <a:latin typeface="Calibri"/>
                <a:ea typeface="+mn-ea"/>
                <a:cs typeface="+mn-cs"/>
              </a:rPr>
              <a:t>Sector Coordination</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lang="en-NZ" sz="1200">
                <a:solidFill>
                  <a:prstClr val="black"/>
                </a:solidFill>
                <a:latin typeface="Calibri"/>
              </a:rPr>
              <a:t>We still lack situational awareness</a:t>
            </a:r>
            <a:endParaRPr kumimoji="0" lang="en-NZ" sz="12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NZ" sz="1200" b="0" i="0" u="none" strike="noStrike" kern="1200" cap="none" spc="0" normalizeH="0" baseline="0" noProof="0">
                <a:ln>
                  <a:noFill/>
                </a:ln>
                <a:solidFill>
                  <a:prstClr val="black"/>
                </a:solidFill>
                <a:effectLst/>
                <a:uLnTx/>
                <a:uFillTx/>
                <a:latin typeface="Calibri"/>
                <a:ea typeface="+mn-ea"/>
                <a:cs typeface="+mn-cs"/>
              </a:rPr>
              <a:t>Shifting focus to think bigger – looking to other national critical infrastructure</a:t>
            </a:r>
          </a:p>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NZ" sz="1200" b="0" i="0" u="none" strike="noStrike" kern="1200" cap="none" spc="0" normalizeH="0" baseline="0" noProof="0">
                <a:ln>
                  <a:noFill/>
                </a:ln>
                <a:solidFill>
                  <a:prstClr val="black"/>
                </a:solidFill>
                <a:effectLst/>
                <a:uLnTx/>
                <a:uFillTx/>
                <a:latin typeface="Calibri"/>
                <a:ea typeface="+mn-ea"/>
                <a:cs typeface="+mn-cs"/>
              </a:rPr>
              <a:t>Exercising this in November</a:t>
            </a:r>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45</a:t>
            </a:fld>
            <a:endParaRPr lang="en-US"/>
          </a:p>
        </p:txBody>
      </p:sp>
    </p:spTree>
    <p:extLst>
      <p:ext uri="{BB962C8B-B14F-4D97-AF65-F5344CB8AC3E}">
        <p14:creationId xmlns:p14="http://schemas.microsoft.com/office/powerpoint/2010/main" val="3611803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46</a:t>
            </a:fld>
            <a:endParaRPr lang="en-US"/>
          </a:p>
        </p:txBody>
      </p:sp>
    </p:spTree>
    <p:extLst>
      <p:ext uri="{BB962C8B-B14F-4D97-AF65-F5344CB8AC3E}">
        <p14:creationId xmlns:p14="http://schemas.microsoft.com/office/powerpoint/2010/main" val="2417768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47</a:t>
            </a:fld>
            <a:endParaRPr lang="en-US"/>
          </a:p>
        </p:txBody>
      </p:sp>
    </p:spTree>
    <p:extLst>
      <p:ext uri="{BB962C8B-B14F-4D97-AF65-F5344CB8AC3E}">
        <p14:creationId xmlns:p14="http://schemas.microsoft.com/office/powerpoint/2010/main" val="1891248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600"/>
              </a:spcAft>
              <a:buClr>
                <a:srgbClr val="00ABC5"/>
              </a:buClr>
              <a:buSzTx/>
              <a:buFont typeface="+mj-lt"/>
              <a:buAutoNum type="arabicPeriod"/>
              <a:tabLst/>
              <a:defRPr/>
            </a:pPr>
            <a:r>
              <a:rPr kumimoji="0" lang="en-NZ" sz="1600" b="0" i="0" u="none" strike="noStrike" kern="1200" cap="none" spc="0" normalizeH="0" baseline="0" noProof="0">
                <a:ln>
                  <a:noFill/>
                </a:ln>
                <a:solidFill>
                  <a:prstClr val="black"/>
                </a:solidFill>
                <a:effectLst/>
                <a:uLnTx/>
                <a:uFillTx/>
                <a:latin typeface="Calibri"/>
                <a:ea typeface="+mn-ea"/>
                <a:cs typeface="+mn-cs"/>
              </a:rPr>
              <a:t>We are developing our DWSP (response plans) review framework:</a:t>
            </a:r>
          </a:p>
          <a:p>
            <a:pPr marL="914400" lvl="1" indent="-457200">
              <a:spcAft>
                <a:spcPts val="600"/>
              </a:spcAft>
              <a:buClr>
                <a:srgbClr val="00ABC5"/>
              </a:buClr>
              <a:buFont typeface="Arial" panose="020B0604020202020204" pitchFamily="34" charset="0"/>
              <a:buChar char="•"/>
              <a:defRPr/>
            </a:pPr>
            <a:r>
              <a:rPr kumimoji="0" lang="en-NZ" sz="1600" b="0" i="0" u="none" strike="noStrike" kern="1200" cap="none" spc="0" normalizeH="0" baseline="0" noProof="0">
                <a:ln>
                  <a:noFill/>
                </a:ln>
                <a:solidFill>
                  <a:prstClr val="black"/>
                </a:solidFill>
                <a:effectLst/>
                <a:uLnTx/>
                <a:uFillTx/>
                <a:latin typeface="Calibri"/>
                <a:ea typeface="+mn-ea"/>
                <a:cs typeface="+mn-cs"/>
              </a:rPr>
              <a:t>Drinking water quality incidents (micro, chem, rad, backflow)</a:t>
            </a:r>
          </a:p>
          <a:p>
            <a:pPr marL="914400" lvl="1" indent="-457200">
              <a:spcAft>
                <a:spcPts val="600"/>
              </a:spcAft>
              <a:buClr>
                <a:srgbClr val="00ABC5"/>
              </a:buClr>
              <a:buFont typeface="Arial" panose="020B0604020202020204" pitchFamily="34" charset="0"/>
              <a:buChar char="•"/>
              <a:defRPr/>
            </a:pPr>
            <a:r>
              <a:rPr lang="en-NZ" sz="1600">
                <a:solidFill>
                  <a:prstClr val="black"/>
                </a:solidFill>
                <a:latin typeface="Calibri"/>
              </a:rPr>
              <a:t>Drinking water quantity incidents (drought, process failure)</a:t>
            </a:r>
          </a:p>
          <a:p>
            <a:pPr marL="914400" lvl="1" indent="-457200">
              <a:spcAft>
                <a:spcPts val="600"/>
              </a:spcAft>
              <a:buClr>
                <a:srgbClr val="00ABC5"/>
              </a:buClr>
              <a:buFont typeface="Arial" panose="020B0604020202020204" pitchFamily="34" charset="0"/>
              <a:buChar char="•"/>
              <a:defRPr/>
            </a:pPr>
            <a:r>
              <a:rPr lang="en-NZ" sz="1600">
                <a:solidFill>
                  <a:prstClr val="black"/>
                </a:solidFill>
                <a:latin typeface="Calibri"/>
              </a:rPr>
              <a:t>Natural incidents and disasters</a:t>
            </a:r>
            <a:endParaRPr kumimoji="0" lang="en-NZ" sz="1600" b="0" i="0" u="none" strike="noStrike" kern="1200" cap="none" spc="0" normalizeH="0" baseline="0" noProof="0">
              <a:ln>
                <a:noFill/>
              </a:ln>
              <a:solidFill>
                <a:prstClr val="black"/>
              </a:solidFill>
              <a:effectLst/>
              <a:uLnTx/>
              <a:uFillTx/>
              <a:latin typeface="Calibri"/>
              <a:ea typeface="+mn-ea"/>
              <a:cs typeface="+mn-cs"/>
            </a:endParaRPr>
          </a:p>
          <a:p>
            <a:pPr marL="914400" lvl="1" indent="-457200">
              <a:spcAft>
                <a:spcPts val="600"/>
              </a:spcAft>
              <a:buClr>
                <a:srgbClr val="00ABC5"/>
              </a:buClr>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Calibri"/>
                <a:ea typeface="+mn-ea"/>
                <a:cs typeface="+mn-cs"/>
              </a:rPr>
              <a:t>Mechanisms to support responses (e.g. response relationships, prepared consumer advisories, contacts for high-dependence consumers)</a:t>
            </a:r>
            <a:endParaRPr kumimoji="0" lang="en-NZ" sz="1600" b="0" i="0" u="none" strike="noStrike" kern="1200" cap="none" spc="0" normalizeH="0" baseline="0" noProof="0">
              <a:ln>
                <a:noFill/>
              </a:ln>
              <a:solidFill>
                <a:prstClr val="black"/>
              </a:solidFill>
              <a:effectLst/>
              <a:uLnTx/>
              <a:uFillTx/>
              <a:latin typeface="Calibri"/>
              <a:ea typeface="+mn-ea"/>
              <a:cs typeface="+mn-cs"/>
            </a:endParaRPr>
          </a:p>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48</a:t>
            </a:fld>
            <a:endParaRPr lang="en-US"/>
          </a:p>
        </p:txBody>
      </p:sp>
    </p:spTree>
    <p:extLst>
      <p:ext uri="{BB962C8B-B14F-4D97-AF65-F5344CB8AC3E}">
        <p14:creationId xmlns:p14="http://schemas.microsoft.com/office/powerpoint/2010/main" val="609672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49</a:t>
            </a:fld>
            <a:endParaRPr lang="en-US"/>
          </a:p>
        </p:txBody>
      </p:sp>
    </p:spTree>
    <p:extLst>
      <p:ext uri="{BB962C8B-B14F-4D97-AF65-F5344CB8AC3E}">
        <p14:creationId xmlns:p14="http://schemas.microsoft.com/office/powerpoint/2010/main" val="3318355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r>
              <a:rPr lang="en-US" b="1">
                <a:cs typeface="Calibri"/>
              </a:rPr>
              <a:t>Bill</a:t>
            </a:r>
          </a:p>
          <a:p>
            <a:pPr marL="171450" indent="-171450">
              <a:buFontTx/>
              <a:buChar char="-"/>
            </a:pPr>
            <a:r>
              <a:rPr lang="en-US" b="0">
                <a:cs typeface="Calibri"/>
              </a:rPr>
              <a:t>We’re preparing our Annual Report and it shows we’ve partially or fully achieved 96% of our key result performance areas.</a:t>
            </a:r>
          </a:p>
          <a:p>
            <a:pPr marL="171450" indent="-171450">
              <a:buFontTx/>
              <a:buChar char="-"/>
            </a:pPr>
            <a:r>
              <a:rPr lang="en-US" b="0">
                <a:cs typeface="Calibri"/>
              </a:rPr>
              <a:t>Large suppliers are of bigger risk as supply 85% of population with water</a:t>
            </a:r>
          </a:p>
          <a:p>
            <a:pPr marL="171450" indent="-171450">
              <a:buFontTx/>
              <a:buChar char="-"/>
            </a:pPr>
            <a:r>
              <a:rPr lang="en-US" b="0">
                <a:cs typeface="Calibri"/>
              </a:rPr>
              <a:t>We’re still new and appreciate sector feedback to gain learnings and understanding of sector.</a:t>
            </a:r>
          </a:p>
          <a:p>
            <a:pPr marL="171450" indent="-171450">
              <a:buFontTx/>
              <a:buChar char="-"/>
            </a:pPr>
            <a:r>
              <a:rPr lang="en-US" b="0">
                <a:cs typeface="Calibri"/>
              </a:rPr>
              <a:t>Key timeframes</a:t>
            </a: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71480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50</a:t>
            </a:fld>
            <a:endParaRPr lang="en-US"/>
          </a:p>
        </p:txBody>
      </p:sp>
    </p:spTree>
    <p:extLst>
      <p:ext uri="{BB962C8B-B14F-4D97-AF65-F5344CB8AC3E}">
        <p14:creationId xmlns:p14="http://schemas.microsoft.com/office/powerpoint/2010/main" val="4144007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51</a:t>
            </a:fld>
            <a:endParaRPr lang="en-US"/>
          </a:p>
        </p:txBody>
      </p:sp>
    </p:spTree>
    <p:extLst>
      <p:ext uri="{BB962C8B-B14F-4D97-AF65-F5344CB8AC3E}">
        <p14:creationId xmlns:p14="http://schemas.microsoft.com/office/powerpoint/2010/main" val="2986620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52</a:t>
            </a:fld>
            <a:endParaRPr lang="en-US"/>
          </a:p>
        </p:txBody>
      </p:sp>
    </p:spTree>
    <p:extLst>
      <p:ext uri="{BB962C8B-B14F-4D97-AF65-F5344CB8AC3E}">
        <p14:creationId xmlns:p14="http://schemas.microsoft.com/office/powerpoint/2010/main" val="1515969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Gillian to introduce panel, facilitate questions with roving mic. 11.30am – 12.20pm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cs typeface="Calibri"/>
              </a:rPr>
              <a:t>Ensure Riki and Katy (who haven’t spoken yet) get an opportunity to share mihi</a:t>
            </a:r>
          </a:p>
          <a:p>
            <a:endParaRPr lang="en-NZ"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8E7B5-397D-E340-A3B7-DFDFBFBFB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218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Gillian to introduce panel, facilitate questions with roving mic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cs typeface="Calibri"/>
              </a:rPr>
              <a:t>To ensure Riki and Katy (who haven’t spoken yet) get an opportunity to share mihi</a:t>
            </a: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83001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cs typeface="Calibri"/>
              </a:rPr>
              <a:t>Bill to sum up and close (10mins) 12.20pm – 12.30pm</a:t>
            </a:r>
          </a:p>
          <a:p>
            <a:r>
              <a:rPr lang="en-NZ" b="0">
                <a:cs typeface="Calibri"/>
              </a:rPr>
              <a:t>Gillian to handover to DIA</a:t>
            </a:r>
            <a:endParaRPr lang="en-NZ"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8E7B5-397D-E340-A3B7-DFDFBFBFB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653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12.30 – 1.15pm</a:t>
            </a:r>
          </a:p>
        </p:txBody>
      </p:sp>
      <p:sp>
        <p:nvSpPr>
          <p:cNvPr id="4" name="Slide Number Placeholder 3"/>
          <p:cNvSpPr>
            <a:spLocks noGrp="1"/>
          </p:cNvSpPr>
          <p:nvPr>
            <p:ph type="sldNum" sz="quarter" idx="5"/>
          </p:nvPr>
        </p:nvSpPr>
        <p:spPr/>
        <p:txBody>
          <a:bodyPr/>
          <a:lstStyle/>
          <a:p>
            <a:fld id="{8C18E7B5-397D-E340-A3B7-DFDFBFBFBC6D}" type="slidenum">
              <a:rPr lang="en-US" smtClean="0"/>
              <a:t>56</a:t>
            </a:fld>
            <a:endParaRPr lang="en-US"/>
          </a:p>
        </p:txBody>
      </p:sp>
    </p:spTree>
    <p:extLst>
      <p:ext uri="{BB962C8B-B14F-4D97-AF65-F5344CB8AC3E}">
        <p14:creationId xmlns:p14="http://schemas.microsoft.com/office/powerpoint/2010/main" val="52697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C18E7B5-397D-E340-A3B7-DFDFBFBFBC6D}" type="slidenum">
              <a:rPr lang="en-US" smtClean="0"/>
              <a:t>6</a:t>
            </a:fld>
            <a:endParaRPr lang="en-US"/>
          </a:p>
        </p:txBody>
      </p:sp>
    </p:spTree>
    <p:extLst>
      <p:ext uri="{BB962C8B-B14F-4D97-AF65-F5344CB8AC3E}">
        <p14:creationId xmlns:p14="http://schemas.microsoft.com/office/powerpoint/2010/main" val="2004257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1C1CB-1C2D-4435-98B6-13D22B4CD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A5E39-EEC9-4BBF-AF6E-F61DBEC1B753}"/>
              </a:ext>
            </a:extLst>
          </p:cNvPr>
          <p:cNvSpPr txBox="1">
            <a:spLocks noGrp="1"/>
          </p:cNvSpPr>
          <p:nvPr>
            <p:ph type="body" sz="quarter" idx="1"/>
          </p:nvPr>
        </p:nvSpPr>
        <p:spPr/>
        <p:txBody>
          <a:bodyPr/>
          <a:lstStyle/>
          <a:p>
            <a:pPr lvl="0"/>
            <a:r>
              <a:rPr lang="en-US" b="1">
                <a:cs typeface="Calibri"/>
              </a:rPr>
              <a:t>Bill</a:t>
            </a:r>
          </a:p>
        </p:txBody>
      </p:sp>
      <p:sp>
        <p:nvSpPr>
          <p:cNvPr id="4" name="Slide Number Placeholder 3">
            <a:extLst>
              <a:ext uri="{FF2B5EF4-FFF2-40B4-BE49-F238E27FC236}">
                <a16:creationId xmlns:a16="http://schemas.microsoft.com/office/drawing/2014/main" id="{36B1FA26-575C-4A0A-9669-E3CF51616A1F}"/>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A858C-C9B2-4FC9-89E1-8EE39894CF8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99644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cs typeface="Calibri"/>
              </a:rPr>
              <a:t>Ray (20 mins)</a:t>
            </a:r>
          </a:p>
          <a:p>
            <a:r>
              <a:rPr lang="en-NZ" b="0">
                <a:cs typeface="Calibri"/>
              </a:rPr>
              <a:t>- Mihi</a:t>
            </a:r>
          </a:p>
          <a:p>
            <a:endParaRPr lang="en-NZ"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8E7B5-397D-E340-A3B7-DFDFBFBFB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69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18A12-56C3-43A6-AD1D-FAD79B036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D921-0878-4B36-AF1C-00207048252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cs typeface="Calibri"/>
              </a:rPr>
              <a:t>Ray</a:t>
            </a:r>
          </a:p>
          <a:p>
            <a:pPr>
              <a:defRPr/>
            </a:pPr>
            <a:r>
              <a:rPr lang="en-NZ" err="1">
                <a:cs typeface="Calibri"/>
              </a:rPr>
              <a:t>Pēpeha</a:t>
            </a:r>
            <a:r>
              <a:rPr lang="en-NZ">
                <a:cs typeface="Calibri"/>
              </a:rPr>
              <a:t> - Ray to finalise</a:t>
            </a:r>
          </a:p>
          <a:p>
            <a:pPr marL="0" marR="0" lvl="0" indent="0" algn="l" defTabSz="914400">
              <a:lnSpc>
                <a:spcPct val="100000"/>
              </a:lnSpc>
              <a:spcBef>
                <a:spcPts val="0"/>
              </a:spcBef>
              <a:spcAft>
                <a:spcPts val="0"/>
              </a:spcAft>
              <a:buClrTx/>
              <a:buSzTx/>
              <a:buFontTx/>
              <a:buNone/>
              <a:tabLst/>
              <a:defRPr/>
            </a:pPr>
            <a:r>
              <a:rPr lang="en-NZ" b="0">
                <a:cs typeface="Calibri"/>
              </a:rPr>
              <a:t>This is the </a:t>
            </a:r>
            <a:r>
              <a:rPr lang="en-NZ" b="0" err="1">
                <a:cs typeface="Calibri"/>
              </a:rPr>
              <a:t>whakatauki</a:t>
            </a:r>
            <a:r>
              <a:rPr lang="en-NZ" b="0">
                <a:cs typeface="Calibri"/>
              </a:rPr>
              <a:t> we use in our Compliance, Monitoring and Enforcement Strategy</a:t>
            </a:r>
            <a:endParaRPr lang="en-NZ"/>
          </a:p>
          <a:p>
            <a:pPr>
              <a:defRPr/>
            </a:pPr>
            <a:r>
              <a:rPr lang="en-NZ" b="0">
                <a:cs typeface="Calibri"/>
              </a:rPr>
              <a:t>We are one year on from being the </a:t>
            </a:r>
            <a:r>
              <a:rPr lang="en-NZ">
                <a:cs typeface="Calibri"/>
              </a:rPr>
              <a:t>water services regulator</a:t>
            </a:r>
            <a:endParaRPr lang="en-NZ"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We don’t know everything – it’s a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a:cs typeface="Calibri"/>
              </a:rPr>
              <a:t>We’ll continue to work with the water sector to listen and understand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a:cs typeface="Calibri"/>
            </a:endParaRPr>
          </a:p>
        </p:txBody>
      </p:sp>
      <p:sp>
        <p:nvSpPr>
          <p:cNvPr id="4" name="Slide Number Placeholder 3">
            <a:extLst>
              <a:ext uri="{FF2B5EF4-FFF2-40B4-BE49-F238E27FC236}">
                <a16:creationId xmlns:a16="http://schemas.microsoft.com/office/drawing/2014/main" id="{3F8C4AE8-12C0-4423-B8AF-7718D57BB39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7FE31-B317-4546-9A7A-94D24D879A6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68458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07299" y="535849"/>
            <a:ext cx="10783750" cy="8483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87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baseline="0">
                <a:solidFill>
                  <a:srgbClr val="00ABC5"/>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07299" y="535849"/>
            <a:ext cx="10783750" cy="8483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887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baseline="0">
                <a:solidFill>
                  <a:srgbClr val="00ABC5"/>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Tree>
    <p:extLst>
      <p:ext uri="{BB962C8B-B14F-4D97-AF65-F5344CB8AC3E}">
        <p14:creationId xmlns:p14="http://schemas.microsoft.com/office/powerpoint/2010/main" val="264646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410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005A83"/>
                </a:solidFill>
                <a:latin typeface="Calibri"/>
                <a:cs typeface="Calibri"/>
              </a:defRPr>
            </a:lvl1pPr>
          </a:lstStyle>
          <a:p>
            <a:endParaRPr/>
          </a:p>
        </p:txBody>
      </p:sp>
    </p:spTree>
    <p:extLst>
      <p:ext uri="{BB962C8B-B14F-4D97-AF65-F5344CB8AC3E}">
        <p14:creationId xmlns:p14="http://schemas.microsoft.com/office/powerpoint/2010/main" val="4181312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bg object 26"/>
          <p:cNvSpPr/>
          <p:nvPr/>
        </p:nvSpPr>
        <p:spPr>
          <a:xfrm>
            <a:off x="11323804" y="1124149"/>
            <a:ext cx="568960" cy="0"/>
          </a:xfrm>
          <a:custGeom>
            <a:avLst/>
            <a:gdLst/>
            <a:ahLst/>
            <a:cxnLst/>
            <a:rect l="l" t="t" r="r" b="b"/>
            <a:pathLst>
              <a:path w="568959">
                <a:moveTo>
                  <a:pt x="568794" y="0"/>
                </a:moveTo>
                <a:lnTo>
                  <a:pt x="0" y="0"/>
                </a:lnTo>
              </a:path>
            </a:pathLst>
          </a:custGeom>
          <a:ln w="12700">
            <a:solidFill>
              <a:schemeClr val="accent1">
                <a:lumMod val="50000"/>
              </a:schemeClr>
            </a:solidFill>
          </a:ln>
        </p:spPr>
        <p:txBody>
          <a:bodyPr wrap="square" lIns="0" tIns="0" rIns="0" bIns="0" rtlCol="0"/>
          <a:lstStyle/>
          <a:p>
            <a:endParaRPr/>
          </a:p>
        </p:txBody>
      </p:sp>
      <p:sp>
        <p:nvSpPr>
          <p:cNvPr id="2" name="Holder 2"/>
          <p:cNvSpPr>
            <a:spLocks noGrp="1"/>
          </p:cNvSpPr>
          <p:nvPr>
            <p:ph type="title"/>
          </p:nvPr>
        </p:nvSpPr>
        <p:spPr>
          <a:xfrm>
            <a:off x="707299" y="535849"/>
            <a:ext cx="9287373" cy="848360"/>
          </a:xfrm>
          <a:prstGeom prst="rect">
            <a:avLst/>
          </a:prstGeom>
        </p:spPr>
        <p:txBody>
          <a:bodyPr wrap="square" lIns="0" tIns="0" rIns="0" bIns="0">
            <a:spAutoFit/>
          </a:bodyPr>
          <a:lstStyle>
            <a:lvl1pPr>
              <a:defRPr sz="5400" b="1" i="0">
                <a:solidFill>
                  <a:srgbClr val="005A83"/>
                </a:solidFill>
                <a:latin typeface="Calibri"/>
                <a:cs typeface="Calibri"/>
              </a:defRPr>
            </a:lvl1pPr>
          </a:lstStyle>
          <a:p>
            <a:endParaRPr/>
          </a:p>
        </p:txBody>
      </p:sp>
      <p:sp>
        <p:nvSpPr>
          <p:cNvPr id="3" name="Holder 3"/>
          <p:cNvSpPr>
            <a:spLocks noGrp="1"/>
          </p:cNvSpPr>
          <p:nvPr>
            <p:ph type="body" idx="1"/>
          </p:nvPr>
        </p:nvSpPr>
        <p:spPr>
          <a:xfrm>
            <a:off x="719998" y="2492999"/>
            <a:ext cx="9287373" cy="3116579"/>
          </a:xfrm>
          <a:prstGeom prst="rect">
            <a:avLst/>
          </a:prstGeom>
        </p:spPr>
        <p:txBody>
          <a:bodyPr wrap="square" lIns="0" tIns="0" rIns="0" bIns="0">
            <a:spAutoFit/>
          </a:bodyPr>
          <a:lstStyle>
            <a:lvl1pPr>
              <a:defRPr b="0" i="0">
                <a:solidFill>
                  <a:schemeClr val="tx1"/>
                </a:solidFill>
              </a:defRPr>
            </a:lvl1pPr>
          </a:lstStyle>
          <a:p>
            <a:endParaRPr/>
          </a:p>
        </p:txBody>
      </p:sp>
      <p:pic>
        <p:nvPicPr>
          <p:cNvPr id="27" name="Picture 26" descr="A picture containing text&#10;&#10;Description automatically generated">
            <a:extLst>
              <a:ext uri="{FF2B5EF4-FFF2-40B4-BE49-F238E27FC236}">
                <a16:creationId xmlns:a16="http://schemas.microsoft.com/office/drawing/2014/main" id="{B364A7FA-9D0B-2A41-84A8-F4C85E0D59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60000" y="3361020"/>
            <a:ext cx="2032000" cy="3492500"/>
          </a:xfrm>
          <a:prstGeom prst="rect">
            <a:avLst/>
          </a:prstGeom>
        </p:spPr>
      </p:pic>
      <p:pic>
        <p:nvPicPr>
          <p:cNvPr id="28" name="Picture 27" descr="Shape, arrow&#10;&#10;Description automatically generated">
            <a:extLst>
              <a:ext uri="{FF2B5EF4-FFF2-40B4-BE49-F238E27FC236}">
                <a16:creationId xmlns:a16="http://schemas.microsoft.com/office/drawing/2014/main" id="{D4F18F41-29B9-D74D-90DB-3A8F1FE549B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11664" y="311403"/>
            <a:ext cx="1181100" cy="6096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cap="none" baseline="0">
          <a:solidFill>
            <a:srgbClr val="00ABC5"/>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bg object 26"/>
          <p:cNvSpPr/>
          <p:nvPr/>
        </p:nvSpPr>
        <p:spPr>
          <a:xfrm>
            <a:off x="11323804" y="1124149"/>
            <a:ext cx="568960" cy="0"/>
          </a:xfrm>
          <a:custGeom>
            <a:avLst/>
            <a:gdLst/>
            <a:ahLst/>
            <a:cxnLst/>
            <a:rect l="l" t="t" r="r" b="b"/>
            <a:pathLst>
              <a:path w="568959">
                <a:moveTo>
                  <a:pt x="568794" y="0"/>
                </a:moveTo>
                <a:lnTo>
                  <a:pt x="0" y="0"/>
                </a:lnTo>
              </a:path>
            </a:pathLst>
          </a:custGeom>
          <a:ln w="12700">
            <a:solidFill>
              <a:schemeClr val="accent1">
                <a:lumMod val="50000"/>
              </a:schemeClr>
            </a:solidFill>
          </a:ln>
        </p:spPr>
        <p:txBody>
          <a:bodyPr wrap="square" lIns="0" tIns="0" rIns="0" bIns="0" rtlCol="0"/>
          <a:lstStyle/>
          <a:p>
            <a:endParaRPr/>
          </a:p>
        </p:txBody>
      </p:sp>
      <p:sp>
        <p:nvSpPr>
          <p:cNvPr id="2" name="Holder 2"/>
          <p:cNvSpPr>
            <a:spLocks noGrp="1"/>
          </p:cNvSpPr>
          <p:nvPr>
            <p:ph type="title"/>
          </p:nvPr>
        </p:nvSpPr>
        <p:spPr>
          <a:xfrm>
            <a:off x="707299" y="535849"/>
            <a:ext cx="9287373" cy="848360"/>
          </a:xfrm>
          <a:prstGeom prst="rect">
            <a:avLst/>
          </a:prstGeom>
        </p:spPr>
        <p:txBody>
          <a:bodyPr wrap="square" lIns="0" tIns="0" rIns="0" bIns="0">
            <a:spAutoFit/>
          </a:bodyPr>
          <a:lstStyle>
            <a:lvl1pPr>
              <a:defRPr sz="5400" b="1" i="0">
                <a:solidFill>
                  <a:srgbClr val="005A83"/>
                </a:solidFill>
                <a:latin typeface="Calibri"/>
                <a:cs typeface="Calibri"/>
              </a:defRPr>
            </a:lvl1pPr>
          </a:lstStyle>
          <a:p>
            <a:endParaRPr/>
          </a:p>
        </p:txBody>
      </p:sp>
      <p:sp>
        <p:nvSpPr>
          <p:cNvPr id="3" name="Holder 3"/>
          <p:cNvSpPr>
            <a:spLocks noGrp="1"/>
          </p:cNvSpPr>
          <p:nvPr>
            <p:ph type="body" idx="1"/>
          </p:nvPr>
        </p:nvSpPr>
        <p:spPr>
          <a:xfrm>
            <a:off x="719998" y="2492999"/>
            <a:ext cx="9287373" cy="3116579"/>
          </a:xfrm>
          <a:prstGeom prst="rect">
            <a:avLst/>
          </a:prstGeom>
        </p:spPr>
        <p:txBody>
          <a:bodyPr wrap="square" lIns="0" tIns="0" rIns="0" bIns="0">
            <a:spAutoFit/>
          </a:bodyPr>
          <a:lstStyle>
            <a:lvl1pPr>
              <a:defRPr b="0" i="0">
                <a:solidFill>
                  <a:schemeClr val="tx1"/>
                </a:solidFill>
              </a:defRPr>
            </a:lvl1pPr>
          </a:lstStyle>
          <a:p>
            <a:endParaRPr/>
          </a:p>
        </p:txBody>
      </p:sp>
      <p:pic>
        <p:nvPicPr>
          <p:cNvPr id="28" name="Picture 27" descr="Shape, arrow&#10;&#10;Description automatically generated">
            <a:extLst>
              <a:ext uri="{FF2B5EF4-FFF2-40B4-BE49-F238E27FC236}">
                <a16:creationId xmlns:a16="http://schemas.microsoft.com/office/drawing/2014/main" id="{D4F18F41-29B9-D74D-90DB-3A8F1FE549B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11664" y="311403"/>
            <a:ext cx="1181100" cy="609600"/>
          </a:xfrm>
          <a:prstGeom prst="rect">
            <a:avLst/>
          </a:prstGeom>
        </p:spPr>
      </p:pic>
      <p:pic>
        <p:nvPicPr>
          <p:cNvPr id="5" name="Picture 4" descr="A view of the earth from space&#10;&#10;Description automatically generated with low confidence">
            <a:extLst>
              <a:ext uri="{FF2B5EF4-FFF2-40B4-BE49-F238E27FC236}">
                <a16:creationId xmlns:a16="http://schemas.microsoft.com/office/drawing/2014/main" id="{274E982F-404A-C749-930F-FCFB9C5248C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96600" y="4622800"/>
            <a:ext cx="1295400" cy="2235200"/>
          </a:xfrm>
          <a:prstGeom prst="rect">
            <a:avLst/>
          </a:prstGeom>
        </p:spPr>
      </p:pic>
    </p:spTree>
    <p:extLst>
      <p:ext uri="{BB962C8B-B14F-4D97-AF65-F5344CB8AC3E}">
        <p14:creationId xmlns:p14="http://schemas.microsoft.com/office/powerpoint/2010/main" val="31620268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cap="none" baseline="0">
          <a:solidFill>
            <a:srgbClr val="00ABC5"/>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crowd&#10;&#10;Description automatically generated">
            <a:extLst>
              <a:ext uri="{FF2B5EF4-FFF2-40B4-BE49-F238E27FC236}">
                <a16:creationId xmlns:a16="http://schemas.microsoft.com/office/drawing/2014/main" id="{55A1C00F-631F-E64A-B054-200412879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0"/>
            <a:ext cx="12192000" cy="6858000"/>
          </a:xfrm>
          <a:prstGeom prst="rect">
            <a:avLst/>
          </a:prstGeom>
        </p:spPr>
      </p:pic>
      <p:sp>
        <p:nvSpPr>
          <p:cNvPr id="11" name="Text Box 1">
            <a:extLst>
              <a:ext uri="{FF2B5EF4-FFF2-40B4-BE49-F238E27FC236}">
                <a16:creationId xmlns:a16="http://schemas.microsoft.com/office/drawing/2014/main" id="{36E07A89-7C64-BE4D-B28D-D7FF4522FF65}"/>
              </a:ext>
            </a:extLst>
          </p:cNvPr>
          <p:cNvSpPr txBox="1"/>
          <p:nvPr/>
        </p:nvSpPr>
        <p:spPr>
          <a:xfrm>
            <a:off x="4934585" y="1524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chemeClr val="bg1">
                    <a:lumMod val="75000"/>
                  </a:schemeClr>
                </a:solidFill>
                <a:effectLst/>
                <a:latin typeface="+mj-lt"/>
                <a:ea typeface="Times New Roman" panose="02020603050405020304" pitchFamily="18" charset="0"/>
                <a:cs typeface="Times New Roman" panose="02020603050405020304" pitchFamily="18" charset="0"/>
              </a:rPr>
              <a:t>Unclassified</a:t>
            </a:r>
            <a:endParaRPr lang="en-NZ" sz="1100">
              <a:solidFill>
                <a:schemeClr val="bg1">
                  <a:lumMod val="75000"/>
                </a:schemeClr>
              </a:solidFill>
              <a:effectLst/>
              <a:latin typeface="+mj-lt"/>
              <a:ea typeface="Calibri" panose="020F0502020204030204" pitchFamily="34" charset="0"/>
              <a:cs typeface="Times New Roman" panose="02020603050405020304" pitchFamily="18" charset="0"/>
            </a:endParaRPr>
          </a:p>
        </p:txBody>
      </p:sp>
      <p:pic>
        <p:nvPicPr>
          <p:cNvPr id="12" name="Picture 11" descr="Shape, arrow&#10;&#10;Description automatically generated">
            <a:extLst>
              <a:ext uri="{FF2B5EF4-FFF2-40B4-BE49-F238E27FC236}">
                <a16:creationId xmlns:a16="http://schemas.microsoft.com/office/drawing/2014/main" id="{B5EC9107-BA6A-9140-B3EE-93F608E298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800" y="304800"/>
            <a:ext cx="1952667" cy="1004229"/>
          </a:xfrm>
          <a:prstGeom prst="rect">
            <a:avLst/>
          </a:prstGeom>
        </p:spPr>
      </p:pic>
      <p:sp>
        <p:nvSpPr>
          <p:cNvPr id="13" name="object 2">
            <a:extLst>
              <a:ext uri="{FF2B5EF4-FFF2-40B4-BE49-F238E27FC236}">
                <a16:creationId xmlns:a16="http://schemas.microsoft.com/office/drawing/2014/main" id="{E2D471C6-C16D-DC49-931C-E4EF720FE144}"/>
              </a:ext>
            </a:extLst>
          </p:cNvPr>
          <p:cNvSpPr txBox="1">
            <a:spLocks/>
          </p:cNvSpPr>
          <p:nvPr/>
        </p:nvSpPr>
        <p:spPr>
          <a:xfrm>
            <a:off x="457200" y="419100"/>
            <a:ext cx="8610600" cy="1783309"/>
          </a:xfrm>
          <a:prstGeom prst="rect">
            <a:avLst/>
          </a:prstGeom>
        </p:spPr>
        <p:txBody>
          <a:bodyPr vert="horz" wrap="square" lIns="0" tIns="130175" rIns="0" bIns="0" rtlCol="0">
            <a:spAutoFit/>
          </a:bodyPr>
          <a:lstStyle>
            <a:lvl1pPr>
              <a:defRPr sz="5400" b="1" i="0">
                <a:solidFill>
                  <a:srgbClr val="005A83"/>
                </a:solidFill>
                <a:latin typeface="Calibri"/>
                <a:ea typeface="+mj-ea"/>
                <a:cs typeface="Calibri"/>
              </a:defRPr>
            </a:lvl1pPr>
          </a:lstStyle>
          <a:p>
            <a:pPr marL="12700" marR="5080">
              <a:lnSpc>
                <a:spcPts val="3500"/>
              </a:lnSpc>
              <a:spcBef>
                <a:spcPts val="1145"/>
              </a:spcBef>
            </a:pPr>
            <a:r>
              <a:rPr lang="en-NZ" sz="4200" kern="0" spc="-5"/>
              <a:t>Water New Zealand</a:t>
            </a:r>
          </a:p>
          <a:p>
            <a:pPr marL="12700" marR="5080">
              <a:lnSpc>
                <a:spcPts val="3500"/>
              </a:lnSpc>
              <a:spcBef>
                <a:spcPts val="1145"/>
              </a:spcBef>
            </a:pPr>
            <a:r>
              <a:rPr lang="en-NZ" sz="4200" kern="0" spc="-5"/>
              <a:t>Pre-conference Workshop</a:t>
            </a:r>
          </a:p>
          <a:p>
            <a:pPr marL="12700" marR="5080">
              <a:lnSpc>
                <a:spcPts val="3500"/>
              </a:lnSpc>
              <a:spcBef>
                <a:spcPts val="1145"/>
              </a:spcBef>
            </a:pPr>
            <a:r>
              <a:rPr lang="en-NZ" sz="2800" kern="0" spc="-5"/>
              <a:t>17 October 2022</a:t>
            </a:r>
            <a:endParaRPr lang="en-NZ" sz="2800">
              <a:solidFill>
                <a:srgbClr val="FF0000"/>
              </a:solidFill>
            </a:endParaRPr>
          </a:p>
        </p:txBody>
      </p:sp>
    </p:spTree>
    <p:extLst>
      <p:ext uri="{BB962C8B-B14F-4D97-AF65-F5344CB8AC3E}">
        <p14:creationId xmlns:p14="http://schemas.microsoft.com/office/powerpoint/2010/main" val="3596406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315590" cy="677108"/>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400" b="1" kern="0" spc="-5">
                <a:solidFill>
                  <a:srgbClr val="005A83"/>
                </a:solidFill>
                <a:cs typeface="Calibri"/>
              </a:rPr>
              <a:t>What we’ve learnt from Havelock North</a:t>
            </a:r>
            <a:endParaRPr lang="en-US" sz="4400" b="1" kern="0" spc="-5">
              <a:solidFill>
                <a:srgbClr val="005A83"/>
              </a:solidFill>
            </a:endParaRPr>
          </a:p>
        </p:txBody>
      </p:sp>
      <p:sp>
        <p:nvSpPr>
          <p:cNvPr id="3" name="Text Placeholder 2">
            <a:extLst>
              <a:ext uri="{FF2B5EF4-FFF2-40B4-BE49-F238E27FC236}">
                <a16:creationId xmlns:a16="http://schemas.microsoft.com/office/drawing/2014/main" id="{D7499C51-E937-4A91-F67B-406F3C42F8F4}"/>
              </a:ext>
            </a:extLst>
          </p:cNvPr>
          <p:cNvSpPr txBox="1">
            <a:spLocks/>
          </p:cNvSpPr>
          <p:nvPr/>
        </p:nvSpPr>
        <p:spPr>
          <a:xfrm>
            <a:off x="707299" y="1514772"/>
            <a:ext cx="9675566" cy="4719241"/>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57150">
              <a:spcBef>
                <a:spcPts val="1000"/>
              </a:spcBef>
              <a:spcAft>
                <a:spcPts val="1000"/>
              </a:spcAft>
              <a:buClr>
                <a:srgbClr val="00ABC5"/>
              </a:buClr>
              <a:buSzPct val="100000"/>
            </a:pPr>
            <a:r>
              <a:rPr lang="en-NZ" sz="2400" b="1" kern="0">
                <a:solidFill>
                  <a:srgbClr val="00ABC5"/>
                </a:solidFill>
                <a:latin typeface="Calibri"/>
                <a:cs typeface="Calibri"/>
              </a:rPr>
              <a:t>Ka </a:t>
            </a:r>
            <a:r>
              <a:rPr lang="en-NZ" sz="2400" b="1" kern="0" err="1">
                <a:solidFill>
                  <a:srgbClr val="00ABC5"/>
                </a:solidFill>
                <a:latin typeface="Calibri"/>
                <a:cs typeface="Calibri"/>
              </a:rPr>
              <a:t>hoki</a:t>
            </a:r>
            <a:r>
              <a:rPr lang="en-NZ" sz="2400" b="1" kern="0">
                <a:solidFill>
                  <a:srgbClr val="00ABC5"/>
                </a:solidFill>
                <a:latin typeface="Calibri"/>
                <a:cs typeface="Calibri"/>
              </a:rPr>
              <a:t> </a:t>
            </a:r>
            <a:r>
              <a:rPr lang="en-NZ" sz="2400" b="1" kern="0" err="1">
                <a:solidFill>
                  <a:srgbClr val="00ABC5"/>
                </a:solidFill>
                <a:latin typeface="Calibri"/>
                <a:cs typeface="Calibri"/>
              </a:rPr>
              <a:t>kōmuri</a:t>
            </a:r>
            <a:r>
              <a:rPr lang="en-NZ" sz="2400" b="1" kern="0">
                <a:solidFill>
                  <a:srgbClr val="00ABC5"/>
                </a:solidFill>
                <a:latin typeface="Calibri"/>
                <a:cs typeface="Calibri"/>
              </a:rPr>
              <a:t> </a:t>
            </a:r>
            <a:r>
              <a:rPr lang="en-NZ" sz="2400" b="1" kern="0" err="1">
                <a:solidFill>
                  <a:srgbClr val="00ABC5"/>
                </a:solidFill>
                <a:latin typeface="Calibri"/>
                <a:cs typeface="Calibri"/>
              </a:rPr>
              <a:t>ngā</a:t>
            </a:r>
            <a:r>
              <a:rPr lang="en-NZ" sz="2400" b="1" kern="0">
                <a:solidFill>
                  <a:srgbClr val="00ABC5"/>
                </a:solidFill>
                <a:latin typeface="Calibri"/>
                <a:cs typeface="Calibri"/>
              </a:rPr>
              <a:t> </a:t>
            </a:r>
            <a:r>
              <a:rPr lang="en-NZ" sz="2400" b="1" kern="0" err="1">
                <a:solidFill>
                  <a:srgbClr val="00ABC5"/>
                </a:solidFill>
                <a:latin typeface="Calibri"/>
                <a:cs typeface="Calibri"/>
              </a:rPr>
              <a:t>whakaaro</a:t>
            </a:r>
            <a:r>
              <a:rPr lang="en-NZ" sz="2400" b="1" kern="0">
                <a:solidFill>
                  <a:srgbClr val="00ABC5"/>
                </a:solidFill>
                <a:latin typeface="Calibri"/>
                <a:cs typeface="Calibri"/>
              </a:rPr>
              <a:t>, kia </a:t>
            </a:r>
            <a:r>
              <a:rPr lang="en-NZ" sz="2400" b="1" kern="0" err="1">
                <a:solidFill>
                  <a:srgbClr val="00ABC5"/>
                </a:solidFill>
                <a:latin typeface="Calibri"/>
                <a:cs typeface="Calibri"/>
              </a:rPr>
              <a:t>anga</a:t>
            </a:r>
            <a:r>
              <a:rPr lang="en-NZ" sz="2400" b="1" kern="0">
                <a:solidFill>
                  <a:srgbClr val="00ABC5"/>
                </a:solidFill>
                <a:latin typeface="Calibri"/>
                <a:cs typeface="Calibri"/>
              </a:rPr>
              <a:t> </a:t>
            </a:r>
            <a:r>
              <a:rPr lang="en-NZ" sz="2400" b="1" kern="0" err="1">
                <a:solidFill>
                  <a:srgbClr val="00ABC5"/>
                </a:solidFill>
                <a:latin typeface="Calibri"/>
                <a:cs typeface="Calibri"/>
              </a:rPr>
              <a:t>whakamua</a:t>
            </a:r>
            <a:r>
              <a:rPr lang="en-NZ" sz="2400" b="1" kern="0">
                <a:solidFill>
                  <a:srgbClr val="00ABC5"/>
                </a:solidFill>
                <a:latin typeface="Calibri"/>
                <a:cs typeface="Calibri"/>
              </a:rPr>
              <a:t> </a:t>
            </a:r>
            <a:r>
              <a:rPr lang="en-NZ" sz="2400" b="1" kern="0" err="1">
                <a:solidFill>
                  <a:srgbClr val="00ABC5"/>
                </a:solidFill>
                <a:latin typeface="Calibri"/>
                <a:cs typeface="Calibri"/>
              </a:rPr>
              <a:t>te</a:t>
            </a:r>
            <a:r>
              <a:rPr lang="en-NZ" sz="2400" b="1" kern="0">
                <a:solidFill>
                  <a:srgbClr val="00ABC5"/>
                </a:solidFill>
                <a:latin typeface="Calibri"/>
                <a:cs typeface="Calibri"/>
              </a:rPr>
              <a:t> </a:t>
            </a:r>
            <a:r>
              <a:rPr lang="en-NZ" sz="2400" b="1" kern="0" err="1">
                <a:solidFill>
                  <a:srgbClr val="00ABC5"/>
                </a:solidFill>
                <a:latin typeface="Calibri"/>
                <a:cs typeface="Calibri"/>
              </a:rPr>
              <a:t>titiro</a:t>
            </a:r>
            <a:r>
              <a:rPr lang="en-NZ" sz="2400" b="1" kern="0">
                <a:solidFill>
                  <a:srgbClr val="00ABC5"/>
                </a:solidFill>
                <a:latin typeface="Calibri"/>
                <a:cs typeface="Calibri"/>
              </a:rPr>
              <a:t>  </a:t>
            </a:r>
            <a:r>
              <a:rPr lang="en-NZ" sz="2400" kern="0">
                <a:solidFill>
                  <a:srgbClr val="00ABC5"/>
                </a:solidFill>
                <a:latin typeface="Calibri"/>
                <a:cs typeface="Calibri"/>
              </a:rPr>
              <a:t>| Turn our minds to the past to determine our way forward</a:t>
            </a:r>
          </a:p>
          <a:p>
            <a:pPr marL="400050" indent="-342900">
              <a:spcBef>
                <a:spcPts val="1000"/>
              </a:spcBef>
              <a:spcAft>
                <a:spcPts val="1000"/>
              </a:spcAft>
              <a:buClr>
                <a:srgbClr val="00ABC5"/>
              </a:buClr>
              <a:buSzPct val="100000"/>
              <a:buFont typeface="Arial" panose="020B0604020202020204" pitchFamily="34" charset="0"/>
              <a:buChar char="•"/>
            </a:pPr>
            <a:r>
              <a:rPr lang="en-US" sz="2400" kern="0">
                <a:latin typeface="Calibri"/>
                <a:cs typeface="Calibri"/>
              </a:rPr>
              <a:t>Contamination of drinking water was traced to supply by</a:t>
            </a:r>
            <a:r>
              <a:rPr lang="en-US" sz="2400" b="1" kern="0">
                <a:latin typeface="Calibri"/>
                <a:cs typeface="Calibri"/>
              </a:rPr>
              <a:t> two bores with secure bore status</a:t>
            </a:r>
            <a:r>
              <a:rPr lang="en-US" sz="2400" kern="0">
                <a:latin typeface="Calibri"/>
                <a:cs typeface="Calibri"/>
              </a:rPr>
              <a:t>.</a:t>
            </a:r>
          </a:p>
          <a:p>
            <a:pPr marL="400050" indent="-342900">
              <a:spcBef>
                <a:spcPts val="1000"/>
              </a:spcBef>
              <a:spcAft>
                <a:spcPts val="1000"/>
              </a:spcAft>
              <a:buClr>
                <a:srgbClr val="00ABC5"/>
              </a:buClr>
              <a:buSzPct val="100000"/>
              <a:buFont typeface="Arial" panose="020B0604020202020204" pitchFamily="34" charset="0"/>
              <a:buChar char="•"/>
            </a:pPr>
            <a:r>
              <a:rPr lang="en-US" sz="2400" kern="0">
                <a:latin typeface="Calibri"/>
                <a:cs typeface="Calibri"/>
              </a:rPr>
              <a:t>The </a:t>
            </a:r>
            <a:r>
              <a:rPr lang="en-US" sz="2400" b="1" kern="0">
                <a:latin typeface="Calibri"/>
                <a:cs typeface="Calibri"/>
              </a:rPr>
              <a:t>supplies met the requirements</a:t>
            </a:r>
            <a:r>
              <a:rPr lang="en-US" sz="2400" kern="0">
                <a:latin typeface="Calibri"/>
                <a:cs typeface="Calibri"/>
              </a:rPr>
              <a:t> of the Drinking-water Standards for New Zealand 2005 (revised 2008).</a:t>
            </a:r>
          </a:p>
          <a:p>
            <a:pPr marL="400050" indent="-342900">
              <a:spcBef>
                <a:spcPts val="1000"/>
              </a:spcBef>
              <a:spcAft>
                <a:spcPts val="1000"/>
              </a:spcAft>
              <a:buClr>
                <a:srgbClr val="00ABC5"/>
              </a:buClr>
              <a:buSzPct val="100000"/>
              <a:buFont typeface="Arial" panose="020B0604020202020204" pitchFamily="34" charset="0"/>
              <a:buChar char="•"/>
            </a:pPr>
            <a:r>
              <a:rPr lang="en-US" sz="2400" kern="0">
                <a:latin typeface="Calibri"/>
                <a:cs typeface="Calibri"/>
              </a:rPr>
              <a:t>While the supplies were compliant, the incident resulted in </a:t>
            </a:r>
            <a:r>
              <a:rPr lang="en-NZ" sz="2400">
                <a:cs typeface="Arial"/>
              </a:rPr>
              <a:t>up to </a:t>
            </a:r>
            <a:r>
              <a:rPr lang="en-NZ" sz="2400" b="1">
                <a:cs typeface="Arial"/>
              </a:rPr>
              <a:t>8,000 campylobacteriosis illnesses and four deaths</a:t>
            </a:r>
            <a:r>
              <a:rPr lang="en-NZ" sz="2400">
                <a:cs typeface="Arial"/>
              </a:rPr>
              <a:t>.</a:t>
            </a:r>
            <a:endParaRPr lang="en-US" sz="2400" kern="0">
              <a:latin typeface="Calibri"/>
              <a:cs typeface="Calibri"/>
            </a:endParaRPr>
          </a:p>
          <a:p>
            <a:pPr marL="400050" indent="-342900">
              <a:spcBef>
                <a:spcPts val="1000"/>
              </a:spcBef>
              <a:spcAft>
                <a:spcPts val="1000"/>
              </a:spcAft>
              <a:buClr>
                <a:srgbClr val="00ABC5"/>
              </a:buClr>
              <a:buSzPct val="100000"/>
              <a:buFont typeface="Arial" panose="020B0604020202020204" pitchFamily="34" charset="0"/>
              <a:buChar char="•"/>
            </a:pPr>
            <a:r>
              <a:rPr lang="en-US" sz="2400" kern="0">
                <a:latin typeface="Calibri"/>
                <a:cs typeface="Calibri"/>
              </a:rPr>
              <a:t>Inquiry showed that meeting the </a:t>
            </a:r>
            <a:r>
              <a:rPr lang="en-US" sz="2400" b="1" kern="0">
                <a:latin typeface="Calibri"/>
                <a:cs typeface="Calibri"/>
              </a:rPr>
              <a:t>Standards is only part of the story.</a:t>
            </a:r>
            <a:r>
              <a:rPr lang="en-US" sz="2400" kern="0">
                <a:latin typeface="Calibri"/>
                <a:cs typeface="Calibri"/>
              </a:rPr>
              <a:t> Suppliers need to be capable of managing the uncertainties. </a:t>
            </a:r>
            <a:endParaRPr lang="en-NZ"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426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0E5B28-2FD7-B96F-FC98-6B1AFFCA1B94}"/>
              </a:ext>
            </a:extLst>
          </p:cNvPr>
          <p:cNvSpPr txBox="1">
            <a:spLocks/>
          </p:cNvSpPr>
          <p:nvPr/>
        </p:nvSpPr>
        <p:spPr>
          <a:xfrm>
            <a:off x="707299" y="453527"/>
            <a:ext cx="8977475"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Six principles of safe drinking water</a:t>
            </a:r>
            <a:endParaRPr lang="en-US" sz="4800" b="1" kern="0" spc="-5">
              <a:solidFill>
                <a:srgbClr val="005A83"/>
              </a:solidFill>
            </a:endParaRPr>
          </a:p>
        </p:txBody>
      </p:sp>
      <p:graphicFrame>
        <p:nvGraphicFramePr>
          <p:cNvPr id="5" name="Table 4">
            <a:extLst>
              <a:ext uri="{FF2B5EF4-FFF2-40B4-BE49-F238E27FC236}">
                <a16:creationId xmlns:a16="http://schemas.microsoft.com/office/drawing/2014/main" id="{AAFB815A-8512-C54D-D43E-FC0F8D877AB6}"/>
              </a:ext>
            </a:extLst>
          </p:cNvPr>
          <p:cNvGraphicFramePr>
            <a:graphicFrameLocks noGrp="1"/>
          </p:cNvGraphicFramePr>
          <p:nvPr>
            <p:extLst>
              <p:ext uri="{D42A27DB-BD31-4B8C-83A1-F6EECF244321}">
                <p14:modId xmlns:p14="http://schemas.microsoft.com/office/powerpoint/2010/main" val="3371804281"/>
              </p:ext>
            </p:extLst>
          </p:nvPr>
        </p:nvGraphicFramePr>
        <p:xfrm>
          <a:off x="707299" y="1796346"/>
          <a:ext cx="9067743" cy="3559716"/>
        </p:xfrm>
        <a:graphic>
          <a:graphicData uri="http://schemas.openxmlformats.org/drawingml/2006/table">
            <a:tbl>
              <a:tblPr firstRow="1" bandRow="1">
                <a:tableStyleId>{5A111915-BE36-4E01-A7E5-04B1672EAD32}</a:tableStyleId>
              </a:tblPr>
              <a:tblGrid>
                <a:gridCol w="466185">
                  <a:extLst>
                    <a:ext uri="{9D8B030D-6E8A-4147-A177-3AD203B41FA5}">
                      <a16:colId xmlns:a16="http://schemas.microsoft.com/office/drawing/2014/main" val="2898668185"/>
                    </a:ext>
                  </a:extLst>
                </a:gridCol>
                <a:gridCol w="8601558">
                  <a:extLst>
                    <a:ext uri="{9D8B030D-6E8A-4147-A177-3AD203B41FA5}">
                      <a16:colId xmlns:a16="http://schemas.microsoft.com/office/drawing/2014/main" val="145245950"/>
                    </a:ext>
                  </a:extLst>
                </a:gridCol>
              </a:tblGrid>
              <a:tr h="593286">
                <a:tc>
                  <a:txBody>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NZ" sz="2400" b="1" u="none">
                          <a:solidFill>
                            <a:srgbClr val="E4F3F5"/>
                          </a:solidFill>
                          <a:effectLst/>
                          <a:latin typeface="+mn-lt"/>
                          <a:ea typeface="+mn-ea"/>
                          <a:cs typeface="+mn-cs"/>
                        </a:rPr>
                        <a:t>1</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07435C"/>
                    </a:solidFill>
                  </a:tcPr>
                </a:tc>
                <a:tc>
                  <a:txBody>
                    <a:bodyPr/>
                    <a:lstStyle/>
                    <a:p>
                      <a:pPr marL="0" indent="0">
                        <a:lnSpc>
                          <a:spcPct val="150000"/>
                        </a:lnSpc>
                        <a:buClr>
                          <a:srgbClr val="00ABC5"/>
                        </a:buClr>
                        <a:buFont typeface="Arial" panose="020B0604020202020204" pitchFamily="34" charset="0"/>
                        <a:buNone/>
                      </a:pPr>
                      <a:r>
                        <a:rPr lang="en-US" sz="2400" b="0" i="0" u="none">
                          <a:solidFill>
                            <a:schemeClr val="tx1"/>
                          </a:solidFill>
                          <a:effectLst/>
                          <a:latin typeface="+mn-lt"/>
                          <a:ea typeface="+mn-ea"/>
                          <a:cs typeface="+mn-cs"/>
                        </a:rPr>
                        <a:t>A high standard of care should be embraced</a:t>
                      </a:r>
                      <a:endParaRPr lang="en-NZ" sz="2400" b="0" i="0" u="none">
                        <a:solidFill>
                          <a:schemeClr val="tx1"/>
                        </a:solidFill>
                        <a:effectLst/>
                        <a:latin typeface="+mn-lt"/>
                        <a:ea typeface="+mn-ea"/>
                        <a:cs typeface="+mn-cs"/>
                      </a:endParaRP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extLst>
                  <a:ext uri="{0D108BD9-81ED-4DB2-BD59-A6C34878D82A}">
                    <a16:rowId xmlns:a16="http://schemas.microsoft.com/office/drawing/2014/main" val="747373088"/>
                  </a:ext>
                </a:extLst>
              </a:tr>
              <a:tr h="593286">
                <a:tc>
                  <a:txBody>
                    <a:bodyPr/>
                    <a:lstStyle/>
                    <a:p>
                      <a:pPr algn="ctr">
                        <a:lnSpc>
                          <a:spcPct val="150000"/>
                        </a:lnSpc>
                      </a:pPr>
                      <a:r>
                        <a:rPr lang="en-NZ" sz="2400" b="1" u="none">
                          <a:solidFill>
                            <a:srgbClr val="E4F3F5"/>
                          </a:solidFill>
                          <a:effectLst/>
                          <a:latin typeface="+mn-lt"/>
                          <a:ea typeface="+mn-ea"/>
                          <a:cs typeface="+mn-cs"/>
                        </a:rPr>
                        <a:t>2</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07435C"/>
                    </a:solidFill>
                  </a:tcPr>
                </a:tc>
                <a:tc>
                  <a:txBody>
                    <a:bodyPr/>
                    <a:lstStyle/>
                    <a:p>
                      <a:pPr marL="0" indent="0">
                        <a:lnSpc>
                          <a:spcPct val="150000"/>
                        </a:lnSpc>
                        <a:buClr>
                          <a:srgbClr val="00ABC5"/>
                        </a:buClr>
                        <a:buFont typeface="Arial" panose="020B0604020202020204" pitchFamily="34" charset="0"/>
                        <a:buNone/>
                      </a:pPr>
                      <a:r>
                        <a:rPr lang="en-US" sz="2400" b="0" i="0" u="none">
                          <a:solidFill>
                            <a:schemeClr val="tx1"/>
                          </a:solidFill>
                          <a:effectLst/>
                          <a:latin typeface="+mn-lt"/>
                          <a:ea typeface="+mn-ea"/>
                          <a:cs typeface="+mn-cs"/>
                        </a:rPr>
                        <a:t>Protection of source water is of paramount importance</a:t>
                      </a:r>
                      <a:endParaRPr lang="en-NZ" sz="2400" b="0" i="0" u="none">
                        <a:solidFill>
                          <a:schemeClr val="tx1"/>
                        </a:solidFill>
                        <a:effectLst/>
                        <a:latin typeface="+mn-lt"/>
                        <a:ea typeface="+mn-ea"/>
                        <a:cs typeface="+mn-cs"/>
                      </a:endParaRP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extLst>
                  <a:ext uri="{0D108BD9-81ED-4DB2-BD59-A6C34878D82A}">
                    <a16:rowId xmlns:a16="http://schemas.microsoft.com/office/drawing/2014/main" val="947794238"/>
                  </a:ext>
                </a:extLst>
              </a:tr>
              <a:tr h="593286">
                <a:tc>
                  <a:txBody>
                    <a:bodyPr/>
                    <a:lstStyle/>
                    <a:p>
                      <a:pPr algn="ctr">
                        <a:lnSpc>
                          <a:spcPct val="150000"/>
                        </a:lnSpc>
                      </a:pPr>
                      <a:r>
                        <a:rPr lang="en-NZ" sz="2400" b="1" u="none">
                          <a:solidFill>
                            <a:srgbClr val="E4F3F5"/>
                          </a:solidFill>
                          <a:effectLst/>
                          <a:latin typeface="+mn-lt"/>
                          <a:ea typeface="+mn-ea"/>
                          <a:cs typeface="+mn-cs"/>
                        </a:rPr>
                        <a:t>3</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07435C"/>
                    </a:solidFill>
                  </a:tcPr>
                </a:tc>
                <a:tc>
                  <a:txBody>
                    <a:bodyPr/>
                    <a:lstStyle/>
                    <a:p>
                      <a:pPr marL="0" indent="0">
                        <a:lnSpc>
                          <a:spcPct val="150000"/>
                        </a:lnSpc>
                        <a:buClr>
                          <a:srgbClr val="00ABC5"/>
                        </a:buClr>
                        <a:buFont typeface="Arial" panose="020B0604020202020204" pitchFamily="34" charset="0"/>
                        <a:buNone/>
                      </a:pPr>
                      <a:r>
                        <a:rPr lang="en-NZ" sz="2400" b="0" i="0" u="none">
                          <a:solidFill>
                            <a:schemeClr val="tx1"/>
                          </a:solidFill>
                          <a:effectLst/>
                          <a:latin typeface="+mn-lt"/>
                          <a:ea typeface="+mn-ea"/>
                          <a:cs typeface="+mn-cs"/>
                        </a:rPr>
                        <a:t>Maintain multiple barriers to contamination</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extLst>
                  <a:ext uri="{0D108BD9-81ED-4DB2-BD59-A6C34878D82A}">
                    <a16:rowId xmlns:a16="http://schemas.microsoft.com/office/drawing/2014/main" val="284457744"/>
                  </a:ext>
                </a:extLst>
              </a:tr>
              <a:tr h="593286">
                <a:tc>
                  <a:txBody>
                    <a:bodyPr/>
                    <a:lstStyle/>
                    <a:p>
                      <a:pPr algn="ctr">
                        <a:lnSpc>
                          <a:spcPct val="150000"/>
                        </a:lnSpc>
                      </a:pPr>
                      <a:r>
                        <a:rPr lang="en-NZ" sz="2400" b="1" u="none">
                          <a:solidFill>
                            <a:srgbClr val="E4F3F5"/>
                          </a:solidFill>
                          <a:effectLst/>
                          <a:latin typeface="+mn-lt"/>
                          <a:ea typeface="+mn-ea"/>
                          <a:cs typeface="+mn-cs"/>
                        </a:rPr>
                        <a:t>4</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07435C"/>
                    </a:solidFill>
                  </a:tcPr>
                </a:tc>
                <a:tc>
                  <a:txBody>
                    <a:bodyPr/>
                    <a:lstStyle/>
                    <a:p>
                      <a:pPr marL="0" indent="0">
                        <a:lnSpc>
                          <a:spcPct val="150000"/>
                        </a:lnSpc>
                        <a:buClr>
                          <a:srgbClr val="00ABC5"/>
                        </a:buClr>
                        <a:buFont typeface="Arial" panose="020B0604020202020204" pitchFamily="34" charset="0"/>
                        <a:buNone/>
                      </a:pPr>
                      <a:r>
                        <a:rPr lang="fr-FR" sz="2400" b="0" i="0" u="none">
                          <a:solidFill>
                            <a:schemeClr val="tx1"/>
                          </a:solidFill>
                          <a:effectLst/>
                          <a:latin typeface="+mn-lt"/>
                          <a:ea typeface="+mn-ea"/>
                          <a:cs typeface="+mn-cs"/>
                        </a:rPr>
                        <a:t>Change precedes contamination</a:t>
                      </a:r>
                      <a:endParaRPr lang="en-NZ" sz="2400" b="0" i="0" u="none">
                        <a:solidFill>
                          <a:schemeClr val="tx1"/>
                        </a:solidFill>
                        <a:effectLst/>
                        <a:latin typeface="+mn-lt"/>
                        <a:ea typeface="+mn-ea"/>
                        <a:cs typeface="+mn-cs"/>
                      </a:endParaRP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extLst>
                  <a:ext uri="{0D108BD9-81ED-4DB2-BD59-A6C34878D82A}">
                    <a16:rowId xmlns:a16="http://schemas.microsoft.com/office/drawing/2014/main" val="4044570099"/>
                  </a:ext>
                </a:extLst>
              </a:tr>
              <a:tr h="593286">
                <a:tc>
                  <a:txBody>
                    <a:bodyPr/>
                    <a:lstStyle/>
                    <a:p>
                      <a:pPr algn="ctr">
                        <a:lnSpc>
                          <a:spcPct val="150000"/>
                        </a:lnSpc>
                      </a:pPr>
                      <a:r>
                        <a:rPr lang="en-NZ" sz="2400" b="1" u="none">
                          <a:solidFill>
                            <a:srgbClr val="E4F3F5"/>
                          </a:solidFill>
                          <a:effectLst/>
                          <a:latin typeface="+mn-lt"/>
                          <a:ea typeface="+mn-ea"/>
                          <a:cs typeface="+mn-cs"/>
                        </a:rPr>
                        <a:t>5</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07435C"/>
                    </a:solidFill>
                  </a:tcPr>
                </a:tc>
                <a:tc>
                  <a:txBody>
                    <a:bodyPr/>
                    <a:lstStyle/>
                    <a:p>
                      <a:pPr marL="0" indent="0">
                        <a:lnSpc>
                          <a:spcPct val="150000"/>
                        </a:lnSpc>
                        <a:buClr>
                          <a:srgbClr val="00ABC5"/>
                        </a:buClr>
                        <a:buFont typeface="Arial" panose="020B0604020202020204" pitchFamily="34" charset="0"/>
                        <a:buNone/>
                      </a:pPr>
                      <a:r>
                        <a:rPr lang="en-US" sz="2400" b="0" i="0" u="none">
                          <a:solidFill>
                            <a:schemeClr val="tx1"/>
                          </a:solidFill>
                          <a:effectLst/>
                          <a:latin typeface="+mn-lt"/>
                          <a:ea typeface="+mn-ea"/>
                          <a:cs typeface="+mn-cs"/>
                        </a:rPr>
                        <a:t>Suppliers must own the safety of drinking water</a:t>
                      </a:r>
                      <a:endParaRPr lang="en-NZ" sz="2400" b="0" i="0" u="none">
                        <a:solidFill>
                          <a:schemeClr val="tx1"/>
                        </a:solidFill>
                        <a:effectLst/>
                        <a:latin typeface="+mn-lt"/>
                        <a:ea typeface="+mn-ea"/>
                        <a:cs typeface="+mn-cs"/>
                      </a:endParaRP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extLst>
                  <a:ext uri="{0D108BD9-81ED-4DB2-BD59-A6C34878D82A}">
                    <a16:rowId xmlns:a16="http://schemas.microsoft.com/office/drawing/2014/main" val="3484649248"/>
                  </a:ext>
                </a:extLst>
              </a:tr>
              <a:tr h="593286">
                <a:tc>
                  <a:txBody>
                    <a:bodyPr/>
                    <a:lstStyle/>
                    <a:p>
                      <a:pPr algn="ctr">
                        <a:lnSpc>
                          <a:spcPct val="150000"/>
                        </a:lnSpc>
                      </a:pPr>
                      <a:r>
                        <a:rPr lang="en-NZ" sz="2400" b="1" u="none">
                          <a:solidFill>
                            <a:srgbClr val="E4F3F5"/>
                          </a:solidFill>
                          <a:effectLst/>
                          <a:latin typeface="+mn-lt"/>
                          <a:ea typeface="+mn-ea"/>
                          <a:cs typeface="+mn-cs"/>
                        </a:rPr>
                        <a:t>6</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07435C"/>
                    </a:solidFill>
                  </a:tcPr>
                </a:tc>
                <a:tc>
                  <a:txBody>
                    <a:bodyPr/>
                    <a:lstStyle/>
                    <a:p>
                      <a:pPr marL="0" indent="0">
                        <a:lnSpc>
                          <a:spcPct val="150000"/>
                        </a:lnSpc>
                        <a:buClr>
                          <a:srgbClr val="00ABC5"/>
                        </a:buClr>
                        <a:buFont typeface="Arial" panose="020B0604020202020204" pitchFamily="34" charset="0"/>
                        <a:buNone/>
                      </a:pPr>
                      <a:r>
                        <a:rPr lang="en-US" sz="2400" b="0" i="0" u="none">
                          <a:solidFill>
                            <a:schemeClr val="tx1"/>
                          </a:solidFill>
                          <a:effectLst/>
                          <a:latin typeface="+mn-lt"/>
                          <a:ea typeface="+mn-ea"/>
                          <a:cs typeface="+mn-cs"/>
                        </a:rPr>
                        <a:t>Apply a preventative risk management approach</a:t>
                      </a:r>
                      <a:endParaRPr lang="en-NZ" sz="2400" b="0" i="0" u="none">
                        <a:solidFill>
                          <a:schemeClr val="tx1"/>
                        </a:solidFill>
                        <a:effectLst/>
                        <a:latin typeface="+mn-lt"/>
                        <a:ea typeface="+mn-ea"/>
                        <a:cs typeface="+mn-cs"/>
                      </a:endParaRP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extLst>
                  <a:ext uri="{0D108BD9-81ED-4DB2-BD59-A6C34878D82A}">
                    <a16:rowId xmlns:a16="http://schemas.microsoft.com/office/drawing/2014/main" val="2636322779"/>
                  </a:ext>
                </a:extLst>
              </a:tr>
            </a:tbl>
          </a:graphicData>
        </a:graphic>
      </p:graphicFrame>
    </p:spTree>
    <p:extLst>
      <p:ext uri="{BB962C8B-B14F-4D97-AF65-F5344CB8AC3E}">
        <p14:creationId xmlns:p14="http://schemas.microsoft.com/office/powerpoint/2010/main" val="214878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What we know</a:t>
            </a:r>
            <a:endParaRPr lang="en-US" sz="4800" b="1" kern="0" spc="-5">
              <a:solidFill>
                <a:srgbClr val="005A83"/>
              </a:solidFill>
            </a:endParaRPr>
          </a:p>
        </p:txBody>
      </p:sp>
      <p:pic>
        <p:nvPicPr>
          <p:cNvPr id="9" name="Picture 8" descr="Chart, pie chart&#10;&#10;Description automatically generated">
            <a:extLst>
              <a:ext uri="{FF2B5EF4-FFF2-40B4-BE49-F238E27FC236}">
                <a16:creationId xmlns:a16="http://schemas.microsoft.com/office/drawing/2014/main" id="{1A4F5D0D-5764-6B8E-9CF1-F3B477AFB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747" y="2383326"/>
            <a:ext cx="3950073" cy="3505689"/>
          </a:xfrm>
          <a:prstGeom prst="rect">
            <a:avLst/>
          </a:prstGeom>
        </p:spPr>
      </p:pic>
      <p:sp>
        <p:nvSpPr>
          <p:cNvPr id="10" name="TextBox 9">
            <a:extLst>
              <a:ext uri="{FF2B5EF4-FFF2-40B4-BE49-F238E27FC236}">
                <a16:creationId xmlns:a16="http://schemas.microsoft.com/office/drawing/2014/main" id="{4FA04D49-5EBE-D2C0-A4A4-1E0B9D3EA7E8}"/>
              </a:ext>
            </a:extLst>
          </p:cNvPr>
          <p:cNvSpPr txBox="1"/>
          <p:nvPr/>
        </p:nvSpPr>
        <p:spPr>
          <a:xfrm>
            <a:off x="707299" y="1641186"/>
            <a:ext cx="3917244" cy="461665"/>
          </a:xfrm>
          <a:prstGeom prst="rect">
            <a:avLst/>
          </a:prstGeom>
          <a:noFill/>
        </p:spPr>
        <p:txBody>
          <a:bodyPr wrap="square" rtlCol="0">
            <a:spAutoFit/>
          </a:bodyPr>
          <a:lstStyle/>
          <a:p>
            <a:r>
              <a:rPr lang="en-NZ" sz="2400" b="1">
                <a:solidFill>
                  <a:srgbClr val="00ABC5"/>
                </a:solidFill>
              </a:rPr>
              <a:t>Notification events</a:t>
            </a:r>
          </a:p>
        </p:txBody>
      </p:sp>
      <p:sp>
        <p:nvSpPr>
          <p:cNvPr id="11" name="TextBox 10">
            <a:extLst>
              <a:ext uri="{FF2B5EF4-FFF2-40B4-BE49-F238E27FC236}">
                <a16:creationId xmlns:a16="http://schemas.microsoft.com/office/drawing/2014/main" id="{2A96FC04-4A04-2B55-6864-855F24E9CDFA}"/>
              </a:ext>
            </a:extLst>
          </p:cNvPr>
          <p:cNvSpPr txBox="1"/>
          <p:nvPr/>
        </p:nvSpPr>
        <p:spPr>
          <a:xfrm>
            <a:off x="7008263" y="1641186"/>
            <a:ext cx="3917244" cy="461665"/>
          </a:xfrm>
          <a:prstGeom prst="rect">
            <a:avLst/>
          </a:prstGeom>
          <a:noFill/>
        </p:spPr>
        <p:txBody>
          <a:bodyPr wrap="square" rtlCol="0">
            <a:spAutoFit/>
          </a:bodyPr>
          <a:lstStyle/>
          <a:p>
            <a:r>
              <a:rPr lang="en-NZ" sz="2400" b="1">
                <a:solidFill>
                  <a:srgbClr val="00ABC5"/>
                </a:solidFill>
              </a:rPr>
              <a:t>Consumer advisories</a:t>
            </a:r>
          </a:p>
        </p:txBody>
      </p:sp>
      <p:pic>
        <p:nvPicPr>
          <p:cNvPr id="3" name="Picture 2" descr="Chart, pie chart&#10;&#10;Description automatically generated">
            <a:extLst>
              <a:ext uri="{FF2B5EF4-FFF2-40B4-BE49-F238E27FC236}">
                <a16:creationId xmlns:a16="http://schemas.microsoft.com/office/drawing/2014/main" id="{10BBA7F9-4FFF-3107-A125-AAE28FEB6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18" y="2226142"/>
            <a:ext cx="5782482" cy="3820058"/>
          </a:xfrm>
          <a:prstGeom prst="rect">
            <a:avLst/>
          </a:prstGeom>
        </p:spPr>
      </p:pic>
    </p:spTree>
    <p:extLst>
      <p:ext uri="{BB962C8B-B14F-4D97-AF65-F5344CB8AC3E}">
        <p14:creationId xmlns:p14="http://schemas.microsoft.com/office/powerpoint/2010/main" val="2232108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What we know</a:t>
            </a:r>
            <a:endParaRPr lang="en-US" sz="4800" b="1" kern="0" spc="-5">
              <a:solidFill>
                <a:srgbClr val="005A83"/>
              </a:solidFill>
            </a:endParaRPr>
          </a:p>
        </p:txBody>
      </p:sp>
      <p:pic>
        <p:nvPicPr>
          <p:cNvPr id="3" name="Picture 2" descr="Chart, bar chart&#10;&#10;Description automatically generated">
            <a:extLst>
              <a:ext uri="{FF2B5EF4-FFF2-40B4-BE49-F238E27FC236}">
                <a16:creationId xmlns:a16="http://schemas.microsoft.com/office/drawing/2014/main" id="{9F4C4E9F-BF4F-7D77-BA86-8F4A58D28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35" y="1991427"/>
            <a:ext cx="6700854" cy="4184173"/>
          </a:xfrm>
          <a:prstGeom prst="rect">
            <a:avLst/>
          </a:prstGeom>
        </p:spPr>
      </p:pic>
      <p:sp>
        <p:nvSpPr>
          <p:cNvPr id="6" name="TextBox 5">
            <a:extLst>
              <a:ext uri="{FF2B5EF4-FFF2-40B4-BE49-F238E27FC236}">
                <a16:creationId xmlns:a16="http://schemas.microsoft.com/office/drawing/2014/main" id="{29E82858-1F94-1397-6638-C286CA077D0C}"/>
              </a:ext>
            </a:extLst>
          </p:cNvPr>
          <p:cNvSpPr txBox="1"/>
          <p:nvPr/>
        </p:nvSpPr>
        <p:spPr>
          <a:xfrm>
            <a:off x="707299" y="1529762"/>
            <a:ext cx="6096000" cy="461665"/>
          </a:xfrm>
          <a:prstGeom prst="rect">
            <a:avLst/>
          </a:prstGeom>
          <a:noFill/>
        </p:spPr>
        <p:txBody>
          <a:bodyPr wrap="square">
            <a:spAutoFit/>
          </a:bodyPr>
          <a:lstStyle/>
          <a:p>
            <a:r>
              <a:rPr lang="en-NZ" sz="2400" b="1">
                <a:solidFill>
                  <a:srgbClr val="00ABC5"/>
                </a:solidFill>
              </a:rPr>
              <a:t>Supplies owned by councils</a:t>
            </a:r>
          </a:p>
        </p:txBody>
      </p:sp>
    </p:spTree>
    <p:extLst>
      <p:ext uri="{BB962C8B-B14F-4D97-AF65-F5344CB8AC3E}">
        <p14:creationId xmlns:p14="http://schemas.microsoft.com/office/powerpoint/2010/main" val="1880668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What we know</a:t>
            </a:r>
            <a:endParaRPr lang="en-US" sz="4800" b="1" kern="0" spc="-5">
              <a:solidFill>
                <a:srgbClr val="005A83"/>
              </a:solidFill>
            </a:endParaRPr>
          </a:p>
        </p:txBody>
      </p:sp>
      <p:sp>
        <p:nvSpPr>
          <p:cNvPr id="6" name="TextBox 5">
            <a:extLst>
              <a:ext uri="{FF2B5EF4-FFF2-40B4-BE49-F238E27FC236}">
                <a16:creationId xmlns:a16="http://schemas.microsoft.com/office/drawing/2014/main" id="{29E82858-1F94-1397-6638-C286CA077D0C}"/>
              </a:ext>
            </a:extLst>
          </p:cNvPr>
          <p:cNvSpPr txBox="1"/>
          <p:nvPr/>
        </p:nvSpPr>
        <p:spPr>
          <a:xfrm>
            <a:off x="6374322" y="1744251"/>
            <a:ext cx="4542034" cy="707886"/>
          </a:xfrm>
          <a:prstGeom prst="rect">
            <a:avLst/>
          </a:prstGeom>
          <a:noFill/>
        </p:spPr>
        <p:txBody>
          <a:bodyPr wrap="square">
            <a:spAutoFit/>
          </a:bodyPr>
          <a:lstStyle/>
          <a:p>
            <a:r>
              <a:rPr lang="en-NZ" sz="2400" b="1">
                <a:solidFill>
                  <a:srgbClr val="00ABC5"/>
                </a:solidFill>
              </a:rPr>
              <a:t>Rate of compliance by region</a:t>
            </a:r>
          </a:p>
          <a:p>
            <a:r>
              <a:rPr lang="en-NZ" sz="1600" b="1">
                <a:solidFill>
                  <a:srgbClr val="00ABC5"/>
                </a:solidFill>
              </a:rPr>
              <a:t>– Year 2020</a:t>
            </a:r>
          </a:p>
        </p:txBody>
      </p:sp>
      <p:pic>
        <p:nvPicPr>
          <p:cNvPr id="9" name="Picture 8" descr="Map&#10;&#10;Description automatically generated">
            <a:extLst>
              <a:ext uri="{FF2B5EF4-FFF2-40B4-BE49-F238E27FC236}">
                <a16:creationId xmlns:a16="http://schemas.microsoft.com/office/drawing/2014/main" id="{A246C777-DAD6-07AE-E28E-38D1A2947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288" y="1192191"/>
            <a:ext cx="4927545" cy="5289569"/>
          </a:xfrm>
          <a:prstGeom prst="rect">
            <a:avLst/>
          </a:prstGeom>
        </p:spPr>
      </p:pic>
    </p:spTree>
    <p:extLst>
      <p:ext uri="{BB962C8B-B14F-4D97-AF65-F5344CB8AC3E}">
        <p14:creationId xmlns:p14="http://schemas.microsoft.com/office/powerpoint/2010/main" val="1783504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There’s more to learn</a:t>
            </a:r>
            <a:endParaRPr lang="en-US" sz="4800" b="1" kern="0" spc="-5">
              <a:solidFill>
                <a:srgbClr val="005A83"/>
              </a:solidFill>
            </a:endParaRPr>
          </a:p>
        </p:txBody>
      </p:sp>
      <p:sp>
        <p:nvSpPr>
          <p:cNvPr id="3" name="Text Placeholder 2">
            <a:extLst>
              <a:ext uri="{FF2B5EF4-FFF2-40B4-BE49-F238E27FC236}">
                <a16:creationId xmlns:a16="http://schemas.microsoft.com/office/drawing/2014/main" id="{D7499C51-E937-4A91-F67B-406F3C42F8F4}"/>
              </a:ext>
            </a:extLst>
          </p:cNvPr>
          <p:cNvSpPr txBox="1">
            <a:spLocks/>
          </p:cNvSpPr>
          <p:nvPr/>
        </p:nvSpPr>
        <p:spPr>
          <a:xfrm>
            <a:off x="707299" y="1563743"/>
            <a:ext cx="9846401" cy="2928174"/>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2900" indent="-342900">
              <a:lnSpc>
                <a:spcPct val="150000"/>
              </a:lnSpc>
              <a:spcBef>
                <a:spcPts val="1000"/>
              </a:spcBef>
              <a:spcAft>
                <a:spcPts val="1000"/>
              </a:spcAft>
              <a:buClr>
                <a:srgbClr val="00ABC5"/>
              </a:buClr>
              <a:buSzPct val="100000"/>
              <a:buFont typeface="Arial" panose="020B0604020202020204" pitchFamily="34" charset="0"/>
              <a:buChar char="•"/>
            </a:pPr>
            <a:r>
              <a:rPr lang="en-NZ" sz="2400">
                <a:ea typeface="+mn-lt"/>
                <a:cs typeface="+mn-lt"/>
              </a:rPr>
              <a:t>We are working to </a:t>
            </a:r>
            <a:r>
              <a:rPr lang="en-NZ" sz="2400" b="1">
                <a:ea typeface="+mn-lt"/>
                <a:cs typeface="+mn-lt"/>
              </a:rPr>
              <a:t>verify</a:t>
            </a:r>
            <a:r>
              <a:rPr lang="en-NZ" sz="2400">
                <a:ea typeface="+mn-lt"/>
                <a:cs typeface="+mn-lt"/>
              </a:rPr>
              <a:t> small registered supplies 1,436.</a:t>
            </a:r>
            <a:endParaRPr lang="en-US"/>
          </a:p>
          <a:p>
            <a:pPr marL="342900" indent="-342900">
              <a:lnSpc>
                <a:spcPct val="150000"/>
              </a:lnSpc>
              <a:spcBef>
                <a:spcPts val="1000"/>
              </a:spcBef>
              <a:spcAft>
                <a:spcPts val="1000"/>
              </a:spcAft>
              <a:buClr>
                <a:srgbClr val="00ABC5"/>
              </a:buClr>
              <a:buSzPct val="100000"/>
              <a:buFont typeface="Arial" panose="020B0604020202020204" pitchFamily="34" charset="0"/>
              <a:buChar char="•"/>
            </a:pPr>
            <a:r>
              <a:rPr lang="en-NZ" sz="2400">
                <a:ea typeface="+mn-lt"/>
                <a:cs typeface="+mn-lt"/>
              </a:rPr>
              <a:t>75,000 unregistered supplies serving 500,000 people.</a:t>
            </a:r>
          </a:p>
          <a:p>
            <a:pPr marL="342900" indent="-342900">
              <a:lnSpc>
                <a:spcPct val="150000"/>
              </a:lnSpc>
              <a:spcBef>
                <a:spcPts val="1000"/>
              </a:spcBef>
              <a:spcAft>
                <a:spcPts val="1000"/>
              </a:spcAft>
              <a:buClr>
                <a:srgbClr val="00ABC5"/>
              </a:buClr>
              <a:buSzPct val="100000"/>
              <a:buFont typeface="Arial" panose="020B0604020202020204" pitchFamily="34" charset="0"/>
              <a:buChar char="•"/>
            </a:pPr>
            <a:r>
              <a:rPr lang="en-NZ" sz="2400">
                <a:ea typeface="+mn-lt"/>
                <a:cs typeface="+mn-lt"/>
              </a:rPr>
              <a:t>We don’t know much about the quality of non-networked supplies.</a:t>
            </a:r>
          </a:p>
          <a:p>
            <a:pPr marL="342900" indent="-342900">
              <a:lnSpc>
                <a:spcPct val="150000"/>
              </a:lnSpc>
              <a:spcBef>
                <a:spcPts val="1000"/>
              </a:spcBef>
              <a:spcAft>
                <a:spcPts val="1000"/>
              </a:spcAft>
              <a:buClr>
                <a:srgbClr val="00ABC5"/>
              </a:buClr>
              <a:buSzPct val="100000"/>
              <a:buFont typeface="Arial" panose="020B0604020202020204" pitchFamily="34" charset="0"/>
              <a:buChar char="•"/>
            </a:pPr>
            <a:r>
              <a:rPr lang="en-NZ" sz="2400">
                <a:ea typeface="+mn-lt"/>
                <a:cs typeface="+mn-lt"/>
              </a:rPr>
              <a:t>We’re starting to figure out the big picture.</a:t>
            </a:r>
            <a:endParaRPr lang="en-NZ" sz="2400">
              <a:latin typeface="Calibri" panose="020F0502020204030204" pitchFamily="34" charset="0"/>
              <a:ea typeface="Calibri" panose="020F0502020204030204" pitchFamily="34" charset="0"/>
              <a:cs typeface="Calibri"/>
            </a:endParaRPr>
          </a:p>
        </p:txBody>
      </p:sp>
    </p:spTree>
    <p:extLst>
      <p:ext uri="{BB962C8B-B14F-4D97-AF65-F5344CB8AC3E}">
        <p14:creationId xmlns:p14="http://schemas.microsoft.com/office/powerpoint/2010/main" val="1248813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Learning from each other</a:t>
            </a:r>
            <a:endParaRPr lang="en-US" sz="4800" b="1" kern="0" spc="-5">
              <a:solidFill>
                <a:srgbClr val="005A83"/>
              </a:solidFill>
            </a:endParaRPr>
          </a:p>
        </p:txBody>
      </p:sp>
      <p:sp>
        <p:nvSpPr>
          <p:cNvPr id="3" name="Text Placeholder 2">
            <a:extLst>
              <a:ext uri="{FF2B5EF4-FFF2-40B4-BE49-F238E27FC236}">
                <a16:creationId xmlns:a16="http://schemas.microsoft.com/office/drawing/2014/main" id="{D7499C51-E937-4A91-F67B-406F3C42F8F4}"/>
              </a:ext>
            </a:extLst>
          </p:cNvPr>
          <p:cNvSpPr txBox="1">
            <a:spLocks/>
          </p:cNvSpPr>
          <p:nvPr/>
        </p:nvSpPr>
        <p:spPr>
          <a:xfrm>
            <a:off x="707299" y="1534246"/>
            <a:ext cx="10160726" cy="4124206"/>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2900" indent="-285750">
              <a:spcBef>
                <a:spcPts val="1200"/>
              </a:spcBef>
              <a:spcAft>
                <a:spcPts val="1200"/>
              </a:spcAft>
              <a:buClr>
                <a:srgbClr val="00ABC5"/>
              </a:buClr>
              <a:buSzPct val="100000"/>
              <a:buFont typeface="Arial" panose="020B0604020202020204" pitchFamily="34" charset="0"/>
              <a:buChar char="•"/>
            </a:pPr>
            <a:r>
              <a:rPr lang="en-US" sz="2400" kern="0">
                <a:solidFill>
                  <a:srgbClr val="000000"/>
                </a:solidFill>
                <a:latin typeface="Calibri"/>
                <a:cs typeface="Calibri"/>
              </a:rPr>
              <a:t>We’re getting to know the sector and building our regulatory system.</a:t>
            </a:r>
          </a:p>
          <a:p>
            <a:pPr marL="342900" indent="-285750">
              <a:spcBef>
                <a:spcPts val="1200"/>
              </a:spcBef>
              <a:spcAft>
                <a:spcPts val="1200"/>
              </a:spcAft>
              <a:buClr>
                <a:srgbClr val="00ABC5"/>
              </a:buClr>
              <a:buSzPct val="100000"/>
              <a:buFont typeface="Arial" panose="020B0604020202020204" pitchFamily="34" charset="0"/>
              <a:buChar char="•"/>
            </a:pPr>
            <a:r>
              <a:rPr lang="en-NZ" sz="2400">
                <a:solidFill>
                  <a:srgbClr val="000000"/>
                </a:solidFill>
                <a:latin typeface="Calibri"/>
                <a:cs typeface="Calibri"/>
              </a:rPr>
              <a:t>We've received valuable feedback from our first public consultation that has resulted in changes to our approach.</a:t>
            </a:r>
          </a:p>
          <a:p>
            <a:pPr marL="342900" indent="-285750">
              <a:spcBef>
                <a:spcPts val="1200"/>
              </a:spcBef>
              <a:spcAft>
                <a:spcPts val="1200"/>
              </a:spcAft>
              <a:buClr>
                <a:srgbClr val="00ABC5"/>
              </a:buClr>
              <a:buSzPct val="100000"/>
              <a:buFont typeface="Arial" panose="020B0604020202020204" pitchFamily="34" charset="0"/>
              <a:buChar char="•"/>
            </a:pPr>
            <a:r>
              <a:rPr lang="en-NZ" sz="2400">
                <a:solidFill>
                  <a:srgbClr val="000000"/>
                </a:solidFill>
                <a:latin typeface="Calibri"/>
                <a:cs typeface="Calibri"/>
              </a:rPr>
              <a:t>Consultations are underway and more to come.</a:t>
            </a:r>
          </a:p>
          <a:p>
            <a:pPr marL="342900" indent="-285750">
              <a:spcBef>
                <a:spcPts val="1200"/>
              </a:spcBef>
              <a:spcAft>
                <a:spcPts val="1200"/>
              </a:spcAft>
              <a:buClr>
                <a:srgbClr val="00ABC5"/>
              </a:buClr>
              <a:buSzPct val="100000"/>
              <a:buFont typeface="Arial" panose="020B0604020202020204" pitchFamily="34" charset="0"/>
              <a:buChar char="•"/>
            </a:pPr>
            <a:r>
              <a:rPr lang="en-NZ" sz="2400">
                <a:solidFill>
                  <a:srgbClr val="000000"/>
                </a:solidFill>
                <a:latin typeface="Calibri"/>
                <a:cs typeface="Calibri"/>
              </a:rPr>
              <a:t>Pilots on Drinking Water Safety Planning templates and the Maturity Model. </a:t>
            </a:r>
          </a:p>
          <a:p>
            <a:pPr marL="342900" indent="-285750">
              <a:spcBef>
                <a:spcPts val="1200"/>
              </a:spcBef>
              <a:spcAft>
                <a:spcPts val="1200"/>
              </a:spcAft>
              <a:buClr>
                <a:srgbClr val="00ABC5"/>
              </a:buClr>
              <a:buSzPct val="100000"/>
              <a:buFont typeface="Arial" panose="020B0604020202020204" pitchFamily="34" charset="0"/>
              <a:buChar char="•"/>
            </a:pPr>
            <a:r>
              <a:rPr lang="en-NZ" sz="2400">
                <a:solidFill>
                  <a:srgbClr val="000000"/>
                </a:solidFill>
                <a:latin typeface="Calibri"/>
                <a:cs typeface="Calibri"/>
              </a:rPr>
              <a:t>Have gained great learnings from incident and emergency scenario exercises.</a:t>
            </a:r>
          </a:p>
          <a:p>
            <a:pPr marL="342900" indent="-285750">
              <a:spcBef>
                <a:spcPts val="1200"/>
              </a:spcBef>
              <a:spcAft>
                <a:spcPts val="1200"/>
              </a:spcAft>
              <a:buClr>
                <a:srgbClr val="00ABC5"/>
              </a:buClr>
              <a:buSzPct val="100000"/>
              <a:buFont typeface="Arial" panose="020B0604020202020204" pitchFamily="34" charset="0"/>
              <a:buChar char="•"/>
            </a:pPr>
            <a:r>
              <a:rPr lang="en-NZ" sz="2400">
                <a:solidFill>
                  <a:srgbClr val="000000"/>
                </a:solidFill>
                <a:latin typeface="Calibri"/>
                <a:cs typeface="Calibri"/>
              </a:rPr>
              <a:t>Sector engagement has been a primary focus – we want to get to know you.</a:t>
            </a:r>
          </a:p>
        </p:txBody>
      </p:sp>
    </p:spTree>
    <p:extLst>
      <p:ext uri="{BB962C8B-B14F-4D97-AF65-F5344CB8AC3E}">
        <p14:creationId xmlns:p14="http://schemas.microsoft.com/office/powerpoint/2010/main" val="4199496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8C90-44A1-7346-1755-1EA4A67F0A85}"/>
              </a:ext>
            </a:extLst>
          </p:cNvPr>
          <p:cNvSpPr>
            <a:spLocks noGrp="1"/>
          </p:cNvSpPr>
          <p:nvPr>
            <p:ph type="title"/>
          </p:nvPr>
        </p:nvSpPr>
        <p:spPr>
          <a:xfrm>
            <a:off x="707299" y="535849"/>
            <a:ext cx="9287373" cy="646331"/>
          </a:xfrm>
        </p:spPr>
        <p:txBody>
          <a:bodyPr/>
          <a:lstStyle/>
          <a:p>
            <a:r>
              <a:rPr lang="en-NZ" sz="4200" spc="-5">
                <a:solidFill>
                  <a:srgbClr val="005A83"/>
                </a:solidFill>
              </a:rPr>
              <a:t>Our priorities and regulatory approach</a:t>
            </a:r>
          </a:p>
        </p:txBody>
      </p:sp>
      <p:sp>
        <p:nvSpPr>
          <p:cNvPr id="4" name="TextBox 3">
            <a:extLst>
              <a:ext uri="{FF2B5EF4-FFF2-40B4-BE49-F238E27FC236}">
                <a16:creationId xmlns:a16="http://schemas.microsoft.com/office/drawing/2014/main" id="{08A688D1-2830-5446-4A8C-708A853E8894}"/>
              </a:ext>
            </a:extLst>
          </p:cNvPr>
          <p:cNvSpPr txBox="1"/>
          <p:nvPr/>
        </p:nvSpPr>
        <p:spPr>
          <a:xfrm>
            <a:off x="640624" y="1459178"/>
            <a:ext cx="7010400" cy="461665"/>
          </a:xfrm>
          <a:prstGeom prst="rect">
            <a:avLst/>
          </a:prstGeom>
          <a:noFill/>
        </p:spPr>
        <p:txBody>
          <a:bodyPr wrap="square" rtlCol="0">
            <a:spAutoFit/>
          </a:bodyPr>
          <a:lstStyle/>
          <a:p>
            <a:r>
              <a:rPr lang="en-NZ" sz="2400" b="1">
                <a:solidFill>
                  <a:srgbClr val="00ABC5"/>
                </a:solidFill>
              </a:rPr>
              <a:t>Compliance, Monitoring, and Enforcement Strategy</a:t>
            </a:r>
          </a:p>
        </p:txBody>
      </p:sp>
      <p:sp>
        <p:nvSpPr>
          <p:cNvPr id="6" name="Speech Bubble: Rectangle with Corners Rounded 5">
            <a:extLst>
              <a:ext uri="{FF2B5EF4-FFF2-40B4-BE49-F238E27FC236}">
                <a16:creationId xmlns:a16="http://schemas.microsoft.com/office/drawing/2014/main" id="{C9251669-F409-E685-0932-CACEC7D16A60}"/>
              </a:ext>
            </a:extLst>
          </p:cNvPr>
          <p:cNvSpPr/>
          <p:nvPr/>
        </p:nvSpPr>
        <p:spPr>
          <a:xfrm>
            <a:off x="8481604" y="2020711"/>
            <a:ext cx="3246875" cy="2085533"/>
          </a:xfrm>
          <a:prstGeom prst="wedgeRoundRectCallout">
            <a:avLst>
              <a:gd name="adj1" fmla="val -36190"/>
              <a:gd name="adj2" fmla="val 85451"/>
              <a:gd name="adj3" fmla="val 16667"/>
            </a:avLst>
          </a:prstGeom>
          <a:solidFill>
            <a:srgbClr val="00A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a:solidFill>
                  <a:schemeClr val="bg1"/>
                </a:solidFill>
                <a:latin typeface="Calibri"/>
                <a:cs typeface="Calibri"/>
              </a:rPr>
              <a:t>What can drinking water suppliers and communities expect from Taumata Arowai over the next three years?</a:t>
            </a:r>
            <a:endParaRPr lang="en-NZ" b="1">
              <a:solidFill>
                <a:schemeClr val="bg1"/>
              </a:solidFill>
            </a:endParaRPr>
          </a:p>
        </p:txBody>
      </p:sp>
      <p:pic>
        <p:nvPicPr>
          <p:cNvPr id="10" name="Picture 9" descr="Text&#10;&#10;Description automatically generated">
            <a:extLst>
              <a:ext uri="{FF2B5EF4-FFF2-40B4-BE49-F238E27FC236}">
                <a16:creationId xmlns:a16="http://schemas.microsoft.com/office/drawing/2014/main" id="{BC840450-3393-2923-7409-C89A0C0AE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299" y="1898199"/>
            <a:ext cx="7273925" cy="4602665"/>
          </a:xfrm>
          <a:prstGeom prst="rect">
            <a:avLst/>
          </a:prstGeom>
        </p:spPr>
      </p:pic>
    </p:spTree>
    <p:extLst>
      <p:ext uri="{BB962C8B-B14F-4D97-AF65-F5344CB8AC3E}">
        <p14:creationId xmlns:p14="http://schemas.microsoft.com/office/powerpoint/2010/main" val="176421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Plan for success</a:t>
            </a:r>
            <a:endParaRPr lang="en-US" sz="4800" b="1" kern="0" spc="-5">
              <a:solidFill>
                <a:srgbClr val="005A83"/>
              </a:solidFill>
            </a:endParaRPr>
          </a:p>
        </p:txBody>
      </p:sp>
      <p:sp>
        <p:nvSpPr>
          <p:cNvPr id="2" name="Text Placeholder 2">
            <a:extLst>
              <a:ext uri="{FF2B5EF4-FFF2-40B4-BE49-F238E27FC236}">
                <a16:creationId xmlns:a16="http://schemas.microsoft.com/office/drawing/2014/main" id="{0E19BAD5-0378-697A-0B21-5A9BBA5E5332}"/>
              </a:ext>
            </a:extLst>
          </p:cNvPr>
          <p:cNvSpPr txBox="1">
            <a:spLocks/>
          </p:cNvSpPr>
          <p:nvPr/>
        </p:nvSpPr>
        <p:spPr>
          <a:xfrm>
            <a:off x="707299" y="1549847"/>
            <a:ext cx="10160726" cy="4965462"/>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57150">
              <a:spcBef>
                <a:spcPts val="800"/>
              </a:spcBef>
              <a:spcAft>
                <a:spcPts val="800"/>
              </a:spcAft>
              <a:buClr>
                <a:srgbClr val="00ABC5"/>
              </a:buClr>
              <a:buSzPct val="100000"/>
            </a:pPr>
            <a:r>
              <a:rPr lang="en-NZ" sz="2400" kern="0">
                <a:solidFill>
                  <a:srgbClr val="000000"/>
                </a:solidFill>
                <a:latin typeface="Calibri"/>
                <a:cs typeface="Calibri"/>
              </a:rPr>
              <a:t>Plan your way to being successful in providing safe drinking water:</a:t>
            </a:r>
          </a:p>
          <a:p>
            <a:pPr marL="800100" lvl="1" indent="-285750">
              <a:spcBef>
                <a:spcPts val="800"/>
              </a:spcBef>
              <a:spcAft>
                <a:spcPts val="800"/>
              </a:spcAft>
              <a:buClr>
                <a:srgbClr val="00ABC5"/>
              </a:buClr>
              <a:buSzPct val="100000"/>
              <a:buFont typeface="Arial" panose="020B0604020202020204" pitchFamily="34" charset="0"/>
              <a:buChar char="•"/>
            </a:pPr>
            <a:r>
              <a:rPr lang="en-NZ" sz="2400" kern="0">
                <a:solidFill>
                  <a:srgbClr val="000000"/>
                </a:solidFill>
                <a:latin typeface="Calibri"/>
                <a:cs typeface="Calibri"/>
              </a:rPr>
              <a:t>Where do you want to get to?</a:t>
            </a:r>
          </a:p>
          <a:p>
            <a:pPr marL="800100" lvl="1" indent="-285750">
              <a:spcBef>
                <a:spcPts val="800"/>
              </a:spcBef>
              <a:spcAft>
                <a:spcPts val="800"/>
              </a:spcAft>
              <a:buClr>
                <a:srgbClr val="00ABC5"/>
              </a:buClr>
              <a:buSzPct val="100000"/>
              <a:buFont typeface="Arial" panose="020B0604020202020204" pitchFamily="34" charset="0"/>
              <a:buChar char="•"/>
            </a:pPr>
            <a:r>
              <a:rPr lang="en-NZ" sz="2400" kern="0">
                <a:solidFill>
                  <a:srgbClr val="000000"/>
                </a:solidFill>
                <a:latin typeface="Calibri"/>
                <a:cs typeface="Calibri"/>
              </a:rPr>
              <a:t>Where are the gaps?</a:t>
            </a:r>
          </a:p>
          <a:p>
            <a:pPr marL="800100" lvl="1" indent="-285750">
              <a:spcBef>
                <a:spcPts val="800"/>
              </a:spcBef>
              <a:spcAft>
                <a:spcPts val="800"/>
              </a:spcAft>
              <a:buClr>
                <a:srgbClr val="00ABC5"/>
              </a:buClr>
              <a:buSzPct val="100000"/>
              <a:buFont typeface="Arial" panose="020B0604020202020204" pitchFamily="34" charset="0"/>
              <a:buChar char="•"/>
            </a:pPr>
            <a:r>
              <a:rPr lang="en-NZ" sz="2400" kern="0">
                <a:solidFill>
                  <a:srgbClr val="000000"/>
                </a:solidFill>
                <a:latin typeface="Calibri"/>
                <a:cs typeface="Calibri"/>
              </a:rPr>
              <a:t>What do you need in place to get there?</a:t>
            </a:r>
          </a:p>
          <a:p>
            <a:pPr marL="800100" lvl="1" indent="-285750">
              <a:spcBef>
                <a:spcPts val="800"/>
              </a:spcBef>
              <a:spcAft>
                <a:spcPts val="800"/>
              </a:spcAft>
              <a:buClr>
                <a:srgbClr val="00ABC5"/>
              </a:buClr>
              <a:buSzPct val="100000"/>
              <a:buFont typeface="Arial" panose="020B0604020202020204" pitchFamily="34" charset="0"/>
              <a:buChar char="•"/>
            </a:pPr>
            <a:endParaRPr lang="en-NZ" sz="2400" kern="0">
              <a:solidFill>
                <a:srgbClr val="000000"/>
              </a:solidFill>
              <a:latin typeface="Calibri"/>
              <a:cs typeface="Calibri"/>
            </a:endParaRPr>
          </a:p>
          <a:p>
            <a:pPr marL="57150">
              <a:spcBef>
                <a:spcPts val="800"/>
              </a:spcBef>
              <a:spcAft>
                <a:spcPts val="800"/>
              </a:spcAft>
              <a:buClr>
                <a:srgbClr val="00ABC5"/>
              </a:buClr>
              <a:buSzPct val="100000"/>
            </a:pPr>
            <a:r>
              <a:rPr lang="en-NZ" sz="2400" kern="0">
                <a:solidFill>
                  <a:srgbClr val="000000"/>
                </a:solidFill>
                <a:latin typeface="Calibri"/>
                <a:cs typeface="Calibri"/>
              </a:rPr>
              <a:t>Managing risks = managing uncertainty:</a:t>
            </a:r>
          </a:p>
          <a:p>
            <a:pPr marL="800100" lvl="1" indent="-285750">
              <a:spcBef>
                <a:spcPts val="800"/>
              </a:spcBef>
              <a:spcAft>
                <a:spcPts val="800"/>
              </a:spcAft>
              <a:buClr>
                <a:srgbClr val="00ABC5"/>
              </a:buClr>
              <a:buSzPct val="100000"/>
              <a:buFont typeface="Arial" panose="020B0604020202020204" pitchFamily="34" charset="0"/>
              <a:buChar char="•"/>
            </a:pPr>
            <a:r>
              <a:rPr lang="en-NZ" sz="2400" kern="0">
                <a:solidFill>
                  <a:srgbClr val="000000"/>
                </a:solidFill>
                <a:latin typeface="Calibri"/>
                <a:cs typeface="Calibri"/>
              </a:rPr>
              <a:t>Be aware of the uncertainties.</a:t>
            </a:r>
          </a:p>
          <a:p>
            <a:pPr marL="800100" lvl="1" indent="-285750">
              <a:spcBef>
                <a:spcPts val="800"/>
              </a:spcBef>
              <a:spcAft>
                <a:spcPts val="800"/>
              </a:spcAft>
              <a:buClr>
                <a:srgbClr val="00ABC5"/>
              </a:buClr>
              <a:buSzPct val="100000"/>
              <a:buFont typeface="Arial" panose="020B0604020202020204" pitchFamily="34" charset="0"/>
              <a:buChar char="•"/>
            </a:pPr>
            <a:r>
              <a:rPr lang="en-NZ" sz="2400" kern="0">
                <a:solidFill>
                  <a:srgbClr val="000000"/>
                </a:solidFill>
                <a:latin typeface="Calibri"/>
                <a:cs typeface="Calibri"/>
              </a:rPr>
              <a:t>Planning is key to successfully managing the uncertainty.</a:t>
            </a:r>
          </a:p>
          <a:p>
            <a:pPr marL="342900" indent="-285750">
              <a:spcBef>
                <a:spcPts val="800"/>
              </a:spcBef>
              <a:spcAft>
                <a:spcPts val="800"/>
              </a:spcAft>
              <a:buClr>
                <a:srgbClr val="00ABC5"/>
              </a:buClr>
              <a:buSzPct val="100000"/>
              <a:buFont typeface="Arial" panose="020B0604020202020204" pitchFamily="34" charset="0"/>
              <a:buChar char="•"/>
            </a:pPr>
            <a:endParaRPr lang="en-NZ" sz="2400" kern="0">
              <a:solidFill>
                <a:srgbClr val="000000"/>
              </a:solidFill>
              <a:latin typeface="Calibri"/>
              <a:cs typeface="Calibri"/>
            </a:endParaRPr>
          </a:p>
        </p:txBody>
      </p:sp>
    </p:spTree>
    <p:extLst>
      <p:ext uri="{BB962C8B-B14F-4D97-AF65-F5344CB8AC3E}">
        <p14:creationId xmlns:p14="http://schemas.microsoft.com/office/powerpoint/2010/main" val="602916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1" y="0"/>
            <a:ext cx="12735166" cy="6858000"/>
          </a:xfrm>
          <a:prstGeom prst="rect">
            <a:avLst/>
          </a:prstGeom>
        </p:spPr>
      </p:pic>
      <p:sp>
        <p:nvSpPr>
          <p:cNvPr id="7" name="object 3">
            <a:extLst>
              <a:ext uri="{FF2B5EF4-FFF2-40B4-BE49-F238E27FC236}">
                <a16:creationId xmlns:a16="http://schemas.microsoft.com/office/drawing/2014/main" id="{2D20ADF2-6FA8-4140-BCF7-EB41C6D900CC}"/>
              </a:ext>
            </a:extLst>
          </p:cNvPr>
          <p:cNvSpPr txBox="1">
            <a:spLocks noGrp="1"/>
          </p:cNvSpPr>
          <p:nvPr>
            <p:ph type="title"/>
          </p:nvPr>
        </p:nvSpPr>
        <p:spPr>
          <a:xfrm>
            <a:off x="838200" y="1760594"/>
            <a:ext cx="10126362" cy="3336811"/>
          </a:xfrm>
          <a:prstGeom prst="rect">
            <a:avLst/>
          </a:prstGeom>
        </p:spPr>
        <p:txBody>
          <a:bodyPr vert="horz" wrap="square" lIns="0" tIns="12700" rIns="0" bIns="0" rtlCol="0">
            <a:spAutoFit/>
          </a:bodyPr>
          <a:lstStyle/>
          <a:p>
            <a:pPr marL="12700" algn="ctr">
              <a:spcBef>
                <a:spcPts val="100"/>
              </a:spcBef>
            </a:pPr>
            <a:r>
              <a:rPr lang="en-NZ" spc="-45">
                <a:solidFill>
                  <a:schemeClr val="bg1"/>
                </a:solidFill>
              </a:rPr>
              <a:t>The Risk Management Landscape: Drinking Water Safety Planning</a:t>
            </a:r>
            <a:br>
              <a:rPr lang="en-NZ" spc="-45">
                <a:solidFill>
                  <a:schemeClr val="bg1"/>
                </a:solidFill>
              </a:rPr>
            </a:br>
            <a:br>
              <a:rPr lang="en-NZ" sz="3600" spc="-45">
                <a:solidFill>
                  <a:schemeClr val="bg1"/>
                </a:solidFill>
              </a:rPr>
            </a:br>
            <a:r>
              <a:rPr lang="en-NZ" sz="3600" spc="-45">
                <a:solidFill>
                  <a:schemeClr val="bg1"/>
                </a:solidFill>
              </a:rPr>
              <a:t>Jim Graham |  Principal Advisor Drinking Water</a:t>
            </a:r>
            <a:br>
              <a:rPr lang="en-NZ" sz="3600" spc="-45">
                <a:solidFill>
                  <a:schemeClr val="bg1"/>
                </a:solidFill>
              </a:rPr>
            </a:br>
            <a:endParaRPr lang="en-NZ" sz="3600" spc="-15">
              <a:solidFill>
                <a:schemeClr val="bg1"/>
              </a:solidFill>
            </a:endParaRPr>
          </a:p>
        </p:txBody>
      </p:sp>
    </p:spTree>
    <p:extLst>
      <p:ext uri="{BB962C8B-B14F-4D97-AF65-F5344CB8AC3E}">
        <p14:creationId xmlns:p14="http://schemas.microsoft.com/office/powerpoint/2010/main" val="199443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1" y="0"/>
            <a:ext cx="12735166" cy="6858000"/>
          </a:xfrm>
          <a:prstGeom prst="rect">
            <a:avLst/>
          </a:prstGeom>
        </p:spPr>
      </p:pic>
      <p:sp>
        <p:nvSpPr>
          <p:cNvPr id="7" name="object 3">
            <a:extLst>
              <a:ext uri="{FF2B5EF4-FFF2-40B4-BE49-F238E27FC236}">
                <a16:creationId xmlns:a16="http://schemas.microsoft.com/office/drawing/2014/main" id="{2D20ADF2-6FA8-4140-BCF7-EB41C6D900CC}"/>
              </a:ext>
            </a:extLst>
          </p:cNvPr>
          <p:cNvSpPr txBox="1">
            <a:spLocks noGrp="1"/>
          </p:cNvSpPr>
          <p:nvPr>
            <p:ph type="title"/>
          </p:nvPr>
        </p:nvSpPr>
        <p:spPr>
          <a:xfrm>
            <a:off x="1477297" y="2684207"/>
            <a:ext cx="9324053" cy="1644040"/>
          </a:xfrm>
          <a:prstGeom prst="rect">
            <a:avLst/>
          </a:prstGeom>
        </p:spPr>
        <p:txBody>
          <a:bodyPr vert="horz" wrap="square" lIns="0" tIns="12700" rIns="0" bIns="0" rtlCol="0">
            <a:spAutoFit/>
          </a:bodyPr>
          <a:lstStyle/>
          <a:p>
            <a:pPr marL="12700" algn="ctr">
              <a:spcBef>
                <a:spcPts val="600"/>
              </a:spcBef>
              <a:spcAft>
                <a:spcPts val="600"/>
              </a:spcAft>
            </a:pPr>
            <a:r>
              <a:rPr lang="en-NZ" spc="-45">
                <a:solidFill>
                  <a:schemeClr val="bg1"/>
                </a:solidFill>
              </a:rPr>
              <a:t>Tipa Mahuta | Te Puna Chair</a:t>
            </a:r>
            <a:br>
              <a:rPr lang="en-NZ" spc="-45">
                <a:solidFill>
                  <a:schemeClr val="bg1"/>
                </a:solidFill>
              </a:rPr>
            </a:br>
            <a:br>
              <a:rPr lang="en-NZ" sz="1000" spc="-45">
                <a:solidFill>
                  <a:schemeClr val="bg1"/>
                </a:solidFill>
              </a:rPr>
            </a:br>
            <a:r>
              <a:rPr lang="en-NZ" sz="4200" b="0" i="0">
                <a:solidFill>
                  <a:schemeClr val="bg1"/>
                </a:solidFill>
                <a:effectLst/>
                <a:latin typeface="Metric"/>
              </a:rPr>
              <a:t>Waikato, Maniapoto me </a:t>
            </a:r>
            <a:r>
              <a:rPr lang="en-NZ" sz="4200" b="0" i="0" err="1">
                <a:solidFill>
                  <a:schemeClr val="bg1"/>
                </a:solidFill>
                <a:effectLst/>
                <a:latin typeface="Metric"/>
              </a:rPr>
              <a:t>Ngapuhi</a:t>
            </a:r>
            <a:endParaRPr lang="en-NZ" sz="4200" spc="-15">
              <a:solidFill>
                <a:schemeClr val="bg1"/>
              </a:solidFill>
            </a:endParaRPr>
          </a:p>
        </p:txBody>
      </p:sp>
    </p:spTree>
    <p:extLst>
      <p:ext uri="{BB962C8B-B14F-4D97-AF65-F5344CB8AC3E}">
        <p14:creationId xmlns:p14="http://schemas.microsoft.com/office/powerpoint/2010/main" val="1511653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Reviewing plans</a:t>
            </a:r>
            <a:endParaRPr lang="en-US" sz="4800" b="1" kern="0" spc="-5">
              <a:solidFill>
                <a:srgbClr val="005A83"/>
              </a:solidFill>
            </a:endParaRPr>
          </a:p>
        </p:txBody>
      </p:sp>
      <p:sp>
        <p:nvSpPr>
          <p:cNvPr id="6" name="Text Box 2">
            <a:extLst>
              <a:ext uri="{FF2B5EF4-FFF2-40B4-BE49-F238E27FC236}">
                <a16:creationId xmlns:a16="http://schemas.microsoft.com/office/drawing/2014/main" id="{7403CAED-42D4-3ADB-CFBA-A3C71487AB51}"/>
              </a:ext>
            </a:extLst>
          </p:cNvPr>
          <p:cNvSpPr txBox="1">
            <a:spLocks noChangeArrowheads="1"/>
          </p:cNvSpPr>
          <p:nvPr/>
        </p:nvSpPr>
        <p:spPr bwMode="auto">
          <a:xfrm>
            <a:off x="868218" y="2898697"/>
            <a:ext cx="1166784" cy="1554296"/>
          </a:xfrm>
          <a:prstGeom prst="rect">
            <a:avLst/>
          </a:prstGeom>
          <a:solidFill>
            <a:srgbClr val="007E9E"/>
          </a:solidFill>
          <a:ln w="19050">
            <a:solidFill>
              <a:srgbClr val="007E9E"/>
            </a:solidFill>
            <a:miter lim="800000"/>
            <a:headEnd/>
            <a:tailEnd/>
          </a:ln>
        </p:spPr>
        <p:txBody>
          <a:bodyPr rot="0" vert="horz" wrap="square" lIns="91440" tIns="45720" rIns="91440" bIns="45720" anchor="t" anchorCtr="0">
            <a:noAutofit/>
          </a:bodyPr>
          <a:lstStyle/>
          <a:p>
            <a:endParaRPr lang="en-NZ" sz="2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800"/>
              </a:spcBef>
              <a:spcAft>
                <a:spcPts val="800"/>
              </a:spcAft>
            </a:pPr>
            <a:r>
              <a:rPr lang="en-NZ" sz="1400">
                <a:solidFill>
                  <a:schemeClr val="bg1"/>
                </a:solidFill>
                <a:effectLst/>
                <a:latin typeface="Calibri" panose="020F0502020204030204" pitchFamily="34" charset="0"/>
                <a:ea typeface="Calibri" panose="020F0502020204030204" pitchFamily="34" charset="0"/>
                <a:cs typeface="Arial" panose="020B0604020202020204" pitchFamily="34" charset="0"/>
              </a:rPr>
              <a:t>Supplier submits Drinking Water Safety Plan/s</a:t>
            </a:r>
          </a:p>
        </p:txBody>
      </p:sp>
      <p:sp>
        <p:nvSpPr>
          <p:cNvPr id="7" name="Text Box 2">
            <a:extLst>
              <a:ext uri="{FF2B5EF4-FFF2-40B4-BE49-F238E27FC236}">
                <a16:creationId xmlns:a16="http://schemas.microsoft.com/office/drawing/2014/main" id="{141E8077-7C07-44D5-D185-B890E5734F21}"/>
              </a:ext>
            </a:extLst>
          </p:cNvPr>
          <p:cNvSpPr txBox="1">
            <a:spLocks noChangeArrowheads="1"/>
          </p:cNvSpPr>
          <p:nvPr/>
        </p:nvSpPr>
        <p:spPr bwMode="auto">
          <a:xfrm>
            <a:off x="2355706" y="2898696"/>
            <a:ext cx="955040" cy="738664"/>
          </a:xfrm>
          <a:prstGeom prst="rect">
            <a:avLst/>
          </a:prstGeom>
          <a:solidFill>
            <a:srgbClr val="FFFFFF"/>
          </a:solidFill>
          <a:ln w="19050">
            <a:solidFill>
              <a:srgbClr val="00ABC5"/>
            </a:solidFill>
            <a:miter lim="800000"/>
            <a:headEnd/>
            <a:tailEnd/>
          </a:ln>
        </p:spPr>
        <p:txBody>
          <a:bodyPr rot="0" vert="horz" wrap="square" lIns="91440" tIns="45720" rIns="91440" bIns="45720" anchor="t" anchorCtr="0">
            <a:noAutofit/>
          </a:bodyPr>
          <a:lstStyle/>
          <a:p>
            <a:pPr>
              <a:lnSpc>
                <a:spcPct val="107000"/>
              </a:lnSpc>
              <a:spcAft>
                <a:spcPts val="800"/>
              </a:spcAft>
            </a:pPr>
            <a:r>
              <a:rPr lang="en-NZ" sz="1400">
                <a:effectLst/>
                <a:latin typeface="Calibri" panose="020F0502020204030204" pitchFamily="34" charset="0"/>
                <a:ea typeface="Calibri" panose="020F0502020204030204" pitchFamily="34" charset="0"/>
                <a:cs typeface="Arial" panose="020B0604020202020204" pitchFamily="34" charset="0"/>
              </a:rPr>
              <a:t>Plan prioritised for review</a:t>
            </a:r>
          </a:p>
        </p:txBody>
      </p:sp>
      <p:sp>
        <p:nvSpPr>
          <p:cNvPr id="8" name="Text Box 2">
            <a:extLst>
              <a:ext uri="{FF2B5EF4-FFF2-40B4-BE49-F238E27FC236}">
                <a16:creationId xmlns:a16="http://schemas.microsoft.com/office/drawing/2014/main" id="{873A5597-DFC4-7091-AE14-94C4AFEC2984}"/>
              </a:ext>
            </a:extLst>
          </p:cNvPr>
          <p:cNvSpPr txBox="1">
            <a:spLocks noChangeArrowheads="1"/>
          </p:cNvSpPr>
          <p:nvPr/>
        </p:nvSpPr>
        <p:spPr bwMode="auto">
          <a:xfrm>
            <a:off x="2351965" y="3714329"/>
            <a:ext cx="952500" cy="738664"/>
          </a:xfrm>
          <a:prstGeom prst="rect">
            <a:avLst/>
          </a:prstGeom>
          <a:solidFill>
            <a:srgbClr val="FFFFFF"/>
          </a:solidFill>
          <a:ln w="19050">
            <a:solidFill>
              <a:srgbClr val="00ABC5"/>
            </a:solidFill>
            <a:miter lim="800000"/>
            <a:headEnd/>
            <a:tailEnd/>
          </a:ln>
        </p:spPr>
        <p:txBody>
          <a:bodyPr rot="0" vert="horz" wrap="square" lIns="91440" tIns="45720" rIns="91440" bIns="45720" anchor="t" anchorCtr="0">
            <a:noAutofit/>
          </a:bodyPr>
          <a:lstStyle/>
          <a:p>
            <a:pPr>
              <a:lnSpc>
                <a:spcPct val="107000"/>
              </a:lnSpc>
              <a:spcAft>
                <a:spcPts val="800"/>
              </a:spcAft>
            </a:pPr>
            <a:r>
              <a:rPr lang="en-NZ" sz="1400">
                <a:effectLst/>
                <a:latin typeface="Calibri" panose="020F0502020204030204" pitchFamily="34" charset="0"/>
                <a:ea typeface="Calibri" panose="020F0502020204030204" pitchFamily="34" charset="0"/>
                <a:cs typeface="Arial" panose="020B0604020202020204" pitchFamily="34" charset="0"/>
              </a:rPr>
              <a:t>Plan not prioritised for review</a:t>
            </a:r>
          </a:p>
        </p:txBody>
      </p:sp>
      <p:sp>
        <p:nvSpPr>
          <p:cNvPr id="9" name="TextBox 8">
            <a:extLst>
              <a:ext uri="{FF2B5EF4-FFF2-40B4-BE49-F238E27FC236}">
                <a16:creationId xmlns:a16="http://schemas.microsoft.com/office/drawing/2014/main" id="{82654DA5-6923-AEA7-CAF8-FD691686EF67}"/>
              </a:ext>
            </a:extLst>
          </p:cNvPr>
          <p:cNvSpPr txBox="1"/>
          <p:nvPr/>
        </p:nvSpPr>
        <p:spPr>
          <a:xfrm>
            <a:off x="651592" y="1667002"/>
            <a:ext cx="4044323" cy="400110"/>
          </a:xfrm>
          <a:prstGeom prst="rect">
            <a:avLst/>
          </a:prstGeom>
          <a:noFill/>
        </p:spPr>
        <p:txBody>
          <a:bodyPr wrap="square" lIns="91440" tIns="45720" rIns="91440" bIns="45720" rtlCol="0" anchor="t">
            <a:spAutoFit/>
          </a:bodyPr>
          <a:lstStyle/>
          <a:p>
            <a:r>
              <a:rPr lang="en-NZ" sz="2000" b="1">
                <a:solidFill>
                  <a:srgbClr val="00ABC5"/>
                </a:solidFill>
              </a:rPr>
              <a:t>Review process in development</a:t>
            </a:r>
          </a:p>
        </p:txBody>
      </p:sp>
      <p:sp>
        <p:nvSpPr>
          <p:cNvPr id="10" name="Text Box 2">
            <a:extLst>
              <a:ext uri="{FF2B5EF4-FFF2-40B4-BE49-F238E27FC236}">
                <a16:creationId xmlns:a16="http://schemas.microsoft.com/office/drawing/2014/main" id="{114F505C-C399-0A94-8029-F16905E571A3}"/>
              </a:ext>
            </a:extLst>
          </p:cNvPr>
          <p:cNvSpPr txBox="1">
            <a:spLocks noChangeArrowheads="1"/>
          </p:cNvSpPr>
          <p:nvPr/>
        </p:nvSpPr>
        <p:spPr bwMode="auto">
          <a:xfrm>
            <a:off x="3643214" y="3020441"/>
            <a:ext cx="1282700" cy="415925"/>
          </a:xfrm>
          <a:prstGeom prst="rect">
            <a:avLst/>
          </a:prstGeom>
          <a:solidFill>
            <a:srgbClr val="FFFFFF"/>
          </a:solidFill>
          <a:ln w="19050">
            <a:solidFill>
              <a:srgbClr val="00ABC5"/>
            </a:solidFill>
            <a:miter lim="800000"/>
            <a:headEnd/>
            <a:tailEnd/>
          </a:ln>
        </p:spPr>
        <p:txBody>
          <a:bodyPr rot="0" vert="horz" wrap="square" lIns="91440" tIns="45720" rIns="91440" bIns="45720" anchor="t" anchorCtr="0">
            <a:noAutofit/>
          </a:bodyPr>
          <a:lstStyle/>
          <a:p>
            <a:pPr>
              <a:lnSpc>
                <a:spcPct val="107000"/>
              </a:lnSpc>
              <a:spcAft>
                <a:spcPts val="800"/>
              </a:spcAft>
            </a:pPr>
            <a:r>
              <a:rPr lang="en-NZ" sz="1400">
                <a:effectLst/>
                <a:latin typeface="Calibri" panose="020F0502020204030204" pitchFamily="34" charset="0"/>
                <a:ea typeface="Calibri" panose="020F0502020204030204" pitchFamily="34" charset="0"/>
                <a:cs typeface="Arial" panose="020B0604020202020204" pitchFamily="34" charset="0"/>
              </a:rPr>
              <a:t>Plan reviewed</a:t>
            </a:r>
          </a:p>
        </p:txBody>
      </p:sp>
      <p:sp>
        <p:nvSpPr>
          <p:cNvPr id="11" name="Text Box 6">
            <a:extLst>
              <a:ext uri="{FF2B5EF4-FFF2-40B4-BE49-F238E27FC236}">
                <a16:creationId xmlns:a16="http://schemas.microsoft.com/office/drawing/2014/main" id="{B46CB070-E669-21BA-14B2-D1DBB4EC3E95}"/>
              </a:ext>
            </a:extLst>
          </p:cNvPr>
          <p:cNvSpPr txBox="1"/>
          <p:nvPr/>
        </p:nvSpPr>
        <p:spPr>
          <a:xfrm>
            <a:off x="5245337" y="2756973"/>
            <a:ext cx="1922254" cy="839780"/>
          </a:xfrm>
          <a:prstGeom prst="rect">
            <a:avLst/>
          </a:prstGeom>
          <a:solidFill>
            <a:schemeClr val="lt1"/>
          </a:solidFill>
          <a:ln w="19050">
            <a:solidFill>
              <a:srgbClr val="00ABC5"/>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NZ" sz="1400">
                <a:effectLst/>
                <a:latin typeface="Calibri" panose="020F0502020204030204" pitchFamily="34" charset="0"/>
                <a:ea typeface="Calibri" panose="020F0502020204030204" pitchFamily="34" charset="0"/>
                <a:cs typeface="Arial" panose="020B0604020202020204" pitchFamily="34" charset="0"/>
              </a:rPr>
              <a:t>Engagement and feedback with supplier as required</a:t>
            </a:r>
          </a:p>
        </p:txBody>
      </p:sp>
      <p:sp>
        <p:nvSpPr>
          <p:cNvPr id="13" name="Text Box 2">
            <a:extLst>
              <a:ext uri="{FF2B5EF4-FFF2-40B4-BE49-F238E27FC236}">
                <a16:creationId xmlns:a16="http://schemas.microsoft.com/office/drawing/2014/main" id="{00E31418-8DAE-3F92-F8FE-0C6E29BA032C}"/>
              </a:ext>
            </a:extLst>
          </p:cNvPr>
          <p:cNvSpPr txBox="1">
            <a:spLocks noChangeArrowheads="1"/>
          </p:cNvSpPr>
          <p:nvPr/>
        </p:nvSpPr>
        <p:spPr bwMode="auto">
          <a:xfrm>
            <a:off x="7509505" y="2567461"/>
            <a:ext cx="1922254" cy="1369254"/>
          </a:xfrm>
          <a:prstGeom prst="rect">
            <a:avLst/>
          </a:prstGeom>
          <a:solidFill>
            <a:srgbClr val="FFFFFF"/>
          </a:solidFill>
          <a:ln w="19050">
            <a:solidFill>
              <a:srgbClr val="00ABC5"/>
            </a:solidFill>
            <a:miter lim="800000"/>
            <a:headEnd/>
            <a:tailEnd/>
          </a:ln>
        </p:spPr>
        <p:txBody>
          <a:bodyPr rot="0" vert="horz" wrap="square" lIns="91440" tIns="45720" rIns="91440" bIns="45720" anchor="t" anchorCtr="0">
            <a:noAutofit/>
          </a:bodyPr>
          <a:lstStyle/>
          <a:p>
            <a:pPr>
              <a:lnSpc>
                <a:spcPct val="107000"/>
              </a:lnSpc>
              <a:spcAft>
                <a:spcPts val="800"/>
              </a:spcAft>
            </a:pPr>
            <a:r>
              <a:rPr lang="en-NZ" sz="1400">
                <a:effectLst/>
                <a:latin typeface="Calibri"/>
                <a:ea typeface="Calibri" panose="020F0502020204030204" pitchFamily="34" charset="0"/>
                <a:cs typeface="Arial"/>
              </a:rPr>
              <a:t>Supplier to take feedback into account during their own review process and amend plan as required.</a:t>
            </a:r>
          </a:p>
        </p:txBody>
      </p:sp>
      <p:sp>
        <p:nvSpPr>
          <p:cNvPr id="15" name="Arrow: Right 14">
            <a:extLst>
              <a:ext uri="{FF2B5EF4-FFF2-40B4-BE49-F238E27FC236}">
                <a16:creationId xmlns:a16="http://schemas.microsoft.com/office/drawing/2014/main" id="{12755BE9-11A1-4C0A-D0EE-2052231C3952}"/>
              </a:ext>
            </a:extLst>
          </p:cNvPr>
          <p:cNvSpPr/>
          <p:nvPr/>
        </p:nvSpPr>
        <p:spPr>
          <a:xfrm>
            <a:off x="868218" y="4865673"/>
            <a:ext cx="8821766" cy="635635"/>
          </a:xfrm>
          <a:prstGeom prst="rightArrow">
            <a:avLst/>
          </a:prstGeom>
          <a:solidFill>
            <a:srgbClr val="00AB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NZ" sz="1400">
                <a:effectLst/>
                <a:ea typeface="Calibri" panose="020F0502020204030204" pitchFamily="34" charset="0"/>
                <a:cs typeface="Arial" panose="020B0604020202020204" pitchFamily="34" charset="0"/>
              </a:rPr>
              <a:t>Ongoing risk management and Drinking Water Safety Plan reviews by supplier</a:t>
            </a:r>
          </a:p>
        </p:txBody>
      </p:sp>
      <p:sp>
        <p:nvSpPr>
          <p:cNvPr id="16" name="Isosceles Triangle 15">
            <a:extLst>
              <a:ext uri="{FF2B5EF4-FFF2-40B4-BE49-F238E27FC236}">
                <a16:creationId xmlns:a16="http://schemas.microsoft.com/office/drawing/2014/main" id="{8003CFD3-9521-EE72-6313-5B1A4E251DC0}"/>
              </a:ext>
            </a:extLst>
          </p:cNvPr>
          <p:cNvSpPr/>
          <p:nvPr/>
        </p:nvSpPr>
        <p:spPr>
          <a:xfrm rot="5400000">
            <a:off x="2004684" y="3208678"/>
            <a:ext cx="372861" cy="293753"/>
          </a:xfrm>
          <a:prstGeom prst="triangle">
            <a:avLst/>
          </a:prstGeom>
          <a:solidFill>
            <a:srgbClr val="F1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Isosceles Triangle 16">
            <a:extLst>
              <a:ext uri="{FF2B5EF4-FFF2-40B4-BE49-F238E27FC236}">
                <a16:creationId xmlns:a16="http://schemas.microsoft.com/office/drawing/2014/main" id="{45511DAD-1233-73B0-82FC-2372AC1C64D9}"/>
              </a:ext>
            </a:extLst>
          </p:cNvPr>
          <p:cNvSpPr/>
          <p:nvPr/>
        </p:nvSpPr>
        <p:spPr>
          <a:xfrm rot="5400000">
            <a:off x="2004684" y="3888327"/>
            <a:ext cx="372861" cy="293753"/>
          </a:xfrm>
          <a:prstGeom prst="triangle">
            <a:avLst/>
          </a:prstGeom>
          <a:solidFill>
            <a:srgbClr val="F1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Isosceles Triangle 17">
            <a:extLst>
              <a:ext uri="{FF2B5EF4-FFF2-40B4-BE49-F238E27FC236}">
                <a16:creationId xmlns:a16="http://schemas.microsoft.com/office/drawing/2014/main" id="{C8E9DF87-9B60-A973-1DED-EF5B45760107}"/>
              </a:ext>
            </a:extLst>
          </p:cNvPr>
          <p:cNvSpPr/>
          <p:nvPr/>
        </p:nvSpPr>
        <p:spPr>
          <a:xfrm rot="5400000">
            <a:off x="3274147" y="3095693"/>
            <a:ext cx="372861" cy="293753"/>
          </a:xfrm>
          <a:prstGeom prst="triangle">
            <a:avLst/>
          </a:prstGeom>
          <a:solidFill>
            <a:srgbClr val="F1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Isosceles Triangle 18">
            <a:extLst>
              <a:ext uri="{FF2B5EF4-FFF2-40B4-BE49-F238E27FC236}">
                <a16:creationId xmlns:a16="http://schemas.microsoft.com/office/drawing/2014/main" id="{06F79081-C01A-3D68-D55E-AA2BB3382A29}"/>
              </a:ext>
            </a:extLst>
          </p:cNvPr>
          <p:cNvSpPr/>
          <p:nvPr/>
        </p:nvSpPr>
        <p:spPr>
          <a:xfrm rot="5400000">
            <a:off x="4899728" y="3089644"/>
            <a:ext cx="372861" cy="293753"/>
          </a:xfrm>
          <a:prstGeom prst="triangle">
            <a:avLst/>
          </a:prstGeom>
          <a:solidFill>
            <a:srgbClr val="F1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Isosceles Triangle 19">
            <a:extLst>
              <a:ext uri="{FF2B5EF4-FFF2-40B4-BE49-F238E27FC236}">
                <a16:creationId xmlns:a16="http://schemas.microsoft.com/office/drawing/2014/main" id="{8E2ACA8D-88C5-753D-EC03-F10143DE12A2}"/>
              </a:ext>
            </a:extLst>
          </p:cNvPr>
          <p:cNvSpPr/>
          <p:nvPr/>
        </p:nvSpPr>
        <p:spPr>
          <a:xfrm rot="5400000">
            <a:off x="7135023" y="3022247"/>
            <a:ext cx="372861" cy="293753"/>
          </a:xfrm>
          <a:prstGeom prst="triangle">
            <a:avLst/>
          </a:prstGeom>
          <a:solidFill>
            <a:srgbClr val="F1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extBox 21">
            <a:extLst>
              <a:ext uri="{FF2B5EF4-FFF2-40B4-BE49-F238E27FC236}">
                <a16:creationId xmlns:a16="http://schemas.microsoft.com/office/drawing/2014/main" id="{E13E373F-C643-92AE-D239-5BEC442E7958}"/>
              </a:ext>
            </a:extLst>
          </p:cNvPr>
          <p:cNvSpPr txBox="1"/>
          <p:nvPr/>
        </p:nvSpPr>
        <p:spPr>
          <a:xfrm>
            <a:off x="2191114" y="2495933"/>
            <a:ext cx="1341569" cy="307777"/>
          </a:xfrm>
          <a:prstGeom prst="rect">
            <a:avLst/>
          </a:prstGeom>
          <a:noFill/>
        </p:spPr>
        <p:txBody>
          <a:bodyPr wrap="square" rtlCol="0">
            <a:spAutoFit/>
          </a:bodyPr>
          <a:lstStyle/>
          <a:p>
            <a:r>
              <a:rPr lang="en-NZ" sz="1400"/>
              <a:t>Prereview scan</a:t>
            </a:r>
          </a:p>
        </p:txBody>
      </p:sp>
    </p:spTree>
    <p:extLst>
      <p:ext uri="{BB962C8B-B14F-4D97-AF65-F5344CB8AC3E}">
        <p14:creationId xmlns:p14="http://schemas.microsoft.com/office/powerpoint/2010/main" val="765180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Reviewing plans</a:t>
            </a:r>
            <a:endParaRPr lang="en-US" sz="4800" b="1" kern="0" spc="-5">
              <a:solidFill>
                <a:srgbClr val="005A83"/>
              </a:solidFill>
            </a:endParaRPr>
          </a:p>
        </p:txBody>
      </p:sp>
      <p:sp>
        <p:nvSpPr>
          <p:cNvPr id="2" name="Text Placeholder 2">
            <a:extLst>
              <a:ext uri="{FF2B5EF4-FFF2-40B4-BE49-F238E27FC236}">
                <a16:creationId xmlns:a16="http://schemas.microsoft.com/office/drawing/2014/main" id="{7D7E5954-A4F9-5BC8-3E7F-89D70B7E92C0}"/>
              </a:ext>
            </a:extLst>
          </p:cNvPr>
          <p:cNvSpPr txBox="1">
            <a:spLocks/>
          </p:cNvSpPr>
          <p:nvPr/>
        </p:nvSpPr>
        <p:spPr>
          <a:xfrm>
            <a:off x="707299" y="1677121"/>
            <a:ext cx="10607024" cy="4463466"/>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lvl="0" indent="-285750" fontAlgn="base">
              <a:lnSpc>
                <a:spcPct val="107000"/>
              </a:lnSpc>
              <a:spcBef>
                <a:spcPts val="1000"/>
              </a:spcBef>
              <a:spcAft>
                <a:spcPts val="1000"/>
              </a:spcAft>
              <a:buClr>
                <a:srgbClr val="00ABC5"/>
              </a:buClr>
              <a:buSzPct val="100000"/>
              <a:buFont typeface="Arial,Sans-Serif" pitchFamily="34"/>
              <a:buChar char="•"/>
              <a:defRPr sz="1800" b="0" i="0" u="none" strike="noStrike" kern="0" cap="none" spc="0" baseline="0">
                <a:solidFill>
                  <a:srgbClr val="000000"/>
                </a:solidFill>
                <a:uFillTx/>
              </a:defRPr>
            </a:pPr>
            <a:r>
              <a:rPr lang="en-NZ" sz="2800" kern="0">
                <a:solidFill>
                  <a:srgbClr val="000000"/>
                </a:solidFill>
              </a:rPr>
              <a:t>Source water risk management</a:t>
            </a:r>
          </a:p>
          <a:p>
            <a:pPr marL="285750" lvl="0" indent="-285750" fontAlgn="base">
              <a:lnSpc>
                <a:spcPct val="107000"/>
              </a:lnSpc>
              <a:spcBef>
                <a:spcPts val="1000"/>
              </a:spcBef>
              <a:spcAft>
                <a:spcPts val="1000"/>
              </a:spcAft>
              <a:buClr>
                <a:srgbClr val="00ABC5"/>
              </a:buClr>
              <a:buSzPct val="100000"/>
              <a:buFont typeface="Arial,Sans-Serif" pitchFamily="34"/>
              <a:buChar char="•"/>
              <a:defRPr sz="1800" b="0" i="0" u="none" strike="noStrike" kern="0" cap="none" spc="0" baseline="0">
                <a:solidFill>
                  <a:srgbClr val="000000"/>
                </a:solidFill>
                <a:uFillTx/>
              </a:defRPr>
            </a:pPr>
            <a:r>
              <a:rPr lang="en-NZ" sz="2800" kern="0">
                <a:solidFill>
                  <a:srgbClr val="000000"/>
                </a:solidFill>
              </a:rPr>
              <a:t>Compliance with Standards and Rules</a:t>
            </a:r>
          </a:p>
          <a:p>
            <a:pPr marL="285750" lvl="0" indent="-285750" fontAlgn="base">
              <a:lnSpc>
                <a:spcPct val="107000"/>
              </a:lnSpc>
              <a:spcBef>
                <a:spcPts val="1000"/>
              </a:spcBef>
              <a:spcAft>
                <a:spcPts val="1000"/>
              </a:spcAft>
              <a:buClr>
                <a:srgbClr val="00ABC5"/>
              </a:buClr>
              <a:buSzPct val="100000"/>
              <a:buFont typeface="Arial,Sans-Serif" pitchFamily="34"/>
              <a:buChar char="•"/>
              <a:defRPr sz="1800" b="0" i="0" u="none" strike="noStrike" kern="0" cap="none" spc="0" baseline="0">
                <a:solidFill>
                  <a:srgbClr val="000000"/>
                </a:solidFill>
                <a:uFillTx/>
              </a:defRPr>
            </a:pPr>
            <a:r>
              <a:rPr lang="en-NZ" sz="2800" kern="0">
                <a:solidFill>
                  <a:srgbClr val="000000"/>
                </a:solidFill>
              </a:rPr>
              <a:t>Emergency response</a:t>
            </a:r>
          </a:p>
          <a:p>
            <a:pPr marL="285750" lvl="0" indent="-285750" fontAlgn="base">
              <a:lnSpc>
                <a:spcPct val="107000"/>
              </a:lnSpc>
              <a:spcBef>
                <a:spcPts val="1000"/>
              </a:spcBef>
              <a:spcAft>
                <a:spcPts val="1000"/>
              </a:spcAft>
              <a:buClr>
                <a:srgbClr val="00ABC5"/>
              </a:buClr>
              <a:buSzPct val="100000"/>
              <a:buFont typeface="Arial,Sans-Serif" pitchFamily="34"/>
              <a:buChar char="•"/>
              <a:defRPr sz="1800" b="0" i="0" u="none" strike="noStrike" kern="0" cap="none" spc="0" baseline="0">
                <a:solidFill>
                  <a:srgbClr val="000000"/>
                </a:solidFill>
                <a:uFillTx/>
              </a:defRPr>
            </a:pPr>
            <a:r>
              <a:rPr lang="en-NZ" sz="2800" kern="0">
                <a:solidFill>
                  <a:srgbClr val="000000"/>
                </a:solidFill>
              </a:rPr>
              <a:t>Governance and review</a:t>
            </a:r>
          </a:p>
          <a:p>
            <a:pPr marL="285750" lvl="0" indent="-285750" fontAlgn="base">
              <a:lnSpc>
                <a:spcPct val="107000"/>
              </a:lnSpc>
              <a:spcBef>
                <a:spcPts val="1000"/>
              </a:spcBef>
              <a:spcAft>
                <a:spcPts val="1000"/>
              </a:spcAft>
              <a:buClr>
                <a:srgbClr val="00ABC5"/>
              </a:buClr>
              <a:buSzPct val="100000"/>
              <a:buFont typeface="Arial,Sans-Serif" pitchFamily="34"/>
              <a:buChar char="•"/>
              <a:defRPr sz="1800" b="0" i="0" u="none" strike="noStrike" kern="0" cap="none" spc="0" baseline="0">
                <a:solidFill>
                  <a:srgbClr val="000000"/>
                </a:solidFill>
                <a:uFillTx/>
              </a:defRPr>
            </a:pPr>
            <a:r>
              <a:rPr lang="en-NZ" sz="2800" kern="0">
                <a:solidFill>
                  <a:srgbClr val="000000"/>
                </a:solidFill>
              </a:rPr>
              <a:t>Risk management</a:t>
            </a:r>
          </a:p>
          <a:p>
            <a:pPr marL="285750" lvl="0" indent="-285750" fontAlgn="base">
              <a:lnSpc>
                <a:spcPct val="107000"/>
              </a:lnSpc>
              <a:buClr>
                <a:srgbClr val="00ABC5"/>
              </a:buClr>
              <a:buSzPct val="100000"/>
              <a:buFont typeface="Arial,Sans-Serif" pitchFamily="34"/>
              <a:buChar char="•"/>
              <a:defRPr sz="1800" b="0" i="0" u="none" strike="noStrike" kern="0" cap="none" spc="0" baseline="0">
                <a:solidFill>
                  <a:srgbClr val="000000"/>
                </a:solidFill>
                <a:uFillTx/>
              </a:defRPr>
            </a:pPr>
            <a:endParaRPr lang="en-NZ" sz="2800" kern="0">
              <a:solidFill>
                <a:srgbClr val="000000"/>
              </a:solidFill>
            </a:endParaRPr>
          </a:p>
          <a:p>
            <a:pPr marL="285750" lvl="0" indent="-285750" fontAlgn="base">
              <a:lnSpc>
                <a:spcPct val="107000"/>
              </a:lnSpc>
              <a:spcBef>
                <a:spcPts val="800"/>
              </a:spcBef>
              <a:spcAft>
                <a:spcPts val="800"/>
              </a:spcAft>
              <a:buClr>
                <a:srgbClr val="00ABC5"/>
              </a:buClr>
              <a:buSzPct val="100000"/>
              <a:buFont typeface="Arial,Sans-Serif" pitchFamily="34"/>
              <a:buChar char="•"/>
              <a:defRPr sz="1800" b="0" i="0" u="none" strike="noStrike" kern="0" cap="none" spc="0" baseline="0">
                <a:solidFill>
                  <a:srgbClr val="000000"/>
                </a:solidFill>
                <a:uFillTx/>
              </a:defRPr>
            </a:pPr>
            <a:r>
              <a:rPr lang="en-NZ" sz="2800" b="1" kern="0">
                <a:solidFill>
                  <a:srgbClr val="000000"/>
                </a:solidFill>
              </a:rPr>
              <a:t>Te Mana o </a:t>
            </a:r>
            <a:r>
              <a:rPr lang="en-NZ" sz="2800" b="1" kern="0" err="1">
                <a:solidFill>
                  <a:srgbClr val="000000"/>
                </a:solidFill>
              </a:rPr>
              <a:t>te</a:t>
            </a:r>
            <a:r>
              <a:rPr lang="en-NZ" sz="2800" b="1" kern="0">
                <a:solidFill>
                  <a:srgbClr val="000000"/>
                </a:solidFill>
              </a:rPr>
              <a:t> Wai</a:t>
            </a:r>
          </a:p>
        </p:txBody>
      </p:sp>
    </p:spTree>
    <p:extLst>
      <p:ext uri="{BB962C8B-B14F-4D97-AF65-F5344CB8AC3E}">
        <p14:creationId xmlns:p14="http://schemas.microsoft.com/office/powerpoint/2010/main" val="2295543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Drinking Water Safety Planning</a:t>
            </a:r>
            <a:endParaRPr lang="en-US" sz="4800" b="1" kern="0" spc="-5">
              <a:solidFill>
                <a:srgbClr val="005A83"/>
              </a:solidFill>
            </a:endParaRPr>
          </a:p>
        </p:txBody>
      </p:sp>
      <p:sp>
        <p:nvSpPr>
          <p:cNvPr id="3" name="Text Placeholder 2">
            <a:extLst>
              <a:ext uri="{FF2B5EF4-FFF2-40B4-BE49-F238E27FC236}">
                <a16:creationId xmlns:a16="http://schemas.microsoft.com/office/drawing/2014/main" id="{D7499C51-E937-4A91-F67B-406F3C42F8F4}"/>
              </a:ext>
            </a:extLst>
          </p:cNvPr>
          <p:cNvSpPr txBox="1">
            <a:spLocks/>
          </p:cNvSpPr>
          <p:nvPr/>
        </p:nvSpPr>
        <p:spPr>
          <a:xfrm>
            <a:off x="707300" y="1677121"/>
            <a:ext cx="9857128" cy="4359270"/>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lvl="0" indent="-285750" fontAlgn="base">
              <a:lnSpc>
                <a:spcPct val="107000"/>
              </a:lnSpc>
              <a:spcBef>
                <a:spcPts val="1200"/>
              </a:spcBef>
              <a:spcAft>
                <a:spcPts val="1200"/>
              </a:spcAft>
              <a:buClr>
                <a:srgbClr val="00ABC5"/>
              </a:buClr>
              <a:buSzPct val="100000"/>
              <a:buFont typeface="Arial,Sans-Serif" pitchFamily="34"/>
              <a:buChar char="•"/>
              <a:defRPr sz="1800" b="0" i="0" u="none" strike="noStrike" kern="0" cap="none" spc="0" baseline="0">
                <a:solidFill>
                  <a:srgbClr val="000000"/>
                </a:solidFill>
                <a:uFillTx/>
              </a:defRPr>
            </a:pPr>
            <a:r>
              <a:rPr lang="en-NZ" sz="3000" kern="0">
                <a:solidFill>
                  <a:srgbClr val="000000"/>
                </a:solidFill>
              </a:rPr>
              <a:t>Water suppliers need to do Drinking Water Safety Plans differently.</a:t>
            </a:r>
          </a:p>
          <a:p>
            <a:pPr marL="285750" lvl="0" indent="-285750" fontAlgn="base">
              <a:lnSpc>
                <a:spcPct val="107000"/>
              </a:lnSpc>
              <a:spcBef>
                <a:spcPts val="1200"/>
              </a:spcBef>
              <a:spcAft>
                <a:spcPts val="1200"/>
              </a:spcAft>
              <a:buClr>
                <a:srgbClr val="00ABC5"/>
              </a:buClr>
              <a:buSzPct val="100000"/>
              <a:buFont typeface="Arial,Sans-Serif" pitchFamily="34"/>
              <a:buChar char="•"/>
              <a:defRPr sz="1800" b="0" i="0" u="none" strike="noStrike" kern="0" cap="none" spc="0" baseline="0">
                <a:solidFill>
                  <a:srgbClr val="000000"/>
                </a:solidFill>
                <a:uFillTx/>
              </a:defRPr>
            </a:pPr>
            <a:r>
              <a:rPr lang="en-NZ" sz="3000" kern="0">
                <a:solidFill>
                  <a:srgbClr val="000000"/>
                </a:solidFill>
              </a:rPr>
              <a:t>Don’t write us a Drinking Water Safety Plan – it’s not about what we want. </a:t>
            </a:r>
          </a:p>
          <a:p>
            <a:pPr marL="285750" lvl="0" indent="-285750" fontAlgn="base">
              <a:lnSpc>
                <a:spcPct val="107000"/>
              </a:lnSpc>
              <a:spcBef>
                <a:spcPts val="1200"/>
              </a:spcBef>
              <a:spcAft>
                <a:spcPts val="1200"/>
              </a:spcAft>
              <a:buClr>
                <a:srgbClr val="00ABC5"/>
              </a:buClr>
              <a:buSzPct val="100000"/>
              <a:buFont typeface="Arial,Sans-Serif" pitchFamily="34"/>
              <a:buChar char="•"/>
              <a:defRPr sz="1800" b="0" i="0" u="none" strike="noStrike" kern="0" cap="none" spc="0" baseline="0">
                <a:solidFill>
                  <a:srgbClr val="000000"/>
                </a:solidFill>
                <a:uFillTx/>
              </a:defRPr>
            </a:pPr>
            <a:r>
              <a:rPr lang="en-NZ" sz="3000" kern="0">
                <a:solidFill>
                  <a:srgbClr val="000000"/>
                </a:solidFill>
              </a:rPr>
              <a:t>The plan needs to work for you and the community you serve.</a:t>
            </a:r>
          </a:p>
          <a:p>
            <a:pPr marL="285750" indent="-285750" fontAlgn="base">
              <a:lnSpc>
                <a:spcPct val="107000"/>
              </a:lnSpc>
              <a:spcBef>
                <a:spcPts val="1200"/>
              </a:spcBef>
              <a:spcAft>
                <a:spcPts val="1200"/>
              </a:spcAft>
              <a:buClr>
                <a:srgbClr val="00ABC5"/>
              </a:buClr>
              <a:buSzPct val="100000"/>
              <a:buFont typeface="Arial,Sans-Serif" pitchFamily="34"/>
              <a:buChar char="•"/>
              <a:defRPr sz="1800" b="0" i="0" u="none" strike="noStrike" kern="0" cap="none" spc="0" baseline="0">
                <a:solidFill>
                  <a:srgbClr val="000000"/>
                </a:solidFill>
                <a:uFillTx/>
              </a:defRPr>
            </a:pPr>
            <a:r>
              <a:rPr lang="en-NZ" sz="3000" kern="0">
                <a:solidFill>
                  <a:srgbClr val="000000"/>
                </a:solidFill>
              </a:rPr>
              <a:t>Te Mana o </a:t>
            </a:r>
            <a:r>
              <a:rPr lang="en-NZ" sz="3000" kern="0" err="1">
                <a:solidFill>
                  <a:srgbClr val="000000"/>
                </a:solidFill>
              </a:rPr>
              <a:t>te</a:t>
            </a:r>
            <a:r>
              <a:rPr lang="en-NZ" sz="3000" kern="0">
                <a:solidFill>
                  <a:srgbClr val="000000"/>
                </a:solidFill>
              </a:rPr>
              <a:t> Wai is the starting point.</a:t>
            </a:r>
          </a:p>
        </p:txBody>
      </p:sp>
    </p:spTree>
    <p:extLst>
      <p:ext uri="{BB962C8B-B14F-4D97-AF65-F5344CB8AC3E}">
        <p14:creationId xmlns:p14="http://schemas.microsoft.com/office/powerpoint/2010/main" val="214285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e Mana o te Wai at treatment plant  Wellington Water_1080p">
            <a:hlinkClick r:id="" action="ppaction://media"/>
            <a:extLst>
              <a:ext uri="{FF2B5EF4-FFF2-40B4-BE49-F238E27FC236}">
                <a16:creationId xmlns:a16="http://schemas.microsoft.com/office/drawing/2014/main" id="{021F109D-D3B7-CED6-3DD0-1C9AF1E992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9597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59C5C7"/>
                </a:solidFill>
                <a:latin typeface="Calibri"/>
                <a:cs typeface="Calibri"/>
              </a:rPr>
              <a:t>24</a:t>
            </a:fld>
            <a:endParaRPr sz="2400">
              <a:latin typeface="Calibri"/>
              <a:cs typeface="Calibri"/>
            </a:endParaRPr>
          </a:p>
        </p:txBody>
      </p:sp>
      <p:pic>
        <p:nvPicPr>
          <p:cNvPr id="10" name="Picture 9" descr="Background pattern&#10;&#10;Description automatically generated">
            <a:extLst>
              <a:ext uri="{FF2B5EF4-FFF2-40B4-BE49-F238E27FC236}">
                <a16:creationId xmlns:a16="http://schemas.microsoft.com/office/drawing/2014/main" id="{E7370416-E42F-EB4D-BE2E-9FC5CA913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bject 3">
            <a:extLst>
              <a:ext uri="{FF2B5EF4-FFF2-40B4-BE49-F238E27FC236}">
                <a16:creationId xmlns:a16="http://schemas.microsoft.com/office/drawing/2014/main" id="{C4D597F1-C8B1-E2DE-605E-A20F0B460B7C}"/>
              </a:ext>
            </a:extLst>
          </p:cNvPr>
          <p:cNvSpPr txBox="1">
            <a:spLocks/>
          </p:cNvSpPr>
          <p:nvPr/>
        </p:nvSpPr>
        <p:spPr>
          <a:xfrm>
            <a:off x="806744" y="2347068"/>
            <a:ext cx="10126362" cy="3511218"/>
          </a:xfrm>
          <a:prstGeom prst="rect">
            <a:avLst/>
          </a:prstGeom>
        </p:spPr>
        <p:txBody>
          <a:bodyPr vert="horz" wrap="square" lIns="0" tIns="12700" rIns="0" bIns="0" rtlCol="0">
            <a:spAutoFit/>
          </a:bodyPr>
          <a:lstStyle>
            <a:lvl1pPr>
              <a:defRPr cap="none" baseline="0">
                <a:solidFill>
                  <a:srgbClr val="00ABC5"/>
                </a:solidFill>
                <a:latin typeface="+mj-lt"/>
                <a:ea typeface="+mj-ea"/>
                <a:cs typeface="+mj-cs"/>
              </a:defRPr>
            </a:lvl1pPr>
          </a:lstStyle>
          <a:p>
            <a:pPr marL="12700" algn="ctr">
              <a:spcBef>
                <a:spcPts val="100"/>
              </a:spcBef>
            </a:pPr>
            <a:r>
              <a:rPr lang="en-NZ" sz="6000" b="1" kern="0" spc="-45" err="1">
                <a:solidFill>
                  <a:schemeClr val="bg1"/>
                </a:solidFill>
              </a:rPr>
              <a:t>Kōrero</a:t>
            </a:r>
            <a:endParaRPr lang="en-NZ" sz="6000" b="1" kern="0" spc="-45">
              <a:solidFill>
                <a:schemeClr val="bg1"/>
              </a:solidFill>
            </a:endParaRPr>
          </a:p>
          <a:p>
            <a:pPr marL="12700" algn="ctr">
              <a:spcBef>
                <a:spcPts val="100"/>
              </a:spcBef>
            </a:pPr>
            <a:br>
              <a:rPr lang="en-NZ" sz="3600" b="1" kern="0" spc="-45">
                <a:solidFill>
                  <a:schemeClr val="bg1"/>
                </a:solidFill>
              </a:rPr>
            </a:br>
            <a:r>
              <a:rPr lang="en-NZ" sz="3200" kern="0" spc="-45">
                <a:solidFill>
                  <a:schemeClr val="bg1"/>
                </a:solidFill>
              </a:rPr>
              <a:t>Jim Graham |  Principal Advisor Drinking Water</a:t>
            </a:r>
          </a:p>
          <a:p>
            <a:pPr marL="12700" algn="ctr">
              <a:spcBef>
                <a:spcPts val="100"/>
              </a:spcBef>
            </a:pPr>
            <a:r>
              <a:rPr lang="en-NZ" sz="3200" spc="-45">
                <a:solidFill>
                  <a:schemeClr val="bg1"/>
                </a:solidFill>
              </a:rPr>
              <a:t>Raelyn Rika  |  Senior Regulatory Delivery Advisor</a:t>
            </a:r>
          </a:p>
          <a:p>
            <a:pPr marL="12700" algn="ctr">
              <a:spcBef>
                <a:spcPts val="100"/>
              </a:spcBef>
            </a:pPr>
            <a:r>
              <a:rPr lang="en-NZ" sz="3200" kern="0" spc="-45">
                <a:solidFill>
                  <a:schemeClr val="bg1"/>
                </a:solidFill>
              </a:rPr>
              <a:t>Rukuwai Allen  |  </a:t>
            </a:r>
            <a:r>
              <a:rPr lang="en-NZ" sz="3200" kern="0" spc="-45" err="1">
                <a:solidFill>
                  <a:schemeClr val="bg1"/>
                </a:solidFill>
              </a:rPr>
              <a:t>Kaiwhakahaere</a:t>
            </a:r>
            <a:r>
              <a:rPr lang="en-NZ" sz="3200" kern="0" spc="-45">
                <a:solidFill>
                  <a:schemeClr val="bg1"/>
                </a:solidFill>
              </a:rPr>
              <a:t> </a:t>
            </a:r>
            <a:r>
              <a:rPr lang="en-NZ" sz="3200" kern="0" spc="-45" err="1">
                <a:solidFill>
                  <a:schemeClr val="bg1"/>
                </a:solidFill>
              </a:rPr>
              <a:t>Ārahi</a:t>
            </a:r>
            <a:endParaRPr lang="en-NZ" sz="3200" kern="0" spc="-45">
              <a:solidFill>
                <a:schemeClr val="bg1"/>
              </a:solidFill>
            </a:endParaRPr>
          </a:p>
          <a:p>
            <a:pPr marL="12700" algn="ctr">
              <a:spcBef>
                <a:spcPts val="100"/>
              </a:spcBef>
            </a:pPr>
            <a:endParaRPr lang="en-NZ" sz="3200" b="1" kern="0" spc="-15">
              <a:solidFill>
                <a:schemeClr val="bg1"/>
              </a:solidFill>
            </a:endParaRPr>
          </a:p>
        </p:txBody>
      </p:sp>
    </p:spTree>
    <p:extLst>
      <p:ext uri="{BB962C8B-B14F-4D97-AF65-F5344CB8AC3E}">
        <p14:creationId xmlns:p14="http://schemas.microsoft.com/office/powerpoint/2010/main" val="1426474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1" y="0"/>
            <a:ext cx="12735166" cy="6858000"/>
          </a:xfrm>
          <a:prstGeom prst="rect">
            <a:avLst/>
          </a:prstGeom>
        </p:spPr>
      </p:pic>
      <p:sp>
        <p:nvSpPr>
          <p:cNvPr id="7" name="object 3">
            <a:extLst>
              <a:ext uri="{FF2B5EF4-FFF2-40B4-BE49-F238E27FC236}">
                <a16:creationId xmlns:a16="http://schemas.microsoft.com/office/drawing/2014/main" id="{2D20ADF2-6FA8-4140-BCF7-EB41C6D900CC}"/>
              </a:ext>
            </a:extLst>
          </p:cNvPr>
          <p:cNvSpPr txBox="1">
            <a:spLocks noGrp="1"/>
          </p:cNvSpPr>
          <p:nvPr>
            <p:ph type="title"/>
          </p:nvPr>
        </p:nvSpPr>
        <p:spPr>
          <a:xfrm>
            <a:off x="838200" y="2209800"/>
            <a:ext cx="10126362" cy="3336811"/>
          </a:xfrm>
          <a:prstGeom prst="rect">
            <a:avLst/>
          </a:prstGeom>
        </p:spPr>
        <p:txBody>
          <a:bodyPr vert="horz" wrap="square" lIns="0" tIns="12700" rIns="0" bIns="0" rtlCol="0">
            <a:spAutoFit/>
          </a:bodyPr>
          <a:lstStyle/>
          <a:p>
            <a:pPr marL="12700" algn="ctr">
              <a:spcBef>
                <a:spcPts val="100"/>
              </a:spcBef>
            </a:pPr>
            <a:r>
              <a:rPr lang="en-NZ" spc="-45">
                <a:solidFill>
                  <a:schemeClr val="bg1"/>
                </a:solidFill>
              </a:rPr>
              <a:t>The Risk Management Landscape: Maturity Model</a:t>
            </a:r>
            <a:br>
              <a:rPr lang="en-NZ" spc="-45">
                <a:solidFill>
                  <a:schemeClr val="bg1"/>
                </a:solidFill>
              </a:rPr>
            </a:br>
            <a:br>
              <a:rPr lang="en-NZ" sz="3600" spc="-45">
                <a:solidFill>
                  <a:schemeClr val="bg1"/>
                </a:solidFill>
              </a:rPr>
            </a:br>
            <a:r>
              <a:rPr lang="en-NZ" sz="3600" spc="-45">
                <a:solidFill>
                  <a:schemeClr val="bg1"/>
                </a:solidFill>
              </a:rPr>
              <a:t>Helen Robertson  |  Manager Regulatory Policy</a:t>
            </a:r>
            <a:br>
              <a:rPr lang="en-NZ" sz="3600" spc="-45">
                <a:solidFill>
                  <a:schemeClr val="bg1"/>
                </a:solidFill>
              </a:rPr>
            </a:br>
            <a:r>
              <a:rPr lang="en-NZ" sz="3600" spc="-45">
                <a:solidFill>
                  <a:schemeClr val="bg1"/>
                </a:solidFill>
              </a:rPr>
              <a:t>Ross Waugh | Waugh Infrastructure Management Ltd</a:t>
            </a:r>
            <a:endParaRPr lang="en-NZ" sz="3600" spc="-15">
              <a:solidFill>
                <a:schemeClr val="bg1"/>
              </a:solidFill>
            </a:endParaRPr>
          </a:p>
        </p:txBody>
      </p:sp>
    </p:spTree>
    <p:extLst>
      <p:ext uri="{BB962C8B-B14F-4D97-AF65-F5344CB8AC3E}">
        <p14:creationId xmlns:p14="http://schemas.microsoft.com/office/powerpoint/2010/main" val="390051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FC4CC5-7DB9-C464-B151-817BB2C74CB4}"/>
              </a:ext>
            </a:extLst>
          </p:cNvPr>
          <p:cNvSpPr txBox="1"/>
          <p:nvPr/>
        </p:nvSpPr>
        <p:spPr>
          <a:xfrm>
            <a:off x="9994672" y="3170515"/>
            <a:ext cx="2197328" cy="3687485"/>
          </a:xfrm>
          <a:prstGeom prst="rect">
            <a:avLst/>
          </a:prstGeom>
          <a:solidFill>
            <a:schemeClr val="bg1"/>
          </a:solidFill>
        </p:spPr>
        <p:txBody>
          <a:bodyPr wrap="square" rtlCol="0">
            <a:spAutoFit/>
          </a:bodyPr>
          <a:lstStyle/>
          <a:p>
            <a:endParaRPr lang="en-NZ"/>
          </a:p>
        </p:txBody>
      </p:sp>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615553"/>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000" b="1" kern="0" spc="-5">
                <a:solidFill>
                  <a:srgbClr val="005A83"/>
                </a:solidFill>
                <a:cs typeface="Calibri"/>
              </a:rPr>
              <a:t>The regulatory context for </a:t>
            </a:r>
            <a:r>
              <a:rPr lang="en-US" sz="4000" b="1" kern="0" spc="-5" err="1">
                <a:solidFill>
                  <a:srgbClr val="005A83"/>
                </a:solidFill>
                <a:cs typeface="Calibri"/>
              </a:rPr>
              <a:t>Taumata</a:t>
            </a:r>
            <a:r>
              <a:rPr lang="en-US" sz="4000" b="1" kern="0" spc="-5">
                <a:solidFill>
                  <a:srgbClr val="005A83"/>
                </a:solidFill>
                <a:cs typeface="Calibri"/>
              </a:rPr>
              <a:t> </a:t>
            </a:r>
            <a:r>
              <a:rPr lang="en-US" sz="4000" b="1" kern="0" spc="-5" err="1">
                <a:solidFill>
                  <a:srgbClr val="005A83"/>
                </a:solidFill>
                <a:cs typeface="Calibri"/>
              </a:rPr>
              <a:t>Arowai</a:t>
            </a:r>
            <a:endParaRPr lang="en-US" sz="4000" b="1" kern="0" spc="-5">
              <a:solidFill>
                <a:srgbClr val="005A83"/>
              </a:solidFill>
              <a:cs typeface="Calibri"/>
            </a:endParaRPr>
          </a:p>
        </p:txBody>
      </p:sp>
      <p:sp>
        <p:nvSpPr>
          <p:cNvPr id="6" name="Text Placeholder 2">
            <a:extLst>
              <a:ext uri="{FF2B5EF4-FFF2-40B4-BE49-F238E27FC236}">
                <a16:creationId xmlns:a16="http://schemas.microsoft.com/office/drawing/2014/main" id="{1C596DE6-62A5-8661-FB1D-73D46B0ADCD6}"/>
              </a:ext>
            </a:extLst>
          </p:cNvPr>
          <p:cNvSpPr txBox="1">
            <a:spLocks/>
          </p:cNvSpPr>
          <p:nvPr/>
        </p:nvSpPr>
        <p:spPr>
          <a:xfrm>
            <a:off x="707299" y="2124075"/>
            <a:ext cx="10607024" cy="1046440"/>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Bef>
                <a:spcPts val="1200"/>
              </a:spcBef>
              <a:spcAft>
                <a:spcPts val="1200"/>
              </a:spcAft>
              <a:buClr>
                <a:srgbClr val="00ABC5"/>
              </a:buClr>
              <a:buSzPct val="100000"/>
            </a:pPr>
            <a:endParaRPr lang="en-NZ" sz="2400">
              <a:latin typeface="Calibri" panose="020F0502020204030204" pitchFamily="34" charset="0"/>
              <a:ea typeface="Calibri" panose="020F0502020204030204" pitchFamily="34" charset="0"/>
              <a:cs typeface="Calibri"/>
            </a:endParaRPr>
          </a:p>
          <a:p>
            <a:pPr>
              <a:spcBef>
                <a:spcPts val="1200"/>
              </a:spcBef>
              <a:spcAft>
                <a:spcPts val="1200"/>
              </a:spcAft>
              <a:buClr>
                <a:srgbClr val="00ABC5"/>
              </a:buClr>
              <a:buSzPct val="100000"/>
            </a:pPr>
            <a:endParaRPr lang="en-NZ" sz="240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icture containing text, businesscard&#10;&#10;Description automatically generated">
            <a:extLst>
              <a:ext uri="{FF2B5EF4-FFF2-40B4-BE49-F238E27FC236}">
                <a16:creationId xmlns:a16="http://schemas.microsoft.com/office/drawing/2014/main" id="{5B15E3F5-6DC7-2E84-09EB-51A2F5CD0F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999" y="1408910"/>
            <a:ext cx="10984002" cy="5541450"/>
          </a:xfrm>
          <a:prstGeom prst="rect">
            <a:avLst/>
          </a:prstGeom>
        </p:spPr>
      </p:pic>
    </p:spTree>
    <p:extLst>
      <p:ext uri="{BB962C8B-B14F-4D97-AF65-F5344CB8AC3E}">
        <p14:creationId xmlns:p14="http://schemas.microsoft.com/office/powerpoint/2010/main" val="316293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What is a maturity model?</a:t>
            </a:r>
            <a:endParaRPr lang="en-US" sz="4800" b="1" kern="0" spc="-5">
              <a:solidFill>
                <a:srgbClr val="005A83"/>
              </a:solidFill>
            </a:endParaRPr>
          </a:p>
        </p:txBody>
      </p:sp>
      <p:sp>
        <p:nvSpPr>
          <p:cNvPr id="2" name="Text Placeholder 2">
            <a:extLst>
              <a:ext uri="{FF2B5EF4-FFF2-40B4-BE49-F238E27FC236}">
                <a16:creationId xmlns:a16="http://schemas.microsoft.com/office/drawing/2014/main" id="{F1D5540B-EF0D-1BAD-0AAC-ACEAF882F9EC}"/>
              </a:ext>
            </a:extLst>
          </p:cNvPr>
          <p:cNvSpPr txBox="1">
            <a:spLocks/>
          </p:cNvSpPr>
          <p:nvPr/>
        </p:nvSpPr>
        <p:spPr>
          <a:xfrm>
            <a:off x="707299" y="1562821"/>
            <a:ext cx="10607024" cy="5547737"/>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fontAlgn="base">
              <a:lnSpc>
                <a:spcPct val="107000"/>
              </a:lnSpc>
              <a:spcBef>
                <a:spcPts val="1200"/>
              </a:spcBef>
              <a:spcAft>
                <a:spcPts val="1200"/>
              </a:spcAft>
              <a:buClr>
                <a:srgbClr val="00ABC5"/>
              </a:buClr>
              <a:buSzPct val="100000"/>
              <a:defRPr sz="1800" b="0" i="0" u="none" strike="noStrike" kern="0" cap="none" spc="0" baseline="0">
                <a:solidFill>
                  <a:srgbClr val="000000"/>
                </a:solidFill>
                <a:uFillTx/>
              </a:defRPr>
            </a:pPr>
            <a:r>
              <a:rPr lang="en-NZ" sz="2200" kern="0">
                <a:solidFill>
                  <a:srgbClr val="000000"/>
                </a:solidFill>
              </a:rPr>
              <a:t>A tool to help both Taumata Arowai and drinking water suppliers achieve the vision of safe drinking water and give effect to Te Mana o </a:t>
            </a:r>
            <a:r>
              <a:rPr lang="en-NZ" sz="2200" kern="0" err="1">
                <a:solidFill>
                  <a:srgbClr val="000000"/>
                </a:solidFill>
              </a:rPr>
              <a:t>te</a:t>
            </a:r>
            <a:r>
              <a:rPr lang="en-NZ" sz="2200" kern="0">
                <a:solidFill>
                  <a:srgbClr val="000000"/>
                </a:solidFill>
              </a:rPr>
              <a:t> Wai through:</a:t>
            </a:r>
          </a:p>
          <a:p>
            <a:pPr marL="457200" indent="-457200" fontAlgn="base">
              <a:lnSpc>
                <a:spcPct val="107000"/>
              </a:lnSpc>
              <a:spcBef>
                <a:spcPts val="1000"/>
              </a:spcBef>
              <a:spcAft>
                <a:spcPts val="1000"/>
              </a:spcAft>
              <a:buClr>
                <a:srgbClr val="00ABC5"/>
              </a:buClr>
              <a:buSzPct val="100000"/>
              <a:buFont typeface="Wingdings" panose="05000000000000000000" pitchFamily="2" charset="2"/>
              <a:buChar char="ü"/>
              <a:defRPr sz="1800" b="0" i="0" u="none" strike="noStrike" kern="0" cap="none" spc="0" baseline="0">
                <a:solidFill>
                  <a:srgbClr val="000000"/>
                </a:solidFill>
                <a:uFillTx/>
              </a:defRPr>
            </a:pPr>
            <a:r>
              <a:rPr lang="en-NZ" sz="2200" kern="0">
                <a:solidFill>
                  <a:srgbClr val="000000"/>
                </a:solidFill>
              </a:rPr>
              <a:t>a regular assessment of how well planning has translated to operations – (in particular, how critical risks are being managed)</a:t>
            </a:r>
            <a:endParaRPr lang="en-NZ" sz="2200" kern="0">
              <a:solidFill>
                <a:srgbClr val="000000"/>
              </a:solidFill>
              <a:cs typeface="Calibri"/>
            </a:endParaRPr>
          </a:p>
          <a:p>
            <a:pPr marL="457200" indent="-457200" fontAlgn="base">
              <a:lnSpc>
                <a:spcPct val="107000"/>
              </a:lnSpc>
              <a:spcBef>
                <a:spcPts val="1000"/>
              </a:spcBef>
              <a:spcAft>
                <a:spcPts val="1000"/>
              </a:spcAft>
              <a:buClr>
                <a:srgbClr val="00ABC5"/>
              </a:buClr>
              <a:buSzPct val="100000"/>
              <a:buFont typeface="Wingdings" panose="05000000000000000000" pitchFamily="2" charset="2"/>
              <a:buChar char="ü"/>
              <a:defRPr sz="1800" b="0" i="0" u="none" strike="noStrike" kern="0" cap="none" spc="0" baseline="0">
                <a:solidFill>
                  <a:srgbClr val="000000"/>
                </a:solidFill>
                <a:uFillTx/>
              </a:defRPr>
            </a:pPr>
            <a:r>
              <a:rPr lang="en-NZ" sz="2200" kern="0">
                <a:solidFill>
                  <a:srgbClr val="000000"/>
                </a:solidFill>
              </a:rPr>
              <a:t>learning and acting on that assessment to continually improve</a:t>
            </a:r>
            <a:endParaRPr lang="en-NZ" sz="2200" kern="0">
              <a:solidFill>
                <a:srgbClr val="000000"/>
              </a:solidFill>
              <a:cs typeface="Calibri"/>
            </a:endParaRPr>
          </a:p>
          <a:p>
            <a:pPr marL="457200" indent="-457200" fontAlgn="base">
              <a:lnSpc>
                <a:spcPct val="107000"/>
              </a:lnSpc>
              <a:spcBef>
                <a:spcPts val="1000"/>
              </a:spcBef>
              <a:spcAft>
                <a:spcPts val="1000"/>
              </a:spcAft>
              <a:buClr>
                <a:srgbClr val="00ABC5"/>
              </a:buClr>
              <a:buSzPct val="100000"/>
              <a:buFont typeface="Wingdings" panose="05000000000000000000" pitchFamily="2" charset="2"/>
              <a:buChar char="ü"/>
              <a:defRPr sz="1800" b="0" i="0" u="none" strike="noStrike" kern="0" cap="none" spc="0" baseline="0">
                <a:solidFill>
                  <a:srgbClr val="000000"/>
                </a:solidFill>
                <a:uFillTx/>
              </a:defRPr>
            </a:pPr>
            <a:r>
              <a:rPr lang="en-NZ" sz="2200" kern="0">
                <a:solidFill>
                  <a:srgbClr val="000000"/>
                </a:solidFill>
              </a:rPr>
              <a:t>prioritising areas to focus on</a:t>
            </a:r>
            <a:endParaRPr lang="en-NZ" sz="2200" kern="0">
              <a:solidFill>
                <a:srgbClr val="000000"/>
              </a:solidFill>
              <a:cs typeface="Calibri"/>
            </a:endParaRPr>
          </a:p>
          <a:p>
            <a:pPr marL="457200" indent="-457200" fontAlgn="base">
              <a:lnSpc>
                <a:spcPct val="107000"/>
              </a:lnSpc>
              <a:spcBef>
                <a:spcPts val="1000"/>
              </a:spcBef>
              <a:spcAft>
                <a:spcPts val="1000"/>
              </a:spcAft>
              <a:buClr>
                <a:srgbClr val="00ABC5"/>
              </a:buClr>
              <a:buSzPct val="100000"/>
              <a:buFont typeface="Wingdings" panose="05000000000000000000" pitchFamily="2" charset="2"/>
              <a:buChar char="ü"/>
              <a:defRPr sz="1800" b="0" i="0" u="none" strike="noStrike" kern="0" cap="none" spc="0" baseline="0">
                <a:solidFill>
                  <a:srgbClr val="000000"/>
                </a:solidFill>
                <a:uFillTx/>
              </a:defRPr>
            </a:pPr>
            <a:r>
              <a:rPr lang="en-NZ" sz="2200" kern="0">
                <a:solidFill>
                  <a:srgbClr val="000000"/>
                </a:solidFill>
              </a:rPr>
              <a:t>sharing best practice</a:t>
            </a:r>
            <a:endParaRPr lang="en-NZ" sz="2200" kern="0">
              <a:solidFill>
                <a:srgbClr val="000000"/>
              </a:solidFill>
              <a:cs typeface="Calibri"/>
            </a:endParaRPr>
          </a:p>
          <a:p>
            <a:pPr marL="457200" indent="-457200" fontAlgn="base">
              <a:lnSpc>
                <a:spcPct val="107000"/>
              </a:lnSpc>
              <a:spcBef>
                <a:spcPts val="1000"/>
              </a:spcBef>
              <a:spcAft>
                <a:spcPts val="1000"/>
              </a:spcAft>
              <a:buClr>
                <a:srgbClr val="00ABC5"/>
              </a:buClr>
              <a:buSzPct val="100000"/>
              <a:buFont typeface="Wingdings" panose="05000000000000000000" pitchFamily="2" charset="2"/>
              <a:buChar char="ü"/>
              <a:defRPr sz="1800" b="0" i="0" u="none" strike="noStrike" kern="0" cap="none" spc="0" baseline="0">
                <a:solidFill>
                  <a:srgbClr val="000000"/>
                </a:solidFill>
                <a:uFillTx/>
              </a:defRPr>
            </a:pPr>
            <a:r>
              <a:rPr lang="en-NZ" sz="2200" kern="0">
                <a:solidFill>
                  <a:srgbClr val="000000"/>
                </a:solidFill>
              </a:rPr>
              <a:t>building a safety culture</a:t>
            </a:r>
            <a:endParaRPr lang="en-NZ" sz="2200" kern="0">
              <a:solidFill>
                <a:srgbClr val="000000"/>
              </a:solidFill>
              <a:cs typeface="Calibri"/>
            </a:endParaRPr>
          </a:p>
          <a:p>
            <a:pPr marL="457200" indent="-457200" fontAlgn="base">
              <a:lnSpc>
                <a:spcPct val="107000"/>
              </a:lnSpc>
              <a:spcBef>
                <a:spcPts val="1000"/>
              </a:spcBef>
              <a:spcAft>
                <a:spcPts val="1000"/>
              </a:spcAft>
              <a:buClr>
                <a:srgbClr val="00ABC5"/>
              </a:buClr>
              <a:buSzPct val="100000"/>
              <a:buFont typeface="Wingdings" panose="05000000000000000000" pitchFamily="2" charset="2"/>
              <a:buChar char="ü"/>
              <a:defRPr sz="1800" b="0" i="0" u="none" strike="noStrike" kern="0" cap="none" spc="0" baseline="0">
                <a:solidFill>
                  <a:srgbClr val="000000"/>
                </a:solidFill>
                <a:uFillTx/>
              </a:defRPr>
            </a:pPr>
            <a:r>
              <a:rPr lang="en-NZ" sz="2200" kern="0">
                <a:solidFill>
                  <a:srgbClr val="000000"/>
                </a:solidFill>
              </a:rPr>
              <a:t>Applying ISO 55000, 31000 and 9000 principles.</a:t>
            </a:r>
            <a:endParaRPr lang="en-NZ" sz="2200" kern="0">
              <a:solidFill>
                <a:srgbClr val="000000"/>
              </a:solidFill>
              <a:cs typeface="Calibri"/>
            </a:endParaRPr>
          </a:p>
          <a:p>
            <a:pPr marL="914400" lvl="1" indent="-457200" fontAlgn="base">
              <a:lnSpc>
                <a:spcPct val="107000"/>
              </a:lnSpc>
              <a:spcBef>
                <a:spcPts val="1200"/>
              </a:spcBef>
              <a:spcAft>
                <a:spcPts val="1200"/>
              </a:spcAft>
              <a:buClr>
                <a:srgbClr val="00ABC5"/>
              </a:buClr>
              <a:buSzPct val="100000"/>
              <a:buFont typeface="Wingdings" panose="05000000000000000000" pitchFamily="2" charset="2"/>
              <a:buChar char="ü"/>
              <a:defRPr sz="1800" b="0" i="0" u="none" strike="noStrike" kern="0" cap="none" spc="0" baseline="0">
                <a:solidFill>
                  <a:srgbClr val="000000"/>
                </a:solidFill>
                <a:uFillTx/>
              </a:defRPr>
            </a:pPr>
            <a:endParaRPr lang="en-NZ" sz="2800" kern="0">
              <a:solidFill>
                <a:srgbClr val="000000"/>
              </a:solidFill>
            </a:endParaRPr>
          </a:p>
        </p:txBody>
      </p:sp>
    </p:spTree>
    <p:extLst>
      <p:ext uri="{BB962C8B-B14F-4D97-AF65-F5344CB8AC3E}">
        <p14:creationId xmlns:p14="http://schemas.microsoft.com/office/powerpoint/2010/main" val="1908648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What it’s not</a:t>
            </a:r>
            <a:endParaRPr lang="en-US" sz="4800" b="1" kern="0" spc="-5">
              <a:solidFill>
                <a:srgbClr val="005A83"/>
              </a:solidFill>
            </a:endParaRPr>
          </a:p>
        </p:txBody>
      </p:sp>
      <p:sp>
        <p:nvSpPr>
          <p:cNvPr id="2" name="Text Placeholder 2">
            <a:extLst>
              <a:ext uri="{FF2B5EF4-FFF2-40B4-BE49-F238E27FC236}">
                <a16:creationId xmlns:a16="http://schemas.microsoft.com/office/drawing/2014/main" id="{B43F254B-DB4B-376F-0D82-A507FC0EB5EF}"/>
              </a:ext>
            </a:extLst>
          </p:cNvPr>
          <p:cNvSpPr txBox="1">
            <a:spLocks/>
          </p:cNvSpPr>
          <p:nvPr/>
        </p:nvSpPr>
        <p:spPr>
          <a:xfrm>
            <a:off x="707299" y="1677121"/>
            <a:ext cx="10607024" cy="3515771"/>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lvl="0" indent="-457200" fontAlgn="base">
              <a:lnSpc>
                <a:spcPct val="107000"/>
              </a:lnSpc>
              <a:spcBef>
                <a:spcPts val="1200"/>
              </a:spcBef>
              <a:spcAft>
                <a:spcPts val="1200"/>
              </a:spcAft>
              <a:buClr>
                <a:srgbClr val="00ABC5"/>
              </a:buClr>
              <a:buSzPct val="100000"/>
              <a:buFont typeface="Calibri" panose="020F0502020204030204" pitchFamily="34" charset="0"/>
              <a:buChar char="×"/>
              <a:defRPr sz="1800" b="0" i="0" u="none" strike="noStrike" kern="0" cap="none" spc="0" baseline="0">
                <a:solidFill>
                  <a:srgbClr val="000000"/>
                </a:solidFill>
                <a:uFillTx/>
              </a:defRPr>
            </a:pPr>
            <a:r>
              <a:rPr lang="en-NZ" sz="2800" kern="0">
                <a:solidFill>
                  <a:srgbClr val="000000"/>
                </a:solidFill>
              </a:rPr>
              <a:t>It’s not a statutory requirement for suppliers to complete.</a:t>
            </a:r>
          </a:p>
          <a:p>
            <a:pPr marL="457200" lvl="0" indent="-457200" fontAlgn="base">
              <a:lnSpc>
                <a:spcPct val="107000"/>
              </a:lnSpc>
              <a:spcBef>
                <a:spcPts val="1200"/>
              </a:spcBef>
              <a:spcAft>
                <a:spcPts val="1200"/>
              </a:spcAft>
              <a:buClr>
                <a:srgbClr val="00ABC5"/>
              </a:buClr>
              <a:buSzPct val="100000"/>
              <a:buFont typeface="Calibri" panose="020F0502020204030204" pitchFamily="34" charset="0"/>
              <a:buChar char="×"/>
              <a:defRPr sz="1800" b="0" i="0" u="none" strike="noStrike" kern="0" cap="none" spc="0" baseline="0">
                <a:solidFill>
                  <a:srgbClr val="000000"/>
                </a:solidFill>
                <a:uFillTx/>
              </a:defRPr>
            </a:pPr>
            <a:r>
              <a:rPr lang="en-NZ" sz="2800" kern="0">
                <a:solidFill>
                  <a:srgbClr val="000000"/>
                </a:solidFill>
              </a:rPr>
              <a:t>It’s not a drinking water safety plan.</a:t>
            </a:r>
          </a:p>
          <a:p>
            <a:pPr marL="457200" lvl="0" indent="-457200" fontAlgn="base">
              <a:lnSpc>
                <a:spcPct val="107000"/>
              </a:lnSpc>
              <a:spcBef>
                <a:spcPts val="1200"/>
              </a:spcBef>
              <a:spcAft>
                <a:spcPts val="1200"/>
              </a:spcAft>
              <a:buClr>
                <a:srgbClr val="00ABC5"/>
              </a:buClr>
              <a:buSzPct val="100000"/>
              <a:buFont typeface="Calibri" panose="020F0502020204030204" pitchFamily="34" charset="0"/>
              <a:buChar char="×"/>
              <a:defRPr sz="1800" b="0" i="0" u="none" strike="noStrike" kern="0" cap="none" spc="0" baseline="0">
                <a:solidFill>
                  <a:srgbClr val="000000"/>
                </a:solidFill>
                <a:uFillTx/>
              </a:defRPr>
            </a:pPr>
            <a:r>
              <a:rPr lang="en-NZ" sz="2800" kern="0">
                <a:solidFill>
                  <a:srgbClr val="000000"/>
                </a:solidFill>
              </a:rPr>
              <a:t>It’s not for small supplies – we’re focussed on council supplies.</a:t>
            </a:r>
          </a:p>
          <a:p>
            <a:pPr marL="457200" lvl="0" indent="-457200" fontAlgn="base">
              <a:lnSpc>
                <a:spcPct val="107000"/>
              </a:lnSpc>
              <a:spcBef>
                <a:spcPts val="1200"/>
              </a:spcBef>
              <a:spcAft>
                <a:spcPts val="1200"/>
              </a:spcAft>
              <a:buClr>
                <a:srgbClr val="00ABC5"/>
              </a:buClr>
              <a:buSzPct val="100000"/>
              <a:buFont typeface="Calibri" panose="020F0502020204030204" pitchFamily="34" charset="0"/>
              <a:buChar char="×"/>
              <a:defRPr sz="1800" b="0" i="0" u="none" strike="noStrike" kern="0" cap="none" spc="0" baseline="0">
                <a:solidFill>
                  <a:srgbClr val="000000"/>
                </a:solidFill>
                <a:uFillTx/>
              </a:defRPr>
            </a:pPr>
            <a:r>
              <a:rPr lang="en-NZ" sz="2800" kern="0">
                <a:solidFill>
                  <a:srgbClr val="000000"/>
                </a:solidFill>
              </a:rPr>
              <a:t>It’s not one-size fits all.</a:t>
            </a:r>
          </a:p>
          <a:p>
            <a:pPr marL="457200" lvl="0" indent="-457200" fontAlgn="base">
              <a:lnSpc>
                <a:spcPct val="107000"/>
              </a:lnSpc>
              <a:spcBef>
                <a:spcPts val="1200"/>
              </a:spcBef>
              <a:spcAft>
                <a:spcPts val="1200"/>
              </a:spcAft>
              <a:buClr>
                <a:srgbClr val="00ABC5"/>
              </a:buClr>
              <a:buSzPct val="100000"/>
              <a:buFont typeface="Calibri" panose="020F0502020204030204" pitchFamily="34" charset="0"/>
              <a:buChar char="×"/>
              <a:defRPr sz="1800" b="0" i="0" u="none" strike="noStrike" kern="0" cap="none" spc="0" baseline="0">
                <a:solidFill>
                  <a:srgbClr val="000000"/>
                </a:solidFill>
                <a:uFillTx/>
              </a:defRPr>
            </a:pPr>
            <a:r>
              <a:rPr lang="en-NZ" sz="2800" kern="0">
                <a:solidFill>
                  <a:srgbClr val="000000"/>
                </a:solidFill>
              </a:rPr>
              <a:t>It’s not completed yet!</a:t>
            </a:r>
          </a:p>
        </p:txBody>
      </p:sp>
    </p:spTree>
    <p:extLst>
      <p:ext uri="{BB962C8B-B14F-4D97-AF65-F5344CB8AC3E}">
        <p14:creationId xmlns:p14="http://schemas.microsoft.com/office/powerpoint/2010/main" val="188086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The value proposition</a:t>
            </a:r>
            <a:endParaRPr lang="en-US" sz="4800" b="1" kern="0" spc="-5">
              <a:solidFill>
                <a:srgbClr val="005A83"/>
              </a:solidFill>
            </a:endParaRPr>
          </a:p>
        </p:txBody>
      </p:sp>
      <p:sp>
        <p:nvSpPr>
          <p:cNvPr id="2" name="Text Placeholder 2">
            <a:extLst>
              <a:ext uri="{FF2B5EF4-FFF2-40B4-BE49-F238E27FC236}">
                <a16:creationId xmlns:a16="http://schemas.microsoft.com/office/drawing/2014/main" id="{B43F254B-DB4B-376F-0D82-A507FC0EB5EF}"/>
              </a:ext>
            </a:extLst>
          </p:cNvPr>
          <p:cNvSpPr txBox="1">
            <a:spLocks/>
          </p:cNvSpPr>
          <p:nvPr/>
        </p:nvSpPr>
        <p:spPr>
          <a:xfrm>
            <a:off x="707299" y="1677121"/>
            <a:ext cx="10607024" cy="2746970"/>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fontAlgn="base">
              <a:lnSpc>
                <a:spcPct val="107000"/>
              </a:lnSpc>
              <a:spcBef>
                <a:spcPts val="1200"/>
              </a:spcBef>
              <a:spcAft>
                <a:spcPts val="1200"/>
              </a:spcAft>
              <a:buClr>
                <a:srgbClr val="00ABC5"/>
              </a:buClr>
              <a:buSzPct val="100000"/>
              <a:defRPr sz="1800" b="0" i="0" u="none" strike="noStrike" kern="0" cap="none" spc="0" baseline="0">
                <a:solidFill>
                  <a:srgbClr val="000000"/>
                </a:solidFill>
                <a:uFillTx/>
              </a:defRPr>
            </a:pPr>
            <a:endParaRPr lang="en-NZ" sz="2800" kern="0">
              <a:solidFill>
                <a:srgbClr val="000000"/>
              </a:solidFill>
            </a:endParaRPr>
          </a:p>
          <a:p>
            <a:pPr marL="285750" lvl="0" indent="-285750" fontAlgn="base">
              <a:lnSpc>
                <a:spcPct val="107000"/>
              </a:lnSpc>
              <a:spcBef>
                <a:spcPts val="1200"/>
              </a:spcBef>
              <a:spcAft>
                <a:spcPts val="1200"/>
              </a:spcAft>
              <a:buClr>
                <a:srgbClr val="00ABC5"/>
              </a:buClr>
              <a:buSzPct val="100000"/>
              <a:buFont typeface="Arial,Sans-Serif" pitchFamily="34"/>
              <a:buChar char="•"/>
              <a:defRPr sz="1800" b="0" i="0" u="none" strike="noStrike" kern="0" cap="none" spc="0" baseline="0">
                <a:solidFill>
                  <a:srgbClr val="000000"/>
                </a:solidFill>
                <a:uFillTx/>
              </a:defRPr>
            </a:pPr>
            <a:endParaRPr lang="en-NZ" sz="2800" kern="0">
              <a:solidFill>
                <a:srgbClr val="000000"/>
              </a:solidFill>
            </a:endParaRPr>
          </a:p>
          <a:p>
            <a:pPr marL="285750" lvl="0" indent="-285750" fontAlgn="base">
              <a:lnSpc>
                <a:spcPct val="107000"/>
              </a:lnSpc>
              <a:spcBef>
                <a:spcPts val="1200"/>
              </a:spcBef>
              <a:spcAft>
                <a:spcPts val="1200"/>
              </a:spcAft>
              <a:buClr>
                <a:srgbClr val="00ABC5"/>
              </a:buClr>
              <a:buSzPct val="100000"/>
              <a:buFont typeface="Arial,Sans-Serif" pitchFamily="34"/>
              <a:buChar char="•"/>
              <a:defRPr sz="1800" b="0" i="0" u="none" strike="noStrike" kern="0" cap="none" spc="0" baseline="0">
                <a:solidFill>
                  <a:srgbClr val="000000"/>
                </a:solidFill>
                <a:uFillTx/>
              </a:defRPr>
            </a:pPr>
            <a:endParaRPr lang="en-NZ" sz="2800" kern="0">
              <a:solidFill>
                <a:srgbClr val="000000"/>
              </a:solidFill>
            </a:endParaRPr>
          </a:p>
          <a:p>
            <a:pPr marL="285750" lvl="0" indent="-285750" fontAlgn="base">
              <a:lnSpc>
                <a:spcPct val="107000"/>
              </a:lnSpc>
              <a:spcBef>
                <a:spcPts val="1200"/>
              </a:spcBef>
              <a:spcAft>
                <a:spcPts val="1200"/>
              </a:spcAft>
              <a:buClr>
                <a:srgbClr val="00ABC5"/>
              </a:buClr>
              <a:buSzPct val="100000"/>
              <a:buFont typeface="Arial,Sans-Serif" pitchFamily="34"/>
              <a:buChar char="•"/>
              <a:defRPr sz="1800" b="0" i="0" u="none" strike="noStrike" kern="0" cap="none" spc="0" baseline="0">
                <a:solidFill>
                  <a:srgbClr val="000000"/>
                </a:solidFill>
                <a:uFillTx/>
              </a:defRPr>
            </a:pPr>
            <a:endParaRPr lang="en-NZ" sz="2800" kern="0">
              <a:solidFill>
                <a:srgbClr val="000000"/>
              </a:solidFill>
            </a:endParaRPr>
          </a:p>
        </p:txBody>
      </p:sp>
      <p:graphicFrame>
        <p:nvGraphicFramePr>
          <p:cNvPr id="5" name="Table 4">
            <a:extLst>
              <a:ext uri="{FF2B5EF4-FFF2-40B4-BE49-F238E27FC236}">
                <a16:creationId xmlns:a16="http://schemas.microsoft.com/office/drawing/2014/main" id="{D767445E-2957-292B-F581-6DBD1C3802F0}"/>
              </a:ext>
            </a:extLst>
          </p:cNvPr>
          <p:cNvGraphicFramePr>
            <a:graphicFrameLocks noGrp="1"/>
          </p:cNvGraphicFramePr>
          <p:nvPr>
            <p:extLst>
              <p:ext uri="{D42A27DB-BD31-4B8C-83A1-F6EECF244321}">
                <p14:modId xmlns:p14="http://schemas.microsoft.com/office/powerpoint/2010/main" val="1499307423"/>
              </p:ext>
            </p:extLst>
          </p:nvPr>
        </p:nvGraphicFramePr>
        <p:xfrm>
          <a:off x="815533" y="1797646"/>
          <a:ext cx="8903633" cy="3928632"/>
        </p:xfrm>
        <a:graphic>
          <a:graphicData uri="http://schemas.openxmlformats.org/drawingml/2006/table">
            <a:tbl>
              <a:tblPr firstRow="1" firstCol="1" bandRow="1">
                <a:tableStyleId>{5C22544A-7EE6-4342-B048-85BDC9FD1C3A}</a:tableStyleId>
              </a:tblPr>
              <a:tblGrid>
                <a:gridCol w="4195057">
                  <a:extLst>
                    <a:ext uri="{9D8B030D-6E8A-4147-A177-3AD203B41FA5}">
                      <a16:colId xmlns:a16="http://schemas.microsoft.com/office/drawing/2014/main" val="500126213"/>
                    </a:ext>
                  </a:extLst>
                </a:gridCol>
                <a:gridCol w="2354288">
                  <a:extLst>
                    <a:ext uri="{9D8B030D-6E8A-4147-A177-3AD203B41FA5}">
                      <a16:colId xmlns:a16="http://schemas.microsoft.com/office/drawing/2014/main" val="2447039392"/>
                    </a:ext>
                  </a:extLst>
                </a:gridCol>
                <a:gridCol w="2354288">
                  <a:extLst>
                    <a:ext uri="{9D8B030D-6E8A-4147-A177-3AD203B41FA5}">
                      <a16:colId xmlns:a16="http://schemas.microsoft.com/office/drawing/2014/main" val="2086218795"/>
                    </a:ext>
                  </a:extLst>
                </a:gridCol>
              </a:tblGrid>
              <a:tr h="654772">
                <a:tc>
                  <a:txBody>
                    <a:bodyPr/>
                    <a:lstStyle/>
                    <a:p>
                      <a:pPr>
                        <a:lnSpc>
                          <a:spcPct val="107000"/>
                        </a:lnSpc>
                        <a:spcAft>
                          <a:spcPts val="800"/>
                        </a:spcAft>
                      </a:pPr>
                      <a:r>
                        <a:rPr lang="en-NZ" sz="2000">
                          <a:effectLst/>
                        </a:rPr>
                        <a:t>Area</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ABC5"/>
                    </a:solidFill>
                  </a:tcPr>
                </a:tc>
                <a:tc>
                  <a:txBody>
                    <a:bodyPr/>
                    <a:lstStyle/>
                    <a:p>
                      <a:pPr algn="ctr">
                        <a:lnSpc>
                          <a:spcPct val="107000"/>
                        </a:lnSpc>
                        <a:spcAft>
                          <a:spcPts val="800"/>
                        </a:spcAft>
                      </a:pPr>
                      <a:r>
                        <a:rPr lang="en-NZ" sz="2000" err="1">
                          <a:effectLst/>
                        </a:rPr>
                        <a:t>Taumata</a:t>
                      </a:r>
                      <a:r>
                        <a:rPr lang="en-NZ" sz="2000">
                          <a:effectLst/>
                        </a:rPr>
                        <a:t> </a:t>
                      </a:r>
                      <a:r>
                        <a:rPr lang="en-NZ" sz="2000" err="1">
                          <a:effectLst/>
                        </a:rPr>
                        <a:t>Arowai</a:t>
                      </a:r>
                      <a:endParaRPr lang="en-NZ" sz="2000" err="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ABC5"/>
                    </a:solidFill>
                  </a:tcPr>
                </a:tc>
                <a:tc>
                  <a:txBody>
                    <a:bodyPr/>
                    <a:lstStyle/>
                    <a:p>
                      <a:pPr algn="ctr">
                        <a:lnSpc>
                          <a:spcPct val="107000"/>
                        </a:lnSpc>
                        <a:spcAft>
                          <a:spcPts val="800"/>
                        </a:spcAft>
                      </a:pPr>
                      <a:r>
                        <a:rPr lang="en-NZ" sz="2000">
                          <a:effectLst/>
                        </a:rPr>
                        <a:t>Water Supplier</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ABC5"/>
                    </a:solidFill>
                  </a:tcPr>
                </a:tc>
                <a:extLst>
                  <a:ext uri="{0D108BD9-81ED-4DB2-BD59-A6C34878D82A}">
                    <a16:rowId xmlns:a16="http://schemas.microsoft.com/office/drawing/2014/main" val="2291876807"/>
                  </a:ext>
                </a:extLst>
              </a:tr>
              <a:tr h="654772">
                <a:tc>
                  <a:txBody>
                    <a:bodyPr/>
                    <a:lstStyle/>
                    <a:p>
                      <a:pPr>
                        <a:lnSpc>
                          <a:spcPct val="200000"/>
                        </a:lnSpc>
                        <a:spcAft>
                          <a:spcPts val="800"/>
                        </a:spcAft>
                      </a:pPr>
                      <a:r>
                        <a:rPr lang="en-NZ" sz="2000" b="0">
                          <a:effectLst/>
                        </a:rPr>
                        <a:t>Business improvement tool</a:t>
                      </a:r>
                      <a:endParaRPr lang="en-NZ" sz="2000" b="0">
                        <a:effectLst/>
                        <a:latin typeface="Calibri"/>
                        <a:ea typeface="Calibri" panose="020F0502020204030204" pitchFamily="34" charset="0"/>
                        <a:cs typeface="Times New Roman"/>
                      </a:endParaRPr>
                    </a:p>
                  </a:txBody>
                  <a:tcPr marL="68580" marR="68580" marT="0" marB="0">
                    <a:solidFill>
                      <a:srgbClr val="007E9E"/>
                    </a:solidFill>
                  </a:tcPr>
                </a:tc>
                <a:tc>
                  <a:txBody>
                    <a:bodyPr/>
                    <a:lstStyle/>
                    <a:p>
                      <a:pPr algn="ctr">
                        <a:lnSpc>
                          <a:spcPct val="107000"/>
                        </a:lnSpc>
                        <a:spcAft>
                          <a:spcPts val="800"/>
                        </a:spcAft>
                      </a:pPr>
                      <a:r>
                        <a:rPr lang="en-NZ" sz="3600">
                          <a:solidFill>
                            <a:schemeClr val="dk1"/>
                          </a:solidFill>
                          <a:effectLst/>
                          <a:latin typeface="+mn-lt"/>
                          <a:ea typeface="+mn-ea"/>
                          <a:cs typeface="+mn-cs"/>
                          <a:sym typeface="Wingdings 2" panose="05020102010507070707" pitchFamily="18" charset="2"/>
                        </a:rPr>
                        <a:t></a:t>
                      </a:r>
                      <a:endParaRPr lang="en-NZ" sz="3600">
                        <a:solidFill>
                          <a:schemeClr val="dk1"/>
                        </a:solidFill>
                        <a:effectLst/>
                        <a:latin typeface="+mn-lt"/>
                        <a:ea typeface="+mn-ea"/>
                        <a:cs typeface="+mn-cs"/>
                      </a:endParaRPr>
                    </a:p>
                  </a:txBody>
                  <a:tcPr marL="68580" marR="68580" marT="0" marB="0">
                    <a:solidFill>
                      <a:srgbClr val="E4F3F5"/>
                    </a:solidFill>
                  </a:tcPr>
                </a:tc>
                <a:tc>
                  <a:txBody>
                    <a:bodyPr/>
                    <a:lstStyle/>
                    <a:p>
                      <a:pPr algn="ctr">
                        <a:lnSpc>
                          <a:spcPct val="107000"/>
                        </a:lnSpc>
                        <a:spcAft>
                          <a:spcPts val="800"/>
                        </a:spcAft>
                      </a:pPr>
                      <a:r>
                        <a:rPr lang="en-NZ" sz="3600">
                          <a:effectLst/>
                          <a:sym typeface="Wingdings 2" panose="05020102010507070707" pitchFamily="18" charset="2"/>
                        </a:rPr>
                        <a:t></a:t>
                      </a:r>
                      <a:endParaRPr lang="en-NZ"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4F3F5"/>
                    </a:solidFill>
                  </a:tcPr>
                </a:tc>
                <a:extLst>
                  <a:ext uri="{0D108BD9-81ED-4DB2-BD59-A6C34878D82A}">
                    <a16:rowId xmlns:a16="http://schemas.microsoft.com/office/drawing/2014/main" val="349967942"/>
                  </a:ext>
                </a:extLst>
              </a:tr>
              <a:tr h="654772">
                <a:tc>
                  <a:txBody>
                    <a:bodyPr/>
                    <a:lstStyle/>
                    <a:p>
                      <a:pPr>
                        <a:lnSpc>
                          <a:spcPct val="200000"/>
                        </a:lnSpc>
                        <a:spcAft>
                          <a:spcPts val="800"/>
                        </a:spcAft>
                      </a:pPr>
                      <a:r>
                        <a:rPr lang="en-NZ" sz="2000" b="0">
                          <a:effectLst/>
                        </a:rPr>
                        <a:t>Defined best practice</a:t>
                      </a:r>
                      <a:endParaRPr lang="en-NZ" sz="2000" b="0">
                        <a:effectLst/>
                        <a:latin typeface="Calibri"/>
                        <a:ea typeface="Calibri" panose="020F0502020204030204" pitchFamily="34" charset="0"/>
                        <a:cs typeface="Times New Roman"/>
                      </a:endParaRPr>
                    </a:p>
                  </a:txBody>
                  <a:tcPr marL="68580" marR="68580" marT="0" marB="0">
                    <a:solidFill>
                      <a:srgbClr val="007E9E"/>
                    </a:solidFill>
                  </a:tcPr>
                </a:tc>
                <a:tc>
                  <a:txBody>
                    <a:bodyPr/>
                    <a:lstStyle/>
                    <a:p>
                      <a:pPr algn="ctr">
                        <a:lnSpc>
                          <a:spcPct val="107000"/>
                        </a:lnSpc>
                        <a:spcAft>
                          <a:spcPts val="800"/>
                        </a:spcAft>
                      </a:pPr>
                      <a:r>
                        <a:rPr lang="en-NZ" sz="3600">
                          <a:solidFill>
                            <a:schemeClr val="dk1"/>
                          </a:solidFill>
                          <a:effectLst/>
                          <a:latin typeface="+mn-lt"/>
                          <a:ea typeface="+mn-ea"/>
                          <a:cs typeface="+mn-cs"/>
                          <a:sym typeface="Wingdings 2" panose="05020102010507070707" pitchFamily="18" charset="2"/>
                        </a:rPr>
                        <a:t></a:t>
                      </a:r>
                      <a:endParaRPr lang="en-NZ" sz="3600">
                        <a:solidFill>
                          <a:schemeClr val="dk1"/>
                        </a:solidFill>
                        <a:effectLst/>
                        <a:latin typeface="+mn-lt"/>
                        <a:ea typeface="+mn-ea"/>
                        <a:cs typeface="+mn-cs"/>
                      </a:endParaRPr>
                    </a:p>
                  </a:txBody>
                  <a:tcPr marL="68580" marR="68580" marT="0" marB="0">
                    <a:solidFill>
                      <a:srgbClr val="E4F3F5"/>
                    </a:solidFill>
                  </a:tcPr>
                </a:tc>
                <a:tc>
                  <a:txBody>
                    <a:bodyPr/>
                    <a:lstStyle/>
                    <a:p>
                      <a:pPr algn="ctr">
                        <a:lnSpc>
                          <a:spcPct val="107000"/>
                        </a:lnSpc>
                        <a:spcAft>
                          <a:spcPts val="800"/>
                        </a:spcAft>
                      </a:pPr>
                      <a:r>
                        <a:rPr lang="en-NZ" sz="3600">
                          <a:effectLst/>
                          <a:sym typeface="Wingdings 2" panose="05020102010507070707" pitchFamily="18" charset="2"/>
                        </a:rPr>
                        <a:t></a:t>
                      </a:r>
                      <a:endParaRPr lang="en-NZ"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4F3F5"/>
                    </a:solidFill>
                  </a:tcPr>
                </a:tc>
                <a:extLst>
                  <a:ext uri="{0D108BD9-81ED-4DB2-BD59-A6C34878D82A}">
                    <a16:rowId xmlns:a16="http://schemas.microsoft.com/office/drawing/2014/main" val="2423301408"/>
                  </a:ext>
                </a:extLst>
              </a:tr>
              <a:tr h="654772">
                <a:tc>
                  <a:txBody>
                    <a:bodyPr/>
                    <a:lstStyle/>
                    <a:p>
                      <a:pPr>
                        <a:lnSpc>
                          <a:spcPct val="200000"/>
                        </a:lnSpc>
                        <a:spcAft>
                          <a:spcPts val="800"/>
                        </a:spcAft>
                      </a:pPr>
                      <a:r>
                        <a:rPr lang="en-NZ" sz="2000" b="0">
                          <a:effectLst/>
                        </a:rPr>
                        <a:t>Improves business confidence</a:t>
                      </a:r>
                      <a:endParaRPr lang="en-NZ" sz="2000" b="0">
                        <a:effectLst/>
                        <a:latin typeface="Calibri"/>
                        <a:ea typeface="Calibri" panose="020F0502020204030204" pitchFamily="34" charset="0"/>
                        <a:cs typeface="Times New Roman"/>
                      </a:endParaRPr>
                    </a:p>
                  </a:txBody>
                  <a:tcPr marL="68580" marR="68580" marT="0" marB="0">
                    <a:solidFill>
                      <a:srgbClr val="007E9E"/>
                    </a:solidFill>
                  </a:tcPr>
                </a:tc>
                <a:tc>
                  <a:txBody>
                    <a:bodyPr/>
                    <a:lstStyle/>
                    <a:p>
                      <a:pPr marL="0" marR="0" lvl="0" indent="0" algn="ctr" defTabSz="914400" eaLnBrk="1" fontAlgn="auto" latinLnBrk="0" hangingPunct="1">
                        <a:lnSpc>
                          <a:spcPct val="107000"/>
                        </a:lnSpc>
                        <a:spcBef>
                          <a:spcPts val="0"/>
                        </a:spcBef>
                        <a:spcAft>
                          <a:spcPts val="800"/>
                        </a:spcAft>
                        <a:buClrTx/>
                        <a:buSzTx/>
                        <a:buFontTx/>
                        <a:buNone/>
                        <a:tabLst/>
                        <a:defRPr/>
                      </a:pPr>
                      <a:r>
                        <a:rPr lang="en-NZ" sz="3600">
                          <a:solidFill>
                            <a:schemeClr val="dk1"/>
                          </a:solidFill>
                          <a:effectLst/>
                          <a:latin typeface="+mn-lt"/>
                          <a:ea typeface="+mn-ea"/>
                          <a:cs typeface="+mn-cs"/>
                        </a:rPr>
                        <a:t> </a:t>
                      </a:r>
                      <a:r>
                        <a:rPr lang="en-NZ" sz="3600">
                          <a:solidFill>
                            <a:schemeClr val="dk1"/>
                          </a:solidFill>
                          <a:effectLst/>
                          <a:latin typeface="+mn-lt"/>
                          <a:ea typeface="+mn-ea"/>
                          <a:cs typeface="+mn-cs"/>
                          <a:sym typeface="Wingdings 2" panose="05020102010507070707" pitchFamily="18" charset="2"/>
                        </a:rPr>
                        <a:t></a:t>
                      </a:r>
                      <a:endParaRPr lang="en-NZ" sz="3600">
                        <a:solidFill>
                          <a:schemeClr val="dk1"/>
                        </a:solidFill>
                        <a:effectLst/>
                        <a:latin typeface="+mn-lt"/>
                        <a:ea typeface="+mn-ea"/>
                        <a:cs typeface="+mn-cs"/>
                      </a:endParaRPr>
                    </a:p>
                  </a:txBody>
                  <a:tcPr marL="68580" marR="68580" marT="0" marB="0">
                    <a:solidFill>
                      <a:srgbClr val="E4F3F5"/>
                    </a:solidFill>
                  </a:tcPr>
                </a:tc>
                <a:tc>
                  <a:txBody>
                    <a:bodyPr/>
                    <a:lstStyle/>
                    <a:p>
                      <a:pPr algn="ctr">
                        <a:lnSpc>
                          <a:spcPct val="107000"/>
                        </a:lnSpc>
                        <a:spcAft>
                          <a:spcPts val="800"/>
                        </a:spcAft>
                      </a:pPr>
                      <a:r>
                        <a:rPr lang="en-NZ" sz="3600">
                          <a:effectLst/>
                          <a:sym typeface="Wingdings 2" panose="05020102010507070707" pitchFamily="18" charset="2"/>
                        </a:rPr>
                        <a:t></a:t>
                      </a:r>
                      <a:endParaRPr lang="en-NZ"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4F3F5"/>
                    </a:solidFill>
                  </a:tcPr>
                </a:tc>
                <a:extLst>
                  <a:ext uri="{0D108BD9-81ED-4DB2-BD59-A6C34878D82A}">
                    <a16:rowId xmlns:a16="http://schemas.microsoft.com/office/drawing/2014/main" val="162768390"/>
                  </a:ext>
                </a:extLst>
              </a:tr>
              <a:tr h="654772">
                <a:tc>
                  <a:txBody>
                    <a:bodyPr/>
                    <a:lstStyle/>
                    <a:p>
                      <a:pPr>
                        <a:lnSpc>
                          <a:spcPct val="200000"/>
                        </a:lnSpc>
                        <a:spcAft>
                          <a:spcPts val="800"/>
                        </a:spcAft>
                      </a:pPr>
                      <a:r>
                        <a:rPr lang="en-NZ" sz="2000" b="0">
                          <a:effectLst/>
                        </a:rPr>
                        <a:t>Better investment decisions</a:t>
                      </a:r>
                      <a:endParaRPr lang="en-NZ" sz="2000" b="0">
                        <a:effectLst/>
                        <a:latin typeface="Calibri"/>
                        <a:ea typeface="Calibri" panose="020F0502020204030204" pitchFamily="34" charset="0"/>
                        <a:cs typeface="Times New Roman"/>
                      </a:endParaRPr>
                    </a:p>
                  </a:txBody>
                  <a:tcPr marL="68580" marR="68580" marT="0" marB="0">
                    <a:solidFill>
                      <a:srgbClr val="007E9E"/>
                    </a:solidFill>
                  </a:tcPr>
                </a:tc>
                <a:tc>
                  <a:txBody>
                    <a:bodyPr/>
                    <a:lstStyle/>
                    <a:p>
                      <a:pPr marL="0" marR="0" lvl="0" indent="0" algn="ctr" defTabSz="914400" eaLnBrk="1" fontAlgn="auto" latinLnBrk="0" hangingPunct="1">
                        <a:lnSpc>
                          <a:spcPct val="107000"/>
                        </a:lnSpc>
                        <a:spcBef>
                          <a:spcPts val="0"/>
                        </a:spcBef>
                        <a:spcAft>
                          <a:spcPts val="800"/>
                        </a:spcAft>
                        <a:buClrTx/>
                        <a:buSzTx/>
                        <a:buFontTx/>
                        <a:buNone/>
                        <a:tabLst/>
                        <a:defRPr/>
                      </a:pPr>
                      <a:r>
                        <a:rPr lang="en-NZ" sz="3600">
                          <a:solidFill>
                            <a:schemeClr val="dk1"/>
                          </a:solidFill>
                          <a:effectLst/>
                          <a:latin typeface="+mn-lt"/>
                          <a:ea typeface="+mn-ea"/>
                          <a:cs typeface="+mn-cs"/>
                          <a:sym typeface="Wingdings 2" panose="05020102010507070707" pitchFamily="18" charset="2"/>
                        </a:rPr>
                        <a:t></a:t>
                      </a:r>
                      <a:endParaRPr lang="en-NZ" sz="3600">
                        <a:solidFill>
                          <a:schemeClr val="dk1"/>
                        </a:solidFill>
                        <a:effectLst/>
                        <a:latin typeface="+mn-lt"/>
                        <a:ea typeface="+mn-ea"/>
                        <a:cs typeface="+mn-cs"/>
                      </a:endParaRPr>
                    </a:p>
                  </a:txBody>
                  <a:tcPr marL="68580" marR="68580" marT="0" marB="0">
                    <a:solidFill>
                      <a:srgbClr val="E4F3F5"/>
                    </a:solidFill>
                  </a:tcPr>
                </a:tc>
                <a:tc>
                  <a:txBody>
                    <a:bodyPr/>
                    <a:lstStyle/>
                    <a:p>
                      <a:pPr algn="ctr">
                        <a:lnSpc>
                          <a:spcPct val="107000"/>
                        </a:lnSpc>
                        <a:spcAft>
                          <a:spcPts val="800"/>
                        </a:spcAft>
                      </a:pPr>
                      <a:r>
                        <a:rPr lang="en-NZ" sz="3600">
                          <a:effectLst/>
                          <a:sym typeface="Wingdings 2" panose="05020102010507070707" pitchFamily="18" charset="2"/>
                        </a:rPr>
                        <a:t></a:t>
                      </a:r>
                      <a:endParaRPr lang="en-NZ"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4F3F5"/>
                    </a:solidFill>
                  </a:tcPr>
                </a:tc>
                <a:extLst>
                  <a:ext uri="{0D108BD9-81ED-4DB2-BD59-A6C34878D82A}">
                    <a16:rowId xmlns:a16="http://schemas.microsoft.com/office/drawing/2014/main" val="2549478404"/>
                  </a:ext>
                </a:extLst>
              </a:tr>
              <a:tr h="654772">
                <a:tc>
                  <a:txBody>
                    <a:bodyPr/>
                    <a:lstStyle/>
                    <a:p>
                      <a:pPr>
                        <a:lnSpc>
                          <a:spcPct val="200000"/>
                        </a:lnSpc>
                        <a:spcAft>
                          <a:spcPts val="800"/>
                        </a:spcAft>
                      </a:pPr>
                      <a:r>
                        <a:rPr lang="en-NZ" sz="2000" b="0">
                          <a:effectLst/>
                          <a:latin typeface="Calibri"/>
                          <a:ea typeface="Calibri" panose="020F0502020204030204" pitchFamily="34" charset="0"/>
                          <a:cs typeface="Times New Roman"/>
                        </a:rPr>
                        <a:t>Drives safety improvement</a:t>
                      </a:r>
                    </a:p>
                  </a:txBody>
                  <a:tcPr marL="68580" marR="68580" marT="0" marB="0">
                    <a:solidFill>
                      <a:srgbClr val="007E9E"/>
                    </a:solidFill>
                  </a:tcPr>
                </a:tc>
                <a:tc>
                  <a:txBody>
                    <a:bodyPr/>
                    <a:lstStyle/>
                    <a:p>
                      <a:pPr marL="0" marR="0" lvl="0" indent="0" algn="ctr" defTabSz="914400" eaLnBrk="1" fontAlgn="auto" latinLnBrk="0" hangingPunct="1">
                        <a:lnSpc>
                          <a:spcPct val="107000"/>
                        </a:lnSpc>
                        <a:spcBef>
                          <a:spcPts val="0"/>
                        </a:spcBef>
                        <a:spcAft>
                          <a:spcPts val="800"/>
                        </a:spcAft>
                        <a:buClrTx/>
                        <a:buSzTx/>
                        <a:buFontTx/>
                        <a:buNone/>
                        <a:tabLst/>
                        <a:defRPr/>
                      </a:pPr>
                      <a:r>
                        <a:rPr lang="en-NZ" sz="3600">
                          <a:solidFill>
                            <a:schemeClr val="dk1"/>
                          </a:solidFill>
                          <a:effectLst/>
                          <a:latin typeface="+mn-lt"/>
                          <a:ea typeface="+mn-ea"/>
                          <a:cs typeface="+mn-cs"/>
                          <a:sym typeface="Wingdings 2" panose="05020102010507070707" pitchFamily="18" charset="2"/>
                        </a:rPr>
                        <a:t></a:t>
                      </a:r>
                      <a:endParaRPr lang="en-NZ" sz="3600">
                        <a:solidFill>
                          <a:schemeClr val="dk1"/>
                        </a:solidFill>
                        <a:effectLst/>
                        <a:latin typeface="+mn-lt"/>
                        <a:ea typeface="+mn-ea"/>
                        <a:cs typeface="+mn-cs"/>
                      </a:endParaRPr>
                    </a:p>
                  </a:txBody>
                  <a:tcPr marL="68580" marR="68580" marT="0" marB="0">
                    <a:solidFill>
                      <a:srgbClr val="E4F3F5"/>
                    </a:solidFill>
                  </a:tcPr>
                </a:tc>
                <a:tc>
                  <a:txBody>
                    <a:bodyPr/>
                    <a:lstStyle/>
                    <a:p>
                      <a:pPr marL="0" marR="0" lvl="0" indent="0" algn="ctr" defTabSz="914400" eaLnBrk="1" fontAlgn="auto" latinLnBrk="0" hangingPunct="1">
                        <a:lnSpc>
                          <a:spcPct val="107000"/>
                        </a:lnSpc>
                        <a:spcBef>
                          <a:spcPts val="0"/>
                        </a:spcBef>
                        <a:spcAft>
                          <a:spcPts val="800"/>
                        </a:spcAft>
                        <a:buClrTx/>
                        <a:buSzTx/>
                        <a:buFontTx/>
                        <a:buNone/>
                        <a:tabLst/>
                        <a:defRPr/>
                      </a:pPr>
                      <a:r>
                        <a:rPr lang="en-NZ" sz="3600">
                          <a:effectLst/>
                          <a:sym typeface="Wingdings 2" panose="05020102010507070707" pitchFamily="18" charset="2"/>
                        </a:rPr>
                        <a:t></a:t>
                      </a:r>
                      <a:endParaRPr lang="en-NZ"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4F3F5"/>
                    </a:solidFill>
                  </a:tcPr>
                </a:tc>
                <a:extLst>
                  <a:ext uri="{0D108BD9-81ED-4DB2-BD59-A6C34878D82A}">
                    <a16:rowId xmlns:a16="http://schemas.microsoft.com/office/drawing/2014/main" val="809929986"/>
                  </a:ext>
                </a:extLst>
              </a:tr>
            </a:tbl>
          </a:graphicData>
        </a:graphic>
      </p:graphicFrame>
    </p:spTree>
    <p:extLst>
      <p:ext uri="{BB962C8B-B14F-4D97-AF65-F5344CB8AC3E}">
        <p14:creationId xmlns:p14="http://schemas.microsoft.com/office/powerpoint/2010/main" val="95108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7549-9B82-4215-8BD4-B9D326375B70}"/>
              </a:ext>
            </a:extLst>
          </p:cNvPr>
          <p:cNvSpPr>
            <a:spLocks noGrp="1"/>
          </p:cNvSpPr>
          <p:nvPr>
            <p:ph type="title"/>
          </p:nvPr>
        </p:nvSpPr>
        <p:spPr>
          <a:xfrm>
            <a:off x="707299" y="535849"/>
            <a:ext cx="9287373" cy="738664"/>
          </a:xfrm>
        </p:spPr>
        <p:txBody>
          <a:bodyPr/>
          <a:lstStyle/>
          <a:p>
            <a:r>
              <a:rPr lang="en-NZ" sz="4800" spc="-5">
                <a:solidFill>
                  <a:srgbClr val="005A83"/>
                </a:solidFill>
              </a:rPr>
              <a:t>Ko </a:t>
            </a:r>
            <a:r>
              <a:rPr lang="en-NZ" sz="4800" spc="-5" err="1">
                <a:solidFill>
                  <a:srgbClr val="005A83"/>
                </a:solidFill>
              </a:rPr>
              <a:t>wai</a:t>
            </a:r>
            <a:r>
              <a:rPr lang="en-NZ" sz="4800" spc="-5">
                <a:solidFill>
                  <a:srgbClr val="005A83"/>
                </a:solidFill>
              </a:rPr>
              <a:t>, ko au, ko </a:t>
            </a:r>
            <a:r>
              <a:rPr lang="en-NZ" sz="4800" spc="-5" err="1">
                <a:solidFill>
                  <a:srgbClr val="005A83"/>
                </a:solidFill>
              </a:rPr>
              <a:t>tātou</a:t>
            </a:r>
            <a:r>
              <a:rPr lang="en-NZ" sz="4800" spc="-5">
                <a:solidFill>
                  <a:srgbClr val="005A83"/>
                </a:solidFill>
              </a:rPr>
              <a:t> </a:t>
            </a:r>
          </a:p>
        </p:txBody>
      </p:sp>
      <p:sp>
        <p:nvSpPr>
          <p:cNvPr id="3" name="Text Placeholder 2">
            <a:extLst>
              <a:ext uri="{FF2B5EF4-FFF2-40B4-BE49-F238E27FC236}">
                <a16:creationId xmlns:a16="http://schemas.microsoft.com/office/drawing/2014/main" id="{DA8173F2-D475-4893-963C-AD0113748355}"/>
              </a:ext>
            </a:extLst>
          </p:cNvPr>
          <p:cNvSpPr>
            <a:spLocks noGrp="1"/>
          </p:cNvSpPr>
          <p:nvPr>
            <p:ph type="body" idx="1"/>
          </p:nvPr>
        </p:nvSpPr>
        <p:spPr>
          <a:xfrm>
            <a:off x="6096000" y="1728361"/>
            <a:ext cx="5778674" cy="3016210"/>
          </a:xfrm>
        </p:spPr>
        <p:txBody>
          <a:bodyPr/>
          <a:lstStyle/>
          <a:p>
            <a:r>
              <a:rPr lang="en-NZ" sz="2800"/>
              <a:t>I am water, water is me.</a:t>
            </a:r>
          </a:p>
          <a:p>
            <a:r>
              <a:rPr lang="en-NZ" sz="2800"/>
              <a:t>We are reflections of our water.</a:t>
            </a:r>
          </a:p>
          <a:p>
            <a:r>
              <a:rPr lang="en-NZ" sz="2800"/>
              <a:t>The health of water is the health of the people.</a:t>
            </a:r>
          </a:p>
          <a:p>
            <a:r>
              <a:rPr lang="en-NZ" sz="2800"/>
              <a:t>Water is a treasure that must be protected.</a:t>
            </a:r>
          </a:p>
          <a:p>
            <a:r>
              <a:rPr lang="en-NZ" sz="2800"/>
              <a:t>We are water. Water is us. </a:t>
            </a:r>
          </a:p>
        </p:txBody>
      </p:sp>
      <p:sp>
        <p:nvSpPr>
          <p:cNvPr id="4" name="Text Placeholder 2">
            <a:extLst>
              <a:ext uri="{FF2B5EF4-FFF2-40B4-BE49-F238E27FC236}">
                <a16:creationId xmlns:a16="http://schemas.microsoft.com/office/drawing/2014/main" id="{538C7897-1B2B-447E-8884-1F8FC2162570}"/>
              </a:ext>
            </a:extLst>
          </p:cNvPr>
          <p:cNvSpPr txBox="1">
            <a:spLocks/>
          </p:cNvSpPr>
          <p:nvPr/>
        </p:nvSpPr>
        <p:spPr>
          <a:xfrm>
            <a:off x="707299" y="1728361"/>
            <a:ext cx="5285984" cy="3016210"/>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NZ" sz="2800">
                <a:cs typeface="Calibri" panose="020F0502020204030204"/>
              </a:rPr>
              <a:t>Ko </a:t>
            </a:r>
            <a:r>
              <a:rPr lang="en-NZ" sz="2800" err="1">
                <a:cs typeface="Calibri" panose="020F0502020204030204"/>
              </a:rPr>
              <a:t>te</a:t>
            </a:r>
            <a:r>
              <a:rPr lang="en-NZ" sz="2800">
                <a:cs typeface="Calibri" panose="020F0502020204030204"/>
              </a:rPr>
              <a:t> </a:t>
            </a:r>
            <a:r>
              <a:rPr lang="en-NZ" sz="2800" err="1">
                <a:cs typeface="Calibri" panose="020F0502020204030204"/>
              </a:rPr>
              <a:t>wai</a:t>
            </a:r>
            <a:r>
              <a:rPr lang="en-NZ" sz="2800">
                <a:cs typeface="Calibri" panose="020F0502020204030204"/>
              </a:rPr>
              <a:t> ahau, ko ahau </a:t>
            </a:r>
            <a:r>
              <a:rPr lang="en-NZ" sz="2800" err="1">
                <a:cs typeface="Calibri" panose="020F0502020204030204"/>
              </a:rPr>
              <a:t>te</a:t>
            </a:r>
            <a:r>
              <a:rPr lang="en-NZ" sz="2800">
                <a:cs typeface="Calibri" panose="020F0502020204030204"/>
              </a:rPr>
              <a:t> </a:t>
            </a:r>
            <a:r>
              <a:rPr lang="en-NZ" sz="2800" err="1">
                <a:cs typeface="Calibri" panose="020F0502020204030204"/>
              </a:rPr>
              <a:t>wai</a:t>
            </a:r>
            <a:r>
              <a:rPr lang="en-NZ" sz="2800">
                <a:cs typeface="Calibri" panose="020F0502020204030204"/>
              </a:rPr>
              <a:t>.</a:t>
            </a:r>
          </a:p>
          <a:p>
            <a:r>
              <a:rPr lang="en-NZ" sz="2800">
                <a:cs typeface="Calibri" panose="020F0502020204030204"/>
              </a:rPr>
              <a:t>He </a:t>
            </a:r>
            <a:r>
              <a:rPr lang="en-NZ" sz="2800" err="1">
                <a:cs typeface="Calibri" panose="020F0502020204030204"/>
              </a:rPr>
              <a:t>whakaaturanga</a:t>
            </a:r>
            <a:r>
              <a:rPr lang="en-NZ" sz="2800">
                <a:cs typeface="Calibri" panose="020F0502020204030204"/>
              </a:rPr>
              <a:t> </a:t>
            </a:r>
            <a:r>
              <a:rPr lang="en-NZ" sz="2800" err="1">
                <a:cs typeface="Calibri" panose="020F0502020204030204"/>
              </a:rPr>
              <a:t>tātau</a:t>
            </a:r>
            <a:r>
              <a:rPr lang="en-NZ" sz="2800">
                <a:cs typeface="Calibri" panose="020F0502020204030204"/>
              </a:rPr>
              <a:t> </a:t>
            </a:r>
            <a:r>
              <a:rPr lang="en-NZ" sz="2800" err="1">
                <a:cs typeface="Calibri" panose="020F0502020204030204"/>
              </a:rPr>
              <a:t>nō</a:t>
            </a:r>
            <a:r>
              <a:rPr lang="en-NZ" sz="2800">
                <a:cs typeface="Calibri" panose="020F0502020204030204"/>
              </a:rPr>
              <a:t> </a:t>
            </a:r>
            <a:r>
              <a:rPr lang="en-NZ" sz="2800" err="1">
                <a:cs typeface="Calibri" panose="020F0502020204030204"/>
              </a:rPr>
              <a:t>te</a:t>
            </a:r>
            <a:r>
              <a:rPr lang="en-NZ" sz="2800">
                <a:cs typeface="Calibri" panose="020F0502020204030204"/>
              </a:rPr>
              <a:t> </a:t>
            </a:r>
            <a:r>
              <a:rPr lang="en-NZ" sz="2800" err="1">
                <a:cs typeface="Calibri" panose="020F0502020204030204"/>
              </a:rPr>
              <a:t>wai</a:t>
            </a:r>
            <a:r>
              <a:rPr lang="en-NZ" sz="2800">
                <a:cs typeface="Calibri" panose="020F0502020204030204"/>
              </a:rPr>
              <a:t>.</a:t>
            </a:r>
          </a:p>
          <a:p>
            <a:r>
              <a:rPr lang="en-NZ" sz="2800">
                <a:cs typeface="Calibri" panose="020F0502020204030204"/>
              </a:rPr>
              <a:t>Ko </a:t>
            </a:r>
            <a:r>
              <a:rPr lang="en-NZ" sz="2800" err="1">
                <a:cs typeface="Calibri" panose="020F0502020204030204"/>
              </a:rPr>
              <a:t>te</a:t>
            </a:r>
            <a:r>
              <a:rPr lang="en-NZ" sz="2800">
                <a:cs typeface="Calibri" panose="020F0502020204030204"/>
              </a:rPr>
              <a:t> ora </a:t>
            </a:r>
            <a:r>
              <a:rPr lang="en-NZ" sz="2800" err="1">
                <a:cs typeface="Calibri" panose="020F0502020204030204"/>
              </a:rPr>
              <a:t>te</a:t>
            </a:r>
            <a:r>
              <a:rPr lang="en-NZ" sz="2800">
                <a:cs typeface="Calibri" panose="020F0502020204030204"/>
              </a:rPr>
              <a:t> </a:t>
            </a:r>
            <a:r>
              <a:rPr lang="en-NZ" sz="2800" err="1">
                <a:cs typeface="Calibri" panose="020F0502020204030204"/>
              </a:rPr>
              <a:t>wai</a:t>
            </a:r>
            <a:r>
              <a:rPr lang="en-NZ" sz="2800">
                <a:cs typeface="Calibri" panose="020F0502020204030204"/>
              </a:rPr>
              <a:t> ko </a:t>
            </a:r>
            <a:r>
              <a:rPr lang="en-NZ" sz="2800" err="1">
                <a:cs typeface="Calibri" panose="020F0502020204030204"/>
              </a:rPr>
              <a:t>te</a:t>
            </a:r>
            <a:r>
              <a:rPr lang="en-NZ" sz="2800">
                <a:cs typeface="Calibri" panose="020F0502020204030204"/>
              </a:rPr>
              <a:t> ora o </a:t>
            </a:r>
            <a:r>
              <a:rPr lang="en-NZ" sz="2800" err="1">
                <a:cs typeface="Calibri" panose="020F0502020204030204"/>
              </a:rPr>
              <a:t>te</a:t>
            </a:r>
            <a:r>
              <a:rPr lang="en-NZ" sz="2800">
                <a:cs typeface="Calibri" panose="020F0502020204030204"/>
              </a:rPr>
              <a:t> </a:t>
            </a:r>
            <a:r>
              <a:rPr lang="en-NZ" sz="2800" err="1">
                <a:cs typeface="Calibri" panose="020F0502020204030204"/>
              </a:rPr>
              <a:t>tangata</a:t>
            </a:r>
            <a:r>
              <a:rPr lang="en-NZ" sz="2800">
                <a:cs typeface="Calibri" panose="020F0502020204030204"/>
              </a:rPr>
              <a:t>.</a:t>
            </a:r>
          </a:p>
          <a:p>
            <a:r>
              <a:rPr lang="en-NZ" sz="2800">
                <a:cs typeface="Calibri" panose="020F0502020204030204"/>
              </a:rPr>
              <a:t>He taonga </a:t>
            </a:r>
            <a:r>
              <a:rPr lang="en-NZ" sz="2800" err="1">
                <a:cs typeface="Calibri" panose="020F0502020204030204"/>
              </a:rPr>
              <a:t>te</a:t>
            </a:r>
            <a:r>
              <a:rPr lang="en-NZ" sz="2800">
                <a:cs typeface="Calibri" panose="020F0502020204030204"/>
              </a:rPr>
              <a:t> </a:t>
            </a:r>
            <a:r>
              <a:rPr lang="en-NZ" sz="2800" err="1">
                <a:cs typeface="Calibri" panose="020F0502020204030204"/>
              </a:rPr>
              <a:t>wai</a:t>
            </a:r>
            <a:r>
              <a:rPr lang="en-NZ" sz="2800">
                <a:cs typeface="Calibri" panose="020F0502020204030204"/>
              </a:rPr>
              <a:t> me </a:t>
            </a:r>
            <a:r>
              <a:rPr lang="en-NZ" sz="2800" err="1">
                <a:cs typeface="Calibri" panose="020F0502020204030204"/>
              </a:rPr>
              <a:t>tiaki</a:t>
            </a:r>
            <a:r>
              <a:rPr lang="en-NZ" sz="2800">
                <a:cs typeface="Calibri" panose="020F0502020204030204"/>
              </a:rPr>
              <a:t>.</a:t>
            </a:r>
          </a:p>
          <a:p>
            <a:r>
              <a:rPr lang="en-NZ" sz="2800">
                <a:cs typeface="Calibri" panose="020F0502020204030204"/>
              </a:rPr>
              <a:t>Ko </a:t>
            </a:r>
            <a:r>
              <a:rPr lang="en-NZ" sz="2800" err="1">
                <a:cs typeface="Calibri" panose="020F0502020204030204"/>
              </a:rPr>
              <a:t>wai</a:t>
            </a:r>
            <a:r>
              <a:rPr lang="en-NZ" sz="2800">
                <a:cs typeface="Calibri" panose="020F0502020204030204"/>
              </a:rPr>
              <a:t> </a:t>
            </a:r>
            <a:r>
              <a:rPr lang="en-NZ" sz="2800" err="1">
                <a:cs typeface="Calibri" panose="020F0502020204030204"/>
              </a:rPr>
              <a:t>t</a:t>
            </a:r>
            <a:r>
              <a:rPr lang="en-NZ" sz="2800" err="1"/>
              <a:t>ā</a:t>
            </a:r>
            <a:r>
              <a:rPr lang="en-NZ" sz="2800" err="1">
                <a:cs typeface="Calibri" panose="020F0502020204030204"/>
              </a:rPr>
              <a:t>tou</a:t>
            </a:r>
            <a:r>
              <a:rPr lang="en-NZ" sz="2800">
                <a:cs typeface="Calibri" panose="020F0502020204030204"/>
              </a:rPr>
              <a:t>.</a:t>
            </a:r>
          </a:p>
          <a:p>
            <a:r>
              <a:rPr lang="en-NZ" sz="2800">
                <a:cs typeface="Calibri" panose="020F0502020204030204"/>
              </a:rPr>
              <a:t>Ko </a:t>
            </a:r>
            <a:r>
              <a:rPr lang="en-NZ" sz="2800" err="1">
                <a:cs typeface="Calibri" panose="020F0502020204030204"/>
              </a:rPr>
              <a:t>wai</a:t>
            </a:r>
            <a:r>
              <a:rPr lang="en-NZ" sz="2800">
                <a:cs typeface="Calibri" panose="020F0502020204030204"/>
              </a:rPr>
              <a:t> </a:t>
            </a:r>
            <a:r>
              <a:rPr lang="en-NZ" sz="2800" err="1">
                <a:cs typeface="Calibri" panose="020F0502020204030204"/>
              </a:rPr>
              <a:t>t</a:t>
            </a:r>
            <a:r>
              <a:rPr lang="en-NZ" sz="2800" err="1"/>
              <a:t>ā</a:t>
            </a:r>
            <a:r>
              <a:rPr lang="en-NZ" sz="2800" err="1">
                <a:cs typeface="Calibri" panose="020F0502020204030204"/>
              </a:rPr>
              <a:t>tou</a:t>
            </a:r>
            <a:r>
              <a:rPr lang="en-NZ" sz="2800">
                <a:cs typeface="Calibri" panose="020F0502020204030204"/>
              </a:rPr>
              <a:t>.</a:t>
            </a:r>
          </a:p>
        </p:txBody>
      </p:sp>
    </p:spTree>
    <p:extLst>
      <p:ext uri="{BB962C8B-B14F-4D97-AF65-F5344CB8AC3E}">
        <p14:creationId xmlns:p14="http://schemas.microsoft.com/office/powerpoint/2010/main" val="3135820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CBDC-F5F7-3D6A-C35A-07DA90484D91}"/>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Drinking water in a risk landscape</a:t>
            </a:r>
            <a:endParaRPr lang="en-US" sz="4800" b="1" kern="0" spc="-5">
              <a:solidFill>
                <a:srgbClr val="005A83"/>
              </a:solidFill>
            </a:endParaRPr>
          </a:p>
        </p:txBody>
      </p:sp>
      <p:pic>
        <p:nvPicPr>
          <p:cNvPr id="1026" name="Picture 2">
            <a:extLst>
              <a:ext uri="{FF2B5EF4-FFF2-40B4-BE49-F238E27FC236}">
                <a16:creationId xmlns:a16="http://schemas.microsoft.com/office/drawing/2014/main" id="{F1331C66-C0EF-1A5B-D16B-82632C596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98" y="1473095"/>
            <a:ext cx="7214293" cy="534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580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DWSP vs Maturity Model</a:t>
            </a:r>
            <a:endParaRPr lang="en-US" sz="4800" b="1" kern="0" spc="-5">
              <a:solidFill>
                <a:srgbClr val="005A83"/>
              </a:solidFill>
            </a:endParaRPr>
          </a:p>
        </p:txBody>
      </p:sp>
      <p:sp>
        <p:nvSpPr>
          <p:cNvPr id="6" name="Text Placeholder 2">
            <a:extLst>
              <a:ext uri="{FF2B5EF4-FFF2-40B4-BE49-F238E27FC236}">
                <a16:creationId xmlns:a16="http://schemas.microsoft.com/office/drawing/2014/main" id="{1C596DE6-62A5-8661-FB1D-73D46B0ADCD6}"/>
              </a:ext>
            </a:extLst>
          </p:cNvPr>
          <p:cNvSpPr txBox="1">
            <a:spLocks/>
          </p:cNvSpPr>
          <p:nvPr/>
        </p:nvSpPr>
        <p:spPr>
          <a:xfrm>
            <a:off x="707299" y="1552834"/>
            <a:ext cx="10607024" cy="738664"/>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Bef>
                <a:spcPts val="1200"/>
              </a:spcBef>
              <a:spcAft>
                <a:spcPts val="1200"/>
              </a:spcAft>
              <a:buClr>
                <a:srgbClr val="00ABC5"/>
              </a:buClr>
              <a:buSzPct val="100000"/>
            </a:pPr>
            <a:r>
              <a:rPr lang="en-NZ" sz="2400">
                <a:latin typeface="Calibri" panose="020F0502020204030204" pitchFamily="34" charset="0"/>
                <a:ea typeface="Calibri" panose="020F0502020204030204" pitchFamily="34" charset="0"/>
                <a:cs typeface="Calibri"/>
              </a:rPr>
              <a:t>A Maturity Model is not a Drinking Water Safety Plan (DWSP) but it should form an integral part of your safety management approach.</a:t>
            </a:r>
          </a:p>
        </p:txBody>
      </p:sp>
      <p:graphicFrame>
        <p:nvGraphicFramePr>
          <p:cNvPr id="7" name="Diagram 6">
            <a:extLst>
              <a:ext uri="{FF2B5EF4-FFF2-40B4-BE49-F238E27FC236}">
                <a16:creationId xmlns:a16="http://schemas.microsoft.com/office/drawing/2014/main" id="{416CC68D-19F3-6609-D24E-A4C76CB589BA}"/>
              </a:ext>
            </a:extLst>
          </p:cNvPr>
          <p:cNvGraphicFramePr/>
          <p:nvPr>
            <p:extLst>
              <p:ext uri="{D42A27DB-BD31-4B8C-83A1-F6EECF244321}">
                <p14:modId xmlns:p14="http://schemas.microsoft.com/office/powerpoint/2010/main" val="756756127"/>
              </p:ext>
            </p:extLst>
          </p:nvPr>
        </p:nvGraphicFramePr>
        <p:xfrm>
          <a:off x="1575189" y="2121376"/>
          <a:ext cx="6619875" cy="4181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rrow: U-Turn 10">
            <a:extLst>
              <a:ext uri="{FF2B5EF4-FFF2-40B4-BE49-F238E27FC236}">
                <a16:creationId xmlns:a16="http://schemas.microsoft.com/office/drawing/2014/main" id="{CB5F9C46-E183-88BE-D105-F7A20033CB62}"/>
              </a:ext>
            </a:extLst>
          </p:cNvPr>
          <p:cNvSpPr/>
          <p:nvPr/>
        </p:nvSpPr>
        <p:spPr>
          <a:xfrm rot="10800000">
            <a:off x="4953000" y="5196809"/>
            <a:ext cx="2285999" cy="519364"/>
          </a:xfrm>
          <a:prstGeom prst="uturnArrow">
            <a:avLst>
              <a:gd name="adj1" fmla="val 25000"/>
              <a:gd name="adj2" fmla="val 25000"/>
              <a:gd name="adj3" fmla="val 25000"/>
              <a:gd name="adj4" fmla="val 67128"/>
              <a:gd name="adj5" fmla="val 92128"/>
            </a:avLst>
          </a:prstGeom>
          <a:solidFill>
            <a:srgbClr val="007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Tree>
    <p:extLst>
      <p:ext uri="{BB962C8B-B14F-4D97-AF65-F5344CB8AC3E}">
        <p14:creationId xmlns:p14="http://schemas.microsoft.com/office/powerpoint/2010/main" val="290832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hite, ceramic ware, porcelain&#10;&#10;Description automatically generated">
            <a:extLst>
              <a:ext uri="{FF2B5EF4-FFF2-40B4-BE49-F238E27FC236}">
                <a16:creationId xmlns:a16="http://schemas.microsoft.com/office/drawing/2014/main" id="{469FDD9B-1803-6EB8-4880-EA8254309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4156" y="1116303"/>
            <a:ext cx="5629275" cy="5534540"/>
          </a:xfrm>
          <a:prstGeom prst="rect">
            <a:avLst/>
          </a:prstGeom>
        </p:spPr>
      </p:pic>
      <p:sp>
        <p:nvSpPr>
          <p:cNvPr id="8" name="Text Box 1">
            <a:extLst>
              <a:ext uri="{FF2B5EF4-FFF2-40B4-BE49-F238E27FC236}">
                <a16:creationId xmlns:a16="http://schemas.microsoft.com/office/drawing/2014/main" id="{83C0ACF2-45EC-9183-9B9A-B23C48AAAB8E}"/>
              </a:ext>
            </a:extLst>
          </p:cNvPr>
          <p:cNvSpPr txBox="1"/>
          <p:nvPr/>
        </p:nvSpPr>
        <p:spPr>
          <a:xfrm>
            <a:off x="4213678" y="1600311"/>
            <a:ext cx="2942771" cy="1248960"/>
          </a:xfrm>
          <a:prstGeom prst="rect">
            <a:avLst/>
          </a:prstGeom>
          <a:noFill/>
          <a:ln>
            <a:noFill/>
          </a:ln>
        </p:spPr>
        <p:txBody>
          <a:bodyPr rot="0" spcFirstLastPara="1" vert="horz" wrap="none" lIns="91440" tIns="45720" rIns="91440" bIns="45720" numCol="1" spcCol="0" rtlCol="0" fromWordArt="0" anchor="t" anchorCtr="0" forceAA="0" compatLnSpc="1">
            <a:prstTxWarp prst="textArchUp">
              <a:avLst>
                <a:gd name="adj" fmla="val 9825546"/>
              </a:avLst>
            </a:prstTxWarp>
            <a:spAutoFit/>
          </a:bodyPr>
          <a:lstStyle/>
          <a:p>
            <a:pPr algn="ctr">
              <a:lnSpc>
                <a:spcPct val="107000"/>
              </a:lnSpc>
              <a:spcAft>
                <a:spcPts val="800"/>
              </a:spcAft>
            </a:pPr>
            <a:r>
              <a:rPr lang="en-NZ" sz="3400" err="1">
                <a:ln>
                  <a:noFill/>
                </a:ln>
                <a:solidFill>
                  <a:srgbClr val="00ABC5"/>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Te</a:t>
            </a:r>
            <a:r>
              <a:rPr lang="en-NZ" sz="3400">
                <a:ln>
                  <a:noFill/>
                </a:ln>
                <a:solidFill>
                  <a:srgbClr val="00ABC5"/>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Mana o </a:t>
            </a:r>
            <a:r>
              <a:rPr lang="en-NZ" sz="3400" err="1">
                <a:ln>
                  <a:noFill/>
                </a:ln>
                <a:solidFill>
                  <a:srgbClr val="00ABC5"/>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te</a:t>
            </a:r>
            <a:r>
              <a:rPr lang="en-NZ" sz="3400">
                <a:ln>
                  <a:noFill/>
                </a:ln>
                <a:solidFill>
                  <a:srgbClr val="00ABC5"/>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Wai</a:t>
            </a:r>
            <a:endParaRPr lang="en-NZ" sz="3400">
              <a:solidFill>
                <a:srgbClr val="00ABC5"/>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53EA5E68-50F3-4BF8-915B-DFB8590C9CAE}"/>
              </a:ext>
            </a:extLst>
          </p:cNvPr>
          <p:cNvSpPr txBox="1">
            <a:spLocks/>
          </p:cNvSpPr>
          <p:nvPr/>
        </p:nvSpPr>
        <p:spPr>
          <a:xfrm>
            <a:off x="678396" y="377639"/>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Elements of a Maturity Model</a:t>
            </a:r>
            <a:endParaRPr lang="en-US" sz="4800" b="1" kern="0" spc="-5">
              <a:solidFill>
                <a:srgbClr val="005A83"/>
              </a:solidFill>
            </a:endParaRPr>
          </a:p>
        </p:txBody>
      </p:sp>
      <p:sp>
        <p:nvSpPr>
          <p:cNvPr id="6" name="Rectangle 2">
            <a:extLst>
              <a:ext uri="{FF2B5EF4-FFF2-40B4-BE49-F238E27FC236}">
                <a16:creationId xmlns:a16="http://schemas.microsoft.com/office/drawing/2014/main" id="{9AF15B11-72B4-5826-85A6-62DB54227E60}"/>
              </a:ext>
            </a:extLst>
          </p:cNvPr>
          <p:cNvSpPr>
            <a:spLocks noChangeArrowheads="1"/>
          </p:cNvSpPr>
          <p:nvPr/>
        </p:nvSpPr>
        <p:spPr bwMode="auto">
          <a:xfrm>
            <a:off x="196646" y="9342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graphicFrame>
        <p:nvGraphicFramePr>
          <p:cNvPr id="3" name="Diagram 2">
            <a:extLst>
              <a:ext uri="{FF2B5EF4-FFF2-40B4-BE49-F238E27FC236}">
                <a16:creationId xmlns:a16="http://schemas.microsoft.com/office/drawing/2014/main" id="{CE6249BA-6DFB-3102-E51D-30D19CAD4319}"/>
              </a:ext>
            </a:extLst>
          </p:cNvPr>
          <p:cNvGraphicFramePr/>
          <p:nvPr>
            <p:extLst>
              <p:ext uri="{D42A27DB-BD31-4B8C-83A1-F6EECF244321}">
                <p14:modId xmlns:p14="http://schemas.microsoft.com/office/powerpoint/2010/main" val="3366525621"/>
              </p:ext>
            </p:extLst>
          </p:nvPr>
        </p:nvGraphicFramePr>
        <p:xfrm>
          <a:off x="1821058" y="1298389"/>
          <a:ext cx="7903387" cy="50635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 name="Picture 51" descr="A picture containing logo&#10;&#10;Description automatically generated">
            <a:extLst>
              <a:ext uri="{FF2B5EF4-FFF2-40B4-BE49-F238E27FC236}">
                <a16:creationId xmlns:a16="http://schemas.microsoft.com/office/drawing/2014/main" id="{C8200E22-05EB-13A6-7601-DA44E205F088}"/>
              </a:ext>
            </a:extLst>
          </p:cNvPr>
          <p:cNvPicPr>
            <a:picLocks noChangeAspect="1"/>
          </p:cNvPicPr>
          <p:nvPr/>
        </p:nvPicPr>
        <p:blipFill>
          <a:blip r:embed="rId9"/>
          <a:stretch>
            <a:fillRect/>
          </a:stretch>
        </p:blipFill>
        <p:spPr>
          <a:xfrm>
            <a:off x="4354967" y="5771923"/>
            <a:ext cx="2656567" cy="847725"/>
          </a:xfrm>
          <a:prstGeom prst="rect">
            <a:avLst/>
          </a:prstGeom>
        </p:spPr>
      </p:pic>
    </p:spTree>
    <p:extLst>
      <p:ext uri="{BB962C8B-B14F-4D97-AF65-F5344CB8AC3E}">
        <p14:creationId xmlns:p14="http://schemas.microsoft.com/office/powerpoint/2010/main" val="1706139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D7B7117-0A7A-46B0-0F16-391B588574D3}"/>
              </a:ext>
            </a:extLst>
          </p:cNvPr>
          <p:cNvPicPr>
            <a:picLocks noChangeAspect="1"/>
          </p:cNvPicPr>
          <p:nvPr/>
        </p:nvPicPr>
        <p:blipFill>
          <a:blip r:embed="rId3">
            <a:alphaModFix amt="62000"/>
            <a:extLst>
              <a:ext uri="{28A0092B-C50C-407E-A947-70E740481C1C}">
                <a14:useLocalDpi xmlns:a14="http://schemas.microsoft.com/office/drawing/2010/main" val="0"/>
              </a:ext>
            </a:extLst>
          </a:blip>
          <a:stretch>
            <a:fillRect/>
          </a:stretch>
        </p:blipFill>
        <p:spPr>
          <a:xfrm>
            <a:off x="-836901" y="2393061"/>
            <a:ext cx="13865801" cy="5775147"/>
          </a:xfrm>
          <a:prstGeom prst="rect">
            <a:avLst/>
          </a:prstGeom>
        </p:spPr>
      </p:pic>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Key signs of maturity</a:t>
            </a:r>
            <a:endParaRPr lang="en-US" sz="4800" b="1" kern="0" spc="-5">
              <a:solidFill>
                <a:srgbClr val="005A83"/>
              </a:solidFill>
            </a:endParaRPr>
          </a:p>
        </p:txBody>
      </p:sp>
      <p:sp>
        <p:nvSpPr>
          <p:cNvPr id="2" name="Isosceles Triangle 18">
            <a:extLst>
              <a:ext uri="{FF2B5EF4-FFF2-40B4-BE49-F238E27FC236}">
                <a16:creationId xmlns:a16="http://schemas.microsoft.com/office/drawing/2014/main" id="{3DAAEE21-4645-BA1B-E503-FD8EC80051AA}"/>
              </a:ext>
            </a:extLst>
          </p:cNvPr>
          <p:cNvSpPr/>
          <p:nvPr/>
        </p:nvSpPr>
        <p:spPr>
          <a:xfrm>
            <a:off x="8897571" y="864450"/>
            <a:ext cx="2862486" cy="2400733"/>
          </a:xfrm>
          <a:prstGeom prst="triangle">
            <a:avLst>
              <a:gd name="adj" fmla="val 49525"/>
            </a:avLst>
          </a:prstGeom>
          <a:solidFill>
            <a:srgbClr val="01A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b="1"/>
          </a:p>
        </p:txBody>
      </p:sp>
      <p:sp>
        <p:nvSpPr>
          <p:cNvPr id="3" name="Isosceles Triangle 18">
            <a:extLst>
              <a:ext uri="{FF2B5EF4-FFF2-40B4-BE49-F238E27FC236}">
                <a16:creationId xmlns:a16="http://schemas.microsoft.com/office/drawing/2014/main" id="{210BCAE9-B502-B24C-75D6-01BB431E5758}"/>
              </a:ext>
            </a:extLst>
          </p:cNvPr>
          <p:cNvSpPr/>
          <p:nvPr/>
        </p:nvSpPr>
        <p:spPr>
          <a:xfrm>
            <a:off x="7397543" y="2064817"/>
            <a:ext cx="2862486" cy="2400733"/>
          </a:xfrm>
          <a:prstGeom prst="triangle">
            <a:avLst>
              <a:gd name="adj" fmla="val 49525"/>
            </a:avLst>
          </a:prstGeom>
          <a:solidFill>
            <a:srgbClr val="064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b="1"/>
          </a:p>
        </p:txBody>
      </p:sp>
      <p:sp>
        <p:nvSpPr>
          <p:cNvPr id="5" name="Isosceles Triangle 18">
            <a:extLst>
              <a:ext uri="{FF2B5EF4-FFF2-40B4-BE49-F238E27FC236}">
                <a16:creationId xmlns:a16="http://schemas.microsoft.com/office/drawing/2014/main" id="{93031790-7B27-C8CB-6861-C56A74682AEA}"/>
              </a:ext>
            </a:extLst>
          </p:cNvPr>
          <p:cNvSpPr/>
          <p:nvPr/>
        </p:nvSpPr>
        <p:spPr>
          <a:xfrm>
            <a:off x="4192007" y="1595633"/>
            <a:ext cx="2862486" cy="2400733"/>
          </a:xfrm>
          <a:prstGeom prst="triangle">
            <a:avLst>
              <a:gd name="adj" fmla="val 49525"/>
            </a:avLst>
          </a:prstGeom>
          <a:solidFill>
            <a:srgbClr val="005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b="1"/>
          </a:p>
        </p:txBody>
      </p:sp>
      <p:sp>
        <p:nvSpPr>
          <p:cNvPr id="7" name="Isosceles Triangle 18">
            <a:extLst>
              <a:ext uri="{FF2B5EF4-FFF2-40B4-BE49-F238E27FC236}">
                <a16:creationId xmlns:a16="http://schemas.microsoft.com/office/drawing/2014/main" id="{6876B744-0DAE-4DFD-FF51-85BEFF4A240F}"/>
              </a:ext>
            </a:extLst>
          </p:cNvPr>
          <p:cNvSpPr/>
          <p:nvPr/>
        </p:nvSpPr>
        <p:spPr>
          <a:xfrm>
            <a:off x="5866695" y="2879902"/>
            <a:ext cx="2862486" cy="2400733"/>
          </a:xfrm>
          <a:prstGeom prst="triangle">
            <a:avLst>
              <a:gd name="adj" fmla="val 49525"/>
            </a:avLst>
          </a:prstGeom>
          <a:solidFill>
            <a:srgbClr val="007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b="1"/>
          </a:p>
        </p:txBody>
      </p:sp>
      <p:sp>
        <p:nvSpPr>
          <p:cNvPr id="8" name="Isosceles Triangle 18">
            <a:extLst>
              <a:ext uri="{FF2B5EF4-FFF2-40B4-BE49-F238E27FC236}">
                <a16:creationId xmlns:a16="http://schemas.microsoft.com/office/drawing/2014/main" id="{196CAD9E-274F-17F7-4537-8C7C4A9B59B9}"/>
              </a:ext>
            </a:extLst>
          </p:cNvPr>
          <p:cNvSpPr/>
          <p:nvPr/>
        </p:nvSpPr>
        <p:spPr>
          <a:xfrm>
            <a:off x="791262" y="1605907"/>
            <a:ext cx="2862486" cy="2400733"/>
          </a:xfrm>
          <a:prstGeom prst="triangle">
            <a:avLst>
              <a:gd name="adj" fmla="val 49525"/>
            </a:avLst>
          </a:prstGeom>
          <a:solidFill>
            <a:srgbClr val="01A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b="1"/>
          </a:p>
        </p:txBody>
      </p:sp>
      <p:sp>
        <p:nvSpPr>
          <p:cNvPr id="9" name="Isosceles Triangle 18">
            <a:extLst>
              <a:ext uri="{FF2B5EF4-FFF2-40B4-BE49-F238E27FC236}">
                <a16:creationId xmlns:a16="http://schemas.microsoft.com/office/drawing/2014/main" id="{034A14EC-9526-EB73-ADDC-B87364B3208A}"/>
              </a:ext>
            </a:extLst>
          </p:cNvPr>
          <p:cNvSpPr/>
          <p:nvPr/>
        </p:nvSpPr>
        <p:spPr>
          <a:xfrm>
            <a:off x="2251510" y="2938119"/>
            <a:ext cx="2862486" cy="2400733"/>
          </a:xfrm>
          <a:prstGeom prst="triangle">
            <a:avLst>
              <a:gd name="adj" fmla="val 49525"/>
            </a:avLst>
          </a:prstGeom>
          <a:solidFill>
            <a:srgbClr val="59C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b="1"/>
          </a:p>
        </p:txBody>
      </p:sp>
      <p:sp>
        <p:nvSpPr>
          <p:cNvPr id="10" name="Isosceles Triangle 18">
            <a:extLst>
              <a:ext uri="{FF2B5EF4-FFF2-40B4-BE49-F238E27FC236}">
                <a16:creationId xmlns:a16="http://schemas.microsoft.com/office/drawing/2014/main" id="{1097AAAA-7F4F-ECCB-963B-CB97D3385F30}"/>
              </a:ext>
            </a:extLst>
          </p:cNvPr>
          <p:cNvSpPr/>
          <p:nvPr/>
        </p:nvSpPr>
        <p:spPr>
          <a:xfrm>
            <a:off x="3996798" y="3650465"/>
            <a:ext cx="2862486" cy="2400733"/>
          </a:xfrm>
          <a:prstGeom prst="triangle">
            <a:avLst>
              <a:gd name="adj" fmla="val 49525"/>
            </a:avLst>
          </a:prstGeom>
          <a:solidFill>
            <a:srgbClr val="01A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b="1"/>
          </a:p>
        </p:txBody>
      </p:sp>
      <p:sp>
        <p:nvSpPr>
          <p:cNvPr id="11" name="Isosceles Triangle 18">
            <a:extLst>
              <a:ext uri="{FF2B5EF4-FFF2-40B4-BE49-F238E27FC236}">
                <a16:creationId xmlns:a16="http://schemas.microsoft.com/office/drawing/2014/main" id="{98DB875F-5378-023F-20D6-2945D51E6BA4}"/>
              </a:ext>
            </a:extLst>
          </p:cNvPr>
          <p:cNvSpPr/>
          <p:nvPr/>
        </p:nvSpPr>
        <p:spPr>
          <a:xfrm>
            <a:off x="8805642" y="3474516"/>
            <a:ext cx="2862486" cy="2400733"/>
          </a:xfrm>
          <a:prstGeom prst="triangle">
            <a:avLst>
              <a:gd name="adj" fmla="val 49525"/>
            </a:avLst>
          </a:prstGeom>
          <a:solidFill>
            <a:srgbClr val="59C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b="1"/>
          </a:p>
        </p:txBody>
      </p:sp>
      <p:sp>
        <p:nvSpPr>
          <p:cNvPr id="12" name="Isosceles Triangle 5">
            <a:extLst>
              <a:ext uri="{FF2B5EF4-FFF2-40B4-BE49-F238E27FC236}">
                <a16:creationId xmlns:a16="http://schemas.microsoft.com/office/drawing/2014/main" id="{F1AEC948-ED37-7DA5-5A49-117E16164D13}"/>
              </a:ext>
            </a:extLst>
          </p:cNvPr>
          <p:cNvSpPr/>
          <p:nvPr/>
        </p:nvSpPr>
        <p:spPr>
          <a:xfrm>
            <a:off x="9480121" y="4293749"/>
            <a:ext cx="1513527" cy="1666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a:t>Strong safety culture</a:t>
            </a:r>
          </a:p>
        </p:txBody>
      </p:sp>
      <p:sp>
        <p:nvSpPr>
          <p:cNvPr id="13" name="Isosceles Triangle 14">
            <a:extLst>
              <a:ext uri="{FF2B5EF4-FFF2-40B4-BE49-F238E27FC236}">
                <a16:creationId xmlns:a16="http://schemas.microsoft.com/office/drawing/2014/main" id="{EA9B2B48-7728-910B-1E87-551A5179E00F}"/>
              </a:ext>
            </a:extLst>
          </p:cNvPr>
          <p:cNvSpPr/>
          <p:nvPr/>
        </p:nvSpPr>
        <p:spPr>
          <a:xfrm>
            <a:off x="6400362" y="3714460"/>
            <a:ext cx="1809374" cy="140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a:t>Active asset</a:t>
            </a:r>
          </a:p>
          <a:p>
            <a:pPr algn="ctr"/>
            <a:r>
              <a:rPr lang="en-NZ" sz="1600" b="1"/>
              <a:t>management</a:t>
            </a:r>
          </a:p>
        </p:txBody>
      </p:sp>
      <p:sp>
        <p:nvSpPr>
          <p:cNvPr id="14" name="Isosceles Triangle 15">
            <a:extLst>
              <a:ext uri="{FF2B5EF4-FFF2-40B4-BE49-F238E27FC236}">
                <a16:creationId xmlns:a16="http://schemas.microsoft.com/office/drawing/2014/main" id="{EF283253-2A50-3ED4-92E8-1637653A13B1}"/>
              </a:ext>
            </a:extLst>
          </p:cNvPr>
          <p:cNvSpPr/>
          <p:nvPr/>
        </p:nvSpPr>
        <p:spPr>
          <a:xfrm>
            <a:off x="9509226" y="1995726"/>
            <a:ext cx="1639176" cy="870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a:t>Responsive to consumers</a:t>
            </a:r>
          </a:p>
        </p:txBody>
      </p:sp>
      <p:sp>
        <p:nvSpPr>
          <p:cNvPr id="23" name="Isosceles Triangle 16">
            <a:extLst>
              <a:ext uri="{FF2B5EF4-FFF2-40B4-BE49-F238E27FC236}">
                <a16:creationId xmlns:a16="http://schemas.microsoft.com/office/drawing/2014/main" id="{5FD70039-7022-F7DF-CA8F-DD2D925E828B}"/>
              </a:ext>
            </a:extLst>
          </p:cNvPr>
          <p:cNvSpPr/>
          <p:nvPr/>
        </p:nvSpPr>
        <p:spPr>
          <a:xfrm>
            <a:off x="7776383" y="3163761"/>
            <a:ext cx="2012312" cy="939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a:t>Engaged </a:t>
            </a:r>
            <a:br>
              <a:rPr lang="en-NZ" sz="1600" b="1"/>
            </a:br>
            <a:r>
              <a:rPr lang="en-NZ" sz="1600" b="1"/>
              <a:t>leadership</a:t>
            </a:r>
          </a:p>
        </p:txBody>
      </p:sp>
      <p:sp>
        <p:nvSpPr>
          <p:cNvPr id="24" name="Isosceles Triangle 17">
            <a:extLst>
              <a:ext uri="{FF2B5EF4-FFF2-40B4-BE49-F238E27FC236}">
                <a16:creationId xmlns:a16="http://schemas.microsoft.com/office/drawing/2014/main" id="{09ECFED7-FACA-F6A4-3CA0-8A31F3FAC6DA}"/>
              </a:ext>
            </a:extLst>
          </p:cNvPr>
          <p:cNvSpPr/>
          <p:nvPr/>
        </p:nvSpPr>
        <p:spPr>
          <a:xfrm>
            <a:off x="4804436" y="2562222"/>
            <a:ext cx="1623773" cy="988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a:t>Investment linked to</a:t>
            </a:r>
            <a:br>
              <a:rPr lang="en-NZ" sz="1600" b="1"/>
            </a:br>
            <a:r>
              <a:rPr lang="en-NZ" sz="1600" b="1"/>
              <a:t>risk</a:t>
            </a:r>
          </a:p>
        </p:txBody>
      </p:sp>
      <p:sp>
        <p:nvSpPr>
          <p:cNvPr id="25" name="Isosceles Triangle 18">
            <a:extLst>
              <a:ext uri="{FF2B5EF4-FFF2-40B4-BE49-F238E27FC236}">
                <a16:creationId xmlns:a16="http://schemas.microsoft.com/office/drawing/2014/main" id="{75740276-5B26-6944-A23D-D08A9C346508}"/>
              </a:ext>
            </a:extLst>
          </p:cNvPr>
          <p:cNvSpPr/>
          <p:nvPr/>
        </p:nvSpPr>
        <p:spPr>
          <a:xfrm>
            <a:off x="925736" y="2529489"/>
            <a:ext cx="2651548" cy="1192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a:t>Continuous</a:t>
            </a:r>
            <a:br>
              <a:rPr lang="en-NZ" sz="1600" b="1"/>
            </a:br>
            <a:r>
              <a:rPr lang="en-NZ" sz="1600" b="1"/>
              <a:t>improvement</a:t>
            </a:r>
          </a:p>
          <a:p>
            <a:pPr algn="ctr"/>
            <a:r>
              <a:rPr lang="en-NZ" sz="1600" b="1"/>
              <a:t>mentality</a:t>
            </a:r>
          </a:p>
        </p:txBody>
      </p:sp>
      <p:sp>
        <p:nvSpPr>
          <p:cNvPr id="26" name="Isosceles Triangle 19">
            <a:extLst>
              <a:ext uri="{FF2B5EF4-FFF2-40B4-BE49-F238E27FC236}">
                <a16:creationId xmlns:a16="http://schemas.microsoft.com/office/drawing/2014/main" id="{D7CDED12-0893-F240-1EF6-128C502608C1}"/>
              </a:ext>
            </a:extLst>
          </p:cNvPr>
          <p:cNvSpPr/>
          <p:nvPr/>
        </p:nvSpPr>
        <p:spPr>
          <a:xfrm>
            <a:off x="2719269" y="3689601"/>
            <a:ext cx="2012057" cy="1533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a:t>Succession</a:t>
            </a:r>
            <a:br>
              <a:rPr lang="en-NZ" sz="1600" b="1"/>
            </a:br>
            <a:r>
              <a:rPr lang="en-NZ" sz="1600" b="1"/>
              <a:t>planning</a:t>
            </a:r>
          </a:p>
        </p:txBody>
      </p:sp>
      <p:sp>
        <p:nvSpPr>
          <p:cNvPr id="27" name="Isosceles Triangle 20">
            <a:extLst>
              <a:ext uri="{FF2B5EF4-FFF2-40B4-BE49-F238E27FC236}">
                <a16:creationId xmlns:a16="http://schemas.microsoft.com/office/drawing/2014/main" id="{222A867C-67D5-4EEB-5BA2-D4D857F5A9F5}"/>
              </a:ext>
            </a:extLst>
          </p:cNvPr>
          <p:cNvSpPr/>
          <p:nvPr/>
        </p:nvSpPr>
        <p:spPr>
          <a:xfrm>
            <a:off x="4633110" y="4253317"/>
            <a:ext cx="1626311" cy="2223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a:t>Commitment </a:t>
            </a:r>
            <a:br>
              <a:rPr lang="en-NZ" sz="1600" b="1"/>
            </a:br>
            <a:r>
              <a:rPr lang="en-NZ" sz="1600" b="1"/>
              <a:t>to capability </a:t>
            </a:r>
            <a:br>
              <a:rPr lang="en-NZ" sz="1600" b="1"/>
            </a:br>
            <a:r>
              <a:rPr lang="en-NZ" sz="1600" b="1"/>
              <a:t>building</a:t>
            </a:r>
          </a:p>
        </p:txBody>
      </p:sp>
      <p:sp>
        <p:nvSpPr>
          <p:cNvPr id="28" name="Isosceles Triangle 18">
            <a:extLst>
              <a:ext uri="{FF2B5EF4-FFF2-40B4-BE49-F238E27FC236}">
                <a16:creationId xmlns:a16="http://schemas.microsoft.com/office/drawing/2014/main" id="{65D060A4-6701-7493-D2DD-1EDC75F03618}"/>
              </a:ext>
            </a:extLst>
          </p:cNvPr>
          <p:cNvSpPr/>
          <p:nvPr/>
        </p:nvSpPr>
        <p:spPr>
          <a:xfrm>
            <a:off x="616601" y="3640189"/>
            <a:ext cx="2862486" cy="2400733"/>
          </a:xfrm>
          <a:prstGeom prst="triangle">
            <a:avLst>
              <a:gd name="adj" fmla="val 49525"/>
            </a:avLst>
          </a:prstGeom>
          <a:solidFill>
            <a:srgbClr val="007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500" b="1"/>
          </a:p>
        </p:txBody>
      </p:sp>
      <p:sp>
        <p:nvSpPr>
          <p:cNvPr id="29" name="Isosceles Triangle 21">
            <a:extLst>
              <a:ext uri="{FF2B5EF4-FFF2-40B4-BE49-F238E27FC236}">
                <a16:creationId xmlns:a16="http://schemas.microsoft.com/office/drawing/2014/main" id="{BA6B4B0C-1DD5-B937-83CF-B9E967A9012F}"/>
              </a:ext>
            </a:extLst>
          </p:cNvPr>
          <p:cNvSpPr/>
          <p:nvPr/>
        </p:nvSpPr>
        <p:spPr>
          <a:xfrm>
            <a:off x="1178424" y="4674702"/>
            <a:ext cx="1701027" cy="1212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a:t>Embed </a:t>
            </a:r>
            <a:r>
              <a:rPr lang="en-NZ" sz="1600" b="1" err="1"/>
              <a:t>Te</a:t>
            </a:r>
            <a:r>
              <a:rPr lang="en-NZ" sz="1600" b="1"/>
              <a:t> </a:t>
            </a:r>
            <a:br>
              <a:rPr lang="en-NZ" sz="1600" b="1"/>
            </a:br>
            <a:r>
              <a:rPr lang="en-NZ" sz="1600" b="1"/>
              <a:t>Mana o </a:t>
            </a:r>
            <a:r>
              <a:rPr lang="en-NZ" sz="1600" b="1" err="1"/>
              <a:t>te</a:t>
            </a:r>
            <a:r>
              <a:rPr lang="en-NZ" sz="1600" b="1"/>
              <a:t> Wai into organisation</a:t>
            </a:r>
          </a:p>
          <a:p>
            <a:pPr algn="ctr"/>
            <a:r>
              <a:rPr lang="en-NZ" sz="1600" b="1"/>
              <a:t>practices</a:t>
            </a:r>
          </a:p>
        </p:txBody>
      </p:sp>
    </p:spTree>
    <p:extLst>
      <p:ext uri="{BB962C8B-B14F-4D97-AF65-F5344CB8AC3E}">
        <p14:creationId xmlns:p14="http://schemas.microsoft.com/office/powerpoint/2010/main" val="1755932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Next steps</a:t>
            </a:r>
            <a:endParaRPr lang="en-US" sz="4800" b="1" kern="0" spc="-5">
              <a:solidFill>
                <a:srgbClr val="005A83"/>
              </a:solidFill>
            </a:endParaRPr>
          </a:p>
        </p:txBody>
      </p:sp>
      <p:sp>
        <p:nvSpPr>
          <p:cNvPr id="6" name="Text Placeholder 2">
            <a:extLst>
              <a:ext uri="{FF2B5EF4-FFF2-40B4-BE49-F238E27FC236}">
                <a16:creationId xmlns:a16="http://schemas.microsoft.com/office/drawing/2014/main" id="{1C596DE6-62A5-8661-FB1D-73D46B0ADCD6}"/>
              </a:ext>
            </a:extLst>
          </p:cNvPr>
          <p:cNvSpPr txBox="1">
            <a:spLocks/>
          </p:cNvSpPr>
          <p:nvPr/>
        </p:nvSpPr>
        <p:spPr>
          <a:xfrm>
            <a:off x="707299" y="1667885"/>
            <a:ext cx="10117167" cy="3508653"/>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2900" indent="-342900">
              <a:spcBef>
                <a:spcPts val="1200"/>
              </a:spcBef>
              <a:spcAft>
                <a:spcPts val="1200"/>
              </a:spcAft>
              <a:buClr>
                <a:srgbClr val="00ABC5"/>
              </a:buClr>
              <a:buSzPct val="100000"/>
              <a:buFont typeface="Arial" panose="020B0604020202020204" pitchFamily="34" charset="0"/>
              <a:buChar char="•"/>
            </a:pPr>
            <a:r>
              <a:rPr lang="en-NZ" sz="2800">
                <a:cs typeface="Calibri"/>
              </a:rPr>
              <a:t>We want to further pilot the maturity model to enhance it even further</a:t>
            </a:r>
          </a:p>
          <a:p>
            <a:pPr marL="342900" indent="-342900">
              <a:spcBef>
                <a:spcPts val="1200"/>
              </a:spcBef>
              <a:spcAft>
                <a:spcPts val="1200"/>
              </a:spcAft>
              <a:buClr>
                <a:srgbClr val="00ABC5"/>
              </a:buClr>
              <a:buSzPct val="100000"/>
              <a:buFont typeface="Arial" panose="020B0604020202020204" pitchFamily="34" charset="0"/>
              <a:buChar char="•"/>
            </a:pPr>
            <a:r>
              <a:rPr lang="en-NZ" sz="2800">
                <a:latin typeface="Calibri"/>
                <a:ea typeface="Calibri" panose="020F0502020204030204" pitchFamily="34" charset="0"/>
                <a:cs typeface="Calibri"/>
              </a:rPr>
              <a:t>Actively thinking about what changes are needed in response to feedback from the pilot with Hastings District Council</a:t>
            </a:r>
          </a:p>
          <a:p>
            <a:pPr marL="342900" indent="-342900">
              <a:spcBef>
                <a:spcPts val="1200"/>
              </a:spcBef>
              <a:spcAft>
                <a:spcPts val="1200"/>
              </a:spcAft>
              <a:buClr>
                <a:srgbClr val="00ABC5"/>
              </a:buClr>
              <a:buSzPct val="100000"/>
              <a:buFont typeface="Arial" panose="020B0604020202020204" pitchFamily="34" charset="0"/>
              <a:buChar char="•"/>
            </a:pPr>
            <a:r>
              <a:rPr lang="en-NZ" sz="2800">
                <a:latin typeface="Calibri"/>
                <a:ea typeface="Calibri" panose="020F0502020204030204" pitchFamily="34" charset="0"/>
                <a:cs typeface="Calibri"/>
              </a:rPr>
              <a:t>Development of an assessment tool to support the model</a:t>
            </a:r>
          </a:p>
          <a:p>
            <a:pPr marL="342900" indent="-342900">
              <a:spcBef>
                <a:spcPts val="1200"/>
              </a:spcBef>
              <a:spcAft>
                <a:spcPts val="1200"/>
              </a:spcAft>
              <a:buClr>
                <a:srgbClr val="00ABC5"/>
              </a:buClr>
              <a:buSzPct val="100000"/>
              <a:buFont typeface="Arial" panose="020B0604020202020204" pitchFamily="34" charset="0"/>
              <a:buChar char="•"/>
            </a:pPr>
            <a:r>
              <a:rPr lang="en-NZ" sz="2800">
                <a:latin typeface="Calibri"/>
                <a:ea typeface="Calibri" panose="020F0502020204030204" pitchFamily="34" charset="0"/>
                <a:cs typeface="Calibri"/>
              </a:rPr>
              <a:t>What training and education might you need to use the model?</a:t>
            </a:r>
            <a:endParaRPr lang="en-NZ" sz="2800">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9007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Closing thoughts…</a:t>
            </a:r>
            <a:endParaRPr lang="en-US" sz="4800" b="1" kern="0" spc="-5">
              <a:solidFill>
                <a:srgbClr val="005A83"/>
              </a:solidFill>
            </a:endParaRPr>
          </a:p>
        </p:txBody>
      </p:sp>
      <p:sp>
        <p:nvSpPr>
          <p:cNvPr id="2" name="Thought Bubble: Cloud 1">
            <a:extLst>
              <a:ext uri="{FF2B5EF4-FFF2-40B4-BE49-F238E27FC236}">
                <a16:creationId xmlns:a16="http://schemas.microsoft.com/office/drawing/2014/main" id="{FBC5FD6D-52F1-875A-B9B8-55EBD89ABA0F}"/>
              </a:ext>
            </a:extLst>
          </p:cNvPr>
          <p:cNvSpPr/>
          <p:nvPr/>
        </p:nvSpPr>
        <p:spPr>
          <a:xfrm>
            <a:off x="1162050" y="1828078"/>
            <a:ext cx="3829050" cy="2420071"/>
          </a:xfrm>
          <a:prstGeom prst="cloudCallout">
            <a:avLst/>
          </a:prstGeom>
          <a:solidFill>
            <a:srgbClr val="00ABC5"/>
          </a:solidFill>
          <a:ln>
            <a:solidFill>
              <a:srgbClr val="00AB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a:t>Where are you in your maturity journey?</a:t>
            </a:r>
          </a:p>
        </p:txBody>
      </p:sp>
      <p:sp>
        <p:nvSpPr>
          <p:cNvPr id="3" name="Thought Bubble: Cloud 2">
            <a:extLst>
              <a:ext uri="{FF2B5EF4-FFF2-40B4-BE49-F238E27FC236}">
                <a16:creationId xmlns:a16="http://schemas.microsoft.com/office/drawing/2014/main" id="{EECE8374-6895-342F-7E65-C618D5E8BFA7}"/>
              </a:ext>
            </a:extLst>
          </p:cNvPr>
          <p:cNvSpPr/>
          <p:nvPr/>
        </p:nvSpPr>
        <p:spPr>
          <a:xfrm>
            <a:off x="6096000" y="1415854"/>
            <a:ext cx="3829050" cy="2420071"/>
          </a:xfrm>
          <a:prstGeom prst="cloudCallout">
            <a:avLst>
              <a:gd name="adj1" fmla="val 22948"/>
              <a:gd name="adj2" fmla="val 65255"/>
            </a:avLst>
          </a:prstGeom>
          <a:solidFill>
            <a:srgbClr val="007E9E"/>
          </a:solidFill>
          <a:ln>
            <a:solidFill>
              <a:srgbClr val="007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a:t>How can we work together?</a:t>
            </a:r>
            <a:endParaRPr lang="en-NZ" sz="2400"/>
          </a:p>
        </p:txBody>
      </p:sp>
      <p:sp>
        <p:nvSpPr>
          <p:cNvPr id="5" name="Thought Bubble: Cloud 4">
            <a:extLst>
              <a:ext uri="{FF2B5EF4-FFF2-40B4-BE49-F238E27FC236}">
                <a16:creationId xmlns:a16="http://schemas.microsoft.com/office/drawing/2014/main" id="{B7400204-C6CA-745A-F227-0013E53F4B7F}"/>
              </a:ext>
            </a:extLst>
          </p:cNvPr>
          <p:cNvSpPr/>
          <p:nvPr/>
        </p:nvSpPr>
        <p:spPr>
          <a:xfrm>
            <a:off x="3705225" y="3835925"/>
            <a:ext cx="3829050" cy="2420071"/>
          </a:xfrm>
          <a:prstGeom prst="cloudCallout">
            <a:avLst>
              <a:gd name="adj1" fmla="val 37376"/>
              <a:gd name="adj2" fmla="val 56203"/>
            </a:avLst>
          </a:prstGeom>
          <a:solidFill>
            <a:srgbClr val="94D6DA"/>
          </a:solidFill>
          <a:ln>
            <a:solidFill>
              <a:srgbClr val="94D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a:t>What does the journey ahead involve?</a:t>
            </a:r>
            <a:endParaRPr lang="en-NZ" sz="2400"/>
          </a:p>
        </p:txBody>
      </p:sp>
    </p:spTree>
    <p:extLst>
      <p:ext uri="{BB962C8B-B14F-4D97-AF65-F5344CB8AC3E}">
        <p14:creationId xmlns:p14="http://schemas.microsoft.com/office/powerpoint/2010/main" val="2465824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59C5C7"/>
                </a:solidFill>
                <a:latin typeface="Calibri"/>
                <a:cs typeface="Calibri"/>
              </a:rPr>
              <a:t>36</a:t>
            </a:fld>
            <a:endParaRPr sz="2400">
              <a:latin typeface="Calibri"/>
              <a:cs typeface="Calibri"/>
            </a:endParaRPr>
          </a:p>
        </p:txBody>
      </p:sp>
      <p:pic>
        <p:nvPicPr>
          <p:cNvPr id="10" name="Picture 9" descr="Background pattern&#10;&#10;Description automatically generated">
            <a:extLst>
              <a:ext uri="{FF2B5EF4-FFF2-40B4-BE49-F238E27FC236}">
                <a16:creationId xmlns:a16="http://schemas.microsoft.com/office/drawing/2014/main" id="{E7370416-E42F-EB4D-BE2E-9FC5CA913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bject 3">
            <a:extLst>
              <a:ext uri="{FF2B5EF4-FFF2-40B4-BE49-F238E27FC236}">
                <a16:creationId xmlns:a16="http://schemas.microsoft.com/office/drawing/2014/main" id="{E829F373-8A93-4852-D71C-3278D7D79CE5}"/>
              </a:ext>
            </a:extLst>
          </p:cNvPr>
          <p:cNvSpPr txBox="1">
            <a:spLocks noGrp="1"/>
          </p:cNvSpPr>
          <p:nvPr>
            <p:ph type="title"/>
          </p:nvPr>
        </p:nvSpPr>
        <p:spPr>
          <a:xfrm>
            <a:off x="784934" y="2730090"/>
            <a:ext cx="10126362" cy="1397819"/>
          </a:xfrm>
          <a:prstGeom prst="rect">
            <a:avLst/>
          </a:prstGeom>
        </p:spPr>
        <p:txBody>
          <a:bodyPr vert="horz" wrap="square" lIns="0" tIns="12700" rIns="0" bIns="0" rtlCol="0">
            <a:spAutoFit/>
          </a:bodyPr>
          <a:lstStyle/>
          <a:p>
            <a:pPr marL="12700" algn="ctr">
              <a:spcBef>
                <a:spcPts val="100"/>
              </a:spcBef>
            </a:pPr>
            <a:r>
              <a:rPr lang="en-NZ" spc="-45">
                <a:solidFill>
                  <a:schemeClr val="bg1"/>
                </a:solidFill>
              </a:rPr>
              <a:t>Morning tea break</a:t>
            </a:r>
            <a:br>
              <a:rPr lang="en-NZ" sz="3600" spc="-45">
                <a:solidFill>
                  <a:schemeClr val="bg1"/>
                </a:solidFill>
              </a:rPr>
            </a:br>
            <a:endParaRPr lang="en-NZ" sz="3600" spc="-15">
              <a:solidFill>
                <a:schemeClr val="bg1"/>
              </a:solidFill>
            </a:endParaRPr>
          </a:p>
        </p:txBody>
      </p:sp>
    </p:spTree>
    <p:extLst>
      <p:ext uri="{BB962C8B-B14F-4D97-AF65-F5344CB8AC3E}">
        <p14:creationId xmlns:p14="http://schemas.microsoft.com/office/powerpoint/2010/main" val="2663273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1" y="0"/>
            <a:ext cx="12735166" cy="6858000"/>
          </a:xfrm>
          <a:prstGeom prst="rect">
            <a:avLst/>
          </a:prstGeom>
        </p:spPr>
      </p:pic>
      <p:sp>
        <p:nvSpPr>
          <p:cNvPr id="7" name="object 3">
            <a:extLst>
              <a:ext uri="{FF2B5EF4-FFF2-40B4-BE49-F238E27FC236}">
                <a16:creationId xmlns:a16="http://schemas.microsoft.com/office/drawing/2014/main" id="{2D20ADF2-6FA8-4140-BCF7-EB41C6D900CC}"/>
              </a:ext>
            </a:extLst>
          </p:cNvPr>
          <p:cNvSpPr txBox="1">
            <a:spLocks noGrp="1"/>
          </p:cNvSpPr>
          <p:nvPr>
            <p:ph type="title"/>
          </p:nvPr>
        </p:nvSpPr>
        <p:spPr>
          <a:xfrm>
            <a:off x="838200" y="2133600"/>
            <a:ext cx="10126362" cy="2782813"/>
          </a:xfrm>
          <a:prstGeom prst="rect">
            <a:avLst/>
          </a:prstGeom>
        </p:spPr>
        <p:txBody>
          <a:bodyPr vert="horz" wrap="square" lIns="0" tIns="12700" rIns="0" bIns="0" rtlCol="0">
            <a:spAutoFit/>
          </a:bodyPr>
          <a:lstStyle/>
          <a:p>
            <a:pPr marL="12700" algn="ctr">
              <a:spcBef>
                <a:spcPts val="100"/>
              </a:spcBef>
            </a:pPr>
            <a:r>
              <a:rPr lang="en-NZ" spc="-45">
                <a:solidFill>
                  <a:schemeClr val="bg1"/>
                </a:solidFill>
              </a:rPr>
              <a:t>The Risk Management Landscape:</a:t>
            </a:r>
            <a:br>
              <a:rPr lang="en-NZ" spc="-45">
                <a:solidFill>
                  <a:schemeClr val="bg1"/>
                </a:solidFill>
              </a:rPr>
            </a:br>
            <a:r>
              <a:rPr lang="en-NZ" spc="-45">
                <a:solidFill>
                  <a:schemeClr val="bg1"/>
                </a:solidFill>
              </a:rPr>
              <a:t>Emergency Management</a:t>
            </a:r>
            <a:br>
              <a:rPr lang="en-NZ" spc="-45">
                <a:solidFill>
                  <a:schemeClr val="bg1"/>
                </a:solidFill>
              </a:rPr>
            </a:br>
            <a:br>
              <a:rPr lang="en-NZ" sz="3600" spc="-45">
                <a:solidFill>
                  <a:schemeClr val="bg1"/>
                </a:solidFill>
              </a:rPr>
            </a:br>
            <a:r>
              <a:rPr lang="en-NZ" sz="3600" spc="-45">
                <a:solidFill>
                  <a:schemeClr val="bg1"/>
                </a:solidFill>
              </a:rPr>
              <a:t>Matt Carey  |  Lead Advisor Response Management</a:t>
            </a:r>
            <a:endParaRPr lang="en-NZ" sz="3600" spc="-15">
              <a:solidFill>
                <a:schemeClr val="bg1"/>
              </a:solidFill>
            </a:endParaRPr>
          </a:p>
        </p:txBody>
      </p:sp>
    </p:spTree>
    <p:extLst>
      <p:ext uri="{BB962C8B-B14F-4D97-AF65-F5344CB8AC3E}">
        <p14:creationId xmlns:p14="http://schemas.microsoft.com/office/powerpoint/2010/main" val="2686323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10;&#10;Description automatically generated">
            <a:extLst>
              <a:ext uri="{FF2B5EF4-FFF2-40B4-BE49-F238E27FC236}">
                <a16:creationId xmlns:a16="http://schemas.microsoft.com/office/drawing/2014/main" id="{C016C262-C691-934E-A5EB-15614ACC7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black and white logo&#10;&#10;Description automatically generated with medium confidence">
            <a:extLst>
              <a:ext uri="{FF2B5EF4-FFF2-40B4-BE49-F238E27FC236}">
                <a16:creationId xmlns:a16="http://schemas.microsoft.com/office/drawing/2014/main" id="{4057EBCA-F6C0-0A4C-9693-43F98A3CC5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0094" y="280329"/>
            <a:ext cx="1192805" cy="628391"/>
          </a:xfrm>
          <a:prstGeom prst="rect">
            <a:avLst/>
          </a:prstGeom>
        </p:spPr>
      </p:pic>
      <p:sp>
        <p:nvSpPr>
          <p:cNvPr id="11" name="object 2">
            <a:extLst>
              <a:ext uri="{FF2B5EF4-FFF2-40B4-BE49-F238E27FC236}">
                <a16:creationId xmlns:a16="http://schemas.microsoft.com/office/drawing/2014/main" id="{2E401DDA-2421-ED42-9A0D-24FD08F72265}"/>
              </a:ext>
            </a:extLst>
          </p:cNvPr>
          <p:cNvSpPr txBox="1">
            <a:spLocks/>
          </p:cNvSpPr>
          <p:nvPr/>
        </p:nvSpPr>
        <p:spPr>
          <a:xfrm>
            <a:off x="7968208" y="1844824"/>
            <a:ext cx="4032448" cy="3902479"/>
          </a:xfrm>
          <a:prstGeom prst="rect">
            <a:avLst/>
          </a:prstGeom>
        </p:spPr>
        <p:txBody>
          <a:bodyPr vert="horz" wrap="square" lIns="0" tIns="130175" rIns="0" bIns="0" rtlCol="0">
            <a:spAutoFit/>
          </a:bodyPr>
          <a:lstStyle>
            <a:lvl1pPr>
              <a:defRPr sz="5400" b="1" i="0">
                <a:solidFill>
                  <a:srgbClr val="005A83"/>
                </a:solidFill>
                <a:latin typeface="Calibri"/>
                <a:ea typeface="+mj-ea"/>
                <a:cs typeface="Calibri"/>
              </a:defRPr>
            </a:lvl1pPr>
          </a:lstStyle>
          <a:p>
            <a:pPr marL="12700" marR="5080">
              <a:lnSpc>
                <a:spcPts val="4200"/>
              </a:lnSpc>
              <a:spcBef>
                <a:spcPts val="1145"/>
              </a:spcBef>
            </a:pPr>
            <a:r>
              <a:rPr lang="en-NZ" sz="3600" kern="0" spc="-5">
                <a:solidFill>
                  <a:schemeClr val="bg1"/>
                </a:solidFill>
              </a:rPr>
              <a:t>Ka </a:t>
            </a:r>
            <a:r>
              <a:rPr lang="en-NZ" sz="3600" kern="0" spc="-5" err="1">
                <a:solidFill>
                  <a:schemeClr val="bg1"/>
                </a:solidFill>
              </a:rPr>
              <a:t>hoki</a:t>
            </a:r>
            <a:r>
              <a:rPr lang="en-NZ" sz="3600" kern="0" spc="-5">
                <a:solidFill>
                  <a:schemeClr val="bg1"/>
                </a:solidFill>
              </a:rPr>
              <a:t> </a:t>
            </a:r>
            <a:r>
              <a:rPr lang="en-NZ" sz="3600" kern="0" spc="-5" err="1">
                <a:solidFill>
                  <a:schemeClr val="bg1"/>
                </a:solidFill>
              </a:rPr>
              <a:t>kōmuri</a:t>
            </a:r>
            <a:r>
              <a:rPr lang="en-NZ" sz="3600" kern="0" spc="-5">
                <a:solidFill>
                  <a:schemeClr val="bg1"/>
                </a:solidFill>
              </a:rPr>
              <a:t> </a:t>
            </a:r>
            <a:r>
              <a:rPr lang="en-NZ" sz="3600" kern="0" spc="-5" err="1">
                <a:solidFill>
                  <a:schemeClr val="bg1"/>
                </a:solidFill>
              </a:rPr>
              <a:t>ngā</a:t>
            </a:r>
            <a:r>
              <a:rPr lang="en-NZ" sz="3600" kern="0" spc="-5">
                <a:solidFill>
                  <a:schemeClr val="bg1"/>
                </a:solidFill>
              </a:rPr>
              <a:t> </a:t>
            </a:r>
            <a:r>
              <a:rPr lang="en-NZ" sz="3600" kern="0" spc="-5" err="1">
                <a:solidFill>
                  <a:schemeClr val="bg1"/>
                </a:solidFill>
              </a:rPr>
              <a:t>whakaaro</a:t>
            </a:r>
            <a:r>
              <a:rPr lang="en-NZ" sz="3600" kern="0" spc="-5">
                <a:solidFill>
                  <a:schemeClr val="bg1"/>
                </a:solidFill>
              </a:rPr>
              <a:t> kia </a:t>
            </a:r>
            <a:r>
              <a:rPr lang="en-NZ" sz="3600" kern="0" spc="-5" err="1">
                <a:solidFill>
                  <a:schemeClr val="bg1"/>
                </a:solidFill>
              </a:rPr>
              <a:t>anga</a:t>
            </a:r>
            <a:r>
              <a:rPr lang="en-NZ" sz="3600" kern="0" spc="-5">
                <a:solidFill>
                  <a:schemeClr val="bg1"/>
                </a:solidFill>
              </a:rPr>
              <a:t> </a:t>
            </a:r>
            <a:r>
              <a:rPr lang="en-NZ" sz="3600" kern="0" spc="-5" err="1">
                <a:solidFill>
                  <a:schemeClr val="bg1"/>
                </a:solidFill>
              </a:rPr>
              <a:t>whakamua</a:t>
            </a:r>
            <a:r>
              <a:rPr lang="en-NZ" sz="3600" kern="0" spc="-5">
                <a:solidFill>
                  <a:schemeClr val="bg1"/>
                </a:solidFill>
              </a:rPr>
              <a:t> te </a:t>
            </a:r>
            <a:r>
              <a:rPr lang="en-NZ" sz="3600" kern="0" spc="-5" err="1">
                <a:solidFill>
                  <a:schemeClr val="bg1"/>
                </a:solidFill>
              </a:rPr>
              <a:t>titiro</a:t>
            </a:r>
            <a:r>
              <a:rPr lang="en-NZ" sz="3600" kern="0" spc="-5">
                <a:solidFill>
                  <a:schemeClr val="bg1"/>
                </a:solidFill>
              </a:rPr>
              <a:t>  </a:t>
            </a:r>
            <a:r>
              <a:rPr lang="en-US" sz="3600" b="0" kern="0" spc="-5">
                <a:solidFill>
                  <a:schemeClr val="bg1"/>
                </a:solidFill>
              </a:rPr>
              <a:t>Turn our minds to the past to determine our way forward</a:t>
            </a:r>
            <a:endParaRPr lang="en-NZ" sz="3600" b="0" kern="0" spc="-5">
              <a:solidFill>
                <a:schemeClr val="bg1"/>
              </a:solidFill>
            </a:endParaRPr>
          </a:p>
        </p:txBody>
      </p:sp>
    </p:spTree>
    <p:extLst>
      <p:ext uri="{BB962C8B-B14F-4D97-AF65-F5344CB8AC3E}">
        <p14:creationId xmlns:p14="http://schemas.microsoft.com/office/powerpoint/2010/main" val="2699391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nature&#10;&#10;Description automatically generated">
            <a:extLst>
              <a:ext uri="{FF2B5EF4-FFF2-40B4-BE49-F238E27FC236}">
                <a16:creationId xmlns:a16="http://schemas.microsoft.com/office/drawing/2014/main" id="{6AFEEC2A-6A9A-4A46-B28B-F84F577E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 y="0"/>
            <a:ext cx="12192000" cy="6858000"/>
          </a:xfrm>
          <a:prstGeom prst="rect">
            <a:avLst/>
          </a:prstGeom>
        </p:spPr>
      </p:pic>
      <p:pic>
        <p:nvPicPr>
          <p:cNvPr id="16" name="Picture 15" descr="A black and white logo&#10;&#10;Description automatically generated with medium confidence">
            <a:extLst>
              <a:ext uri="{FF2B5EF4-FFF2-40B4-BE49-F238E27FC236}">
                <a16:creationId xmlns:a16="http://schemas.microsoft.com/office/drawing/2014/main" id="{B0DF0556-4B2E-D34D-A093-F6FAD6B71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496" y="280329"/>
            <a:ext cx="1212404" cy="638716"/>
          </a:xfrm>
          <a:prstGeom prst="rect">
            <a:avLst/>
          </a:prstGeom>
        </p:spPr>
      </p:pic>
      <p:sp>
        <p:nvSpPr>
          <p:cNvPr id="10" name="object 2">
            <a:extLst>
              <a:ext uri="{FF2B5EF4-FFF2-40B4-BE49-F238E27FC236}">
                <a16:creationId xmlns:a16="http://schemas.microsoft.com/office/drawing/2014/main" id="{086C7AEF-C2BA-8C46-974A-0CF2ECF49DB9}"/>
              </a:ext>
            </a:extLst>
          </p:cNvPr>
          <p:cNvSpPr txBox="1">
            <a:spLocks/>
          </p:cNvSpPr>
          <p:nvPr/>
        </p:nvSpPr>
        <p:spPr>
          <a:xfrm>
            <a:off x="539000" y="555501"/>
            <a:ext cx="7620000" cy="617028"/>
          </a:xfrm>
          <a:prstGeom prst="rect">
            <a:avLst/>
          </a:prstGeom>
        </p:spPr>
        <p:txBody>
          <a:bodyPr vert="horz" wrap="square" lIns="0" tIns="130175" rIns="0" bIns="0" rtlCol="0">
            <a:spAutoFit/>
          </a:bodyPr>
          <a:lstStyle>
            <a:lvl1pPr>
              <a:defRPr sz="5400" b="1" i="0">
                <a:solidFill>
                  <a:srgbClr val="005A83"/>
                </a:solidFill>
                <a:latin typeface="Calibri"/>
                <a:ea typeface="+mj-ea"/>
                <a:cs typeface="Calibri"/>
              </a:defRPr>
            </a:lvl1pPr>
          </a:lstStyle>
          <a:p>
            <a:pPr marL="12700" marR="5080">
              <a:lnSpc>
                <a:spcPts val="3500"/>
              </a:lnSpc>
              <a:spcBef>
                <a:spcPts val="1145"/>
              </a:spcBef>
            </a:pPr>
            <a:r>
              <a:rPr lang="en-NZ" sz="4400" kern="0" spc="-5">
                <a:solidFill>
                  <a:schemeClr val="bg1"/>
                </a:solidFill>
              </a:rPr>
              <a:t>Our work so far</a:t>
            </a:r>
            <a:endParaRPr lang="en-NZ" sz="4400">
              <a:solidFill>
                <a:schemeClr val="bg1"/>
              </a:solidFill>
            </a:endParaRPr>
          </a:p>
        </p:txBody>
      </p:sp>
      <p:sp>
        <p:nvSpPr>
          <p:cNvPr id="8" name="Rectangle 7">
            <a:extLst>
              <a:ext uri="{FF2B5EF4-FFF2-40B4-BE49-F238E27FC236}">
                <a16:creationId xmlns:a16="http://schemas.microsoft.com/office/drawing/2014/main" id="{CB02955C-3757-C0A2-FB04-55015B09BB48}"/>
              </a:ext>
            </a:extLst>
          </p:cNvPr>
          <p:cNvSpPr/>
          <p:nvPr/>
        </p:nvSpPr>
        <p:spPr>
          <a:xfrm>
            <a:off x="0" y="1714500"/>
            <a:ext cx="12192000" cy="5143500"/>
          </a:xfrm>
          <a:prstGeom prst="rect">
            <a:avLst/>
          </a:prstGeom>
          <a:solidFill>
            <a:srgbClr val="FAF9F8"/>
          </a:solidFill>
          <a:ln>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a:extLst>
              <a:ext uri="{FF2B5EF4-FFF2-40B4-BE49-F238E27FC236}">
                <a16:creationId xmlns:a16="http://schemas.microsoft.com/office/drawing/2014/main" id="{8CD3A1C6-A932-AA6E-B87A-95087B17A8DE}"/>
              </a:ext>
            </a:extLst>
          </p:cNvPr>
          <p:cNvPicPr>
            <a:picLocks noChangeAspect="1"/>
          </p:cNvPicPr>
          <p:nvPr/>
        </p:nvPicPr>
        <p:blipFill rotWithShape="1">
          <a:blip r:embed="rId5"/>
          <a:srcRect t="567" b="27849"/>
          <a:stretch/>
        </p:blipFill>
        <p:spPr>
          <a:xfrm>
            <a:off x="-6492" y="1714500"/>
            <a:ext cx="12192000" cy="5169643"/>
          </a:xfrm>
          <a:prstGeom prst="rect">
            <a:avLst/>
          </a:prstGeom>
        </p:spPr>
      </p:pic>
      <p:sp>
        <p:nvSpPr>
          <p:cNvPr id="2" name="TextBox 1">
            <a:extLst>
              <a:ext uri="{FF2B5EF4-FFF2-40B4-BE49-F238E27FC236}">
                <a16:creationId xmlns:a16="http://schemas.microsoft.com/office/drawing/2014/main" id="{ED17D0FF-87F5-B6C2-6D06-B263469917F9}"/>
              </a:ext>
            </a:extLst>
          </p:cNvPr>
          <p:cNvSpPr txBox="1"/>
          <p:nvPr/>
        </p:nvSpPr>
        <p:spPr>
          <a:xfrm>
            <a:off x="5538485" y="1700808"/>
            <a:ext cx="6624737" cy="2071208"/>
          </a:xfrm>
          <a:prstGeom prst="rect">
            <a:avLst/>
          </a:prstGeom>
          <a:noFill/>
        </p:spPr>
        <p:txBody>
          <a:bodyPr wrap="square" rtlCol="0">
            <a:spAutoFit/>
          </a:bodyPr>
          <a:lstStyle/>
          <a:p>
            <a:pPr marL="342900" indent="-342900">
              <a:lnSpc>
                <a:spcPct val="150000"/>
              </a:lnSpc>
              <a:buClr>
                <a:srgbClr val="00ABBC"/>
              </a:buClr>
              <a:buSzPct val="150000"/>
              <a:buFont typeface="Arial" panose="020B0604020202020204" pitchFamily="34" charset="0"/>
              <a:buChar char="•"/>
            </a:pPr>
            <a:r>
              <a:rPr lang="en-NZ" sz="2200"/>
              <a:t>Internal capability</a:t>
            </a:r>
          </a:p>
          <a:p>
            <a:pPr marL="800100" lvl="1" indent="-342900">
              <a:lnSpc>
                <a:spcPct val="150000"/>
              </a:lnSpc>
              <a:buClr>
                <a:srgbClr val="00ABBC"/>
              </a:buClr>
              <a:buSzPct val="150000"/>
              <a:buFont typeface="Arial" panose="020B0604020202020204" pitchFamily="34" charset="0"/>
              <a:buChar char="•"/>
            </a:pPr>
            <a:r>
              <a:rPr lang="en-NZ" sz="2200"/>
              <a:t>Building relationships</a:t>
            </a:r>
          </a:p>
          <a:p>
            <a:pPr marL="1257300" lvl="2" indent="-342900">
              <a:lnSpc>
                <a:spcPct val="150000"/>
              </a:lnSpc>
              <a:buClr>
                <a:srgbClr val="00ABBC"/>
              </a:buClr>
              <a:buSzPct val="150000"/>
              <a:buFont typeface="Arial" panose="020B0604020202020204" pitchFamily="34" charset="0"/>
              <a:buChar char="•"/>
            </a:pPr>
            <a:r>
              <a:rPr lang="en-NZ" sz="2200"/>
              <a:t>Building sector understanding</a:t>
            </a:r>
          </a:p>
          <a:p>
            <a:pPr marL="1714500" lvl="3" indent="-342900">
              <a:lnSpc>
                <a:spcPct val="150000"/>
              </a:lnSpc>
              <a:buClr>
                <a:srgbClr val="00ABBC"/>
              </a:buClr>
              <a:buSzPct val="150000"/>
              <a:buFont typeface="Arial" panose="020B0604020202020204" pitchFamily="34" charset="0"/>
              <a:buChar char="•"/>
            </a:pPr>
            <a:r>
              <a:rPr lang="en-NZ" sz="2200"/>
              <a:t>Building response understanding</a:t>
            </a:r>
          </a:p>
        </p:txBody>
      </p:sp>
    </p:spTree>
    <p:extLst>
      <p:ext uri="{BB962C8B-B14F-4D97-AF65-F5344CB8AC3E}">
        <p14:creationId xmlns:p14="http://schemas.microsoft.com/office/powerpoint/2010/main" val="3166863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1" y="0"/>
            <a:ext cx="12735166" cy="6858000"/>
          </a:xfrm>
          <a:prstGeom prst="rect">
            <a:avLst/>
          </a:prstGeom>
        </p:spPr>
      </p:pic>
      <p:sp>
        <p:nvSpPr>
          <p:cNvPr id="7" name="object 3">
            <a:extLst>
              <a:ext uri="{FF2B5EF4-FFF2-40B4-BE49-F238E27FC236}">
                <a16:creationId xmlns:a16="http://schemas.microsoft.com/office/drawing/2014/main" id="{2D20ADF2-6FA8-4140-BCF7-EB41C6D900CC}"/>
              </a:ext>
            </a:extLst>
          </p:cNvPr>
          <p:cNvSpPr txBox="1">
            <a:spLocks noGrp="1"/>
          </p:cNvSpPr>
          <p:nvPr>
            <p:ph type="title"/>
          </p:nvPr>
        </p:nvSpPr>
        <p:spPr>
          <a:xfrm>
            <a:off x="1477297" y="2684207"/>
            <a:ext cx="8853603" cy="843821"/>
          </a:xfrm>
          <a:prstGeom prst="rect">
            <a:avLst/>
          </a:prstGeom>
        </p:spPr>
        <p:txBody>
          <a:bodyPr vert="horz" wrap="square" lIns="0" tIns="12700" rIns="0" bIns="0" rtlCol="0">
            <a:spAutoFit/>
          </a:bodyPr>
          <a:lstStyle/>
          <a:p>
            <a:pPr marL="12700" algn="ctr">
              <a:spcBef>
                <a:spcPts val="100"/>
              </a:spcBef>
            </a:pPr>
            <a:r>
              <a:rPr lang="en-NZ" spc="-45">
                <a:solidFill>
                  <a:schemeClr val="bg1"/>
                </a:solidFill>
              </a:rPr>
              <a:t>Bill Bayfield  | Chief Executive</a:t>
            </a:r>
            <a:endParaRPr lang="en-NZ" spc="-15">
              <a:solidFill>
                <a:schemeClr val="bg1"/>
              </a:solidFill>
            </a:endParaRPr>
          </a:p>
        </p:txBody>
      </p:sp>
      <p:sp>
        <p:nvSpPr>
          <p:cNvPr id="5" name="object 2">
            <a:extLst>
              <a:ext uri="{FF2B5EF4-FFF2-40B4-BE49-F238E27FC236}">
                <a16:creationId xmlns:a16="http://schemas.microsoft.com/office/drawing/2014/main" id="{E7D4811A-9447-4AF3-A3BE-B52A90B9B991}"/>
              </a:ext>
            </a:extLst>
          </p:cNvPr>
          <p:cNvSpPr txBox="1"/>
          <p:nvPr/>
        </p:nvSpPr>
        <p:spPr>
          <a:xfrm>
            <a:off x="11373863"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00ABC5"/>
                </a:solidFill>
                <a:latin typeface="Calibri"/>
                <a:cs typeface="Calibri"/>
              </a:rPr>
              <a:t>4</a:t>
            </a:fld>
            <a:endParaRPr sz="2400">
              <a:solidFill>
                <a:srgbClr val="00ABC5"/>
              </a:solidFill>
              <a:latin typeface="Calibri"/>
              <a:cs typeface="Calibri"/>
            </a:endParaRPr>
          </a:p>
        </p:txBody>
      </p:sp>
    </p:spTree>
    <p:extLst>
      <p:ext uri="{BB962C8B-B14F-4D97-AF65-F5344CB8AC3E}">
        <p14:creationId xmlns:p14="http://schemas.microsoft.com/office/powerpoint/2010/main" val="2074106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21E35295-82E0-E74A-BBC3-6C8F579B0775}"/>
              </a:ext>
            </a:extLst>
          </p:cNvPr>
          <p:cNvSpPr txBox="1"/>
          <p:nvPr/>
        </p:nvSpPr>
        <p:spPr>
          <a:xfrm>
            <a:off x="695400" y="1124744"/>
            <a:ext cx="9937103" cy="4571764"/>
          </a:xfrm>
          <a:prstGeom prst="rect">
            <a:avLst/>
          </a:prstGeom>
        </p:spPr>
        <p:txBody>
          <a:bodyPr vert="horz" wrap="square" lIns="0" tIns="245110" rIns="0" bIns="0" rtlCol="0">
            <a:spAutoFit/>
          </a:bodyPr>
          <a:lstStyle/>
          <a:p>
            <a:pPr indent="0">
              <a:spcAft>
                <a:spcPts val="600"/>
              </a:spcAft>
              <a:buClr>
                <a:srgbClr val="00ABC5"/>
              </a:buClr>
              <a:buFontTx/>
              <a:buNone/>
              <a:defRPr/>
            </a:pPr>
            <a:r>
              <a:rPr lang="en-US" sz="2800" b="1">
                <a:solidFill>
                  <a:srgbClr val="06435C"/>
                </a:solidFill>
                <a:latin typeface="Calibri"/>
                <a:cs typeface="Calibri"/>
              </a:rPr>
              <a:t>The four Rs</a:t>
            </a:r>
          </a:p>
          <a:p>
            <a:pPr marR="0" lvl="0" algn="l" defTabSz="914400" rtl="0" eaLnBrk="1" fontAlgn="auto" latinLnBrk="0" hangingPunct="1">
              <a:lnSpc>
                <a:spcPct val="100000"/>
              </a:lnSpc>
              <a:spcBef>
                <a:spcPts val="0"/>
              </a:spcBef>
              <a:buClr>
                <a:srgbClr val="00ABC5"/>
              </a:buClr>
              <a:buSzTx/>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Taumata Arowai will work with the water sector to lift capability across the four Rs:</a:t>
            </a:r>
          </a:p>
          <a:p>
            <a:pPr marL="457200" indent="-457200">
              <a:buClr>
                <a:srgbClr val="00ABC5"/>
              </a:buClr>
              <a:buFont typeface="+mj-lt"/>
              <a:buAutoNum type="arabicPeriod"/>
              <a:defRPr/>
            </a:pPr>
            <a:r>
              <a:rPr kumimoji="0" lang="en-US" sz="2200" b="0" i="0" u="none" strike="noStrike" kern="1200" cap="none" spc="0" normalizeH="0" baseline="0" noProof="0">
                <a:ln>
                  <a:noFill/>
                </a:ln>
                <a:solidFill>
                  <a:prstClr val="black"/>
                </a:solidFill>
                <a:effectLst/>
                <a:uLnTx/>
                <a:uFillTx/>
                <a:latin typeface="Calibri"/>
                <a:ea typeface="+mn-ea"/>
                <a:cs typeface="+mn-cs"/>
              </a:rPr>
              <a:t>Resilience</a:t>
            </a:r>
          </a:p>
          <a:p>
            <a:pPr marL="457200" indent="-457200">
              <a:buClr>
                <a:srgbClr val="00ABC5"/>
              </a:buClr>
              <a:buFont typeface="+mj-lt"/>
              <a:buAutoNum type="arabicPeriod"/>
              <a:defRPr/>
            </a:pPr>
            <a:r>
              <a:rPr kumimoji="0" lang="en-US" sz="2200" b="0" i="0" u="none" strike="noStrike" kern="1200" cap="none" spc="0" normalizeH="0" baseline="0" noProof="0">
                <a:ln>
                  <a:noFill/>
                </a:ln>
                <a:solidFill>
                  <a:prstClr val="black"/>
                </a:solidFill>
                <a:effectLst/>
                <a:uLnTx/>
                <a:uFillTx/>
                <a:latin typeface="Calibri"/>
                <a:ea typeface="+mn-ea"/>
                <a:cs typeface="+mn-cs"/>
              </a:rPr>
              <a:t>Readiness </a:t>
            </a:r>
          </a:p>
          <a:p>
            <a:pPr marL="457200" indent="-457200">
              <a:buClr>
                <a:srgbClr val="00ABC5"/>
              </a:buClr>
              <a:buFont typeface="+mj-lt"/>
              <a:buAutoNum type="arabicPeriod"/>
              <a:defRPr/>
            </a:pPr>
            <a:r>
              <a:rPr kumimoji="0" lang="en-US" sz="2200" b="0" i="0" u="none" strike="noStrike" kern="1200" cap="none" spc="0" normalizeH="0" baseline="0" noProof="0">
                <a:ln>
                  <a:noFill/>
                </a:ln>
                <a:solidFill>
                  <a:prstClr val="black"/>
                </a:solidFill>
                <a:effectLst/>
                <a:uLnTx/>
                <a:uFillTx/>
                <a:latin typeface="Calibri"/>
                <a:ea typeface="+mn-ea"/>
                <a:cs typeface="+mn-cs"/>
              </a:rPr>
              <a:t>Response</a:t>
            </a:r>
          </a:p>
          <a:p>
            <a:pPr marL="457200" indent="-457200">
              <a:spcAft>
                <a:spcPts val="600"/>
              </a:spcAft>
              <a:buClr>
                <a:srgbClr val="00ABC5"/>
              </a:buClr>
              <a:buFont typeface="+mj-lt"/>
              <a:buAutoNum type="arabicPeriod"/>
              <a:defRPr/>
            </a:pPr>
            <a:r>
              <a:rPr kumimoji="0" lang="en-US" sz="2200" b="0" i="0" u="none" strike="noStrike" kern="1200" cap="none" spc="0" normalizeH="0" baseline="0" noProof="0">
                <a:ln>
                  <a:noFill/>
                </a:ln>
                <a:solidFill>
                  <a:prstClr val="black"/>
                </a:solidFill>
                <a:effectLst/>
                <a:uLnTx/>
                <a:uFillTx/>
                <a:latin typeface="Calibri"/>
                <a:ea typeface="+mn-ea"/>
                <a:cs typeface="+mn-cs"/>
              </a:rPr>
              <a:t>Recovery </a:t>
            </a:r>
          </a:p>
          <a:p>
            <a:pPr marR="0" lvl="0" algn="l" defTabSz="914400" rtl="0" eaLnBrk="1" fontAlgn="auto" latinLnBrk="0" hangingPunct="1">
              <a:lnSpc>
                <a:spcPct val="100000"/>
              </a:lnSpc>
              <a:spcBef>
                <a:spcPts val="0"/>
              </a:spcBef>
              <a:spcAft>
                <a:spcPts val="600"/>
              </a:spcAft>
              <a:buClr>
                <a:srgbClr val="00ABC5"/>
              </a:buClr>
              <a:buSzTx/>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600"/>
              </a:spcAft>
              <a:buClr>
                <a:srgbClr val="00ABC5"/>
              </a:buClr>
              <a:buSzTx/>
              <a:tabLst/>
              <a:defRPr/>
            </a:pPr>
            <a:r>
              <a:rPr lang="en-US" sz="2800" b="1">
                <a:solidFill>
                  <a:srgbClr val="06435C"/>
                </a:solidFill>
                <a:latin typeface="Calibri"/>
                <a:cs typeface="Calibri"/>
              </a:rPr>
              <a:t>Declaring emergencies</a:t>
            </a:r>
          </a:p>
          <a:p>
            <a:pPr marL="285750" marR="0" lvl="0" indent="-285750" algn="l" defTabSz="914400" rtl="0" eaLnBrk="1" fontAlgn="auto" latinLnBrk="0" hangingPunct="1">
              <a:lnSpc>
                <a:spcPct val="100000"/>
              </a:lnSpc>
              <a:spcBef>
                <a:spcPts val="0"/>
              </a:spcBef>
              <a:spcAft>
                <a:spcPts val="600"/>
              </a:spcAft>
              <a:buClr>
                <a:srgbClr val="00ABC5"/>
              </a:buClr>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ea typeface="+mn-ea"/>
                <a:cs typeface="+mn-cs"/>
              </a:rPr>
              <a:t>Taumata Arowai may declare drinking water emergencies where there is a serious risk to public health. </a:t>
            </a:r>
          </a:p>
          <a:p>
            <a:pPr marL="285750" lvl="0" indent="-285750">
              <a:spcAft>
                <a:spcPts val="600"/>
              </a:spcAft>
              <a:buClr>
                <a:srgbClr val="00ABC5"/>
              </a:buClr>
              <a:buFont typeface="Arial" panose="020B0604020202020204" pitchFamily="34" charset="0"/>
              <a:buChar char="•"/>
              <a:defRPr/>
            </a:pPr>
            <a:r>
              <a:rPr kumimoji="0" lang="en-US" sz="2200" b="0" i="0" u="none" strike="noStrike" kern="1200" cap="none" spc="0" normalizeH="0" baseline="0" noProof="0">
                <a:ln>
                  <a:noFill/>
                </a:ln>
                <a:solidFill>
                  <a:prstClr val="black"/>
                </a:solidFill>
                <a:effectLst/>
                <a:uLnTx/>
                <a:uFillTx/>
                <a:ea typeface="+mn-ea"/>
                <a:cs typeface="+mn-cs"/>
              </a:rPr>
              <a:t>Taumata Arowai will work</a:t>
            </a:r>
            <a:r>
              <a:rPr lang="en-US" sz="2200">
                <a:solidFill>
                  <a:prstClr val="black"/>
                </a:solidFill>
              </a:rPr>
              <a:t> in cooperation with other response agencies.</a:t>
            </a:r>
            <a:endParaRPr kumimoji="0" lang="en-NZ" sz="2200" b="0" i="0" u="none" strike="noStrike" kern="1200" cap="none" spc="0" normalizeH="0" baseline="0" noProof="0">
              <a:ln>
                <a:noFill/>
              </a:ln>
              <a:solidFill>
                <a:prstClr val="black"/>
              </a:solidFill>
              <a:effectLst/>
              <a:uLnTx/>
              <a:uFillTx/>
              <a:ea typeface="+mn-ea"/>
              <a:cs typeface="+mn-cs"/>
            </a:endParaRPr>
          </a:p>
        </p:txBody>
      </p:sp>
      <p:sp>
        <p:nvSpPr>
          <p:cNvPr id="2" name="object 3">
            <a:extLst>
              <a:ext uri="{FF2B5EF4-FFF2-40B4-BE49-F238E27FC236}">
                <a16:creationId xmlns:a16="http://schemas.microsoft.com/office/drawing/2014/main" id="{BE175032-C1E3-19B2-A2C2-BF9D1FF293B6}"/>
              </a:ext>
            </a:extLst>
          </p:cNvPr>
          <p:cNvSpPr txBox="1">
            <a:spLocks noGrp="1"/>
          </p:cNvSpPr>
          <p:nvPr>
            <p:ph type="title"/>
          </p:nvPr>
        </p:nvSpPr>
        <p:spPr>
          <a:xfrm>
            <a:off x="479376" y="332656"/>
            <a:ext cx="11377264" cy="566822"/>
          </a:xfrm>
          <a:prstGeom prst="rect">
            <a:avLst/>
          </a:prstGeom>
        </p:spPr>
        <p:txBody>
          <a:bodyPr vert="horz" wrap="square" lIns="0" tIns="12700" rIns="0" bIns="0" rtlCol="0">
            <a:spAutoFit/>
          </a:bodyPr>
          <a:lstStyle/>
          <a:p>
            <a:pPr marL="12700">
              <a:lnSpc>
                <a:spcPct val="100000"/>
              </a:lnSpc>
              <a:spcBef>
                <a:spcPts val="100"/>
              </a:spcBef>
            </a:pPr>
            <a:r>
              <a:rPr lang="en-US" sz="3600" spc="-45"/>
              <a:t>Compliance, Monitoring and Enforcement Strategy</a:t>
            </a:r>
          </a:p>
        </p:txBody>
      </p:sp>
    </p:spTree>
    <p:extLst>
      <p:ext uri="{BB962C8B-B14F-4D97-AF65-F5344CB8AC3E}">
        <p14:creationId xmlns:p14="http://schemas.microsoft.com/office/powerpoint/2010/main" val="6329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nature&#10;&#10;Description automatically generated">
            <a:extLst>
              <a:ext uri="{FF2B5EF4-FFF2-40B4-BE49-F238E27FC236}">
                <a16:creationId xmlns:a16="http://schemas.microsoft.com/office/drawing/2014/main" id="{6AFEEC2A-6A9A-4A46-B28B-F84F577E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 black and white logo&#10;&#10;Description automatically generated with medium confidence">
            <a:extLst>
              <a:ext uri="{FF2B5EF4-FFF2-40B4-BE49-F238E27FC236}">
                <a16:creationId xmlns:a16="http://schemas.microsoft.com/office/drawing/2014/main" id="{B0DF0556-4B2E-D34D-A093-F6FAD6B71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344" y="280329"/>
            <a:ext cx="1145556" cy="603499"/>
          </a:xfrm>
          <a:prstGeom prst="rect">
            <a:avLst/>
          </a:prstGeom>
        </p:spPr>
      </p:pic>
      <p:sp>
        <p:nvSpPr>
          <p:cNvPr id="10" name="object 2">
            <a:extLst>
              <a:ext uri="{FF2B5EF4-FFF2-40B4-BE49-F238E27FC236}">
                <a16:creationId xmlns:a16="http://schemas.microsoft.com/office/drawing/2014/main" id="{086C7AEF-C2BA-8C46-974A-0CF2ECF49DB9}"/>
              </a:ext>
            </a:extLst>
          </p:cNvPr>
          <p:cNvSpPr txBox="1">
            <a:spLocks/>
          </p:cNvSpPr>
          <p:nvPr/>
        </p:nvSpPr>
        <p:spPr>
          <a:xfrm>
            <a:off x="422614" y="492929"/>
            <a:ext cx="9345793" cy="617028"/>
          </a:xfrm>
          <a:prstGeom prst="rect">
            <a:avLst/>
          </a:prstGeom>
        </p:spPr>
        <p:txBody>
          <a:bodyPr vert="horz" wrap="square" lIns="0" tIns="130175" rIns="0" bIns="0" rtlCol="0">
            <a:spAutoFit/>
          </a:bodyPr>
          <a:lstStyle>
            <a:lvl1pPr>
              <a:defRPr sz="5400" b="1" i="0">
                <a:solidFill>
                  <a:srgbClr val="005A83"/>
                </a:solidFill>
                <a:latin typeface="Calibri"/>
                <a:ea typeface="+mj-ea"/>
                <a:cs typeface="Calibri"/>
              </a:defRPr>
            </a:lvl1pPr>
          </a:lstStyle>
          <a:p>
            <a:pPr marL="12700" marR="5080">
              <a:lnSpc>
                <a:spcPts val="3500"/>
              </a:lnSpc>
              <a:spcBef>
                <a:spcPts val="1145"/>
              </a:spcBef>
            </a:pPr>
            <a:r>
              <a:rPr lang="en-NZ" sz="4400" kern="0" spc="-5">
                <a:solidFill>
                  <a:schemeClr val="bg1"/>
                </a:solidFill>
              </a:rPr>
              <a:t>Drinking water incident response </a:t>
            </a:r>
            <a:endParaRPr lang="en-NZ" sz="4400">
              <a:solidFill>
                <a:schemeClr val="bg1"/>
              </a:solidFill>
            </a:endParaRPr>
          </a:p>
        </p:txBody>
      </p:sp>
      <p:pic>
        <p:nvPicPr>
          <p:cNvPr id="2" name="Picture 1">
            <a:extLst>
              <a:ext uri="{FF2B5EF4-FFF2-40B4-BE49-F238E27FC236}">
                <a16:creationId xmlns:a16="http://schemas.microsoft.com/office/drawing/2014/main" id="{AA292F4E-F41E-BE9A-8C22-045798B1E1E7}"/>
              </a:ext>
            </a:extLst>
          </p:cNvPr>
          <p:cNvPicPr>
            <a:picLocks noChangeAspect="1"/>
          </p:cNvPicPr>
          <p:nvPr/>
        </p:nvPicPr>
        <p:blipFill rotWithShape="1">
          <a:blip r:embed="rId5"/>
          <a:srcRect l="1936" b="2906"/>
          <a:stretch/>
        </p:blipFill>
        <p:spPr>
          <a:xfrm>
            <a:off x="0" y="1765353"/>
            <a:ext cx="12192000" cy="5092647"/>
          </a:xfrm>
          <a:prstGeom prst="rect">
            <a:avLst/>
          </a:prstGeom>
          <a:solidFill>
            <a:srgbClr val="00ABBC"/>
          </a:solidFill>
          <a:ln>
            <a:solidFill>
              <a:srgbClr val="00ABBC"/>
            </a:solidFill>
          </a:ln>
        </p:spPr>
      </p:pic>
    </p:spTree>
    <p:extLst>
      <p:ext uri="{BB962C8B-B14F-4D97-AF65-F5344CB8AC3E}">
        <p14:creationId xmlns:p14="http://schemas.microsoft.com/office/powerpoint/2010/main" val="1448623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79376" y="332656"/>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Lead agencies and incident response</a:t>
            </a:r>
            <a:endParaRPr sz="4400" spc="-15"/>
          </a:p>
        </p:txBody>
      </p:sp>
      <p:pic>
        <p:nvPicPr>
          <p:cNvPr id="10" name="Picture 9">
            <a:extLst>
              <a:ext uri="{FF2B5EF4-FFF2-40B4-BE49-F238E27FC236}">
                <a16:creationId xmlns:a16="http://schemas.microsoft.com/office/drawing/2014/main" id="{EB11CA53-0D68-08D8-982C-1CB9FB1B61AC}"/>
              </a:ext>
            </a:extLst>
          </p:cNvPr>
          <p:cNvPicPr>
            <a:picLocks noChangeAspect="1"/>
          </p:cNvPicPr>
          <p:nvPr/>
        </p:nvPicPr>
        <p:blipFill>
          <a:blip r:embed="rId3"/>
          <a:stretch>
            <a:fillRect/>
          </a:stretch>
        </p:blipFill>
        <p:spPr>
          <a:xfrm>
            <a:off x="408834" y="1268760"/>
            <a:ext cx="9935638" cy="5076489"/>
          </a:xfrm>
          <a:prstGeom prst="rect">
            <a:avLst/>
          </a:prstGeom>
        </p:spPr>
      </p:pic>
    </p:spTree>
    <p:extLst>
      <p:ext uri="{BB962C8B-B14F-4D97-AF65-F5344CB8AC3E}">
        <p14:creationId xmlns:p14="http://schemas.microsoft.com/office/powerpoint/2010/main" val="996824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01287" y="332656"/>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Incident response – Te Mana o te Wai</a:t>
            </a:r>
            <a:endParaRPr sz="4400" spc="-15"/>
          </a:p>
        </p:txBody>
      </p:sp>
      <p:sp>
        <p:nvSpPr>
          <p:cNvPr id="6" name="object 4">
            <a:extLst>
              <a:ext uri="{FF2B5EF4-FFF2-40B4-BE49-F238E27FC236}">
                <a16:creationId xmlns:a16="http://schemas.microsoft.com/office/drawing/2014/main" id="{21E35295-82E0-E74A-BBC3-6C8F579B0775}"/>
              </a:ext>
            </a:extLst>
          </p:cNvPr>
          <p:cNvSpPr txBox="1"/>
          <p:nvPr/>
        </p:nvSpPr>
        <p:spPr>
          <a:xfrm>
            <a:off x="501287" y="1089675"/>
            <a:ext cx="4802625" cy="2063385"/>
          </a:xfrm>
          <a:prstGeom prst="rect">
            <a:avLst/>
          </a:prstGeom>
        </p:spPr>
        <p:txBody>
          <a:bodyPr vert="horz" wrap="square" lIns="0" tIns="24511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NZ" sz="2800" b="1">
                <a:solidFill>
                  <a:srgbClr val="06435C"/>
                </a:solidFill>
                <a:latin typeface="Calibri"/>
                <a:cs typeface="Calibri"/>
              </a:rPr>
              <a:t>Engage</a:t>
            </a:r>
          </a:p>
          <a:p>
            <a:pPr marL="285750" indent="-285750">
              <a:spcAft>
                <a:spcPts val="600"/>
              </a:spcAft>
              <a:buClr>
                <a:srgbClr val="00ABC5"/>
              </a:buClr>
              <a:buFont typeface="Arial" panose="020B0604020202020204" pitchFamily="34" charset="0"/>
              <a:buChar char="•"/>
              <a:defRPr/>
            </a:pPr>
            <a:r>
              <a:rPr lang="en-NZ" sz="2000">
                <a:solidFill>
                  <a:prstClr val="black"/>
                </a:solidFill>
              </a:rPr>
              <a:t>Build and nurture the relationships early.</a:t>
            </a:r>
          </a:p>
          <a:p>
            <a:pPr marL="285750" indent="-285750">
              <a:spcAft>
                <a:spcPts val="600"/>
              </a:spcAft>
              <a:buClr>
                <a:srgbClr val="00ABC5"/>
              </a:buClr>
              <a:buFont typeface="Arial" panose="020B0604020202020204" pitchFamily="34" charset="0"/>
              <a:buChar char="•"/>
              <a:defRPr/>
            </a:pPr>
            <a:r>
              <a:rPr lang="en-NZ" sz="2000">
                <a:solidFill>
                  <a:prstClr val="black"/>
                </a:solidFill>
              </a:rPr>
              <a:t>Understand the context for response and for preservation of the mauri, mana, ora of the wai.</a:t>
            </a:r>
          </a:p>
        </p:txBody>
      </p:sp>
      <p:sp>
        <p:nvSpPr>
          <p:cNvPr id="15" name="Rectangle 14">
            <a:extLst>
              <a:ext uri="{FF2B5EF4-FFF2-40B4-BE49-F238E27FC236}">
                <a16:creationId xmlns:a16="http://schemas.microsoft.com/office/drawing/2014/main" id="{AC944870-B575-1092-3482-732308C3B9B8}"/>
              </a:ext>
            </a:extLst>
          </p:cNvPr>
          <p:cNvSpPr/>
          <p:nvPr/>
        </p:nvSpPr>
        <p:spPr>
          <a:xfrm>
            <a:off x="10128448" y="3284984"/>
            <a:ext cx="2063552" cy="3573016"/>
          </a:xfrm>
          <a:prstGeom prst="rect">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object 4">
            <a:extLst>
              <a:ext uri="{FF2B5EF4-FFF2-40B4-BE49-F238E27FC236}">
                <a16:creationId xmlns:a16="http://schemas.microsoft.com/office/drawing/2014/main" id="{36FC74CA-77E9-92EB-8010-1AD46636F5A5}"/>
              </a:ext>
            </a:extLst>
          </p:cNvPr>
          <p:cNvSpPr txBox="1"/>
          <p:nvPr/>
        </p:nvSpPr>
        <p:spPr>
          <a:xfrm>
            <a:off x="5816517" y="1089675"/>
            <a:ext cx="5874196" cy="2063385"/>
          </a:xfrm>
          <a:prstGeom prst="rect">
            <a:avLst/>
          </a:prstGeom>
        </p:spPr>
        <p:txBody>
          <a:bodyPr vert="horz" wrap="square" lIns="0" tIns="245110" rIns="0" bIns="0" rtlCol="0">
            <a:spAutoFit/>
          </a:bodyPr>
          <a:lstStyle/>
          <a:p>
            <a:pPr>
              <a:spcAft>
                <a:spcPts val="600"/>
              </a:spcAft>
              <a:defRPr/>
            </a:pPr>
            <a:r>
              <a:rPr lang="en-NZ" sz="2800" b="1">
                <a:solidFill>
                  <a:srgbClr val="06435C"/>
                </a:solidFill>
                <a:latin typeface="Calibri"/>
                <a:cs typeface="Calibri"/>
              </a:rPr>
              <a:t>Collaborate</a:t>
            </a:r>
          </a:p>
          <a:p>
            <a:pPr marL="285750" marR="0" lvl="0" indent="-285750" fontAlgn="auto">
              <a:lnSpc>
                <a:spcPct val="100000"/>
              </a:lnSpc>
              <a:spcBef>
                <a:spcPts val="0"/>
              </a:spcBef>
              <a:spcAft>
                <a:spcPts val="600"/>
              </a:spcAft>
              <a:buClr>
                <a:srgbClr val="00ABC5"/>
              </a:buClr>
              <a:buSzTx/>
              <a:buFont typeface="Arial" panose="020B0604020202020204" pitchFamily="34" charset="0"/>
              <a:buChar char="•"/>
              <a:tabLst/>
              <a:defRPr/>
            </a:pPr>
            <a:r>
              <a:rPr lang="en-NZ" sz="2000">
                <a:solidFill>
                  <a:prstClr val="black"/>
                </a:solidFill>
              </a:rPr>
              <a:t>Share response planning and contingencies for likely events.</a:t>
            </a:r>
          </a:p>
          <a:p>
            <a:pPr marL="285750" marR="0" lvl="0" indent="-285750" fontAlgn="auto">
              <a:lnSpc>
                <a:spcPct val="100000"/>
              </a:lnSpc>
              <a:spcBef>
                <a:spcPts val="0"/>
              </a:spcBef>
              <a:spcAft>
                <a:spcPts val="600"/>
              </a:spcAft>
              <a:buClr>
                <a:srgbClr val="00ABC5"/>
              </a:buClr>
              <a:buSzTx/>
              <a:buFont typeface="Arial" panose="020B0604020202020204" pitchFamily="34" charset="0"/>
              <a:buChar char="•"/>
              <a:tabLst/>
              <a:defRPr/>
            </a:pPr>
            <a:r>
              <a:rPr lang="en-NZ" sz="2000">
                <a:solidFill>
                  <a:prstClr val="black"/>
                </a:solidFill>
              </a:rPr>
              <a:t>Establish plans that enable appropriate immediate actions and collaborative responses.</a:t>
            </a:r>
          </a:p>
        </p:txBody>
      </p:sp>
      <p:pic>
        <p:nvPicPr>
          <p:cNvPr id="18" name="Picture 17">
            <a:extLst>
              <a:ext uri="{FF2B5EF4-FFF2-40B4-BE49-F238E27FC236}">
                <a16:creationId xmlns:a16="http://schemas.microsoft.com/office/drawing/2014/main" id="{C5983D21-14C6-8593-8C10-42C1C61F1688}"/>
              </a:ext>
            </a:extLst>
          </p:cNvPr>
          <p:cNvPicPr>
            <a:picLocks noChangeAspect="1"/>
          </p:cNvPicPr>
          <p:nvPr/>
        </p:nvPicPr>
        <p:blipFill>
          <a:blip r:embed="rId3"/>
          <a:stretch>
            <a:fillRect/>
          </a:stretch>
        </p:blipFill>
        <p:spPr>
          <a:xfrm>
            <a:off x="211480" y="3302804"/>
            <a:ext cx="4171726" cy="3130647"/>
          </a:xfrm>
          <a:prstGeom prst="rect">
            <a:avLst/>
          </a:prstGeom>
        </p:spPr>
      </p:pic>
      <p:pic>
        <p:nvPicPr>
          <p:cNvPr id="20" name="Picture 19">
            <a:extLst>
              <a:ext uri="{FF2B5EF4-FFF2-40B4-BE49-F238E27FC236}">
                <a16:creationId xmlns:a16="http://schemas.microsoft.com/office/drawing/2014/main" id="{54CA111A-CCD5-2A5A-10DD-12C587D33EA3}"/>
              </a:ext>
            </a:extLst>
          </p:cNvPr>
          <p:cNvPicPr>
            <a:picLocks noChangeAspect="1"/>
          </p:cNvPicPr>
          <p:nvPr/>
        </p:nvPicPr>
        <p:blipFill>
          <a:blip r:embed="rId4"/>
          <a:stretch>
            <a:fillRect/>
          </a:stretch>
        </p:blipFill>
        <p:spPr>
          <a:xfrm>
            <a:off x="4624097" y="3284984"/>
            <a:ext cx="7393111" cy="3130647"/>
          </a:xfrm>
          <a:prstGeom prst="rect">
            <a:avLst/>
          </a:prstGeom>
        </p:spPr>
      </p:pic>
      <p:cxnSp>
        <p:nvCxnSpPr>
          <p:cNvPr id="22" name="Straight Arrow Connector 21">
            <a:extLst>
              <a:ext uri="{FF2B5EF4-FFF2-40B4-BE49-F238E27FC236}">
                <a16:creationId xmlns:a16="http://schemas.microsoft.com/office/drawing/2014/main" id="{2C14F570-61A3-7F38-460E-30E76F3F9E80}"/>
              </a:ext>
            </a:extLst>
          </p:cNvPr>
          <p:cNvCxnSpPr>
            <a:cxnSpLocks/>
          </p:cNvCxnSpPr>
          <p:nvPr/>
        </p:nvCxnSpPr>
        <p:spPr>
          <a:xfrm flipH="1">
            <a:off x="10719900" y="4868127"/>
            <a:ext cx="504056" cy="58174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57288FC-E5E6-EE67-DFAB-7D02421BEFDF}"/>
              </a:ext>
            </a:extLst>
          </p:cNvPr>
          <p:cNvCxnSpPr>
            <a:cxnSpLocks/>
          </p:cNvCxnSpPr>
          <p:nvPr/>
        </p:nvCxnSpPr>
        <p:spPr>
          <a:xfrm flipH="1">
            <a:off x="10632504" y="4780621"/>
            <a:ext cx="504056" cy="5817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5CAA5E4-7F07-B729-820E-CAC530302B12}"/>
              </a:ext>
            </a:extLst>
          </p:cNvPr>
          <p:cNvCxnSpPr>
            <a:cxnSpLocks/>
          </p:cNvCxnSpPr>
          <p:nvPr/>
        </p:nvCxnSpPr>
        <p:spPr>
          <a:xfrm flipH="1">
            <a:off x="1055440" y="4439172"/>
            <a:ext cx="504056" cy="58174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225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0FF410-06B2-5BE7-425A-DA7628D54827}"/>
              </a:ext>
            </a:extLst>
          </p:cNvPr>
          <p:cNvPicPr>
            <a:picLocks noChangeAspect="1"/>
          </p:cNvPicPr>
          <p:nvPr/>
        </p:nvPicPr>
        <p:blipFill rotWithShape="1">
          <a:blip r:embed="rId3"/>
          <a:srcRect l="10306" t="-76" r="3914"/>
          <a:stretch/>
        </p:blipFill>
        <p:spPr>
          <a:xfrm>
            <a:off x="-1" y="1"/>
            <a:ext cx="12192001" cy="1998464"/>
          </a:xfrm>
          <a:prstGeom prst="rect">
            <a:avLst/>
          </a:prstGeom>
        </p:spPr>
      </p:pic>
      <p:pic>
        <p:nvPicPr>
          <p:cNvPr id="16" name="Picture 15" descr="A black and white logo&#10;&#10;Description automatically generated with medium confidence">
            <a:extLst>
              <a:ext uri="{FF2B5EF4-FFF2-40B4-BE49-F238E27FC236}">
                <a16:creationId xmlns:a16="http://schemas.microsoft.com/office/drawing/2014/main" id="{B0DF0556-4B2E-D34D-A093-F6FAD6B71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2028" y="280330"/>
            <a:ext cx="1170872" cy="616836"/>
          </a:xfrm>
          <a:prstGeom prst="rect">
            <a:avLst/>
          </a:prstGeom>
        </p:spPr>
      </p:pic>
      <p:sp>
        <p:nvSpPr>
          <p:cNvPr id="10" name="object 2">
            <a:extLst>
              <a:ext uri="{FF2B5EF4-FFF2-40B4-BE49-F238E27FC236}">
                <a16:creationId xmlns:a16="http://schemas.microsoft.com/office/drawing/2014/main" id="{086C7AEF-C2BA-8C46-974A-0CF2ECF49DB9}"/>
              </a:ext>
            </a:extLst>
          </p:cNvPr>
          <p:cNvSpPr txBox="1">
            <a:spLocks/>
          </p:cNvSpPr>
          <p:nvPr/>
        </p:nvSpPr>
        <p:spPr>
          <a:xfrm>
            <a:off x="552450" y="588748"/>
            <a:ext cx="7620000" cy="617028"/>
          </a:xfrm>
          <a:prstGeom prst="rect">
            <a:avLst/>
          </a:prstGeom>
        </p:spPr>
        <p:txBody>
          <a:bodyPr vert="horz" wrap="square" lIns="0" tIns="130175" rIns="0" bIns="0" rtlCol="0">
            <a:spAutoFit/>
          </a:bodyPr>
          <a:lstStyle>
            <a:lvl1pPr>
              <a:defRPr sz="5400" b="1" i="0">
                <a:solidFill>
                  <a:srgbClr val="005A83"/>
                </a:solidFill>
                <a:latin typeface="Calibri"/>
                <a:ea typeface="+mj-ea"/>
                <a:cs typeface="Calibri"/>
              </a:defRPr>
            </a:lvl1pPr>
          </a:lstStyle>
          <a:p>
            <a:pPr marL="12700" marR="5080">
              <a:lnSpc>
                <a:spcPts val="3500"/>
              </a:lnSpc>
              <a:spcBef>
                <a:spcPts val="1145"/>
              </a:spcBef>
            </a:pPr>
            <a:r>
              <a:rPr lang="en-NZ" sz="4400" kern="0" spc="-5">
                <a:solidFill>
                  <a:schemeClr val="bg1"/>
                </a:solidFill>
              </a:rPr>
              <a:t>Disaster response</a:t>
            </a:r>
            <a:endParaRPr lang="en-NZ" sz="4400">
              <a:solidFill>
                <a:schemeClr val="bg1"/>
              </a:solidFill>
            </a:endParaRPr>
          </a:p>
        </p:txBody>
      </p:sp>
      <p:pic>
        <p:nvPicPr>
          <p:cNvPr id="12" name="Picture 11">
            <a:extLst>
              <a:ext uri="{FF2B5EF4-FFF2-40B4-BE49-F238E27FC236}">
                <a16:creationId xmlns:a16="http://schemas.microsoft.com/office/drawing/2014/main" id="{354BE00F-96BD-A0E2-B025-FA550BDF8D10}"/>
              </a:ext>
            </a:extLst>
          </p:cNvPr>
          <p:cNvPicPr>
            <a:picLocks noChangeAspect="1"/>
          </p:cNvPicPr>
          <p:nvPr/>
        </p:nvPicPr>
        <p:blipFill rotWithShape="1">
          <a:blip r:embed="rId5"/>
          <a:srcRect l="2948" t="6865" r="1878" b="3036"/>
          <a:stretch/>
        </p:blipFill>
        <p:spPr>
          <a:xfrm>
            <a:off x="0" y="1998464"/>
            <a:ext cx="12192000" cy="4869160"/>
          </a:xfrm>
          <a:prstGeom prst="rect">
            <a:avLst/>
          </a:prstGeom>
          <a:solidFill>
            <a:srgbClr val="F36A24"/>
          </a:solidFill>
          <a:ln>
            <a:solidFill>
              <a:srgbClr val="F36A24"/>
            </a:solidFill>
          </a:ln>
        </p:spPr>
      </p:pic>
      <p:sp>
        <p:nvSpPr>
          <p:cNvPr id="13" name="object 4">
            <a:extLst>
              <a:ext uri="{FF2B5EF4-FFF2-40B4-BE49-F238E27FC236}">
                <a16:creationId xmlns:a16="http://schemas.microsoft.com/office/drawing/2014/main" id="{AD6E5B56-5D7C-FC19-FEAD-A5E6E236557E}"/>
              </a:ext>
            </a:extLst>
          </p:cNvPr>
          <p:cNvSpPr txBox="1"/>
          <p:nvPr/>
        </p:nvSpPr>
        <p:spPr>
          <a:xfrm>
            <a:off x="6240016" y="1795289"/>
            <a:ext cx="5767846" cy="616836"/>
          </a:xfrm>
          <a:prstGeom prst="rect">
            <a:avLst/>
          </a:prstGeom>
        </p:spPr>
        <p:txBody>
          <a:bodyPr vert="horz" wrap="square" lIns="0" tIns="245110" rIns="0" bIns="0" rtlCol="0">
            <a:spAutoFit/>
          </a:bodyPr>
          <a:lstStyle/>
          <a:p>
            <a:pPr marL="12700" marR="0" lvl="0" indent="0" algn="r" defTabSz="914400" rtl="0" eaLnBrk="1" fontAlgn="auto" latinLnBrk="0" hangingPunct="1">
              <a:lnSpc>
                <a:spcPct val="100000"/>
              </a:lnSpc>
              <a:spcBef>
                <a:spcPts val="1930"/>
              </a:spcBef>
              <a:spcAft>
                <a:spcPts val="0"/>
              </a:spcAft>
              <a:buClrTx/>
              <a:buSzTx/>
              <a:buFontTx/>
              <a:buNone/>
              <a:tabLst/>
              <a:defRPr/>
            </a:pPr>
            <a:r>
              <a:rPr lang="en-NZ" sz="2400">
                <a:solidFill>
                  <a:schemeClr val="bg1"/>
                </a:solidFill>
                <a:latin typeface="Calibri"/>
                <a:cs typeface="Calibri"/>
              </a:rPr>
              <a:t>Supporting suppliers in response to disasters</a:t>
            </a:r>
            <a:endParaRPr kumimoji="0" sz="2400" u="none" strike="noStrike" kern="1200" cap="none" spc="0" normalizeH="0" baseline="0" noProof="0">
              <a:ln>
                <a:noFill/>
              </a:ln>
              <a:solidFill>
                <a:schemeClr val="bg1"/>
              </a:solidFill>
              <a:effectLst/>
              <a:uLnTx/>
              <a:uFillTx/>
              <a:latin typeface="Calibri"/>
              <a:ea typeface="+mn-ea"/>
              <a:cs typeface="Calibri"/>
            </a:endParaRPr>
          </a:p>
        </p:txBody>
      </p:sp>
    </p:spTree>
    <p:extLst>
      <p:ext uri="{BB962C8B-B14F-4D97-AF65-F5344CB8AC3E}">
        <p14:creationId xmlns:p14="http://schemas.microsoft.com/office/powerpoint/2010/main" val="1262311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15390" y="336679"/>
            <a:ext cx="10081120" cy="628377"/>
          </a:xfrm>
          <a:prstGeom prst="rect">
            <a:avLst/>
          </a:prstGeom>
        </p:spPr>
        <p:txBody>
          <a:bodyPr vert="horz" wrap="square" lIns="0" tIns="12700" rIns="0" bIns="0" rtlCol="0">
            <a:spAutoFit/>
          </a:bodyPr>
          <a:lstStyle/>
          <a:p>
            <a:pPr marL="12700">
              <a:lnSpc>
                <a:spcPct val="100000"/>
              </a:lnSpc>
              <a:spcBef>
                <a:spcPts val="100"/>
              </a:spcBef>
            </a:pPr>
            <a:r>
              <a:rPr lang="en-NZ" sz="4000" spc="-45"/>
              <a:t>Disaster response – Sector Coordinating Entity</a:t>
            </a:r>
            <a:endParaRPr sz="4000" spc="-15"/>
          </a:p>
        </p:txBody>
      </p:sp>
      <p:sp>
        <p:nvSpPr>
          <p:cNvPr id="6" name="object 4">
            <a:extLst>
              <a:ext uri="{FF2B5EF4-FFF2-40B4-BE49-F238E27FC236}">
                <a16:creationId xmlns:a16="http://schemas.microsoft.com/office/drawing/2014/main" id="{21E35295-82E0-E74A-BBC3-6C8F579B0775}"/>
              </a:ext>
            </a:extLst>
          </p:cNvPr>
          <p:cNvSpPr txBox="1"/>
          <p:nvPr/>
        </p:nvSpPr>
        <p:spPr>
          <a:xfrm>
            <a:off x="446665" y="972400"/>
            <a:ext cx="5660152" cy="1832553"/>
          </a:xfrm>
          <a:prstGeom prst="rect">
            <a:avLst/>
          </a:prstGeom>
        </p:spPr>
        <p:txBody>
          <a:bodyPr vert="horz" wrap="square" lIns="0" tIns="245110" rIns="0" bIns="0" rtlCol="0">
            <a:spAutoFit/>
          </a:bodyPr>
          <a:lstStyle/>
          <a:p>
            <a:pPr>
              <a:spcAft>
                <a:spcPts val="600"/>
              </a:spcAft>
              <a:defRPr/>
            </a:pPr>
            <a:r>
              <a:rPr lang="en-NZ" sz="2800" b="1">
                <a:solidFill>
                  <a:srgbClr val="06435C"/>
                </a:solidFill>
                <a:latin typeface="Calibri"/>
                <a:cs typeface="Calibri"/>
              </a:rPr>
              <a:t>Sector coordination</a:t>
            </a:r>
          </a:p>
          <a:p>
            <a:pPr marL="457200" marR="0" lvl="0" indent="-457200" algn="l" defTabSz="914400" rtl="0" eaLnBrk="1" fontAlgn="auto" latinLnBrk="0" hangingPunct="1">
              <a:lnSpc>
                <a:spcPct val="100000"/>
              </a:lnSpc>
              <a:spcBef>
                <a:spcPts val="0"/>
              </a:spcBef>
              <a:spcAft>
                <a:spcPts val="600"/>
              </a:spcAft>
              <a:buClr>
                <a:srgbClr val="00ABC5"/>
              </a:buClr>
              <a:buSzTx/>
              <a:buFont typeface="Arial" panose="020B0604020202020204" pitchFamily="34" charset="0"/>
              <a:buChar char="•"/>
              <a:tabLst/>
              <a:defRPr/>
            </a:pPr>
            <a:r>
              <a:rPr lang="en-NZ" sz="2000">
                <a:solidFill>
                  <a:prstClr val="black"/>
                </a:solidFill>
                <a:latin typeface="Calibri"/>
              </a:rPr>
              <a:t>We still lack situational awareness</a:t>
            </a:r>
            <a:endParaRPr kumimoji="0" lang="en-NZ" sz="20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600"/>
              </a:spcAft>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Shifting focus to think bigger</a:t>
            </a:r>
          </a:p>
          <a:p>
            <a:pPr marL="457200" marR="0" lvl="0" indent="-457200" algn="l" defTabSz="914400" rtl="0" eaLnBrk="1" fontAlgn="auto" latinLnBrk="0" hangingPunct="1">
              <a:lnSpc>
                <a:spcPct val="100000"/>
              </a:lnSpc>
              <a:spcBef>
                <a:spcPts val="0"/>
              </a:spcBef>
              <a:spcAft>
                <a:spcPts val="600"/>
              </a:spcAft>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Exercising this in November</a:t>
            </a:r>
          </a:p>
        </p:txBody>
      </p:sp>
      <p:pic>
        <p:nvPicPr>
          <p:cNvPr id="10" name="Picture 9">
            <a:extLst>
              <a:ext uri="{FF2B5EF4-FFF2-40B4-BE49-F238E27FC236}">
                <a16:creationId xmlns:a16="http://schemas.microsoft.com/office/drawing/2014/main" id="{597BE53D-FCE5-E845-454E-DE9D3EECA678}"/>
              </a:ext>
            </a:extLst>
          </p:cNvPr>
          <p:cNvPicPr>
            <a:picLocks noChangeAspect="1"/>
          </p:cNvPicPr>
          <p:nvPr/>
        </p:nvPicPr>
        <p:blipFill rotWithShape="1">
          <a:blip r:embed="rId3"/>
          <a:srcRect t="907" b="1119"/>
          <a:stretch/>
        </p:blipFill>
        <p:spPr>
          <a:xfrm>
            <a:off x="446665" y="2996952"/>
            <a:ext cx="4896544" cy="3409227"/>
          </a:xfrm>
          <a:prstGeom prst="rect">
            <a:avLst/>
          </a:prstGeom>
        </p:spPr>
      </p:pic>
      <p:sp>
        <p:nvSpPr>
          <p:cNvPr id="5" name="TextBox 4">
            <a:extLst>
              <a:ext uri="{FF2B5EF4-FFF2-40B4-BE49-F238E27FC236}">
                <a16:creationId xmlns:a16="http://schemas.microsoft.com/office/drawing/2014/main" id="{4EF81960-7289-029D-E9C0-22BD142C7832}"/>
              </a:ext>
            </a:extLst>
          </p:cNvPr>
          <p:cNvSpPr txBox="1"/>
          <p:nvPr/>
        </p:nvSpPr>
        <p:spPr>
          <a:xfrm>
            <a:off x="2887499" y="4686817"/>
            <a:ext cx="1324152" cy="1769715"/>
          </a:xfrm>
          <a:prstGeom prst="rect">
            <a:avLst/>
          </a:prstGeom>
          <a:noFill/>
        </p:spPr>
        <p:txBody>
          <a:bodyPr wrap="square">
            <a:spAutoFit/>
          </a:bodyPr>
          <a:lstStyle/>
          <a:p>
            <a:pPr marR="0" lvl="0" defTabSz="914400" eaLnBrk="1" fontAlgn="auto" latinLnBrk="0" hangingPunct="1">
              <a:lnSpc>
                <a:spcPct val="100000"/>
              </a:lnSpc>
              <a:spcBef>
                <a:spcPts val="0"/>
              </a:spcBef>
              <a:spcAft>
                <a:spcPts val="600"/>
              </a:spcAft>
              <a:buClrTx/>
              <a:buSzPts val="1200"/>
              <a:tabLst/>
              <a:defRPr/>
            </a:pPr>
            <a:r>
              <a:rPr kumimoji="0" lang="en-US" sz="1400" b="1" i="0" u="none" strike="noStrike" kern="0" cap="none" spc="0" normalizeH="0" baseline="0" noProof="0">
                <a:ln>
                  <a:noFill/>
                </a:ln>
                <a:solidFill>
                  <a:prstClr val="black"/>
                </a:solidFill>
                <a:effectLst/>
                <a:uLnTx/>
                <a:uFillTx/>
                <a:latin typeface="Calibri"/>
                <a:ea typeface="+mn-ea"/>
                <a:cs typeface="Times New Roman" panose="02020603050405020304" pitchFamily="18" charset="0"/>
              </a:rPr>
              <a:t>Marlborough</a:t>
            </a:r>
            <a:endPar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endParaRPr>
          </a:p>
          <a:p>
            <a:pPr marR="0" lvl="0" defTabSz="914400" eaLnBrk="1" fontAlgn="auto" latinLnBrk="0" hangingPunct="1">
              <a:lnSpc>
                <a:spcPct val="100000"/>
              </a:lnSpc>
              <a:spcBef>
                <a:spcPts val="0"/>
              </a:spcBef>
              <a:spcAft>
                <a:spcPts val="600"/>
              </a:spcAft>
              <a:buClrTx/>
              <a:buSzPts val="1200"/>
              <a:tabLst/>
              <a:defRPr/>
            </a:pPr>
            <a:r>
              <a:rPr kumimoji="0" lang="en-US" sz="1400" b="1" i="0" u="none" strike="noStrike" kern="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Nelson Tasman</a:t>
            </a:r>
            <a:endPar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endParaRPr>
          </a:p>
          <a:p>
            <a:pPr marR="0" lvl="0" defTabSz="914400" eaLnBrk="1" fontAlgn="auto" latinLnBrk="0" hangingPunct="1">
              <a:lnSpc>
                <a:spcPct val="100000"/>
              </a:lnSpc>
              <a:spcBef>
                <a:spcPts val="0"/>
              </a:spcBef>
              <a:spcAft>
                <a:spcPts val="600"/>
              </a:spcAft>
              <a:buClrTx/>
              <a:buSzPts val="1200"/>
              <a:tabLst/>
              <a:defRPr/>
            </a:pPr>
            <a:r>
              <a:rPr kumimoji="0" lang="en-US" sz="1400" b="1" i="0" u="none" strike="noStrike" kern="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West Coast 	</a:t>
            </a:r>
            <a:endPar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endParaRPr>
          </a:p>
          <a:p>
            <a:pPr marR="0" lvl="0" defTabSz="914400" eaLnBrk="1" fontAlgn="auto" latinLnBrk="0" hangingPunct="1">
              <a:lnSpc>
                <a:spcPct val="100000"/>
              </a:lnSpc>
              <a:spcBef>
                <a:spcPts val="0"/>
              </a:spcBef>
              <a:spcAft>
                <a:spcPts val="600"/>
              </a:spcAft>
              <a:buClrTx/>
              <a:buSzPts val="1200"/>
              <a:tabLst/>
              <a:defRPr/>
            </a:pPr>
            <a:r>
              <a:rPr kumimoji="0" lang="en-US" sz="1400" b="1"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rPr>
              <a:t>Christchurch </a:t>
            </a:r>
            <a:endPar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endParaRPr>
          </a:p>
          <a:p>
            <a:pPr marR="0" lvl="0" defTabSz="914400" eaLnBrk="1" fontAlgn="auto" latinLnBrk="0" hangingPunct="1">
              <a:lnSpc>
                <a:spcPct val="100000"/>
              </a:lnSpc>
              <a:spcBef>
                <a:spcPts val="0"/>
              </a:spcBef>
              <a:spcAft>
                <a:spcPts val="600"/>
              </a:spcAft>
              <a:buClrTx/>
              <a:buSzPts val="1200"/>
              <a:tabLst/>
              <a:defRPr/>
            </a:pPr>
            <a:r>
              <a:rPr kumimoji="0" lang="en-US" sz="1400" b="1"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rPr>
              <a:t>Otago </a:t>
            </a:r>
            <a:endPar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endParaRPr>
          </a:p>
          <a:p>
            <a:pPr marR="0" lvl="0" defTabSz="914400" eaLnBrk="1" fontAlgn="auto" latinLnBrk="0" hangingPunct="1">
              <a:lnSpc>
                <a:spcPct val="100000"/>
              </a:lnSpc>
              <a:spcBef>
                <a:spcPts val="0"/>
              </a:spcBef>
              <a:spcAft>
                <a:spcPts val="600"/>
              </a:spcAft>
              <a:buClrTx/>
              <a:buSzPts val="1200"/>
              <a:tabLst/>
              <a:defRPr/>
            </a:pPr>
            <a:r>
              <a:rPr kumimoji="0" lang="en-US" sz="1400" b="1"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rPr>
              <a:t>Southland </a:t>
            </a:r>
            <a:r>
              <a:rPr lang="en-US" sz="1400" kern="0">
                <a:solidFill>
                  <a:sysClr val="windowText" lastClr="000000"/>
                </a:solidFill>
                <a:latin typeface="Calibri"/>
                <a:cs typeface="Times New Roman" panose="02020603050405020304" pitchFamily="18" charset="0"/>
              </a:rPr>
              <a:t>	</a:t>
            </a:r>
            <a:endParaRPr lang="en-NZ"/>
          </a:p>
        </p:txBody>
      </p:sp>
      <p:sp>
        <p:nvSpPr>
          <p:cNvPr id="7" name="TextBox 6">
            <a:extLst>
              <a:ext uri="{FF2B5EF4-FFF2-40B4-BE49-F238E27FC236}">
                <a16:creationId xmlns:a16="http://schemas.microsoft.com/office/drawing/2014/main" id="{1E96211B-3332-4A78-B0CB-0108F59658CF}"/>
              </a:ext>
            </a:extLst>
          </p:cNvPr>
          <p:cNvSpPr txBox="1"/>
          <p:nvPr/>
        </p:nvSpPr>
        <p:spPr>
          <a:xfrm>
            <a:off x="4104468" y="4701422"/>
            <a:ext cx="1324152" cy="1769715"/>
          </a:xfrm>
          <a:prstGeom prst="rect">
            <a:avLst/>
          </a:prstGeom>
          <a:noFill/>
        </p:spPr>
        <p:txBody>
          <a:bodyPr wrap="square">
            <a:spAutoFit/>
          </a:bodyPr>
          <a:lstStyle/>
          <a:p>
            <a:pPr marR="0" lvl="0" defTabSz="914400" eaLnBrk="1" fontAlgn="auto" latinLnBrk="0" hangingPunct="1">
              <a:lnSpc>
                <a:spcPct val="100000"/>
              </a:lnSpc>
              <a:spcBef>
                <a:spcPts val="0"/>
              </a:spcBef>
              <a:spcAft>
                <a:spcPts val="600"/>
              </a:spcAft>
              <a:buClrTx/>
              <a:buSzPts val="1200"/>
              <a:tabLst/>
              <a:defRPr/>
            </a:pPr>
            <a:r>
              <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rPr>
              <a:t>1 November</a:t>
            </a:r>
          </a:p>
          <a:p>
            <a:pPr marR="0" lvl="0" defTabSz="914400" eaLnBrk="1" fontAlgn="auto" latinLnBrk="0" hangingPunct="1">
              <a:lnSpc>
                <a:spcPct val="100000"/>
              </a:lnSpc>
              <a:spcBef>
                <a:spcPts val="0"/>
              </a:spcBef>
              <a:spcAft>
                <a:spcPts val="600"/>
              </a:spcAft>
              <a:buClrTx/>
              <a:buSzPts val="1200"/>
              <a:tabLst/>
              <a:defRPr/>
            </a:pPr>
            <a:r>
              <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rPr>
              <a:t>2 November</a:t>
            </a:r>
          </a:p>
          <a:p>
            <a:pPr marR="0" lvl="0" defTabSz="914400" eaLnBrk="1" fontAlgn="auto" latinLnBrk="0" hangingPunct="1">
              <a:lnSpc>
                <a:spcPct val="100000"/>
              </a:lnSpc>
              <a:spcBef>
                <a:spcPts val="0"/>
              </a:spcBef>
              <a:spcAft>
                <a:spcPts val="600"/>
              </a:spcAft>
              <a:buClrTx/>
              <a:buSzPts val="1200"/>
              <a:tabLst/>
              <a:defRPr/>
            </a:pPr>
            <a:r>
              <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rPr>
              <a:t>3 November </a:t>
            </a:r>
          </a:p>
          <a:p>
            <a:pPr marR="0" lvl="0" defTabSz="914400" eaLnBrk="1" fontAlgn="auto" latinLnBrk="0" hangingPunct="1">
              <a:lnSpc>
                <a:spcPct val="100000"/>
              </a:lnSpc>
              <a:spcBef>
                <a:spcPts val="0"/>
              </a:spcBef>
              <a:spcAft>
                <a:spcPts val="600"/>
              </a:spcAft>
              <a:buClrTx/>
              <a:buSzPts val="1200"/>
              <a:tabLst/>
              <a:defRPr/>
            </a:pPr>
            <a:r>
              <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rPr>
              <a:t>8 November </a:t>
            </a:r>
          </a:p>
          <a:p>
            <a:pPr marR="0" lvl="0" defTabSz="914400" eaLnBrk="1" fontAlgn="auto" latinLnBrk="0" hangingPunct="1">
              <a:lnSpc>
                <a:spcPct val="100000"/>
              </a:lnSpc>
              <a:spcBef>
                <a:spcPts val="0"/>
              </a:spcBef>
              <a:spcAft>
                <a:spcPts val="600"/>
              </a:spcAft>
              <a:buClrTx/>
              <a:buSzPts val="1200"/>
              <a:tabLst/>
              <a:defRPr/>
            </a:pPr>
            <a:r>
              <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rPr>
              <a:t>9 November</a:t>
            </a:r>
          </a:p>
          <a:p>
            <a:pPr marR="0" lvl="0" defTabSz="914400" eaLnBrk="1" fontAlgn="auto" latinLnBrk="0" hangingPunct="1">
              <a:lnSpc>
                <a:spcPct val="100000"/>
              </a:lnSpc>
              <a:spcBef>
                <a:spcPts val="0"/>
              </a:spcBef>
              <a:spcAft>
                <a:spcPts val="600"/>
              </a:spcAft>
              <a:buClrTx/>
              <a:buSzPts val="1200"/>
              <a:tabLst/>
              <a:defRPr/>
            </a:pPr>
            <a:r>
              <a:rPr kumimoji="0" lang="en-US" sz="1400" b="0" i="0" u="none" strike="noStrike" kern="0" cap="none" spc="0" normalizeH="0" baseline="0" noProof="0">
                <a:ln>
                  <a:noFill/>
                </a:ln>
                <a:solidFill>
                  <a:sysClr val="windowText" lastClr="000000"/>
                </a:solidFill>
                <a:effectLst/>
                <a:uLnTx/>
                <a:uFillTx/>
                <a:latin typeface="Calibri"/>
                <a:ea typeface="+mn-ea"/>
                <a:cs typeface="Times New Roman" panose="02020603050405020304" pitchFamily="18" charset="0"/>
              </a:rPr>
              <a:t>10 November</a:t>
            </a:r>
            <a:endParaRPr lang="en-NZ"/>
          </a:p>
        </p:txBody>
      </p:sp>
      <p:graphicFrame>
        <p:nvGraphicFramePr>
          <p:cNvPr id="11" name="Diagram 10">
            <a:extLst>
              <a:ext uri="{FF2B5EF4-FFF2-40B4-BE49-F238E27FC236}">
                <a16:creationId xmlns:a16="http://schemas.microsoft.com/office/drawing/2014/main" id="{250B2552-6507-4C2F-F024-7BD21951626A}"/>
              </a:ext>
            </a:extLst>
          </p:cNvPr>
          <p:cNvGraphicFramePr/>
          <p:nvPr/>
        </p:nvGraphicFramePr>
        <p:xfrm>
          <a:off x="5231904" y="1772816"/>
          <a:ext cx="6334171" cy="4361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603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2C0AB7-5DCA-D24F-EABF-691E481D7458}"/>
              </a:ext>
            </a:extLst>
          </p:cNvPr>
          <p:cNvPicPr>
            <a:picLocks noChangeAspect="1"/>
          </p:cNvPicPr>
          <p:nvPr/>
        </p:nvPicPr>
        <p:blipFill rotWithShape="1">
          <a:blip r:embed="rId3"/>
          <a:srcRect t="3088" b="4107"/>
          <a:stretch/>
        </p:blipFill>
        <p:spPr>
          <a:xfrm>
            <a:off x="1631504" y="116632"/>
            <a:ext cx="8568952" cy="6552728"/>
          </a:xfrm>
          <a:prstGeom prst="rect">
            <a:avLst/>
          </a:prstGeom>
        </p:spPr>
      </p:pic>
      <p:sp>
        <p:nvSpPr>
          <p:cNvPr id="2" name="TextBox 1">
            <a:extLst>
              <a:ext uri="{FF2B5EF4-FFF2-40B4-BE49-F238E27FC236}">
                <a16:creationId xmlns:a16="http://schemas.microsoft.com/office/drawing/2014/main" id="{6A7D2E1B-DCB1-4CAA-5FF6-4AA3F9C0F59F}"/>
              </a:ext>
            </a:extLst>
          </p:cNvPr>
          <p:cNvSpPr txBox="1"/>
          <p:nvPr/>
        </p:nvSpPr>
        <p:spPr>
          <a:xfrm rot="19648326">
            <a:off x="-162615" y="1570526"/>
            <a:ext cx="3038862" cy="1015663"/>
          </a:xfrm>
          <a:prstGeom prst="rect">
            <a:avLst/>
          </a:prstGeom>
          <a:noFill/>
        </p:spPr>
        <p:txBody>
          <a:bodyPr wrap="square" rtlCol="0">
            <a:spAutoFit/>
          </a:bodyPr>
          <a:lstStyle/>
          <a:p>
            <a:pPr algn="ctr"/>
            <a:r>
              <a:rPr lang="en-NZ" sz="6000" kern="4000" spc="250">
                <a:solidFill>
                  <a:srgbClr val="F36A24"/>
                </a:solidFill>
              </a:rPr>
              <a:t>DRAFT</a:t>
            </a:r>
          </a:p>
        </p:txBody>
      </p:sp>
    </p:spTree>
    <p:extLst>
      <p:ext uri="{BB962C8B-B14F-4D97-AF65-F5344CB8AC3E}">
        <p14:creationId xmlns:p14="http://schemas.microsoft.com/office/powerpoint/2010/main" val="2728444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nature&#10;&#10;Description automatically generated">
            <a:extLst>
              <a:ext uri="{FF2B5EF4-FFF2-40B4-BE49-F238E27FC236}">
                <a16:creationId xmlns:a16="http://schemas.microsoft.com/office/drawing/2014/main" id="{6AFEEC2A-6A9A-4A46-B28B-F84F577E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Box 1">
            <a:extLst>
              <a:ext uri="{FF2B5EF4-FFF2-40B4-BE49-F238E27FC236}">
                <a16:creationId xmlns:a16="http://schemas.microsoft.com/office/drawing/2014/main" id="{763EA1EE-FEA5-3A4F-ACB7-83D02476E5A4}"/>
              </a:ext>
            </a:extLst>
          </p:cNvPr>
          <p:cNvSpPr txBox="1"/>
          <p:nvPr/>
        </p:nvSpPr>
        <p:spPr>
          <a:xfrm>
            <a:off x="4934585" y="152400"/>
            <a:ext cx="232283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NZ" sz="1200">
                <a:solidFill>
                  <a:schemeClr val="bg1">
                    <a:lumMod val="75000"/>
                  </a:schemeClr>
                </a:solidFill>
                <a:effectLst/>
                <a:latin typeface="+mj-lt"/>
                <a:ea typeface="Times New Roman" panose="02020603050405020304" pitchFamily="18" charset="0"/>
                <a:cs typeface="Times New Roman" panose="02020603050405020304" pitchFamily="18" charset="0"/>
              </a:rPr>
              <a:t>Unclassified</a:t>
            </a:r>
            <a:endParaRPr lang="en-NZ" sz="1100">
              <a:solidFill>
                <a:schemeClr val="bg1">
                  <a:lumMod val="75000"/>
                </a:schemeClr>
              </a:solidFill>
              <a:effectLst/>
              <a:latin typeface="+mj-lt"/>
              <a:ea typeface="Calibri" panose="020F0502020204030204" pitchFamily="34" charset="0"/>
              <a:cs typeface="Times New Roman" panose="02020603050405020304" pitchFamily="18" charset="0"/>
            </a:endParaRPr>
          </a:p>
        </p:txBody>
      </p:sp>
      <p:pic>
        <p:nvPicPr>
          <p:cNvPr id="16" name="Picture 15" descr="A black and white logo&#10;&#10;Description automatically generated with medium confidence">
            <a:extLst>
              <a:ext uri="{FF2B5EF4-FFF2-40B4-BE49-F238E27FC236}">
                <a16:creationId xmlns:a16="http://schemas.microsoft.com/office/drawing/2014/main" id="{B0DF0556-4B2E-D34D-A093-F6FAD6B71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1664" y="280329"/>
            <a:ext cx="1171236" cy="617028"/>
          </a:xfrm>
          <a:prstGeom prst="rect">
            <a:avLst/>
          </a:prstGeom>
        </p:spPr>
      </p:pic>
      <p:sp>
        <p:nvSpPr>
          <p:cNvPr id="10" name="object 2">
            <a:extLst>
              <a:ext uri="{FF2B5EF4-FFF2-40B4-BE49-F238E27FC236}">
                <a16:creationId xmlns:a16="http://schemas.microsoft.com/office/drawing/2014/main" id="{086C7AEF-C2BA-8C46-974A-0CF2ECF49DB9}"/>
              </a:ext>
            </a:extLst>
          </p:cNvPr>
          <p:cNvSpPr txBox="1">
            <a:spLocks/>
          </p:cNvSpPr>
          <p:nvPr/>
        </p:nvSpPr>
        <p:spPr>
          <a:xfrm>
            <a:off x="533400" y="404664"/>
            <a:ext cx="7620000" cy="617028"/>
          </a:xfrm>
          <a:prstGeom prst="rect">
            <a:avLst/>
          </a:prstGeom>
        </p:spPr>
        <p:txBody>
          <a:bodyPr vert="horz" wrap="square" lIns="0" tIns="130175" rIns="0" bIns="0" rtlCol="0">
            <a:spAutoFit/>
          </a:bodyPr>
          <a:lstStyle>
            <a:lvl1pPr>
              <a:defRPr sz="5400" b="1" i="0">
                <a:solidFill>
                  <a:srgbClr val="005A83"/>
                </a:solidFill>
                <a:latin typeface="Calibri"/>
                <a:ea typeface="+mj-ea"/>
                <a:cs typeface="Calibri"/>
              </a:defRPr>
            </a:lvl1pPr>
          </a:lstStyle>
          <a:p>
            <a:pPr marL="12700" marR="5080">
              <a:lnSpc>
                <a:spcPts val="3500"/>
              </a:lnSpc>
              <a:spcBef>
                <a:spcPts val="1145"/>
              </a:spcBef>
            </a:pPr>
            <a:r>
              <a:rPr lang="en-NZ" sz="4400" kern="0" spc="-5">
                <a:solidFill>
                  <a:schemeClr val="bg1"/>
                </a:solidFill>
              </a:rPr>
              <a:t>Readiness</a:t>
            </a:r>
            <a:endParaRPr lang="en-NZ" sz="4400">
              <a:solidFill>
                <a:schemeClr val="bg1"/>
              </a:solidFill>
            </a:endParaRPr>
          </a:p>
        </p:txBody>
      </p:sp>
      <p:pic>
        <p:nvPicPr>
          <p:cNvPr id="5" name="Picture 4">
            <a:extLst>
              <a:ext uri="{FF2B5EF4-FFF2-40B4-BE49-F238E27FC236}">
                <a16:creationId xmlns:a16="http://schemas.microsoft.com/office/drawing/2014/main" id="{F32B650E-180B-28E0-BF21-EAE7002FACFF}"/>
              </a:ext>
            </a:extLst>
          </p:cNvPr>
          <p:cNvPicPr>
            <a:picLocks noChangeAspect="1"/>
          </p:cNvPicPr>
          <p:nvPr/>
        </p:nvPicPr>
        <p:blipFill rotWithShape="1">
          <a:blip r:embed="rId5"/>
          <a:srcRect l="3070" t="3230" r="2458"/>
          <a:stretch/>
        </p:blipFill>
        <p:spPr>
          <a:xfrm>
            <a:off x="0" y="1609822"/>
            <a:ext cx="12192000" cy="5268642"/>
          </a:xfrm>
          <a:prstGeom prst="rect">
            <a:avLst/>
          </a:prstGeom>
          <a:solidFill>
            <a:srgbClr val="00ABBC"/>
          </a:solidFill>
          <a:ln>
            <a:solidFill>
              <a:srgbClr val="00ABBC"/>
            </a:solidFill>
          </a:ln>
        </p:spPr>
      </p:pic>
    </p:spTree>
    <p:extLst>
      <p:ext uri="{BB962C8B-B14F-4D97-AF65-F5344CB8AC3E}">
        <p14:creationId xmlns:p14="http://schemas.microsoft.com/office/powerpoint/2010/main" val="1898191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79376" y="290796"/>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Readiness – planning and testing</a:t>
            </a:r>
            <a:endParaRPr sz="4400" spc="-15"/>
          </a:p>
        </p:txBody>
      </p:sp>
      <p:sp>
        <p:nvSpPr>
          <p:cNvPr id="6" name="object 4">
            <a:extLst>
              <a:ext uri="{FF2B5EF4-FFF2-40B4-BE49-F238E27FC236}">
                <a16:creationId xmlns:a16="http://schemas.microsoft.com/office/drawing/2014/main" id="{21E35295-82E0-E74A-BBC3-6C8F579B0775}"/>
              </a:ext>
            </a:extLst>
          </p:cNvPr>
          <p:cNvSpPr txBox="1"/>
          <p:nvPr/>
        </p:nvSpPr>
        <p:spPr>
          <a:xfrm>
            <a:off x="479376" y="1213650"/>
            <a:ext cx="9577064" cy="4507644"/>
          </a:xfrm>
          <a:prstGeom prst="rect">
            <a:avLst/>
          </a:prstGeom>
        </p:spPr>
        <p:txBody>
          <a:bodyPr vert="horz" wrap="square" lIns="0" tIns="245110" rIns="0" bIns="0" rtlCol="0">
            <a:spAutoFit/>
          </a:bodyPr>
          <a:lstStyle/>
          <a:p>
            <a:pPr marL="12700">
              <a:spcBef>
                <a:spcPts val="1930"/>
              </a:spcBef>
              <a:spcAft>
                <a:spcPts val="600"/>
              </a:spcAft>
              <a:defRPr/>
            </a:pPr>
            <a:r>
              <a:rPr lang="en-NZ" sz="2800" b="1">
                <a:solidFill>
                  <a:srgbClr val="06435C"/>
                </a:solidFill>
                <a:latin typeface="Calibri"/>
                <a:cs typeface="Calibri"/>
              </a:rPr>
              <a:t>Response p</a:t>
            </a:r>
            <a:r>
              <a:rPr lang="en-NZ" sz="2800" b="1" err="1">
                <a:solidFill>
                  <a:srgbClr val="06435C"/>
                </a:solidFill>
                <a:latin typeface="Calibri"/>
                <a:cs typeface="Calibri"/>
              </a:rPr>
              <a:t>lans</a:t>
            </a:r>
            <a:endParaRPr lang="en-NZ" sz="2800" b="1">
              <a:solidFill>
                <a:srgbClr val="06435C"/>
              </a:solidFill>
              <a:latin typeface="Calibri"/>
              <a:cs typeface="Calibri"/>
            </a:endParaRPr>
          </a:p>
          <a:p>
            <a:pPr marR="0" lvl="0" algn="l" defTabSz="914400" rtl="0" eaLnBrk="1" fontAlgn="auto" latinLnBrk="0" hangingPunct="1">
              <a:lnSpc>
                <a:spcPct val="100000"/>
              </a:lnSpc>
              <a:spcBef>
                <a:spcPts val="0"/>
              </a:spcBef>
              <a:spcAft>
                <a:spcPts val="600"/>
              </a:spcAft>
              <a:buClr>
                <a:srgbClr val="00ABC5"/>
              </a:buClr>
              <a:buSzTx/>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We are developing our Drinking Water Safety Plan (response plans) review framework:</a:t>
            </a:r>
          </a:p>
          <a:p>
            <a:pPr marL="457200" indent="-457200">
              <a:spcAft>
                <a:spcPts val="600"/>
              </a:spcAft>
              <a:buClr>
                <a:srgbClr val="00ABC5"/>
              </a:buClr>
              <a:buFont typeface="Arial" panose="020B0604020202020204" pitchFamily="34" charset="0"/>
              <a:buChar char="•"/>
              <a:defRPr/>
            </a:pPr>
            <a:r>
              <a:rPr kumimoji="0" lang="en-NZ" sz="2000" b="0" i="0" u="none" strike="noStrike" kern="1200" cap="none" spc="0" normalizeH="0" baseline="0" noProof="0">
                <a:ln>
                  <a:noFill/>
                </a:ln>
                <a:solidFill>
                  <a:prstClr val="black"/>
                </a:solidFill>
                <a:effectLst/>
                <a:uLnTx/>
                <a:uFillTx/>
                <a:latin typeface="Calibri"/>
                <a:ea typeface="+mn-ea"/>
                <a:cs typeface="+mn-cs"/>
              </a:rPr>
              <a:t>Drinking water quality incidents </a:t>
            </a:r>
          </a:p>
          <a:p>
            <a:pPr marL="457200" indent="-457200">
              <a:spcAft>
                <a:spcPts val="600"/>
              </a:spcAft>
              <a:buClr>
                <a:srgbClr val="00ABC5"/>
              </a:buClr>
              <a:buFont typeface="Arial" panose="020B0604020202020204" pitchFamily="34" charset="0"/>
              <a:buChar char="•"/>
              <a:defRPr/>
            </a:pPr>
            <a:r>
              <a:rPr lang="en-NZ" sz="2000">
                <a:solidFill>
                  <a:prstClr val="black"/>
                </a:solidFill>
                <a:latin typeface="Calibri"/>
              </a:rPr>
              <a:t>Drinking water quantity incidents </a:t>
            </a:r>
          </a:p>
          <a:p>
            <a:pPr marL="457200" indent="-457200">
              <a:spcAft>
                <a:spcPts val="600"/>
              </a:spcAft>
              <a:buClr>
                <a:srgbClr val="00ABC5"/>
              </a:buClr>
              <a:buFont typeface="Arial" panose="020B0604020202020204" pitchFamily="34" charset="0"/>
              <a:buChar char="•"/>
              <a:defRPr/>
            </a:pPr>
            <a:r>
              <a:rPr lang="en-NZ" sz="2000">
                <a:solidFill>
                  <a:prstClr val="black"/>
                </a:solidFill>
                <a:latin typeface="Calibri"/>
              </a:rPr>
              <a:t>Natural incidents and disasters</a:t>
            </a:r>
            <a:endParaRPr kumimoji="0" lang="en-NZ" sz="2000" b="0" i="0" u="none" strike="noStrike" kern="1200" cap="none" spc="0" normalizeH="0" baseline="0" noProof="0">
              <a:ln>
                <a:noFill/>
              </a:ln>
              <a:solidFill>
                <a:prstClr val="black"/>
              </a:solidFill>
              <a:effectLst/>
              <a:uLnTx/>
              <a:uFillTx/>
              <a:latin typeface="Calibri"/>
              <a:ea typeface="+mn-ea"/>
              <a:cs typeface="+mn-cs"/>
            </a:endParaRPr>
          </a:p>
          <a:p>
            <a:pPr marL="457200" indent="-457200">
              <a:spcAft>
                <a:spcPts val="600"/>
              </a:spcAft>
              <a:buClr>
                <a:srgbClr val="00ABC5"/>
              </a:buClr>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Calibri"/>
                <a:ea typeface="+mn-ea"/>
                <a:cs typeface="+mn-cs"/>
              </a:rPr>
              <a:t>Mechanisms to support responses</a:t>
            </a:r>
            <a:endParaRPr kumimoji="0" lang="en-NZ" sz="2000" b="0" i="0" u="none" strike="noStrike" kern="1200" cap="none" spc="0" normalizeH="0" baseline="0" noProof="0">
              <a:ln>
                <a:noFill/>
              </a:ln>
              <a:solidFill>
                <a:prstClr val="black"/>
              </a:solidFill>
              <a:effectLst/>
              <a:uLnTx/>
              <a:uFillTx/>
              <a:latin typeface="Calibri"/>
              <a:ea typeface="+mn-ea"/>
              <a:cs typeface="+mn-cs"/>
            </a:endParaRPr>
          </a:p>
          <a:p>
            <a:pPr marL="12700" marR="0" lvl="0" indent="0" fontAlgn="auto">
              <a:lnSpc>
                <a:spcPct val="100000"/>
              </a:lnSpc>
              <a:spcBef>
                <a:spcPts val="1930"/>
              </a:spcBef>
              <a:spcAft>
                <a:spcPts val="600"/>
              </a:spcAft>
              <a:buClrTx/>
              <a:buSzTx/>
              <a:buFontTx/>
              <a:buNone/>
              <a:tabLst/>
              <a:defRPr/>
            </a:pPr>
            <a:r>
              <a:rPr lang="en-NZ" sz="2800" b="1">
                <a:solidFill>
                  <a:srgbClr val="06435C"/>
                </a:solidFill>
                <a:latin typeface="Calibri"/>
                <a:cs typeface="Calibri"/>
              </a:rPr>
              <a:t>Testing</a:t>
            </a:r>
          </a:p>
          <a:p>
            <a:pPr marL="457200" marR="0" lvl="0" indent="-457200" algn="l" defTabSz="914400" rtl="0" eaLnBrk="1" fontAlgn="auto" latinLnBrk="0" hangingPunct="1">
              <a:lnSpc>
                <a:spcPct val="100000"/>
              </a:lnSpc>
              <a:spcBef>
                <a:spcPts val="0"/>
              </a:spcBef>
              <a:spcAft>
                <a:spcPts val="600"/>
              </a:spcAft>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We have run three exercises</a:t>
            </a:r>
          </a:p>
          <a:p>
            <a:pPr marL="457200" marR="0" lvl="0" indent="-457200" algn="l" defTabSz="914400" rtl="0" eaLnBrk="1" fontAlgn="auto" latinLnBrk="0" hangingPunct="1">
              <a:lnSpc>
                <a:spcPct val="100000"/>
              </a:lnSpc>
              <a:spcBef>
                <a:spcPts val="0"/>
              </a:spcBef>
              <a:spcAft>
                <a:spcPts val="600"/>
              </a:spcAft>
              <a:buClr>
                <a:srgbClr val="00ABC5"/>
              </a:buClr>
              <a:buSzTx/>
              <a:buFont typeface="Arial" panose="020B0604020202020204" pitchFamily="34" charset="0"/>
              <a:buChar char="•"/>
              <a:tabLst/>
              <a:defRPr/>
            </a:pPr>
            <a:r>
              <a:rPr lang="en-NZ" sz="2000">
                <a:solidFill>
                  <a:prstClr val="black"/>
                </a:solidFill>
                <a:latin typeface="Calibri"/>
              </a:rPr>
              <a:t>We have one starting in a week</a:t>
            </a:r>
          </a:p>
          <a:p>
            <a:pPr marL="457200" marR="0" lvl="0" indent="-457200" algn="l" defTabSz="914400" rtl="0" eaLnBrk="1" fontAlgn="auto" latinLnBrk="0" hangingPunct="1">
              <a:lnSpc>
                <a:spcPct val="100000"/>
              </a:lnSpc>
              <a:spcBef>
                <a:spcPts val="0"/>
              </a:spcBef>
              <a:spcAft>
                <a:spcPts val="600"/>
              </a:spcAft>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We want to see suppliers run their own and engage with local CDEM/Lifelines planning.</a:t>
            </a:r>
          </a:p>
        </p:txBody>
      </p:sp>
    </p:spTree>
    <p:extLst>
      <p:ext uri="{BB962C8B-B14F-4D97-AF65-F5344CB8AC3E}">
        <p14:creationId xmlns:p14="http://schemas.microsoft.com/office/powerpoint/2010/main" val="34724732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88718" y="332656"/>
            <a:ext cx="8817701" cy="689932"/>
          </a:xfrm>
          <a:prstGeom prst="rect">
            <a:avLst/>
          </a:prstGeom>
        </p:spPr>
        <p:txBody>
          <a:bodyPr vert="horz" wrap="square" lIns="0" tIns="12700" rIns="0" bIns="0" rtlCol="0">
            <a:spAutoFit/>
          </a:bodyPr>
          <a:lstStyle/>
          <a:p>
            <a:pPr marL="12700">
              <a:lnSpc>
                <a:spcPct val="100000"/>
              </a:lnSpc>
              <a:spcBef>
                <a:spcPts val="100"/>
              </a:spcBef>
            </a:pPr>
            <a:r>
              <a:rPr lang="en-NZ" sz="4400" spc="-45"/>
              <a:t>Readiness – testing</a:t>
            </a:r>
            <a:endParaRPr sz="4400" spc="-15"/>
          </a:p>
        </p:txBody>
      </p:sp>
      <p:sp>
        <p:nvSpPr>
          <p:cNvPr id="6" name="object 4">
            <a:extLst>
              <a:ext uri="{FF2B5EF4-FFF2-40B4-BE49-F238E27FC236}">
                <a16:creationId xmlns:a16="http://schemas.microsoft.com/office/drawing/2014/main" id="{21E35295-82E0-E74A-BBC3-6C8F579B0775}"/>
              </a:ext>
            </a:extLst>
          </p:cNvPr>
          <p:cNvSpPr txBox="1"/>
          <p:nvPr/>
        </p:nvSpPr>
        <p:spPr>
          <a:xfrm>
            <a:off x="488718" y="1014770"/>
            <a:ext cx="10296340" cy="5584862"/>
          </a:xfrm>
          <a:prstGeom prst="rect">
            <a:avLst/>
          </a:prstGeom>
        </p:spPr>
        <p:txBody>
          <a:bodyPr vert="horz" wrap="square" lIns="0" tIns="245110" rIns="0" bIns="0" rtlCol="0">
            <a:spAutoFit/>
          </a:bodyPr>
          <a:lstStyle/>
          <a:p>
            <a:pPr marL="12700">
              <a:spcBef>
                <a:spcPts val="1930"/>
              </a:spcBef>
              <a:spcAft>
                <a:spcPts val="600"/>
              </a:spcAft>
              <a:defRPr/>
            </a:pPr>
            <a:r>
              <a:rPr lang="en-NZ" sz="2800" b="1">
                <a:solidFill>
                  <a:srgbClr val="06435C"/>
                </a:solidFill>
                <a:latin typeface="Calibri"/>
                <a:cs typeface="Calibri"/>
              </a:rPr>
              <a:t>Exercises</a:t>
            </a:r>
          </a:p>
          <a:p>
            <a:pPr marL="457200" marR="0" lvl="0" indent="-457200" algn="l" defTabSz="914400" rtl="0" eaLnBrk="1" fontAlgn="auto" latinLnBrk="0" hangingPunct="1">
              <a:lnSpc>
                <a:spcPct val="100000"/>
              </a:lnSpc>
              <a:spcBef>
                <a:spcPts val="0"/>
              </a:spcBef>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13 October 2021 – Functional: Acute water insufficiency (PAR Available)</a:t>
            </a:r>
          </a:p>
          <a:p>
            <a:pPr marL="457200" marR="0" lvl="0" indent="-457200" algn="l" defTabSz="914400" rtl="0" eaLnBrk="1" fontAlgn="auto" latinLnBrk="0" hangingPunct="1">
              <a:lnSpc>
                <a:spcPct val="100000"/>
              </a:lnSpc>
              <a:spcBef>
                <a:spcPts val="0"/>
              </a:spcBef>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13 December 2021 – Tabletop: Backflow contamination from unknown commercial/industrial sources (PAR Available)</a:t>
            </a:r>
          </a:p>
          <a:p>
            <a:pPr marL="457200" marR="0" lvl="0" indent="-457200" algn="l" defTabSz="914400" rtl="0" eaLnBrk="1" fontAlgn="auto" latinLnBrk="0" hangingPunct="1">
              <a:lnSpc>
                <a:spcPct val="100000"/>
              </a:lnSpc>
              <a:spcBef>
                <a:spcPts val="0"/>
              </a:spcBef>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31 May 2022 – Tabletop: Microbiological outbreak (PAR Available)</a:t>
            </a:r>
          </a:p>
          <a:p>
            <a:pPr marL="457200" marR="0" lvl="0" indent="-457200" algn="l" defTabSz="914400" rtl="0" eaLnBrk="1" fontAlgn="auto" latinLnBrk="0" hangingPunct="1">
              <a:lnSpc>
                <a:spcPct val="100000"/>
              </a:lnSpc>
              <a:spcBef>
                <a:spcPts val="0"/>
              </a:spcBef>
              <a:buClr>
                <a:srgbClr val="00ABC5"/>
              </a:buClr>
              <a:buSzTx/>
              <a:buFont typeface="Arial" panose="020B0604020202020204" pitchFamily="34" charset="0"/>
              <a:buChar char="•"/>
              <a:tabLst/>
              <a:defRPr/>
            </a:pPr>
            <a:r>
              <a:rPr lang="en-NZ" sz="2000">
                <a:solidFill>
                  <a:prstClr val="black"/>
                </a:solidFill>
                <a:latin typeface="Calibri"/>
              </a:rPr>
              <a:t>October – November </a:t>
            </a:r>
            <a:r>
              <a:rPr kumimoji="0" lang="en-NZ" sz="2000" b="0" i="0" u="none" strike="noStrike" kern="1200" cap="none" spc="0" normalizeH="0" baseline="0" noProof="0">
                <a:ln>
                  <a:noFill/>
                </a:ln>
                <a:solidFill>
                  <a:prstClr val="black"/>
                </a:solidFill>
                <a:effectLst/>
                <a:uLnTx/>
                <a:uFillTx/>
                <a:latin typeface="Calibri"/>
                <a:ea typeface="+mn-ea"/>
                <a:cs typeface="+mn-cs"/>
              </a:rPr>
              <a:t>2022 – Hybrid Tabletop and Functional: Disaster and Sector Coordination</a:t>
            </a:r>
          </a:p>
          <a:p>
            <a:pPr marL="457200" marR="0" lvl="0" indent="-457200" algn="l" defTabSz="914400" rtl="0" eaLnBrk="1" fontAlgn="auto" latinLnBrk="0" hangingPunct="1">
              <a:lnSpc>
                <a:spcPct val="100000"/>
              </a:lnSpc>
              <a:spcBef>
                <a:spcPts val="0"/>
              </a:spcBef>
              <a:spcAft>
                <a:spcPts val="600"/>
              </a:spcAft>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Mid 2023 – Waikato/BOP TBC</a:t>
            </a:r>
          </a:p>
          <a:p>
            <a:pPr marL="12700" marR="0" lvl="0" indent="0" fontAlgn="auto">
              <a:lnSpc>
                <a:spcPct val="100000"/>
              </a:lnSpc>
              <a:spcBef>
                <a:spcPts val="1930"/>
              </a:spcBef>
              <a:spcAft>
                <a:spcPts val="600"/>
              </a:spcAft>
              <a:buClrTx/>
              <a:buSzTx/>
              <a:buFontTx/>
              <a:buNone/>
              <a:tabLst/>
              <a:defRPr/>
            </a:pPr>
            <a:r>
              <a:rPr lang="en-NZ" sz="2800" b="1">
                <a:solidFill>
                  <a:srgbClr val="06435C"/>
                </a:solidFill>
                <a:latin typeface="Calibri"/>
                <a:cs typeface="Calibri"/>
              </a:rPr>
              <a:t>Key observations</a:t>
            </a:r>
          </a:p>
          <a:p>
            <a:pPr marL="457200" marR="0" lvl="0" indent="-457200" algn="l" defTabSz="914400" rtl="0" eaLnBrk="1" fontAlgn="auto" latinLnBrk="0" hangingPunct="1">
              <a:lnSpc>
                <a:spcPct val="100000"/>
              </a:lnSpc>
              <a:spcBef>
                <a:spcPts val="0"/>
              </a:spcBef>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There is confusion on lead agency</a:t>
            </a:r>
          </a:p>
          <a:p>
            <a:pPr marL="457200" marR="0" lvl="0" indent="-457200" algn="l" defTabSz="914400" rtl="0" eaLnBrk="1" fontAlgn="auto" latinLnBrk="0" hangingPunct="1">
              <a:lnSpc>
                <a:spcPct val="100000"/>
              </a:lnSpc>
              <a:spcBef>
                <a:spcPts val="0"/>
              </a:spcBef>
              <a:buClr>
                <a:srgbClr val="00ABC5"/>
              </a:buClr>
              <a:buSzTx/>
              <a:buFont typeface="Arial" panose="020B0604020202020204" pitchFamily="34" charset="0"/>
              <a:buChar char="•"/>
              <a:tabLst/>
              <a:defRPr/>
            </a:pPr>
            <a:r>
              <a:rPr lang="en-NZ" sz="2000">
                <a:solidFill>
                  <a:prstClr val="black"/>
                </a:solidFill>
                <a:latin typeface="Calibri"/>
              </a:rPr>
              <a:t>Public information management is the primary risk to response effectiveness</a:t>
            </a:r>
          </a:p>
          <a:p>
            <a:pPr marL="457200" indent="-457200">
              <a:buClr>
                <a:srgbClr val="00ABC5"/>
              </a:buClr>
              <a:buFont typeface="Arial" panose="020B0604020202020204" pitchFamily="34" charset="0"/>
              <a:buChar char="•"/>
              <a:defRPr/>
            </a:pPr>
            <a:r>
              <a:rPr lang="en-NZ" sz="2000">
                <a:solidFill>
                  <a:prstClr val="black"/>
                </a:solidFill>
                <a:latin typeface="Calibri"/>
              </a:rPr>
              <a:t>Suppliers are struggling to understand or give effect to Te Mana o </a:t>
            </a:r>
            <a:r>
              <a:rPr lang="en-NZ" sz="2000" err="1">
                <a:solidFill>
                  <a:prstClr val="black"/>
                </a:solidFill>
                <a:latin typeface="Calibri"/>
              </a:rPr>
              <a:t>te</a:t>
            </a:r>
            <a:r>
              <a:rPr lang="en-NZ" sz="2000">
                <a:solidFill>
                  <a:prstClr val="black"/>
                </a:solidFill>
                <a:latin typeface="Calibri"/>
              </a:rPr>
              <a:t> Wai in response</a:t>
            </a:r>
            <a:endParaRPr kumimoji="0" lang="en-NZ" sz="2000" b="0" i="0" u="none" strike="noStrike" kern="1200" cap="none" spc="0" normalizeH="0" baseline="0" noProof="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buClr>
                <a:srgbClr val="00ABC5"/>
              </a:buClr>
              <a:buSzTx/>
              <a:buFont typeface="Arial" panose="020B0604020202020204" pitchFamily="34" charset="0"/>
              <a:buChar char="•"/>
              <a:tabLst/>
              <a:defRPr/>
            </a:pPr>
            <a:r>
              <a:rPr kumimoji="0" lang="en-NZ" sz="2000" b="0" i="0" u="none" strike="noStrike" kern="1200" cap="none" spc="0" normalizeH="0" baseline="0" noProof="0">
                <a:ln>
                  <a:noFill/>
                </a:ln>
                <a:solidFill>
                  <a:prstClr val="black"/>
                </a:solidFill>
                <a:effectLst/>
                <a:uLnTx/>
                <a:uFillTx/>
                <a:latin typeface="Calibri"/>
                <a:ea typeface="+mn-ea"/>
                <a:cs typeface="+mn-cs"/>
              </a:rPr>
              <a:t>Many suppliers do not have necessary collateral prepared (or prepared in a usable manner), e.g.</a:t>
            </a:r>
          </a:p>
          <a:p>
            <a:pPr marL="914400" lvl="1" indent="-457200">
              <a:buClr>
                <a:srgbClr val="00ABC5"/>
              </a:buClr>
              <a:buFont typeface="Arial" panose="020B0604020202020204" pitchFamily="34" charset="0"/>
              <a:buChar char="•"/>
              <a:defRPr/>
            </a:pPr>
            <a:r>
              <a:rPr kumimoji="0" lang="en-NZ" sz="2000" b="0" i="0" u="none" strike="noStrike" kern="1200" cap="none" spc="0" normalizeH="0" baseline="0" noProof="0">
                <a:ln>
                  <a:noFill/>
                </a:ln>
                <a:solidFill>
                  <a:prstClr val="black"/>
                </a:solidFill>
                <a:effectLst/>
                <a:uLnTx/>
                <a:uFillTx/>
                <a:latin typeface="Calibri"/>
                <a:ea typeface="+mn-ea"/>
                <a:cs typeface="+mn-cs"/>
              </a:rPr>
              <a:t>Flushing plans and records</a:t>
            </a:r>
          </a:p>
          <a:p>
            <a:pPr marL="914400" lvl="1" indent="-457200">
              <a:buClr>
                <a:srgbClr val="00ABC5"/>
              </a:buClr>
              <a:buFont typeface="Arial" panose="020B0604020202020204" pitchFamily="34" charset="0"/>
              <a:buChar char="•"/>
              <a:defRPr/>
            </a:pPr>
            <a:r>
              <a:rPr kumimoji="0" lang="en-NZ" sz="2000" b="0" i="0" u="none" strike="noStrike" kern="1200" cap="none" spc="0" normalizeH="0" baseline="0" noProof="0">
                <a:ln>
                  <a:noFill/>
                </a:ln>
                <a:solidFill>
                  <a:prstClr val="black"/>
                </a:solidFill>
                <a:effectLst/>
                <a:uLnTx/>
                <a:uFillTx/>
                <a:latin typeface="Calibri"/>
                <a:ea typeface="+mn-ea"/>
                <a:cs typeface="+mn-cs"/>
              </a:rPr>
              <a:t>Consumer Advisories</a:t>
            </a:r>
          </a:p>
        </p:txBody>
      </p:sp>
    </p:spTree>
    <p:extLst>
      <p:ext uri="{BB962C8B-B14F-4D97-AF65-F5344CB8AC3E}">
        <p14:creationId xmlns:p14="http://schemas.microsoft.com/office/powerpoint/2010/main" val="2973415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One year on… almost</a:t>
            </a:r>
            <a:endParaRPr lang="en-US" sz="4800" b="1" kern="0" spc="-5">
              <a:solidFill>
                <a:srgbClr val="005A83"/>
              </a:solidFill>
            </a:endParaRPr>
          </a:p>
        </p:txBody>
      </p:sp>
      <p:sp>
        <p:nvSpPr>
          <p:cNvPr id="5" name="Text Placeholder 2">
            <a:extLst>
              <a:ext uri="{FF2B5EF4-FFF2-40B4-BE49-F238E27FC236}">
                <a16:creationId xmlns:a16="http://schemas.microsoft.com/office/drawing/2014/main" id="{7AB8E016-1642-4426-BDC1-44AAD2DD52AB}"/>
              </a:ext>
            </a:extLst>
          </p:cNvPr>
          <p:cNvSpPr txBox="1">
            <a:spLocks/>
          </p:cNvSpPr>
          <p:nvPr/>
        </p:nvSpPr>
        <p:spPr>
          <a:xfrm>
            <a:off x="707299" y="1581481"/>
            <a:ext cx="10212051" cy="4349909"/>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2900" indent="-342900">
              <a:spcBef>
                <a:spcPts val="800"/>
              </a:spcBef>
              <a:spcAft>
                <a:spcPts val="800"/>
              </a:spcAft>
              <a:buClr>
                <a:srgbClr val="00ABC5"/>
              </a:buClr>
              <a:buSzPct val="100000"/>
              <a:buFont typeface="Arial" pitchFamily="34"/>
              <a:buChar char="•"/>
            </a:pPr>
            <a:r>
              <a:rPr lang="en-NZ" sz="2400">
                <a:latin typeface="Calibri"/>
                <a:cs typeface="Calibri"/>
              </a:rPr>
              <a:t>We’ve achieved what we said we would – thank you for your support.</a:t>
            </a:r>
          </a:p>
          <a:p>
            <a:pPr marL="342900" indent="-342900">
              <a:spcBef>
                <a:spcPts val="800"/>
              </a:spcBef>
              <a:spcAft>
                <a:spcPts val="800"/>
              </a:spcAft>
              <a:buClr>
                <a:srgbClr val="00ABC5"/>
              </a:buClr>
              <a:buSzPct val="100000"/>
              <a:buFont typeface="Arial" pitchFamily="34"/>
              <a:buChar char="•"/>
            </a:pPr>
            <a:r>
              <a:rPr lang="en-NZ" sz="2400">
                <a:latin typeface="Calibri"/>
                <a:cs typeface="Calibri"/>
              </a:rPr>
              <a:t>Our focus has been on supporting large suppliers to complete the registration of their supplies. You have. Now working to verify small registered supplies. </a:t>
            </a:r>
          </a:p>
          <a:p>
            <a:pPr marL="342900" indent="-342900">
              <a:spcBef>
                <a:spcPts val="800"/>
              </a:spcBef>
              <a:spcAft>
                <a:spcPts val="800"/>
              </a:spcAft>
              <a:buClr>
                <a:srgbClr val="00ABC5"/>
              </a:buClr>
              <a:buSzPct val="100000"/>
              <a:buFont typeface="Arial" pitchFamily="34"/>
              <a:buChar char="•"/>
            </a:pPr>
            <a:r>
              <a:rPr lang="en-NZ" sz="2400">
                <a:latin typeface="Calibri"/>
                <a:cs typeface="Calibri"/>
              </a:rPr>
              <a:t>Unregistered suppliers can relax. They have up to November 2025 to register and November 2028 to fully comply with the Water Services Act 2021.</a:t>
            </a:r>
          </a:p>
          <a:p>
            <a:pPr marL="342900" indent="-342900">
              <a:spcBef>
                <a:spcPts val="800"/>
              </a:spcBef>
              <a:spcAft>
                <a:spcPts val="800"/>
              </a:spcAft>
              <a:buClr>
                <a:srgbClr val="00ABC5"/>
              </a:buClr>
              <a:buSzPct val="100000"/>
              <a:buFont typeface="Arial" pitchFamily="34"/>
              <a:buChar char="•"/>
            </a:pPr>
            <a:r>
              <a:rPr lang="en-NZ" sz="2400">
                <a:latin typeface="Calibri"/>
                <a:cs typeface="Calibri"/>
              </a:rPr>
              <a:t>We appreciate your feedback through our consultation, we’ve learned heaps.</a:t>
            </a:r>
          </a:p>
          <a:p>
            <a:pPr marL="342900" indent="-342900">
              <a:spcBef>
                <a:spcPts val="800"/>
              </a:spcBef>
              <a:spcAft>
                <a:spcPts val="800"/>
              </a:spcAft>
              <a:buClr>
                <a:srgbClr val="00ABC5"/>
              </a:buClr>
              <a:buSzPct val="100000"/>
              <a:buFont typeface="Arial" pitchFamily="34"/>
              <a:buChar char="•"/>
            </a:pPr>
            <a:r>
              <a:rPr lang="en-NZ" sz="2400">
                <a:latin typeface="Calibri"/>
                <a:cs typeface="Calibri"/>
              </a:rPr>
              <a:t>Rules, Standards, Aesthetic Values and Acceptable Solutions come into effect on 14 November 2022.</a:t>
            </a:r>
          </a:p>
          <a:p>
            <a:pPr marL="342900" indent="-342900">
              <a:spcBef>
                <a:spcPts val="800"/>
              </a:spcBef>
              <a:spcAft>
                <a:spcPts val="800"/>
              </a:spcAft>
              <a:buClr>
                <a:srgbClr val="00ABC5"/>
              </a:buClr>
              <a:buSzPct val="100000"/>
              <a:buFont typeface="Arial" pitchFamily="34"/>
              <a:buChar char="•"/>
            </a:pPr>
            <a:r>
              <a:rPr lang="en-NZ" sz="2400">
                <a:latin typeface="Calibri"/>
                <a:cs typeface="Calibri"/>
              </a:rPr>
              <a:t>Drinking Water Safety Plans are due on 15 November 2022.</a:t>
            </a:r>
          </a:p>
        </p:txBody>
      </p:sp>
    </p:spTree>
    <p:extLst>
      <p:ext uri="{BB962C8B-B14F-4D97-AF65-F5344CB8AC3E}">
        <p14:creationId xmlns:p14="http://schemas.microsoft.com/office/powerpoint/2010/main" val="2199869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B9517D-E5C1-9B73-0F5E-250A06E1E0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84" y="1124744"/>
            <a:ext cx="10271584" cy="4244531"/>
          </a:xfrm>
          <a:prstGeom prst="rect">
            <a:avLst/>
          </a:prstGeom>
          <a:noFill/>
        </p:spPr>
      </p:pic>
      <p:sp>
        <p:nvSpPr>
          <p:cNvPr id="5" name="TextBox 4">
            <a:extLst>
              <a:ext uri="{FF2B5EF4-FFF2-40B4-BE49-F238E27FC236}">
                <a16:creationId xmlns:a16="http://schemas.microsoft.com/office/drawing/2014/main" id="{C2A8A799-48CC-2B0A-2A8E-7BBE3E974920}"/>
              </a:ext>
            </a:extLst>
          </p:cNvPr>
          <p:cNvSpPr txBox="1">
            <a:spLocks noChangeAspect="1"/>
          </p:cNvSpPr>
          <p:nvPr/>
        </p:nvSpPr>
        <p:spPr>
          <a:xfrm>
            <a:off x="518996" y="5805264"/>
            <a:ext cx="5087889" cy="397937"/>
          </a:xfrm>
          <a:prstGeom prst="rect">
            <a:avLst/>
          </a:prstGeom>
          <a:solidFill>
            <a:schemeClr val="bg1"/>
          </a:solidFill>
        </p:spPr>
        <p:txBody>
          <a:bodyPr wrap="square" rtlCol="0">
            <a:noAutofit/>
          </a:bodyPr>
          <a:lstStyle/>
          <a:p>
            <a:pPr algn="ctr"/>
            <a:r>
              <a:rPr lang="en-NZ" sz="1200" b="1">
                <a:solidFill>
                  <a:srgbClr val="06435C"/>
                </a:solidFill>
              </a:rPr>
              <a:t>Indicative CIMS Ed.3 Model Adjusted for Drinking Water Incident Response</a:t>
            </a:r>
          </a:p>
        </p:txBody>
      </p:sp>
      <p:sp>
        <p:nvSpPr>
          <p:cNvPr id="7" name="TextBox 6">
            <a:extLst>
              <a:ext uri="{FF2B5EF4-FFF2-40B4-BE49-F238E27FC236}">
                <a16:creationId xmlns:a16="http://schemas.microsoft.com/office/drawing/2014/main" id="{2092ACC0-FFB5-986B-A86D-0675241F4948}"/>
              </a:ext>
            </a:extLst>
          </p:cNvPr>
          <p:cNvSpPr txBox="1"/>
          <p:nvPr/>
        </p:nvSpPr>
        <p:spPr>
          <a:xfrm>
            <a:off x="479376" y="257453"/>
            <a:ext cx="10081120" cy="769441"/>
          </a:xfrm>
          <a:prstGeom prst="rect">
            <a:avLst/>
          </a:prstGeom>
          <a:noFill/>
        </p:spPr>
        <p:txBody>
          <a:bodyPr wrap="square">
            <a:spAutoFit/>
          </a:bodyPr>
          <a:lstStyle/>
          <a:p>
            <a:r>
              <a:rPr kumimoji="0" lang="en-NZ" sz="4400" b="1" i="0" u="none" strike="noStrike" kern="0" cap="none" spc="-45" normalizeH="0" baseline="0" noProof="0">
                <a:ln>
                  <a:noFill/>
                </a:ln>
                <a:solidFill>
                  <a:srgbClr val="00ABC5"/>
                </a:solidFill>
                <a:effectLst/>
                <a:uLnTx/>
                <a:uFillTx/>
                <a:latin typeface="Calibri"/>
                <a:ea typeface="+mj-ea"/>
                <a:cs typeface="Calibri"/>
              </a:rPr>
              <a:t>Readiness – Indicative Coordination</a:t>
            </a:r>
            <a:endParaRPr lang="en-NZ"/>
          </a:p>
        </p:txBody>
      </p:sp>
    </p:spTree>
    <p:extLst>
      <p:ext uri="{BB962C8B-B14F-4D97-AF65-F5344CB8AC3E}">
        <p14:creationId xmlns:p14="http://schemas.microsoft.com/office/powerpoint/2010/main" val="528773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FE00-A969-4A09-B4F3-75D968AACC63}"/>
              </a:ext>
            </a:extLst>
          </p:cNvPr>
          <p:cNvSpPr>
            <a:spLocks noGrp="1"/>
          </p:cNvSpPr>
          <p:nvPr>
            <p:ph type="title"/>
          </p:nvPr>
        </p:nvSpPr>
        <p:spPr>
          <a:xfrm>
            <a:off x="479376" y="332656"/>
            <a:ext cx="9287373" cy="677108"/>
          </a:xfrm>
        </p:spPr>
        <p:txBody>
          <a:bodyPr/>
          <a:lstStyle/>
          <a:p>
            <a:r>
              <a:rPr lang="en-NZ" sz="4400"/>
              <a:t>Parting thoughts</a:t>
            </a:r>
          </a:p>
        </p:txBody>
      </p:sp>
      <p:sp>
        <p:nvSpPr>
          <p:cNvPr id="4" name="object 3">
            <a:extLst>
              <a:ext uri="{FF2B5EF4-FFF2-40B4-BE49-F238E27FC236}">
                <a16:creationId xmlns:a16="http://schemas.microsoft.com/office/drawing/2014/main" id="{32E2C610-E221-C20A-2FDB-BA9E77437214}"/>
              </a:ext>
            </a:extLst>
          </p:cNvPr>
          <p:cNvSpPr txBox="1">
            <a:spLocks/>
          </p:cNvSpPr>
          <p:nvPr/>
        </p:nvSpPr>
        <p:spPr>
          <a:xfrm>
            <a:off x="479376" y="1447583"/>
            <a:ext cx="11593288" cy="628377"/>
          </a:xfrm>
          <a:prstGeom prst="rect">
            <a:avLst/>
          </a:prstGeom>
        </p:spPr>
        <p:txBody>
          <a:bodyPr vert="horz" wrap="square" lIns="0" tIns="12700" rIns="0" bIns="0" rtlCol="0">
            <a:spAutoFit/>
          </a:bodyPr>
          <a:lstStyle>
            <a:lvl1pPr eaLnBrk="1" hangingPunct="1">
              <a:defRPr sz="5400" b="1" i="0" cap="none" baseline="0">
                <a:solidFill>
                  <a:srgbClr val="00ABC5"/>
                </a:solidFill>
                <a:latin typeface="Calibri"/>
                <a:ea typeface="+mj-ea"/>
                <a:cs typeface="Calibri"/>
              </a:defRPr>
            </a:lvl1pPr>
          </a:lstStyle>
          <a:p>
            <a:pPr marL="12700">
              <a:spcBef>
                <a:spcPts val="100"/>
              </a:spcBef>
            </a:pPr>
            <a:r>
              <a:rPr lang="en-US" sz="4000" kern="0" spc="-45">
                <a:solidFill>
                  <a:srgbClr val="F36A24"/>
                </a:solidFill>
              </a:rPr>
              <a:t>Risk Area: Three Waters Reform Transition</a:t>
            </a:r>
            <a:endParaRPr lang="en-US" sz="4000" kern="0" spc="-15">
              <a:solidFill>
                <a:srgbClr val="F36A24"/>
              </a:solidFill>
            </a:endParaRPr>
          </a:p>
        </p:txBody>
      </p:sp>
      <p:sp>
        <p:nvSpPr>
          <p:cNvPr id="5" name="object 4">
            <a:extLst>
              <a:ext uri="{FF2B5EF4-FFF2-40B4-BE49-F238E27FC236}">
                <a16:creationId xmlns:a16="http://schemas.microsoft.com/office/drawing/2014/main" id="{5DD4A34F-3624-5CFD-FD05-CA00ECE3BD4E}"/>
              </a:ext>
            </a:extLst>
          </p:cNvPr>
          <p:cNvSpPr txBox="1"/>
          <p:nvPr/>
        </p:nvSpPr>
        <p:spPr>
          <a:xfrm>
            <a:off x="466055" y="2204864"/>
            <a:ext cx="10027096" cy="3068789"/>
          </a:xfrm>
          <a:prstGeom prst="rect">
            <a:avLst/>
          </a:prstGeom>
        </p:spPr>
        <p:txBody>
          <a:bodyPr vert="horz" wrap="square" lIns="0" tIns="245110" rIns="0" bIns="0" rtlCol="0">
            <a:spAutoFit/>
          </a:bodyPr>
          <a:lstStyle/>
          <a:p>
            <a:pPr marL="469900" marR="0" lvl="0" indent="-457200" algn="l" defTabSz="914400" rtl="0" eaLnBrk="1" fontAlgn="auto" latinLnBrk="0" hangingPunct="1">
              <a:lnSpc>
                <a:spcPct val="100000"/>
              </a:lnSpc>
              <a:spcBef>
                <a:spcPts val="1930"/>
              </a:spcBef>
              <a:spcAft>
                <a:spcPts val="0"/>
              </a:spcAft>
              <a:buClr>
                <a:srgbClr val="00ABC5"/>
              </a:buClr>
              <a:buSzTx/>
              <a:buFont typeface="Arial" panose="020B0604020202020204" pitchFamily="34" charset="0"/>
              <a:buChar char="•"/>
              <a:tabLst/>
              <a:defRPr/>
            </a:pPr>
            <a:r>
              <a:rPr lang="en-US" sz="2400">
                <a:latin typeface="Calibri"/>
                <a:cs typeface="Calibri"/>
              </a:rPr>
              <a:t>Control and coordination</a:t>
            </a:r>
          </a:p>
          <a:p>
            <a:pPr marL="469900" marR="0" lvl="0" indent="-457200" algn="l" defTabSz="914400" rtl="0" eaLnBrk="1" fontAlgn="auto" latinLnBrk="0" hangingPunct="1">
              <a:lnSpc>
                <a:spcPct val="100000"/>
              </a:lnSpc>
              <a:spcBef>
                <a:spcPts val="1930"/>
              </a:spcBef>
              <a:spcAft>
                <a:spcPts val="0"/>
              </a:spcAft>
              <a:buClr>
                <a:srgbClr val="00ABC5"/>
              </a:buClr>
              <a:buSzTx/>
              <a:buFont typeface="Arial" panose="020B0604020202020204" pitchFamily="34" charset="0"/>
              <a:buChar char="•"/>
              <a:tabLst/>
              <a:defRPr/>
            </a:pPr>
            <a:r>
              <a:rPr lang="en-US" sz="2400">
                <a:latin typeface="Calibri"/>
                <a:cs typeface="Calibri"/>
              </a:rPr>
              <a:t>Situational awareness</a:t>
            </a:r>
          </a:p>
          <a:p>
            <a:pPr marL="469900" marR="0" lvl="0" indent="-457200" algn="l" defTabSz="914400" rtl="0" eaLnBrk="1" fontAlgn="auto" latinLnBrk="0" hangingPunct="1">
              <a:lnSpc>
                <a:spcPct val="100000"/>
              </a:lnSpc>
              <a:spcBef>
                <a:spcPts val="1930"/>
              </a:spcBef>
              <a:spcAft>
                <a:spcPts val="0"/>
              </a:spcAft>
              <a:buClr>
                <a:srgbClr val="00ABC5"/>
              </a:buClr>
              <a:buSzTx/>
              <a:buFont typeface="Arial" panose="020B0604020202020204" pitchFamily="34" charset="0"/>
              <a:buChar char="•"/>
              <a:tabLst/>
              <a:defRPr/>
            </a:pPr>
            <a:r>
              <a:rPr lang="en-US" sz="2400">
                <a:latin typeface="Calibri"/>
                <a:cs typeface="Calibri"/>
              </a:rPr>
              <a:t>People</a:t>
            </a:r>
          </a:p>
          <a:p>
            <a:pPr marL="469900" marR="0" lvl="0" indent="-457200" algn="l" defTabSz="914400" rtl="0" eaLnBrk="1" fontAlgn="auto" latinLnBrk="0" hangingPunct="1">
              <a:lnSpc>
                <a:spcPct val="100000"/>
              </a:lnSpc>
              <a:spcBef>
                <a:spcPts val="1930"/>
              </a:spcBef>
              <a:spcAft>
                <a:spcPts val="0"/>
              </a:spcAft>
              <a:buClr>
                <a:srgbClr val="00ABC5"/>
              </a:buClr>
              <a:buSzTx/>
              <a:buFont typeface="Arial" panose="020B0604020202020204" pitchFamily="34" charset="0"/>
              <a:buChar char="•"/>
              <a:tabLst/>
              <a:defRPr/>
            </a:pPr>
            <a:r>
              <a:rPr lang="en-US" sz="2400">
                <a:latin typeface="Calibri"/>
                <a:cs typeface="Calibri"/>
              </a:rPr>
              <a:t>Funding and contracts</a:t>
            </a:r>
          </a:p>
          <a:p>
            <a:pPr marL="469900" marR="0" lvl="0" indent="-457200" algn="l" defTabSz="914400" rtl="0" eaLnBrk="1" fontAlgn="auto" latinLnBrk="0" hangingPunct="1">
              <a:lnSpc>
                <a:spcPct val="100000"/>
              </a:lnSpc>
              <a:spcBef>
                <a:spcPts val="1930"/>
              </a:spcBef>
              <a:spcAft>
                <a:spcPts val="0"/>
              </a:spcAft>
              <a:buClr>
                <a:srgbClr val="00ABC5"/>
              </a:buClr>
              <a:buSzTx/>
              <a:buFont typeface="Arial" panose="020B0604020202020204" pitchFamily="34" charset="0"/>
              <a:buChar char="•"/>
              <a:tabLst/>
              <a:defRPr/>
            </a:pPr>
            <a:r>
              <a:rPr lang="en-US" sz="2400">
                <a:latin typeface="Calibri"/>
                <a:cs typeface="Calibri"/>
              </a:rPr>
              <a:t>Supply and maintenance</a:t>
            </a:r>
          </a:p>
        </p:txBody>
      </p:sp>
    </p:spTree>
    <p:extLst>
      <p:ext uri="{BB962C8B-B14F-4D97-AF65-F5344CB8AC3E}">
        <p14:creationId xmlns:p14="http://schemas.microsoft.com/office/powerpoint/2010/main" val="2407786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5958E-FA76-7899-1125-832D6597B740}"/>
              </a:ext>
            </a:extLst>
          </p:cNvPr>
          <p:cNvSpPr>
            <a:spLocks noGrp="1"/>
          </p:cNvSpPr>
          <p:nvPr>
            <p:ph type="title"/>
          </p:nvPr>
        </p:nvSpPr>
        <p:spPr/>
        <p:txBody>
          <a:bodyPr/>
          <a:lstStyle/>
          <a:p>
            <a:endParaRPr lang="en-NZ"/>
          </a:p>
        </p:txBody>
      </p:sp>
      <p:sp>
        <p:nvSpPr>
          <p:cNvPr id="3" name="Text Placeholder 2">
            <a:extLst>
              <a:ext uri="{FF2B5EF4-FFF2-40B4-BE49-F238E27FC236}">
                <a16:creationId xmlns:a16="http://schemas.microsoft.com/office/drawing/2014/main" id="{6A3BD474-A5C8-AA1E-7812-52FE62D79B2F}"/>
              </a:ext>
            </a:extLst>
          </p:cNvPr>
          <p:cNvSpPr>
            <a:spLocks noGrp="1"/>
          </p:cNvSpPr>
          <p:nvPr>
            <p:ph type="body" idx="1"/>
          </p:nvPr>
        </p:nvSpPr>
        <p:spPr/>
        <p:txBody>
          <a:bodyPr/>
          <a:lstStyle/>
          <a:p>
            <a:endParaRPr lang="en-NZ"/>
          </a:p>
        </p:txBody>
      </p:sp>
      <p:pic>
        <p:nvPicPr>
          <p:cNvPr id="5" name="Picture 4">
            <a:extLst>
              <a:ext uri="{FF2B5EF4-FFF2-40B4-BE49-F238E27FC236}">
                <a16:creationId xmlns:a16="http://schemas.microsoft.com/office/drawing/2014/main" id="{A4778110-7F6F-10E5-B5AD-9C04E5291A7C}"/>
              </a:ext>
            </a:extLst>
          </p:cNvPr>
          <p:cNvPicPr>
            <a:picLocks noChangeAspect="1"/>
          </p:cNvPicPr>
          <p:nvPr/>
        </p:nvPicPr>
        <p:blipFill rotWithShape="1">
          <a:blip r:embed="rId3"/>
          <a:srcRect b="6925"/>
          <a:stretch/>
        </p:blipFill>
        <p:spPr>
          <a:xfrm>
            <a:off x="0" y="0"/>
            <a:ext cx="12192000" cy="6858000"/>
          </a:xfrm>
          <a:prstGeom prst="rect">
            <a:avLst/>
          </a:prstGeom>
        </p:spPr>
      </p:pic>
      <p:sp>
        <p:nvSpPr>
          <p:cNvPr id="6" name="object 4">
            <a:extLst>
              <a:ext uri="{FF2B5EF4-FFF2-40B4-BE49-F238E27FC236}">
                <a16:creationId xmlns:a16="http://schemas.microsoft.com/office/drawing/2014/main" id="{F8B330EF-ADF4-8287-0F9D-79D518BBD2D2}"/>
              </a:ext>
            </a:extLst>
          </p:cNvPr>
          <p:cNvSpPr txBox="1"/>
          <p:nvPr/>
        </p:nvSpPr>
        <p:spPr>
          <a:xfrm>
            <a:off x="6023992" y="227431"/>
            <a:ext cx="5767846" cy="1352934"/>
          </a:xfrm>
          <a:prstGeom prst="rect">
            <a:avLst/>
          </a:prstGeom>
        </p:spPr>
        <p:txBody>
          <a:bodyPr vert="horz" wrap="square" lIns="0" tIns="245110" rIns="0" bIns="0" rtlCol="0">
            <a:spAutoFit/>
          </a:bodyPr>
          <a:lstStyle/>
          <a:p>
            <a:pPr marL="12700" marR="0" lvl="0" indent="0" algn="r" defTabSz="914400" rtl="0" eaLnBrk="1" fontAlgn="auto" latinLnBrk="0" hangingPunct="1">
              <a:lnSpc>
                <a:spcPct val="100000"/>
              </a:lnSpc>
              <a:spcBef>
                <a:spcPts val="1930"/>
              </a:spcBef>
              <a:spcAft>
                <a:spcPts val="0"/>
              </a:spcAft>
              <a:buClrTx/>
              <a:buSzTx/>
              <a:buFontTx/>
              <a:buNone/>
              <a:tabLst/>
              <a:defRPr/>
            </a:pPr>
            <a:r>
              <a:rPr lang="en-NZ" sz="2800" b="1">
                <a:solidFill>
                  <a:srgbClr val="06435C"/>
                </a:solidFill>
                <a:latin typeface="Calibri"/>
                <a:cs typeface="Calibri"/>
              </a:rPr>
              <a:t>Tēnā </a:t>
            </a:r>
            <a:r>
              <a:rPr lang="en-NZ" sz="2800" b="1" err="1">
                <a:solidFill>
                  <a:srgbClr val="06435C"/>
                </a:solidFill>
                <a:latin typeface="Calibri"/>
                <a:cs typeface="Calibri"/>
              </a:rPr>
              <a:t>rawa</a:t>
            </a:r>
            <a:r>
              <a:rPr lang="en-NZ" sz="2800" b="1">
                <a:solidFill>
                  <a:srgbClr val="06435C"/>
                </a:solidFill>
                <a:latin typeface="Calibri"/>
                <a:cs typeface="Calibri"/>
              </a:rPr>
              <a:t> </a:t>
            </a:r>
            <a:r>
              <a:rPr lang="en-NZ" sz="2800" b="1" err="1">
                <a:solidFill>
                  <a:srgbClr val="06435C"/>
                </a:solidFill>
                <a:latin typeface="Calibri"/>
                <a:cs typeface="Calibri"/>
              </a:rPr>
              <a:t>atu</a:t>
            </a:r>
            <a:r>
              <a:rPr lang="en-NZ" sz="2800" b="1">
                <a:solidFill>
                  <a:srgbClr val="06435C"/>
                </a:solidFill>
                <a:latin typeface="Calibri"/>
                <a:cs typeface="Calibri"/>
              </a:rPr>
              <a:t> ki a koutou</a:t>
            </a:r>
          </a:p>
          <a:p>
            <a:pPr marL="12700" marR="0" lvl="0" indent="0" algn="r" defTabSz="914400" rtl="0" eaLnBrk="1" fontAlgn="auto" latinLnBrk="0" hangingPunct="1">
              <a:lnSpc>
                <a:spcPct val="100000"/>
              </a:lnSpc>
              <a:spcBef>
                <a:spcPts val="1930"/>
              </a:spcBef>
              <a:spcAft>
                <a:spcPts val="0"/>
              </a:spcAft>
              <a:buClrTx/>
              <a:buSzTx/>
              <a:buFontTx/>
              <a:buNone/>
              <a:tabLst/>
              <a:defRPr/>
            </a:pPr>
            <a:r>
              <a:rPr kumimoji="0" lang="en-NZ" sz="2800" b="1" u="none" strike="noStrike" kern="1200" cap="none" spc="0" normalizeH="0" baseline="0" noProof="0">
                <a:ln>
                  <a:noFill/>
                </a:ln>
                <a:solidFill>
                  <a:srgbClr val="06435C"/>
                </a:solidFill>
                <a:effectLst/>
                <a:uLnTx/>
                <a:uFillTx/>
                <a:latin typeface="Calibri"/>
                <a:ea typeface="+mn-ea"/>
                <a:cs typeface="Calibri"/>
              </a:rPr>
              <a:t>Thank </a:t>
            </a:r>
            <a:r>
              <a:rPr kumimoji="0" lang="en-NZ" sz="2800" b="1" u="none" strike="noStrike" kern="1200" cap="none" spc="0" normalizeH="0" baseline="0" noProof="0" err="1">
                <a:ln>
                  <a:noFill/>
                </a:ln>
                <a:solidFill>
                  <a:srgbClr val="06435C"/>
                </a:solidFill>
                <a:effectLst/>
                <a:uLnTx/>
                <a:uFillTx/>
                <a:latin typeface="Calibri"/>
                <a:ea typeface="+mn-ea"/>
                <a:cs typeface="Calibri"/>
              </a:rPr>
              <a:t>yo</a:t>
            </a:r>
            <a:r>
              <a:rPr lang="en-NZ" sz="2800" b="1">
                <a:solidFill>
                  <a:srgbClr val="06435C"/>
                </a:solidFill>
                <a:latin typeface="Calibri"/>
                <a:cs typeface="Calibri"/>
              </a:rPr>
              <a:t>u very much</a:t>
            </a:r>
            <a:endParaRPr kumimoji="0" sz="2800" b="1" u="none" strike="noStrike" kern="1200" cap="none" spc="0" normalizeH="0" baseline="0" noProof="0">
              <a:ln>
                <a:noFill/>
              </a:ln>
              <a:solidFill>
                <a:srgbClr val="06435C"/>
              </a:solidFill>
              <a:effectLst/>
              <a:uLnTx/>
              <a:uFillTx/>
              <a:latin typeface="Calibri"/>
              <a:ea typeface="+mn-ea"/>
              <a:cs typeface="Calibri"/>
            </a:endParaRPr>
          </a:p>
        </p:txBody>
      </p:sp>
    </p:spTree>
    <p:extLst>
      <p:ext uri="{BB962C8B-B14F-4D97-AF65-F5344CB8AC3E}">
        <p14:creationId xmlns:p14="http://schemas.microsoft.com/office/powerpoint/2010/main" val="2530005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1" y="0"/>
            <a:ext cx="12735166" cy="6858000"/>
          </a:xfrm>
          <a:prstGeom prst="rect">
            <a:avLst/>
          </a:prstGeom>
        </p:spPr>
      </p:pic>
      <p:sp>
        <p:nvSpPr>
          <p:cNvPr id="7" name="object 3">
            <a:extLst>
              <a:ext uri="{FF2B5EF4-FFF2-40B4-BE49-F238E27FC236}">
                <a16:creationId xmlns:a16="http://schemas.microsoft.com/office/drawing/2014/main" id="{2D20ADF2-6FA8-4140-BCF7-EB41C6D900CC}"/>
              </a:ext>
            </a:extLst>
          </p:cNvPr>
          <p:cNvSpPr txBox="1">
            <a:spLocks noGrp="1"/>
          </p:cNvSpPr>
          <p:nvPr>
            <p:ph type="title"/>
          </p:nvPr>
        </p:nvSpPr>
        <p:spPr>
          <a:xfrm>
            <a:off x="1456038" y="2585179"/>
            <a:ext cx="8853603" cy="843821"/>
          </a:xfrm>
          <a:prstGeom prst="rect">
            <a:avLst/>
          </a:prstGeom>
        </p:spPr>
        <p:txBody>
          <a:bodyPr vert="horz" wrap="square" lIns="0" tIns="12700" rIns="0" bIns="0" rtlCol="0">
            <a:spAutoFit/>
          </a:bodyPr>
          <a:lstStyle/>
          <a:p>
            <a:pPr marL="12700" algn="ctr">
              <a:spcBef>
                <a:spcPts val="100"/>
              </a:spcBef>
            </a:pPr>
            <a:r>
              <a:rPr lang="en-NZ" spc="-45">
                <a:solidFill>
                  <a:schemeClr val="bg1"/>
                </a:solidFill>
              </a:rPr>
              <a:t>Panel discussion</a:t>
            </a:r>
            <a:endParaRPr lang="en-NZ" sz="4400" spc="-15">
              <a:solidFill>
                <a:schemeClr val="bg1"/>
              </a:solidFill>
            </a:endParaRPr>
          </a:p>
        </p:txBody>
      </p:sp>
    </p:spTree>
    <p:extLst>
      <p:ext uri="{BB962C8B-B14F-4D97-AF65-F5344CB8AC3E}">
        <p14:creationId xmlns:p14="http://schemas.microsoft.com/office/powerpoint/2010/main" val="133947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a:solidFill>
                  <a:srgbClr val="005A83"/>
                </a:solidFill>
                <a:cs typeface="Calibri"/>
              </a:rPr>
              <a:t>Panel discussion</a:t>
            </a:r>
            <a:endParaRPr lang="en-US" sz="4800" b="1" kern="0" spc="-5">
              <a:solidFill>
                <a:srgbClr val="005A83"/>
              </a:solidFill>
            </a:endParaRPr>
          </a:p>
        </p:txBody>
      </p:sp>
      <p:sp>
        <p:nvSpPr>
          <p:cNvPr id="5" name="Text Placeholder 2">
            <a:extLst>
              <a:ext uri="{FF2B5EF4-FFF2-40B4-BE49-F238E27FC236}">
                <a16:creationId xmlns:a16="http://schemas.microsoft.com/office/drawing/2014/main" id="{7AB8E016-1642-4426-BDC1-44AAD2DD52AB}"/>
              </a:ext>
            </a:extLst>
          </p:cNvPr>
          <p:cNvSpPr txBox="1">
            <a:spLocks/>
          </p:cNvSpPr>
          <p:nvPr/>
        </p:nvSpPr>
        <p:spPr>
          <a:xfrm>
            <a:off x="707299" y="1677121"/>
            <a:ext cx="10607024" cy="3754874"/>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2900" indent="-342900">
              <a:spcBef>
                <a:spcPts val="1200"/>
              </a:spcBef>
              <a:spcAft>
                <a:spcPts val="1200"/>
              </a:spcAft>
              <a:buClr>
                <a:srgbClr val="00ABC5"/>
              </a:buClr>
              <a:buSzPct val="100000"/>
              <a:buFont typeface="Arial" panose="020B0604020202020204" pitchFamily="34" charset="0"/>
              <a:buChar char="•"/>
            </a:pPr>
            <a:r>
              <a:rPr lang="en-NZ" sz="2400" b="1">
                <a:latin typeface="Calibri"/>
                <a:ea typeface="Calibri" panose="020F0502020204030204" pitchFamily="34" charset="0"/>
                <a:cs typeface="Calibri"/>
              </a:rPr>
              <a:t>Tipa Mahuta</a:t>
            </a:r>
            <a:r>
              <a:rPr lang="en-NZ" sz="2400">
                <a:latin typeface="Calibri"/>
                <a:ea typeface="Calibri" panose="020F0502020204030204" pitchFamily="34" charset="0"/>
                <a:cs typeface="Calibri"/>
              </a:rPr>
              <a:t>, Te Puna Chair, Waikato, Maniapoto me </a:t>
            </a:r>
            <a:r>
              <a:rPr lang="en-NZ" sz="2400" err="1">
                <a:latin typeface="Calibri"/>
                <a:ea typeface="Calibri" panose="020F0502020204030204" pitchFamily="34" charset="0"/>
                <a:cs typeface="Calibri"/>
              </a:rPr>
              <a:t>Ngapuhi</a:t>
            </a:r>
            <a:endParaRPr lang="en-NZ" sz="2400">
              <a:latin typeface="Calibri"/>
              <a:ea typeface="Calibri" panose="020F0502020204030204" pitchFamily="34" charset="0"/>
              <a:cs typeface="Calibri"/>
            </a:endParaRPr>
          </a:p>
          <a:p>
            <a:pPr marL="342900" indent="-342900">
              <a:spcBef>
                <a:spcPts val="1200"/>
              </a:spcBef>
              <a:spcAft>
                <a:spcPts val="1200"/>
              </a:spcAft>
              <a:buClr>
                <a:srgbClr val="00ABC5"/>
              </a:buClr>
              <a:buSzPct val="100000"/>
              <a:buFont typeface="Arial" panose="020B0604020202020204" pitchFamily="34" charset="0"/>
              <a:buChar char="•"/>
            </a:pPr>
            <a:r>
              <a:rPr lang="en-NZ" sz="2400" b="1">
                <a:latin typeface="Calibri"/>
                <a:ea typeface="Calibri" panose="020F0502020204030204" pitchFamily="34" charset="0"/>
                <a:cs typeface="Calibri"/>
              </a:rPr>
              <a:t>Riki Ellison</a:t>
            </a:r>
            <a:r>
              <a:rPr lang="en-NZ" sz="2400">
                <a:latin typeface="Calibri"/>
                <a:ea typeface="Calibri" panose="020F0502020204030204" pitchFamily="34" charset="0"/>
                <a:cs typeface="Calibri"/>
              </a:rPr>
              <a:t>, Board and Te Puna member, </a:t>
            </a:r>
            <a:r>
              <a:rPr lang="en-NZ" sz="2400" err="1">
                <a:latin typeface="Calibri"/>
                <a:ea typeface="Calibri" panose="020F0502020204030204" pitchFamily="34" charset="0"/>
                <a:cs typeface="Calibri"/>
              </a:rPr>
              <a:t>Ngāti</a:t>
            </a:r>
            <a:r>
              <a:rPr lang="en-NZ" sz="2400">
                <a:latin typeface="Calibri"/>
                <a:ea typeface="Calibri" panose="020F0502020204030204" pitchFamily="34" charset="0"/>
                <a:cs typeface="Calibri"/>
              </a:rPr>
              <a:t> Toa Rangatira, </a:t>
            </a:r>
            <a:r>
              <a:rPr lang="en-NZ" sz="2400" err="1">
                <a:latin typeface="Calibri"/>
                <a:ea typeface="Calibri" panose="020F0502020204030204" pitchFamily="34" charset="0"/>
                <a:cs typeface="Calibri"/>
              </a:rPr>
              <a:t>Ngāi</a:t>
            </a:r>
            <a:r>
              <a:rPr lang="en-NZ" sz="2400">
                <a:latin typeface="Calibri"/>
                <a:ea typeface="Calibri" panose="020F0502020204030204" pitchFamily="34" charset="0"/>
                <a:cs typeface="Calibri"/>
              </a:rPr>
              <a:t> </a:t>
            </a:r>
            <a:r>
              <a:rPr lang="en-NZ" sz="2400" err="1">
                <a:latin typeface="Calibri"/>
                <a:ea typeface="Calibri" panose="020F0502020204030204" pitchFamily="34" charset="0"/>
                <a:cs typeface="Calibri"/>
              </a:rPr>
              <a:t>Tahu</a:t>
            </a:r>
            <a:r>
              <a:rPr lang="en-NZ" sz="2400">
                <a:latin typeface="Calibri"/>
                <a:ea typeface="Calibri" panose="020F0502020204030204" pitchFamily="34" charset="0"/>
                <a:cs typeface="Calibri"/>
              </a:rPr>
              <a:t>, Te </a:t>
            </a:r>
            <a:r>
              <a:rPr lang="en-NZ" sz="2400" err="1">
                <a:latin typeface="Calibri"/>
                <a:ea typeface="Calibri" panose="020F0502020204030204" pitchFamily="34" charset="0"/>
                <a:cs typeface="Calibri"/>
              </a:rPr>
              <a:t>Ātiawa</a:t>
            </a:r>
            <a:endParaRPr lang="en-NZ" sz="2400">
              <a:latin typeface="Calibri"/>
              <a:ea typeface="Calibri" panose="020F0502020204030204" pitchFamily="34" charset="0"/>
              <a:cs typeface="Calibri"/>
            </a:endParaRPr>
          </a:p>
          <a:p>
            <a:pPr marL="342900" indent="-342900">
              <a:spcBef>
                <a:spcPts val="1200"/>
              </a:spcBef>
              <a:spcAft>
                <a:spcPts val="1200"/>
              </a:spcAft>
              <a:buClr>
                <a:srgbClr val="00ABC5"/>
              </a:buClr>
              <a:buSzPct val="100000"/>
              <a:buFont typeface="Arial" panose="020B0604020202020204" pitchFamily="34" charset="0"/>
              <a:buChar char="•"/>
            </a:pPr>
            <a:r>
              <a:rPr lang="en-NZ" sz="2400" b="1">
                <a:cs typeface="Calibri"/>
              </a:rPr>
              <a:t>Bill Bayfield</a:t>
            </a:r>
            <a:r>
              <a:rPr lang="en-NZ" sz="2400">
                <a:cs typeface="Calibri"/>
              </a:rPr>
              <a:t>, Chief Executive</a:t>
            </a:r>
          </a:p>
          <a:p>
            <a:pPr marL="342900" indent="-342900">
              <a:spcBef>
                <a:spcPts val="1200"/>
              </a:spcBef>
              <a:spcAft>
                <a:spcPts val="1200"/>
              </a:spcAft>
              <a:buClr>
                <a:srgbClr val="00ABC5"/>
              </a:buClr>
              <a:buSzPct val="100000"/>
              <a:buFont typeface="Arial" panose="020B0604020202020204" pitchFamily="34" charset="0"/>
              <a:buChar char="•"/>
            </a:pPr>
            <a:r>
              <a:rPr lang="en-NZ" sz="2400" b="1">
                <a:latin typeface="Calibri"/>
                <a:ea typeface="Calibri" panose="020F0502020204030204" pitchFamily="34" charset="0"/>
                <a:cs typeface="Calibri"/>
              </a:rPr>
              <a:t>Ray McMillan</a:t>
            </a:r>
            <a:r>
              <a:rPr lang="en-NZ" sz="2400">
                <a:latin typeface="Calibri"/>
                <a:ea typeface="Calibri" panose="020F0502020204030204" pitchFamily="34" charset="0"/>
                <a:cs typeface="Calibri"/>
              </a:rPr>
              <a:t>, Head of Regulatory</a:t>
            </a:r>
          </a:p>
          <a:p>
            <a:pPr marL="342900" indent="-342900">
              <a:spcBef>
                <a:spcPts val="1200"/>
              </a:spcBef>
              <a:spcAft>
                <a:spcPts val="1200"/>
              </a:spcAft>
              <a:buClr>
                <a:srgbClr val="00ABC5"/>
              </a:buClr>
              <a:buSzPct val="100000"/>
              <a:buFont typeface="Arial" panose="020B0604020202020204" pitchFamily="34" charset="0"/>
              <a:buChar char="•"/>
            </a:pPr>
            <a:r>
              <a:rPr lang="en-NZ" sz="2400" b="1">
                <a:latin typeface="Calibri"/>
                <a:ea typeface="Calibri" panose="020F0502020204030204" pitchFamily="34" charset="0"/>
                <a:cs typeface="Calibri"/>
              </a:rPr>
              <a:t>Katy Te Amo</a:t>
            </a:r>
            <a:r>
              <a:rPr lang="en-NZ" sz="2400">
                <a:latin typeface="Calibri"/>
                <a:ea typeface="Calibri" panose="020F0502020204030204" pitchFamily="34" charset="0"/>
                <a:cs typeface="Calibri"/>
              </a:rPr>
              <a:t>, Head of Strategy and Insights, </a:t>
            </a:r>
            <a:r>
              <a:rPr lang="en-NZ" sz="2400" b="0" i="0">
                <a:effectLst/>
                <a:latin typeface="-apple-system"/>
              </a:rPr>
              <a:t>Tainui, </a:t>
            </a:r>
            <a:r>
              <a:rPr lang="en-NZ" sz="2400" b="0" i="0" err="1">
                <a:effectLst/>
                <a:latin typeface="-apple-system"/>
              </a:rPr>
              <a:t>Ngāti</a:t>
            </a:r>
            <a:r>
              <a:rPr lang="en-NZ" sz="2400" b="0" i="0">
                <a:effectLst/>
                <a:latin typeface="-apple-system"/>
              </a:rPr>
              <a:t> </a:t>
            </a:r>
            <a:r>
              <a:rPr lang="en-NZ" sz="2400" b="0" i="0" err="1">
                <a:effectLst/>
                <a:latin typeface="-apple-system"/>
              </a:rPr>
              <a:t>Wairere</a:t>
            </a:r>
            <a:endParaRPr lang="en-NZ" sz="2400">
              <a:latin typeface="Calibri" panose="020F0502020204030204" pitchFamily="34" charset="0"/>
              <a:ea typeface="Calibri" panose="020F0502020204030204" pitchFamily="34" charset="0"/>
              <a:cs typeface="Calibri"/>
            </a:endParaRPr>
          </a:p>
          <a:p>
            <a:pPr marL="342900" indent="-342900">
              <a:spcBef>
                <a:spcPts val="1200"/>
              </a:spcBef>
              <a:spcAft>
                <a:spcPts val="1200"/>
              </a:spcAft>
              <a:buClr>
                <a:srgbClr val="00ABC5"/>
              </a:buClr>
              <a:buSzPct val="100000"/>
              <a:buFont typeface="Arial" panose="020B0604020202020204" pitchFamily="34" charset="0"/>
              <a:buChar char="•"/>
            </a:pPr>
            <a:endParaRPr lang="en-NZ"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2490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1" y="0"/>
            <a:ext cx="12735166" cy="6858000"/>
          </a:xfrm>
          <a:prstGeom prst="rect">
            <a:avLst/>
          </a:prstGeom>
        </p:spPr>
      </p:pic>
      <p:sp>
        <p:nvSpPr>
          <p:cNvPr id="7" name="object 3">
            <a:extLst>
              <a:ext uri="{FF2B5EF4-FFF2-40B4-BE49-F238E27FC236}">
                <a16:creationId xmlns:a16="http://schemas.microsoft.com/office/drawing/2014/main" id="{2D20ADF2-6FA8-4140-BCF7-EB41C6D900CC}"/>
              </a:ext>
            </a:extLst>
          </p:cNvPr>
          <p:cNvSpPr txBox="1">
            <a:spLocks noGrp="1"/>
          </p:cNvSpPr>
          <p:nvPr>
            <p:ph type="title"/>
          </p:nvPr>
        </p:nvSpPr>
        <p:spPr>
          <a:xfrm>
            <a:off x="1456038" y="2585179"/>
            <a:ext cx="8853603" cy="1951816"/>
          </a:xfrm>
          <a:prstGeom prst="rect">
            <a:avLst/>
          </a:prstGeom>
        </p:spPr>
        <p:txBody>
          <a:bodyPr vert="horz" wrap="square" lIns="0" tIns="12700" rIns="0" bIns="0" rtlCol="0" anchor="t">
            <a:spAutoFit/>
          </a:bodyPr>
          <a:lstStyle/>
          <a:p>
            <a:pPr marL="12700" algn="ctr">
              <a:spcBef>
                <a:spcPts val="100"/>
              </a:spcBef>
            </a:pPr>
            <a:r>
              <a:rPr lang="en-NZ" spc="-45">
                <a:solidFill>
                  <a:schemeClr val="bg1"/>
                </a:solidFill>
              </a:rPr>
              <a:t>Closing comments</a:t>
            </a:r>
            <a:br>
              <a:rPr lang="en-NZ" spc="-45">
                <a:solidFill>
                  <a:schemeClr val="bg1"/>
                </a:solidFill>
              </a:rPr>
            </a:br>
            <a:br>
              <a:rPr lang="en-NZ" sz="3600" spc="-45">
                <a:solidFill>
                  <a:schemeClr val="bg1"/>
                </a:solidFill>
                <a:ea typeface="Calibri"/>
              </a:rPr>
            </a:br>
            <a:r>
              <a:rPr lang="en-NZ" sz="3600" spc="-45">
                <a:solidFill>
                  <a:schemeClr val="bg1"/>
                </a:solidFill>
              </a:rPr>
              <a:t>Bill Bayfield  |  Chief Executive</a:t>
            </a:r>
            <a:endParaRPr lang="en-NZ" sz="3600" spc="-45">
              <a:solidFill>
                <a:schemeClr val="bg1"/>
              </a:solidFill>
              <a:ea typeface="Calibri"/>
            </a:endParaRPr>
          </a:p>
        </p:txBody>
      </p:sp>
    </p:spTree>
    <p:extLst>
      <p:ext uri="{BB962C8B-B14F-4D97-AF65-F5344CB8AC3E}">
        <p14:creationId xmlns:p14="http://schemas.microsoft.com/office/powerpoint/2010/main" val="2675313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EFB6F2B-15D3-B142-BFB9-8D98709A12D6}"/>
              </a:ext>
            </a:extLst>
          </p:cNvPr>
          <p:cNvSpPr txBox="1"/>
          <p:nvPr/>
        </p:nvSpPr>
        <p:spPr>
          <a:xfrm>
            <a:off x="11049000" y="1132840"/>
            <a:ext cx="869355" cy="391160"/>
          </a:xfrm>
          <a:prstGeom prst="rect">
            <a:avLst/>
          </a:prstGeom>
        </p:spPr>
        <p:txBody>
          <a:bodyPr vert="horz" wrap="square" lIns="0" tIns="12700" rIns="0" bIns="0" rtlCol="0">
            <a:spAutoFit/>
          </a:bodyPr>
          <a:lstStyle/>
          <a:p>
            <a:pPr marL="12700" algn="r">
              <a:lnSpc>
                <a:spcPct val="100000"/>
              </a:lnSpc>
              <a:spcBef>
                <a:spcPts val="100"/>
              </a:spcBef>
            </a:pPr>
            <a:fld id="{024190AE-C854-AD42-8484-7A72FD9F9630}" type="slidenum">
              <a:rPr lang="en-NZ" sz="2400" smtClean="0">
                <a:solidFill>
                  <a:srgbClr val="59C5C7"/>
                </a:solidFill>
                <a:latin typeface="Calibri"/>
                <a:cs typeface="Calibri"/>
              </a:rPr>
              <a:t>56</a:t>
            </a:fld>
            <a:endParaRPr sz="2400">
              <a:latin typeface="Calibri"/>
              <a:cs typeface="Calibri"/>
            </a:endParaRPr>
          </a:p>
        </p:txBody>
      </p:sp>
      <p:pic>
        <p:nvPicPr>
          <p:cNvPr id="10" name="Picture 9" descr="Background pattern&#10;&#10;Description automatically generated">
            <a:extLst>
              <a:ext uri="{FF2B5EF4-FFF2-40B4-BE49-F238E27FC236}">
                <a16:creationId xmlns:a16="http://schemas.microsoft.com/office/drawing/2014/main" id="{E7370416-E42F-EB4D-BE2E-9FC5CA913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bject 3">
            <a:extLst>
              <a:ext uri="{FF2B5EF4-FFF2-40B4-BE49-F238E27FC236}">
                <a16:creationId xmlns:a16="http://schemas.microsoft.com/office/drawing/2014/main" id="{E829F373-8A93-4852-D71C-3278D7D79CE5}"/>
              </a:ext>
            </a:extLst>
          </p:cNvPr>
          <p:cNvSpPr txBox="1">
            <a:spLocks noGrp="1"/>
          </p:cNvSpPr>
          <p:nvPr>
            <p:ph type="title"/>
          </p:nvPr>
        </p:nvSpPr>
        <p:spPr>
          <a:xfrm>
            <a:off x="784934" y="2730090"/>
            <a:ext cx="10126362" cy="1397819"/>
          </a:xfrm>
          <a:prstGeom prst="rect">
            <a:avLst/>
          </a:prstGeom>
        </p:spPr>
        <p:txBody>
          <a:bodyPr vert="horz" wrap="square" lIns="0" tIns="12700" rIns="0" bIns="0" rtlCol="0">
            <a:spAutoFit/>
          </a:bodyPr>
          <a:lstStyle/>
          <a:p>
            <a:pPr marL="12700" algn="ctr">
              <a:spcBef>
                <a:spcPts val="100"/>
              </a:spcBef>
            </a:pPr>
            <a:r>
              <a:rPr lang="en-NZ" spc="-45">
                <a:solidFill>
                  <a:schemeClr val="bg1"/>
                </a:solidFill>
              </a:rPr>
              <a:t>Lunch break</a:t>
            </a:r>
            <a:br>
              <a:rPr lang="en-NZ" sz="3600" spc="-45">
                <a:solidFill>
                  <a:schemeClr val="bg1"/>
                </a:solidFill>
              </a:rPr>
            </a:br>
            <a:endParaRPr lang="en-NZ" sz="3600" spc="-15">
              <a:solidFill>
                <a:schemeClr val="bg1"/>
              </a:solidFill>
            </a:endParaRPr>
          </a:p>
        </p:txBody>
      </p:sp>
    </p:spTree>
    <p:extLst>
      <p:ext uri="{BB962C8B-B14F-4D97-AF65-F5344CB8AC3E}">
        <p14:creationId xmlns:p14="http://schemas.microsoft.com/office/powerpoint/2010/main" val="3178961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42F8DFD-F805-4D41-B142-1A3739003564}"/>
              </a:ext>
            </a:extLst>
          </p:cNvPr>
          <p:cNvPicPr>
            <a:picLocks noChangeAspect="1"/>
          </p:cNvPicPr>
          <p:nvPr/>
        </p:nvPicPr>
        <p:blipFill rotWithShape="1">
          <a:blip r:embed="rId3">
            <a:extLst>
              <a:ext uri="{28A0092B-C50C-407E-A947-70E740481C1C}">
                <a14:useLocalDpi xmlns:a14="http://schemas.microsoft.com/office/drawing/2010/main" val="0"/>
              </a:ext>
            </a:extLst>
          </a:blip>
          <a:srcRect t="19137" r="4689" b="14353"/>
          <a:stretch/>
        </p:blipFill>
        <p:spPr>
          <a:xfrm>
            <a:off x="0" y="232830"/>
            <a:ext cx="12192000" cy="6625170"/>
          </a:xfrm>
          <a:prstGeom prst="rect">
            <a:avLst/>
          </a:prstGeom>
        </p:spPr>
      </p:pic>
      <p:sp>
        <p:nvSpPr>
          <p:cNvPr id="4" name="Title 1">
            <a:extLst>
              <a:ext uri="{FF2B5EF4-FFF2-40B4-BE49-F238E27FC236}">
                <a16:creationId xmlns:a16="http://schemas.microsoft.com/office/drawing/2014/main" id="{E3841B78-8B79-4469-9A96-D660641B0D4B}"/>
              </a:ext>
            </a:extLst>
          </p:cNvPr>
          <p:cNvSpPr txBox="1">
            <a:spLocks/>
          </p:cNvSpPr>
          <p:nvPr/>
        </p:nvSpPr>
        <p:spPr>
          <a:xfrm>
            <a:off x="753035" y="498442"/>
            <a:ext cx="9293007" cy="615553"/>
          </a:xfrm>
          <a:prstGeom prst="rect">
            <a:avLst/>
          </a:prstGeom>
          <a:noFill/>
          <a:ln>
            <a:noFill/>
          </a:ln>
        </p:spPr>
        <p:txBody>
          <a:bodyPr vert="horz" wrap="square" lIns="0" tIns="0" rIns="0" bIns="0" anchor="t" anchorCtr="0" compatLnSpc="1">
            <a:spAutoFit/>
          </a:bodyPr>
          <a:lstStyle>
            <a:lvl1pPr eaLnBrk="1" hangingPunct="1">
              <a:defRPr cap="none" baseline="0">
                <a:solidFill>
                  <a:srgbClr val="00ABC5"/>
                </a:solidFill>
                <a:latin typeface="+mj-lt"/>
                <a:ea typeface="+mj-ea"/>
                <a:cs typeface="+mj-cs"/>
              </a:defRPr>
            </a:lvl1pPr>
          </a:lstStyle>
          <a:p>
            <a:pPr marL="12700">
              <a:spcBef>
                <a:spcPts val="100"/>
              </a:spcBef>
            </a:pPr>
            <a:r>
              <a:rPr lang="en-NZ" sz="4000" b="1" kern="0" spc="-5">
                <a:solidFill>
                  <a:srgbClr val="005A83"/>
                </a:solidFill>
                <a:latin typeface="Calibri"/>
                <a:cs typeface="Calibri"/>
              </a:rPr>
              <a:t>Drinking Water Safety Planning</a:t>
            </a:r>
            <a:endParaRPr lang="en-US" kern="0"/>
          </a:p>
        </p:txBody>
      </p:sp>
      <p:sp>
        <p:nvSpPr>
          <p:cNvPr id="8" name="Text Placeholder 2">
            <a:extLst>
              <a:ext uri="{FF2B5EF4-FFF2-40B4-BE49-F238E27FC236}">
                <a16:creationId xmlns:a16="http://schemas.microsoft.com/office/drawing/2014/main" id="{6048D355-F0D8-49C8-A2E4-36E5C15F2ECF}"/>
              </a:ext>
            </a:extLst>
          </p:cNvPr>
          <p:cNvSpPr txBox="1">
            <a:spLocks/>
          </p:cNvSpPr>
          <p:nvPr/>
        </p:nvSpPr>
        <p:spPr>
          <a:xfrm>
            <a:off x="753035" y="1208784"/>
            <a:ext cx="9023754" cy="1277273"/>
          </a:xfrm>
          <a:prstGeom prst="rect">
            <a:avLst/>
          </a:prstGeom>
          <a:noFill/>
          <a:ln>
            <a:noFill/>
          </a:ln>
        </p:spPr>
        <p:txBody>
          <a:bodyPr vert="horz" wrap="square" lIns="0" tIns="0" rIns="0" bIns="0" anchor="t" anchorCtr="0" compatLnSpc="1">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Aft>
                <a:spcPts val="600"/>
              </a:spcAft>
              <a:buClr>
                <a:srgbClr val="00ABC5"/>
              </a:buClr>
              <a:buSzPct val="100000"/>
            </a:pPr>
            <a:r>
              <a:rPr lang="en-NZ" sz="2400" b="1" kern="0" spc="-5">
                <a:solidFill>
                  <a:srgbClr val="00ABC5"/>
                </a:solidFill>
                <a:latin typeface="Calibri"/>
                <a:cs typeface="Calibri"/>
              </a:rPr>
              <a:t>A continuous process of improvement</a:t>
            </a:r>
            <a:endParaRPr lang="en-NZ" sz="2400" kern="0">
              <a:solidFill>
                <a:srgbClr val="00ABC5"/>
              </a:solidFill>
              <a:cs typeface="Calibri"/>
            </a:endParaRPr>
          </a:p>
          <a:p>
            <a:pPr>
              <a:buClr>
                <a:srgbClr val="00ABC5"/>
              </a:buClr>
              <a:buSzPct val="100000"/>
            </a:pPr>
            <a:r>
              <a:rPr lang="en-NZ" kern="0">
                <a:cs typeface="Calibri"/>
              </a:rPr>
              <a:t>We don’t expect you to be perfect immediately! You still need to manage your risks and provide safe drinking water. Submitting your Drinking Water Safety Plan is a milestone in a continuous process of improvement. </a:t>
            </a:r>
            <a:endParaRPr lang="en-NZ" kern="0">
              <a:solidFill>
                <a:schemeClr val="tx1"/>
              </a:solidFill>
              <a:cs typeface="Calibri"/>
            </a:endParaRPr>
          </a:p>
        </p:txBody>
      </p:sp>
      <p:sp>
        <p:nvSpPr>
          <p:cNvPr id="10" name="TextBox 9">
            <a:extLst>
              <a:ext uri="{FF2B5EF4-FFF2-40B4-BE49-F238E27FC236}">
                <a16:creationId xmlns:a16="http://schemas.microsoft.com/office/drawing/2014/main" id="{EA6F1CFB-F883-4AE2-98DF-5E15001C0DFB}"/>
              </a:ext>
            </a:extLst>
          </p:cNvPr>
          <p:cNvSpPr txBox="1"/>
          <p:nvPr/>
        </p:nvSpPr>
        <p:spPr>
          <a:xfrm>
            <a:off x="7795025" y="4324540"/>
            <a:ext cx="4284231" cy="2300630"/>
          </a:xfrm>
          <a:prstGeom prst="rect">
            <a:avLst/>
          </a:prstGeom>
          <a:noFill/>
        </p:spPr>
        <p:txBody>
          <a:bodyPr wrap="square">
            <a:spAutoFit/>
          </a:bodyPr>
          <a:lstStyle/>
          <a:p>
            <a:pPr lvl="1" algn="l">
              <a:spcBef>
                <a:spcPts val="600"/>
              </a:spcBef>
              <a:spcAft>
                <a:spcPts val="600"/>
              </a:spcAft>
              <a:buClr>
                <a:srgbClr val="00ABC5"/>
              </a:buClr>
              <a:buSzPct val="100000"/>
            </a:pPr>
            <a:r>
              <a:rPr lang="en-NZ" kern="0">
                <a:cs typeface="Calibri"/>
              </a:rPr>
              <a:t>Your Drinking Water Safety Plan should cover:</a:t>
            </a:r>
          </a:p>
          <a:p>
            <a:pPr marL="742950" lvl="1" indent="-285750" algn="l">
              <a:spcBef>
                <a:spcPts val="300"/>
              </a:spcBef>
              <a:spcAft>
                <a:spcPts val="300"/>
              </a:spcAft>
              <a:buClr>
                <a:srgbClr val="00ABC5"/>
              </a:buClr>
              <a:buSzPct val="100000"/>
              <a:buFont typeface="Arial,Sans-Serif" pitchFamily="34"/>
              <a:buChar char="•"/>
            </a:pPr>
            <a:r>
              <a:rPr lang="en-NZ" kern="0">
                <a:cs typeface="Calibri"/>
              </a:rPr>
              <a:t>What your risks are</a:t>
            </a:r>
          </a:p>
          <a:p>
            <a:pPr marL="742950" lvl="1" indent="-285750" algn="l">
              <a:spcBef>
                <a:spcPts val="300"/>
              </a:spcBef>
              <a:spcAft>
                <a:spcPts val="300"/>
              </a:spcAft>
              <a:buClr>
                <a:srgbClr val="00ABC5"/>
              </a:buClr>
              <a:buSzPct val="100000"/>
              <a:buFont typeface="Arial,Sans-Serif" pitchFamily="34"/>
              <a:buChar char="•"/>
            </a:pPr>
            <a:r>
              <a:rPr lang="en-NZ" kern="0">
                <a:cs typeface="Calibri"/>
              </a:rPr>
              <a:t>What your challenges are, including Te Mana o </a:t>
            </a:r>
            <a:r>
              <a:rPr lang="en-NZ" kern="0" err="1">
                <a:cs typeface="Calibri"/>
              </a:rPr>
              <a:t>te</a:t>
            </a:r>
            <a:r>
              <a:rPr lang="en-NZ" kern="0">
                <a:cs typeface="Calibri"/>
              </a:rPr>
              <a:t> Wai</a:t>
            </a:r>
          </a:p>
          <a:p>
            <a:pPr marL="742950" lvl="1" indent="-285750" algn="l">
              <a:spcBef>
                <a:spcPts val="300"/>
              </a:spcBef>
              <a:spcAft>
                <a:spcPts val="300"/>
              </a:spcAft>
              <a:buClr>
                <a:srgbClr val="00ABC5"/>
              </a:buClr>
              <a:buSzPct val="100000"/>
              <a:buFont typeface="Arial,Sans-Serif" pitchFamily="34"/>
              <a:buChar char="•"/>
            </a:pPr>
            <a:r>
              <a:rPr lang="en-NZ" kern="0">
                <a:cs typeface="Calibri"/>
              </a:rPr>
              <a:t>Your timeline for meeting your risks and challenges</a:t>
            </a:r>
            <a:endParaRPr lang="en-US" kern="0">
              <a:cs typeface="Calibri"/>
            </a:endParaRPr>
          </a:p>
        </p:txBody>
      </p:sp>
    </p:spTree>
    <p:extLst>
      <p:ext uri="{BB962C8B-B14F-4D97-AF65-F5344CB8AC3E}">
        <p14:creationId xmlns:p14="http://schemas.microsoft.com/office/powerpoint/2010/main" val="211290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8F6D-5BA7-411B-882B-97466105AA0F}"/>
              </a:ext>
            </a:extLst>
          </p:cNvPr>
          <p:cNvSpPr txBox="1">
            <a:spLocks noGrp="1"/>
          </p:cNvSpPr>
          <p:nvPr>
            <p:ph type="title"/>
          </p:nvPr>
        </p:nvSpPr>
        <p:spPr>
          <a:xfrm>
            <a:off x="679902" y="469603"/>
            <a:ext cx="9287368" cy="738664"/>
          </a:xfrm>
          <a:prstGeom prst="rect">
            <a:avLst/>
          </a:prstGeom>
          <a:noFill/>
          <a:ln>
            <a:noFill/>
          </a:ln>
        </p:spPr>
        <p:txBody>
          <a:bodyPr vert="horz" wrap="square" lIns="0" tIns="0" rIns="0" bIns="0" anchor="t" anchorCtr="0" compatLnSpc="1">
            <a:spAutoFit/>
          </a:bodyPr>
          <a:lstStyle/>
          <a:p>
            <a:pPr marL="12700">
              <a:spcBef>
                <a:spcPts val="100"/>
              </a:spcBef>
            </a:pPr>
            <a:r>
              <a:rPr lang="en-NZ" sz="4800" b="1" spc="-5">
                <a:solidFill>
                  <a:srgbClr val="005A83"/>
                </a:solidFill>
                <a:cs typeface="Calibri"/>
              </a:rPr>
              <a:t>What we will cover today</a:t>
            </a:r>
            <a:endParaRPr lang="en-US" sz="4800" b="1" spc="-5">
              <a:solidFill>
                <a:srgbClr val="005A83"/>
              </a:solidFill>
              <a:cs typeface="Calibri"/>
            </a:endParaRPr>
          </a:p>
        </p:txBody>
      </p:sp>
      <p:graphicFrame>
        <p:nvGraphicFramePr>
          <p:cNvPr id="5" name="Table 4">
            <a:extLst>
              <a:ext uri="{FF2B5EF4-FFF2-40B4-BE49-F238E27FC236}">
                <a16:creationId xmlns:a16="http://schemas.microsoft.com/office/drawing/2014/main" id="{88038902-E6ED-519C-68E6-FE7BD6D1BF04}"/>
              </a:ext>
            </a:extLst>
          </p:cNvPr>
          <p:cNvGraphicFramePr>
            <a:graphicFrameLocks noGrp="1"/>
          </p:cNvGraphicFramePr>
          <p:nvPr>
            <p:extLst>
              <p:ext uri="{D42A27DB-BD31-4B8C-83A1-F6EECF244321}">
                <p14:modId xmlns:p14="http://schemas.microsoft.com/office/powerpoint/2010/main" val="1172341329"/>
              </p:ext>
            </p:extLst>
          </p:nvPr>
        </p:nvGraphicFramePr>
        <p:xfrm>
          <a:off x="679902" y="1457325"/>
          <a:ext cx="10445297" cy="5041202"/>
        </p:xfrm>
        <a:graphic>
          <a:graphicData uri="http://schemas.openxmlformats.org/drawingml/2006/table">
            <a:tbl>
              <a:tblPr firstRow="1" bandRow="1">
                <a:tableStyleId>{5A111915-BE36-4E01-A7E5-04B1672EAD32}</a:tableStyleId>
              </a:tblPr>
              <a:tblGrid>
                <a:gridCol w="1100260">
                  <a:extLst>
                    <a:ext uri="{9D8B030D-6E8A-4147-A177-3AD203B41FA5}">
                      <a16:colId xmlns:a16="http://schemas.microsoft.com/office/drawing/2014/main" val="760181908"/>
                    </a:ext>
                  </a:extLst>
                </a:gridCol>
                <a:gridCol w="3877688">
                  <a:extLst>
                    <a:ext uri="{9D8B030D-6E8A-4147-A177-3AD203B41FA5}">
                      <a16:colId xmlns:a16="http://schemas.microsoft.com/office/drawing/2014/main" val="2291416272"/>
                    </a:ext>
                  </a:extLst>
                </a:gridCol>
                <a:gridCol w="5467349">
                  <a:extLst>
                    <a:ext uri="{9D8B030D-6E8A-4147-A177-3AD203B41FA5}">
                      <a16:colId xmlns:a16="http://schemas.microsoft.com/office/drawing/2014/main" val="3195390410"/>
                    </a:ext>
                  </a:extLst>
                </a:gridCol>
              </a:tblGrid>
              <a:tr h="370840">
                <a:tc>
                  <a:txBody>
                    <a:bodyPr/>
                    <a:lstStyle/>
                    <a:p>
                      <a:endParaRPr lang="en-NZ"/>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00ABC5"/>
                    </a:solidFill>
                  </a:tcPr>
                </a:tc>
                <a:tc>
                  <a:txBody>
                    <a:bodyPr/>
                    <a:lstStyle/>
                    <a:p>
                      <a:pPr marL="108000" marR="0" lvl="0" indent="0" defTabSz="914400" eaLnBrk="1" fontAlgn="auto" latinLnBrk="0" hangingPunct="1">
                        <a:lnSpc>
                          <a:spcPct val="100000"/>
                        </a:lnSpc>
                        <a:spcBef>
                          <a:spcPts val="0"/>
                        </a:spcBef>
                        <a:spcAft>
                          <a:spcPts val="0"/>
                        </a:spcAft>
                        <a:buClrTx/>
                        <a:buSzTx/>
                        <a:buFontTx/>
                        <a:buNone/>
                        <a:tabLst/>
                        <a:defRPr/>
                      </a:pPr>
                      <a:r>
                        <a:rPr lang="en-NZ"/>
                        <a:t>Topic</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00ABC5"/>
                    </a:solidFill>
                  </a:tcPr>
                </a:tc>
                <a:tc>
                  <a:txBody>
                    <a:bodyPr/>
                    <a:lstStyle/>
                    <a:p>
                      <a:pPr marL="108000" marR="0" lvl="0" indent="0" defTabSz="914400" eaLnBrk="1" fontAlgn="auto" latinLnBrk="0" hangingPunct="1">
                        <a:lnSpc>
                          <a:spcPct val="100000"/>
                        </a:lnSpc>
                        <a:spcBef>
                          <a:spcPts val="0"/>
                        </a:spcBef>
                        <a:spcAft>
                          <a:spcPts val="0"/>
                        </a:spcAft>
                        <a:buClrTx/>
                        <a:buSzTx/>
                        <a:buFontTx/>
                        <a:buNone/>
                        <a:tabLst/>
                        <a:defRPr/>
                      </a:pPr>
                      <a:r>
                        <a:rPr lang="en-NZ"/>
                        <a:t>Presenter</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00ABC5"/>
                    </a:solidFill>
                  </a:tcPr>
                </a:tc>
                <a:extLst>
                  <a:ext uri="{0D108BD9-81ED-4DB2-BD59-A6C34878D82A}">
                    <a16:rowId xmlns:a16="http://schemas.microsoft.com/office/drawing/2014/main" val="1554401070"/>
                  </a:ext>
                </a:extLst>
              </a:tr>
              <a:tr h="370840">
                <a:tc>
                  <a:txBody>
                    <a:bodyPr/>
                    <a:lstStyle/>
                    <a:p>
                      <a:pPr marL="0" marR="0" lvl="0" indent="0" defTabSz="914400" eaLnBrk="1" fontAlgn="auto" latinLnBrk="0" hangingPunct="1">
                        <a:lnSpc>
                          <a:spcPct val="100000"/>
                        </a:lnSpc>
                        <a:spcBef>
                          <a:spcPts val="300"/>
                        </a:spcBef>
                        <a:spcAft>
                          <a:spcPts val="300"/>
                        </a:spcAft>
                        <a:buClrTx/>
                        <a:buSzTx/>
                        <a:buFontTx/>
                        <a:buNone/>
                        <a:tabLst/>
                        <a:defRPr/>
                      </a:pPr>
                      <a:r>
                        <a:rPr lang="en-NZ" sz="1600" b="1">
                          <a:solidFill>
                            <a:schemeClr val="tx1"/>
                          </a:solidFill>
                          <a:effectLst/>
                          <a:latin typeface="+mn-lt"/>
                          <a:ea typeface="+mn-ea"/>
                          <a:cs typeface="+mn-cs"/>
                        </a:rPr>
                        <a:t>9.10am</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tc>
                  <a:txBody>
                    <a:bodyPr/>
                    <a:lstStyle/>
                    <a:p>
                      <a:pPr marL="108000" indent="0">
                        <a:spcBef>
                          <a:spcPts val="300"/>
                        </a:spcBef>
                        <a:spcAft>
                          <a:spcPts val="300"/>
                        </a:spcAft>
                        <a:buClr>
                          <a:srgbClr val="00ABC5"/>
                        </a:buClr>
                        <a:buFont typeface="Arial" panose="020B0604020202020204" pitchFamily="34" charset="0"/>
                        <a:buNone/>
                      </a:pPr>
                      <a:r>
                        <a:rPr lang="en-NZ" sz="1600">
                          <a:solidFill>
                            <a:schemeClr val="tx1"/>
                          </a:solidFill>
                          <a:effectLst/>
                          <a:latin typeface="+mn-lt"/>
                          <a:ea typeface="+mn-ea"/>
                          <a:cs typeface="+mn-cs"/>
                        </a:rPr>
                        <a:t>We’ve been listening and learning </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tc>
                  <a:txBody>
                    <a:bodyPr/>
                    <a:lstStyle/>
                    <a:p>
                      <a:pPr marL="108000">
                        <a:lnSpc>
                          <a:spcPct val="107000"/>
                        </a:lnSpc>
                        <a:spcBef>
                          <a:spcPts val="300"/>
                        </a:spcBef>
                        <a:spcAft>
                          <a:spcPts val="300"/>
                        </a:spcAft>
                      </a:pPr>
                      <a:r>
                        <a:rPr lang="en-NZ" sz="1600">
                          <a:solidFill>
                            <a:schemeClr val="tx1"/>
                          </a:solidFill>
                          <a:effectLst/>
                          <a:latin typeface="+mn-lt"/>
                          <a:ea typeface="+mn-ea"/>
                          <a:cs typeface="+mn-cs"/>
                        </a:rPr>
                        <a:t>Ray McMillan, Head of Regulatory</a:t>
                      </a:r>
                    </a:p>
                  </a:txBody>
                  <a:tcPr marL="68580" marR="68580" marT="17780" marB="17780">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extLst>
                  <a:ext uri="{0D108BD9-81ED-4DB2-BD59-A6C34878D82A}">
                    <a16:rowId xmlns:a16="http://schemas.microsoft.com/office/drawing/2014/main" val="1135763510"/>
                  </a:ext>
                </a:extLst>
              </a:tr>
              <a:tr h="370840">
                <a:tc>
                  <a:txBody>
                    <a:bodyPr/>
                    <a:lstStyle/>
                    <a:p>
                      <a:pPr>
                        <a:spcBef>
                          <a:spcPts val="300"/>
                        </a:spcBef>
                        <a:spcAft>
                          <a:spcPts val="300"/>
                        </a:spcAft>
                      </a:pPr>
                      <a:r>
                        <a:rPr lang="en-NZ" sz="1600" b="1">
                          <a:solidFill>
                            <a:schemeClr val="tx1"/>
                          </a:solidFill>
                          <a:effectLst/>
                          <a:latin typeface="+mn-lt"/>
                          <a:ea typeface="+mn-ea"/>
                          <a:cs typeface="+mn-cs"/>
                        </a:rPr>
                        <a:t>9.30am</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tc>
                  <a:txBody>
                    <a:bodyPr/>
                    <a:lstStyle/>
                    <a:p>
                      <a:pPr marL="108000">
                        <a:lnSpc>
                          <a:spcPct val="107000"/>
                        </a:lnSpc>
                        <a:spcBef>
                          <a:spcPts val="300"/>
                        </a:spcBef>
                        <a:spcAft>
                          <a:spcPts val="300"/>
                        </a:spcAft>
                      </a:pPr>
                      <a:r>
                        <a:rPr lang="en-NZ" sz="1600" b="1">
                          <a:solidFill>
                            <a:schemeClr val="tx1"/>
                          </a:solidFill>
                          <a:effectLst/>
                          <a:latin typeface="+mn-lt"/>
                          <a:ea typeface="+mn-ea"/>
                          <a:cs typeface="+mn-cs"/>
                        </a:rPr>
                        <a:t>The risk management landscape – part 1</a:t>
                      </a:r>
                    </a:p>
                    <a:p>
                      <a:pPr marL="108000" lvl="0" indent="0">
                        <a:lnSpc>
                          <a:spcPct val="107000"/>
                        </a:lnSpc>
                        <a:spcBef>
                          <a:spcPts val="300"/>
                        </a:spcBef>
                        <a:spcAft>
                          <a:spcPts val="300"/>
                        </a:spcAft>
                        <a:buClr>
                          <a:srgbClr val="00ABC5"/>
                        </a:buClr>
                        <a:buSzPct val="80000"/>
                        <a:buFont typeface="Arial" panose="020B0604020202020204" pitchFamily="34" charset="0"/>
                        <a:buNone/>
                      </a:pPr>
                      <a:r>
                        <a:rPr lang="en-NZ" sz="1600">
                          <a:solidFill>
                            <a:schemeClr val="tx1"/>
                          </a:solidFill>
                          <a:effectLst/>
                          <a:latin typeface="+mn-lt"/>
                          <a:ea typeface="+mn-ea"/>
                          <a:cs typeface="+mn-cs"/>
                        </a:rPr>
                        <a:t>Drinking Water Safety Planning </a:t>
                      </a:r>
                    </a:p>
                    <a:p>
                      <a:pPr marL="108000" lvl="0" indent="0">
                        <a:lnSpc>
                          <a:spcPct val="107000"/>
                        </a:lnSpc>
                        <a:spcBef>
                          <a:spcPts val="300"/>
                        </a:spcBef>
                        <a:spcAft>
                          <a:spcPts val="300"/>
                        </a:spcAft>
                        <a:buClr>
                          <a:srgbClr val="00ABC5"/>
                        </a:buClr>
                        <a:buSzPct val="80000"/>
                        <a:buFont typeface="Arial" panose="020B0604020202020204" pitchFamily="34" charset="0"/>
                        <a:buNone/>
                      </a:pPr>
                      <a:endParaRPr lang="en-NZ" sz="1600">
                        <a:solidFill>
                          <a:schemeClr val="tx1"/>
                        </a:solidFill>
                        <a:effectLst/>
                        <a:latin typeface="+mn-lt"/>
                        <a:ea typeface="+mn-ea"/>
                        <a:cs typeface="+mn-cs"/>
                      </a:endParaRPr>
                    </a:p>
                    <a:p>
                      <a:pPr marL="108000" lvl="0" indent="0">
                        <a:lnSpc>
                          <a:spcPct val="107000"/>
                        </a:lnSpc>
                        <a:spcBef>
                          <a:spcPts val="300"/>
                        </a:spcBef>
                        <a:spcAft>
                          <a:spcPts val="0"/>
                        </a:spcAft>
                        <a:buClr>
                          <a:srgbClr val="00ABC5"/>
                        </a:buClr>
                        <a:buSzPct val="80000"/>
                        <a:buFont typeface="Arial" panose="020B0604020202020204" pitchFamily="34" charset="0"/>
                        <a:buNone/>
                      </a:pPr>
                      <a:endParaRPr lang="en-NZ" sz="1600">
                        <a:solidFill>
                          <a:schemeClr val="tx1"/>
                        </a:solidFill>
                        <a:effectLst/>
                        <a:latin typeface="+mn-lt"/>
                        <a:ea typeface="+mn-ea"/>
                        <a:cs typeface="+mn-cs"/>
                      </a:endParaRPr>
                    </a:p>
                    <a:p>
                      <a:pPr marL="108000" lvl="0" indent="0">
                        <a:lnSpc>
                          <a:spcPct val="107000"/>
                        </a:lnSpc>
                        <a:spcBef>
                          <a:spcPts val="300"/>
                        </a:spcBef>
                        <a:spcAft>
                          <a:spcPts val="300"/>
                        </a:spcAft>
                        <a:buClr>
                          <a:srgbClr val="00ABC5"/>
                        </a:buClr>
                        <a:buSzPct val="80000"/>
                        <a:buFont typeface="Arial" panose="020B0604020202020204" pitchFamily="34" charset="0"/>
                        <a:buNone/>
                      </a:pPr>
                      <a:r>
                        <a:rPr lang="en-NZ" sz="1600">
                          <a:solidFill>
                            <a:schemeClr val="tx1"/>
                          </a:solidFill>
                          <a:effectLst/>
                          <a:latin typeface="+mn-lt"/>
                          <a:ea typeface="+mn-ea"/>
                          <a:cs typeface="+mn-cs"/>
                        </a:rPr>
                        <a:t>Maturity Model</a:t>
                      </a:r>
                    </a:p>
                  </a:txBody>
                  <a:tcPr marL="68580" marR="68580" marT="17780" marB="17780">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tc>
                  <a:txBody>
                    <a:bodyPr/>
                    <a:lstStyle/>
                    <a:p>
                      <a:pPr marL="108000">
                        <a:spcBef>
                          <a:spcPts val="300"/>
                        </a:spcBef>
                        <a:spcAft>
                          <a:spcPts val="300"/>
                        </a:spcAft>
                      </a:pPr>
                      <a:endParaRPr lang="en-NZ" sz="1600">
                        <a:solidFill>
                          <a:schemeClr val="tx1"/>
                        </a:solidFill>
                        <a:effectLst/>
                        <a:latin typeface="+mn-lt"/>
                        <a:ea typeface="+mn-ea"/>
                        <a:cs typeface="+mn-cs"/>
                      </a:endParaRPr>
                    </a:p>
                    <a:p>
                      <a:pPr marL="108000">
                        <a:spcBef>
                          <a:spcPts val="300"/>
                        </a:spcBef>
                        <a:spcAft>
                          <a:spcPts val="300"/>
                        </a:spcAft>
                      </a:pPr>
                      <a:r>
                        <a:rPr lang="en-NZ" sz="1600">
                          <a:solidFill>
                            <a:schemeClr val="tx1"/>
                          </a:solidFill>
                          <a:effectLst/>
                          <a:latin typeface="+mn-lt"/>
                          <a:ea typeface="+mn-ea"/>
                          <a:cs typeface="+mn-cs"/>
                        </a:rPr>
                        <a:t>Jim Graham, Principal Advisor Drinking Water </a:t>
                      </a:r>
                    </a:p>
                    <a:p>
                      <a:pPr marL="108000">
                        <a:spcBef>
                          <a:spcPts val="300"/>
                        </a:spcBef>
                        <a:spcAft>
                          <a:spcPts val="300"/>
                        </a:spcAft>
                      </a:pPr>
                      <a:r>
                        <a:rPr lang="en-NZ" sz="1600">
                          <a:solidFill>
                            <a:schemeClr val="tx1"/>
                          </a:solidFill>
                          <a:effectLst/>
                          <a:latin typeface="+mn-lt"/>
                          <a:ea typeface="+mn-ea"/>
                          <a:cs typeface="+mn-cs"/>
                        </a:rPr>
                        <a:t>Raelyn Rika, Senior Regulatory Delivery Advisor</a:t>
                      </a:r>
                    </a:p>
                    <a:p>
                      <a:pPr marL="108000">
                        <a:spcBef>
                          <a:spcPts val="300"/>
                        </a:spcBef>
                        <a:spcAft>
                          <a:spcPts val="300"/>
                        </a:spcAft>
                      </a:pPr>
                      <a:r>
                        <a:rPr lang="en-NZ" sz="1600">
                          <a:solidFill>
                            <a:schemeClr val="tx1"/>
                          </a:solidFill>
                          <a:effectLst/>
                          <a:latin typeface="+mn-lt"/>
                          <a:ea typeface="+mn-ea"/>
                          <a:cs typeface="+mn-cs"/>
                        </a:rPr>
                        <a:t>Rukuwai Allen, </a:t>
                      </a:r>
                      <a:r>
                        <a:rPr lang="en-NZ" sz="1600" err="1">
                          <a:solidFill>
                            <a:schemeClr val="tx1"/>
                          </a:solidFill>
                          <a:effectLst/>
                          <a:latin typeface="+mn-lt"/>
                          <a:ea typeface="+mn-ea"/>
                          <a:cs typeface="+mn-cs"/>
                        </a:rPr>
                        <a:t>Kaiwhakahaere</a:t>
                      </a:r>
                      <a:r>
                        <a:rPr lang="en-NZ" sz="1600">
                          <a:solidFill>
                            <a:schemeClr val="tx1"/>
                          </a:solidFill>
                          <a:effectLst/>
                          <a:latin typeface="+mn-lt"/>
                          <a:ea typeface="+mn-ea"/>
                          <a:cs typeface="+mn-cs"/>
                        </a:rPr>
                        <a:t> </a:t>
                      </a:r>
                      <a:r>
                        <a:rPr lang="en-NZ" sz="1600" err="1">
                          <a:solidFill>
                            <a:schemeClr val="tx1"/>
                          </a:solidFill>
                          <a:effectLst/>
                          <a:latin typeface="+mn-lt"/>
                          <a:ea typeface="+mn-ea"/>
                          <a:cs typeface="+mn-cs"/>
                        </a:rPr>
                        <a:t>Ārahi</a:t>
                      </a:r>
                      <a:endParaRPr lang="en-NZ" sz="1600">
                        <a:solidFill>
                          <a:schemeClr val="tx1"/>
                        </a:solidFill>
                        <a:effectLst/>
                        <a:latin typeface="+mn-lt"/>
                        <a:ea typeface="+mn-ea"/>
                        <a:cs typeface="+mn-cs"/>
                      </a:endParaRPr>
                    </a:p>
                    <a:p>
                      <a:pPr marL="108000">
                        <a:spcBef>
                          <a:spcPts val="300"/>
                        </a:spcBef>
                        <a:spcAft>
                          <a:spcPts val="300"/>
                        </a:spcAft>
                      </a:pPr>
                      <a:r>
                        <a:rPr lang="en-NZ" sz="1600">
                          <a:solidFill>
                            <a:schemeClr val="tx1"/>
                          </a:solidFill>
                          <a:effectLst/>
                          <a:latin typeface="+mn-lt"/>
                          <a:ea typeface="+mn-ea"/>
                          <a:cs typeface="+mn-cs"/>
                        </a:rPr>
                        <a:t>Helen Robertson, Manager Regulatory Policy</a:t>
                      </a:r>
                    </a:p>
                    <a:p>
                      <a:pPr marL="108000">
                        <a:spcBef>
                          <a:spcPts val="300"/>
                        </a:spcBef>
                        <a:spcAft>
                          <a:spcPts val="300"/>
                        </a:spcAft>
                      </a:pPr>
                      <a:r>
                        <a:rPr lang="en-NZ" sz="1600">
                          <a:solidFill>
                            <a:schemeClr val="tx1"/>
                          </a:solidFill>
                          <a:effectLst/>
                          <a:latin typeface="+mn-lt"/>
                          <a:ea typeface="+mn-ea"/>
                          <a:cs typeface="+mn-cs"/>
                        </a:rPr>
                        <a:t>Ross Waugh, Waugh Infrastructure Management Ltd</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extLst>
                  <a:ext uri="{0D108BD9-81ED-4DB2-BD59-A6C34878D82A}">
                    <a16:rowId xmlns:a16="http://schemas.microsoft.com/office/drawing/2014/main" val="2691145239"/>
                  </a:ext>
                </a:extLst>
              </a:tr>
              <a:tr h="370840">
                <a:tc>
                  <a:txBody>
                    <a:bodyPr/>
                    <a:lstStyle/>
                    <a:p>
                      <a:pPr>
                        <a:spcBef>
                          <a:spcPts val="300"/>
                        </a:spcBef>
                        <a:spcAft>
                          <a:spcPts val="300"/>
                        </a:spcAft>
                      </a:pPr>
                      <a:r>
                        <a:rPr lang="en-NZ" sz="1600" b="1">
                          <a:solidFill>
                            <a:schemeClr val="tx1"/>
                          </a:solidFill>
                          <a:effectLst/>
                          <a:latin typeface="+mn-lt"/>
                          <a:ea typeface="+mn-ea"/>
                          <a:cs typeface="+mn-cs"/>
                        </a:rPr>
                        <a:t>10.30am</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tc>
                  <a:txBody>
                    <a:bodyPr/>
                    <a:lstStyle/>
                    <a:p>
                      <a:pPr marL="108000" indent="0">
                        <a:spcBef>
                          <a:spcPts val="300"/>
                        </a:spcBef>
                        <a:spcAft>
                          <a:spcPts val="300"/>
                        </a:spcAft>
                        <a:buClr>
                          <a:srgbClr val="00ABC5"/>
                        </a:buClr>
                        <a:buFont typeface="Arial" panose="020B0604020202020204" pitchFamily="34" charset="0"/>
                        <a:buNone/>
                      </a:pPr>
                      <a:r>
                        <a:rPr lang="en-NZ" sz="1600" b="1">
                          <a:solidFill>
                            <a:schemeClr val="tx1"/>
                          </a:solidFill>
                          <a:effectLst/>
                          <a:latin typeface="+mn-lt"/>
                          <a:ea typeface="+mn-ea"/>
                          <a:cs typeface="+mn-cs"/>
                        </a:rPr>
                        <a:t>Morning tea</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tc>
                  <a:txBody>
                    <a:bodyPr/>
                    <a:lstStyle/>
                    <a:p>
                      <a:pPr marL="108000" indent="-285750">
                        <a:spcBef>
                          <a:spcPts val="300"/>
                        </a:spcBef>
                        <a:spcAft>
                          <a:spcPts val="300"/>
                        </a:spcAft>
                        <a:buClr>
                          <a:srgbClr val="00ABC5"/>
                        </a:buClr>
                        <a:buFont typeface="Arial" panose="020B0604020202020204" pitchFamily="34" charset="0"/>
                        <a:buChar char="•"/>
                      </a:pPr>
                      <a:endParaRPr lang="en-NZ" sz="1600">
                        <a:solidFill>
                          <a:schemeClr val="tx1"/>
                        </a:solidFill>
                        <a:effectLst/>
                        <a:latin typeface="+mn-lt"/>
                        <a:ea typeface="+mn-ea"/>
                        <a:cs typeface="+mn-cs"/>
                      </a:endParaRP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extLst>
                  <a:ext uri="{0D108BD9-81ED-4DB2-BD59-A6C34878D82A}">
                    <a16:rowId xmlns:a16="http://schemas.microsoft.com/office/drawing/2014/main" val="2686366702"/>
                  </a:ext>
                </a:extLst>
              </a:tr>
              <a:tr h="370840">
                <a:tc>
                  <a:txBody>
                    <a:bodyPr/>
                    <a:lstStyle/>
                    <a:p>
                      <a:pPr>
                        <a:spcBef>
                          <a:spcPts val="300"/>
                        </a:spcBef>
                        <a:spcAft>
                          <a:spcPts val="300"/>
                        </a:spcAft>
                      </a:pPr>
                      <a:r>
                        <a:rPr lang="en-NZ" sz="1600" b="1">
                          <a:solidFill>
                            <a:schemeClr val="tx1"/>
                          </a:solidFill>
                          <a:effectLst/>
                          <a:latin typeface="+mn-lt"/>
                          <a:ea typeface="+mn-ea"/>
                          <a:cs typeface="+mn-cs"/>
                        </a:rPr>
                        <a:t>11.00am</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tc>
                  <a:txBody>
                    <a:bodyPr/>
                    <a:lstStyle/>
                    <a:p>
                      <a:pPr marL="108000">
                        <a:lnSpc>
                          <a:spcPct val="107000"/>
                        </a:lnSpc>
                        <a:spcBef>
                          <a:spcPts val="300"/>
                        </a:spcBef>
                        <a:spcAft>
                          <a:spcPts val="300"/>
                        </a:spcAft>
                      </a:pPr>
                      <a:r>
                        <a:rPr lang="en-NZ" sz="1600" b="1">
                          <a:solidFill>
                            <a:schemeClr val="tx1"/>
                          </a:solidFill>
                          <a:effectLst/>
                          <a:latin typeface="+mn-lt"/>
                          <a:ea typeface="+mn-ea"/>
                          <a:cs typeface="+mn-cs"/>
                        </a:rPr>
                        <a:t>The risk management landscape – part 2</a:t>
                      </a:r>
                    </a:p>
                    <a:p>
                      <a:pPr marL="108000" indent="0">
                        <a:spcBef>
                          <a:spcPts val="300"/>
                        </a:spcBef>
                        <a:spcAft>
                          <a:spcPts val="300"/>
                        </a:spcAft>
                        <a:buClr>
                          <a:srgbClr val="00ABC5"/>
                        </a:buClr>
                        <a:buFont typeface="Arial" panose="020B0604020202020204" pitchFamily="34" charset="0"/>
                        <a:buNone/>
                      </a:pPr>
                      <a:r>
                        <a:rPr lang="en-NZ" sz="1600">
                          <a:solidFill>
                            <a:schemeClr val="tx1"/>
                          </a:solidFill>
                          <a:effectLst/>
                          <a:latin typeface="+mn-lt"/>
                          <a:ea typeface="+mn-ea"/>
                          <a:cs typeface="+mn-cs"/>
                        </a:rPr>
                        <a:t>Emergency Management</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tc>
                  <a:txBody>
                    <a:bodyPr/>
                    <a:lstStyle/>
                    <a:p>
                      <a:pPr marL="108000" indent="0">
                        <a:spcBef>
                          <a:spcPts val="300"/>
                        </a:spcBef>
                        <a:spcAft>
                          <a:spcPts val="300"/>
                        </a:spcAft>
                        <a:buClr>
                          <a:srgbClr val="00ABC5"/>
                        </a:buClr>
                        <a:buFont typeface="Arial" panose="020B0604020202020204" pitchFamily="34" charset="0"/>
                        <a:buNone/>
                      </a:pPr>
                      <a:endParaRPr lang="en-NZ" sz="1600">
                        <a:solidFill>
                          <a:schemeClr val="tx1"/>
                        </a:solidFill>
                        <a:effectLst/>
                        <a:latin typeface="+mn-lt"/>
                        <a:ea typeface="+mn-ea"/>
                        <a:cs typeface="+mn-cs"/>
                      </a:endParaRPr>
                    </a:p>
                    <a:p>
                      <a:pPr marL="108000" indent="0">
                        <a:spcBef>
                          <a:spcPts val="300"/>
                        </a:spcBef>
                        <a:spcAft>
                          <a:spcPts val="300"/>
                        </a:spcAft>
                        <a:buClr>
                          <a:srgbClr val="00ABC5"/>
                        </a:buClr>
                        <a:buFont typeface="Arial" panose="020B0604020202020204" pitchFamily="34" charset="0"/>
                        <a:buNone/>
                      </a:pPr>
                      <a:r>
                        <a:rPr lang="en-NZ" sz="1600">
                          <a:solidFill>
                            <a:schemeClr val="tx1"/>
                          </a:solidFill>
                          <a:effectLst/>
                          <a:latin typeface="+mn-lt"/>
                          <a:ea typeface="+mn-ea"/>
                          <a:cs typeface="+mn-cs"/>
                        </a:rPr>
                        <a:t>Matt Carey, </a:t>
                      </a:r>
                      <a:r>
                        <a:rPr lang="en-NZ" sz="1600">
                          <a:cs typeface="Calibri"/>
                        </a:rPr>
                        <a:t>Lead Advisor Response Management</a:t>
                      </a:r>
                      <a:endParaRPr lang="en-NZ" sz="1600">
                        <a:solidFill>
                          <a:schemeClr val="tx1"/>
                        </a:solidFill>
                        <a:effectLst/>
                        <a:latin typeface="+mn-lt"/>
                        <a:ea typeface="+mn-ea"/>
                        <a:cs typeface="+mn-cs"/>
                      </a:endParaRP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extLst>
                  <a:ext uri="{0D108BD9-81ED-4DB2-BD59-A6C34878D82A}">
                    <a16:rowId xmlns:a16="http://schemas.microsoft.com/office/drawing/2014/main" val="2621444643"/>
                  </a:ext>
                </a:extLst>
              </a:tr>
              <a:tr h="370840">
                <a:tc>
                  <a:txBody>
                    <a:bodyPr/>
                    <a:lstStyle/>
                    <a:p>
                      <a:pPr>
                        <a:spcBef>
                          <a:spcPts val="300"/>
                        </a:spcBef>
                        <a:spcAft>
                          <a:spcPts val="300"/>
                        </a:spcAft>
                      </a:pPr>
                      <a:r>
                        <a:rPr lang="en-NZ" sz="1600" b="1">
                          <a:solidFill>
                            <a:schemeClr val="tx1"/>
                          </a:solidFill>
                          <a:effectLst/>
                          <a:latin typeface="+mn-lt"/>
                          <a:ea typeface="+mn-ea"/>
                          <a:cs typeface="+mn-cs"/>
                        </a:rPr>
                        <a:t>11.30am</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tc>
                  <a:txBody>
                    <a:bodyPr/>
                    <a:lstStyle/>
                    <a:p>
                      <a:pPr marL="108000" indent="0">
                        <a:spcBef>
                          <a:spcPts val="300"/>
                        </a:spcBef>
                        <a:spcAft>
                          <a:spcPts val="300"/>
                        </a:spcAft>
                        <a:buClr>
                          <a:srgbClr val="00ABC5"/>
                        </a:buClr>
                        <a:buFont typeface="Arial" panose="020B0604020202020204" pitchFamily="34" charset="0"/>
                        <a:buNone/>
                      </a:pPr>
                      <a:r>
                        <a:rPr lang="en-NZ" sz="1600" b="1">
                          <a:solidFill>
                            <a:schemeClr val="tx1"/>
                          </a:solidFill>
                          <a:effectLst/>
                          <a:latin typeface="+mn-lt"/>
                          <a:ea typeface="+mn-ea"/>
                          <a:cs typeface="+mn-cs"/>
                        </a:rPr>
                        <a:t>Panel discussion</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tc>
                  <a:txBody>
                    <a:bodyPr/>
                    <a:lstStyle/>
                    <a:p>
                      <a:pPr marL="108000" marR="0" lvl="0" indent="0" algn="l" defTabSz="914400" rtl="0" eaLnBrk="1" fontAlgn="auto" latinLnBrk="0" hangingPunct="1">
                        <a:lnSpc>
                          <a:spcPct val="100000"/>
                        </a:lnSpc>
                        <a:spcBef>
                          <a:spcPts val="300"/>
                        </a:spcBef>
                        <a:spcAft>
                          <a:spcPts val="300"/>
                        </a:spcAft>
                        <a:buClr>
                          <a:srgbClr val="00ABC5"/>
                        </a:buClr>
                        <a:buSzTx/>
                        <a:buFont typeface="Arial" panose="020B0604020202020204" pitchFamily="34" charset="0"/>
                        <a:buNone/>
                        <a:tabLst/>
                        <a:defRPr/>
                      </a:pPr>
                      <a:r>
                        <a:rPr lang="en-NZ" sz="1600">
                          <a:cs typeface="Calibri"/>
                        </a:rPr>
                        <a:t>Tipa Mahuta, Riki Ellison, Bill Bayfield, Ray McMillan, Katy Te Amo</a:t>
                      </a:r>
                      <a:endParaRPr lang="en-NZ" sz="1600">
                        <a:solidFill>
                          <a:schemeClr val="tx1"/>
                        </a:solidFill>
                        <a:effectLst/>
                        <a:latin typeface="+mn-lt"/>
                        <a:ea typeface="+mn-ea"/>
                        <a:cs typeface="+mn-cs"/>
                      </a:endParaRP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extLst>
                  <a:ext uri="{0D108BD9-81ED-4DB2-BD59-A6C34878D82A}">
                    <a16:rowId xmlns:a16="http://schemas.microsoft.com/office/drawing/2014/main" val="1595157283"/>
                  </a:ext>
                </a:extLst>
              </a:tr>
              <a:tr h="370840">
                <a:tc>
                  <a:txBody>
                    <a:bodyPr/>
                    <a:lstStyle/>
                    <a:p>
                      <a:pPr>
                        <a:spcBef>
                          <a:spcPts val="300"/>
                        </a:spcBef>
                        <a:spcAft>
                          <a:spcPts val="300"/>
                        </a:spcAft>
                      </a:pPr>
                      <a:r>
                        <a:rPr lang="en-NZ" sz="1600" b="1">
                          <a:solidFill>
                            <a:schemeClr val="tx1"/>
                          </a:solidFill>
                          <a:effectLst/>
                          <a:latin typeface="+mn-lt"/>
                          <a:ea typeface="+mn-ea"/>
                          <a:cs typeface="+mn-cs"/>
                        </a:rPr>
                        <a:t>12.20pm</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tc>
                  <a:txBody>
                    <a:bodyPr/>
                    <a:lstStyle/>
                    <a:p>
                      <a:pPr marL="108000" indent="0">
                        <a:spcBef>
                          <a:spcPts val="300"/>
                        </a:spcBef>
                        <a:spcAft>
                          <a:spcPts val="300"/>
                        </a:spcAft>
                        <a:buClr>
                          <a:srgbClr val="00ABC5"/>
                        </a:buClr>
                        <a:buFont typeface="Arial" panose="020B0604020202020204" pitchFamily="34" charset="0"/>
                        <a:buNone/>
                      </a:pPr>
                      <a:r>
                        <a:rPr lang="en-NZ" sz="1600">
                          <a:solidFill>
                            <a:schemeClr val="tx1"/>
                          </a:solidFill>
                          <a:effectLst/>
                          <a:latin typeface="+mn-lt"/>
                          <a:ea typeface="+mn-ea"/>
                          <a:cs typeface="+mn-cs"/>
                        </a:rPr>
                        <a:t>Closing comments</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tc>
                  <a:txBody>
                    <a:bodyPr/>
                    <a:lstStyle/>
                    <a:p>
                      <a:pPr marL="108000" indent="0">
                        <a:spcBef>
                          <a:spcPts val="300"/>
                        </a:spcBef>
                        <a:spcAft>
                          <a:spcPts val="300"/>
                        </a:spcAft>
                        <a:buClr>
                          <a:srgbClr val="00ABC5"/>
                        </a:buClr>
                        <a:buFont typeface="Arial" panose="020B0604020202020204" pitchFamily="34" charset="0"/>
                        <a:buNone/>
                      </a:pPr>
                      <a:r>
                        <a:rPr lang="en-NZ" sz="1600">
                          <a:solidFill>
                            <a:schemeClr val="tx1"/>
                          </a:solidFill>
                          <a:effectLst/>
                          <a:latin typeface="+mn-lt"/>
                          <a:ea typeface="+mn-ea"/>
                          <a:cs typeface="+mn-cs"/>
                        </a:rPr>
                        <a:t>Bill Bayfield</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tcPr>
                </a:tc>
                <a:extLst>
                  <a:ext uri="{0D108BD9-81ED-4DB2-BD59-A6C34878D82A}">
                    <a16:rowId xmlns:a16="http://schemas.microsoft.com/office/drawing/2014/main" val="1211340297"/>
                  </a:ext>
                </a:extLst>
              </a:tr>
              <a:tr h="370840">
                <a:tc>
                  <a:txBody>
                    <a:bodyPr/>
                    <a:lstStyle/>
                    <a:p>
                      <a:pPr>
                        <a:spcBef>
                          <a:spcPts val="300"/>
                        </a:spcBef>
                        <a:spcAft>
                          <a:spcPts val="300"/>
                        </a:spcAft>
                      </a:pPr>
                      <a:r>
                        <a:rPr lang="en-NZ" sz="1600" b="1">
                          <a:solidFill>
                            <a:schemeClr val="tx1"/>
                          </a:solidFill>
                          <a:effectLst/>
                          <a:latin typeface="+mn-lt"/>
                          <a:ea typeface="+mn-ea"/>
                          <a:cs typeface="+mn-cs"/>
                        </a:rPr>
                        <a:t>12.30pm</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tc>
                  <a:txBody>
                    <a:bodyPr/>
                    <a:lstStyle/>
                    <a:p>
                      <a:pPr marL="108000" indent="0">
                        <a:spcBef>
                          <a:spcPts val="300"/>
                        </a:spcBef>
                        <a:spcAft>
                          <a:spcPts val="300"/>
                        </a:spcAft>
                        <a:buClr>
                          <a:srgbClr val="00ABC5"/>
                        </a:buClr>
                        <a:buFont typeface="Arial" panose="020B0604020202020204" pitchFamily="34" charset="0"/>
                        <a:buNone/>
                      </a:pPr>
                      <a:r>
                        <a:rPr lang="en-NZ" sz="1600" b="1">
                          <a:solidFill>
                            <a:schemeClr val="tx1"/>
                          </a:solidFill>
                          <a:effectLst/>
                          <a:latin typeface="+mn-lt"/>
                          <a:ea typeface="+mn-ea"/>
                          <a:cs typeface="+mn-cs"/>
                        </a:rPr>
                        <a:t>Lunch</a:t>
                      </a: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tc>
                  <a:txBody>
                    <a:bodyPr/>
                    <a:lstStyle/>
                    <a:p>
                      <a:pPr marL="108000" indent="-285750">
                        <a:spcBef>
                          <a:spcPts val="300"/>
                        </a:spcBef>
                        <a:spcAft>
                          <a:spcPts val="300"/>
                        </a:spcAft>
                        <a:buClr>
                          <a:srgbClr val="00ABC5"/>
                        </a:buClr>
                        <a:buFont typeface="Arial" panose="020B0604020202020204" pitchFamily="34" charset="0"/>
                        <a:buChar char="•"/>
                      </a:pPr>
                      <a:endParaRPr lang="en-NZ" sz="1600">
                        <a:solidFill>
                          <a:schemeClr val="tx1"/>
                        </a:solidFill>
                        <a:effectLst/>
                        <a:latin typeface="+mn-lt"/>
                        <a:ea typeface="+mn-ea"/>
                        <a:cs typeface="+mn-cs"/>
                      </a:endParaRPr>
                    </a:p>
                  </a:txBody>
                  <a:tcPr>
                    <a:lnL w="12700" cap="flat" cmpd="sng" algn="ctr">
                      <a:solidFill>
                        <a:srgbClr val="00ABC5"/>
                      </a:solidFill>
                      <a:prstDash val="solid"/>
                      <a:round/>
                      <a:headEnd type="none" w="med" len="med"/>
                      <a:tailEnd type="none" w="med" len="med"/>
                    </a:lnL>
                    <a:lnR w="12700" cap="flat" cmpd="sng" algn="ctr">
                      <a:solidFill>
                        <a:srgbClr val="00ABC5"/>
                      </a:solidFill>
                      <a:prstDash val="solid"/>
                      <a:round/>
                      <a:headEnd type="none" w="med" len="med"/>
                      <a:tailEnd type="none" w="med" len="med"/>
                    </a:lnR>
                    <a:lnT w="12700" cap="flat" cmpd="sng" algn="ctr">
                      <a:solidFill>
                        <a:srgbClr val="00ABC5"/>
                      </a:solidFill>
                      <a:prstDash val="solid"/>
                      <a:round/>
                      <a:headEnd type="none" w="med" len="med"/>
                      <a:tailEnd type="none" w="med" len="med"/>
                    </a:lnT>
                    <a:lnB w="12700" cap="flat" cmpd="sng" algn="ctr">
                      <a:solidFill>
                        <a:srgbClr val="00ABC5"/>
                      </a:solidFill>
                      <a:prstDash val="solid"/>
                      <a:round/>
                      <a:headEnd type="none" w="med" len="med"/>
                      <a:tailEnd type="none" w="med" len="med"/>
                    </a:lnB>
                    <a:solidFill>
                      <a:srgbClr val="E4F3F5"/>
                    </a:solidFill>
                  </a:tcPr>
                </a:tc>
                <a:extLst>
                  <a:ext uri="{0D108BD9-81ED-4DB2-BD59-A6C34878D82A}">
                    <a16:rowId xmlns:a16="http://schemas.microsoft.com/office/drawing/2014/main" val="3970497192"/>
                  </a:ext>
                </a:extLst>
              </a:tr>
            </a:tbl>
          </a:graphicData>
        </a:graphic>
      </p:graphicFrame>
    </p:spTree>
    <p:extLst>
      <p:ext uri="{BB962C8B-B14F-4D97-AF65-F5344CB8AC3E}">
        <p14:creationId xmlns:p14="http://schemas.microsoft.com/office/powerpoint/2010/main" val="863197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4799FB9-E31A-E341-AAEE-01A771FE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1" y="0"/>
            <a:ext cx="12735166" cy="6858000"/>
          </a:xfrm>
          <a:prstGeom prst="rect">
            <a:avLst/>
          </a:prstGeom>
        </p:spPr>
      </p:pic>
      <p:sp>
        <p:nvSpPr>
          <p:cNvPr id="6" name="object 3">
            <a:extLst>
              <a:ext uri="{FF2B5EF4-FFF2-40B4-BE49-F238E27FC236}">
                <a16:creationId xmlns:a16="http://schemas.microsoft.com/office/drawing/2014/main" id="{C60F44E5-4A21-DB34-810B-79EA8565E5BB}"/>
              </a:ext>
            </a:extLst>
          </p:cNvPr>
          <p:cNvSpPr txBox="1">
            <a:spLocks/>
          </p:cNvSpPr>
          <p:nvPr/>
        </p:nvSpPr>
        <p:spPr>
          <a:xfrm>
            <a:off x="838200" y="2362200"/>
            <a:ext cx="10126362" cy="1951816"/>
          </a:xfrm>
          <a:prstGeom prst="rect">
            <a:avLst/>
          </a:prstGeom>
        </p:spPr>
        <p:txBody>
          <a:bodyPr vert="horz" wrap="square" lIns="0" tIns="12700" rIns="0" bIns="0" rtlCol="0">
            <a:spAutoFit/>
          </a:bodyPr>
          <a:lstStyle>
            <a:lvl1pPr>
              <a:defRPr sz="5400" b="1" i="0" cap="none" baseline="0">
                <a:solidFill>
                  <a:srgbClr val="00ABC5"/>
                </a:solidFill>
                <a:latin typeface="Calibri"/>
                <a:ea typeface="+mj-ea"/>
                <a:cs typeface="Calibri"/>
              </a:defRPr>
            </a:lvl1pPr>
          </a:lstStyle>
          <a:p>
            <a:pPr marL="12700" algn="ctr">
              <a:spcBef>
                <a:spcPts val="100"/>
              </a:spcBef>
            </a:pPr>
            <a:r>
              <a:rPr lang="en-NZ" kern="0" spc="-45">
                <a:solidFill>
                  <a:schemeClr val="bg1"/>
                </a:solidFill>
              </a:rPr>
              <a:t>We’ve been listening and learning</a:t>
            </a:r>
            <a:br>
              <a:rPr lang="en-NZ" kern="0" spc="-45">
                <a:solidFill>
                  <a:schemeClr val="bg1"/>
                </a:solidFill>
              </a:rPr>
            </a:br>
            <a:br>
              <a:rPr lang="en-NZ" sz="3600" kern="0" spc="-45">
                <a:solidFill>
                  <a:schemeClr val="bg1"/>
                </a:solidFill>
              </a:rPr>
            </a:br>
            <a:r>
              <a:rPr lang="en-NZ" sz="3600" kern="0" spc="-45">
                <a:solidFill>
                  <a:schemeClr val="bg1"/>
                </a:solidFill>
              </a:rPr>
              <a:t>Ray McMillan  |  Head of Regulatory</a:t>
            </a:r>
            <a:endParaRPr lang="en-NZ" sz="3600" kern="0" spc="-15">
              <a:solidFill>
                <a:schemeClr val="bg1"/>
              </a:solidFill>
            </a:endParaRPr>
          </a:p>
        </p:txBody>
      </p:sp>
    </p:spTree>
    <p:extLst>
      <p:ext uri="{BB962C8B-B14F-4D97-AF65-F5344CB8AC3E}">
        <p14:creationId xmlns:p14="http://schemas.microsoft.com/office/powerpoint/2010/main" val="3424438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EA5E68-50F3-4BF8-915B-DFB8590C9CAE}"/>
              </a:ext>
            </a:extLst>
          </p:cNvPr>
          <p:cNvSpPr txBox="1">
            <a:spLocks/>
          </p:cNvSpPr>
          <p:nvPr/>
        </p:nvSpPr>
        <p:spPr>
          <a:xfrm>
            <a:off x="707299" y="453527"/>
            <a:ext cx="9287373" cy="738664"/>
          </a:xfrm>
          <a:prstGeom prst="rect">
            <a:avLst/>
          </a:prstGeom>
        </p:spPr>
        <p:txBody>
          <a:bodyPr wrap="square" lIns="0" tIns="0" rIns="0" bIns="0" anchor="t">
            <a:spAutoFit/>
          </a:bodyPr>
          <a:lstStyle>
            <a:lvl1pPr eaLnBrk="1" hangingPunct="1">
              <a:defRPr cap="none" baseline="0">
                <a:solidFill>
                  <a:srgbClr val="00ABC5"/>
                </a:solidFill>
                <a:latin typeface="+mj-lt"/>
                <a:ea typeface="+mj-ea"/>
                <a:cs typeface="+mj-cs"/>
              </a:defRPr>
            </a:lvl1pPr>
          </a:lstStyle>
          <a:p>
            <a:r>
              <a:rPr lang="en-US" sz="4800" b="1" kern="0" spc="-5" err="1">
                <a:solidFill>
                  <a:srgbClr val="005A83"/>
                </a:solidFill>
                <a:cs typeface="Calibri"/>
              </a:rPr>
              <a:t>Whakataukī</a:t>
            </a:r>
            <a:endParaRPr lang="en-US" sz="4800" b="1" kern="0" spc="-5">
              <a:solidFill>
                <a:srgbClr val="005A83"/>
              </a:solidFill>
            </a:endParaRPr>
          </a:p>
        </p:txBody>
      </p:sp>
      <p:sp>
        <p:nvSpPr>
          <p:cNvPr id="3" name="Text Placeholder 2">
            <a:extLst>
              <a:ext uri="{FF2B5EF4-FFF2-40B4-BE49-F238E27FC236}">
                <a16:creationId xmlns:a16="http://schemas.microsoft.com/office/drawing/2014/main" id="{D7499C51-E937-4A91-F67B-406F3C42F8F4}"/>
              </a:ext>
            </a:extLst>
          </p:cNvPr>
          <p:cNvSpPr txBox="1">
            <a:spLocks/>
          </p:cNvSpPr>
          <p:nvPr/>
        </p:nvSpPr>
        <p:spPr>
          <a:xfrm>
            <a:off x="707299" y="1829521"/>
            <a:ext cx="3636101" cy="2492990"/>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Bef>
                <a:spcPts val="1000"/>
              </a:spcBef>
              <a:spcAft>
                <a:spcPts val="1000"/>
              </a:spcAft>
              <a:buClr>
                <a:srgbClr val="00ABC5"/>
              </a:buClr>
              <a:buSzPct val="100000"/>
            </a:pPr>
            <a:r>
              <a:rPr lang="en-NZ" sz="2800" err="1">
                <a:cs typeface="Calibri"/>
              </a:rPr>
              <a:t>Mā</a:t>
            </a:r>
            <a:r>
              <a:rPr lang="en-NZ" sz="2800">
                <a:cs typeface="Calibri"/>
              </a:rPr>
              <a:t> </a:t>
            </a:r>
            <a:r>
              <a:rPr lang="en-NZ" sz="2800" err="1">
                <a:cs typeface="Calibri"/>
              </a:rPr>
              <a:t>te</a:t>
            </a:r>
            <a:r>
              <a:rPr lang="en-NZ" sz="2800">
                <a:cs typeface="Calibri"/>
              </a:rPr>
              <a:t> </a:t>
            </a:r>
            <a:r>
              <a:rPr lang="en-NZ" sz="2800" err="1">
                <a:cs typeface="Calibri"/>
              </a:rPr>
              <a:t>rongo</a:t>
            </a:r>
            <a:r>
              <a:rPr lang="en-NZ" sz="2800">
                <a:cs typeface="Calibri"/>
              </a:rPr>
              <a:t>, ka </a:t>
            </a:r>
            <a:r>
              <a:rPr lang="en-NZ" sz="2800" err="1">
                <a:cs typeface="Calibri"/>
              </a:rPr>
              <a:t>mohio</a:t>
            </a:r>
            <a:endParaRPr lang="en-NZ" sz="2800">
              <a:cs typeface="Calibri"/>
            </a:endParaRPr>
          </a:p>
          <a:p>
            <a:pPr>
              <a:spcBef>
                <a:spcPts val="1000"/>
              </a:spcBef>
              <a:spcAft>
                <a:spcPts val="1000"/>
              </a:spcAft>
              <a:buClr>
                <a:srgbClr val="00ABC5"/>
              </a:buClr>
              <a:buSzPct val="100000"/>
            </a:pPr>
            <a:r>
              <a:rPr lang="en-NZ" sz="2800" err="1">
                <a:cs typeface="Calibri"/>
              </a:rPr>
              <a:t>Mā</a:t>
            </a:r>
            <a:r>
              <a:rPr lang="en-NZ" sz="2800">
                <a:cs typeface="Calibri"/>
              </a:rPr>
              <a:t> </a:t>
            </a:r>
            <a:r>
              <a:rPr lang="en-NZ" sz="2800" err="1">
                <a:cs typeface="Calibri"/>
              </a:rPr>
              <a:t>te</a:t>
            </a:r>
            <a:r>
              <a:rPr lang="en-NZ" sz="2800">
                <a:cs typeface="Calibri"/>
              </a:rPr>
              <a:t> </a:t>
            </a:r>
            <a:r>
              <a:rPr lang="en-NZ" sz="2800" err="1">
                <a:cs typeface="Calibri"/>
              </a:rPr>
              <a:t>mohio</a:t>
            </a:r>
            <a:r>
              <a:rPr lang="en-NZ" sz="2800">
                <a:cs typeface="Calibri"/>
              </a:rPr>
              <a:t>, ka </a:t>
            </a:r>
            <a:r>
              <a:rPr lang="en-NZ" sz="2800" err="1">
                <a:cs typeface="Calibri"/>
              </a:rPr>
              <a:t>mārama</a:t>
            </a:r>
            <a:endParaRPr lang="en-NZ" sz="2800">
              <a:cs typeface="Calibri"/>
            </a:endParaRPr>
          </a:p>
          <a:p>
            <a:pPr>
              <a:spcBef>
                <a:spcPts val="1000"/>
              </a:spcBef>
              <a:spcAft>
                <a:spcPts val="1000"/>
              </a:spcAft>
              <a:buClr>
                <a:srgbClr val="00ABC5"/>
              </a:buClr>
              <a:buSzPct val="100000"/>
            </a:pPr>
            <a:r>
              <a:rPr lang="en-NZ" sz="2800" err="1">
                <a:cs typeface="Calibri"/>
              </a:rPr>
              <a:t>Mā</a:t>
            </a:r>
            <a:r>
              <a:rPr lang="en-NZ" sz="2800">
                <a:cs typeface="Calibri"/>
              </a:rPr>
              <a:t> </a:t>
            </a:r>
            <a:r>
              <a:rPr lang="en-NZ" sz="2800" err="1">
                <a:cs typeface="Calibri"/>
              </a:rPr>
              <a:t>te</a:t>
            </a:r>
            <a:r>
              <a:rPr lang="en-NZ" sz="2800">
                <a:cs typeface="Calibri"/>
              </a:rPr>
              <a:t> </a:t>
            </a:r>
            <a:r>
              <a:rPr lang="en-NZ" sz="2800" err="1">
                <a:cs typeface="Calibri"/>
              </a:rPr>
              <a:t>mārama</a:t>
            </a:r>
            <a:r>
              <a:rPr lang="en-NZ" sz="2800">
                <a:cs typeface="Calibri"/>
              </a:rPr>
              <a:t>, ka </a:t>
            </a:r>
            <a:r>
              <a:rPr lang="en-NZ" sz="2800" err="1">
                <a:cs typeface="Calibri"/>
              </a:rPr>
              <a:t>mātau</a:t>
            </a:r>
            <a:endParaRPr lang="en-NZ" sz="2800">
              <a:cs typeface="Calibri"/>
            </a:endParaRPr>
          </a:p>
          <a:p>
            <a:pPr>
              <a:spcBef>
                <a:spcPts val="1000"/>
              </a:spcBef>
              <a:spcAft>
                <a:spcPts val="1000"/>
              </a:spcAft>
              <a:buClr>
                <a:srgbClr val="00ABC5"/>
              </a:buClr>
              <a:buSzPct val="100000"/>
            </a:pPr>
            <a:r>
              <a:rPr lang="en-NZ" sz="2800" err="1">
                <a:cs typeface="Calibri"/>
              </a:rPr>
              <a:t>Mā</a:t>
            </a:r>
            <a:r>
              <a:rPr lang="en-NZ" sz="2800">
                <a:cs typeface="Calibri"/>
              </a:rPr>
              <a:t> </a:t>
            </a:r>
            <a:r>
              <a:rPr lang="en-NZ" sz="2800" err="1">
                <a:cs typeface="Calibri"/>
              </a:rPr>
              <a:t>te</a:t>
            </a:r>
            <a:r>
              <a:rPr lang="en-NZ" sz="2800">
                <a:cs typeface="Calibri"/>
              </a:rPr>
              <a:t> </a:t>
            </a:r>
            <a:r>
              <a:rPr lang="en-NZ" sz="2800" err="1">
                <a:cs typeface="Calibri"/>
              </a:rPr>
              <a:t>mātau</a:t>
            </a:r>
            <a:r>
              <a:rPr lang="en-NZ" sz="2800">
                <a:cs typeface="Calibri"/>
              </a:rPr>
              <a:t>, ka </a:t>
            </a:r>
            <a:r>
              <a:rPr lang="en-NZ" sz="2800" err="1">
                <a:cs typeface="Calibri"/>
              </a:rPr>
              <a:t>ora</a:t>
            </a:r>
            <a:endParaRPr lang="en-NZ" sz="2800" err="1">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2">
            <a:extLst>
              <a:ext uri="{FF2B5EF4-FFF2-40B4-BE49-F238E27FC236}">
                <a16:creationId xmlns:a16="http://schemas.microsoft.com/office/drawing/2014/main" id="{95E80D4A-E450-40ED-F90F-DCDCB398E0DC}"/>
              </a:ext>
            </a:extLst>
          </p:cNvPr>
          <p:cNvSpPr txBox="1">
            <a:spLocks/>
          </p:cNvSpPr>
          <p:nvPr/>
        </p:nvSpPr>
        <p:spPr>
          <a:xfrm>
            <a:off x="5593623" y="1829521"/>
            <a:ext cx="5693501" cy="2492990"/>
          </a:xfrm>
          <a:prstGeom prst="rect">
            <a:avLst/>
          </a:prstGeom>
        </p:spPr>
        <p:txBody>
          <a:bodyPr wrap="square" lIns="0" tIns="0" rIns="0" bIns="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spcBef>
                <a:spcPts val="1000"/>
              </a:spcBef>
              <a:spcAft>
                <a:spcPts val="1000"/>
              </a:spcAft>
              <a:buClr>
                <a:srgbClr val="00ABC5"/>
              </a:buClr>
              <a:buSzPct val="100000"/>
            </a:pPr>
            <a:r>
              <a:rPr lang="en-NZ" sz="2800">
                <a:cs typeface="Calibri"/>
              </a:rPr>
              <a:t>From listening comes knowledge</a:t>
            </a:r>
          </a:p>
          <a:p>
            <a:pPr>
              <a:spcBef>
                <a:spcPts val="1000"/>
              </a:spcBef>
              <a:spcAft>
                <a:spcPts val="1000"/>
              </a:spcAft>
              <a:buClr>
                <a:srgbClr val="00ABC5"/>
              </a:buClr>
              <a:buSzPct val="100000"/>
            </a:pPr>
            <a:r>
              <a:rPr lang="en-NZ" sz="2800">
                <a:cs typeface="Calibri"/>
              </a:rPr>
              <a:t>From knowledge comes understanding</a:t>
            </a:r>
          </a:p>
          <a:p>
            <a:pPr>
              <a:spcBef>
                <a:spcPts val="1000"/>
              </a:spcBef>
              <a:spcAft>
                <a:spcPts val="1000"/>
              </a:spcAft>
              <a:buClr>
                <a:srgbClr val="00ABC5"/>
              </a:buClr>
              <a:buSzPct val="100000"/>
            </a:pPr>
            <a:r>
              <a:rPr lang="en-NZ" sz="2800">
                <a:cs typeface="Calibri"/>
              </a:rPr>
              <a:t>From understanding comes wisdom</a:t>
            </a:r>
          </a:p>
          <a:p>
            <a:pPr>
              <a:spcBef>
                <a:spcPts val="1000"/>
              </a:spcBef>
              <a:spcAft>
                <a:spcPts val="1000"/>
              </a:spcAft>
              <a:buClr>
                <a:srgbClr val="00ABC5"/>
              </a:buClr>
              <a:buSzPct val="100000"/>
            </a:pPr>
            <a:r>
              <a:rPr lang="en-NZ" sz="2800">
                <a:cs typeface="Calibri"/>
              </a:rPr>
              <a:t>From wisdom comes wellbeing</a:t>
            </a:r>
            <a:endParaRPr lang="en-NZ" sz="28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2273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9B2F5FF1332D41B235A0853157704A" ma:contentTypeVersion="144" ma:contentTypeDescription="Create a new document." ma:contentTypeScope="" ma:versionID="3864cf06a773b068a8de99c326c34936">
  <xsd:schema xmlns:xsd="http://www.w3.org/2001/XMLSchema" xmlns:xs="http://www.w3.org/2001/XMLSchema" xmlns:p="http://schemas.microsoft.com/office/2006/metadata/properties" xmlns:ns2="fe5d3422-d9dd-445a-a09e-4ef6652ad33b" xmlns:ns3="4c1b799a-0a51-465c-ad80-7b95a128298c" targetNamespace="http://schemas.microsoft.com/office/2006/metadata/properties" ma:root="true" ma:fieldsID="6a100154ef1e97580f832eee5aecef6c" ns2:_="" ns3:_="">
    <xsd:import namespace="fe5d3422-d9dd-445a-a09e-4ef6652ad33b"/>
    <xsd:import namespace="4c1b799a-0a51-465c-ad80-7b95a128298c"/>
    <xsd:element name="properties">
      <xsd:complexType>
        <xsd:sequence>
          <xsd:element name="documentManagement">
            <xsd:complexType>
              <xsd:all>
                <xsd:element ref="ns2:i0f84bba906045b4af568ee102a52dcb" minOccurs="0"/>
                <xsd:element ref="ns2:TaxCatchAll" minOccurs="0"/>
                <xsd:element ref="ns3:MediaServiceMetadata" minOccurs="0"/>
                <xsd:element ref="ns3:MediaServiceFastMetadata" minOccurs="0"/>
                <xsd:element ref="ns3:MediaServiceAutoKeyPoints" minOccurs="0"/>
                <xsd:element ref="ns3:MediaServiceKeyPoints" minOccurs="0"/>
                <xsd:element ref="ns2:_dlc_DocId" minOccurs="0"/>
                <xsd:element ref="ns2:_dlc_DocIdUrl" minOccurs="0"/>
                <xsd:element ref="ns2:_dlc_DocIdPersistId" minOccurs="0"/>
                <xsd:element ref="ns3:MediaServiceDateTaken" minOccurs="0"/>
                <xsd:element ref="ns3:MediaLengthInSeconds" minOccurs="0"/>
                <xsd:element ref="ns2:SharedWithUsers" minOccurs="0"/>
                <xsd:element ref="ns2:SharedWithDetails" minOccurs="0"/>
                <xsd:element ref="ns3:MediaServiceOCR" minOccurs="0"/>
                <xsd:element ref="ns3:MediaServiceGenerationTime" minOccurs="0"/>
                <xsd:element ref="ns3:MediaServiceEventHashCod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d3422-d9dd-445a-a09e-4ef6652ad33b" elementFormDefault="qualified">
    <xsd:import namespace="http://schemas.microsoft.com/office/2006/documentManagement/types"/>
    <xsd:import namespace="http://schemas.microsoft.com/office/infopath/2007/PartnerControls"/>
    <xsd:element name="i0f84bba906045b4af568ee102a52dcb" ma:index="9" nillable="true" ma:taxonomy="true" ma:internalName="i0f84bba906045b4af568ee102a52dcb" ma:taxonomyFieldName="RevIMBCS" ma:displayName="Record Classification" ma:indexed="true" ma:default="4;#External Communications|d25f719e-7c44-4539-a841-ad736f7e1c1b" ma:fieldId="{20f84bba-9060-45b4-af56-8ee102a52dcb}" ma:sspId="bd04e065-e87d-43b4-b1aa-988c790d3800" ma:termSetId="8cd2d7f0-9d76-455f-ae25-96860f5827ca" ma:anchorId="a3170b90-8295-4371-9cb0-0d7ea72aa212" ma:open="false" ma:isKeyword="false">
      <xsd:complexType>
        <xsd:sequence>
          <xsd:element ref="pc:Terms" minOccurs="0" maxOccurs="1"/>
        </xsd:sequence>
      </xsd:complexType>
    </xsd:element>
    <xsd:element name="TaxCatchAll" ma:index="10" nillable="true" ma:displayName="Taxonomy Catch All Column" ma:hidden="true" ma:list="{550e51da-28af-4711-9071-626b1f3b4c88}" ma:internalName="TaxCatchAll" ma:showField="CatchAllData" ma:web="fe5d3422-d9dd-445a-a09e-4ef6652ad33b">
      <xsd:complexType>
        <xsd:complexContent>
          <xsd:extension base="dms:MultiChoiceLookup">
            <xsd:sequence>
              <xsd:element name="Value" type="dms:Lookup" maxOccurs="unbounded" minOccurs="0" nillable="true"/>
            </xsd:sequence>
          </xsd:extension>
        </xsd:complexContent>
      </xsd:complex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1b799a-0a51-465c-ad80-7b95a128298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bd04e065-e87d-43b4-b1aa-988c790d380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0f84bba906045b4af568ee102a52dcb xmlns="fe5d3422-d9dd-445a-a09e-4ef6652ad33b">
      <Terms xmlns="http://schemas.microsoft.com/office/infopath/2007/PartnerControls">
        <TermInfo xmlns="http://schemas.microsoft.com/office/infopath/2007/PartnerControls">
          <TermName xmlns="http://schemas.microsoft.com/office/infopath/2007/PartnerControls">BCS</TermName>
          <TermId xmlns="http://schemas.microsoft.com/office/infopath/2007/PartnerControls">fe27fdf8-0f5f-4818-8814-5d57df057769</TermId>
        </TermInfo>
      </Terms>
    </i0f84bba906045b4af568ee102a52dcb>
    <TaxCatchAll xmlns="fe5d3422-d9dd-445a-a09e-4ef6652ad33b">
      <Value>10</Value>
    </TaxCatchAll>
    <_dlc_DocId xmlns="fe5d3422-d9dd-445a-a09e-4ef6652ad33b">ARAWAI-1830446410-1526</_dlc_DocId>
    <_dlc_DocIdUrl xmlns="fe5d3422-d9dd-445a-a09e-4ef6652ad33b">
      <Url>https://taumataarowai.sharepoint.com/sites/DMS_Communications/_layouts/15/DocIdRedir.aspx?ID=ARAWAI-1830446410-1526</Url>
      <Description>ARAWAI-1830446410-1526</Description>
    </_dlc_DocIdUrl>
    <lcf76f155ced4ddcb4097134ff3c332f xmlns="4c1b799a-0a51-465c-ad80-7b95a128298c">
      <Terms xmlns="http://schemas.microsoft.com/office/infopath/2007/PartnerControls"/>
    </lcf76f155ced4ddcb4097134ff3c332f>
    <SharedWithUsers xmlns="fe5d3422-d9dd-445a-a09e-4ef6652ad33b">
      <UserInfo>
        <DisplayName>Chris Edmonds</DisplayName>
        <AccountId>285</AccountId>
        <AccountType/>
      </UserInfo>
    </SharedWithUser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699ADB-4FA9-49E5-B12D-34EFFEAB3674}">
  <ds:schemaRefs>
    <ds:schemaRef ds:uri="4c1b799a-0a51-465c-ad80-7b95a128298c"/>
    <ds:schemaRef ds:uri="fe5d3422-d9dd-445a-a09e-4ef6652ad3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5182F4-72CE-4E2A-95CA-D1EA03BAEC45}">
  <ds:schemaRefs>
    <ds:schemaRef ds:uri="http://schemas.microsoft.com/office/2006/metadata/properties"/>
    <ds:schemaRef ds:uri="http://schemas.microsoft.com/office/2006/documentManagement/types"/>
    <ds:schemaRef ds:uri="http://purl.org/dc/dcmitype/"/>
    <ds:schemaRef ds:uri="http://schemas.microsoft.com/office/infopath/2007/PartnerControls"/>
    <ds:schemaRef ds:uri="http://purl.org/dc/terms/"/>
    <ds:schemaRef ds:uri="http://purl.org/dc/elements/1.1/"/>
    <ds:schemaRef ds:uri="fe5d3422-d9dd-445a-a09e-4ef6652ad33b"/>
    <ds:schemaRef ds:uri="http://schemas.openxmlformats.org/package/2006/metadata/core-properties"/>
    <ds:schemaRef ds:uri="4c1b799a-0a51-465c-ad80-7b95a128298c"/>
    <ds:schemaRef ds:uri="http://www.w3.org/XML/1998/namespace"/>
  </ds:schemaRefs>
</ds:datastoreItem>
</file>

<file path=customXml/itemProps3.xml><?xml version="1.0" encoding="utf-8"?>
<ds:datastoreItem xmlns:ds="http://schemas.openxmlformats.org/officeDocument/2006/customXml" ds:itemID="{69E9C888-FB21-4EE6-B61B-CD8AB87FA04A}">
  <ds:schemaRefs>
    <ds:schemaRef ds:uri="http://schemas.microsoft.com/sharepoint/events"/>
  </ds:schemaRefs>
</ds:datastoreItem>
</file>

<file path=customXml/itemProps4.xml><?xml version="1.0" encoding="utf-8"?>
<ds:datastoreItem xmlns:ds="http://schemas.openxmlformats.org/officeDocument/2006/customXml" ds:itemID="{6C8CE8B7-886B-43F1-B8A3-F2A87E5E01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5822</Words>
  <Application>Microsoft Office PowerPoint</Application>
  <PresentationFormat>Widescreen</PresentationFormat>
  <Paragraphs>748</Paragraphs>
  <Slides>56</Slides>
  <Notes>56</Notes>
  <HiddenSlides>1</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56</vt:i4>
      </vt:variant>
    </vt:vector>
  </HeadingPairs>
  <TitlesOfParts>
    <vt:vector size="65" baseType="lpstr">
      <vt:lpstr>-apple-system</vt:lpstr>
      <vt:lpstr>Arial</vt:lpstr>
      <vt:lpstr>Arial,Sans-Serif</vt:lpstr>
      <vt:lpstr>Calibri</vt:lpstr>
      <vt:lpstr>Metric</vt:lpstr>
      <vt:lpstr>Wingdings</vt:lpstr>
      <vt:lpstr>Wingdings 2</vt:lpstr>
      <vt:lpstr>Office Theme</vt:lpstr>
      <vt:lpstr>1_Office Theme</vt:lpstr>
      <vt:lpstr>PowerPoint Presentation</vt:lpstr>
      <vt:lpstr>Tipa Mahuta | Te Puna Chair  Waikato, Maniapoto me Ngapuhi</vt:lpstr>
      <vt:lpstr>Ko wai, ko au, ko tātou </vt:lpstr>
      <vt:lpstr>Bill Bayfield  | Chief Executive</vt:lpstr>
      <vt:lpstr>PowerPoint Presentation</vt:lpstr>
      <vt:lpstr>PowerPoint Presentation</vt:lpstr>
      <vt:lpstr>What we will cover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priorities and regulatory approach</vt:lpstr>
      <vt:lpstr>PowerPoint Presentation</vt:lpstr>
      <vt:lpstr>The Risk Management Landscape: Drinking Water Safety Planning  Jim Graham |  Principal Advisor Drinking Water </vt:lpstr>
      <vt:lpstr>PowerPoint Presentation</vt:lpstr>
      <vt:lpstr>PowerPoint Presentation</vt:lpstr>
      <vt:lpstr>PowerPoint Presentation</vt:lpstr>
      <vt:lpstr>PowerPoint Presentation</vt:lpstr>
      <vt:lpstr>PowerPoint Presentation</vt:lpstr>
      <vt:lpstr>The Risk Management Landscape: Maturity Model  Helen Robertson  |  Manager Regulatory Policy Ross Waugh | Waugh Infrastructure Management Ltd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Morning tea break </vt:lpstr>
      <vt:lpstr>The Risk Management Landscape: Emergency Management  Matt Carey  |  Lead Advisor Response Management</vt:lpstr>
      <vt:lpstr>PowerPoint Presentation</vt:lpstr>
      <vt:lpstr>PowerPoint Presentation</vt:lpstr>
      <vt:lpstr>Compliance, Monitoring and Enforcement Strategy</vt:lpstr>
      <vt:lpstr>PowerPoint Presentation</vt:lpstr>
      <vt:lpstr>Lead agencies and incident response</vt:lpstr>
      <vt:lpstr>Incident response – Te Mana o te Wai</vt:lpstr>
      <vt:lpstr>PowerPoint Presentation</vt:lpstr>
      <vt:lpstr>Disaster response – Sector Coordinating Entity</vt:lpstr>
      <vt:lpstr>PowerPoint Presentation</vt:lpstr>
      <vt:lpstr>PowerPoint Presentation</vt:lpstr>
      <vt:lpstr>Readiness – planning and testing</vt:lpstr>
      <vt:lpstr>Readiness – testing</vt:lpstr>
      <vt:lpstr>PowerPoint Presentation</vt:lpstr>
      <vt:lpstr>Parting thoughts</vt:lpstr>
      <vt:lpstr>PowerPoint Presentation</vt:lpstr>
      <vt:lpstr>Panel discussion</vt:lpstr>
      <vt:lpstr>PowerPoint Presentation</vt:lpstr>
      <vt:lpstr>Closing comments  Bill Bayfield  |  Chief Executive</vt:lpstr>
      <vt:lpstr>Lunch break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 1 Readiness Presentation</dc:title>
  <dc:creator>Jessie Larsen</dc:creator>
  <cp:keywords/>
  <cp:lastModifiedBy>LT08</cp:lastModifiedBy>
  <cp:revision>3</cp:revision>
  <cp:lastPrinted>2022-10-04T01:43:48Z</cp:lastPrinted>
  <dcterms:created xsi:type="dcterms:W3CDTF">2021-02-01T22:00:38Z</dcterms:created>
  <dcterms:modified xsi:type="dcterms:W3CDTF">2022-10-16T18:35:12Z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2021-02-02T00:00:00Z</vt:filetime>
  </property>
  <property fmtid="{D5CDD505-2E9C-101B-9397-08002B2CF9AE}" pid="3" name="Creator">
    <vt:lpwstr>Adobe InDesign 15.1 (Macintosh)</vt:lpwstr>
  </property>
  <property fmtid="{D5CDD505-2E9C-101B-9397-08002B2CF9AE}" pid="4" name="LastSaved">
    <vt:filetime>2021-02-01T00:00:00Z</vt:filetime>
  </property>
  <property fmtid="{D5CDD505-2E9C-101B-9397-08002B2CF9AE}" pid="5" name="ContentTypeId">
    <vt:lpwstr>0x0101002E9B2F5FF1332D41B235A0853157704A</vt:lpwstr>
  </property>
  <property fmtid="{D5CDD505-2E9C-101B-9397-08002B2CF9AE}" pid="6" name="hbd7522974844eeaa230746292594dc0">
    <vt:lpwstr>Correspondence|dcd6b05f-dc80-4336-b228-09aebf3d212c</vt:lpwstr>
  </property>
  <property fmtid="{D5CDD505-2E9C-101B-9397-08002B2CF9AE}" pid="7" name="_dlc_DocIdItemGuid">
    <vt:lpwstr>d443cfbc-de11-48e9-8a17-a85417759c9a</vt:lpwstr>
  </property>
  <property fmtid="{D5CDD505-2E9C-101B-9397-08002B2CF9AE}" pid="8" name="TaxKeyword">
    <vt:lpwstr/>
  </property>
  <property fmtid="{D5CDD505-2E9C-101B-9397-08002B2CF9AE}" pid="9" name="Email Content Type">
    <vt:lpwstr>1;#Correspondence|dcd6b05f-dc80-4336-b228-09aebf3d212c</vt:lpwstr>
  </property>
  <property fmtid="{D5CDD505-2E9C-101B-9397-08002B2CF9AE}" pid="10" name="DIAAdministrationDocumentType">
    <vt:lpwstr/>
  </property>
  <property fmtid="{D5CDD505-2E9C-101B-9397-08002B2CF9AE}" pid="11" name="DIAAnalysisDocumentType">
    <vt:lpwstr/>
  </property>
  <property fmtid="{D5CDD505-2E9C-101B-9397-08002B2CF9AE}" pid="12" name="g8dc687a178b40ba9738f891159de398">
    <vt:lpwstr/>
  </property>
  <property fmtid="{D5CDD505-2E9C-101B-9397-08002B2CF9AE}" pid="13" name="DIAFocusArea">
    <vt:lpwstr/>
  </property>
  <property fmtid="{D5CDD505-2E9C-101B-9397-08002B2CF9AE}" pid="14" name="C3Topic">
    <vt:lpwstr/>
  </property>
  <property fmtid="{D5CDD505-2E9C-101B-9397-08002B2CF9AE}" pid="15" name="DIAReportDocumentType">
    <vt:lpwstr/>
  </property>
  <property fmtid="{D5CDD505-2E9C-101B-9397-08002B2CF9AE}" pid="16" name="ed60e69bc4dc419ea4123b95e405f618">
    <vt:lpwstr/>
  </property>
  <property fmtid="{D5CDD505-2E9C-101B-9397-08002B2CF9AE}" pid="17" name="DIASecurityClassification">
    <vt:lpwstr>2;#UNCLASSIFIED|875d92a8-67e2-4a32-9472-8fe99549e1eb</vt:lpwstr>
  </property>
  <property fmtid="{D5CDD505-2E9C-101B-9397-08002B2CF9AE}" pid="18" name="f7db6f05725346c582133fc3f09905b2">
    <vt:lpwstr/>
  </property>
  <property fmtid="{D5CDD505-2E9C-101B-9397-08002B2CF9AE}" pid="19" name="o1bb36cab8364050b628311b6e55db02">
    <vt:lpwstr/>
  </property>
  <property fmtid="{D5CDD505-2E9C-101B-9397-08002B2CF9AE}" pid="20" name="DIAMeetingDocumentType">
    <vt:lpwstr/>
  </property>
  <property fmtid="{D5CDD505-2E9C-101B-9397-08002B2CF9AE}" pid="21" name="DIAPlanningDocumentType">
    <vt:lpwstr/>
  </property>
  <property fmtid="{D5CDD505-2E9C-101B-9397-08002B2CF9AE}" pid="22" name="MSIP_Label_c34c5bb1-72b7-4e17-a9b6-e671780ca3ee_Enabled">
    <vt:lpwstr>true</vt:lpwstr>
  </property>
  <property fmtid="{D5CDD505-2E9C-101B-9397-08002B2CF9AE}" pid="23" name="MSIP_Label_c34c5bb1-72b7-4e17-a9b6-e671780ca3ee_SetDate">
    <vt:lpwstr>2021-05-19T20:25:17Z</vt:lpwstr>
  </property>
  <property fmtid="{D5CDD505-2E9C-101B-9397-08002B2CF9AE}" pid="24" name="MSIP_Label_c34c5bb1-72b7-4e17-a9b6-e671780ca3ee_Method">
    <vt:lpwstr>Standard</vt:lpwstr>
  </property>
  <property fmtid="{D5CDD505-2E9C-101B-9397-08002B2CF9AE}" pid="25" name="MSIP_Label_c34c5bb1-72b7-4e17-a9b6-e671780ca3ee_Name">
    <vt:lpwstr>Unclassified</vt:lpwstr>
  </property>
  <property fmtid="{D5CDD505-2E9C-101B-9397-08002B2CF9AE}" pid="26" name="MSIP_Label_c34c5bb1-72b7-4e17-a9b6-e671780ca3ee_SiteId">
    <vt:lpwstr>75c87bf0-6130-4555-b9fa-e4cf3539f058</vt:lpwstr>
  </property>
  <property fmtid="{D5CDD505-2E9C-101B-9397-08002B2CF9AE}" pid="27" name="MSIP_Label_c34c5bb1-72b7-4e17-a9b6-e671780ca3ee_ActionId">
    <vt:lpwstr>8a3409bd-254b-4a26-bac1-273dc527e06b</vt:lpwstr>
  </property>
  <property fmtid="{D5CDD505-2E9C-101B-9397-08002B2CF9AE}" pid="28" name="MSIP_Label_c34c5bb1-72b7-4e17-a9b6-e671780ca3ee_ContentBits">
    <vt:lpwstr>0</vt:lpwstr>
  </property>
  <property fmtid="{D5CDD505-2E9C-101B-9397-08002B2CF9AE}" pid="29" name="RevIMBCS">
    <vt:lpwstr>10;#BCS|fe27fdf8-0f5f-4818-8814-5d57df057769</vt:lpwstr>
  </property>
  <property fmtid="{D5CDD505-2E9C-101B-9397-08002B2CF9AE}" pid="30" name="Order">
    <vt:r8>3800</vt:r8>
  </property>
  <property fmtid="{D5CDD505-2E9C-101B-9397-08002B2CF9AE}" pid="31" name="xd_Signature">
    <vt:bool>false</vt:bool>
  </property>
  <property fmtid="{D5CDD505-2E9C-101B-9397-08002B2CF9AE}" pid="32" name="xd_ProgID">
    <vt:lpwstr/>
  </property>
  <property fmtid="{D5CDD505-2E9C-101B-9397-08002B2CF9AE}" pid="33" name="_dlc_DocId">
    <vt:lpwstr>ARAWAI-2000031884-38</vt:lpwstr>
  </property>
  <property fmtid="{D5CDD505-2E9C-101B-9397-08002B2CF9AE}" pid="34" name="ComplianceAssetId">
    <vt:lpwstr/>
  </property>
  <property fmtid="{D5CDD505-2E9C-101B-9397-08002B2CF9AE}" pid="35" name="TemplateUrl">
    <vt:lpwstr/>
  </property>
  <property fmtid="{D5CDD505-2E9C-101B-9397-08002B2CF9AE}" pid="36" name="_ExtendedDescription">
    <vt:lpwstr/>
  </property>
  <property fmtid="{D5CDD505-2E9C-101B-9397-08002B2CF9AE}" pid="37" name="_dlc_DocIdUrl">
    <vt:lpwstr>https://taumataarowai.sharepoint.com/sites/DMS_InternalGuidance/_layouts/15/DocIdRedir.aspx?ID=ARAWAI-2000031884-38, ARAWAI-2000031884-38</vt:lpwstr>
  </property>
  <property fmtid="{D5CDD505-2E9C-101B-9397-08002B2CF9AE}" pid="38" name="i0f84bba906045b4af568ee102a52dcb">
    <vt:lpwstr>BCS|fe27fdf8-0f5f-4818-8814-5d57df057769</vt:lpwstr>
  </property>
  <property fmtid="{D5CDD505-2E9C-101B-9397-08002B2CF9AE}" pid="39" name="MediaServiceImageTags">
    <vt:lpwstr/>
  </property>
</Properties>
</file>