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65" r:id="rId3"/>
    <p:sldId id="269" r:id="rId4"/>
    <p:sldId id="268" r:id="rId5"/>
    <p:sldId id="256" r:id="rId6"/>
    <p:sldId id="258" r:id="rId7"/>
    <p:sldId id="263" r:id="rId8"/>
    <p:sldId id="264" r:id="rId9"/>
    <p:sldId id="267" r:id="rId10"/>
    <p:sldId id="266" r:id="rId11"/>
    <p:sldId id="260" r:id="rId12"/>
    <p:sldId id="261" r:id="rId13"/>
    <p:sldId id="262" r:id="rId14"/>
    <p:sldId id="270" r:id="rId1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2639"/>
    <a:srgbClr val="213D58"/>
    <a:srgbClr val="E4E5E3"/>
    <a:srgbClr val="7E807A"/>
    <a:srgbClr val="555652"/>
    <a:srgbClr val="3364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383" autoAdjust="0"/>
  </p:normalViewPr>
  <p:slideViewPr>
    <p:cSldViewPr snapToGrid="0">
      <p:cViewPr varScale="1">
        <p:scale>
          <a:sx n="117" d="100"/>
          <a:sy n="117" d="100"/>
        </p:scale>
        <p:origin x="-1464" y="-102"/>
      </p:cViewPr>
      <p:guideLst>
        <p:guide orient="horz" pos="2160"/>
        <p:guide pos="2880"/>
      </p:guideLst>
    </p:cSldViewPr>
  </p:slideViewPr>
  <p:notesTextViewPr>
    <p:cViewPr>
      <p:scale>
        <a:sx n="1" d="1"/>
        <a:sy n="1" d="1"/>
      </p:scale>
      <p:origin x="0" y="0"/>
    </p:cViewPr>
  </p:notesTextViewPr>
  <p:notesViewPr>
    <p:cSldViewPr snapToGrid="0">
      <p:cViewPr varScale="1">
        <p:scale>
          <a:sx n="67" d="100"/>
          <a:sy n="67" d="100"/>
        </p:scale>
        <p:origin x="-3168" y="-8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FA884B6-8D3C-4427-9085-0A8275B0C360}" type="datetimeFigureOut">
              <a:rPr lang="en-NZ" smtClean="0"/>
              <a:t>12/03/2019</a:t>
            </a:fld>
            <a:endParaRPr lang="en-NZ"/>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0FB79CF-EEEC-432F-BA11-7C0138C88DAE}" type="slidenum">
              <a:rPr lang="en-NZ" smtClean="0"/>
              <a:t>‹#›</a:t>
            </a:fld>
            <a:endParaRPr lang="en-NZ"/>
          </a:p>
        </p:txBody>
      </p:sp>
    </p:spTree>
    <p:extLst>
      <p:ext uri="{BB962C8B-B14F-4D97-AF65-F5344CB8AC3E}">
        <p14:creationId xmlns:p14="http://schemas.microsoft.com/office/powerpoint/2010/main" val="1271745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3/12/2019</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4017592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0FB79CF-EEEC-432F-BA11-7C0138C88DAE}" type="slidenum">
              <a:rPr lang="en-NZ" smtClean="0"/>
              <a:t>4</a:t>
            </a:fld>
            <a:endParaRPr lang="en-NZ" dirty="0"/>
          </a:p>
        </p:txBody>
      </p:sp>
    </p:spTree>
    <p:extLst>
      <p:ext uri="{BB962C8B-B14F-4D97-AF65-F5344CB8AC3E}">
        <p14:creationId xmlns:p14="http://schemas.microsoft.com/office/powerpoint/2010/main" val="1433045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Rectangle 6"/>
          <p:cNvSpPr/>
          <p:nvPr userDrawn="1"/>
        </p:nvSpPr>
        <p:spPr>
          <a:xfrm>
            <a:off x="0" y="0"/>
            <a:ext cx="9144000" cy="6957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957316"/>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0799" y="6229026"/>
            <a:ext cx="2131190" cy="493168"/>
          </a:xfrm>
          <a:prstGeom prst="rect">
            <a:avLst/>
          </a:prstGeom>
        </p:spPr>
      </p:pic>
      <p:sp>
        <p:nvSpPr>
          <p:cNvPr id="2" name="Title 1"/>
          <p:cNvSpPr>
            <a:spLocks noGrp="1"/>
          </p:cNvSpPr>
          <p:nvPr>
            <p:ph type="title"/>
          </p:nvPr>
        </p:nvSpPr>
        <p:spPr>
          <a:xfrm>
            <a:off x="4230093" y="2087535"/>
            <a:ext cx="4270093" cy="1143000"/>
          </a:xfrm>
        </p:spPr>
        <p:txBody>
          <a:bodyPr lIns="0" tIns="0" rIns="0" bIns="0" anchor="b" anchorCtr="0">
            <a:normAutofit/>
          </a:bodyPr>
          <a:lstStyle>
            <a:lvl1pPr algn="r">
              <a:defRPr sz="2800">
                <a:solidFill>
                  <a:schemeClr val="bg1"/>
                </a:solidFill>
              </a:defRPr>
            </a:lvl1pPr>
          </a:lstStyle>
          <a:p>
            <a:r>
              <a:rPr lang="en-US" smtClean="0"/>
              <a:t>Click to edit Master title style</a:t>
            </a:r>
            <a:endParaRPr lang="en-US" dirty="0"/>
          </a:p>
        </p:txBody>
      </p:sp>
      <p:sp>
        <p:nvSpPr>
          <p:cNvPr id="12" name="Text Placeholder 11"/>
          <p:cNvSpPr>
            <a:spLocks noGrp="1"/>
          </p:cNvSpPr>
          <p:nvPr>
            <p:ph type="body" sz="quarter" idx="10"/>
          </p:nvPr>
        </p:nvSpPr>
        <p:spPr>
          <a:xfrm>
            <a:off x="4230092" y="3357474"/>
            <a:ext cx="4270093" cy="906463"/>
          </a:xfrm>
        </p:spPr>
        <p:txBody>
          <a:bodyPr lIns="0" tIns="0" rIns="0" bIns="0">
            <a:noAutofit/>
          </a:bodyPr>
          <a:lstStyle>
            <a:lvl1pPr marL="0" indent="0" algn="r">
              <a:buNone/>
              <a:defRPr sz="1800">
                <a:solidFill>
                  <a:schemeClr val="bg1"/>
                </a:solidFill>
              </a:defRPr>
            </a:lvl1pPr>
            <a:lvl2pPr marL="457200" indent="0" algn="r">
              <a:buNone/>
              <a:defRPr sz="1800">
                <a:solidFill>
                  <a:schemeClr val="bg1"/>
                </a:solidFill>
              </a:defRPr>
            </a:lvl2pPr>
            <a:lvl3pPr marL="914400" indent="0" algn="r">
              <a:buNone/>
              <a:defRPr sz="1800">
                <a:solidFill>
                  <a:schemeClr val="bg1"/>
                </a:solidFill>
              </a:defRPr>
            </a:lvl3pPr>
            <a:lvl4pPr marL="1371600" indent="0" algn="r">
              <a:buNone/>
              <a:defRPr sz="1800">
                <a:solidFill>
                  <a:schemeClr val="bg1"/>
                </a:solidFill>
              </a:defRPr>
            </a:lvl4pPr>
            <a:lvl5pPr marL="1828800" indent="0" algn="r">
              <a:buNone/>
              <a:defRPr sz="18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501223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213D58"/>
                </a:solidFill>
              </a:defRPr>
            </a:lvl1pPr>
          </a:lstStyle>
          <a:p>
            <a:r>
              <a:rPr lang="en-US" smtClean="0"/>
              <a:t>Click to edit Master title style</a:t>
            </a:r>
            <a:endParaRPr lang="en-NZ"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55565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DE50F-6345-4B18-8876-E954F2E08EDC}" type="datetimeFigureOut">
              <a:rPr lang="en-NZ" smtClean="0"/>
              <a:t>12/03/2019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83F592E-3476-4C5F-ACCD-D544220C672B}" type="slidenum">
              <a:rPr lang="en-NZ" smtClean="0"/>
              <a:t>‹#›</a:t>
            </a:fld>
            <a:endParaRPr lang="en-NZ"/>
          </a:p>
        </p:txBody>
      </p:sp>
    </p:spTree>
    <p:extLst>
      <p:ext uri="{BB962C8B-B14F-4D97-AF65-F5344CB8AC3E}">
        <p14:creationId xmlns:p14="http://schemas.microsoft.com/office/powerpoint/2010/main" val="4066581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object 4"/>
          <p:cNvSpPr>
            <a:spLocks noChangeAspect="1"/>
          </p:cNvSpPr>
          <p:nvPr userDrawn="1"/>
        </p:nvSpPr>
        <p:spPr>
          <a:xfrm>
            <a:off x="0" y="2"/>
            <a:ext cx="9144000" cy="2055375"/>
          </a:xfrm>
          <a:prstGeom prst="rect">
            <a:avLst/>
          </a:prstGeom>
          <a:blipFill>
            <a:blip r:embed="rId2" cstate="print"/>
            <a:srcRect/>
            <a:stretch>
              <a:fillRect b="-11122"/>
            </a:stretch>
          </a:blipFill>
        </p:spPr>
        <p:txBody>
          <a:bodyPr wrap="square" lIns="0" tIns="0" rIns="0" bIns="0" rtlCol="0"/>
          <a:lstStyle/>
          <a:p>
            <a:endParaRPr sz="2175" dirty="0"/>
          </a:p>
        </p:txBody>
      </p:sp>
      <p:sp>
        <p:nvSpPr>
          <p:cNvPr id="11" name="object 274"/>
          <p:cNvSpPr txBox="1"/>
          <p:nvPr userDrawn="1"/>
        </p:nvSpPr>
        <p:spPr>
          <a:xfrm>
            <a:off x="275749" y="1398626"/>
            <a:ext cx="5900730" cy="399496"/>
          </a:xfrm>
          <a:prstGeom prst="rect">
            <a:avLst/>
          </a:prstGeom>
          <a:noFill/>
        </p:spPr>
        <p:txBody>
          <a:bodyPr vert="horz" wrap="square" lIns="0" tIns="41429" rIns="0" bIns="0" rtlCol="0">
            <a:spAutoFit/>
          </a:bodyPr>
          <a:lstStyle/>
          <a:p>
            <a:pPr marL="9523">
              <a:lnSpc>
                <a:spcPct val="100000"/>
              </a:lnSpc>
              <a:spcBef>
                <a:spcPts val="326"/>
              </a:spcBef>
            </a:pPr>
            <a:r>
              <a:rPr lang="en-US" sz="2324" spc="-112" dirty="0">
                <a:solidFill>
                  <a:schemeClr val="bg1"/>
                </a:solidFill>
                <a:latin typeface="Century Gothic" charset="0"/>
                <a:ea typeface="Century Gothic" charset="0"/>
                <a:cs typeface="Century Gothic" charset="0"/>
              </a:rPr>
              <a:t>STRATEGIC TRANSFORMATION PROGRAMME</a:t>
            </a:r>
            <a:endParaRPr sz="2324" spc="-112" dirty="0">
              <a:solidFill>
                <a:schemeClr val="bg1"/>
              </a:solidFill>
              <a:latin typeface="Century Gothic" charset="0"/>
              <a:ea typeface="Century Gothic" charset="0"/>
              <a:cs typeface="Century Gothic" charset="0"/>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34072" y="1519049"/>
            <a:ext cx="1408176" cy="412413"/>
          </a:xfrm>
          <a:prstGeom prst="rect">
            <a:avLst/>
          </a:prstGeom>
        </p:spPr>
      </p:pic>
    </p:spTree>
    <p:extLst>
      <p:ext uri="{BB962C8B-B14F-4D97-AF65-F5344CB8AC3E}">
        <p14:creationId xmlns:p14="http://schemas.microsoft.com/office/powerpoint/2010/main" val="801544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rgbClr val="213D58"/>
                </a:solidFill>
              </a:defRPr>
            </a:lvl1pPr>
          </a:lstStyle>
          <a:p>
            <a:r>
              <a:rPr lang="en-US" smtClean="0"/>
              <a:t>Click to edit Master title style</a:t>
            </a:r>
            <a:endParaRPr lang="en-NZ"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55565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dirty="0"/>
          </a:p>
        </p:txBody>
      </p:sp>
    </p:spTree>
    <p:extLst>
      <p:ext uri="{BB962C8B-B14F-4D97-AF65-F5344CB8AC3E}">
        <p14:creationId xmlns:p14="http://schemas.microsoft.com/office/powerpoint/2010/main" val="2692878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3D58"/>
                </a:solidFill>
              </a:defRPr>
            </a:lvl1pPr>
          </a:lstStyle>
          <a:p>
            <a:r>
              <a:rPr lang="en-US" smtClean="0"/>
              <a:t>Click to edit Master title style</a:t>
            </a:r>
            <a:endParaRPr lang="en-NZ" dirty="0"/>
          </a:p>
        </p:txBody>
      </p:sp>
      <p:sp>
        <p:nvSpPr>
          <p:cNvPr id="3" name="Content Placeholder 2"/>
          <p:cNvSpPr>
            <a:spLocks noGrp="1"/>
          </p:cNvSpPr>
          <p:nvPr>
            <p:ph idx="1"/>
          </p:nvPr>
        </p:nvSpPr>
        <p:spPr/>
        <p:txBody>
          <a:bodyPr/>
          <a:lstStyle>
            <a:lvl1pPr>
              <a:defRPr>
                <a:solidFill>
                  <a:srgbClr val="555652"/>
                </a:solidFill>
              </a:defRPr>
            </a:lvl1pPr>
            <a:lvl2pPr>
              <a:defRPr>
                <a:solidFill>
                  <a:srgbClr val="555652"/>
                </a:solidFill>
              </a:defRPr>
            </a:lvl2pPr>
            <a:lvl3pPr>
              <a:defRPr>
                <a:solidFill>
                  <a:srgbClr val="7E807A"/>
                </a:solidFill>
              </a:defRPr>
            </a:lvl3pPr>
            <a:lvl4pPr>
              <a:defRPr>
                <a:solidFill>
                  <a:srgbClr val="7E807A"/>
                </a:solidFill>
              </a:defRPr>
            </a:lvl4pPr>
            <a:lvl5pPr>
              <a:defRPr>
                <a:solidFill>
                  <a:srgbClr val="7E807A"/>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
        <p:nvSpPr>
          <p:cNvPr id="4" name="Date Placeholder 3"/>
          <p:cNvSpPr>
            <a:spLocks noGrp="1"/>
          </p:cNvSpPr>
          <p:nvPr>
            <p:ph type="dt" sz="half" idx="10"/>
          </p:nvPr>
        </p:nvSpPr>
        <p:spPr/>
        <p:txBody>
          <a:bodyPr/>
          <a:lstStyle/>
          <a:p>
            <a:fld id="{1F6DE50F-6345-4B18-8876-E954F2E08EDC}" type="datetimeFigureOut">
              <a:rPr lang="en-NZ" smtClean="0"/>
              <a:t>12/03/2019</a:t>
            </a:fld>
            <a:endParaRPr lang="en-NZ"/>
          </a:p>
        </p:txBody>
      </p:sp>
      <p:sp>
        <p:nvSpPr>
          <p:cNvPr id="5" name="Footer Placeholder 4"/>
          <p:cNvSpPr>
            <a:spLocks noGrp="1"/>
          </p:cNvSpPr>
          <p:nvPr>
            <p:ph type="ftr" sz="quarter" idx="11"/>
          </p:nvPr>
        </p:nvSpPr>
        <p:spPr/>
        <p:txBody>
          <a:bodyPr/>
          <a:lstStyle/>
          <a:p>
            <a:endParaRPr lang="en-NZ"/>
          </a:p>
        </p:txBody>
      </p:sp>
    </p:spTree>
    <p:extLst>
      <p:ext uri="{BB962C8B-B14F-4D97-AF65-F5344CB8AC3E}">
        <p14:creationId xmlns:p14="http://schemas.microsoft.com/office/powerpoint/2010/main" val="628577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213D58"/>
                </a:solidFill>
              </a:defRPr>
            </a:lvl1pPr>
          </a:lstStyle>
          <a:p>
            <a:r>
              <a:rPr lang="en-US" smtClean="0"/>
              <a:t>Click to edit Master title style</a:t>
            </a:r>
            <a:endParaRPr lang="en-NZ"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55565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6DE50F-6345-4B18-8876-E954F2E08EDC}" type="datetimeFigureOut">
              <a:rPr lang="en-NZ" smtClean="0"/>
              <a:t>12/03/2019</a:t>
            </a:fld>
            <a:endParaRPr lang="en-NZ"/>
          </a:p>
        </p:txBody>
      </p:sp>
      <p:sp>
        <p:nvSpPr>
          <p:cNvPr id="5" name="Footer Placeholder 4"/>
          <p:cNvSpPr>
            <a:spLocks noGrp="1"/>
          </p:cNvSpPr>
          <p:nvPr>
            <p:ph type="ftr" sz="quarter" idx="11"/>
          </p:nvPr>
        </p:nvSpPr>
        <p:spPr/>
        <p:txBody>
          <a:bodyPr/>
          <a:lstStyle/>
          <a:p>
            <a:endParaRPr lang="en-NZ"/>
          </a:p>
        </p:txBody>
      </p:sp>
    </p:spTree>
    <p:extLst>
      <p:ext uri="{BB962C8B-B14F-4D97-AF65-F5344CB8AC3E}">
        <p14:creationId xmlns:p14="http://schemas.microsoft.com/office/powerpoint/2010/main" val="65201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6491"/>
                </a:solidFill>
              </a:defRPr>
            </a:lvl1pPr>
          </a:lstStyle>
          <a:p>
            <a:r>
              <a:rPr lang="en-US" smtClean="0"/>
              <a:t>Click to edit Master title style</a:t>
            </a:r>
            <a:endParaRPr lang="en-NZ" dirty="0"/>
          </a:p>
        </p:txBody>
      </p:sp>
      <p:sp>
        <p:nvSpPr>
          <p:cNvPr id="3" name="Content Placeholder 2"/>
          <p:cNvSpPr>
            <a:spLocks noGrp="1"/>
          </p:cNvSpPr>
          <p:nvPr>
            <p:ph sz="half" idx="1"/>
          </p:nvPr>
        </p:nvSpPr>
        <p:spPr>
          <a:xfrm>
            <a:off x="457200" y="1600200"/>
            <a:ext cx="4038600" cy="4525963"/>
          </a:xfrm>
        </p:spPr>
        <p:txBody>
          <a:bodyPr/>
          <a:lstStyle>
            <a:lvl1pPr>
              <a:defRPr sz="2800">
                <a:solidFill>
                  <a:srgbClr val="555652"/>
                </a:solidFill>
              </a:defRPr>
            </a:lvl1pPr>
            <a:lvl2pPr>
              <a:defRPr sz="2400">
                <a:solidFill>
                  <a:srgbClr val="555652"/>
                </a:solidFill>
              </a:defRPr>
            </a:lvl2pPr>
            <a:lvl3pPr>
              <a:defRPr sz="2000">
                <a:solidFill>
                  <a:srgbClr val="7E807A"/>
                </a:solidFill>
              </a:defRPr>
            </a:lvl3pPr>
            <a:lvl4pPr>
              <a:defRPr sz="1800">
                <a:solidFill>
                  <a:srgbClr val="7E807A"/>
                </a:solidFill>
              </a:defRPr>
            </a:lvl4pPr>
            <a:lvl5pPr>
              <a:defRPr sz="1800">
                <a:solidFill>
                  <a:srgbClr val="7E807A"/>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555652"/>
                </a:solidFill>
              </a:defRPr>
            </a:lvl1pPr>
            <a:lvl2pPr>
              <a:defRPr sz="2400">
                <a:solidFill>
                  <a:srgbClr val="555652"/>
                </a:solidFill>
              </a:defRPr>
            </a:lvl2pPr>
            <a:lvl3pPr>
              <a:defRPr sz="2000">
                <a:solidFill>
                  <a:srgbClr val="7E807A"/>
                </a:solidFill>
              </a:defRPr>
            </a:lvl3pPr>
            <a:lvl4pPr>
              <a:defRPr sz="1800">
                <a:solidFill>
                  <a:srgbClr val="7E807A"/>
                </a:solidFill>
              </a:defRPr>
            </a:lvl4pPr>
            <a:lvl5pPr>
              <a:defRPr sz="1800">
                <a:solidFill>
                  <a:srgbClr val="7E807A"/>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Tree>
    <p:extLst>
      <p:ext uri="{BB962C8B-B14F-4D97-AF65-F5344CB8AC3E}">
        <p14:creationId xmlns:p14="http://schemas.microsoft.com/office/powerpoint/2010/main" val="2159114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3D58"/>
                </a:solidFill>
              </a:defRPr>
            </a:lvl1pPr>
          </a:lstStyle>
          <a:p>
            <a:r>
              <a:rPr lang="en-US" smtClean="0"/>
              <a:t>Click to edit Master title style</a:t>
            </a:r>
            <a:endParaRPr lang="en-NZ"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55565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555652"/>
                </a:solidFill>
              </a:defRPr>
            </a:lvl1pPr>
            <a:lvl2pPr>
              <a:defRPr sz="2000">
                <a:solidFill>
                  <a:srgbClr val="555652"/>
                </a:solidFill>
              </a:defRPr>
            </a:lvl2pPr>
            <a:lvl3pPr>
              <a:defRPr sz="1800">
                <a:solidFill>
                  <a:srgbClr val="7E807A"/>
                </a:solidFill>
              </a:defRPr>
            </a:lvl3pPr>
            <a:lvl4pPr>
              <a:defRPr sz="1600">
                <a:solidFill>
                  <a:srgbClr val="7E807A"/>
                </a:solidFill>
              </a:defRPr>
            </a:lvl4pPr>
            <a:lvl5pPr>
              <a:defRPr sz="1600">
                <a:solidFill>
                  <a:srgbClr val="7E807A"/>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55565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555652"/>
                </a:solidFill>
              </a:defRPr>
            </a:lvl1pPr>
            <a:lvl2pPr>
              <a:defRPr sz="2000">
                <a:solidFill>
                  <a:srgbClr val="555652"/>
                </a:solidFill>
              </a:defRPr>
            </a:lvl2pPr>
            <a:lvl3pPr>
              <a:defRPr sz="1800">
                <a:solidFill>
                  <a:srgbClr val="7E807A"/>
                </a:solidFill>
              </a:defRPr>
            </a:lvl3pPr>
            <a:lvl4pPr>
              <a:defRPr sz="1600">
                <a:solidFill>
                  <a:srgbClr val="7E807A"/>
                </a:solidFill>
              </a:defRPr>
            </a:lvl4pPr>
            <a:lvl5pPr>
              <a:defRPr sz="1600">
                <a:solidFill>
                  <a:srgbClr val="7E807A"/>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
        <p:nvSpPr>
          <p:cNvPr id="7" name="Date Placeholder 6"/>
          <p:cNvSpPr>
            <a:spLocks noGrp="1"/>
          </p:cNvSpPr>
          <p:nvPr>
            <p:ph type="dt" sz="half" idx="10"/>
          </p:nvPr>
        </p:nvSpPr>
        <p:spPr/>
        <p:txBody>
          <a:bodyPr/>
          <a:lstStyle/>
          <a:p>
            <a:fld id="{1F6DE50F-6345-4B18-8876-E954F2E08EDC}" type="datetimeFigureOut">
              <a:rPr lang="en-NZ" smtClean="0"/>
              <a:t>12/03/2019</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483F592E-3476-4C5F-ACCD-D544220C672B}" type="slidenum">
              <a:rPr lang="en-NZ" smtClean="0"/>
              <a:t>‹#›</a:t>
            </a:fld>
            <a:endParaRPr lang="en-NZ"/>
          </a:p>
        </p:txBody>
      </p:sp>
    </p:spTree>
    <p:extLst>
      <p:ext uri="{BB962C8B-B14F-4D97-AF65-F5344CB8AC3E}">
        <p14:creationId xmlns:p14="http://schemas.microsoft.com/office/powerpoint/2010/main" val="3475904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3D58"/>
                </a:solidFill>
              </a:defRPr>
            </a:lvl1pPr>
          </a:lstStyle>
          <a:p>
            <a:r>
              <a:rPr lang="en-US" smtClean="0"/>
              <a:t>Click to edit Master title style</a:t>
            </a:r>
            <a:endParaRPr lang="en-NZ" dirty="0"/>
          </a:p>
        </p:txBody>
      </p:sp>
      <p:sp>
        <p:nvSpPr>
          <p:cNvPr id="3" name="Date Placeholder 2"/>
          <p:cNvSpPr>
            <a:spLocks noGrp="1"/>
          </p:cNvSpPr>
          <p:nvPr>
            <p:ph type="dt" sz="half" idx="10"/>
          </p:nvPr>
        </p:nvSpPr>
        <p:spPr/>
        <p:txBody>
          <a:bodyPr/>
          <a:lstStyle/>
          <a:p>
            <a:fld id="{1F6DE50F-6345-4B18-8876-E954F2E08EDC}" type="datetimeFigureOut">
              <a:rPr lang="en-NZ" smtClean="0"/>
              <a:t>12/03/2019</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483F592E-3476-4C5F-ACCD-D544220C672B}" type="slidenum">
              <a:rPr lang="en-NZ" smtClean="0"/>
              <a:t>‹#›</a:t>
            </a:fld>
            <a:endParaRPr lang="en-NZ"/>
          </a:p>
        </p:txBody>
      </p:sp>
    </p:spTree>
    <p:extLst>
      <p:ext uri="{BB962C8B-B14F-4D97-AF65-F5344CB8AC3E}">
        <p14:creationId xmlns:p14="http://schemas.microsoft.com/office/powerpoint/2010/main" val="2256881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DE50F-6345-4B18-8876-E954F2E08EDC}" type="datetimeFigureOut">
              <a:rPr lang="en-NZ" smtClean="0"/>
              <a:t>12/03/2019</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483F592E-3476-4C5F-ACCD-D544220C672B}" type="slidenum">
              <a:rPr lang="en-NZ" smtClean="0"/>
              <a:t>‹#›</a:t>
            </a:fld>
            <a:endParaRPr lang="en-NZ"/>
          </a:p>
        </p:txBody>
      </p:sp>
    </p:spTree>
    <p:extLst>
      <p:ext uri="{BB962C8B-B14F-4D97-AF65-F5344CB8AC3E}">
        <p14:creationId xmlns:p14="http://schemas.microsoft.com/office/powerpoint/2010/main" val="421911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213D58"/>
                </a:solidFill>
              </a:defRPr>
            </a:lvl1pPr>
          </a:lstStyle>
          <a:p>
            <a:r>
              <a:rPr lang="en-US" smtClean="0"/>
              <a:t>Click to edit Master title style</a:t>
            </a:r>
            <a:endParaRPr lang="en-NZ" dirty="0"/>
          </a:p>
        </p:txBody>
      </p:sp>
      <p:sp>
        <p:nvSpPr>
          <p:cNvPr id="3" name="Content Placeholder 2"/>
          <p:cNvSpPr>
            <a:spLocks noGrp="1"/>
          </p:cNvSpPr>
          <p:nvPr>
            <p:ph idx="1"/>
          </p:nvPr>
        </p:nvSpPr>
        <p:spPr>
          <a:xfrm>
            <a:off x="3575050" y="273050"/>
            <a:ext cx="5111750" cy="5853113"/>
          </a:xfrm>
        </p:spPr>
        <p:txBody>
          <a:bodyPr/>
          <a:lstStyle>
            <a:lvl1pPr>
              <a:defRPr sz="3200">
                <a:solidFill>
                  <a:srgbClr val="555652"/>
                </a:solidFill>
              </a:defRPr>
            </a:lvl1pPr>
            <a:lvl2pPr>
              <a:defRPr sz="2800">
                <a:solidFill>
                  <a:srgbClr val="555652"/>
                </a:solidFill>
              </a:defRPr>
            </a:lvl2pPr>
            <a:lvl3pPr>
              <a:defRPr sz="2400">
                <a:solidFill>
                  <a:srgbClr val="7E807A"/>
                </a:solidFill>
              </a:defRPr>
            </a:lvl3pPr>
            <a:lvl4pPr>
              <a:defRPr sz="2000">
                <a:solidFill>
                  <a:srgbClr val="7E807A"/>
                </a:solidFill>
              </a:defRPr>
            </a:lvl4pPr>
            <a:lvl5pPr>
              <a:defRPr sz="2000">
                <a:solidFill>
                  <a:srgbClr val="7E807A"/>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55565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DE50F-6345-4B18-8876-E954F2E08EDC}" type="datetimeFigureOut">
              <a:rPr lang="en-NZ" smtClean="0"/>
              <a:t>12/03/2019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83F592E-3476-4C5F-ACCD-D544220C672B}" type="slidenum">
              <a:rPr lang="en-NZ" smtClean="0"/>
              <a:t>‹#›</a:t>
            </a:fld>
            <a:endParaRPr lang="en-NZ"/>
          </a:p>
        </p:txBody>
      </p:sp>
    </p:spTree>
    <p:extLst>
      <p:ext uri="{BB962C8B-B14F-4D97-AF65-F5344CB8AC3E}">
        <p14:creationId xmlns:p14="http://schemas.microsoft.com/office/powerpoint/2010/main" val="138826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1041621"/>
          </a:xfrm>
          <a:prstGeom prst="rect">
            <a:avLst/>
          </a:prstGeom>
          <a:solidFill>
            <a:srgbClr val="E4E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74638"/>
            <a:ext cx="8229600" cy="631811"/>
          </a:xfrm>
          <a:prstGeom prst="rect">
            <a:avLst/>
          </a:prstGeom>
        </p:spPr>
        <p:txBody>
          <a:bodyPr vert="horz" lIns="91440" tIns="45720" rIns="91440" bIns="45720" rtlCol="0" anchor="ctr">
            <a:noAutofit/>
          </a:bodyPr>
          <a:lstStyle/>
          <a:p>
            <a:r>
              <a:rPr lang="en-US" smtClean="0"/>
              <a:t>Click to edit Master title style</a:t>
            </a:r>
            <a:endParaRPr lang="en-NZ" dirty="0"/>
          </a:p>
        </p:txBody>
      </p:sp>
      <p:sp>
        <p:nvSpPr>
          <p:cNvPr id="3" name="Text Placeholder 2"/>
          <p:cNvSpPr>
            <a:spLocks noGrp="1"/>
          </p:cNvSpPr>
          <p:nvPr>
            <p:ph type="body" idx="1"/>
          </p:nvPr>
        </p:nvSpPr>
        <p:spPr>
          <a:xfrm>
            <a:off x="457200" y="1600201"/>
            <a:ext cx="8229600" cy="42176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DE50F-6345-4B18-8876-E954F2E08EDC}" type="datetimeFigureOut">
              <a:rPr lang="en-NZ" smtClean="0"/>
              <a:t>12/03/2019</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3F592E-3476-4C5F-ACCD-D544220C672B}" type="slidenum">
              <a:rPr lang="en-NZ" smtClean="0"/>
              <a:t>‹#›</a:t>
            </a:fld>
            <a:endParaRPr lang="en-NZ"/>
          </a:p>
        </p:txBody>
      </p:sp>
      <p:pic>
        <p:nvPicPr>
          <p:cNvPr id="14" name="Pictur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660232" y="6286572"/>
            <a:ext cx="2322225" cy="431950"/>
          </a:xfrm>
          <a:prstGeom prst="rect">
            <a:avLst/>
          </a:prstGeom>
        </p:spPr>
      </p:pic>
      <p:pic>
        <p:nvPicPr>
          <p:cNvPr id="10" name="Picture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5984215"/>
            <a:ext cx="9144000" cy="900684"/>
          </a:xfrm>
          <a:prstGeom prst="rect">
            <a:avLst/>
          </a:prstGeom>
        </p:spPr>
      </p:pic>
      <p:pic>
        <p:nvPicPr>
          <p:cNvPr id="11" name="Picture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520881" y="6267251"/>
            <a:ext cx="1979306" cy="344094"/>
          </a:xfrm>
          <a:prstGeom prst="rect">
            <a:avLst/>
          </a:prstGeom>
        </p:spPr>
      </p:pic>
    </p:spTree>
    <p:extLst>
      <p:ext uri="{BB962C8B-B14F-4D97-AF65-F5344CB8AC3E}">
        <p14:creationId xmlns:p14="http://schemas.microsoft.com/office/powerpoint/2010/main" val="1342219838"/>
      </p:ext>
    </p:extLst>
  </p:cSld>
  <p:clrMap bg1="lt1" tx1="dk1" bg2="lt2" tx2="dk2" accent1="accent1" accent2="accent2" accent3="accent3" accent4="accent4" accent5="accent5" accent6="accent6" hlink="hlink" folHlink="folHlink"/>
  <p:sldLayoutIdLst>
    <p:sldLayoutId id="214748365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txStyles>
    <p:titleStyle>
      <a:lvl1pPr algn="ctr" defTabSz="914400" rtl="0" eaLnBrk="1" latinLnBrk="0" hangingPunct="1">
        <a:spcBef>
          <a:spcPct val="0"/>
        </a:spcBef>
        <a:buNone/>
        <a:defRPr sz="3600" kern="1200">
          <a:solidFill>
            <a:srgbClr val="213D58"/>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55565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55565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7E807A"/>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STP and </a:t>
            </a:r>
            <a:r>
              <a:rPr lang="en-US" dirty="0" err="1" smtClean="0"/>
              <a:t>Modelling</a:t>
            </a:r>
            <a:endParaRPr lang="en-US" dirty="0"/>
          </a:p>
        </p:txBody>
      </p:sp>
      <p:sp>
        <p:nvSpPr>
          <p:cNvPr id="3" name="Text Placeholder 2"/>
          <p:cNvSpPr>
            <a:spLocks noGrp="1"/>
          </p:cNvSpPr>
          <p:nvPr>
            <p:ph type="body" sz="quarter" idx="10"/>
          </p:nvPr>
        </p:nvSpPr>
        <p:spPr>
          <a:xfrm>
            <a:off x="2965622" y="3357474"/>
            <a:ext cx="5534563" cy="906463"/>
          </a:xfrm>
        </p:spPr>
        <p:txBody>
          <a:bodyPr/>
          <a:lstStyle/>
          <a:p>
            <a:r>
              <a:rPr lang="en-US" dirty="0" smtClean="0"/>
              <a:t>Making </a:t>
            </a:r>
            <a:r>
              <a:rPr lang="en-US" dirty="0" err="1" smtClean="0"/>
              <a:t>Watercare</a:t>
            </a:r>
            <a:r>
              <a:rPr lang="en-US" dirty="0" smtClean="0"/>
              <a:t> more customer friendly and efficient</a:t>
            </a:r>
          </a:p>
          <a:p>
            <a:endParaRPr lang="en-US" dirty="0"/>
          </a:p>
          <a:p>
            <a:r>
              <a:rPr lang="en-US" dirty="0" smtClean="0"/>
              <a:t>Mike </a:t>
            </a:r>
            <a:r>
              <a:rPr lang="en-US" dirty="0" err="1" smtClean="0"/>
              <a:t>Dunstone</a:t>
            </a:r>
            <a:endParaRPr lang="en-US" dirty="0" smtClean="0"/>
          </a:p>
          <a:p>
            <a:endParaRPr lang="en-US" dirty="0"/>
          </a:p>
          <a:p>
            <a:r>
              <a:rPr lang="en-US" dirty="0" smtClean="0"/>
              <a:t>March 2019</a:t>
            </a:r>
            <a:endParaRPr lang="en-US" dirty="0"/>
          </a:p>
        </p:txBody>
      </p:sp>
    </p:spTree>
    <p:extLst>
      <p:ext uri="{BB962C8B-B14F-4D97-AF65-F5344CB8AC3E}">
        <p14:creationId xmlns:p14="http://schemas.microsoft.com/office/powerpoint/2010/main" val="511004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3500" dirty="0" smtClean="0"/>
              <a:t>System Performance</a:t>
            </a:r>
            <a:endParaRPr lang="en-NZ" sz="3500" dirty="0"/>
          </a:p>
        </p:txBody>
      </p:sp>
      <p:pic>
        <p:nvPicPr>
          <p:cNvPr id="4" name="Wannachais Ap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11174" y="1045027"/>
            <a:ext cx="8249103" cy="4827725"/>
          </a:xfrm>
        </p:spPr>
      </p:pic>
    </p:spTree>
    <p:extLst>
      <p:ext uri="{BB962C8B-B14F-4D97-AF65-F5344CB8AC3E}">
        <p14:creationId xmlns:p14="http://schemas.microsoft.com/office/powerpoint/2010/main" val="1025974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500" dirty="0" smtClean="0">
                <a:solidFill>
                  <a:srgbClr val="012639"/>
                </a:solidFill>
              </a:rPr>
              <a:t>Connected GIS Model</a:t>
            </a:r>
            <a:endParaRPr lang="en-NZ" sz="3500" dirty="0">
              <a:solidFill>
                <a:srgbClr val="012639"/>
              </a:solidFill>
            </a:endParaRPr>
          </a:p>
        </p:txBody>
      </p:sp>
      <p:sp>
        <p:nvSpPr>
          <p:cNvPr id="3" name="Rectangle 2"/>
          <p:cNvSpPr/>
          <p:nvPr/>
        </p:nvSpPr>
        <p:spPr>
          <a:xfrm>
            <a:off x="4453217" y="3244334"/>
            <a:ext cx="237566" cy="369332"/>
          </a:xfrm>
          <a:prstGeom prst="rect">
            <a:avLst/>
          </a:prstGeom>
        </p:spPr>
        <p:txBody>
          <a:bodyPr wrap="none">
            <a:spAutoFit/>
          </a:bodyPr>
          <a:lstStyle/>
          <a:p>
            <a:r>
              <a:rPr lang="en-NZ" dirty="0"/>
              <a:t> </a:t>
            </a:r>
          </a:p>
        </p:txBody>
      </p:sp>
      <p:sp>
        <p:nvSpPr>
          <p:cNvPr id="4" name="Rectangle 3"/>
          <p:cNvSpPr/>
          <p:nvPr/>
        </p:nvSpPr>
        <p:spPr>
          <a:xfrm>
            <a:off x="4453217" y="3244334"/>
            <a:ext cx="237566" cy="369332"/>
          </a:xfrm>
          <a:prstGeom prst="rect">
            <a:avLst/>
          </a:prstGeom>
        </p:spPr>
        <p:txBody>
          <a:bodyPr wrap="none">
            <a:spAutoFit/>
          </a:bodyPr>
          <a:lstStyle/>
          <a:p>
            <a:r>
              <a:rPr lang="en-NZ" dirty="0"/>
              <a:t> </a:t>
            </a:r>
          </a:p>
        </p:txBody>
      </p:sp>
      <p:sp>
        <p:nvSpPr>
          <p:cNvPr id="5" name="Rectangle 4"/>
          <p:cNvSpPr/>
          <p:nvPr/>
        </p:nvSpPr>
        <p:spPr>
          <a:xfrm>
            <a:off x="4453217" y="3244334"/>
            <a:ext cx="237566" cy="369332"/>
          </a:xfrm>
          <a:prstGeom prst="rect">
            <a:avLst/>
          </a:prstGeom>
        </p:spPr>
        <p:txBody>
          <a:bodyPr wrap="none">
            <a:spAutoFit/>
          </a:bodyPr>
          <a:lstStyle/>
          <a:p>
            <a:r>
              <a:rPr lang="en-NZ" dirty="0"/>
              <a:t> </a:t>
            </a:r>
          </a:p>
        </p:txBody>
      </p:sp>
      <p:sp>
        <p:nvSpPr>
          <p:cNvPr id="6" name="Rectangle 5"/>
          <p:cNvSpPr/>
          <p:nvPr/>
        </p:nvSpPr>
        <p:spPr>
          <a:xfrm>
            <a:off x="4453217" y="3244334"/>
            <a:ext cx="237566" cy="369332"/>
          </a:xfrm>
          <a:prstGeom prst="rect">
            <a:avLst/>
          </a:prstGeom>
        </p:spPr>
        <p:txBody>
          <a:bodyPr wrap="none">
            <a:spAutoFit/>
          </a:bodyPr>
          <a:lstStyle/>
          <a:p>
            <a:r>
              <a:rPr lang="en-NZ" dirty="0"/>
              <a:t> </a:t>
            </a:r>
          </a:p>
        </p:txBody>
      </p:sp>
      <p:pic>
        <p:nvPicPr>
          <p:cNvPr id="21" name="WastewaterDemo">
            <a:hlinkClick r:id="" action="ppaction://media"/>
            <a:extLst>
              <a:ext uri="{FF2B5EF4-FFF2-40B4-BE49-F238E27FC236}">
                <a16:creationId xmlns:a16="http://schemas.microsoft.com/office/drawing/2014/main" xmlns="" id="{E2D4F913-B474-4506-81F2-517A9E94611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5656" y="1071790"/>
            <a:ext cx="7834765" cy="4714419"/>
          </a:xfrm>
        </p:spPr>
      </p:pic>
    </p:spTree>
    <p:extLst>
      <p:ext uri="{BB962C8B-B14F-4D97-AF65-F5344CB8AC3E}">
        <p14:creationId xmlns:p14="http://schemas.microsoft.com/office/powerpoint/2010/main" val="157525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2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fill="hold" display="0">
                  <p:stCondLst>
                    <p:cond delay="indefinite"/>
                  </p:stCondLst>
                </p:cTn>
                <p:tgtEl>
                  <p:spTgt spid="2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NZ" sz="3500" dirty="0">
                <a:solidFill>
                  <a:srgbClr val="012639"/>
                </a:solidFill>
              </a:rPr>
              <a:t>Connected GIS Model</a:t>
            </a:r>
          </a:p>
        </p:txBody>
      </p:sp>
      <p:sp>
        <p:nvSpPr>
          <p:cNvPr id="3" name="Rectangle 2"/>
          <p:cNvSpPr/>
          <p:nvPr/>
        </p:nvSpPr>
        <p:spPr>
          <a:xfrm>
            <a:off x="4453217" y="3244334"/>
            <a:ext cx="237566" cy="369332"/>
          </a:xfrm>
          <a:prstGeom prst="rect">
            <a:avLst/>
          </a:prstGeom>
        </p:spPr>
        <p:txBody>
          <a:bodyPr wrap="none">
            <a:spAutoFit/>
          </a:bodyPr>
          <a:lstStyle/>
          <a:p>
            <a:r>
              <a:rPr lang="en-NZ" dirty="0"/>
              <a:t> </a:t>
            </a:r>
          </a:p>
        </p:txBody>
      </p:sp>
      <p:sp>
        <p:nvSpPr>
          <p:cNvPr id="4" name="Rectangle 3"/>
          <p:cNvSpPr/>
          <p:nvPr/>
        </p:nvSpPr>
        <p:spPr>
          <a:xfrm>
            <a:off x="4453217" y="3244334"/>
            <a:ext cx="237566" cy="369332"/>
          </a:xfrm>
          <a:prstGeom prst="rect">
            <a:avLst/>
          </a:prstGeom>
        </p:spPr>
        <p:txBody>
          <a:bodyPr wrap="none">
            <a:spAutoFit/>
          </a:bodyPr>
          <a:lstStyle/>
          <a:p>
            <a:r>
              <a:rPr lang="en-NZ" dirty="0"/>
              <a:t> </a:t>
            </a:r>
          </a:p>
        </p:txBody>
      </p:sp>
      <p:sp>
        <p:nvSpPr>
          <p:cNvPr id="5" name="Rectangle 4"/>
          <p:cNvSpPr/>
          <p:nvPr/>
        </p:nvSpPr>
        <p:spPr>
          <a:xfrm>
            <a:off x="4453217" y="3244334"/>
            <a:ext cx="237566" cy="369332"/>
          </a:xfrm>
          <a:prstGeom prst="rect">
            <a:avLst/>
          </a:prstGeom>
        </p:spPr>
        <p:txBody>
          <a:bodyPr wrap="none">
            <a:spAutoFit/>
          </a:bodyPr>
          <a:lstStyle/>
          <a:p>
            <a:r>
              <a:rPr lang="en-NZ" dirty="0"/>
              <a:t> </a:t>
            </a:r>
          </a:p>
        </p:txBody>
      </p:sp>
      <p:sp>
        <p:nvSpPr>
          <p:cNvPr id="6" name="Rectangle 5"/>
          <p:cNvSpPr/>
          <p:nvPr/>
        </p:nvSpPr>
        <p:spPr>
          <a:xfrm>
            <a:off x="4453217" y="3244334"/>
            <a:ext cx="237566" cy="369332"/>
          </a:xfrm>
          <a:prstGeom prst="rect">
            <a:avLst/>
          </a:prstGeom>
        </p:spPr>
        <p:txBody>
          <a:bodyPr wrap="none">
            <a:spAutoFit/>
          </a:bodyPr>
          <a:lstStyle/>
          <a:p>
            <a:r>
              <a:rPr lang="en-NZ" dirty="0"/>
              <a:t> </a:t>
            </a:r>
          </a:p>
        </p:txBody>
      </p:sp>
      <p:pic>
        <p:nvPicPr>
          <p:cNvPr id="9" name="WaterDemo">
            <a:hlinkClick r:id="" action="ppaction://media"/>
            <a:extLst>
              <a:ext uri="{FF2B5EF4-FFF2-40B4-BE49-F238E27FC236}">
                <a16:creationId xmlns:a16="http://schemas.microsoft.com/office/drawing/2014/main" xmlns="" id="{78AFF331-FDFA-490F-B912-8C4CC6D1EF6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1345" y="1061357"/>
            <a:ext cx="7734365" cy="4825093"/>
          </a:xfrm>
        </p:spPr>
      </p:pic>
    </p:spTree>
    <p:extLst>
      <p:ext uri="{BB962C8B-B14F-4D97-AF65-F5344CB8AC3E}">
        <p14:creationId xmlns:p14="http://schemas.microsoft.com/office/powerpoint/2010/main" val="171264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7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500" dirty="0" smtClean="0">
                <a:solidFill>
                  <a:srgbClr val="012639"/>
                </a:solidFill>
              </a:rPr>
              <a:t>The Future</a:t>
            </a:r>
            <a:endParaRPr lang="en-NZ" sz="3500" dirty="0">
              <a:solidFill>
                <a:srgbClr val="012639"/>
              </a:solidFill>
            </a:endParaRPr>
          </a:p>
        </p:txBody>
      </p:sp>
      <p:sp>
        <p:nvSpPr>
          <p:cNvPr id="3" name="Rectangle 2"/>
          <p:cNvSpPr/>
          <p:nvPr/>
        </p:nvSpPr>
        <p:spPr>
          <a:xfrm>
            <a:off x="4453217" y="3244334"/>
            <a:ext cx="237566" cy="369332"/>
          </a:xfrm>
          <a:prstGeom prst="rect">
            <a:avLst/>
          </a:prstGeom>
        </p:spPr>
        <p:txBody>
          <a:bodyPr wrap="none">
            <a:spAutoFit/>
          </a:bodyPr>
          <a:lstStyle/>
          <a:p>
            <a:r>
              <a:rPr lang="en-NZ" dirty="0"/>
              <a:t> </a:t>
            </a:r>
          </a:p>
        </p:txBody>
      </p:sp>
      <p:sp>
        <p:nvSpPr>
          <p:cNvPr id="4" name="Rectangle 3"/>
          <p:cNvSpPr/>
          <p:nvPr/>
        </p:nvSpPr>
        <p:spPr>
          <a:xfrm>
            <a:off x="4453217" y="3244334"/>
            <a:ext cx="237566" cy="369332"/>
          </a:xfrm>
          <a:prstGeom prst="rect">
            <a:avLst/>
          </a:prstGeom>
        </p:spPr>
        <p:txBody>
          <a:bodyPr wrap="none">
            <a:spAutoFit/>
          </a:bodyPr>
          <a:lstStyle/>
          <a:p>
            <a:r>
              <a:rPr lang="en-NZ" dirty="0"/>
              <a:t> </a:t>
            </a:r>
          </a:p>
        </p:txBody>
      </p:sp>
      <p:sp>
        <p:nvSpPr>
          <p:cNvPr id="5" name="Rectangle 4"/>
          <p:cNvSpPr/>
          <p:nvPr/>
        </p:nvSpPr>
        <p:spPr>
          <a:xfrm>
            <a:off x="4453217" y="3244334"/>
            <a:ext cx="237566" cy="369332"/>
          </a:xfrm>
          <a:prstGeom prst="rect">
            <a:avLst/>
          </a:prstGeom>
        </p:spPr>
        <p:txBody>
          <a:bodyPr wrap="none">
            <a:spAutoFit/>
          </a:bodyPr>
          <a:lstStyle/>
          <a:p>
            <a:r>
              <a:rPr lang="en-NZ" dirty="0"/>
              <a:t> </a:t>
            </a:r>
          </a:p>
        </p:txBody>
      </p:sp>
      <p:sp>
        <p:nvSpPr>
          <p:cNvPr id="6" name="Rectangle 5"/>
          <p:cNvSpPr/>
          <p:nvPr/>
        </p:nvSpPr>
        <p:spPr>
          <a:xfrm>
            <a:off x="4453217" y="3244334"/>
            <a:ext cx="237566" cy="369332"/>
          </a:xfrm>
          <a:prstGeom prst="rect">
            <a:avLst/>
          </a:prstGeom>
        </p:spPr>
        <p:txBody>
          <a:bodyPr wrap="none">
            <a:spAutoFit/>
          </a:bodyPr>
          <a:lstStyle/>
          <a:p>
            <a:r>
              <a:rPr lang="en-NZ" dirty="0"/>
              <a:t> </a:t>
            </a:r>
          </a:p>
        </p:txBody>
      </p:sp>
      <p:sp>
        <p:nvSpPr>
          <p:cNvPr id="8" name="Subtitle 2"/>
          <p:cNvSpPr>
            <a:spLocks noGrp="1"/>
          </p:cNvSpPr>
          <p:nvPr>
            <p:ph idx="1"/>
          </p:nvPr>
        </p:nvSpPr>
        <p:spPr>
          <a:xfrm>
            <a:off x="153942" y="1138819"/>
            <a:ext cx="8229600" cy="554538"/>
          </a:xfrm>
        </p:spPr>
        <p:txBody>
          <a:bodyPr>
            <a:normAutofit lnSpcReduction="10000"/>
          </a:bodyPr>
          <a:lstStyle/>
          <a:p>
            <a:pPr marL="0" indent="0">
              <a:buNone/>
            </a:pPr>
            <a:r>
              <a:rPr lang="en-NZ" dirty="0" smtClean="0"/>
              <a:t>Model GIS integration</a:t>
            </a:r>
          </a:p>
          <a:p>
            <a:endParaRPr lang="en-NZ" dirty="0" smtClean="0"/>
          </a:p>
        </p:txBody>
      </p:sp>
      <p:pic>
        <p:nvPicPr>
          <p:cNvPr id="1026" name="Picture 2" descr="C:\Users\mdunstone1\AppData\Local\Microsoft\Windows\Temporary Internet Files\Content.IE5\M1520PFK\1350459841189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0516" y="1597449"/>
            <a:ext cx="1418226" cy="17308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5218" y="4280096"/>
            <a:ext cx="1414633" cy="118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0789" y="2095253"/>
            <a:ext cx="1580274" cy="1110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urved Right Arrow 6"/>
          <p:cNvSpPr/>
          <p:nvPr/>
        </p:nvSpPr>
        <p:spPr>
          <a:xfrm rot="5400000">
            <a:off x="4114100" y="2903414"/>
            <a:ext cx="388579" cy="225716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5" name="Curved Right Arrow 14"/>
          <p:cNvSpPr/>
          <p:nvPr/>
        </p:nvSpPr>
        <p:spPr>
          <a:xfrm rot="16200000">
            <a:off x="4253851" y="4495078"/>
            <a:ext cx="398733" cy="225716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9" name="Down Arrow 8"/>
          <p:cNvSpPr/>
          <p:nvPr/>
        </p:nvSpPr>
        <p:spPr>
          <a:xfrm rot="16200000">
            <a:off x="2017869" y="2246862"/>
            <a:ext cx="404888" cy="755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Down Arrow 16"/>
          <p:cNvSpPr/>
          <p:nvPr/>
        </p:nvSpPr>
        <p:spPr>
          <a:xfrm rot="16200000">
            <a:off x="4452774" y="2246863"/>
            <a:ext cx="404888" cy="755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Down Arrow 17"/>
          <p:cNvSpPr/>
          <p:nvPr/>
        </p:nvSpPr>
        <p:spPr>
          <a:xfrm rot="16200000">
            <a:off x="6600824" y="2215406"/>
            <a:ext cx="404888" cy="755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Subtitle 2"/>
          <p:cNvSpPr txBox="1">
            <a:spLocks/>
          </p:cNvSpPr>
          <p:nvPr/>
        </p:nvSpPr>
        <p:spPr>
          <a:xfrm>
            <a:off x="458930" y="1542138"/>
            <a:ext cx="1679766" cy="55453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55565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55565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7E807A"/>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NZ" dirty="0" smtClean="0"/>
              <a:t>From:</a:t>
            </a:r>
          </a:p>
        </p:txBody>
      </p:sp>
      <p:sp>
        <p:nvSpPr>
          <p:cNvPr id="20" name="Subtitle 2"/>
          <p:cNvSpPr txBox="1">
            <a:spLocks/>
          </p:cNvSpPr>
          <p:nvPr/>
        </p:nvSpPr>
        <p:spPr>
          <a:xfrm>
            <a:off x="754821" y="3949019"/>
            <a:ext cx="1679766" cy="55453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55565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55565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7E807A"/>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NZ" dirty="0" smtClean="0"/>
              <a:t>To:</a:t>
            </a:r>
          </a:p>
        </p:txBody>
      </p:sp>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1130" y="2030289"/>
            <a:ext cx="1414633" cy="118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14" y="2030289"/>
            <a:ext cx="1718236" cy="1327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2473" y="4262436"/>
            <a:ext cx="1504317" cy="116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211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STP and </a:t>
            </a:r>
            <a:r>
              <a:rPr lang="en-US" dirty="0" err="1" smtClean="0"/>
              <a:t>Modelling</a:t>
            </a:r>
            <a:endParaRPr lang="en-US" dirty="0"/>
          </a:p>
        </p:txBody>
      </p:sp>
      <p:sp>
        <p:nvSpPr>
          <p:cNvPr id="3" name="Text Placeholder 2"/>
          <p:cNvSpPr>
            <a:spLocks noGrp="1"/>
          </p:cNvSpPr>
          <p:nvPr>
            <p:ph type="body" sz="quarter" idx="10"/>
          </p:nvPr>
        </p:nvSpPr>
        <p:spPr>
          <a:xfrm>
            <a:off x="2965622" y="3357474"/>
            <a:ext cx="5534563" cy="906463"/>
          </a:xfrm>
        </p:spPr>
        <p:txBody>
          <a:bodyPr/>
          <a:lstStyle/>
          <a:p>
            <a:r>
              <a:rPr lang="en-US" dirty="0" smtClean="0"/>
              <a:t>Making </a:t>
            </a:r>
            <a:r>
              <a:rPr lang="en-US" dirty="0" err="1" smtClean="0"/>
              <a:t>Watercare</a:t>
            </a:r>
            <a:r>
              <a:rPr lang="en-US" dirty="0" smtClean="0"/>
              <a:t> more customer friendly and efficient</a:t>
            </a:r>
          </a:p>
          <a:p>
            <a:endParaRPr lang="en-US" dirty="0"/>
          </a:p>
          <a:p>
            <a:r>
              <a:rPr lang="en-US" dirty="0" smtClean="0"/>
              <a:t>Mike </a:t>
            </a:r>
            <a:r>
              <a:rPr lang="en-US" dirty="0" err="1" smtClean="0"/>
              <a:t>Dunstone</a:t>
            </a:r>
            <a:endParaRPr lang="en-US" dirty="0" smtClean="0"/>
          </a:p>
          <a:p>
            <a:endParaRPr lang="en-US" dirty="0"/>
          </a:p>
          <a:p>
            <a:r>
              <a:rPr lang="en-US" dirty="0" smtClean="0"/>
              <a:t>March 2019</a:t>
            </a:r>
            <a:endParaRPr lang="en-US" dirty="0"/>
          </a:p>
        </p:txBody>
      </p:sp>
    </p:spTree>
    <p:extLst>
      <p:ext uri="{BB962C8B-B14F-4D97-AF65-F5344CB8AC3E}">
        <p14:creationId xmlns:p14="http://schemas.microsoft.com/office/powerpoint/2010/main" val="8375748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NZ" dirty="0">
                <a:solidFill>
                  <a:srgbClr val="012639"/>
                </a:solidFill>
              </a:rPr>
              <a:t>Overview</a:t>
            </a:r>
          </a:p>
        </p:txBody>
      </p:sp>
      <p:sp>
        <p:nvSpPr>
          <p:cNvPr id="3" name="Subtitle 2"/>
          <p:cNvSpPr>
            <a:spLocks noGrp="1"/>
          </p:cNvSpPr>
          <p:nvPr>
            <p:ph idx="1"/>
          </p:nvPr>
        </p:nvSpPr>
        <p:spPr/>
        <p:txBody>
          <a:bodyPr/>
          <a:lstStyle/>
          <a:p>
            <a:r>
              <a:rPr lang="en-NZ" dirty="0" smtClean="0"/>
              <a:t>What STP is about</a:t>
            </a:r>
          </a:p>
          <a:p>
            <a:r>
              <a:rPr lang="en-NZ" dirty="0" smtClean="0"/>
              <a:t>STP for modellers and planners </a:t>
            </a:r>
          </a:p>
          <a:p>
            <a:pPr lvl="1"/>
            <a:r>
              <a:rPr lang="en-NZ" dirty="0" smtClean="0"/>
              <a:t>Data Lake</a:t>
            </a:r>
          </a:p>
          <a:p>
            <a:pPr lvl="1"/>
            <a:r>
              <a:rPr lang="en-NZ" dirty="0" smtClean="0"/>
              <a:t>Dashboards</a:t>
            </a:r>
          </a:p>
          <a:p>
            <a:pPr lvl="1"/>
            <a:r>
              <a:rPr lang="en-NZ" dirty="0" smtClean="0"/>
              <a:t>System performance</a:t>
            </a:r>
          </a:p>
          <a:p>
            <a:pPr lvl="1"/>
            <a:r>
              <a:rPr lang="en-NZ" dirty="0" smtClean="0"/>
              <a:t>GIS connected Model</a:t>
            </a:r>
          </a:p>
          <a:p>
            <a:r>
              <a:rPr lang="en-NZ" dirty="0" smtClean="0"/>
              <a:t>Future</a:t>
            </a:r>
            <a:endParaRPr lang="en-NZ" dirty="0"/>
          </a:p>
        </p:txBody>
      </p:sp>
    </p:spTree>
    <p:extLst>
      <p:ext uri="{BB962C8B-B14F-4D97-AF65-F5344CB8AC3E}">
        <p14:creationId xmlns:p14="http://schemas.microsoft.com/office/powerpoint/2010/main" val="1468252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75657" y="1196752"/>
            <a:ext cx="8379619" cy="466140"/>
          </a:xfrm>
          <a:prstGeom prst="rect">
            <a:avLst/>
          </a:prstGeom>
        </p:spPr>
        <p:txBody>
          <a:bodyPr>
            <a:normAutofit fontScale="90000"/>
          </a:bodyPr>
          <a:lstStyle/>
          <a:p>
            <a:r>
              <a:rPr lang="en-US" dirty="0" smtClean="0">
                <a:latin typeface="IBM Plex Sans" charset="0"/>
                <a:ea typeface="IBM Plex Sans" charset="0"/>
                <a:cs typeface="IBM Plex Sans" charset="0"/>
              </a:rPr>
              <a:t>How Watercare is transforming</a:t>
            </a:r>
            <a:endParaRPr lang="en-US" dirty="0">
              <a:latin typeface="IBM Plex Sans" charset="0"/>
              <a:ea typeface="IBM Plex Sans" charset="0"/>
              <a:cs typeface="IBM Plex Sans" charset="0"/>
            </a:endParaRPr>
          </a:p>
        </p:txBody>
      </p:sp>
      <p:pic>
        <p:nvPicPr>
          <p:cNvPr id="9" name="Picture 8"/>
          <p:cNvPicPr>
            <a:picLocks noChangeAspect="1"/>
          </p:cNvPicPr>
          <p:nvPr/>
        </p:nvPicPr>
        <p:blipFill rotWithShape="1">
          <a:blip r:embed="rId3"/>
          <a:srcRect l="601" t="2055" r="702" b="1712"/>
          <a:stretch/>
        </p:blipFill>
        <p:spPr>
          <a:xfrm>
            <a:off x="0" y="1988841"/>
            <a:ext cx="9144000" cy="3102429"/>
          </a:xfrm>
          <a:prstGeom prst="rect">
            <a:avLst/>
          </a:prstGeom>
        </p:spPr>
      </p:pic>
      <p:sp>
        <p:nvSpPr>
          <p:cNvPr id="5" name="Title 1"/>
          <p:cNvSpPr txBox="1">
            <a:spLocks/>
          </p:cNvSpPr>
          <p:nvPr/>
        </p:nvSpPr>
        <p:spPr>
          <a:xfrm>
            <a:off x="457200" y="274638"/>
            <a:ext cx="8229600" cy="63181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kern="1200">
                <a:solidFill>
                  <a:srgbClr val="213D58"/>
                </a:solidFill>
                <a:latin typeface="+mj-lt"/>
                <a:ea typeface="+mj-ea"/>
                <a:cs typeface="+mj-cs"/>
              </a:defRPr>
            </a:lvl1pPr>
          </a:lstStyle>
          <a:p>
            <a:r>
              <a:rPr lang="en-NZ" dirty="0" smtClean="0">
                <a:solidFill>
                  <a:srgbClr val="012639"/>
                </a:solidFill>
              </a:rPr>
              <a:t>What STP is about</a:t>
            </a:r>
            <a:endParaRPr lang="en-NZ" dirty="0">
              <a:solidFill>
                <a:srgbClr val="012639"/>
              </a:solidFill>
            </a:endParaRPr>
          </a:p>
        </p:txBody>
      </p:sp>
    </p:spTree>
    <p:extLst>
      <p:ext uri="{BB962C8B-B14F-4D97-AF65-F5344CB8AC3E}">
        <p14:creationId xmlns:p14="http://schemas.microsoft.com/office/powerpoint/2010/main" val="159441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448" y="2405935"/>
            <a:ext cx="9143107" cy="3603708"/>
          </a:xfrm>
          <a:custGeom>
            <a:avLst/>
            <a:gdLst/>
            <a:ahLst/>
            <a:cxnLst/>
            <a:rect l="l" t="t" r="r" b="b"/>
            <a:pathLst>
              <a:path w="14220190" h="5774690">
                <a:moveTo>
                  <a:pt x="0" y="5774231"/>
                </a:moveTo>
                <a:lnTo>
                  <a:pt x="14220007" y="5774231"/>
                </a:lnTo>
                <a:lnTo>
                  <a:pt x="14220007" y="0"/>
                </a:lnTo>
                <a:lnTo>
                  <a:pt x="0" y="0"/>
                </a:lnTo>
                <a:lnTo>
                  <a:pt x="0" y="5774231"/>
                </a:lnTo>
                <a:close/>
              </a:path>
            </a:pathLst>
          </a:custGeom>
          <a:solidFill>
            <a:srgbClr val="E6E7E8"/>
          </a:solidFill>
        </p:spPr>
        <p:txBody>
          <a:bodyPr wrap="square" lIns="0" tIns="0" rIns="0" bIns="0" rtlCol="0"/>
          <a:lstStyle/>
          <a:p>
            <a:endParaRPr sz="2175" dirty="0"/>
          </a:p>
        </p:txBody>
      </p:sp>
      <p:sp>
        <p:nvSpPr>
          <p:cNvPr id="6" name="object 5"/>
          <p:cNvSpPr>
            <a:spLocks/>
          </p:cNvSpPr>
          <p:nvPr/>
        </p:nvSpPr>
        <p:spPr>
          <a:xfrm>
            <a:off x="-58898" y="2422369"/>
            <a:ext cx="9143107" cy="3428665"/>
          </a:xfrm>
          <a:prstGeom prst="rect">
            <a:avLst/>
          </a:prstGeom>
          <a:blipFill>
            <a:blip r:embed="rId3" cstate="print">
              <a:duotone>
                <a:prstClr val="black"/>
                <a:schemeClr val="bg1">
                  <a:lumMod val="50000"/>
                  <a:tint val="45000"/>
                  <a:satMod val="400000"/>
                </a:schemeClr>
              </a:duotone>
              <a:alphaModFix amt="35000"/>
            </a:blip>
            <a:stretch>
              <a:fillRect/>
            </a:stretch>
          </a:blipFill>
        </p:spPr>
        <p:txBody>
          <a:bodyPr wrap="square" lIns="0" tIns="0" rIns="0" bIns="0" rtlCol="0"/>
          <a:lstStyle/>
          <a:p>
            <a:endParaRPr sz="2175" dirty="0"/>
          </a:p>
        </p:txBody>
      </p:sp>
      <p:sp>
        <p:nvSpPr>
          <p:cNvPr id="2" name="object 275"/>
          <p:cNvSpPr txBox="1"/>
          <p:nvPr/>
        </p:nvSpPr>
        <p:spPr>
          <a:xfrm>
            <a:off x="0" y="2385606"/>
            <a:ext cx="4834958" cy="336081"/>
          </a:xfrm>
          <a:prstGeom prst="rect">
            <a:avLst/>
          </a:prstGeom>
          <a:solidFill>
            <a:srgbClr val="00649E"/>
          </a:solidFill>
        </p:spPr>
        <p:txBody>
          <a:bodyPr vert="horz" wrap="square" lIns="0" tIns="41429" rIns="0" bIns="0" rtlCol="0" anchor="ctr">
            <a:spAutoFit/>
          </a:bodyPr>
          <a:lstStyle/>
          <a:p>
            <a:pPr marL="8333" algn="ctr">
              <a:spcBef>
                <a:spcPts val="326"/>
              </a:spcBef>
            </a:pPr>
            <a:r>
              <a:rPr sz="1912" dirty="0">
                <a:solidFill>
                  <a:srgbClr val="FFFFFF"/>
                </a:solidFill>
                <a:latin typeface="Arial"/>
                <a:cs typeface="Arial"/>
              </a:rPr>
              <a:t>WHAT PROBLEMS ARE WE SOLVING?</a:t>
            </a:r>
            <a:endParaRPr sz="1912" dirty="0">
              <a:latin typeface="Arial"/>
              <a:cs typeface="Arial"/>
            </a:endParaRPr>
          </a:p>
        </p:txBody>
      </p:sp>
      <p:sp>
        <p:nvSpPr>
          <p:cNvPr id="3" name="object 279"/>
          <p:cNvSpPr txBox="1"/>
          <p:nvPr/>
        </p:nvSpPr>
        <p:spPr>
          <a:xfrm>
            <a:off x="4834958" y="2383155"/>
            <a:ext cx="4309042" cy="336081"/>
          </a:xfrm>
          <a:prstGeom prst="rect">
            <a:avLst/>
          </a:prstGeom>
          <a:solidFill>
            <a:srgbClr val="008AC0"/>
          </a:solidFill>
        </p:spPr>
        <p:txBody>
          <a:bodyPr vert="horz" wrap="square" lIns="0" tIns="41429" rIns="0" bIns="0" rtlCol="0" anchor="ctr">
            <a:spAutoFit/>
          </a:bodyPr>
          <a:lstStyle/>
          <a:p>
            <a:pPr marL="8333" algn="ctr">
              <a:spcBef>
                <a:spcPts val="326"/>
              </a:spcBef>
            </a:pPr>
            <a:r>
              <a:rPr sz="1912" dirty="0">
                <a:solidFill>
                  <a:srgbClr val="FFFFFF"/>
                </a:solidFill>
                <a:latin typeface="Arial"/>
                <a:cs typeface="Arial"/>
              </a:rPr>
              <a:t>WHAT’S THE STP ASPIRATION?</a:t>
            </a:r>
            <a:endParaRPr sz="1912" dirty="0">
              <a:latin typeface="Arial"/>
              <a:cs typeface="Arial"/>
            </a:endParaRPr>
          </a:p>
        </p:txBody>
      </p:sp>
      <p:sp>
        <p:nvSpPr>
          <p:cNvPr id="36" name="object 281"/>
          <p:cNvSpPr>
            <a:spLocks noChangeAspect="1"/>
          </p:cNvSpPr>
          <p:nvPr/>
        </p:nvSpPr>
        <p:spPr>
          <a:xfrm>
            <a:off x="2817537" y="3926981"/>
            <a:ext cx="3258215" cy="2011844"/>
          </a:xfrm>
          <a:prstGeom prst="rect">
            <a:avLst/>
          </a:prstGeom>
          <a:blipFill>
            <a:blip r:embed="rId4" cstate="print"/>
            <a:stretch>
              <a:fillRect/>
            </a:stretch>
          </a:blipFill>
        </p:spPr>
        <p:txBody>
          <a:bodyPr wrap="square" lIns="0" tIns="0" rIns="0" bIns="0" rtlCol="0"/>
          <a:lstStyle/>
          <a:p>
            <a:endParaRPr sz="2175" dirty="0"/>
          </a:p>
        </p:txBody>
      </p:sp>
      <p:sp>
        <p:nvSpPr>
          <p:cNvPr id="37" name="object 282"/>
          <p:cNvSpPr>
            <a:spLocks noChangeAspect="1"/>
          </p:cNvSpPr>
          <p:nvPr/>
        </p:nvSpPr>
        <p:spPr>
          <a:xfrm>
            <a:off x="7815615" y="3843467"/>
            <a:ext cx="941859" cy="2011841"/>
          </a:xfrm>
          <a:prstGeom prst="rect">
            <a:avLst/>
          </a:prstGeom>
          <a:blipFill>
            <a:blip r:embed="rId5" cstate="print"/>
            <a:stretch>
              <a:fillRect/>
            </a:stretch>
          </a:blipFill>
        </p:spPr>
        <p:txBody>
          <a:bodyPr wrap="square" lIns="0" tIns="0" rIns="0" bIns="0" rtlCol="0"/>
          <a:lstStyle/>
          <a:p>
            <a:endParaRPr sz="2175" dirty="0"/>
          </a:p>
        </p:txBody>
      </p:sp>
      <p:sp>
        <p:nvSpPr>
          <p:cNvPr id="38" name="object 307"/>
          <p:cNvSpPr txBox="1">
            <a:spLocks noChangeAspect="1"/>
          </p:cNvSpPr>
          <p:nvPr/>
        </p:nvSpPr>
        <p:spPr>
          <a:xfrm>
            <a:off x="6075752" y="2865680"/>
            <a:ext cx="2265772" cy="925016"/>
          </a:xfrm>
          <a:prstGeom prst="rect">
            <a:avLst/>
          </a:prstGeom>
          <a:solidFill>
            <a:srgbClr val="FFFFFF"/>
          </a:solidFill>
        </p:spPr>
        <p:txBody>
          <a:bodyPr vert="horz" wrap="square" lIns="26997" tIns="26997" rIns="0" bIns="26997" rtlCol="0">
            <a:spAutoFit/>
          </a:bodyPr>
          <a:lstStyle/>
          <a:p>
            <a:pPr marL="126657" marR="120943" algn="ctr">
              <a:lnSpc>
                <a:spcPct val="100600"/>
              </a:lnSpc>
              <a:spcBef>
                <a:spcPts val="783"/>
              </a:spcBef>
            </a:pPr>
            <a:r>
              <a:rPr sz="1400" dirty="0">
                <a:solidFill>
                  <a:srgbClr val="231F20"/>
                </a:solidFill>
                <a:latin typeface="Century Gothic" charset="0"/>
                <a:ea typeface="Century Gothic" charset="0"/>
                <a:cs typeface="Century Gothic" charset="0"/>
              </a:rPr>
              <a:t>Every employee can make</a:t>
            </a:r>
            <a:r>
              <a:rPr lang="en-US" sz="1400" dirty="0">
                <a:solidFill>
                  <a:srgbClr val="231F20"/>
                </a:solidFill>
                <a:latin typeface="Century Gothic" charset="0"/>
                <a:ea typeface="Century Gothic" charset="0"/>
                <a:cs typeface="Century Gothic" charset="0"/>
              </a:rPr>
              <a:t> </a:t>
            </a:r>
            <a:r>
              <a:rPr sz="1400" dirty="0">
                <a:solidFill>
                  <a:srgbClr val="231F20"/>
                </a:solidFill>
                <a:latin typeface="Century Gothic" charset="0"/>
                <a:ea typeface="Century Gothic" charset="0"/>
                <a:cs typeface="Century Gothic" charset="0"/>
              </a:rPr>
              <a:t>insight-informed,</a:t>
            </a:r>
            <a:r>
              <a:rPr lang="en-US" sz="1400" dirty="0">
                <a:solidFill>
                  <a:srgbClr val="231F20"/>
                </a:solidFill>
                <a:latin typeface="Century Gothic" charset="0"/>
                <a:ea typeface="Century Gothic" charset="0"/>
                <a:cs typeface="Century Gothic" charset="0"/>
              </a:rPr>
              <a:t> </a:t>
            </a:r>
            <a:r>
              <a:rPr sz="1400" dirty="0">
                <a:solidFill>
                  <a:srgbClr val="231F20"/>
                </a:solidFill>
                <a:latin typeface="Century Gothic" charset="0"/>
                <a:ea typeface="Century Gothic" charset="0"/>
                <a:cs typeface="Century Gothic" charset="0"/>
              </a:rPr>
              <a:t>fact-based</a:t>
            </a:r>
            <a:r>
              <a:rPr lang="en-US" sz="1400" dirty="0">
                <a:solidFill>
                  <a:srgbClr val="231F20"/>
                </a:solidFill>
                <a:latin typeface="Century Gothic" charset="0"/>
                <a:ea typeface="Century Gothic" charset="0"/>
                <a:cs typeface="Century Gothic" charset="0"/>
              </a:rPr>
              <a:t> </a:t>
            </a:r>
            <a:r>
              <a:rPr sz="1400" dirty="0">
                <a:solidFill>
                  <a:srgbClr val="231F20"/>
                </a:solidFill>
                <a:latin typeface="Century Gothic" charset="0"/>
                <a:ea typeface="Century Gothic" charset="0"/>
                <a:cs typeface="Century Gothic" charset="0"/>
              </a:rPr>
              <a:t>decisions with confidence.</a:t>
            </a:r>
            <a:endParaRPr sz="1400" dirty="0">
              <a:latin typeface="Century Gothic" charset="0"/>
              <a:ea typeface="Century Gothic" charset="0"/>
              <a:cs typeface="Century Gothic" charset="0"/>
            </a:endParaRPr>
          </a:p>
        </p:txBody>
      </p:sp>
      <p:sp>
        <p:nvSpPr>
          <p:cNvPr id="39" name="object 308"/>
          <p:cNvSpPr txBox="1">
            <a:spLocks noChangeAspect="1"/>
          </p:cNvSpPr>
          <p:nvPr/>
        </p:nvSpPr>
        <p:spPr>
          <a:xfrm>
            <a:off x="3677699" y="3926981"/>
            <a:ext cx="1537889" cy="1093267"/>
          </a:xfrm>
          <a:prstGeom prst="rect">
            <a:avLst/>
          </a:prstGeom>
          <a:solidFill>
            <a:srgbClr val="FFFFFF"/>
          </a:solidFill>
        </p:spPr>
        <p:txBody>
          <a:bodyPr vert="horz" wrap="square" lIns="53995" tIns="26997" rIns="0" bIns="26997" rtlCol="0" anchor="t">
            <a:spAutoFit/>
          </a:bodyPr>
          <a:lstStyle/>
          <a:p>
            <a:pPr marR="120943" algn="ctr"/>
            <a:r>
              <a:rPr sz="1125" dirty="0">
                <a:solidFill>
                  <a:srgbClr val="231F20"/>
                </a:solidFill>
                <a:latin typeface="Century Gothic"/>
                <a:cs typeface="Century Gothic"/>
              </a:rPr>
              <a:t>A customer can do everything for themselves, wherever they are, in a single interaction</a:t>
            </a:r>
            <a:r>
              <a:rPr lang="en-US" sz="1125" dirty="0">
                <a:solidFill>
                  <a:srgbClr val="231F20"/>
                </a:solidFill>
                <a:latin typeface="Century Gothic"/>
                <a:cs typeface="Century Gothic"/>
              </a:rPr>
              <a:t>.</a:t>
            </a:r>
            <a:endParaRPr sz="1125" dirty="0">
              <a:latin typeface="Century Gothic"/>
              <a:cs typeface="Century Gothic"/>
            </a:endParaRPr>
          </a:p>
        </p:txBody>
      </p:sp>
      <p:sp>
        <p:nvSpPr>
          <p:cNvPr id="42" name="object 308"/>
          <p:cNvSpPr txBox="1">
            <a:spLocks noChangeAspect="1"/>
          </p:cNvSpPr>
          <p:nvPr/>
        </p:nvSpPr>
        <p:spPr>
          <a:xfrm>
            <a:off x="876388" y="2920567"/>
            <a:ext cx="2213794" cy="916296"/>
          </a:xfrm>
          <a:prstGeom prst="rect">
            <a:avLst/>
          </a:prstGeom>
          <a:solidFill>
            <a:srgbClr val="FFFFFF"/>
          </a:solidFill>
        </p:spPr>
        <p:txBody>
          <a:bodyPr vert="horz" wrap="square" lIns="53995" tIns="26997" rIns="0" bIns="26997" rtlCol="0" anchor="t">
            <a:spAutoFit/>
          </a:bodyPr>
          <a:lstStyle/>
          <a:p>
            <a:pPr marL="11904" marR="120943" algn="ctr"/>
            <a:r>
              <a:rPr lang="en-US" sz="1400" dirty="0">
                <a:solidFill>
                  <a:srgbClr val="231F20"/>
                </a:solidFill>
                <a:latin typeface="Century Gothic"/>
                <a:cs typeface="Century Gothic"/>
              </a:rPr>
              <a:t>Every employee has the right tools, the best processes and is empowered.</a:t>
            </a:r>
            <a:endParaRPr sz="1400" dirty="0">
              <a:latin typeface="Century Gothic"/>
              <a:cs typeface="Century Gothic"/>
            </a:endParaRPr>
          </a:p>
        </p:txBody>
      </p:sp>
      <p:sp>
        <p:nvSpPr>
          <p:cNvPr id="11" name="Title 1"/>
          <p:cNvSpPr txBox="1">
            <a:spLocks/>
          </p:cNvSpPr>
          <p:nvPr/>
        </p:nvSpPr>
        <p:spPr>
          <a:xfrm>
            <a:off x="457200" y="274638"/>
            <a:ext cx="8229600" cy="63181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kern="1200">
                <a:solidFill>
                  <a:srgbClr val="213D58"/>
                </a:solidFill>
                <a:latin typeface="+mj-lt"/>
                <a:ea typeface="+mj-ea"/>
                <a:cs typeface="+mj-cs"/>
              </a:defRPr>
            </a:lvl1pPr>
          </a:lstStyle>
          <a:p>
            <a:r>
              <a:rPr lang="en-NZ" dirty="0" smtClean="0">
                <a:solidFill>
                  <a:srgbClr val="012639"/>
                </a:solidFill>
              </a:rPr>
              <a:t>What STP is about</a:t>
            </a:r>
            <a:endParaRPr lang="en-NZ" dirty="0">
              <a:solidFill>
                <a:srgbClr val="012639"/>
              </a:solidFill>
            </a:endParaRPr>
          </a:p>
        </p:txBody>
      </p:sp>
    </p:spTree>
    <p:extLst>
      <p:ext uri="{BB962C8B-B14F-4D97-AF65-F5344CB8AC3E}">
        <p14:creationId xmlns:p14="http://schemas.microsoft.com/office/powerpoint/2010/main" val="3946927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500" dirty="0" smtClean="0">
                <a:solidFill>
                  <a:srgbClr val="012639"/>
                </a:solidFill>
              </a:rPr>
              <a:t>The Data Lake</a:t>
            </a:r>
            <a:endParaRPr lang="en-NZ" sz="3500" dirty="0">
              <a:solidFill>
                <a:srgbClr val="012639"/>
              </a:solidFill>
            </a:endParaRPr>
          </a:p>
        </p:txBody>
      </p:sp>
      <p:grpSp>
        <p:nvGrpSpPr>
          <p:cNvPr id="5" name="Group 4">
            <a:extLst>
              <a:ext uri="{FF2B5EF4-FFF2-40B4-BE49-F238E27FC236}">
                <a16:creationId xmlns:a16="http://schemas.microsoft.com/office/drawing/2014/main" xmlns="" id="{271AF7B3-1C86-4C45-93B0-D361B1530336}"/>
              </a:ext>
            </a:extLst>
          </p:cNvPr>
          <p:cNvGrpSpPr/>
          <p:nvPr/>
        </p:nvGrpSpPr>
        <p:grpSpPr>
          <a:xfrm>
            <a:off x="-1" y="996044"/>
            <a:ext cx="9128957" cy="5045711"/>
            <a:chOff x="1523999" y="0"/>
            <a:chExt cx="9575962" cy="6487581"/>
          </a:xfrm>
        </p:grpSpPr>
        <p:pic>
          <p:nvPicPr>
            <p:cNvPr id="6" name="Picture 2" descr="C:\Users\mdunstone1\AppData\Local\Microsoft\Windows\Temporary Internet Files\Content.IE5\IPLJ7T2U\Bad_weather_sky_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9" y="0"/>
              <a:ext cx="9575962" cy="6487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mdunstone1\AppData\Local\Microsoft\Windows\Temporary Internet Files\Content.IE5\DXBH2DDL\Logo_Microsoft_Excel_2013[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9941" y="955022"/>
              <a:ext cx="971890" cy="9718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7145" y="3144184"/>
              <a:ext cx="109537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2768" y="5446725"/>
              <a:ext cx="109537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7958" y="5397903"/>
              <a:ext cx="109537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5358" y="3516664"/>
              <a:ext cx="762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841" y="1926912"/>
              <a:ext cx="762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8389" y="4856371"/>
              <a:ext cx="762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4156" y="0"/>
              <a:ext cx="95250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2236" y="1253463"/>
              <a:ext cx="878198" cy="1346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descr="C:\Users\mdunstone1\AppData\Local\Microsoft\Windows\Temporary Internet Files\Content.IE5\DXBH2DDL\Logo_Microsoft_Excel_2013[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0711" y="4126265"/>
              <a:ext cx="971890" cy="9718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0708" y="2205862"/>
              <a:ext cx="950576" cy="145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8659" y="4382322"/>
              <a:ext cx="878198" cy="1346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6777" y="2529277"/>
            <a:ext cx="847659" cy="855365"/>
          </a:xfrm>
          <a:prstGeom prst="rect">
            <a:avLst/>
          </a:prstGeom>
        </p:spPr>
      </p:pic>
      <p:pic>
        <p:nvPicPr>
          <p:cNvPr id="20" name="Picture 5" descr="C:\Users\mdunstone1\AppData\Local\Microsoft\Windows\Temporary Internet Files\Content.IE5\4W1E7GUO\Hoaxed_photo_of_the_Loch_Ness_monster[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8561" y="5264650"/>
            <a:ext cx="832893" cy="772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mdunstone1\AppData\Local\Microsoft\Windows\Temporary Internet Files\Content.IE5\4W1E7GUO\Hoaxed_photo_of_the_Loch_Ness_monster[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620" y="2117030"/>
            <a:ext cx="832893" cy="7721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8635" y="4277068"/>
            <a:ext cx="947611" cy="955162"/>
          </a:xfrm>
          <a:prstGeom prst="rect">
            <a:avLst/>
          </a:prstGeom>
        </p:spPr>
      </p:pic>
      <p:pic>
        <p:nvPicPr>
          <p:cNvPr id="23"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0995" y="3874063"/>
            <a:ext cx="631003" cy="57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08022" y="4471581"/>
            <a:ext cx="631003" cy="57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42691" y="2416913"/>
            <a:ext cx="631003" cy="57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12129" y="3135627"/>
            <a:ext cx="787123" cy="766544"/>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38458" y="3574639"/>
            <a:ext cx="577069" cy="613903"/>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7674" y="4773083"/>
            <a:ext cx="847659" cy="855365"/>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61389" y="2554626"/>
            <a:ext cx="577069" cy="613903"/>
          </a:xfrm>
          <a:prstGeom prst="rect">
            <a:avLst/>
          </a:prstGeom>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83200" y="2177479"/>
            <a:ext cx="769103" cy="703596"/>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34328" y="3573472"/>
            <a:ext cx="769103" cy="703596"/>
          </a:xfrm>
          <a:prstGeom prst="rect">
            <a:avLst/>
          </a:prstGeom>
        </p:spPr>
      </p:pic>
    </p:spTree>
    <p:extLst>
      <p:ext uri="{BB962C8B-B14F-4D97-AF65-F5344CB8AC3E}">
        <p14:creationId xmlns:p14="http://schemas.microsoft.com/office/powerpoint/2010/main" val="21266433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0" descr="C:\Users\mdunstone1\AppData\Local\Microsoft\Windows\Temporary Internet Files\Content.IE5\OC1TBTBJ\a-blue-sky-1330593332lY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45029"/>
            <a:ext cx="9169850" cy="49475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907" y="1893912"/>
            <a:ext cx="7109093" cy="31162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5599" y="2624541"/>
            <a:ext cx="4032502" cy="165500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descr="C:\Users\mdunstone1\AppData\Local\Microsoft\Windows\Temporary Internet Files\Content.IE5\T8VOHHB9\mlp_oc_flame_portal_cutiemark_by_philiptomkins-d5bovnc[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9891" y="1340357"/>
            <a:ext cx="2977140" cy="38347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8" name="Right Arrow 37"/>
          <p:cNvSpPr/>
          <p:nvPr/>
        </p:nvSpPr>
        <p:spPr>
          <a:xfrm>
            <a:off x="2300493" y="3033817"/>
            <a:ext cx="954043" cy="5551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title"/>
          </p:nvPr>
        </p:nvSpPr>
        <p:spPr/>
        <p:txBody>
          <a:bodyPr>
            <a:normAutofit/>
          </a:bodyPr>
          <a:lstStyle/>
          <a:p>
            <a:r>
              <a:rPr lang="en-NZ" sz="3500" dirty="0" smtClean="0">
                <a:solidFill>
                  <a:srgbClr val="012639"/>
                </a:solidFill>
              </a:rPr>
              <a:t>The Data Lake</a:t>
            </a:r>
            <a:endParaRPr lang="en-NZ" sz="3500" dirty="0">
              <a:solidFill>
                <a:srgbClr val="012639"/>
              </a:solidFill>
            </a:endParaRPr>
          </a:p>
        </p:txBody>
      </p:sp>
      <p:grpSp>
        <p:nvGrpSpPr>
          <p:cNvPr id="30" name="Group 29"/>
          <p:cNvGrpSpPr/>
          <p:nvPr/>
        </p:nvGrpSpPr>
        <p:grpSpPr>
          <a:xfrm>
            <a:off x="0" y="2504553"/>
            <a:ext cx="1796979" cy="1894982"/>
            <a:chOff x="1092944" y="2340978"/>
            <a:chExt cx="2358463" cy="2358464"/>
          </a:xfrm>
        </p:grpSpPr>
        <p:pic>
          <p:nvPicPr>
            <p:cNvPr id="31" name="Picture 4" descr="Image result for laptop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2944" y="2340978"/>
              <a:ext cx="2358463" cy="235846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9268" y="2938953"/>
              <a:ext cx="1520076" cy="87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7718" y="2811661"/>
            <a:ext cx="789522" cy="1052696"/>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4332" y="3226849"/>
            <a:ext cx="789522" cy="1052696"/>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5810" y="2638308"/>
            <a:ext cx="789522" cy="1052696"/>
          </a:xfrm>
          <a:prstGeom prst="rect">
            <a:avLst/>
          </a:prstGeom>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7030" y="3056112"/>
            <a:ext cx="789522" cy="1052696"/>
          </a:xfrm>
          <a:prstGeom prst="rect">
            <a:avLst/>
          </a:prstGeom>
        </p:spPr>
      </p:pic>
      <p:sp>
        <p:nvSpPr>
          <p:cNvPr id="43" name="Right Arrow 42"/>
          <p:cNvSpPr/>
          <p:nvPr/>
        </p:nvSpPr>
        <p:spPr>
          <a:xfrm rot="10800000">
            <a:off x="1896950" y="3033816"/>
            <a:ext cx="954043" cy="5551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4"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36847"/>
          <a:stretch/>
        </p:blipFill>
        <p:spPr bwMode="auto">
          <a:xfrm>
            <a:off x="4278921" y="3383916"/>
            <a:ext cx="214622" cy="16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41850" y="3250823"/>
            <a:ext cx="213251" cy="198544"/>
          </a:xfrm>
          <a:prstGeom prst="rect">
            <a:avLst/>
          </a:prstGeom>
        </p:spPr>
      </p:pic>
    </p:spTree>
    <p:extLst>
      <p:ext uri="{BB962C8B-B14F-4D97-AF65-F5344CB8AC3E}">
        <p14:creationId xmlns:p14="http://schemas.microsoft.com/office/powerpoint/2010/main" val="123340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3500" dirty="0" smtClean="0"/>
              <a:t>Dashboards</a:t>
            </a:r>
            <a:endParaRPr lang="en-NZ" sz="3500" dirty="0"/>
          </a:p>
        </p:txBody>
      </p:sp>
      <p:pic>
        <p:nvPicPr>
          <p:cNvPr id="4" name="Population Dashboar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302" y="1167492"/>
            <a:ext cx="9009574" cy="4482193"/>
          </a:xfrm>
        </p:spPr>
      </p:pic>
    </p:spTree>
    <p:extLst>
      <p:ext uri="{BB962C8B-B14F-4D97-AF65-F5344CB8AC3E}">
        <p14:creationId xmlns:p14="http://schemas.microsoft.com/office/powerpoint/2010/main" val="17500866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3500" dirty="0" smtClean="0"/>
              <a:t>System Performance</a:t>
            </a:r>
            <a:endParaRPr lang="en-NZ" sz="3500" dirty="0"/>
          </a:p>
        </p:txBody>
      </p:sp>
      <p:pic>
        <p:nvPicPr>
          <p:cNvPr id="4" name="Model Resul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4542" y="1068059"/>
            <a:ext cx="8343899" cy="4861480"/>
          </a:xfrm>
          <a:prstGeom prst="rect">
            <a:avLst/>
          </a:prstGeom>
        </p:spPr>
      </p:pic>
    </p:spTree>
    <p:extLst>
      <p:ext uri="{BB962C8B-B14F-4D97-AF65-F5344CB8AC3E}">
        <p14:creationId xmlns:p14="http://schemas.microsoft.com/office/powerpoint/2010/main" val="27577903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3500" dirty="0" smtClean="0"/>
              <a:t>System Performance</a:t>
            </a:r>
            <a:endParaRPr lang="en-NZ" sz="3500" dirty="0"/>
          </a:p>
        </p:txBody>
      </p:sp>
      <p:pic>
        <p:nvPicPr>
          <p:cNvPr id="4" name="Time series acces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23950"/>
            <a:ext cx="9144000" cy="4610100"/>
          </a:xfrm>
          <a:prstGeom prst="rect">
            <a:avLst/>
          </a:prstGeom>
        </p:spPr>
      </p:pic>
    </p:spTree>
    <p:extLst>
      <p:ext uri="{BB962C8B-B14F-4D97-AF65-F5344CB8AC3E}">
        <p14:creationId xmlns:p14="http://schemas.microsoft.com/office/powerpoint/2010/main" val="3874252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Watercare-PPT-template-Oct16</Template>
  <TotalTime>400</TotalTime>
  <Words>260</Words>
  <Application>Microsoft Office PowerPoint</Application>
  <PresentationFormat>On-screen Show (4:3)</PresentationFormat>
  <Paragraphs>56</Paragraphs>
  <Slides>14</Slides>
  <Notes>2</Notes>
  <HiddenSlides>0</HiddenSlides>
  <MMClips>6</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STP and Modelling</vt:lpstr>
      <vt:lpstr>Overview</vt:lpstr>
      <vt:lpstr>How Watercare is transforming</vt:lpstr>
      <vt:lpstr>PowerPoint Presentation</vt:lpstr>
      <vt:lpstr>The Data Lake</vt:lpstr>
      <vt:lpstr>The Data Lake</vt:lpstr>
      <vt:lpstr>Dashboards</vt:lpstr>
      <vt:lpstr>System Performance</vt:lpstr>
      <vt:lpstr>System Performance</vt:lpstr>
      <vt:lpstr>System Performance</vt:lpstr>
      <vt:lpstr>Connected GIS Model</vt:lpstr>
      <vt:lpstr>Connected GIS Model</vt:lpstr>
      <vt:lpstr>The Future</vt:lpstr>
      <vt:lpstr>STP and Modelling</vt:lpstr>
    </vt:vector>
  </TitlesOfParts>
  <Company>Watercare Services Limited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THolmes (Thea)</dc:creator>
  <cp:lastModifiedBy>mdunstone1</cp:lastModifiedBy>
  <cp:revision>29</cp:revision>
  <cp:lastPrinted>2015-07-29T20:59:16Z</cp:lastPrinted>
  <dcterms:created xsi:type="dcterms:W3CDTF">2019-03-05T01:21:23Z</dcterms:created>
  <dcterms:modified xsi:type="dcterms:W3CDTF">2019-03-12T03:54:09Z</dcterms:modified>
</cp:coreProperties>
</file>