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9"/>
  </p:notesMasterIdLst>
  <p:sldIdLst>
    <p:sldId id="257" r:id="rId2"/>
    <p:sldId id="264" r:id="rId3"/>
    <p:sldId id="282" r:id="rId4"/>
    <p:sldId id="283" r:id="rId5"/>
    <p:sldId id="263" r:id="rId6"/>
    <p:sldId id="292" r:id="rId7"/>
    <p:sldId id="285" r:id="rId8"/>
    <p:sldId id="286" r:id="rId9"/>
    <p:sldId id="287" r:id="rId10"/>
    <p:sldId id="265" r:id="rId11"/>
    <p:sldId id="266" r:id="rId12"/>
    <p:sldId id="267" r:id="rId13"/>
    <p:sldId id="288" r:id="rId14"/>
    <p:sldId id="268" r:id="rId15"/>
    <p:sldId id="269" r:id="rId16"/>
    <p:sldId id="272" r:id="rId17"/>
    <p:sldId id="289" r:id="rId18"/>
    <p:sldId id="270" r:id="rId19"/>
    <p:sldId id="271" r:id="rId20"/>
    <p:sldId id="273" r:id="rId21"/>
    <p:sldId id="275" r:id="rId22"/>
    <p:sldId id="276" r:id="rId23"/>
    <p:sldId id="290" r:id="rId24"/>
    <p:sldId id="293" r:id="rId25"/>
    <p:sldId id="291" r:id="rId26"/>
    <p:sldId id="279" r:id="rId27"/>
    <p:sldId id="284" r:id="rId28"/>
  </p:sldIdLst>
  <p:sldSz cx="12192000" cy="6858000"/>
  <p:notesSz cx="6858000" cy="9144000"/>
  <p:defaultTextStyle>
    <a:defPPr>
      <a:defRPr lang="en-N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4B4B4B"/>
    <a:srgbClr val="A719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3804" autoAdjust="0"/>
  </p:normalViewPr>
  <p:slideViewPr>
    <p:cSldViewPr snapToGrid="0">
      <p:cViewPr varScale="1">
        <p:scale>
          <a:sx n="71" d="100"/>
          <a:sy n="71" d="100"/>
        </p:scale>
        <p:origin x="444" y="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NZ" noProof="0"/>
              <a:t>Click to edit Master text styles</a:t>
            </a:r>
          </a:p>
          <a:p>
            <a:pPr lvl="1"/>
            <a:r>
              <a:rPr lang="en-NZ" noProof="0"/>
              <a:t>Second level</a:t>
            </a:r>
          </a:p>
          <a:p>
            <a:pPr lvl="2"/>
            <a:r>
              <a:rPr lang="en-NZ" noProof="0"/>
              <a:t>Third level</a:t>
            </a:r>
          </a:p>
          <a:p>
            <a:pPr lvl="3"/>
            <a:r>
              <a:rPr lang="en-NZ" noProof="0"/>
              <a:t>Fourth level</a:t>
            </a:r>
          </a:p>
          <a:p>
            <a:pPr lvl="4"/>
            <a:r>
              <a:rPr lang="en-NZ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0F5A09D1-71D9-451A-A509-780661E70C89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966174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5A09D1-71D9-451A-A509-780661E70C89}" type="slidenum">
              <a:rPr lang="en-NZ" smtClean="0"/>
              <a:pPr>
                <a:defRPr/>
              </a:pPr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26406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5A09D1-71D9-451A-A509-780661E70C89}" type="slidenum">
              <a:rPr lang="en-NZ" smtClean="0"/>
              <a:pPr>
                <a:defRPr/>
              </a:pPr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81889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Hazards. And  impacts </a:t>
            </a:r>
            <a:r>
              <a:rPr lang="en-NZ" dirty="0" err="1"/>
              <a:t>wrt</a:t>
            </a:r>
            <a:r>
              <a:rPr lang="en-NZ" dirty="0"/>
              <a:t> water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5A09D1-71D9-451A-A509-780661E70C89}" type="slidenum">
              <a:rPr lang="en-NZ" smtClean="0"/>
              <a:pPr>
                <a:defRPr/>
              </a:pPr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11855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5A09D1-71D9-451A-A509-780661E70C89}" type="slidenum">
              <a:rPr lang="en-NZ" smtClean="0"/>
              <a:pPr>
                <a:defRPr/>
              </a:pPr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47336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5A09D1-71D9-451A-A509-780661E70C89}" type="slidenum">
              <a:rPr lang="en-NZ" smtClean="0"/>
              <a:pPr>
                <a:defRPr/>
              </a:pPr>
              <a:t>19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68282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6" name="Group 10"/>
            <p:cNvGrpSpPr>
              <a:grpSpLocks/>
            </p:cNvGrpSpPr>
            <p:nvPr userDrawn="1"/>
          </p:nvGrpSpPr>
          <p:grpSpPr bwMode="auto">
            <a:xfrm>
              <a:off x="0" y="0"/>
              <a:ext cx="12192000" cy="6858000"/>
              <a:chOff x="0" y="0"/>
              <a:chExt cx="5760" cy="4320"/>
            </a:xfrm>
          </p:grpSpPr>
          <p:sp>
            <p:nvSpPr>
              <p:cNvPr id="8" name="Rectangl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7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3116"/>
                <a:ext cx="5760" cy="12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5" name="Picture 2" descr="I:\Graphics Team\reference\Logos\GNS Science LOGOs\GNS Science\For Screen\GNS_logo_RGB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43181" y="4645736"/>
              <a:ext cx="1159313" cy="1908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23" name="Rectangle 3"/>
          <p:cNvSpPr>
            <a:spLocks noGrp="1" noChangeArrowheads="1"/>
          </p:cNvSpPr>
          <p:nvPr userDrawn="1">
            <p:ph type="ctrTitle"/>
          </p:nvPr>
        </p:nvSpPr>
        <p:spPr>
          <a:xfrm>
            <a:off x="336551" y="1166817"/>
            <a:ext cx="10363200" cy="1470025"/>
          </a:xfrm>
        </p:spPr>
        <p:txBody>
          <a:bodyPr anchor="b"/>
          <a:lstStyle>
            <a:lvl1pPr>
              <a:defRPr lang="en-NZ" sz="2800" b="1" noProof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noProof="0"/>
              <a:t>Click to edit Master title style</a:t>
            </a:r>
            <a:endParaRPr lang="en-NZ" noProof="0" dirty="0"/>
          </a:p>
        </p:txBody>
      </p:sp>
      <p:sp>
        <p:nvSpPr>
          <p:cNvPr id="5124" name="Rectangle 4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334436" y="5157788"/>
            <a:ext cx="9450917" cy="1295400"/>
          </a:xfrm>
        </p:spPr>
        <p:txBody>
          <a:bodyPr/>
          <a:lstStyle>
            <a:lvl1pPr marL="0" indent="0">
              <a:buFontTx/>
              <a:buNone/>
              <a:defRPr lang="en-NZ" sz="1700" b="1" noProof="0" dirty="0" smtClean="0">
                <a:solidFill>
                  <a:srgbClr val="4B4B4B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marL="0" lv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noProof="0"/>
              <a:t>Click to edit Master subtitle style</a:t>
            </a:r>
            <a:endParaRPr lang="en-NZ" noProof="0" dirty="0"/>
          </a:p>
        </p:txBody>
      </p:sp>
      <p:sp>
        <p:nvSpPr>
          <p:cNvPr id="10" name="Rectangle 5"/>
          <p:cNvSpPr>
            <a:spLocks noGrp="1" noChangeArrowheads="1"/>
          </p:cNvSpPr>
          <p:nvPr userDrawn="1">
            <p:ph type="dt" sz="half" idx="10"/>
          </p:nvPr>
        </p:nvSpPr>
        <p:spPr>
          <a:xfrm>
            <a:off x="334438" y="6138870"/>
            <a:ext cx="5761567" cy="287337"/>
          </a:xfrm>
        </p:spPr>
        <p:txBody>
          <a:bodyPr/>
          <a:lstStyle>
            <a:lvl1pPr>
              <a:defRPr smtClean="0">
                <a:solidFill>
                  <a:srgbClr val="4B4B4B"/>
                </a:solidFill>
              </a:defRPr>
            </a:lvl1pPr>
          </a:lstStyle>
          <a:p>
            <a:pPr>
              <a:defRPr/>
            </a:pPr>
            <a:fld id="{C7194D0B-1659-469C-82F1-D588E3AAB3D9}" type="datetime1">
              <a:rPr lang="en-NZ" smtClean="0"/>
              <a:pPr>
                <a:defRPr/>
              </a:pPr>
              <a:t>18/10/2022</a:t>
            </a:fld>
            <a:endParaRPr lang="en-NZ" dirty="0"/>
          </a:p>
        </p:txBody>
      </p:sp>
      <p:sp>
        <p:nvSpPr>
          <p:cNvPr id="11" name="Rectangle 6"/>
          <p:cNvSpPr>
            <a:spLocks noGrp="1" noChangeArrowheads="1"/>
          </p:cNvSpPr>
          <p:nvPr userDrawn="1">
            <p:ph type="ftr" sz="quarter" idx="11"/>
          </p:nvPr>
        </p:nvSpPr>
        <p:spPr>
          <a:xfrm>
            <a:off x="334438" y="6453195"/>
            <a:ext cx="7691967" cy="268287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endParaRPr lang="en-NZ" dirty="0"/>
          </a:p>
        </p:txBody>
      </p:sp>
      <p:sp>
        <p:nvSpPr>
          <p:cNvPr id="12" name="Rectangle 7"/>
          <p:cNvSpPr>
            <a:spLocks noGrp="1" noChangeArrowheads="1"/>
          </p:cNvSpPr>
          <p:nvPr userDrawn="1">
            <p:ph type="sldNum" sz="quarter" idx="12"/>
          </p:nvPr>
        </p:nvSpPr>
        <p:spPr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4CA2629-4E20-4224-B692-8B562116F4B4}" type="slidenum">
              <a:rPr lang="en-NZ" smtClean="0"/>
              <a:pPr>
                <a:defRPr/>
              </a:pPr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926951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42900" indent="-342900">
              <a:defRPr lang="en-US" sz="2600" b="1" dirty="0" smtClean="0">
                <a:solidFill>
                  <a:srgbClr val="4B4B4B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marL="342900" lvl="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/>
              <a:t>Click to edit Master text styles</a:t>
            </a:r>
          </a:p>
          <a:p>
            <a:pPr marL="342900" lvl="1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/>
              <a:t>Second level</a:t>
            </a:r>
          </a:p>
          <a:p>
            <a:pPr marL="342900" lvl="2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/>
              <a:t>Third level</a:t>
            </a:r>
          </a:p>
          <a:p>
            <a:pPr marL="342900" lvl="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/>
              <a:t>Fourth level</a:t>
            </a:r>
          </a:p>
          <a:p>
            <a:pPr marL="342900" lvl="4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/>
              <a:t>Fifth level</a:t>
            </a:r>
            <a:endParaRPr lang="en-NZ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68564-CD44-4924-9AA4-82EAE191E93C}" type="datetime1">
              <a:rPr lang="en-NZ"/>
              <a:pPr>
                <a:defRPr/>
              </a:pPr>
              <a:t>18/10/2022</a:t>
            </a:fld>
            <a:endParaRPr lang="en-N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75FC3-9AA1-4086-95CD-9A025EE555C0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49885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2C5AF-26D7-4D12-B73E-380F4DC7FAE9}" type="datetime1">
              <a:rPr lang="en-NZ"/>
              <a:pPr>
                <a:defRPr/>
              </a:pPr>
              <a:t>18/10/2022</a:t>
            </a:fld>
            <a:endParaRPr lang="en-N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10DE3-22F3-4374-B9B6-A1EF2E99F4AA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56664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defRPr lang="en-US" sz="2600" b="1" dirty="0" smtClean="0">
                <a:solidFill>
                  <a:srgbClr val="4B4B4B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marL="342900" lvl="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/>
              <a:t>Click to edit Master text styles</a:t>
            </a:r>
          </a:p>
          <a:p>
            <a:pPr marL="342900" lvl="1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/>
              <a:t>Second level</a:t>
            </a:r>
          </a:p>
          <a:p>
            <a:pPr marL="342900" lvl="2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/>
              <a:t>Third level</a:t>
            </a:r>
          </a:p>
          <a:p>
            <a:pPr marL="342900" lvl="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/>
              <a:t>Fourth level</a:t>
            </a:r>
          </a:p>
          <a:p>
            <a:pPr marL="342900" lvl="4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/>
              <a:t>Fifth level</a:t>
            </a:r>
            <a:endParaRPr lang="en-NZ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619E7-81D7-4BDC-A433-7B362226578D}" type="datetime1">
              <a:rPr lang="en-NZ"/>
              <a:pPr>
                <a:defRPr/>
              </a:pPr>
              <a:t>18/10/2022</a:t>
            </a:fld>
            <a:endParaRPr lang="en-N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443AD-C1EC-40B9-AE7B-263E2F6E05EB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07658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lang="en-NZ" sz="2800" b="1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F5089-92A9-4694-87E5-2B80BF01A913}" type="datetime1">
              <a:rPr lang="en-NZ"/>
              <a:pPr>
                <a:defRPr/>
              </a:pPr>
              <a:t>18/10/2022</a:t>
            </a:fld>
            <a:endParaRPr lang="en-N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D10DE-807A-4971-BC34-B90E47BEBBD4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49610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 marL="342900" indent="-342900">
              <a:defRPr lang="en-US" sz="2600" b="1" dirty="0" smtClean="0">
                <a:solidFill>
                  <a:srgbClr val="4B4B4B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 sz="2400">
                <a:solidFill>
                  <a:srgbClr val="4B4B4B"/>
                </a:solidFill>
                <a:effectLst/>
              </a:defRPr>
            </a:lvl2pPr>
            <a:lvl3pPr>
              <a:defRPr sz="2000">
                <a:solidFill>
                  <a:srgbClr val="4B4B4B"/>
                </a:solidFill>
                <a:effectLst/>
              </a:defRPr>
            </a:lvl3pPr>
            <a:lvl4pPr>
              <a:defRPr sz="1800">
                <a:solidFill>
                  <a:srgbClr val="4B4B4B"/>
                </a:solidFill>
                <a:effectLst/>
              </a:defRPr>
            </a:lvl4pPr>
            <a:lvl5pPr>
              <a:defRPr sz="1800">
                <a:solidFill>
                  <a:srgbClr val="4B4B4B"/>
                </a:solidFill>
                <a:effectLst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lvl="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/>
              <a:t>Click to edit Master text styles</a:t>
            </a:r>
          </a:p>
          <a:p>
            <a:pPr marL="342900" lvl="1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/>
              <a:t>Second level</a:t>
            </a:r>
          </a:p>
          <a:p>
            <a:pPr marL="342900" lvl="2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/>
              <a:t>Third level</a:t>
            </a:r>
          </a:p>
          <a:p>
            <a:pPr marL="342900" lvl="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/>
              <a:t>Fourth level</a:t>
            </a:r>
          </a:p>
          <a:p>
            <a:pPr marL="342900" lvl="4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/>
              <a:t>Fifth level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 marL="342900" indent="-342900">
              <a:defRPr lang="en-US" sz="2600" b="1" dirty="0" smtClean="0">
                <a:solidFill>
                  <a:srgbClr val="4B4B4B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 sz="2400">
                <a:solidFill>
                  <a:srgbClr val="4B4B4B"/>
                </a:solidFill>
                <a:effectLst/>
              </a:defRPr>
            </a:lvl2pPr>
            <a:lvl3pPr>
              <a:defRPr sz="2000">
                <a:solidFill>
                  <a:srgbClr val="4B4B4B"/>
                </a:solidFill>
                <a:effectLst/>
              </a:defRPr>
            </a:lvl3pPr>
            <a:lvl4pPr>
              <a:defRPr sz="1800">
                <a:solidFill>
                  <a:srgbClr val="4B4B4B"/>
                </a:solidFill>
                <a:effectLst/>
              </a:defRPr>
            </a:lvl4pPr>
            <a:lvl5pPr>
              <a:defRPr sz="1800">
                <a:solidFill>
                  <a:srgbClr val="4B4B4B"/>
                </a:solidFill>
                <a:effectLst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lvl="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/>
              <a:t>Click to edit Master text styles</a:t>
            </a:r>
          </a:p>
          <a:p>
            <a:pPr marL="342900" lvl="1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/>
              <a:t>Second level</a:t>
            </a:r>
          </a:p>
          <a:p>
            <a:pPr marL="342900" lvl="2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/>
              <a:t>Third level</a:t>
            </a:r>
          </a:p>
          <a:p>
            <a:pPr marL="342900" lvl="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/>
              <a:t>Fourth level</a:t>
            </a:r>
          </a:p>
          <a:p>
            <a:pPr marL="342900" lvl="4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/>
              <a:t>Fifth level</a:t>
            </a:r>
            <a:endParaRPr lang="en-NZ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082F3-86CD-43F2-BE4C-919D4B6EBA7B}" type="datetime1">
              <a:rPr lang="en-NZ"/>
              <a:pPr>
                <a:defRPr/>
              </a:pPr>
              <a:t>18/10/2022</a:t>
            </a:fld>
            <a:endParaRPr lang="en-N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3791F-7D88-45B5-BCC1-0D939B1C99C7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68335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6093B-9609-4ED5-B105-39975D26C351}" type="datetime1">
              <a:rPr lang="en-NZ"/>
              <a:pPr>
                <a:defRPr/>
              </a:pPr>
              <a:t>18/10/2022</a:t>
            </a:fld>
            <a:endParaRPr lang="en-N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AB482-1F4F-420C-BA1E-CE26B2E37CED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1433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1A279-9E2C-4BCA-9D28-25AA5921F350}" type="datetime1">
              <a:rPr lang="en-NZ"/>
              <a:pPr>
                <a:defRPr/>
              </a:pPr>
              <a:t>18/10/2022</a:t>
            </a:fld>
            <a:endParaRPr lang="en-N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18CF2-9C01-49C5-B69E-8A4A964D59C9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05722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3EC19-BA5E-4D33-912B-11E622F919C4}" type="datetime1">
              <a:rPr lang="en-NZ"/>
              <a:pPr>
                <a:defRPr/>
              </a:pPr>
              <a:t>18/10/2022</a:t>
            </a:fld>
            <a:endParaRPr lang="en-N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33DE7-4550-4D0B-B80C-7ECCD9190EC1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68309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 marL="342900" indent="-342900">
              <a:defRPr lang="en-US" sz="2600" b="1" dirty="0" smtClean="0">
                <a:solidFill>
                  <a:srgbClr val="4B4B4B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342900" lvl="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/>
              <a:t>Click to edit Master text styles</a:t>
            </a:r>
          </a:p>
          <a:p>
            <a:pPr marL="342900" lvl="1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/>
              <a:t>Second level</a:t>
            </a:r>
          </a:p>
          <a:p>
            <a:pPr marL="342900" lvl="2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/>
              <a:t>Third level</a:t>
            </a:r>
          </a:p>
          <a:p>
            <a:pPr marL="342900" lvl="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/>
              <a:t>Fourth level</a:t>
            </a:r>
          </a:p>
          <a:p>
            <a:pPr marL="342900" lvl="4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/>
              <a:t>Fifth level</a:t>
            </a:r>
            <a:endParaRPr lang="en-NZ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E4CD5-D9A7-45DC-82D6-4244F6F8F737}" type="datetime1">
              <a:rPr lang="en-NZ"/>
              <a:pPr>
                <a:defRPr/>
              </a:pPr>
              <a:t>18/10/2022</a:t>
            </a:fld>
            <a:endParaRPr lang="en-N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9ED5A-6B07-42CE-AA60-BA738542D899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10337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NZ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C3BF6-095C-4DAC-8525-DAB0D1C363A3}" type="datetime1">
              <a:rPr lang="en-NZ"/>
              <a:pPr>
                <a:defRPr/>
              </a:pPr>
              <a:t>18/10/2022</a:t>
            </a:fld>
            <a:endParaRPr lang="en-N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86B4F-4697-422A-8508-9E06D22F6200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33755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auto">
          <a:xfrm>
            <a:off x="0" y="6597650"/>
            <a:ext cx="12192000" cy="260350"/>
          </a:xfrm>
          <a:prstGeom prst="rect">
            <a:avLst/>
          </a:prstGeom>
          <a:solidFill>
            <a:srgbClr val="A71930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/>
              <a:t>Click to edit Master text styles</a:t>
            </a:r>
          </a:p>
          <a:p>
            <a:pPr marL="342900" lvl="1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/>
              <a:t>Second level</a:t>
            </a:r>
          </a:p>
          <a:p>
            <a:pPr marL="342900" lvl="2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/>
              <a:t>Third level</a:t>
            </a:r>
          </a:p>
          <a:p>
            <a:pPr marL="342900" lvl="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/>
              <a:t>Fourth level</a:t>
            </a:r>
          </a:p>
          <a:p>
            <a:pPr marL="342900" lvl="4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US"/>
              <a:t>Fifth level</a:t>
            </a:r>
            <a:endParaRPr lang="en-NZ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09551" y="6580188"/>
            <a:ext cx="2717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46994AC-8C3A-40B4-BD05-CC76D58CC37B}" type="datetime1">
              <a:rPr lang="en-NZ"/>
              <a:pPr>
                <a:defRPr/>
              </a:pPr>
              <a:t>18/10/2022</a:t>
            </a:fld>
            <a:endParaRPr lang="en-NZ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62822" y="6597650"/>
            <a:ext cx="604943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13487" y="188913"/>
            <a:ext cx="1500716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 b="1" smtClean="0">
                <a:solidFill>
                  <a:srgbClr val="DDDDDD"/>
                </a:solidFill>
              </a:defRPr>
            </a:lvl1pPr>
          </a:lstStyle>
          <a:p>
            <a:pPr>
              <a:defRPr/>
            </a:pPr>
            <a:fld id="{E5031CD2-BA7F-4570-8296-D42F9BAA49DF}" type="slidenum">
              <a:rPr lang="en-NZ"/>
              <a:pPr>
                <a:defRPr/>
              </a:pPr>
              <a:t>‹#›</a:t>
            </a:fld>
            <a:endParaRPr lang="en-NZ"/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10464800" y="6583370"/>
            <a:ext cx="1727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GNS Science</a:t>
            </a:r>
            <a:endParaRPr lang="en-NZ" sz="1200" b="1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NZ" sz="2800" b="1" dirty="0" smtClean="0">
          <a:ln>
            <a:noFill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C92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C92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C92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C92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C92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C92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C92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C92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lang="en-US" sz="2600" b="1" dirty="0" smtClean="0">
          <a:solidFill>
            <a:srgbClr val="4B4B4B"/>
          </a:solidFill>
          <a:effectLst/>
          <a:latin typeface="+mn-lt"/>
          <a:ea typeface="+mn-ea"/>
          <a:cs typeface="+mn-cs"/>
        </a:defRPr>
      </a:lvl1pPr>
      <a:lvl2pPr marL="891450" indent="-457200" algn="l" rtl="0" eaLnBrk="1" fontAlgn="base" hangingPunct="1">
        <a:spcBef>
          <a:spcPct val="20000"/>
        </a:spcBef>
        <a:spcAft>
          <a:spcPct val="0"/>
        </a:spcAft>
        <a:buChar char="–"/>
        <a:defRPr lang="en-US" sz="2400" b="0" dirty="0" smtClean="0">
          <a:solidFill>
            <a:srgbClr val="4B4B4B"/>
          </a:solidFill>
          <a:effectLst/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lang="en-US" sz="2400" b="0" dirty="0" smtClean="0">
          <a:solidFill>
            <a:srgbClr val="4B4B4B"/>
          </a:solidFill>
          <a:effectLst/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lang="en-US" sz="2000" b="0" dirty="0" smtClean="0">
          <a:solidFill>
            <a:srgbClr val="4B4B4B"/>
          </a:solidFill>
          <a:effectLst/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lang="en-NZ" sz="2000" b="0" dirty="0" smtClean="0">
          <a:solidFill>
            <a:srgbClr val="4B4B4B"/>
          </a:solidFill>
          <a:effectLst/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g.org.nz/document-library/volcanic-ash-impacts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225658"/>
            <a:ext cx="12065876" cy="147002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Natural Disasters – do they need to be?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3687" y="5562600"/>
            <a:ext cx="9450917" cy="1295400"/>
          </a:xfrm>
        </p:spPr>
        <p:txBody>
          <a:bodyPr/>
          <a:lstStyle/>
          <a:p>
            <a:pPr eaLnBrk="1" hangingPunct="1"/>
            <a:endParaRPr lang="en-NZ" dirty="0"/>
          </a:p>
          <a:p>
            <a:r>
              <a:rPr lang="en-NZ" dirty="0"/>
              <a:t>Gill Jolly, Leader, Ngā Matepā me ngā Tūraru ā Taiao - Natural Hazards and Risks Theme</a:t>
            </a:r>
          </a:p>
          <a:p>
            <a:r>
              <a:rPr lang="en-NZ" dirty="0"/>
              <a:t>(and many other amazing experts in GNS, around the country and globally)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B1DF59-65A5-44CC-B78C-F3539B0C7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6262"/>
            <a:ext cx="12200966" cy="287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14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36503-3922-49DE-8A1F-FE1320B2E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The cone volcanoes - Ruapehu, Taranaki, Whakaari, Tongariro or Ngauruhoe – next 50 year outlook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4A149B-2400-4C86-9AC8-16F683256B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NZ" dirty="0"/>
              <a:t>Ruapehu – almost certain to have a repeat of 1995/6</a:t>
            </a:r>
          </a:p>
          <a:p>
            <a:r>
              <a:rPr lang="en-NZ" dirty="0"/>
              <a:t>Tongariro/Ngauruhoe – less likely?</a:t>
            </a:r>
          </a:p>
          <a:p>
            <a:r>
              <a:rPr lang="en-NZ" dirty="0"/>
              <a:t>Whakaari – small eruptions every few years</a:t>
            </a:r>
          </a:p>
          <a:p>
            <a:r>
              <a:rPr lang="en-NZ" dirty="0"/>
              <a:t>Taranaki – 35-38% of at least one eruption in 50 years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NZ" dirty="0"/>
              <a:t>Larger eruptions less likely, but can’t be ruled out (think Mt St Helens 1980)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36599A-A3AA-45A0-9FBD-8DE4FECF3A3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101" y="1881351"/>
            <a:ext cx="5840233" cy="395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6B0DDB-340C-48C3-8141-777DE46D699E}"/>
              </a:ext>
            </a:extLst>
          </p:cNvPr>
          <p:cNvSpPr txBox="1"/>
          <p:nvPr/>
        </p:nvSpPr>
        <p:spPr>
          <a:xfrm>
            <a:off x="10218154" y="6214030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Credit: USGS</a:t>
            </a:r>
          </a:p>
        </p:txBody>
      </p:sp>
    </p:spTree>
    <p:extLst>
      <p:ext uri="{BB962C8B-B14F-4D97-AF65-F5344CB8AC3E}">
        <p14:creationId xmlns:p14="http://schemas.microsoft.com/office/powerpoint/2010/main" val="2070327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36503-3922-49DE-8A1F-FE1320B2E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How about Auckland?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4A149B-2400-4C86-9AC8-16F683256B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717" y="1159895"/>
            <a:ext cx="6767881" cy="4525963"/>
          </a:xfrm>
        </p:spPr>
        <p:txBody>
          <a:bodyPr/>
          <a:lstStyle/>
          <a:p>
            <a:r>
              <a:rPr lang="en-NZ" dirty="0"/>
              <a:t>Ca. 5% in 50 years</a:t>
            </a:r>
          </a:p>
          <a:p>
            <a:r>
              <a:rPr lang="en-NZ" dirty="0"/>
              <a:t>Could pop up anywhere in wider Auckland city area</a:t>
            </a:r>
          </a:p>
          <a:p>
            <a:r>
              <a:rPr lang="en-NZ" dirty="0"/>
              <a:t>Generally small and localised impacts</a:t>
            </a:r>
          </a:p>
          <a:p>
            <a:r>
              <a:rPr lang="en-NZ" dirty="0"/>
              <a:t>Rangitoto was latest and the largest eruption – is this an anomaly or a precedent?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D18D72C-6994-4AEF-B323-CC64B294F3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15807" y="274638"/>
            <a:ext cx="4590385" cy="629647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67835A-4E04-4A3A-8F0B-4CDB975AA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529" y="3940330"/>
            <a:ext cx="3741683" cy="254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64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36503-3922-49DE-8A1F-FE1320B2E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4478"/>
            <a:ext cx="11450320" cy="1143000"/>
          </a:xfrm>
        </p:spPr>
        <p:txBody>
          <a:bodyPr/>
          <a:lstStyle/>
          <a:p>
            <a:r>
              <a:rPr lang="en-NZ" dirty="0"/>
              <a:t>Taupō has been in the news lately – should we be worried?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4A149B-2400-4C86-9AC8-16F683256B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2047" y="1237130"/>
            <a:ext cx="5943599" cy="4889040"/>
          </a:xfrm>
        </p:spPr>
        <p:txBody>
          <a:bodyPr/>
          <a:lstStyle/>
          <a:p>
            <a:r>
              <a:rPr lang="en-NZ" dirty="0"/>
              <a:t>Last eruption in 232AD</a:t>
            </a:r>
          </a:p>
          <a:p>
            <a:r>
              <a:rPr lang="en-NZ" dirty="0"/>
              <a:t>29 eruptions in last 26,000 years, so roughly one every 1000 years, but not at all equally spaced</a:t>
            </a:r>
          </a:p>
          <a:p>
            <a:r>
              <a:rPr lang="en-NZ" dirty="0"/>
              <a:t>Only one “super eruption” (plus one very explosive eruption – 232AD)</a:t>
            </a:r>
          </a:p>
          <a:p>
            <a:r>
              <a:rPr lang="en-NZ" dirty="0"/>
              <a:t>Other 27 eruptions much smaller</a:t>
            </a:r>
          </a:p>
          <a:p>
            <a:r>
              <a:rPr lang="en-NZ" dirty="0"/>
              <a:t>There may have been eruptions that have no geological record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NZ" dirty="0"/>
              <a:t>An eruption is extremely unlikely, but can’t rule it out</a:t>
            </a:r>
          </a:p>
        </p:txBody>
      </p:sp>
      <p:pic>
        <p:nvPicPr>
          <p:cNvPr id="12" name="Content Placeholder 11" descr="Diagram&#10;&#10;Description automatically generated">
            <a:extLst>
              <a:ext uri="{FF2B5EF4-FFF2-40B4-BE49-F238E27FC236}">
                <a16:creationId xmlns:a16="http://schemas.microsoft.com/office/drawing/2014/main" id="{1D522D4F-0966-44F3-957D-83EFF7EC37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399" y="1589469"/>
            <a:ext cx="6828221" cy="3947853"/>
          </a:xfrm>
        </p:spPr>
      </p:pic>
    </p:spTree>
    <p:extLst>
      <p:ext uri="{BB962C8B-B14F-4D97-AF65-F5344CB8AC3E}">
        <p14:creationId xmlns:p14="http://schemas.microsoft.com/office/powerpoint/2010/main" val="4003903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C6B9D-DD3E-49FF-BCAE-C95374169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114245"/>
            <a:ext cx="6640786" cy="1143000"/>
          </a:xfrm>
        </p:spPr>
        <p:txBody>
          <a:bodyPr/>
          <a:lstStyle/>
          <a:p>
            <a:r>
              <a:rPr lang="en-NZ" dirty="0"/>
              <a:t>Impacts from calderas like Taupō or </a:t>
            </a:r>
            <a:r>
              <a:rPr lang="en-NZ" dirty="0" err="1"/>
              <a:t>Okataina</a:t>
            </a:r>
            <a:r>
              <a:rPr lang="en-NZ" dirty="0"/>
              <a:t>…..size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8DF18-6579-4541-B8E1-4F00861DB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304" y="1001716"/>
            <a:ext cx="5384800" cy="4525963"/>
          </a:xfrm>
        </p:spPr>
        <p:txBody>
          <a:bodyPr/>
          <a:lstStyle/>
          <a:p>
            <a:r>
              <a:rPr lang="en-NZ" dirty="0" err="1"/>
              <a:t>Rabaul</a:t>
            </a:r>
            <a:r>
              <a:rPr lang="en-NZ" dirty="0"/>
              <a:t> 1994 (0.04 km</a:t>
            </a:r>
            <a:r>
              <a:rPr lang="en-NZ" baseline="30000" dirty="0"/>
              <a:t>3 </a:t>
            </a:r>
            <a:r>
              <a:rPr lang="en-NZ" dirty="0"/>
              <a:t>- similar to Ruapehu 1995)</a:t>
            </a:r>
          </a:p>
          <a:p>
            <a:r>
              <a:rPr lang="en-NZ" dirty="0" err="1"/>
              <a:t>Tarawera</a:t>
            </a:r>
            <a:r>
              <a:rPr lang="en-NZ" dirty="0"/>
              <a:t> 1886 (2 km</a:t>
            </a:r>
            <a:r>
              <a:rPr lang="en-NZ" baseline="30000" dirty="0"/>
              <a:t>3</a:t>
            </a:r>
            <a:r>
              <a:rPr lang="en-NZ" dirty="0"/>
              <a:t>)</a:t>
            </a:r>
          </a:p>
          <a:p>
            <a:r>
              <a:rPr lang="en-NZ" dirty="0"/>
              <a:t>Taupo 232 AD (45 km</a:t>
            </a:r>
            <a:r>
              <a:rPr lang="en-NZ" baseline="30000" dirty="0"/>
              <a:t>3</a:t>
            </a:r>
            <a:r>
              <a:rPr lang="en-NZ" dirty="0"/>
              <a:t>)</a:t>
            </a:r>
          </a:p>
        </p:txBody>
      </p:sp>
      <p:pic>
        <p:nvPicPr>
          <p:cNvPr id="5" name="Google Shape;370;p28">
            <a:extLst>
              <a:ext uri="{FF2B5EF4-FFF2-40B4-BE49-F238E27FC236}">
                <a16:creationId xmlns:a16="http://schemas.microsoft.com/office/drawing/2014/main" id="{22662F61-B1EF-45CB-8B94-BB4645509027}"/>
              </a:ext>
            </a:extLst>
          </p:cNvPr>
          <p:cNvPicPr preferRelativeResize="0">
            <a:picLocks noGrp="1"/>
          </p:cNvPicPr>
          <p:nvPr>
            <p:ph sz="half" idx="2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6945586" y="90785"/>
            <a:ext cx="4332014" cy="3338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5B4FC6-A8FB-4F64-9F7C-5C954C417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309" y="3781175"/>
            <a:ext cx="4110568" cy="27376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B620C4-FE80-489D-8D85-633BFEFB9F89}"/>
              </a:ext>
            </a:extLst>
          </p:cNvPr>
          <p:cNvSpPr txBox="1"/>
          <p:nvPr/>
        </p:nvSpPr>
        <p:spPr>
          <a:xfrm>
            <a:off x="9196551" y="3264698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(Credit: McKee et al 2017)</a:t>
            </a:r>
          </a:p>
        </p:txBody>
      </p:sp>
      <p:pic>
        <p:nvPicPr>
          <p:cNvPr id="9" name="Google Shape;504;p41" descr="Taupo 1">
            <a:extLst>
              <a:ext uri="{FF2B5EF4-FFF2-40B4-BE49-F238E27FC236}">
                <a16:creationId xmlns:a16="http://schemas.microsoft.com/office/drawing/2014/main" id="{9065602B-14C0-49FF-3030-1D9419E08548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304" y="2848304"/>
            <a:ext cx="4550383" cy="330050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B52EFA-69AD-4FD7-A5C7-A12CEE154A09}"/>
              </a:ext>
            </a:extLst>
          </p:cNvPr>
          <p:cNvSpPr txBox="1"/>
          <p:nvPr/>
        </p:nvSpPr>
        <p:spPr>
          <a:xfrm>
            <a:off x="435304" y="6149481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(Credit: Wilson, 1985)</a:t>
            </a:r>
          </a:p>
        </p:txBody>
      </p:sp>
    </p:spTree>
    <p:extLst>
      <p:ext uri="{BB962C8B-B14F-4D97-AF65-F5344CB8AC3E}">
        <p14:creationId xmlns:p14="http://schemas.microsoft.com/office/powerpoint/2010/main" val="3950837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C0986-AC0E-4973-AF0B-B53E21A4F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What might a volcanic black swan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6D31E-E5C8-4AAF-AC61-5356A9C770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3476" y="1248213"/>
            <a:ext cx="5384800" cy="4525963"/>
          </a:xfrm>
        </p:spPr>
        <p:txBody>
          <a:bodyPr/>
          <a:lstStyle/>
          <a:p>
            <a:r>
              <a:rPr lang="en-NZ" dirty="0" err="1"/>
              <a:t>Hunga</a:t>
            </a:r>
            <a:r>
              <a:rPr lang="en-NZ" dirty="0"/>
              <a:t> Tonga – </a:t>
            </a:r>
            <a:r>
              <a:rPr lang="en-NZ" dirty="0" err="1"/>
              <a:t>Hunga</a:t>
            </a:r>
            <a:r>
              <a:rPr lang="en-NZ" dirty="0"/>
              <a:t> </a:t>
            </a:r>
            <a:r>
              <a:rPr lang="en-NZ" dirty="0" err="1"/>
              <a:t>Ha’apai</a:t>
            </a:r>
            <a:r>
              <a:rPr lang="en-NZ" dirty="0"/>
              <a:t>?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6AC2466-0852-421B-8BCE-8E54324851E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584" y="1521482"/>
            <a:ext cx="5384800" cy="436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640F49-8D4E-401C-B110-D00662D08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16" y="2328890"/>
            <a:ext cx="5640519" cy="398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B235D-7018-4827-9BE4-E3733B049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Moving onto earthquakes – also multiple hazards and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323D7-C985-4439-ADF5-89734173AE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6634" y="1166018"/>
            <a:ext cx="5857767" cy="4525963"/>
          </a:xfrm>
        </p:spPr>
        <p:txBody>
          <a:bodyPr/>
          <a:lstStyle/>
          <a:p>
            <a:r>
              <a:rPr lang="en-NZ" dirty="0"/>
              <a:t>Ground shaking</a:t>
            </a:r>
          </a:p>
          <a:p>
            <a:pPr lvl="1"/>
            <a:r>
              <a:rPr lang="en-NZ" dirty="0"/>
              <a:t>Liquefaction</a:t>
            </a:r>
          </a:p>
          <a:p>
            <a:pPr lvl="1"/>
            <a:r>
              <a:rPr lang="en-NZ" dirty="0"/>
              <a:t>Landslide</a:t>
            </a:r>
          </a:p>
          <a:p>
            <a:r>
              <a:rPr lang="en-NZ" dirty="0"/>
              <a:t>Ground rupture</a:t>
            </a:r>
          </a:p>
          <a:p>
            <a:pPr lvl="1"/>
            <a:r>
              <a:rPr lang="en-NZ" dirty="0"/>
              <a:t>Tsunami</a:t>
            </a:r>
          </a:p>
          <a:p>
            <a:r>
              <a:rPr lang="en-NZ" dirty="0"/>
              <a:t>Impacts</a:t>
            </a:r>
          </a:p>
          <a:p>
            <a:pPr lvl="1"/>
            <a:r>
              <a:rPr lang="en-NZ" dirty="0"/>
              <a:t>Building and infrastructure damage</a:t>
            </a:r>
          </a:p>
          <a:p>
            <a:pPr lvl="1"/>
            <a:r>
              <a:rPr lang="en-NZ" dirty="0"/>
              <a:t>Non-structural damage</a:t>
            </a:r>
          </a:p>
          <a:p>
            <a:pPr lvl="1"/>
            <a:r>
              <a:rPr lang="en-NZ" dirty="0"/>
              <a:t>Aquifer changes</a:t>
            </a:r>
          </a:p>
          <a:p>
            <a:pPr lvl="1"/>
            <a:r>
              <a:rPr lang="en-NZ" dirty="0"/>
              <a:t>Fire following earthquake</a:t>
            </a:r>
          </a:p>
          <a:p>
            <a:pPr lvl="1"/>
            <a:r>
              <a:rPr lang="en-NZ" dirty="0"/>
              <a:t>Business continuity</a:t>
            </a:r>
          </a:p>
          <a:p>
            <a:pPr lvl="1"/>
            <a:r>
              <a:rPr lang="en-NZ" dirty="0"/>
              <a:t>Dam break floods </a:t>
            </a:r>
          </a:p>
          <a:p>
            <a:pPr lvl="1"/>
            <a:endParaRPr lang="en-NZ" dirty="0"/>
          </a:p>
        </p:txBody>
      </p:sp>
      <p:pic>
        <p:nvPicPr>
          <p:cNvPr id="5" name="Shape 237">
            <a:extLst>
              <a:ext uri="{FF2B5EF4-FFF2-40B4-BE49-F238E27FC236}">
                <a16:creationId xmlns:a16="http://schemas.microsoft.com/office/drawing/2014/main" id="{455CC926-322B-4F5C-8B87-6F303F64EF2C}"/>
              </a:ext>
            </a:extLst>
          </p:cNvPr>
          <p:cNvPicPr preferRelativeResize="0">
            <a:picLocks noGrp="1"/>
          </p:cNvPicPr>
          <p:nvPr>
            <p:ph sz="half" idx="2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6197600" y="1843881"/>
            <a:ext cx="5384800" cy="403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9610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77A80-68F8-4312-9353-75B339715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A word about the National Seismic Hazard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23D88-1C31-4483-B095-E73F7F55C1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9932" y="1457985"/>
            <a:ext cx="5994399" cy="4525963"/>
          </a:xfrm>
        </p:spPr>
        <p:txBody>
          <a:bodyPr/>
          <a:lstStyle/>
          <a:p>
            <a:r>
              <a:rPr lang="en-NZ" dirty="0"/>
              <a:t>Recently revised (Oct 22)</a:t>
            </a:r>
          </a:p>
          <a:p>
            <a:r>
              <a:rPr lang="en-NZ" dirty="0"/>
              <a:t>Takes into account</a:t>
            </a:r>
          </a:p>
          <a:p>
            <a:pPr lvl="1"/>
            <a:r>
              <a:rPr lang="en-NZ" dirty="0"/>
              <a:t>New earthquake science e.g. Hikurangi, Alpine Fault</a:t>
            </a:r>
          </a:p>
          <a:p>
            <a:pPr lvl="1"/>
            <a:r>
              <a:rPr lang="en-NZ" dirty="0"/>
              <a:t>New ground motion models</a:t>
            </a:r>
          </a:p>
          <a:p>
            <a:r>
              <a:rPr lang="en-NZ" dirty="0"/>
              <a:t>Nearly 1 million possible ruptures</a:t>
            </a:r>
          </a:p>
          <a:p>
            <a:r>
              <a:rPr lang="en-NZ" dirty="0"/>
              <a:t>No single hazard “number”</a:t>
            </a:r>
          </a:p>
          <a:p>
            <a:r>
              <a:rPr lang="en-NZ" dirty="0"/>
              <a:t>Hazard has generally increased across the country compared to the 2010 (and 2002) models</a:t>
            </a:r>
          </a:p>
          <a:p>
            <a:r>
              <a:rPr lang="en-NZ" dirty="0"/>
              <a:t>Includes uncertainty</a:t>
            </a:r>
          </a:p>
          <a:p>
            <a:pPr lvl="1"/>
            <a:endParaRPr lang="en-NZ" dirty="0"/>
          </a:p>
          <a:p>
            <a:endParaRPr lang="en-NZ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0AD56AC-0067-4600-A1FE-83335F7D18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1600206"/>
            <a:ext cx="5994400" cy="331997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FC25F9-8A04-43D1-B39B-E6EC82FEDD2F}"/>
              </a:ext>
            </a:extLst>
          </p:cNvPr>
          <p:cNvSpPr txBox="1"/>
          <p:nvPr/>
        </p:nvSpPr>
        <p:spPr>
          <a:xfrm>
            <a:off x="4659104" y="6214030"/>
            <a:ext cx="7532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>
                <a:solidFill>
                  <a:srgbClr val="00B0F0"/>
                </a:solidFill>
              </a:rPr>
              <a:t>https://www.gns.cri.nz/research-projects/national-seismic-hazard-model/</a:t>
            </a:r>
            <a:endParaRPr lang="en-NZ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895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5524D-4899-4623-8FB5-48C0B580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The “most likely one” – Alpine Fault M8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6AD5A-D358-498E-8B2D-7ED4FD981FA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NZ" dirty="0"/>
              <a:t>75% chance of any earthquake in next 50 years</a:t>
            </a:r>
          </a:p>
          <a:p>
            <a:pPr lvl="1"/>
            <a:r>
              <a:rPr lang="en-NZ" dirty="0"/>
              <a:t>82% that the earthquake will be M8 or greater</a:t>
            </a:r>
          </a:p>
          <a:p>
            <a:r>
              <a:rPr lang="en-NZ" dirty="0"/>
              <a:t>AF8 </a:t>
            </a:r>
            <a:r>
              <a:rPr lang="en-NZ" dirty="0" err="1"/>
              <a:t>Progamme</a:t>
            </a:r>
            <a:r>
              <a:rPr lang="en-NZ" dirty="0"/>
              <a:t> scenarios</a:t>
            </a:r>
          </a:p>
          <a:p>
            <a:pPr lvl="1"/>
            <a:r>
              <a:rPr lang="en-NZ" dirty="0"/>
              <a:t>Each rupture is slightly different; south to north is the most challenging</a:t>
            </a:r>
          </a:p>
          <a:p>
            <a:pPr lvl="1"/>
            <a:r>
              <a:rPr lang="en-NZ" dirty="0"/>
              <a:t>Highly recommend checking out the webpage</a:t>
            </a:r>
          </a:p>
          <a:p>
            <a:pPr lvl="1"/>
            <a:endParaRPr lang="en-NZ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A4158D2-D3C1-4DD9-9828-1B378E4F03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7602" y="1674137"/>
            <a:ext cx="5979058" cy="350972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ED28A9-B994-4C84-99DE-AD21D0A51842}"/>
              </a:ext>
            </a:extLst>
          </p:cNvPr>
          <p:cNvSpPr txBox="1"/>
          <p:nvPr/>
        </p:nvSpPr>
        <p:spPr>
          <a:xfrm>
            <a:off x="525517" y="6181251"/>
            <a:ext cx="5057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>
                <a:solidFill>
                  <a:srgbClr val="00B0F0"/>
                </a:solidFill>
              </a:rPr>
              <a:t>AF8 Programme: https://af8.org.nz/af8-scenario</a:t>
            </a:r>
          </a:p>
        </p:txBody>
      </p:sp>
    </p:spTree>
    <p:extLst>
      <p:ext uri="{BB962C8B-B14F-4D97-AF65-F5344CB8AC3E}">
        <p14:creationId xmlns:p14="http://schemas.microsoft.com/office/powerpoint/2010/main" val="3779655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B235D-7018-4827-9BE4-E3733B049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The “big one” – Hikurangi Subduction Zone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323D7-C985-4439-ADF5-89734173AE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NZ" dirty="0"/>
              <a:t>25% chance of M8+ in next 50 years</a:t>
            </a:r>
          </a:p>
          <a:p>
            <a:r>
              <a:rPr lang="en-NZ" dirty="0"/>
              <a:t>Capable of M9+</a:t>
            </a:r>
          </a:p>
          <a:p>
            <a:pPr lvl="1"/>
            <a:r>
              <a:rPr lang="en-NZ" dirty="0"/>
              <a:t>Equivalent to 2011 </a:t>
            </a:r>
            <a:r>
              <a:rPr lang="en-NZ" dirty="0" err="1"/>
              <a:t>Tohuku</a:t>
            </a:r>
            <a:endParaRPr lang="en-NZ" dirty="0"/>
          </a:p>
          <a:p>
            <a:r>
              <a:rPr lang="en-NZ" dirty="0"/>
              <a:t>HRP M8.9 scenario</a:t>
            </a:r>
          </a:p>
          <a:p>
            <a:pPr lvl="1"/>
            <a:r>
              <a:rPr lang="en-NZ" dirty="0"/>
              <a:t>Major tsunami impacting East Coast NI</a:t>
            </a:r>
          </a:p>
          <a:p>
            <a:pPr lvl="1"/>
            <a:r>
              <a:rPr lang="en-NZ" dirty="0"/>
              <a:t>Sobering reading – not just immediate impacts but long recovery time</a:t>
            </a:r>
          </a:p>
          <a:p>
            <a:pPr lvl="1"/>
            <a:endParaRPr lang="en-NZ" dirty="0"/>
          </a:p>
          <a:p>
            <a:endParaRPr lang="en-NZ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C35DE83-63DE-4B31-8319-B29817565B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29209" y="1174823"/>
            <a:ext cx="3506956" cy="495134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FAECFC-4873-494F-AD68-24BA1C5298C1}"/>
              </a:ext>
            </a:extLst>
          </p:cNvPr>
          <p:cNvSpPr txBox="1"/>
          <p:nvPr/>
        </p:nvSpPr>
        <p:spPr>
          <a:xfrm>
            <a:off x="3878317" y="6164008"/>
            <a:ext cx="8417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>
                <a:solidFill>
                  <a:srgbClr val="00B0F0"/>
                </a:solidFill>
              </a:rPr>
              <a:t>https://www.eastcoastlab.org.nz/our-science/our-projects/hikurangiresponseplan/</a:t>
            </a:r>
          </a:p>
        </p:txBody>
      </p:sp>
    </p:spTree>
    <p:extLst>
      <p:ext uri="{BB962C8B-B14F-4D97-AF65-F5344CB8AC3E}">
        <p14:creationId xmlns:p14="http://schemas.microsoft.com/office/powerpoint/2010/main" val="189498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B235D-7018-4827-9BE4-E3733B049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A seismic black swan – joining up faults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323D7-C985-4439-ADF5-89734173AE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417638"/>
            <a:ext cx="5384800" cy="4525963"/>
          </a:xfrm>
        </p:spPr>
        <p:txBody>
          <a:bodyPr/>
          <a:lstStyle/>
          <a:p>
            <a:r>
              <a:rPr lang="en-NZ" dirty="0"/>
              <a:t>Kaikōura (and Darfield) showed us that multiple faults can rupture together</a:t>
            </a:r>
          </a:p>
          <a:p>
            <a:r>
              <a:rPr lang="en-NZ" dirty="0"/>
              <a:t>What scenarios can link faults together?</a:t>
            </a:r>
          </a:p>
          <a:p>
            <a:pPr lvl="1"/>
            <a:r>
              <a:rPr lang="en-NZ" dirty="0"/>
              <a:t>Alpine Fault to Wellington Fault?</a:t>
            </a:r>
          </a:p>
          <a:p>
            <a:pPr lvl="1"/>
            <a:r>
              <a:rPr lang="en-NZ" dirty="0"/>
              <a:t>Wellington Fault to </a:t>
            </a:r>
            <a:r>
              <a:rPr lang="en-NZ" dirty="0" err="1"/>
              <a:t>Mohaka</a:t>
            </a:r>
            <a:r>
              <a:rPr lang="en-NZ" dirty="0"/>
              <a:t> Fault?</a:t>
            </a:r>
          </a:p>
          <a:p>
            <a:pPr lvl="1"/>
            <a:r>
              <a:rPr lang="en-NZ" dirty="0"/>
              <a:t>Others??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NZ" dirty="0"/>
              <a:t>We no longer think about a “M7.5 Wellington Fault”</a:t>
            </a:r>
          </a:p>
        </p:txBody>
      </p:sp>
      <p:pic>
        <p:nvPicPr>
          <p:cNvPr id="5" name="Shape 240" descr="A detailed map of active faults in the northeast South Island, from Stirling et al. (2017) that shows the locations of faults that ruptured to the ground surface..png">
            <a:extLst>
              <a:ext uri="{FF2B5EF4-FFF2-40B4-BE49-F238E27FC236}">
                <a16:creationId xmlns:a16="http://schemas.microsoft.com/office/drawing/2014/main" id="{2DBC056C-DB4C-4621-8B0A-DD1A7F6AE91E}"/>
              </a:ext>
            </a:extLst>
          </p:cNvPr>
          <p:cNvPicPr preferRelativeResize="0">
            <a:picLocks noGrp="1"/>
          </p:cNvPicPr>
          <p:nvPr>
            <p:ph sz="half" idx="2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6961" y="1600200"/>
            <a:ext cx="4306078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9661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3C701-D341-4AB4-B228-8BBE0246A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41" y="274638"/>
            <a:ext cx="11592911" cy="1143000"/>
          </a:xfrm>
        </p:spPr>
        <p:txBody>
          <a:bodyPr wrap="square" anchor="ctr">
            <a:normAutofit fontScale="90000"/>
          </a:bodyPr>
          <a:lstStyle/>
          <a:p>
            <a:r>
              <a:rPr lang="en-NZ" dirty="0"/>
              <a:t>What we know that we know, what we know we don’t know, what we don’t know we don’t know….. (to paraphrase former US Sec Def Rumsfeld)</a:t>
            </a:r>
          </a:p>
        </p:txBody>
      </p:sp>
      <p:pic>
        <p:nvPicPr>
          <p:cNvPr id="4" name="Content Placeholder 3" descr="A picture containing water, outdoor, sky, boat&#10;&#10;Description automatically generated">
            <a:extLst>
              <a:ext uri="{FF2B5EF4-FFF2-40B4-BE49-F238E27FC236}">
                <a16:creationId xmlns:a16="http://schemas.microsoft.com/office/drawing/2014/main" id="{44ABBC32-B729-48C2-B238-13C407DD4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20" b="-1"/>
          <a:stretch/>
        </p:blipFill>
        <p:spPr>
          <a:xfrm>
            <a:off x="609600" y="1337447"/>
            <a:ext cx="10972800" cy="4525963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C3146BB-553C-435E-80B1-232B104571DD}"/>
              </a:ext>
            </a:extLst>
          </p:cNvPr>
          <p:cNvSpPr txBox="1">
            <a:spLocks/>
          </p:cNvSpPr>
          <p:nvPr/>
        </p:nvSpPr>
        <p:spPr bwMode="auto">
          <a:xfrm>
            <a:off x="63062" y="5636166"/>
            <a:ext cx="1216046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NZ" sz="2800" b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C92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C92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C92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C92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C92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C92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C92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C9200"/>
                </a:solidFill>
                <a:latin typeface="Arial" charset="0"/>
              </a:defRPr>
            </a:lvl9pPr>
          </a:lstStyle>
          <a:p>
            <a:r>
              <a:rPr lang="en-US" kern="0" dirty="0"/>
              <a:t>“but he left out what we do not like to know” (</a:t>
            </a:r>
            <a:r>
              <a:rPr lang="en-US" kern="0" dirty="0" err="1"/>
              <a:t>Daase</a:t>
            </a:r>
            <a:r>
              <a:rPr lang="en-US" kern="0" dirty="0"/>
              <a:t> and Kessler 2007)</a:t>
            </a:r>
          </a:p>
        </p:txBody>
      </p:sp>
    </p:spTree>
    <p:extLst>
      <p:ext uri="{BB962C8B-B14F-4D97-AF65-F5344CB8AC3E}">
        <p14:creationId xmlns:p14="http://schemas.microsoft.com/office/powerpoint/2010/main" val="3401624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77A80-68F8-4312-9353-75B339715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How about tsunami?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23D88-1C31-4483-B095-E73F7F55C1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612" y="1363830"/>
            <a:ext cx="6305464" cy="4525963"/>
          </a:xfrm>
        </p:spPr>
        <p:txBody>
          <a:bodyPr/>
          <a:lstStyle/>
          <a:p>
            <a:r>
              <a:rPr lang="en-NZ" dirty="0"/>
              <a:t>As well as the Hikurangi, we have the </a:t>
            </a:r>
            <a:r>
              <a:rPr lang="en-NZ" dirty="0" err="1"/>
              <a:t>Puysegur</a:t>
            </a:r>
            <a:r>
              <a:rPr lang="en-NZ" dirty="0"/>
              <a:t> Subduction Zone – we don’t know so much about this one</a:t>
            </a:r>
          </a:p>
          <a:p>
            <a:r>
              <a:rPr lang="en-NZ" dirty="0"/>
              <a:t>Large earthquakes around the Pacific can also deliver a tsunami to our coasts</a:t>
            </a:r>
          </a:p>
          <a:p>
            <a:r>
              <a:rPr lang="en-NZ" dirty="0"/>
              <a:t>Offshore volcanic eruptions can cause tsunami </a:t>
            </a:r>
            <a:r>
              <a:rPr lang="en-NZ" dirty="0" err="1"/>
              <a:t>eg</a:t>
            </a:r>
            <a:r>
              <a:rPr lang="en-NZ" dirty="0"/>
              <a:t> Mayor Island</a:t>
            </a:r>
          </a:p>
          <a:p>
            <a:r>
              <a:rPr lang="en-NZ" dirty="0"/>
              <a:t>National Tsunami Hazard Model (at the coast) gives recurrence intervals; no national inundation model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397582A-D54E-4FFD-8391-0BA55113BFE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070" y="1600206"/>
            <a:ext cx="6095772" cy="405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148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77A80-68F8-4312-9353-75B339715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A tsunami black swan…?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23D88-1C31-4483-B095-E73F7F55C1D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NZ" dirty="0"/>
              <a:t>Landslide “graveyard” offshore north of Taranaki</a:t>
            </a:r>
          </a:p>
          <a:p>
            <a:pPr lvl="1"/>
            <a:r>
              <a:rPr lang="en-NZ" dirty="0"/>
              <a:t>6 mega-landslides over 5 million years</a:t>
            </a:r>
          </a:p>
          <a:p>
            <a:pPr lvl="1"/>
            <a:r>
              <a:rPr lang="en-NZ" dirty="0"/>
              <a:t>Could these landslides have generated tsunami along the west coast of NI?</a:t>
            </a:r>
          </a:p>
          <a:p>
            <a:pPr lvl="1"/>
            <a:r>
              <a:rPr lang="en-NZ" dirty="0"/>
              <a:t>Is there the potential for this to happen now?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90D212-4778-4887-8CA3-E9F912508F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67449" y="75849"/>
            <a:ext cx="3865318" cy="59255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8F83E8-D933-4B99-95E1-1A5DC8CE9350}"/>
              </a:ext>
            </a:extLst>
          </p:cNvPr>
          <p:cNvSpPr txBox="1"/>
          <p:nvPr/>
        </p:nvSpPr>
        <p:spPr>
          <a:xfrm>
            <a:off x="430924" y="6124071"/>
            <a:ext cx="835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>
                <a:solidFill>
                  <a:srgbClr val="00B0F0"/>
                </a:solidFill>
              </a:rPr>
              <a:t>https://www.gns.cri.nz/research-projects/hidden-landslides-and-silent-tsunami-2/</a:t>
            </a:r>
          </a:p>
        </p:txBody>
      </p:sp>
    </p:spTree>
    <p:extLst>
      <p:ext uri="{BB962C8B-B14F-4D97-AF65-F5344CB8AC3E}">
        <p14:creationId xmlns:p14="http://schemas.microsoft.com/office/powerpoint/2010/main" val="3379834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77A80-68F8-4312-9353-75B339715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Landslides, debris flows and liquefaction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23D88-1C31-4483-B095-E73F7F55C1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4290" y="1417638"/>
            <a:ext cx="7178566" cy="4525963"/>
          </a:xfrm>
        </p:spPr>
        <p:txBody>
          <a:bodyPr/>
          <a:lstStyle/>
          <a:p>
            <a:r>
              <a:rPr lang="en-NZ" dirty="0"/>
              <a:t>Landslides are our most costly geological hazard, both economically and in lives lost</a:t>
            </a:r>
          </a:p>
          <a:p>
            <a:pPr lvl="1"/>
            <a:r>
              <a:rPr lang="en-NZ" dirty="0"/>
              <a:t>Most frequent (rainfall as well as earthquake)</a:t>
            </a:r>
          </a:p>
          <a:p>
            <a:pPr lvl="1"/>
            <a:r>
              <a:rPr lang="en-NZ" dirty="0"/>
              <a:t>Disruptive (as we’ve seen this winter)</a:t>
            </a:r>
          </a:p>
          <a:p>
            <a:r>
              <a:rPr lang="en-NZ" dirty="0"/>
              <a:t>Not just where the slip starts, but where the material ends up (rockfall, debris flows)</a:t>
            </a:r>
          </a:p>
          <a:p>
            <a:r>
              <a:rPr lang="en-NZ" dirty="0"/>
              <a:t>Other land instability hazards include earthquake induced liquefaction, coastal erosion</a:t>
            </a:r>
          </a:p>
          <a:p>
            <a:endParaRPr lang="en-NZ" dirty="0"/>
          </a:p>
          <a:p>
            <a:endParaRPr lang="en-NZ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2C356DC-5698-4907-BFDB-8BFF17039E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29903" y="274637"/>
            <a:ext cx="3636579" cy="628972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C7297A-73DD-4E1E-85B8-A9ABDFBCEAE7}"/>
              </a:ext>
            </a:extLst>
          </p:cNvPr>
          <p:cNvSpPr txBox="1"/>
          <p:nvPr/>
        </p:nvSpPr>
        <p:spPr>
          <a:xfrm>
            <a:off x="294289" y="6126169"/>
            <a:ext cx="7507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>
                <a:solidFill>
                  <a:srgbClr val="00B0F0"/>
                </a:solidFill>
              </a:rPr>
              <a:t>https://www.gns.cri.nz/our-science/natural-hazards-and-risks/landslides/</a:t>
            </a:r>
            <a:endParaRPr lang="en-NZ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181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CDEAE-A0E2-4ECF-98F5-1860F9C23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And what about climate change on top of all of that….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1F1D1-87A9-4078-A72D-3DED44905B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NZ" dirty="0"/>
              <a:t>Sea level rise can influence:</a:t>
            </a:r>
          </a:p>
          <a:p>
            <a:pPr lvl="1"/>
            <a:r>
              <a:rPr lang="en-NZ" dirty="0"/>
              <a:t>Liquefaction potential</a:t>
            </a:r>
          </a:p>
          <a:p>
            <a:pPr lvl="1"/>
            <a:r>
              <a:rPr lang="en-NZ" dirty="0"/>
              <a:t>Saline intrusions into aquifers</a:t>
            </a:r>
          </a:p>
          <a:p>
            <a:pPr lvl="1"/>
            <a:r>
              <a:rPr lang="en-NZ" dirty="0"/>
              <a:t>Frequency of flooding</a:t>
            </a:r>
          </a:p>
          <a:p>
            <a:pPr lvl="1"/>
            <a:r>
              <a:rPr lang="en-NZ" dirty="0"/>
              <a:t>Failure of stormwater and wastewater infrastructure</a:t>
            </a:r>
          </a:p>
          <a:p>
            <a:r>
              <a:rPr lang="en-NZ" dirty="0"/>
              <a:t>Sea level rise is influenced by tectonic movement</a:t>
            </a:r>
          </a:p>
          <a:p>
            <a:r>
              <a:rPr lang="en-NZ" dirty="0"/>
              <a:t>And climate change means more intense weather = more landslides and coastal erosion</a:t>
            </a:r>
          </a:p>
          <a:p>
            <a:pPr lvl="1"/>
            <a:endParaRPr lang="en-NZ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B53376B-0A8B-434D-859A-C171912942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7599" y="1849821"/>
            <a:ext cx="5763169" cy="377864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4A2BFE-9A63-4740-B16B-C43017520062}"/>
              </a:ext>
            </a:extLst>
          </p:cNvPr>
          <p:cNvSpPr txBox="1"/>
          <p:nvPr/>
        </p:nvSpPr>
        <p:spPr>
          <a:xfrm>
            <a:off x="6197599" y="5941503"/>
            <a:ext cx="2544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>
                <a:solidFill>
                  <a:srgbClr val="00B0F0"/>
                </a:solidFill>
              </a:rPr>
              <a:t>https://www.searise.nz/</a:t>
            </a:r>
          </a:p>
        </p:txBody>
      </p:sp>
    </p:spTree>
    <p:extLst>
      <p:ext uri="{BB962C8B-B14F-4D97-AF65-F5344CB8AC3E}">
        <p14:creationId xmlns:p14="http://schemas.microsoft.com/office/powerpoint/2010/main" val="3108149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2F5E6-5300-44C0-8119-A77300BEA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072" y="274638"/>
            <a:ext cx="8125608" cy="1143000"/>
          </a:xfrm>
        </p:spPr>
        <p:txBody>
          <a:bodyPr/>
          <a:lstStyle/>
          <a:p>
            <a:r>
              <a:rPr lang="en-NZ" sz="3200" dirty="0"/>
              <a:t>Summary of the next 50 years…..in decreasing levels on </a:t>
            </a:r>
            <a:r>
              <a:rPr lang="en-NZ" sz="3200" u="sng" dirty="0"/>
              <a:t>my</a:t>
            </a:r>
            <a:r>
              <a:rPr lang="en-NZ" sz="3200" dirty="0"/>
              <a:t> worry-o-meter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26B3A7-87E4-43D3-AE4C-47275C4CC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630" y="5257794"/>
            <a:ext cx="3067050" cy="1171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FC6046-46BB-47F9-AB74-D46C6A218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794"/>
            <a:ext cx="3482907" cy="198659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28BE69-A12B-459C-A39B-F49A52F23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920" y="1798321"/>
            <a:ext cx="10972800" cy="4024636"/>
          </a:xfrm>
        </p:spPr>
        <p:txBody>
          <a:bodyPr/>
          <a:lstStyle/>
          <a:p>
            <a:r>
              <a:rPr lang="en-NZ" dirty="0"/>
              <a:t>Hikurangi SZ – </a:t>
            </a:r>
            <a:r>
              <a:rPr lang="en-NZ" dirty="0" err="1"/>
              <a:t>eq</a:t>
            </a:r>
            <a:r>
              <a:rPr lang="en-NZ" dirty="0"/>
              <a:t> and tsunami: 25% chance/major impact (I live in Wellington)</a:t>
            </a:r>
          </a:p>
          <a:p>
            <a:r>
              <a:rPr lang="en-NZ" dirty="0"/>
              <a:t>Taupō heightened unrest: none in last 150 years; main worry with answering the question “what is coming next?”</a:t>
            </a:r>
          </a:p>
          <a:p>
            <a:r>
              <a:rPr lang="en-NZ" dirty="0"/>
              <a:t>Alpine Fault: 75% chance/major impact especially for SI</a:t>
            </a:r>
          </a:p>
          <a:p>
            <a:r>
              <a:rPr lang="en-NZ" dirty="0"/>
              <a:t>Auckland: 5% chance/major impact/rapid onset</a:t>
            </a:r>
          </a:p>
          <a:p>
            <a:r>
              <a:rPr lang="en-NZ" dirty="0"/>
              <a:t>Other volcanoes: equal worry for moderate eruptions at Taranaki, Ruapehu, Tongariro</a:t>
            </a:r>
          </a:p>
          <a:p>
            <a:r>
              <a:rPr lang="en-NZ" dirty="0"/>
              <a:t>Black swans – if we’ve done the planning work, </a:t>
            </a:r>
            <a:br>
              <a:rPr lang="en-NZ" dirty="0"/>
            </a:br>
            <a:r>
              <a:rPr lang="en-NZ" dirty="0"/>
              <a:t>we should be able to adapt our response</a:t>
            </a:r>
          </a:p>
          <a:p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70321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0E84B-4E9A-425C-8D62-F4740EA1F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23791"/>
            <a:ext cx="10972800" cy="1143000"/>
          </a:xfrm>
        </p:spPr>
        <p:txBody>
          <a:bodyPr/>
          <a:lstStyle/>
          <a:p>
            <a:r>
              <a:rPr lang="en-NZ" dirty="0"/>
              <a:t>It’s not all bad news, is it? Aren’t we managing our risks?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FCBF1F-691A-40D4-8554-7B19B26A2D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55411" y="773812"/>
            <a:ext cx="7791695" cy="430989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7A1F14-FFA8-4C7A-99BB-395CE2E08684}"/>
              </a:ext>
            </a:extLst>
          </p:cNvPr>
          <p:cNvSpPr txBox="1"/>
          <p:nvPr/>
        </p:nvSpPr>
        <p:spPr>
          <a:xfrm>
            <a:off x="6096000" y="6084188"/>
            <a:ext cx="6297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>
                <a:solidFill>
                  <a:srgbClr val="00B0F0"/>
                </a:solidFill>
              </a:rPr>
              <a:t>strategy.tewaihanga.govt.nz/issues/preparing-for-the-worst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52E00-6EC3-4C4C-B3DE-F8FD5C2483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22" y="1019209"/>
            <a:ext cx="6349601" cy="4525963"/>
          </a:xfrm>
        </p:spPr>
        <p:txBody>
          <a:bodyPr/>
          <a:lstStyle/>
          <a:p>
            <a:pPr marL="0" indent="0">
              <a:buNone/>
            </a:pPr>
            <a:r>
              <a:rPr lang="en-NZ" dirty="0"/>
              <a:t>Yes, to some extent…</a:t>
            </a:r>
          </a:p>
          <a:p>
            <a:r>
              <a:rPr lang="en-NZ" dirty="0"/>
              <a:t>Long term risk reduction</a:t>
            </a:r>
          </a:p>
          <a:p>
            <a:pPr lvl="1"/>
            <a:r>
              <a:rPr lang="en-NZ" dirty="0"/>
              <a:t>Building code revision</a:t>
            </a:r>
          </a:p>
          <a:p>
            <a:pPr lvl="1"/>
            <a:r>
              <a:rPr lang="en-NZ" dirty="0"/>
              <a:t>Land use planning (RM reform)</a:t>
            </a:r>
          </a:p>
          <a:p>
            <a:pPr lvl="1"/>
            <a:r>
              <a:rPr lang="en-NZ" dirty="0"/>
              <a:t>Infrastructure strategy</a:t>
            </a:r>
          </a:p>
          <a:p>
            <a:r>
              <a:rPr lang="en-NZ" dirty="0"/>
              <a:t>Risk transfer</a:t>
            </a:r>
          </a:p>
          <a:p>
            <a:r>
              <a:rPr lang="en-NZ" dirty="0"/>
              <a:t>Readiness, response, recovery</a:t>
            </a:r>
          </a:p>
          <a:p>
            <a:pPr lvl="1"/>
            <a:r>
              <a:rPr lang="en-NZ" dirty="0"/>
              <a:t>National Disaster Resilience Strategy</a:t>
            </a:r>
          </a:p>
          <a:p>
            <a:r>
              <a:rPr lang="en-NZ" dirty="0"/>
              <a:t>All hazards – all risks?</a:t>
            </a:r>
          </a:p>
          <a:p>
            <a:pPr lvl="1"/>
            <a:r>
              <a:rPr lang="en-NZ" dirty="0"/>
              <a:t>Climate, </a:t>
            </a:r>
            <a:r>
              <a:rPr lang="en-NZ" dirty="0" err="1"/>
              <a:t>meteo</a:t>
            </a:r>
            <a:r>
              <a:rPr lang="en-NZ" dirty="0"/>
              <a:t>, geo</a:t>
            </a:r>
          </a:p>
          <a:p>
            <a:pPr lvl="1"/>
            <a:r>
              <a:rPr lang="en-NZ" dirty="0"/>
              <a:t>Cascading, consequent risks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NZ" dirty="0"/>
              <a:t>How well does the system work?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endParaRPr lang="en-NZ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81DA94-CD05-4715-9883-EA89A0D37205}"/>
              </a:ext>
            </a:extLst>
          </p:cNvPr>
          <p:cNvSpPr txBox="1"/>
          <p:nvPr/>
        </p:nvSpPr>
        <p:spPr>
          <a:xfrm>
            <a:off x="6234476" y="4883859"/>
            <a:ext cx="5559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“Greater sharing of information about the whole range of threats we face, so decision makers and others can get a full picture of the level of risk for our infrastructure.”</a:t>
            </a:r>
            <a:endParaRPr lang="en-NZ" b="1" dirty="0"/>
          </a:p>
        </p:txBody>
      </p:sp>
    </p:spTree>
    <p:extLst>
      <p:ext uri="{BB962C8B-B14F-4D97-AF65-F5344CB8AC3E}">
        <p14:creationId xmlns:p14="http://schemas.microsoft.com/office/powerpoint/2010/main" val="28884763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A5FBB-AAA1-4213-818A-B741DC041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23" y="-51686"/>
            <a:ext cx="10972800" cy="1143000"/>
          </a:xfrm>
        </p:spPr>
        <p:txBody>
          <a:bodyPr/>
          <a:lstStyle/>
          <a:p>
            <a:r>
              <a:rPr lang="en-NZ" dirty="0"/>
              <a:t>Report card – could do better?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44FA8-7CF6-494D-A36C-3532CD3472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096" y="926205"/>
            <a:ext cx="6142963" cy="4525963"/>
          </a:xfrm>
        </p:spPr>
        <p:txBody>
          <a:bodyPr/>
          <a:lstStyle/>
          <a:p>
            <a:r>
              <a:rPr lang="en-NZ" dirty="0"/>
              <a:t>What more do we need to do?</a:t>
            </a:r>
          </a:p>
          <a:p>
            <a:pPr lvl="1"/>
            <a:r>
              <a:rPr lang="en-NZ" dirty="0"/>
              <a:t>Scenarios to guide actions for reduction, response and recovery planning for a range of events</a:t>
            </a:r>
          </a:p>
          <a:p>
            <a:pPr lvl="2"/>
            <a:r>
              <a:rPr lang="en-NZ" dirty="0"/>
              <a:t>Nationally consistent hazard and risk models to provide the evidence base to guide decision-making priorities</a:t>
            </a:r>
          </a:p>
          <a:p>
            <a:pPr lvl="2"/>
            <a:r>
              <a:rPr lang="en-NZ" dirty="0"/>
              <a:t>Interdependence of hazards</a:t>
            </a:r>
          </a:p>
          <a:p>
            <a:pPr lvl="1"/>
            <a:r>
              <a:rPr lang="en-NZ" dirty="0"/>
              <a:t>Definition of acceptable risk?</a:t>
            </a:r>
          </a:p>
          <a:p>
            <a:pPr lvl="1"/>
            <a:r>
              <a:rPr lang="en-NZ" dirty="0"/>
              <a:t>National governance for resilience and wider system thinking?</a:t>
            </a:r>
          </a:p>
          <a:p>
            <a:pPr lvl="1"/>
            <a:r>
              <a:rPr lang="en-NZ" u="sng" dirty="0"/>
              <a:t>Partnership, collaboration and system coordination to ensure optimal solutions are found</a:t>
            </a:r>
          </a:p>
          <a:p>
            <a:pPr lvl="1"/>
            <a:endParaRPr lang="en-NZ" dirty="0"/>
          </a:p>
          <a:p>
            <a:pPr lvl="1"/>
            <a:endParaRPr lang="en-NZ" dirty="0"/>
          </a:p>
          <a:p>
            <a:pPr lvl="1"/>
            <a:endParaRPr lang="en-NZ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6D0D59-3A3C-4773-8667-76722F7E2C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5999" y="731831"/>
            <a:ext cx="6142963" cy="5261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D59C28-C20B-4420-82CB-B83C608B138E}"/>
              </a:ext>
            </a:extLst>
          </p:cNvPr>
          <p:cNvSpPr txBox="1"/>
          <p:nvPr/>
        </p:nvSpPr>
        <p:spPr>
          <a:xfrm>
            <a:off x="7914290" y="1797269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(country)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B888EC-7CEC-4093-A6E6-BEA504A462CA}"/>
              </a:ext>
            </a:extLst>
          </p:cNvPr>
          <p:cNvSpPr txBox="1"/>
          <p:nvPr/>
        </p:nvSpPr>
        <p:spPr>
          <a:xfrm>
            <a:off x="7554235" y="744613"/>
            <a:ext cx="476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/>
              <a:t>A</a:t>
            </a:r>
            <a:r>
              <a:rPr lang="en-NZ" sz="2400" b="1" baseline="30000" dirty="0"/>
              <a:t>-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1A0098-ED37-485D-A901-768806BE8F42}"/>
              </a:ext>
            </a:extLst>
          </p:cNvPr>
          <p:cNvSpPr txBox="1"/>
          <p:nvPr/>
        </p:nvSpPr>
        <p:spPr>
          <a:xfrm>
            <a:off x="10432266" y="79381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/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DCA34A-5BC1-4DAC-9E10-131398F645CE}"/>
              </a:ext>
            </a:extLst>
          </p:cNvPr>
          <p:cNvSpPr txBox="1"/>
          <p:nvPr/>
        </p:nvSpPr>
        <p:spPr>
          <a:xfrm>
            <a:off x="11715586" y="3362335"/>
            <a:ext cx="476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/>
              <a:t>C</a:t>
            </a:r>
            <a:r>
              <a:rPr lang="en-NZ" sz="2400" b="1" baseline="30000" dirty="0"/>
              <a:t>-</a:t>
            </a:r>
            <a:endParaRPr lang="en-NZ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9C8983-CB93-4E4C-AF30-BCC6DDC36D51}"/>
              </a:ext>
            </a:extLst>
          </p:cNvPr>
          <p:cNvSpPr txBox="1"/>
          <p:nvPr/>
        </p:nvSpPr>
        <p:spPr>
          <a:xfrm>
            <a:off x="10691896" y="5248942"/>
            <a:ext cx="476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/>
              <a:t>B</a:t>
            </a:r>
            <a:r>
              <a:rPr lang="en-NZ" sz="2400" b="1" baseline="30000" dirty="0"/>
              <a:t>-</a:t>
            </a:r>
            <a:endParaRPr lang="en-NZ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680872-2E32-42E6-92B4-5E3E95548FF8}"/>
              </a:ext>
            </a:extLst>
          </p:cNvPr>
          <p:cNvSpPr txBox="1"/>
          <p:nvPr/>
        </p:nvSpPr>
        <p:spPr>
          <a:xfrm>
            <a:off x="7234078" y="536700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/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42960F-FDA2-452A-896A-5953440B09C5}"/>
              </a:ext>
            </a:extLst>
          </p:cNvPr>
          <p:cNvSpPr txBox="1"/>
          <p:nvPr/>
        </p:nvSpPr>
        <p:spPr>
          <a:xfrm>
            <a:off x="6257554" y="2709336"/>
            <a:ext cx="476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/>
              <a:t>B</a:t>
            </a:r>
            <a:r>
              <a:rPr lang="en-NZ" sz="2400" b="1" baseline="30000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4700781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90A34-0205-41BC-BC08-37D639595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018"/>
            <a:ext cx="10972800" cy="1143000"/>
          </a:xfrm>
        </p:spPr>
        <p:txBody>
          <a:bodyPr/>
          <a:lstStyle/>
          <a:p>
            <a:r>
              <a:rPr lang="en-NZ" dirty="0"/>
              <a:t>Key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68892-CFAC-4962-998B-0DDB1A9B1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607" y="1166018"/>
            <a:ext cx="11466786" cy="4525963"/>
          </a:xfrm>
        </p:spPr>
        <p:txBody>
          <a:bodyPr/>
          <a:lstStyle/>
          <a:p>
            <a:pPr marL="0" indent="0">
              <a:buNone/>
            </a:pPr>
            <a:r>
              <a:rPr lang="en-NZ" dirty="0"/>
              <a:t>Societal change comes from: </a:t>
            </a:r>
          </a:p>
          <a:p>
            <a:pPr lvl="1"/>
            <a:r>
              <a:rPr lang="en-NZ" b="1" dirty="0"/>
              <a:t>raising awareness, </a:t>
            </a:r>
          </a:p>
          <a:p>
            <a:pPr lvl="1"/>
            <a:r>
              <a:rPr lang="en-NZ" b="1" dirty="0"/>
              <a:t>developing understanding,</a:t>
            </a:r>
            <a:r>
              <a:rPr lang="en-NZ" dirty="0"/>
              <a:t> </a:t>
            </a:r>
          </a:p>
          <a:p>
            <a:pPr lvl="1"/>
            <a:r>
              <a:rPr lang="en-NZ" b="1" dirty="0"/>
              <a:t>gaining commitment, and </a:t>
            </a:r>
          </a:p>
          <a:p>
            <a:pPr lvl="1"/>
            <a:r>
              <a:rPr lang="en-NZ" b="1" dirty="0"/>
              <a:t>triggering action.</a:t>
            </a:r>
          </a:p>
          <a:p>
            <a:r>
              <a:rPr lang="en-NZ" dirty="0"/>
              <a:t>The natural hazards events that we might face in the next 50 years have a wide range of consequences and impacts</a:t>
            </a:r>
            <a:endParaRPr lang="en-NZ" b="1" dirty="0"/>
          </a:p>
          <a:p>
            <a:r>
              <a:rPr lang="en-NZ" dirty="0"/>
              <a:t>A few potential black swans</a:t>
            </a:r>
          </a:p>
          <a:p>
            <a:r>
              <a:rPr lang="en-NZ" dirty="0"/>
              <a:t>Collectively we can manage the risks from those events </a:t>
            </a:r>
            <a:r>
              <a:rPr lang="en-NZ"/>
              <a:t>through coordinated </a:t>
            </a:r>
            <a:r>
              <a:rPr lang="en-NZ" dirty="0"/>
              <a:t>planning to develop resilience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NZ" i="1" dirty="0"/>
              <a:t>Natural hazards events do not need to be disasters</a:t>
            </a:r>
          </a:p>
          <a:p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11119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3C701-D341-4AB4-B228-8BBE0246A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41" y="274638"/>
            <a:ext cx="11592911" cy="1143000"/>
          </a:xfrm>
        </p:spPr>
        <p:txBody>
          <a:bodyPr wrap="square" anchor="ctr">
            <a:normAutofit fontScale="90000"/>
          </a:bodyPr>
          <a:lstStyle/>
          <a:p>
            <a:r>
              <a:rPr lang="en-NZ" dirty="0"/>
              <a:t>What we know that we know, what we know we don’t know, what we don’t know we don’t know….. (to paraphrase former US Sec Def Rumsfeld)</a:t>
            </a:r>
          </a:p>
        </p:txBody>
      </p:sp>
      <p:pic>
        <p:nvPicPr>
          <p:cNvPr id="4" name="Content Placeholder 3" descr="A picture containing water, outdoor, sky, boat&#10;&#10;Description automatically generated">
            <a:extLst>
              <a:ext uri="{FF2B5EF4-FFF2-40B4-BE49-F238E27FC236}">
                <a16:creationId xmlns:a16="http://schemas.microsoft.com/office/drawing/2014/main" id="{44ABBC32-B729-48C2-B238-13C407DD4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20" b="-1"/>
          <a:stretch/>
        </p:blipFill>
        <p:spPr>
          <a:xfrm>
            <a:off x="609600" y="1337447"/>
            <a:ext cx="10972800" cy="4525963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C3146BB-553C-435E-80B1-232B104571DD}"/>
              </a:ext>
            </a:extLst>
          </p:cNvPr>
          <p:cNvSpPr txBox="1">
            <a:spLocks/>
          </p:cNvSpPr>
          <p:nvPr/>
        </p:nvSpPr>
        <p:spPr bwMode="auto">
          <a:xfrm>
            <a:off x="63062" y="5636166"/>
            <a:ext cx="1216046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NZ" sz="2800" b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C92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C92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C92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C92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C92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C92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C92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C9200"/>
                </a:solidFill>
                <a:latin typeface="Arial" charset="0"/>
              </a:defRPr>
            </a:lvl9pPr>
          </a:lstStyle>
          <a:p>
            <a:r>
              <a:rPr lang="en-US" kern="0" dirty="0"/>
              <a:t>“but he left out what we do not like to know” (</a:t>
            </a:r>
            <a:r>
              <a:rPr lang="en-US" kern="0" dirty="0" err="1"/>
              <a:t>Daase</a:t>
            </a:r>
            <a:r>
              <a:rPr lang="en-US" kern="0" dirty="0"/>
              <a:t> and Kessler 2007)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1F000B-D6FE-4EC0-A61E-2AA446315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252412"/>
            <a:ext cx="95250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64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3C701-D341-4AB4-B228-8BBE0246A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41" y="274638"/>
            <a:ext cx="11592911" cy="1143000"/>
          </a:xfrm>
        </p:spPr>
        <p:txBody>
          <a:bodyPr wrap="square" anchor="ctr">
            <a:normAutofit fontScale="90000"/>
          </a:bodyPr>
          <a:lstStyle/>
          <a:p>
            <a:r>
              <a:rPr lang="en-NZ" dirty="0"/>
              <a:t>What we know that we know, what we know we don’t know, what we don’t know we don’t know….. (to paraphrase former US Sec Def Rumsfeld)</a:t>
            </a:r>
          </a:p>
        </p:txBody>
      </p:sp>
      <p:pic>
        <p:nvPicPr>
          <p:cNvPr id="4" name="Content Placeholder 3" descr="A picture containing water, outdoor, sky, boat&#10;&#10;Description automatically generated">
            <a:extLst>
              <a:ext uri="{FF2B5EF4-FFF2-40B4-BE49-F238E27FC236}">
                <a16:creationId xmlns:a16="http://schemas.microsoft.com/office/drawing/2014/main" id="{44ABBC32-B729-48C2-B238-13C407DD4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20" b="-1"/>
          <a:stretch/>
        </p:blipFill>
        <p:spPr>
          <a:xfrm>
            <a:off x="609600" y="1337447"/>
            <a:ext cx="10972800" cy="4525963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C3146BB-553C-435E-80B1-232B104571DD}"/>
              </a:ext>
            </a:extLst>
          </p:cNvPr>
          <p:cNvSpPr txBox="1">
            <a:spLocks/>
          </p:cNvSpPr>
          <p:nvPr/>
        </p:nvSpPr>
        <p:spPr bwMode="auto">
          <a:xfrm>
            <a:off x="63062" y="5636166"/>
            <a:ext cx="1216046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NZ" sz="2800" b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C92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C92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C92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C92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C92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C92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C92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C9200"/>
                </a:solidFill>
                <a:latin typeface="Arial" charset="0"/>
              </a:defRPr>
            </a:lvl9pPr>
          </a:lstStyle>
          <a:p>
            <a:r>
              <a:rPr lang="en-US" kern="0" dirty="0"/>
              <a:t>“but he left out what we do not like to know” (</a:t>
            </a:r>
            <a:r>
              <a:rPr lang="en-US" kern="0" dirty="0" err="1"/>
              <a:t>Daase</a:t>
            </a:r>
            <a:r>
              <a:rPr lang="en-US" kern="0" dirty="0"/>
              <a:t> and Kessler 2007)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1F000B-D6FE-4EC0-A61E-2AA446315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252412"/>
            <a:ext cx="9525000" cy="6353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1E9389-C7D1-41A7-B8B3-1D8A41E74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837" y="1047750"/>
            <a:ext cx="71723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00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90A34-0205-41BC-BC08-37D639595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018"/>
            <a:ext cx="10972800" cy="1143000"/>
          </a:xfrm>
        </p:spPr>
        <p:txBody>
          <a:bodyPr/>
          <a:lstStyle/>
          <a:p>
            <a:r>
              <a:rPr lang="en-NZ" dirty="0"/>
              <a:t>Key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68892-CFAC-4962-998B-0DDB1A9B1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607" y="1166018"/>
            <a:ext cx="11466786" cy="4525963"/>
          </a:xfrm>
        </p:spPr>
        <p:txBody>
          <a:bodyPr/>
          <a:lstStyle/>
          <a:p>
            <a:pPr marL="0" indent="0">
              <a:buNone/>
            </a:pPr>
            <a:r>
              <a:rPr lang="en-NZ" dirty="0"/>
              <a:t>Societal change comes from: </a:t>
            </a:r>
          </a:p>
          <a:p>
            <a:pPr lvl="1"/>
            <a:r>
              <a:rPr lang="en-NZ" dirty="0"/>
              <a:t>raising awareness, </a:t>
            </a:r>
          </a:p>
          <a:p>
            <a:pPr lvl="1"/>
            <a:r>
              <a:rPr lang="en-NZ" dirty="0"/>
              <a:t>developing understanding, </a:t>
            </a:r>
          </a:p>
          <a:p>
            <a:pPr lvl="1"/>
            <a:r>
              <a:rPr lang="en-NZ" dirty="0"/>
              <a:t>gaining commitment, and </a:t>
            </a:r>
          </a:p>
          <a:p>
            <a:pPr lvl="1"/>
            <a:r>
              <a:rPr lang="en-NZ" dirty="0"/>
              <a:t>triggering action.</a:t>
            </a:r>
          </a:p>
          <a:p>
            <a:r>
              <a:rPr lang="en-NZ" dirty="0"/>
              <a:t>The natural hazards events that we might face in the next 50 years have a wide range of consequences and impacts</a:t>
            </a:r>
            <a:endParaRPr lang="en-NZ" b="1" dirty="0"/>
          </a:p>
          <a:p>
            <a:r>
              <a:rPr lang="en-NZ" dirty="0"/>
              <a:t>A few potential black swans</a:t>
            </a:r>
          </a:p>
          <a:p>
            <a:r>
              <a:rPr lang="en-NZ" dirty="0"/>
              <a:t>Collectively we can manage the risks from those events through coordinated planning to develop resilience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NZ" i="1" dirty="0"/>
              <a:t>Natural hazards events do not need to be disasters</a:t>
            </a:r>
          </a:p>
          <a:p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1595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90A34-0205-41BC-BC08-37D639595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018"/>
            <a:ext cx="10972800" cy="1143000"/>
          </a:xfrm>
        </p:spPr>
        <p:txBody>
          <a:bodyPr/>
          <a:lstStyle/>
          <a:p>
            <a:r>
              <a:rPr lang="en-NZ" dirty="0"/>
              <a:t>Key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68892-CFAC-4962-998B-0DDB1A9B1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607" y="1166018"/>
            <a:ext cx="11466786" cy="4525963"/>
          </a:xfrm>
        </p:spPr>
        <p:txBody>
          <a:bodyPr/>
          <a:lstStyle/>
          <a:p>
            <a:pPr marL="0" indent="0">
              <a:buNone/>
            </a:pPr>
            <a:r>
              <a:rPr lang="en-NZ" dirty="0"/>
              <a:t>Societal change comes from: </a:t>
            </a:r>
          </a:p>
          <a:p>
            <a:pPr lvl="1"/>
            <a:r>
              <a:rPr lang="en-NZ" dirty="0"/>
              <a:t>raising awareness, </a:t>
            </a:r>
          </a:p>
          <a:p>
            <a:pPr lvl="1"/>
            <a:r>
              <a:rPr lang="en-NZ" dirty="0"/>
              <a:t>developing understanding, </a:t>
            </a:r>
          </a:p>
          <a:p>
            <a:pPr lvl="1"/>
            <a:r>
              <a:rPr lang="en-NZ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gaining commitment, and </a:t>
            </a:r>
          </a:p>
          <a:p>
            <a:pPr lvl="1"/>
            <a:r>
              <a:rPr lang="en-NZ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triggering action.</a:t>
            </a:r>
          </a:p>
          <a:p>
            <a:r>
              <a:rPr lang="en-NZ" dirty="0"/>
              <a:t>The natural hazards events that we might face in the next 50 years have a wide range of consequences and impacts</a:t>
            </a:r>
            <a:endParaRPr lang="en-NZ" b="1" dirty="0"/>
          </a:p>
          <a:p>
            <a:r>
              <a:rPr lang="en-NZ" dirty="0"/>
              <a:t>A few potential black swans</a:t>
            </a:r>
          </a:p>
          <a:p>
            <a:r>
              <a:rPr lang="en-NZ" dirty="0"/>
              <a:t>Collectively we can manage the risks from those events through coordinated planning to develop resilience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NZ" i="1" dirty="0"/>
              <a:t>Natural hazards events do not need to be disasters</a:t>
            </a:r>
          </a:p>
          <a:p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29061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9DDA5-C2FE-475A-A8ED-1293369F7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39127"/>
            <a:ext cx="10972800" cy="1143000"/>
          </a:xfrm>
        </p:spPr>
        <p:txBody>
          <a:bodyPr/>
          <a:lstStyle/>
          <a:p>
            <a:r>
              <a:rPr lang="en-NZ" dirty="0"/>
              <a:t>Some truisms…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F2F6A-600D-4BBC-AD67-ACE2ACA3B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900959"/>
            <a:ext cx="6042212" cy="4525963"/>
          </a:xfrm>
        </p:spPr>
        <p:txBody>
          <a:bodyPr/>
          <a:lstStyle/>
          <a:p>
            <a:r>
              <a:rPr lang="en-NZ" dirty="0"/>
              <a:t>Larger events happen less frequently</a:t>
            </a:r>
          </a:p>
          <a:p>
            <a:r>
              <a:rPr lang="en-NZ" dirty="0"/>
              <a:t>Not all similar sized events have similar sized impacts</a:t>
            </a:r>
          </a:p>
          <a:p>
            <a:r>
              <a:rPr lang="en-NZ" dirty="0"/>
              <a:t>Different parts of NZ have different hazards</a:t>
            </a:r>
          </a:p>
          <a:p>
            <a:r>
              <a:rPr lang="en-NZ" dirty="0"/>
              <a:t>Risk changes through time</a:t>
            </a:r>
          </a:p>
          <a:p>
            <a:r>
              <a:rPr lang="en-NZ" dirty="0"/>
              <a:t>Researchers continue to make discoveries and refine understanding of events</a:t>
            </a:r>
          </a:p>
          <a:p>
            <a:r>
              <a:rPr lang="en-NZ" dirty="0"/>
              <a:t>As we know more, we can adapt our approaches to risk management</a:t>
            </a:r>
          </a:p>
          <a:p>
            <a:endParaRPr lang="en-NZ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EA2F7D-4151-4441-B1DB-CE6B3A9E39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189" y="1420912"/>
            <a:ext cx="5812221" cy="423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79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27347-B32E-4B3B-993A-0C839A2C4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Let’s start with volcanoes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ECF81-C5DC-4835-A118-290580D6D3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2249" y="1292772"/>
            <a:ext cx="6615998" cy="4833397"/>
          </a:xfrm>
        </p:spPr>
        <p:txBody>
          <a:bodyPr/>
          <a:lstStyle/>
          <a:p>
            <a:r>
              <a:rPr lang="en-NZ" dirty="0"/>
              <a:t>Multiple hazards:</a:t>
            </a:r>
          </a:p>
          <a:p>
            <a:pPr lvl="1"/>
            <a:r>
              <a:rPr lang="en-NZ" dirty="0"/>
              <a:t>Ashfall</a:t>
            </a:r>
          </a:p>
          <a:p>
            <a:pPr lvl="1"/>
            <a:r>
              <a:rPr lang="en-NZ" dirty="0"/>
              <a:t>Pyroclastic flows</a:t>
            </a:r>
          </a:p>
          <a:p>
            <a:pPr lvl="1"/>
            <a:r>
              <a:rPr lang="en-NZ" dirty="0"/>
              <a:t>Ballistics (bombs)</a:t>
            </a:r>
          </a:p>
          <a:p>
            <a:pPr lvl="1"/>
            <a:r>
              <a:rPr lang="en-NZ" dirty="0"/>
              <a:t>Lahars</a:t>
            </a:r>
          </a:p>
          <a:p>
            <a:pPr lvl="1"/>
            <a:r>
              <a:rPr lang="en-NZ" dirty="0"/>
              <a:t>Acid rain</a:t>
            </a:r>
          </a:p>
          <a:p>
            <a:pPr lvl="1"/>
            <a:r>
              <a:rPr lang="en-NZ" dirty="0"/>
              <a:t>Gas</a:t>
            </a:r>
          </a:p>
          <a:p>
            <a:pPr lvl="1"/>
            <a:r>
              <a:rPr lang="en-NZ" dirty="0"/>
              <a:t>Lava flows</a:t>
            </a:r>
          </a:p>
          <a:p>
            <a:pPr lvl="1"/>
            <a:r>
              <a:rPr lang="en-NZ" dirty="0"/>
              <a:t>Landslides</a:t>
            </a:r>
          </a:p>
          <a:p>
            <a:r>
              <a:rPr lang="en-NZ" dirty="0"/>
              <a:t>Most hazards are confined to close to the volcano; ash and gas (and lahars) can travel 100s km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35E7E3-0D17-435C-B044-E55040A56B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93116" y="189186"/>
            <a:ext cx="4714153" cy="59369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55E54E-3032-446C-A1CE-14FEFC6C8D14}"/>
              </a:ext>
            </a:extLst>
          </p:cNvPr>
          <p:cNvSpPr txBox="1"/>
          <p:nvPr/>
        </p:nvSpPr>
        <p:spPr>
          <a:xfrm>
            <a:off x="10224785" y="6211621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Credit: USGS</a:t>
            </a:r>
          </a:p>
        </p:txBody>
      </p:sp>
    </p:spTree>
    <p:extLst>
      <p:ext uri="{BB962C8B-B14F-4D97-AF65-F5344CB8AC3E}">
        <p14:creationId xmlns:p14="http://schemas.microsoft.com/office/powerpoint/2010/main" val="345158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4974F-58ED-4805-ABAC-7806E6BC4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24" y="50407"/>
            <a:ext cx="10972800" cy="1143000"/>
          </a:xfrm>
        </p:spPr>
        <p:txBody>
          <a:bodyPr/>
          <a:lstStyle/>
          <a:p>
            <a:r>
              <a:rPr lang="en-NZ" dirty="0"/>
              <a:t>Impacts (with a water focus)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AA437-8C6C-44A7-A2EC-930E6D471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6841" y="1217905"/>
            <a:ext cx="5384800" cy="4525963"/>
          </a:xfrm>
        </p:spPr>
        <p:txBody>
          <a:bodyPr/>
          <a:lstStyle/>
          <a:p>
            <a:r>
              <a:rPr lang="en-NZ" dirty="0"/>
              <a:t>Contamination of surface waters (acidic and turbidity; some toxicity)</a:t>
            </a:r>
          </a:p>
          <a:p>
            <a:r>
              <a:rPr lang="en-NZ" dirty="0"/>
              <a:t>Water demand for clean up</a:t>
            </a:r>
          </a:p>
          <a:p>
            <a:r>
              <a:rPr lang="en-NZ" dirty="0"/>
              <a:t>Clog up wastewater and stormwater networks</a:t>
            </a:r>
          </a:p>
          <a:p>
            <a:r>
              <a:rPr lang="en-NZ" dirty="0"/>
              <a:t>Mechanical and chemical damage to vulnerable parts</a:t>
            </a:r>
          </a:p>
          <a:p>
            <a:r>
              <a:rPr lang="en-NZ" dirty="0"/>
              <a:t>Compromised power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NZ" dirty="0"/>
              <a:t>Expect increased maintenance</a:t>
            </a:r>
          </a:p>
          <a:p>
            <a:pPr>
              <a:buFont typeface="Wingdings" panose="05000000000000000000" pitchFamily="2" charset="2"/>
              <a:buChar char="Ø"/>
            </a:pPr>
            <a:endParaRPr lang="en-NZ" dirty="0"/>
          </a:p>
          <a:p>
            <a:pPr>
              <a:buFont typeface="Wingdings" panose="05000000000000000000" pitchFamily="2" charset="2"/>
              <a:buChar char="Ø"/>
            </a:pPr>
            <a:endParaRPr lang="en-NZ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30D5EA-6F90-4376-8183-2C19226C8E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7602" y="1193407"/>
            <a:ext cx="5384800" cy="418341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617411-D212-4BF0-AFBC-D5AE4E8C820B}"/>
              </a:ext>
            </a:extLst>
          </p:cNvPr>
          <p:cNvSpPr txBox="1"/>
          <p:nvPr/>
        </p:nvSpPr>
        <p:spPr>
          <a:xfrm>
            <a:off x="5236185" y="6110920"/>
            <a:ext cx="6955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See: Auckland Engineering Lifelines Group (alg.org.nz)</a:t>
            </a:r>
            <a:r>
              <a:rPr lang="en-US" dirty="0">
                <a:solidFill>
                  <a:srgbClr val="00B0F0"/>
                </a:solidFill>
              </a:rPr>
              <a:t> for posters</a:t>
            </a:r>
            <a:endParaRPr lang="en-NZ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433335"/>
      </p:ext>
    </p:extLst>
  </p:cSld>
  <p:clrMapOvr>
    <a:masterClrMapping/>
  </p:clrMapOvr>
</p:sld>
</file>

<file path=ppt/theme/theme1.xml><?xml version="1.0" encoding="utf-8"?>
<a:theme xmlns:a="http://schemas.openxmlformats.org/drawingml/2006/main" name="GNS_Science">
  <a:themeElements>
    <a:clrScheme name="Custom 1">
      <a:dk1>
        <a:srgbClr val="4B4B4B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NS_Scien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NS_Scien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NS_Scien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NS_Scien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NS_Scien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NS_Scien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NS_Scien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NS_Scien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NS_Scien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NS_Scien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NS_Scien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NS_Scien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NS_Scien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77576F96-893A-4259-BE20-B17ACEF9195D}" vid="{481C510C-F251-4F79-8B31-858E74830D2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2719</TotalTime>
  <Words>1685</Words>
  <Application>Microsoft Office PowerPoint</Application>
  <PresentationFormat>Widescreen</PresentationFormat>
  <Paragraphs>211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Wingdings</vt:lpstr>
      <vt:lpstr>GNS_Science</vt:lpstr>
      <vt:lpstr>Natural Disasters – do they need to be?</vt:lpstr>
      <vt:lpstr>What we know that we know, what we know we don’t know, what we don’t know we don’t know….. (to paraphrase former US Sec Def Rumsfeld)</vt:lpstr>
      <vt:lpstr>What we know that we know, what we know we don’t know, what we don’t know we don’t know….. (to paraphrase former US Sec Def Rumsfeld)</vt:lpstr>
      <vt:lpstr>What we know that we know, what we know we don’t know, what we don’t know we don’t know….. (to paraphrase former US Sec Def Rumsfeld)</vt:lpstr>
      <vt:lpstr>Key messages</vt:lpstr>
      <vt:lpstr>Key messages</vt:lpstr>
      <vt:lpstr>Some truisms…</vt:lpstr>
      <vt:lpstr>Let’s start with volcanoes</vt:lpstr>
      <vt:lpstr>Impacts (with a water focus)</vt:lpstr>
      <vt:lpstr>The cone volcanoes - Ruapehu, Taranaki, Whakaari, Tongariro or Ngauruhoe – next 50 year outlook</vt:lpstr>
      <vt:lpstr>How about Auckland?</vt:lpstr>
      <vt:lpstr>Taupō has been in the news lately – should we be worried?</vt:lpstr>
      <vt:lpstr>Impacts from calderas like Taupō or Okataina…..size matters</vt:lpstr>
      <vt:lpstr>What might a volcanic black swan look like?</vt:lpstr>
      <vt:lpstr>Moving onto earthquakes – also multiple hazards and impacts</vt:lpstr>
      <vt:lpstr>A word about the National Seismic Hazard Model</vt:lpstr>
      <vt:lpstr>The “most likely one” – Alpine Fault M8</vt:lpstr>
      <vt:lpstr>The “big one” – Hikurangi Subduction Zone</vt:lpstr>
      <vt:lpstr>A seismic black swan – joining up faults</vt:lpstr>
      <vt:lpstr>How about tsunami?</vt:lpstr>
      <vt:lpstr>A tsunami black swan…?</vt:lpstr>
      <vt:lpstr>Landslides, debris flows and liquefaction</vt:lpstr>
      <vt:lpstr>And what about climate change on top of all of that….</vt:lpstr>
      <vt:lpstr>Summary of the next 50 years…..in decreasing levels on my worry-o-meter</vt:lpstr>
      <vt:lpstr>It’s not all bad news, is it? Aren’t we managing our risks?</vt:lpstr>
      <vt:lpstr>Report card – could do better?</vt:lpstr>
      <vt:lpstr>Key messages</vt:lpstr>
    </vt:vector>
  </TitlesOfParts>
  <Company>GNS Science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Gill Jolly</dc:creator>
  <cp:lastModifiedBy>Gill Jolly</cp:lastModifiedBy>
  <cp:revision>146</cp:revision>
  <dcterms:created xsi:type="dcterms:W3CDTF">2020-08-10T20:40:53Z</dcterms:created>
  <dcterms:modified xsi:type="dcterms:W3CDTF">2022-10-18T08:57:59Z</dcterms:modified>
</cp:coreProperties>
</file>