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theme/theme6.xml" ContentType="application/vnd.openxmlformats-officedocument.theme+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800" r:id="rId5"/>
    <p:sldMasterId id="2147483723" r:id="rId6"/>
    <p:sldMasterId id="2147484092" r:id="rId7"/>
    <p:sldMasterId id="2147484007" r:id="rId8"/>
    <p:sldMasterId id="2147483773" r:id="rId9"/>
    <p:sldMasterId id="2147483854" r:id="rId10"/>
    <p:sldMasterId id="2147483666" r:id="rId11"/>
    <p:sldMasterId id="2147483936" r:id="rId12"/>
    <p:sldMasterId id="2147483781" r:id="rId13"/>
  </p:sldMasterIdLst>
  <p:notesMasterIdLst>
    <p:notesMasterId r:id="rId50"/>
  </p:notesMasterIdLst>
  <p:handoutMasterIdLst>
    <p:handoutMasterId r:id="rId51"/>
  </p:handoutMasterIdLst>
  <p:sldIdLst>
    <p:sldId id="466" r:id="rId14"/>
    <p:sldId id="462" r:id="rId15"/>
    <p:sldId id="500" r:id="rId16"/>
    <p:sldId id="479" r:id="rId17"/>
    <p:sldId id="499" r:id="rId18"/>
    <p:sldId id="510" r:id="rId19"/>
    <p:sldId id="507" r:id="rId20"/>
    <p:sldId id="508" r:id="rId21"/>
    <p:sldId id="511" r:id="rId22"/>
    <p:sldId id="512" r:id="rId23"/>
    <p:sldId id="497" r:id="rId24"/>
    <p:sldId id="480" r:id="rId25"/>
    <p:sldId id="482" r:id="rId26"/>
    <p:sldId id="503" r:id="rId27"/>
    <p:sldId id="521" r:id="rId28"/>
    <p:sldId id="504" r:id="rId29"/>
    <p:sldId id="505" r:id="rId30"/>
    <p:sldId id="485" r:id="rId31"/>
    <p:sldId id="488" r:id="rId32"/>
    <p:sldId id="514" r:id="rId33"/>
    <p:sldId id="489" r:id="rId34"/>
    <p:sldId id="513" r:id="rId35"/>
    <p:sldId id="522" r:id="rId36"/>
    <p:sldId id="490" r:id="rId37"/>
    <p:sldId id="515" r:id="rId38"/>
    <p:sldId id="501" r:id="rId39"/>
    <p:sldId id="491" r:id="rId40"/>
    <p:sldId id="492" r:id="rId41"/>
    <p:sldId id="493" r:id="rId42"/>
    <p:sldId id="516" r:id="rId43"/>
    <p:sldId id="517" r:id="rId44"/>
    <p:sldId id="519" r:id="rId45"/>
    <p:sldId id="520" r:id="rId46"/>
    <p:sldId id="495" r:id="rId47"/>
    <p:sldId id="496" r:id="rId48"/>
    <p:sldId id="463" r:id="rId49"/>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Helvetica" panose="020B0604020202020204" pitchFamily="34" charset="0"/>
      <p:regular r:id="rId56"/>
      <p:bold r:id="rId57"/>
      <p:italic r:id="rId58"/>
      <p:boldItalic r:id="rId59"/>
    </p:embeddedFont>
    <p:embeddedFont>
      <p:font typeface="Jacobs Chronos" panose="020B0603030503030204" pitchFamily="34" charset="0"/>
      <p:regular r:id="rId60"/>
      <p:bold r:id="rId61"/>
      <p:italic r:id="rId62"/>
      <p:boldItalic r:id="rId63"/>
    </p:embeddedFont>
    <p:embeddedFont>
      <p:font typeface="Jacobs Chronos Light" panose="020B0403030503030204" pitchFamily="34" charset="0"/>
      <p:regular r:id="rId64"/>
      <p:italic r:id="rId65"/>
    </p:embeddedFont>
    <p:embeddedFont>
      <p:font typeface="Open Sans" panose="020B0606030504020204" pitchFamily="34" charset="0"/>
      <p:regular r:id="rId66"/>
      <p:bold r:id="rId67"/>
      <p:italic r:id="rId68"/>
      <p:boldItalic r:id="rId69"/>
    </p:embeddedFont>
    <p:embeddedFont>
      <p:font typeface="Verdana" panose="020B0604030504040204" pitchFamily="34" charset="0"/>
      <p:regular r:id="rId70"/>
      <p:bold r:id="rId71"/>
      <p:italic r:id="rId72"/>
      <p:bold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7DFF"/>
    <a:srgbClr val="C05C27"/>
    <a:srgbClr val="FF4964"/>
    <a:srgbClr val="231EDC"/>
    <a:srgbClr val="A04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8AC010-4970-4BDC-B910-629925821BBC}" v="140" dt="2022-10-18T11:58:52.780"/>
    <p1510:client id="{B5027CF4-9E11-4EB7-8452-A3E93BE3FA0F}" v="138" dt="2022-10-18T04:09:54.457"/>
    <p1510:client id="{C54F01BA-79F5-43F3-AD42-2300CA1AA97A}" v="71" dt="2022-10-18T01:37:18.567"/>
    <p1510:client id="{D0941A88-D2EE-43EE-8361-BB02F00284CE}" v="341" dt="2022-10-18T04:19:36.887"/>
    <p1510:client id="{EEA1748B-EE3C-428B-B73A-C7569B3C2518}" v="5" dt="2022-10-18T01:59:21.911"/>
  </p1510:revLst>
</p1510:revInfo>
</file>

<file path=ppt/tableStyles.xml><?xml version="1.0" encoding="utf-8"?>
<a:tblStyleLst xmlns:a="http://schemas.openxmlformats.org/drawingml/2006/main" def="{C60F8704-076C-47E3-8B64-BA5440797084}">
  <a:tblStyle styleId="{C60F8704-076C-47E3-8B64-BA5440797084}" styleName="Jacobs Table 1 (accent &amp; primary themes)">
    <a:wholeTbl>
      <a:tcTxStyle b="off">
        <a:fontRef idx="maj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firstRow>
      <a:tcTxStyle b="on">
        <a:fontRef idx="major">
          <a:prstClr val="black"/>
        </a:fontRef>
        <a:schemeClr val="lt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firstRow>
  </a:tblStyle>
  <a:tblStyle styleId="{BFCAF012-7E69-4072-AFDE-7F0A5DE60C18}" styleName="Jacobs Table 2 (accent themes)">
    <a:wholeTbl>
      <a:tcTxStyle b="off">
        <a:fontRef idx="major">
          <a:prstClr val="black"/>
        </a:fontRef>
        <a:schemeClr val="dk1"/>
      </a:tcTxStyle>
      <a:tcStyle>
        <a:tcBdr>
          <a:left>
            <a:ln w="0" cmpd="sng">
              <a:solidFill>
                <a:schemeClr val="bg2"/>
              </a:solidFill>
            </a:ln>
          </a:left>
          <a:right>
            <a:ln w="0" cmpd="sng">
              <a:solidFill>
                <a:schemeClr val="bg2"/>
              </a:solidFill>
            </a:ln>
          </a:right>
          <a:top>
            <a:ln w="0" cmpd="sng">
              <a:solidFill>
                <a:schemeClr val="bg2"/>
              </a:solidFill>
            </a:ln>
          </a:top>
          <a:bottom>
            <a:ln w="12700" cmpd="sng">
              <a:solidFill>
                <a:schemeClr val="bg2"/>
              </a:solidFill>
            </a:ln>
          </a:bottom>
          <a:insideH>
            <a:ln w="0" cmpd="sng">
              <a:solidFill>
                <a:schemeClr val="bg2"/>
              </a:solidFill>
            </a:ln>
          </a:insideH>
          <a:insideV>
            <a:ln w="12700" cmpd="sng">
              <a:solidFill>
                <a:schemeClr val="bg2"/>
              </a:solidFill>
            </a:ln>
          </a:insideV>
        </a:tcBdr>
        <a:fill>
          <a:noFill/>
        </a:fill>
      </a:tcStyle>
    </a:wholeTbl>
    <a:band2H>
      <a:tcTxStyle/>
      <a:tcStyle>
        <a:tcBdr>
          <a:left>
            <a:ln w="0" cmpd="sng">
              <a:solidFill>
                <a:schemeClr val="bg1"/>
              </a:solidFill>
            </a:ln>
          </a:left>
          <a:right>
            <a:ln w="0" cmpd="sng">
              <a:solidFill>
                <a:schemeClr val="bg1"/>
              </a:solidFill>
            </a:ln>
          </a:right>
          <a:top>
            <a:ln w="0" cmpd="sng">
              <a:solidFill>
                <a:schemeClr val="bg1"/>
              </a:solidFill>
            </a:ln>
          </a:top>
          <a:bottom>
            <a:ln w="0" cmpd="sng">
              <a:solidFill>
                <a:schemeClr val="bg1"/>
              </a:solidFill>
            </a:ln>
          </a:bottom>
          <a:insideH>
            <a:ln w="0" cmpd="sng">
              <a:solidFill>
                <a:schemeClr val="bg1"/>
              </a:solidFill>
            </a:ln>
          </a:insideH>
          <a:insideV>
            <a:ln w="12700" cmpd="sng">
              <a:solidFill>
                <a:schemeClr val="bg1"/>
              </a:solidFill>
            </a:ln>
          </a:insideV>
        </a:tcBdr>
        <a:fill>
          <a:solidFill>
            <a:schemeClr val="bg2"/>
          </a:solidFill>
        </a:fill>
      </a:tcStyle>
    </a:band2H>
    <a:firstCol>
      <a:tcTxStyle b="on">
        <a:fontRef idx="major">
          <a:prstClr val="black"/>
        </a:fontRef>
        <a:schemeClr val="lt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0" cmpd="sng">
              <a:solidFill>
                <a:schemeClr val="lt1"/>
              </a:solidFill>
            </a:ln>
          </a:insideV>
        </a:tcBdr>
        <a:fill>
          <a:solidFill>
            <a:schemeClr val="accent1"/>
          </a:solidFill>
        </a:fill>
      </a:tcStyle>
    </a:firstCol>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lt1"/>
              </a:solidFill>
            </a:ln>
          </a:top>
          <a:bottom>
            <a:ln w="12700" cmpd="sng">
              <a:solidFill>
                <a:schemeClr val="lt1"/>
              </a:solidFill>
            </a:ln>
          </a:bottom>
          <a:insideH>
            <a:ln w="0" cmpd="sng">
              <a:solidFill>
                <a:schemeClr val="accent4"/>
              </a:solidFill>
            </a:ln>
          </a:insideH>
          <a:insideV>
            <a:ln w="12700" cmpd="sng">
              <a:solidFill>
                <a:schemeClr val="lt1"/>
              </a:solidFill>
            </a:ln>
          </a:insideV>
        </a:tcBdr>
        <a:fill>
          <a:solidFill>
            <a:schemeClr val="accent4"/>
          </a:solidFill>
        </a:fill>
      </a:tcStyle>
    </a:firstRow>
  </a:tblStyle>
  <a:tblStyle styleId="{BA5BF62F-6942-4ACC-8B22-EBB1B419A3F8}" styleName="Jacobs Table 2 (primary themes)">
    <a:wholeTbl>
      <a:tcTxStyle b="off">
        <a:fontRef idx="major">
          <a:prstClr val="black"/>
        </a:fontRef>
        <a:schemeClr val="dk1"/>
      </a:tcTxStyle>
      <a:tcStyle>
        <a:tcBdr>
          <a:left>
            <a:ln w="0" cmpd="sng">
              <a:solidFill>
                <a:schemeClr val="bg2"/>
              </a:solidFill>
            </a:ln>
          </a:left>
          <a:right>
            <a:ln w="0" cmpd="sng">
              <a:solidFill>
                <a:schemeClr val="bg2"/>
              </a:solidFill>
            </a:ln>
          </a:right>
          <a:top>
            <a:ln w="0" cmpd="sng">
              <a:solidFill>
                <a:schemeClr val="bg2"/>
              </a:solidFill>
            </a:ln>
          </a:top>
          <a:bottom>
            <a:ln w="12700" cmpd="sng">
              <a:solidFill>
                <a:schemeClr val="bg2"/>
              </a:solidFill>
            </a:ln>
          </a:bottom>
          <a:insideH>
            <a:ln w="0" cmpd="sng">
              <a:solidFill>
                <a:schemeClr val="bg2"/>
              </a:solidFill>
            </a:ln>
          </a:insideH>
          <a:insideV>
            <a:ln w="12700" cmpd="sng">
              <a:solidFill>
                <a:schemeClr val="bg2"/>
              </a:solidFill>
            </a:ln>
          </a:insideV>
        </a:tcBdr>
        <a:fill>
          <a:noFill/>
        </a:fill>
      </a:tcStyle>
    </a:wholeTbl>
    <a:band2H>
      <a:tcTxStyle/>
      <a:tcStyle>
        <a:tcBdr>
          <a:left>
            <a:ln w="0" cmpd="sng">
              <a:solidFill>
                <a:schemeClr val="bg1"/>
              </a:solidFill>
            </a:ln>
          </a:left>
          <a:right>
            <a:ln w="0" cmpd="sng">
              <a:solidFill>
                <a:schemeClr val="bg1"/>
              </a:solidFill>
            </a:ln>
          </a:right>
          <a:top>
            <a:ln w="0" cmpd="sng">
              <a:solidFill>
                <a:schemeClr val="bg1"/>
              </a:solidFill>
            </a:ln>
          </a:top>
          <a:bottom>
            <a:ln w="0" cmpd="sng">
              <a:solidFill>
                <a:schemeClr val="bg1"/>
              </a:solidFill>
            </a:ln>
          </a:bottom>
          <a:insideH>
            <a:ln w="0" cmpd="sng">
              <a:solidFill>
                <a:schemeClr val="bg1"/>
              </a:solidFill>
            </a:ln>
          </a:insideH>
          <a:insideV>
            <a:ln w="12700" cmpd="sng">
              <a:solidFill>
                <a:schemeClr val="bg1"/>
              </a:solidFill>
            </a:ln>
          </a:insideV>
        </a:tcBdr>
        <a:fill>
          <a:solidFill>
            <a:schemeClr val="bg2"/>
          </a:solidFill>
        </a:fill>
      </a:tcStyle>
    </a:band2H>
    <a:firstCol>
      <a:tcTxStyle b="on">
        <a:fontRef idx="major">
          <a:prstClr val="black"/>
        </a:fontRef>
        <a:schemeClr val="lt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0" cmpd="sng">
              <a:solidFill>
                <a:schemeClr val="lt1"/>
              </a:solidFill>
            </a:ln>
          </a:insideV>
        </a:tcBdr>
        <a:fill>
          <a:solidFill>
            <a:schemeClr val="accent1"/>
          </a:solidFill>
        </a:fill>
      </a:tcStyle>
    </a:firstCol>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lt1"/>
              </a:solidFill>
            </a:ln>
          </a:top>
          <a:bottom>
            <a:ln w="12700" cmpd="sng">
              <a:solidFill>
                <a:schemeClr val="lt1"/>
              </a:solidFill>
            </a:ln>
          </a:bottom>
          <a:insideH>
            <a:ln w="0" cmpd="sng">
              <a:solidFill>
                <a:schemeClr val="accent4"/>
              </a:solidFill>
            </a:ln>
          </a:insideH>
          <a:insideV>
            <a:ln w="12700" cmpd="sng">
              <a:solidFill>
                <a:schemeClr val="lt1"/>
              </a:solidFill>
            </a:ln>
          </a:insideV>
        </a:tcBdr>
        <a:fill>
          <a:solidFill>
            <a:schemeClr val="dk1"/>
          </a:solidFill>
        </a:fill>
      </a:tcStyle>
    </a:firstRow>
  </a:tblStyle>
  <a:tblStyle styleId="{B1232FDD-9FA7-48EA-B9EF-A92EB47FDDB2}" styleName="Jacobs Table 3 (accent themes)">
    <a:wholeTbl>
      <a:tcTxStyle b="off">
        <a:fontRef idx="major">
          <a:prstClr val="black"/>
        </a:fontRef>
        <a:schemeClr val="dk1"/>
      </a:tcTxStyle>
      <a:tcStyle>
        <a:tcBdr>
          <a:left>
            <a:ln w="0" cmpd="sng">
              <a:solidFill>
                <a:schemeClr val="accent3"/>
              </a:solidFill>
            </a:ln>
          </a:left>
          <a:right>
            <a:ln w="0" cmpd="sng">
              <a:solidFill>
                <a:schemeClr val="accent3"/>
              </a:solidFill>
            </a:ln>
          </a:right>
          <a:top>
            <a:ln w="0" cmpd="sng">
              <a:solidFill>
                <a:schemeClr val="accent3"/>
              </a:solidFill>
            </a:ln>
          </a:top>
          <a:bottom>
            <a:ln w="12700" cmpd="sng">
              <a:solidFill>
                <a:schemeClr val="accent3"/>
              </a:solidFill>
            </a:ln>
          </a:bottom>
          <a:insideH>
            <a:ln w="0" cmpd="sng">
              <a:solidFill>
                <a:schemeClr val="accent3"/>
              </a:solidFill>
            </a:ln>
          </a:insideH>
          <a:insideV>
            <a:ln w="12700" cmpd="sng">
              <a:solidFill>
                <a:schemeClr val="accent3"/>
              </a:solidFill>
            </a:ln>
          </a:insideV>
        </a:tcBdr>
        <a:fill>
          <a:noFill/>
        </a:fill>
      </a:tcStyle>
    </a:wholeTbl>
    <a:band1H>
      <a:tcTxStyle/>
      <a:tcStyle>
        <a:tcBdr>
          <a:left>
            <a:ln w="0" cmpd="sng">
              <a:solidFill>
                <a:schemeClr val="accent1"/>
              </a:solidFill>
            </a:ln>
          </a:left>
          <a:right>
            <a:ln w="0" cmpd="sng">
              <a:solidFill>
                <a:schemeClr val="accen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solidFill>
        </a:fill>
      </a:tcStyle>
    </a:band1H>
    <a:firstRow>
      <a:tcTxStyle b="on">
        <a:fontRef idx="major">
          <a:prstClr val="black"/>
        </a:fontRef>
        <a:schemeClr val="lt1"/>
      </a:tcTxStyle>
      <a:tcStyle>
        <a:tcBdr>
          <a:left>
            <a:ln w="0" cmpd="sng">
              <a:solidFill>
                <a:schemeClr val="accent4"/>
              </a:solidFill>
            </a:ln>
          </a:left>
          <a:right>
            <a:ln w="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solidFill>
        </a:fill>
      </a:tcStyle>
    </a:firstRow>
  </a:tblStyle>
  <a:tblStyle styleId="{54145A0A-0414-487F-9532-D67FCEE1F73A}" styleName="Jacobs Table 3 (primary themes)">
    <a:wholeTbl>
      <a:tcTxStyle b="off">
        <a:fontRef idx="maj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bg2"/>
          </a:solidFill>
        </a:fill>
      </a:tcStyle>
    </a:band1H>
    <a:firstRow>
      <a:tcTxStyle b="on">
        <a:fontRef idx="major">
          <a:prstClr val="black"/>
        </a:fontRef>
        <a:schemeClr val="lt1"/>
      </a:tcTxStyle>
      <a:tcStyle>
        <a:tcBdr>
          <a:left>
            <a:ln w="0" cmpd="sng">
              <a:solidFill>
                <a:schemeClr val="accent1"/>
              </a:solidFill>
            </a:ln>
          </a:left>
          <a:right>
            <a:ln w="0" cmpd="sng">
              <a:solidFill>
                <a:schemeClr val="accent1"/>
              </a:solidFill>
            </a:ln>
          </a:right>
          <a:top>
            <a:ln w="0" cmpd="sng">
              <a:solidFill>
                <a:schemeClr val="accent1"/>
              </a:solidFill>
            </a:ln>
          </a:top>
          <a:bottom>
            <a:ln w="0" cmpd="sng">
              <a:solidFill>
                <a:schemeClr val="accent1"/>
              </a:solidFill>
            </a:ln>
          </a:bottom>
          <a:insideH>
            <a:ln w="0" cmpd="sng">
              <a:solidFill>
                <a:schemeClr val="accent1"/>
              </a:solidFill>
            </a:ln>
          </a:insideH>
          <a:insideV>
            <a:ln w="12700" cmpd="sng">
              <a:solidFill>
                <a:schemeClr val="lt1"/>
              </a:solid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notesMaster" Target="notesMasters/notesMaster1.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font" Target="fonts/font17.fntdata"/><Relationship Id="rId76" Type="http://schemas.openxmlformats.org/officeDocument/2006/relationships/theme" Target="theme/theme1.xml"/><Relationship Id="rId7" Type="http://schemas.openxmlformats.org/officeDocument/2006/relationships/slideMaster" Target="slideMasters/slideMaster3.xml"/><Relationship Id="rId71" Type="http://schemas.openxmlformats.org/officeDocument/2006/relationships/font" Target="fonts/font20.fntdata"/><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7.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Master" Target="slideMasters/slideMaster6.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font" Target="fonts/font22.fntdata"/><Relationship Id="rId78"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77" Type="http://schemas.openxmlformats.org/officeDocument/2006/relationships/tableStyles" Target="tableStyles.xml"/><Relationship Id="rId8" Type="http://schemas.openxmlformats.org/officeDocument/2006/relationships/slideMaster" Target="slideMasters/slideMaster4.xml"/><Relationship Id="rId51" Type="http://schemas.openxmlformats.org/officeDocument/2006/relationships/handoutMaster" Target="handoutMasters/handoutMaster1.xml"/><Relationship Id="rId72"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334D18-2AE5-4FB2-88C0-AC58763A79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895A56-5745-40EA-9D7E-9B96F49519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97A51D-465D-438D-BB65-13C4828FA74D}" type="datetimeFigureOut">
              <a:rPr lang="en-US" smtClean="0"/>
              <a:t>10/19/2022</a:t>
            </a:fld>
            <a:endParaRPr lang="en-US"/>
          </a:p>
        </p:txBody>
      </p:sp>
      <p:sp>
        <p:nvSpPr>
          <p:cNvPr id="4" name="Footer Placeholder 3">
            <a:extLst>
              <a:ext uri="{FF2B5EF4-FFF2-40B4-BE49-F238E27FC236}">
                <a16:creationId xmlns:a16="http://schemas.microsoft.com/office/drawing/2014/main" id="{4E649E76-723B-461F-840E-22BB848450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8C24E38-3B7A-4AE2-89B3-57702F01E6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3B27A0-9A40-4F0B-9547-846E5088B7C6}" type="slidenum">
              <a:rPr lang="en-US" smtClean="0"/>
              <a:t>‹#›</a:t>
            </a:fld>
            <a:endParaRPr lang="en-US"/>
          </a:p>
        </p:txBody>
      </p:sp>
    </p:spTree>
    <p:extLst>
      <p:ext uri="{BB962C8B-B14F-4D97-AF65-F5344CB8AC3E}">
        <p14:creationId xmlns:p14="http://schemas.microsoft.com/office/powerpoint/2010/main" val="426806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2567-BB9E-4E87-B24B-87AB2D30DD49}" type="datetimeFigureOut">
              <a:rPr lang="en-US" smtClean="0"/>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5426C-CA4F-4579-8ACE-2CDAEC2AB0CD}" type="slidenum">
              <a:rPr lang="en-US" smtClean="0"/>
              <a:t>‹#›</a:t>
            </a:fld>
            <a:endParaRPr lang="en-US"/>
          </a:p>
        </p:txBody>
      </p:sp>
    </p:spTree>
    <p:extLst>
      <p:ext uri="{BB962C8B-B14F-4D97-AF65-F5344CB8AC3E}">
        <p14:creationId xmlns:p14="http://schemas.microsoft.com/office/powerpoint/2010/main" val="6566333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risk of climate-related disasters is increasing and strategies to mitigate climate change are needed. Coastal ecosystems, including mangroves, tidal marshes and seagrasses, sequester and store "blue" carbon and are an essential piece of the climate change solution</a:t>
            </a:r>
            <a:r>
              <a:rPr lang="en-US"/>
              <a:t> </a:t>
            </a:r>
          </a:p>
          <a:p>
            <a:r>
              <a:rPr lang="en-AU"/>
              <a:t>Today we will present…</a:t>
            </a:r>
            <a:r>
              <a:rPr lang="en-US"/>
              <a:t> </a:t>
            </a:r>
            <a:endParaRPr lang="en-US">
              <a:cs typeface="Calibri"/>
            </a:endParaRPr>
          </a:p>
          <a:p>
            <a:pPr marL="285750" indent="-285750">
              <a:buFont typeface="Arial"/>
              <a:buChar char="•"/>
            </a:pPr>
            <a:r>
              <a:rPr lang="en-AU"/>
              <a:t>Blue Carbon Overview</a:t>
            </a:r>
            <a:endParaRPr lang="en-US"/>
          </a:p>
          <a:p>
            <a:pPr marL="285750" indent="-285750">
              <a:buFont typeface="Arial"/>
              <a:buChar char="•"/>
            </a:pPr>
            <a:r>
              <a:rPr lang="en-AU"/>
              <a:t>Opportunities for NZ</a:t>
            </a:r>
            <a:endParaRPr lang="en-US"/>
          </a:p>
          <a:p>
            <a:pPr marL="285750" indent="-285750">
              <a:buFont typeface="Arial"/>
              <a:buChar char="•"/>
            </a:pPr>
            <a:r>
              <a:rPr lang="en-AU"/>
              <a:t>Rebecca will present a couple of her projects</a:t>
            </a:r>
            <a:endParaRPr lang="en-US"/>
          </a:p>
          <a:p>
            <a:pPr marL="285750" indent="-285750">
              <a:buFont typeface="Arial"/>
              <a:buChar char="•"/>
            </a:pPr>
            <a:r>
              <a:rPr lang="en-AU"/>
              <a:t>End with… Leverage global learnings for NZ benefit.</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435426C-CA4F-4579-8ACE-2CDAEC2AB0CD}" type="slidenum">
              <a:rPr lang="en-US" smtClean="0"/>
              <a:t>1</a:t>
            </a:fld>
            <a:endParaRPr lang="en-US"/>
          </a:p>
        </p:txBody>
      </p:sp>
    </p:spTree>
    <p:extLst>
      <p:ext uri="{BB962C8B-B14F-4D97-AF65-F5344CB8AC3E}">
        <p14:creationId xmlns:p14="http://schemas.microsoft.com/office/powerpoint/2010/main" val="340304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35426C-CA4F-4579-8ACE-2CDAEC2AB0CD}" type="slidenum">
              <a:rPr lang="en-US" smtClean="0"/>
              <a:t>10</a:t>
            </a:fld>
            <a:endParaRPr lang="en-US"/>
          </a:p>
        </p:txBody>
      </p:sp>
    </p:spTree>
    <p:extLst>
      <p:ext uri="{BB962C8B-B14F-4D97-AF65-F5344CB8AC3E}">
        <p14:creationId xmlns:p14="http://schemas.microsoft.com/office/powerpoint/2010/main" val="3758000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2435426C-CA4F-4579-8ACE-2CDAEC2AB0CD}" type="slidenum">
              <a:rPr lang="en-US" smtClean="0"/>
              <a:t>11</a:t>
            </a:fld>
            <a:endParaRPr lang="en-US"/>
          </a:p>
        </p:txBody>
      </p:sp>
    </p:spTree>
    <p:extLst>
      <p:ext uri="{BB962C8B-B14F-4D97-AF65-F5344CB8AC3E}">
        <p14:creationId xmlns:p14="http://schemas.microsoft.com/office/powerpoint/2010/main" val="2069069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r>
              <a:rPr lang="en-NZ"/>
              <a:t>Carbon codes provide standard accounting methods to determine the amount of carbon credits generated by different types of projects</a:t>
            </a:r>
            <a:endParaRPr lang="en-US"/>
          </a:p>
          <a:p>
            <a:r>
              <a:rPr lang="en-AU"/>
              <a:t>Provide assurances to carbon market buyers that the climate benefits being sold are real, quantifiable, additional and permanent</a:t>
            </a:r>
            <a:r>
              <a:rPr lang="en-NZ"/>
              <a:t> </a:t>
            </a:r>
          </a:p>
          <a:p>
            <a:r>
              <a:rPr lang="en-AU"/>
              <a:t>Quantification under local regulatory &amp; legislative frameworks. Need these codes and consistency in the codes so they can be traded, valued or offset. Currently C price is around $80/tonne in NZD. </a:t>
            </a:r>
            <a:endParaRPr lang="en-NZ"/>
          </a:p>
          <a:p>
            <a:r>
              <a:rPr lang="en-AU"/>
              <a:t>Jacobs developed world’s first carbon code for coastal wetlands in 2014 - several methodologies have since been developed</a:t>
            </a:r>
            <a:r>
              <a:rPr lang="en-NZ"/>
              <a:t> </a:t>
            </a:r>
            <a:endParaRPr lang="en-US"/>
          </a:p>
          <a:p>
            <a:endParaRPr lang="en-US"/>
          </a:p>
          <a:p>
            <a:r>
              <a:rPr lang="en-US">
                <a:cs typeface="Calibri"/>
              </a:rPr>
              <a:t>Handover to Rebecca to talk about a couple of her projects which are supporting Blue Carbon measurement and code development through collaborative research</a:t>
            </a:r>
          </a:p>
          <a:p>
            <a:endParaRPr lang="en-US">
              <a:cs typeface="Calibri"/>
            </a:endParaRPr>
          </a:p>
        </p:txBody>
      </p:sp>
      <p:sp>
        <p:nvSpPr>
          <p:cNvPr id="4" name="Slide Number Placeholder 3"/>
          <p:cNvSpPr>
            <a:spLocks noGrp="1"/>
          </p:cNvSpPr>
          <p:nvPr>
            <p:ph type="sldNum" sz="quarter" idx="5"/>
          </p:nvPr>
        </p:nvSpPr>
        <p:spPr/>
        <p:txBody>
          <a:bodyPr/>
          <a:lstStyle/>
          <a:p>
            <a:fld id="{2435426C-CA4F-4579-8ACE-2CDAEC2AB0CD}" type="slidenum">
              <a:rPr lang="en-US" smtClean="0"/>
              <a:t>12</a:t>
            </a:fld>
            <a:endParaRPr lang="en-US"/>
          </a:p>
        </p:txBody>
      </p:sp>
    </p:spTree>
    <p:extLst>
      <p:ext uri="{BB962C8B-B14F-4D97-AF65-F5344CB8AC3E}">
        <p14:creationId xmlns:p14="http://schemas.microsoft.com/office/powerpoint/2010/main" val="558583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5-6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highlight>
                  <a:srgbClr val="00FFFF"/>
                </a:highlight>
                <a:latin typeface="Verdana" panose="020B0604030504040204" pitchFamily="34" charset="0"/>
                <a:ea typeface="Times New Roman" panose="02020603050405020304" pitchFamily="18" charset="0"/>
                <a:cs typeface="Times New Roman" panose="02020603050405020304" pitchFamily="18" charset="0"/>
              </a:rPr>
              <a:t>A key knowledge gap that remains is creating awareness for government and local communities on blue carbon ecosystems and its potential for climate change mitigation (Pangilinan 2015), especially in </a:t>
            </a:r>
            <a:r>
              <a:rPr lang="en-US" sz="1800" err="1">
                <a:effectLst/>
                <a:highlight>
                  <a:srgbClr val="00FFFF"/>
                </a:highlight>
                <a:latin typeface="Verdana" panose="020B0604030504040204" pitchFamily="34" charset="0"/>
                <a:ea typeface="Times New Roman" panose="02020603050405020304" pitchFamily="18" charset="0"/>
                <a:cs typeface="Times New Roman" panose="02020603050405020304" pitchFamily="18" charset="0"/>
              </a:rPr>
              <a:t>asia</a:t>
            </a:r>
            <a:r>
              <a:rPr lang="en-US" sz="1800">
                <a:effectLst/>
                <a:highlight>
                  <a:srgbClr val="00FFFF"/>
                </a:highlight>
                <a:latin typeface="Verdana" panose="020B0604030504040204" pitchFamily="34" charset="0"/>
                <a:ea typeface="Times New Roman" panose="02020603050405020304" pitchFamily="18" charset="0"/>
                <a:cs typeface="Times New Roman" panose="02020603050405020304" pitchFamily="18" charset="0"/>
              </a:rPr>
              <a:t> and pacific island nations.</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2435426C-CA4F-4579-8ACE-2CDAEC2AB0CD}" type="slidenum">
              <a:rPr lang="en-US" smtClean="0"/>
              <a:t>13</a:t>
            </a:fld>
            <a:endParaRPr lang="en-US"/>
          </a:p>
        </p:txBody>
      </p:sp>
    </p:spTree>
    <p:extLst>
      <p:ext uri="{BB962C8B-B14F-4D97-AF65-F5344CB8AC3E}">
        <p14:creationId xmlns:p14="http://schemas.microsoft.com/office/powerpoint/2010/main" val="880405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Current research into the importance of seagrass meadows in the Western Pacific, particularly the Philippines, is limited Project in Southern Philippines in 2020 aimed to comprehensively understand the impact of local environmental threats to seagrasses and the extent and composition of seagrass around </a:t>
            </a:r>
            <a:r>
              <a:rPr lang="en-NZ" err="1"/>
              <a:t>Danjugan</a:t>
            </a:r>
            <a:r>
              <a:rPr lang="en-NZ"/>
              <a:t> Island A second aim was to quantify the Blue Carbon potential. </a:t>
            </a:r>
          </a:p>
          <a:p>
            <a:r>
              <a:rPr lang="en-NZ"/>
              <a:t>Specific objectives were: </a:t>
            </a:r>
          </a:p>
          <a:p>
            <a:pPr lvl="1"/>
            <a:r>
              <a:rPr lang="en-NZ"/>
              <a:t>To map the extent of the three seagrass meadows</a:t>
            </a:r>
          </a:p>
          <a:p>
            <a:pPr lvl="1"/>
            <a:r>
              <a:rPr lang="en-NZ"/>
              <a:t>To survey and observe the composition of the three seagrass meadows</a:t>
            </a:r>
          </a:p>
          <a:p>
            <a:pPr lvl="1"/>
            <a:r>
              <a:rPr lang="en-NZ"/>
              <a:t>To calculate the Blue Carbon potential by using the extent and composition data obtained from the field site</a:t>
            </a:r>
          </a:p>
          <a:p>
            <a:pPr lvl="1"/>
            <a:r>
              <a:rPr lang="en-NZ"/>
              <a:t>To identify the primary local environmental threat to the seagrass meadow</a:t>
            </a:r>
            <a:endParaRPr lang="en-US"/>
          </a:p>
          <a:p>
            <a:endParaRPr lang="en-AU"/>
          </a:p>
          <a:p>
            <a:endParaRPr lang="en-AU"/>
          </a:p>
        </p:txBody>
      </p:sp>
      <p:sp>
        <p:nvSpPr>
          <p:cNvPr id="4" name="Slide Number Placeholder 3"/>
          <p:cNvSpPr>
            <a:spLocks noGrp="1"/>
          </p:cNvSpPr>
          <p:nvPr>
            <p:ph type="sldNum" sz="quarter" idx="5"/>
          </p:nvPr>
        </p:nvSpPr>
        <p:spPr/>
        <p:txBody>
          <a:bodyPr/>
          <a:lstStyle/>
          <a:p>
            <a:fld id="{2435426C-CA4F-4579-8ACE-2CDAEC2AB0CD}" type="slidenum">
              <a:rPr lang="en-US" smtClean="0"/>
              <a:t>14</a:t>
            </a:fld>
            <a:endParaRPr lang="en-US"/>
          </a:p>
        </p:txBody>
      </p:sp>
    </p:spTree>
    <p:extLst>
      <p:ext uri="{BB962C8B-B14F-4D97-AF65-F5344CB8AC3E}">
        <p14:creationId xmlns:p14="http://schemas.microsoft.com/office/powerpoint/2010/main" val="2645893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Current research into the importance of seagrass meadows in the Western Pacific, </a:t>
            </a:r>
            <a:br>
              <a:rPr lang="en-NZ"/>
            </a:br>
            <a:r>
              <a:rPr lang="en-NZ"/>
              <a:t>particularly the Philippines, is limited Project in Southern Philippines in 2020 </a:t>
            </a:r>
            <a:r>
              <a:rPr lang="en-NZ" err="1"/>
              <a:t>aimedto</a:t>
            </a:r>
            <a:r>
              <a:rPr lang="en-NZ"/>
              <a:t> comprehensively understand the impact of local environmental threats to seagrasses and the extent and composition of seagrass around </a:t>
            </a:r>
            <a:r>
              <a:rPr lang="en-NZ" err="1"/>
              <a:t>Danjugan</a:t>
            </a:r>
            <a:r>
              <a:rPr lang="en-NZ"/>
              <a:t> Island A second aim was to quantify the Blue Carbon potential. </a:t>
            </a:r>
          </a:p>
          <a:p>
            <a:r>
              <a:rPr lang="en-NZ"/>
              <a:t>Specific objectives were: </a:t>
            </a:r>
          </a:p>
          <a:p>
            <a:pPr lvl="1"/>
            <a:r>
              <a:rPr lang="en-NZ"/>
              <a:t>To map the extent of the three seagrass meadows</a:t>
            </a:r>
          </a:p>
          <a:p>
            <a:pPr lvl="1"/>
            <a:r>
              <a:rPr lang="en-NZ"/>
              <a:t>To survey and observe the composition of the three seagrass meadows</a:t>
            </a:r>
          </a:p>
          <a:p>
            <a:pPr lvl="1"/>
            <a:r>
              <a:rPr lang="en-NZ"/>
              <a:t>To calculate the Blue Carbon potential by using the extent and composition data obtained from the field site</a:t>
            </a:r>
          </a:p>
          <a:p>
            <a:pPr lvl="1"/>
            <a:r>
              <a:rPr lang="en-NZ"/>
              <a:t>To identify the primary local environmental threat to the seagrass meadow</a:t>
            </a:r>
            <a:endParaRPr lang="en-US"/>
          </a:p>
          <a:p>
            <a:endParaRPr lang="en-AU"/>
          </a:p>
          <a:p>
            <a:endParaRPr lang="en-AU"/>
          </a:p>
        </p:txBody>
      </p:sp>
      <p:sp>
        <p:nvSpPr>
          <p:cNvPr id="4" name="Slide Number Placeholder 3"/>
          <p:cNvSpPr>
            <a:spLocks noGrp="1"/>
          </p:cNvSpPr>
          <p:nvPr>
            <p:ph type="sldNum" sz="quarter" idx="5"/>
          </p:nvPr>
        </p:nvSpPr>
        <p:spPr/>
        <p:txBody>
          <a:bodyPr/>
          <a:lstStyle/>
          <a:p>
            <a:fld id="{2435426C-CA4F-4579-8ACE-2CDAEC2AB0CD}" type="slidenum">
              <a:rPr lang="en-US" smtClean="0"/>
              <a:t>15</a:t>
            </a:fld>
            <a:endParaRPr lang="en-US"/>
          </a:p>
        </p:txBody>
      </p:sp>
    </p:spTree>
    <p:extLst>
      <p:ext uri="{BB962C8B-B14F-4D97-AF65-F5344CB8AC3E}">
        <p14:creationId xmlns:p14="http://schemas.microsoft.com/office/powerpoint/2010/main" val="2925664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A measure of seagrass meadow perimeter and composition was undertaken using Seagrass Watch methods across 6 replicates within 3 different meadow orientations. Using area, composition, biomass and sediment data the Blue Carbon potential of the seagrass meadows was calculated using the equations developed through the Blue Carbon Initiative </a:t>
            </a:r>
            <a:endParaRPr lang="en-AU"/>
          </a:p>
          <a:p>
            <a:endParaRPr lang="en-AU"/>
          </a:p>
        </p:txBody>
      </p:sp>
      <p:sp>
        <p:nvSpPr>
          <p:cNvPr id="4" name="Slide Number Placeholder 3"/>
          <p:cNvSpPr>
            <a:spLocks noGrp="1"/>
          </p:cNvSpPr>
          <p:nvPr>
            <p:ph type="sldNum" sz="quarter" idx="5"/>
          </p:nvPr>
        </p:nvSpPr>
        <p:spPr/>
        <p:txBody>
          <a:bodyPr/>
          <a:lstStyle/>
          <a:p>
            <a:fld id="{2435426C-CA4F-4579-8ACE-2CDAEC2AB0CD}" type="slidenum">
              <a:rPr lang="en-US" smtClean="0"/>
              <a:t>17</a:t>
            </a:fld>
            <a:endParaRPr lang="en-US"/>
          </a:p>
        </p:txBody>
      </p:sp>
    </p:spTree>
    <p:extLst>
      <p:ext uri="{BB962C8B-B14F-4D97-AF65-F5344CB8AC3E}">
        <p14:creationId xmlns:p14="http://schemas.microsoft.com/office/powerpoint/2010/main" val="225558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in link to marine “</a:t>
            </a:r>
            <a:r>
              <a:rPr lang="en-US" err="1"/>
              <a:t>gazetteing</a:t>
            </a:r>
            <a:r>
              <a:rPr lang="en-US"/>
              <a:t>” – unique to NZ – opportunity for us</a:t>
            </a:r>
          </a:p>
          <a:p>
            <a:endParaRPr lang="en-US">
              <a:cs typeface="Calibri"/>
            </a:endParaRPr>
          </a:p>
        </p:txBody>
      </p:sp>
      <p:sp>
        <p:nvSpPr>
          <p:cNvPr id="4" name="Slide Number Placeholder 3"/>
          <p:cNvSpPr>
            <a:spLocks noGrp="1"/>
          </p:cNvSpPr>
          <p:nvPr>
            <p:ph type="sldNum" sz="quarter" idx="5"/>
          </p:nvPr>
        </p:nvSpPr>
        <p:spPr/>
        <p:txBody>
          <a:bodyPr/>
          <a:lstStyle/>
          <a:p>
            <a:fld id="{2435426C-CA4F-4579-8ACE-2CDAEC2AB0CD}" type="slidenum">
              <a:rPr lang="en-US" smtClean="0"/>
              <a:t>18</a:t>
            </a:fld>
            <a:endParaRPr lang="en-US"/>
          </a:p>
        </p:txBody>
      </p:sp>
    </p:spTree>
    <p:extLst>
      <p:ext uri="{BB962C8B-B14F-4D97-AF65-F5344CB8AC3E}">
        <p14:creationId xmlns:p14="http://schemas.microsoft.com/office/powerpoint/2010/main" val="1400858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5-6 mins</a:t>
            </a:r>
          </a:p>
        </p:txBody>
      </p:sp>
      <p:sp>
        <p:nvSpPr>
          <p:cNvPr id="4" name="Slide Number Placeholder 3"/>
          <p:cNvSpPr>
            <a:spLocks noGrp="1"/>
          </p:cNvSpPr>
          <p:nvPr>
            <p:ph type="sldNum" sz="quarter" idx="5"/>
          </p:nvPr>
        </p:nvSpPr>
        <p:spPr/>
        <p:txBody>
          <a:bodyPr/>
          <a:lstStyle/>
          <a:p>
            <a:fld id="{2435426C-CA4F-4579-8ACE-2CDAEC2AB0CD}" type="slidenum">
              <a:rPr lang="en-US" smtClean="0"/>
              <a:t>19</a:t>
            </a:fld>
            <a:endParaRPr lang="en-US"/>
          </a:p>
        </p:txBody>
      </p:sp>
    </p:spTree>
    <p:extLst>
      <p:ext uri="{BB962C8B-B14F-4D97-AF65-F5344CB8AC3E}">
        <p14:creationId xmlns:p14="http://schemas.microsoft.com/office/powerpoint/2010/main" val="3881989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Link to a relevant NZ project</a:t>
            </a:r>
          </a:p>
          <a:p>
            <a:pPr marR="0"/>
            <a:r>
              <a:rPr lang="en-NZ" sz="1000"/>
              <a:t>Profiling of saltmarsh communities across Eyre Peninsula in South Australia </a:t>
            </a:r>
          </a:p>
          <a:p>
            <a:pPr marR="0"/>
            <a:r>
              <a:rPr lang="en-NZ" sz="1000"/>
              <a:t>Recording what species are in the saltmarsh, analysing changes to sites over time and shedding new light on organic Blue Carbon stocks.</a:t>
            </a:r>
          </a:p>
          <a:p>
            <a:pPr marR="0"/>
            <a:r>
              <a:rPr lang="en-NZ" sz="1000"/>
              <a:t>A recent saltmarsh profile survey completed at </a:t>
            </a:r>
            <a:r>
              <a:rPr lang="en-NZ" sz="1000" err="1"/>
              <a:t>Acraman</a:t>
            </a:r>
            <a:r>
              <a:rPr lang="en-NZ" sz="1000"/>
              <a:t> Creek – between Streaky Bay and </a:t>
            </a:r>
            <a:r>
              <a:rPr lang="en-NZ" sz="1000" err="1"/>
              <a:t>Ceduna</a:t>
            </a:r>
            <a:r>
              <a:rPr lang="en-NZ" sz="1000"/>
              <a:t> – as part of a baseline data comparison of the condition of saltmarsh at 11 sites across the Eyre Peninsula. </a:t>
            </a:r>
          </a:p>
          <a:p>
            <a:pPr marR="0"/>
            <a:r>
              <a:rPr lang="en-NZ" sz="1000" err="1"/>
              <a:t>Acraman</a:t>
            </a:r>
            <a:r>
              <a:rPr lang="en-NZ" sz="1000"/>
              <a:t> Creek is 5</a:t>
            </a:r>
            <a:r>
              <a:rPr lang="en-NZ" sz="1000" baseline="30000"/>
              <a:t>th</a:t>
            </a:r>
            <a:r>
              <a:rPr lang="en-NZ" sz="1000"/>
              <a:t> profile survey to be completed as part of Saltmarsh Threat Abatement and Recovery Project - supported by local landscape board and National Landcare Program.</a:t>
            </a:r>
          </a:p>
          <a:p>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21</a:t>
            </a:fld>
            <a:endParaRPr lang="en-US"/>
          </a:p>
        </p:txBody>
      </p:sp>
    </p:spTree>
    <p:extLst>
      <p:ext uri="{BB962C8B-B14F-4D97-AF65-F5344CB8AC3E}">
        <p14:creationId xmlns:p14="http://schemas.microsoft.com/office/powerpoint/2010/main" val="3728330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What is Blue Carbon? - Blue Carbon is Carbon captured by the world's coastal and marine ecosystems.</a:t>
            </a:r>
            <a:br>
              <a:rPr lang="en-AU">
                <a:cs typeface="+mn-lt"/>
              </a:rPr>
            </a:br>
            <a:r>
              <a:rPr lang="en-AU"/>
              <a:t> </a:t>
            </a:r>
            <a:br>
              <a:rPr lang="en-AU">
                <a:cs typeface="+mn-lt"/>
              </a:rPr>
            </a:br>
            <a:r>
              <a:rPr lang="en-US"/>
              <a:t>Blue carbon ecosystems remove significant amounts of carbon from the atmosphere, much more than land-based forests (reference</a:t>
            </a:r>
            <a:r>
              <a:rPr lang="en-NZ"/>
              <a:t> </a:t>
            </a:r>
            <a:r>
              <a:rPr lang="en-US"/>
              <a:t>) and store it in their biomass and soil. The carbon sequestered in the soil can be stored for hundreds to thousands of years, helping to mitigate climate change. In addition, coastal wetlands provide adaptation and coastal protection benefits by absorbing incoming wave energy, providing coastal and storm surge protection, and preventing erosion. Coastal wetlands may keep pace with sea level rise and, in some instances, are more cost-effective than artificial infrastructure like seawalls </a:t>
            </a:r>
            <a:r>
              <a:rPr lang="en-AU"/>
              <a:t>and levees</a:t>
            </a:r>
            <a:endParaRPr lang="en-AU">
              <a:cs typeface="Calibri"/>
            </a:endParaRPr>
          </a:p>
        </p:txBody>
      </p:sp>
      <p:sp>
        <p:nvSpPr>
          <p:cNvPr id="4" name="Slide Number Placeholder 3"/>
          <p:cNvSpPr>
            <a:spLocks noGrp="1"/>
          </p:cNvSpPr>
          <p:nvPr>
            <p:ph type="sldNum" sz="quarter" idx="5"/>
          </p:nvPr>
        </p:nvSpPr>
        <p:spPr/>
        <p:txBody>
          <a:bodyPr/>
          <a:lstStyle/>
          <a:p>
            <a:fld id="{2435426C-CA4F-4579-8ACE-2CDAEC2AB0CD}" type="slidenum">
              <a:rPr lang="en-US" smtClean="0"/>
              <a:t>2</a:t>
            </a:fld>
            <a:endParaRPr lang="en-US"/>
          </a:p>
        </p:txBody>
      </p:sp>
    </p:spTree>
    <p:extLst>
      <p:ext uri="{BB962C8B-B14F-4D97-AF65-F5344CB8AC3E}">
        <p14:creationId xmlns:p14="http://schemas.microsoft.com/office/powerpoint/2010/main" val="1622254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A measure of seagrass meadow perimeter and composition was undertaken using Seagrass Watch methods across 6 replicates within 3 different meadow orientations. Using area, composition, biomass and sediment data the Blue Carbon potential of the seagrass meadows was calculated using the equations developed through the Blue Carbon Initiative </a:t>
            </a:r>
            <a:endParaRPr lang="en-AU"/>
          </a:p>
          <a:p>
            <a:endParaRPr lang="en-AU"/>
          </a:p>
        </p:txBody>
      </p:sp>
      <p:sp>
        <p:nvSpPr>
          <p:cNvPr id="4" name="Slide Number Placeholder 3"/>
          <p:cNvSpPr>
            <a:spLocks noGrp="1"/>
          </p:cNvSpPr>
          <p:nvPr>
            <p:ph type="sldNum" sz="quarter" idx="5"/>
          </p:nvPr>
        </p:nvSpPr>
        <p:spPr/>
        <p:txBody>
          <a:bodyPr/>
          <a:lstStyle/>
          <a:p>
            <a:fld id="{2435426C-CA4F-4579-8ACE-2CDAEC2AB0CD}" type="slidenum">
              <a:rPr lang="en-US" smtClean="0"/>
              <a:t>23</a:t>
            </a:fld>
            <a:endParaRPr lang="en-US"/>
          </a:p>
        </p:txBody>
      </p:sp>
    </p:spTree>
    <p:extLst>
      <p:ext uri="{BB962C8B-B14F-4D97-AF65-F5344CB8AC3E}">
        <p14:creationId xmlns:p14="http://schemas.microsoft.com/office/powerpoint/2010/main" val="3867452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err="1">
                <a:solidFill>
                  <a:srgbClr val="4D4D4D"/>
                </a:solidFill>
                <a:effectLst/>
                <a:latin typeface="Open Sans" panose="020B0606030504020204" pitchFamily="34" charset="0"/>
              </a:rPr>
              <a:t>Aramoana</a:t>
            </a:r>
            <a:r>
              <a:rPr lang="en-AU" b="0" i="0">
                <a:solidFill>
                  <a:srgbClr val="4D4D4D"/>
                </a:solidFill>
                <a:effectLst/>
                <a:latin typeface="Open Sans" panose="020B0606030504020204" pitchFamily="34" charset="0"/>
              </a:rPr>
              <a:t> Saltmarsh Dunedin - Saltmarsh and flax-dominated swamp areas</a:t>
            </a:r>
          </a:p>
          <a:p>
            <a:r>
              <a:rPr lang="en-AU" b="0" i="0">
                <a:solidFill>
                  <a:srgbClr val="4D4D4D"/>
                </a:solidFill>
                <a:effectLst/>
                <a:latin typeface="Open Sans" panose="020B0606030504020204" pitchFamily="34" charset="0"/>
              </a:rPr>
              <a:t>Listed as an Area of Significant Conservation Value in the Dunedin City District Plan. Described as buffer area (pasture) dunes and sand spit. Breeding grounds for insects and feeding grounds for many birds. The saltmarsh area above mean high water springs lies adjacent to the second largest representation of dune slacks area in New Zealand. Of international/national significance</a:t>
            </a:r>
          </a:p>
          <a:p>
            <a:endParaRPr lang="en-AU" b="0" i="0">
              <a:solidFill>
                <a:srgbClr val="4D4D4D"/>
              </a:solidFill>
              <a:effectLst/>
              <a:latin typeface="Open Sans" panose="020B0606030504020204" pitchFamily="34" charset="0"/>
            </a:endParaRPr>
          </a:p>
          <a:p>
            <a:r>
              <a:rPr lang="en-AU"/>
              <a:t>Hacks </a:t>
            </a:r>
            <a:r>
              <a:rPr lang="en-AU" err="1"/>
              <a:t>etal</a:t>
            </a:r>
            <a:r>
              <a:rPr lang="en-AU"/>
              <a:t> 2003</a:t>
            </a:r>
          </a:p>
          <a:p>
            <a:endParaRPr lang="en-AU"/>
          </a:p>
          <a:p>
            <a:r>
              <a:rPr lang="en-AU"/>
              <a:t>Impacts in NZ are drainage, infrastructure and agriculture</a:t>
            </a:r>
          </a:p>
        </p:txBody>
      </p:sp>
      <p:sp>
        <p:nvSpPr>
          <p:cNvPr id="4" name="Slide Number Placeholder 3"/>
          <p:cNvSpPr>
            <a:spLocks noGrp="1"/>
          </p:cNvSpPr>
          <p:nvPr>
            <p:ph type="sldNum" sz="quarter" idx="5"/>
          </p:nvPr>
        </p:nvSpPr>
        <p:spPr/>
        <p:txBody>
          <a:bodyPr/>
          <a:lstStyle/>
          <a:p>
            <a:fld id="{2435426C-CA4F-4579-8ACE-2CDAEC2AB0CD}" type="slidenum">
              <a:rPr lang="en-US" smtClean="0"/>
              <a:t>25</a:t>
            </a:fld>
            <a:endParaRPr lang="en-US"/>
          </a:p>
        </p:txBody>
      </p:sp>
    </p:spTree>
    <p:extLst>
      <p:ext uri="{BB962C8B-B14F-4D97-AF65-F5344CB8AC3E}">
        <p14:creationId xmlns:p14="http://schemas.microsoft.com/office/powerpoint/2010/main" val="2755644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5-6 mins</a:t>
            </a:r>
          </a:p>
        </p:txBody>
      </p:sp>
      <p:sp>
        <p:nvSpPr>
          <p:cNvPr id="4" name="Slide Number Placeholder 3"/>
          <p:cNvSpPr>
            <a:spLocks noGrp="1"/>
          </p:cNvSpPr>
          <p:nvPr>
            <p:ph type="sldNum" sz="quarter" idx="5"/>
          </p:nvPr>
        </p:nvSpPr>
        <p:spPr/>
        <p:txBody>
          <a:bodyPr/>
          <a:lstStyle/>
          <a:p>
            <a:fld id="{2435426C-CA4F-4579-8ACE-2CDAEC2AB0CD}" type="slidenum">
              <a:rPr lang="en-US" smtClean="0"/>
              <a:t>26</a:t>
            </a:fld>
            <a:endParaRPr lang="en-US"/>
          </a:p>
        </p:txBody>
      </p:sp>
    </p:spTree>
    <p:extLst>
      <p:ext uri="{BB962C8B-B14F-4D97-AF65-F5344CB8AC3E}">
        <p14:creationId xmlns:p14="http://schemas.microsoft.com/office/powerpoint/2010/main" val="3332583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introduction of tidal flows to coastal land can increase carbon sequestration through promoting </a:t>
            </a:r>
          </a:p>
          <a:p>
            <a:r>
              <a:rPr lang="en-AU"/>
              <a:t>the growth of blue carbon ecosystems such as mangroves, saltmarsh, seagrass, and supratidal </a:t>
            </a:r>
          </a:p>
          <a:p>
            <a:r>
              <a:rPr lang="en-AU"/>
              <a:t>forests comprised of Melaleuca, Casuarina and other plant genera. Tidal introduction can also </a:t>
            </a:r>
          </a:p>
          <a:p>
            <a:r>
              <a:rPr lang="en-AU"/>
              <a:t>decrease greenhouse gas emissions (GHG) from land through inundation and the increase in salinity </a:t>
            </a:r>
          </a:p>
          <a:p>
            <a:r>
              <a:rPr lang="en-AU"/>
              <a:t>in soils and water. </a:t>
            </a:r>
            <a:r>
              <a:rPr lang="en-AU" err="1"/>
              <a:t>BlueCAM</a:t>
            </a:r>
            <a:r>
              <a:rPr lang="en-AU"/>
              <a:t> considers changes in organic carbon stocks and greenhouse gas </a:t>
            </a:r>
          </a:p>
          <a:p>
            <a:r>
              <a:rPr lang="en-AU"/>
              <a:t>emissions following a management intervention of the introduction of tidal flows. The net change in </a:t>
            </a:r>
          </a:p>
          <a:p>
            <a:r>
              <a:rPr lang="en-AU"/>
              <a:t>GHG emissions is based on change (reduction) of GHG emissions from land use prior to tidal </a:t>
            </a:r>
          </a:p>
          <a:p>
            <a:r>
              <a:rPr lang="en-AU"/>
              <a:t>introduction and from the carbon sequestered and stored in living vegetation (live aboveground </a:t>
            </a:r>
          </a:p>
          <a:p>
            <a:r>
              <a:rPr lang="en-AU"/>
              <a:t>biomass), the roots of living vegetation (live belowground biomass) and in soil.</a:t>
            </a:r>
            <a:endParaRPr lang="en-US">
              <a:cs typeface="Calibri"/>
            </a:endParaRPr>
          </a:p>
        </p:txBody>
      </p:sp>
      <p:sp>
        <p:nvSpPr>
          <p:cNvPr id="4" name="Slide Number Placeholder 3"/>
          <p:cNvSpPr>
            <a:spLocks noGrp="1"/>
          </p:cNvSpPr>
          <p:nvPr>
            <p:ph type="sldNum" sz="quarter" idx="5"/>
          </p:nvPr>
        </p:nvSpPr>
        <p:spPr/>
        <p:txBody>
          <a:bodyPr/>
          <a:lstStyle/>
          <a:p>
            <a:fld id="{2435426C-CA4F-4579-8ACE-2CDAEC2AB0CD}" type="slidenum">
              <a:rPr lang="en-US" smtClean="0"/>
              <a:t>27</a:t>
            </a:fld>
            <a:endParaRPr lang="en-US"/>
          </a:p>
        </p:txBody>
      </p:sp>
    </p:spTree>
    <p:extLst>
      <p:ext uri="{BB962C8B-B14F-4D97-AF65-F5344CB8AC3E}">
        <p14:creationId xmlns:p14="http://schemas.microsoft.com/office/powerpoint/2010/main" val="380869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more about </a:t>
            </a:r>
            <a:r>
              <a:rPr lang="en-US" err="1"/>
              <a:t>opp</a:t>
            </a:r>
            <a:r>
              <a:rPr lang="en-US"/>
              <a:t> for NZ – avoid Oz specific detail – how to apply in an NZ context / setting</a:t>
            </a:r>
          </a:p>
          <a:p>
            <a:endParaRPr lang="en-US">
              <a:cs typeface="Calibri"/>
            </a:endParaRPr>
          </a:p>
        </p:txBody>
      </p:sp>
      <p:sp>
        <p:nvSpPr>
          <p:cNvPr id="4" name="Slide Number Placeholder 3"/>
          <p:cNvSpPr>
            <a:spLocks noGrp="1"/>
          </p:cNvSpPr>
          <p:nvPr>
            <p:ph type="sldNum" sz="quarter" idx="5"/>
          </p:nvPr>
        </p:nvSpPr>
        <p:spPr/>
        <p:txBody>
          <a:bodyPr/>
          <a:lstStyle/>
          <a:p>
            <a:fld id="{2435426C-CA4F-4579-8ACE-2CDAEC2AB0CD}" type="slidenum">
              <a:rPr lang="en-US" smtClean="0"/>
              <a:t>28</a:t>
            </a:fld>
            <a:endParaRPr lang="en-US"/>
          </a:p>
        </p:txBody>
      </p:sp>
    </p:spTree>
    <p:extLst>
      <p:ext uri="{BB962C8B-B14F-4D97-AF65-F5344CB8AC3E}">
        <p14:creationId xmlns:p14="http://schemas.microsoft.com/office/powerpoint/2010/main" val="2090856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 co-benefits as well as C</a:t>
            </a:r>
          </a:p>
          <a:p>
            <a:endParaRPr lang="en-US">
              <a:cs typeface="Calibri"/>
            </a:endParaRPr>
          </a:p>
        </p:txBody>
      </p:sp>
      <p:sp>
        <p:nvSpPr>
          <p:cNvPr id="4" name="Slide Number Placeholder 3"/>
          <p:cNvSpPr>
            <a:spLocks noGrp="1"/>
          </p:cNvSpPr>
          <p:nvPr>
            <p:ph type="sldNum" sz="quarter" idx="5"/>
          </p:nvPr>
        </p:nvSpPr>
        <p:spPr/>
        <p:txBody>
          <a:bodyPr/>
          <a:lstStyle/>
          <a:p>
            <a:fld id="{2435426C-CA4F-4579-8ACE-2CDAEC2AB0CD}" type="slidenum">
              <a:rPr lang="en-US" smtClean="0"/>
              <a:t>34</a:t>
            </a:fld>
            <a:endParaRPr lang="en-US"/>
          </a:p>
        </p:txBody>
      </p:sp>
    </p:spTree>
    <p:extLst>
      <p:ext uri="{BB962C8B-B14F-4D97-AF65-F5344CB8AC3E}">
        <p14:creationId xmlns:p14="http://schemas.microsoft.com/office/powerpoint/2010/main" val="24404164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t>There are undoubtably challenges with Blue Carbon however the wider benefits that protecting, enhancing and restoring our marine and coastal habitats means that surely Blue Carbon - the new green</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2435426C-CA4F-4579-8ACE-2CDAEC2AB0CD}" type="slidenum">
              <a:rPr lang="en-US" smtClean="0"/>
              <a:t>35</a:t>
            </a:fld>
            <a:endParaRPr lang="en-US"/>
          </a:p>
        </p:txBody>
      </p:sp>
    </p:spTree>
    <p:extLst>
      <p:ext uri="{BB962C8B-B14F-4D97-AF65-F5344CB8AC3E}">
        <p14:creationId xmlns:p14="http://schemas.microsoft.com/office/powerpoint/2010/main" val="1014852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Potential to contribute to net zero ambitions is attracting significant interest </a:t>
            </a:r>
            <a:endParaRPr lang="en-US"/>
          </a:p>
          <a:p>
            <a:r>
              <a:rPr lang="en-AU"/>
              <a:t>Globally traded C value predicted to increase by $480B US over next 30 years </a:t>
            </a:r>
            <a:endParaRPr lang="en-US"/>
          </a:p>
        </p:txBody>
      </p:sp>
      <p:sp>
        <p:nvSpPr>
          <p:cNvPr id="4" name="Slide Number Placeholder 3"/>
          <p:cNvSpPr>
            <a:spLocks noGrp="1"/>
          </p:cNvSpPr>
          <p:nvPr>
            <p:ph type="sldNum" sz="quarter" idx="5"/>
          </p:nvPr>
        </p:nvSpPr>
        <p:spPr/>
        <p:txBody>
          <a:bodyPr/>
          <a:lstStyle/>
          <a:p>
            <a:fld id="{2435426C-CA4F-4579-8ACE-2CDAEC2AB0CD}" type="slidenum">
              <a:rPr lang="en-US" smtClean="0"/>
              <a:t>3</a:t>
            </a:fld>
            <a:endParaRPr lang="en-US"/>
          </a:p>
        </p:txBody>
      </p:sp>
    </p:spTree>
    <p:extLst>
      <p:ext uri="{BB962C8B-B14F-4D97-AF65-F5344CB8AC3E}">
        <p14:creationId xmlns:p14="http://schemas.microsoft.com/office/powerpoint/2010/main" val="3953889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There are many other benefits other than carbon sequestration from Blue Carbon including: </a:t>
            </a:r>
            <a:endParaRPr lang="en-US"/>
          </a:p>
          <a:p>
            <a:pPr marL="171450" indent="-171450">
              <a:buFont typeface="Arial"/>
              <a:buChar char="•"/>
            </a:pPr>
            <a:r>
              <a:rPr lang="en-AU"/>
              <a:t>Environmental, social, cultural and economic value</a:t>
            </a:r>
            <a:endParaRPr lang="en-AU">
              <a:cs typeface="Calibri"/>
            </a:endParaRPr>
          </a:p>
          <a:p>
            <a:pPr marL="171450" indent="-171450">
              <a:buFont typeface="Arial"/>
              <a:buChar char="•"/>
            </a:pPr>
            <a:r>
              <a:rPr lang="en-AU"/>
              <a:t>coastal protection from storm surges and sea level rise </a:t>
            </a:r>
            <a:endParaRPr lang="en-AU">
              <a:cs typeface="Calibri"/>
            </a:endParaRPr>
          </a:p>
          <a:p>
            <a:pPr marL="171450" indent="-171450">
              <a:buFont typeface="Arial"/>
              <a:buChar char="•"/>
            </a:pPr>
            <a:r>
              <a:rPr lang="en-AU"/>
              <a:t>improving water quality and biodiversity </a:t>
            </a:r>
            <a:endParaRPr lang="en-AU">
              <a:cs typeface="Calibri"/>
            </a:endParaRPr>
          </a:p>
          <a:p>
            <a:pPr marL="171450" indent="-171450">
              <a:buFont typeface="Arial"/>
              <a:buChar char="•"/>
            </a:pPr>
            <a:r>
              <a:rPr lang="en-AU"/>
              <a:t>providing fisheries habitat </a:t>
            </a:r>
            <a:endParaRPr lang="en-AU">
              <a:cs typeface="Calibri"/>
            </a:endParaRPr>
          </a:p>
          <a:p>
            <a:pPr marL="171450" indent="-171450">
              <a:buFont typeface="Arial"/>
              <a:buChar char="•"/>
            </a:pPr>
            <a:r>
              <a:rPr lang="en-AU"/>
              <a:t>support nature-based tourism opportunities.</a:t>
            </a:r>
            <a:endParaRPr lang="en-AU">
              <a:cs typeface="Calibri"/>
            </a:endParaRPr>
          </a:p>
          <a:p>
            <a:endParaRPr lang="en-AU">
              <a:cs typeface="Calibri"/>
            </a:endParaRPr>
          </a:p>
        </p:txBody>
      </p:sp>
      <p:sp>
        <p:nvSpPr>
          <p:cNvPr id="4" name="Slide Number Placeholder 3"/>
          <p:cNvSpPr>
            <a:spLocks noGrp="1"/>
          </p:cNvSpPr>
          <p:nvPr>
            <p:ph type="sldNum" sz="quarter" idx="5"/>
          </p:nvPr>
        </p:nvSpPr>
        <p:spPr/>
        <p:txBody>
          <a:bodyPr/>
          <a:lstStyle/>
          <a:p>
            <a:fld id="{2435426C-CA4F-4579-8ACE-2CDAEC2AB0CD}" type="slidenum">
              <a:rPr lang="en-US" smtClean="0"/>
              <a:t>4</a:t>
            </a:fld>
            <a:endParaRPr lang="en-US"/>
          </a:p>
        </p:txBody>
      </p:sp>
    </p:spTree>
    <p:extLst>
      <p:ext uri="{BB962C8B-B14F-4D97-AF65-F5344CB8AC3E}">
        <p14:creationId xmlns:p14="http://schemas.microsoft.com/office/powerpoint/2010/main" val="2477668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Who we are as Jacobs – weave into Acknowledgement</a:t>
            </a:r>
          </a:p>
        </p:txBody>
      </p:sp>
      <p:sp>
        <p:nvSpPr>
          <p:cNvPr id="4" name="Slide Number Placeholder 3"/>
          <p:cNvSpPr>
            <a:spLocks noGrp="1"/>
          </p:cNvSpPr>
          <p:nvPr>
            <p:ph type="sldNum" sz="quarter" idx="5"/>
          </p:nvPr>
        </p:nvSpPr>
        <p:spPr/>
        <p:txBody>
          <a:bodyPr/>
          <a:lstStyle/>
          <a:p>
            <a:fld id="{2435426C-CA4F-4579-8ACE-2CDAEC2AB0CD}" type="slidenum">
              <a:rPr lang="en-US" smtClean="0"/>
              <a:t>5</a:t>
            </a:fld>
            <a:endParaRPr lang="en-US"/>
          </a:p>
        </p:txBody>
      </p:sp>
    </p:spTree>
    <p:extLst>
      <p:ext uri="{BB962C8B-B14F-4D97-AF65-F5344CB8AC3E}">
        <p14:creationId xmlns:p14="http://schemas.microsoft.com/office/powerpoint/2010/main" val="355718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35426C-CA4F-4579-8ACE-2CDAEC2AB0CD}" type="slidenum">
              <a:rPr lang="en-US" smtClean="0"/>
              <a:t>6</a:t>
            </a:fld>
            <a:endParaRPr lang="en-US"/>
          </a:p>
        </p:txBody>
      </p:sp>
    </p:spTree>
    <p:extLst>
      <p:ext uri="{BB962C8B-B14F-4D97-AF65-F5344CB8AC3E}">
        <p14:creationId xmlns:p14="http://schemas.microsoft.com/office/powerpoint/2010/main" val="1734138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35426C-CA4F-4579-8ACE-2CDAEC2AB0CD}" type="slidenum">
              <a:rPr lang="en-US" smtClean="0"/>
              <a:t>7</a:t>
            </a:fld>
            <a:endParaRPr lang="en-US"/>
          </a:p>
        </p:txBody>
      </p:sp>
    </p:spTree>
    <p:extLst>
      <p:ext uri="{BB962C8B-B14F-4D97-AF65-F5344CB8AC3E}">
        <p14:creationId xmlns:p14="http://schemas.microsoft.com/office/powerpoint/2010/main" val="3275062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solidFill>
                  <a:srgbClr val="808080"/>
                </a:solidFill>
                <a:effectLst/>
                <a:latin typeface="Helvetica" panose="020B0604020202020204" pitchFamily="34" charset="0"/>
              </a:rPr>
              <a:t>Blue Carbon Services, with University of Otago and Auckland University, with funding from the NZ Endeavour Fund, is studying the potential economic and environmental benefits of incorporating fast-growing kelp into existing mussel aquaculture infrastructure.</a:t>
            </a:r>
            <a:endParaRPr lang="en-AU"/>
          </a:p>
        </p:txBody>
      </p:sp>
      <p:sp>
        <p:nvSpPr>
          <p:cNvPr id="4" name="Slide Number Placeholder 3"/>
          <p:cNvSpPr>
            <a:spLocks noGrp="1"/>
          </p:cNvSpPr>
          <p:nvPr>
            <p:ph type="sldNum" sz="quarter" idx="5"/>
          </p:nvPr>
        </p:nvSpPr>
        <p:spPr/>
        <p:txBody>
          <a:bodyPr/>
          <a:lstStyle/>
          <a:p>
            <a:fld id="{2435426C-CA4F-4579-8ACE-2CDAEC2AB0CD}" type="slidenum">
              <a:rPr lang="en-US" smtClean="0"/>
              <a:t>8</a:t>
            </a:fld>
            <a:endParaRPr lang="en-US"/>
          </a:p>
        </p:txBody>
      </p:sp>
    </p:spTree>
    <p:extLst>
      <p:ext uri="{BB962C8B-B14F-4D97-AF65-F5344CB8AC3E}">
        <p14:creationId xmlns:p14="http://schemas.microsoft.com/office/powerpoint/2010/main" val="2703363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Funding through blue carbon markets – </a:t>
            </a:r>
            <a:r>
              <a:rPr lang="en-NZ"/>
              <a:t>organisations could buy credits to offset carbon emissions. Generated money through this market could be utilised to fund restoration projects</a:t>
            </a:r>
          </a:p>
          <a:p>
            <a:endParaRPr lang="en-AU"/>
          </a:p>
        </p:txBody>
      </p:sp>
      <p:sp>
        <p:nvSpPr>
          <p:cNvPr id="4" name="Slide Number Placeholder 3"/>
          <p:cNvSpPr>
            <a:spLocks noGrp="1"/>
          </p:cNvSpPr>
          <p:nvPr>
            <p:ph type="sldNum" sz="quarter" idx="5"/>
          </p:nvPr>
        </p:nvSpPr>
        <p:spPr/>
        <p:txBody>
          <a:bodyPr/>
          <a:lstStyle/>
          <a:p>
            <a:fld id="{2435426C-CA4F-4579-8ACE-2CDAEC2AB0CD}" type="slidenum">
              <a:rPr lang="en-US" smtClean="0"/>
              <a:t>9</a:t>
            </a:fld>
            <a:endParaRPr lang="en-US"/>
          </a:p>
        </p:txBody>
      </p:sp>
    </p:spTree>
    <p:extLst>
      <p:ext uri="{BB962C8B-B14F-4D97-AF65-F5344CB8AC3E}">
        <p14:creationId xmlns:p14="http://schemas.microsoft.com/office/powerpoint/2010/main" val="3959502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3E2446-2B4C-4459-A196-A36F20099967}"/>
              </a:ext>
            </a:extLst>
          </p:cNvPr>
          <p:cNvSpPr/>
          <p:nvPr userDrawn="1"/>
        </p:nvSpPr>
        <p:spPr>
          <a:xfrm flipV="1">
            <a:off x="941830" y="914073"/>
            <a:ext cx="11250169" cy="4762330"/>
          </a:xfrm>
          <a:prstGeom prst="rect">
            <a:avLst/>
          </a:prstGeom>
          <a:gradFill flip="none" rotWithShape="1">
            <a:gsLst>
              <a:gs pos="17000">
                <a:schemeClr val="accent2"/>
              </a:gs>
              <a:gs pos="3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B0E0ED9-6381-4CE2-826F-F81BAA9EB22C}"/>
              </a:ext>
            </a:extLst>
          </p:cNvPr>
          <p:cNvSpPr/>
          <p:nvPr userDrawn="1"/>
        </p:nvSpPr>
        <p:spPr>
          <a:xfrm>
            <a:off x="941830" y="610064"/>
            <a:ext cx="11250169" cy="3500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5">
            <a:extLst>
              <a:ext uri="{FF2B5EF4-FFF2-40B4-BE49-F238E27FC236}">
                <a16:creationId xmlns:a16="http://schemas.microsoft.com/office/drawing/2014/main" id="{B24D2416-242E-4926-A009-C2757361DEE3}"/>
              </a:ext>
            </a:extLst>
          </p:cNvPr>
          <p:cNvSpPr>
            <a:spLocks/>
          </p:cNvSpPr>
          <p:nvPr userDrawn="1"/>
        </p:nvSpPr>
        <p:spPr bwMode="auto">
          <a:xfrm>
            <a:off x="-1" y="5914716"/>
            <a:ext cx="941832" cy="943284"/>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Title 1">
            <a:extLst>
              <a:ext uri="{FF2B5EF4-FFF2-40B4-BE49-F238E27FC236}">
                <a16:creationId xmlns:a16="http://schemas.microsoft.com/office/drawing/2014/main" id="{B1FC8042-85BA-4529-AC57-15AC48F2903E}"/>
              </a:ext>
            </a:extLst>
          </p:cNvPr>
          <p:cNvSpPr>
            <a:spLocks noGrp="1"/>
          </p:cNvSpPr>
          <p:nvPr>
            <p:ph type="ctrTitle" hasCustomPrompt="1"/>
          </p:nvPr>
        </p:nvSpPr>
        <p:spPr>
          <a:xfrm>
            <a:off x="1556181" y="1820487"/>
            <a:ext cx="10209602" cy="1746609"/>
          </a:xfrm>
          <a:prstGeom prst="rect">
            <a:avLst/>
          </a:prstGeom>
          <a:noFill/>
        </p:spPr>
        <p:txBody>
          <a:bodyPr lIns="0" anchor="b">
            <a:noAutofit/>
          </a:bodyPr>
          <a:lstStyle>
            <a:lvl1pPr algn="l">
              <a:defRPr sz="4800" b="1">
                <a:solidFill>
                  <a:schemeClr val="tx1"/>
                </a:solidFill>
              </a:defRPr>
            </a:lvl1pPr>
          </a:lstStyle>
          <a:p>
            <a:r>
              <a:rPr lang="en-US"/>
              <a:t>Presentation title, 48pt bold.</a:t>
            </a:r>
          </a:p>
        </p:txBody>
      </p:sp>
      <p:sp>
        <p:nvSpPr>
          <p:cNvPr id="9" name="Text Placeholder 5">
            <a:extLst>
              <a:ext uri="{FF2B5EF4-FFF2-40B4-BE49-F238E27FC236}">
                <a16:creationId xmlns:a16="http://schemas.microsoft.com/office/drawing/2014/main" id="{A9C0E1A4-AF59-4D13-BD8D-297D447D936A}"/>
              </a:ext>
            </a:extLst>
          </p:cNvPr>
          <p:cNvSpPr>
            <a:spLocks noGrp="1"/>
          </p:cNvSpPr>
          <p:nvPr>
            <p:ph type="body" sz="quarter" idx="10" hasCustomPrompt="1"/>
          </p:nvPr>
        </p:nvSpPr>
        <p:spPr>
          <a:xfrm>
            <a:off x="1556181" y="3708065"/>
            <a:ext cx="10209601" cy="1002968"/>
          </a:xfrm>
          <a:prstGeom prst="rect">
            <a:avLst/>
          </a:prstGeom>
        </p:spPr>
        <p:txBody>
          <a:bodyPr lIns="0" anchor="b"/>
          <a:lstStyle>
            <a:lvl1pPr marL="0" indent="0">
              <a:buFontTx/>
              <a:buNone/>
              <a:defRPr sz="2800" b="1">
                <a:solidFill>
                  <a:schemeClr val="tx1"/>
                </a:solidFill>
              </a:defRPr>
            </a:lvl1pPr>
          </a:lstStyle>
          <a:p>
            <a:pPr lvl="0"/>
            <a:r>
              <a:rPr lang="en-AU"/>
              <a:t>Other information, 28pt light bold.</a:t>
            </a:r>
            <a:endParaRPr lang="en-US"/>
          </a:p>
        </p:txBody>
      </p:sp>
      <p:sp>
        <p:nvSpPr>
          <p:cNvPr id="12" name="Rectangle 11">
            <a:extLst>
              <a:ext uri="{FF2B5EF4-FFF2-40B4-BE49-F238E27FC236}">
                <a16:creationId xmlns:a16="http://schemas.microsoft.com/office/drawing/2014/main" id="{29525472-B1DF-4A98-802A-B97A237DA82B}"/>
              </a:ext>
            </a:extLst>
          </p:cNvPr>
          <p:cNvSpPr/>
          <p:nvPr userDrawn="1"/>
        </p:nvSpPr>
        <p:spPr>
          <a:xfrm>
            <a:off x="941830" y="-1"/>
            <a:ext cx="11250169" cy="6100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52731C-ED51-480F-921E-20609218CBC1}"/>
              </a:ext>
            </a:extLst>
          </p:cNvPr>
          <p:cNvSpPr/>
          <p:nvPr userDrawn="1"/>
        </p:nvSpPr>
        <p:spPr>
          <a:xfrm>
            <a:off x="941830" y="5676405"/>
            <a:ext cx="11250169" cy="2306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C760AA-F653-4795-B699-8F46BA705579}"/>
              </a:ext>
            </a:extLst>
          </p:cNvPr>
          <p:cNvSpPr/>
          <p:nvPr userDrawn="1"/>
        </p:nvSpPr>
        <p:spPr>
          <a:xfrm>
            <a:off x="941831" y="5809773"/>
            <a:ext cx="11250169" cy="1049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rand Logo">
            <a:extLst>
              <a:ext uri="{FF2B5EF4-FFF2-40B4-BE49-F238E27FC236}">
                <a16:creationId xmlns:a16="http://schemas.microsoft.com/office/drawing/2014/main" id="{1CA5D32A-C387-47B9-A575-30E9890DEC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712679" y="6078510"/>
            <a:ext cx="3195350" cy="553094"/>
          </a:xfrm>
          <a:prstGeom prst="rect">
            <a:avLst/>
          </a:prstGeom>
        </p:spPr>
      </p:pic>
    </p:spTree>
    <p:extLst>
      <p:ext uri="{BB962C8B-B14F-4D97-AF65-F5344CB8AC3E}">
        <p14:creationId xmlns:p14="http://schemas.microsoft.com/office/powerpoint/2010/main" val="2627944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43439-8D96-419E-BF5A-8C4AF464228A}"/>
              </a:ext>
            </a:extLst>
          </p:cNvPr>
          <p:cNvSpPr/>
          <p:nvPr userDrawn="1"/>
        </p:nvSpPr>
        <p:spPr>
          <a:xfrm>
            <a:off x="0" y="0"/>
            <a:ext cx="12192000" cy="6858000"/>
          </a:xfrm>
          <a:prstGeom prst="rect">
            <a:avLst/>
          </a:prstGeom>
          <a:gradFill flip="none" rotWithShape="1">
            <a:gsLst>
              <a:gs pos="42000">
                <a:schemeClr val="accent2"/>
              </a:gs>
              <a:gs pos="7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5E5DBCB-BEF8-49A6-81A5-9457F22EE6AA}"/>
              </a:ext>
            </a:extLst>
          </p:cNvPr>
          <p:cNvSpPr>
            <a:spLocks noGrp="1"/>
          </p:cNvSpPr>
          <p:nvPr>
            <p:ph type="ctrTitle" hasCustomPrompt="1"/>
          </p:nvPr>
        </p:nvSpPr>
        <p:spPr>
          <a:xfrm>
            <a:off x="612949" y="2157381"/>
            <a:ext cx="8075295" cy="1371600"/>
          </a:xfrm>
          <a:prstGeom prst="rect">
            <a:avLst/>
          </a:prstGeom>
        </p:spPr>
        <p:txBody>
          <a:bodyPr anchor="b"/>
          <a:lstStyle>
            <a:lvl1pPr algn="l">
              <a:defRPr sz="4200" b="1">
                <a:solidFill>
                  <a:schemeClr val="tx1"/>
                </a:solidFill>
                <a:latin typeface="+mj-lt"/>
                <a:cs typeface="Jacobs Chronos" panose="010B0603030503030204" pitchFamily="34" charset="0"/>
              </a:defRPr>
            </a:lvl1pPr>
          </a:lstStyle>
          <a:p>
            <a:r>
              <a:rPr lang="en-US"/>
              <a:t>Section/divider title, 42pt bold.</a:t>
            </a:r>
          </a:p>
        </p:txBody>
      </p:sp>
      <p:sp>
        <p:nvSpPr>
          <p:cNvPr id="6" name="Subtitle 2">
            <a:extLst>
              <a:ext uri="{FF2B5EF4-FFF2-40B4-BE49-F238E27FC236}">
                <a16:creationId xmlns:a16="http://schemas.microsoft.com/office/drawing/2014/main" id="{9CA1C99B-988C-47FF-8385-5620F86249C3}"/>
              </a:ext>
            </a:extLst>
          </p:cNvPr>
          <p:cNvSpPr>
            <a:spLocks noGrp="1"/>
          </p:cNvSpPr>
          <p:nvPr>
            <p:ph type="subTitle" idx="1" hasCustomPrompt="1"/>
          </p:nvPr>
        </p:nvSpPr>
        <p:spPr>
          <a:xfrm>
            <a:off x="612949" y="3942681"/>
            <a:ext cx="8075295" cy="618270"/>
          </a:xfrm>
          <a:prstGeom prst="rect">
            <a:avLst/>
          </a:prstGeom>
        </p:spPr>
        <p:txBody>
          <a:bodyPr/>
          <a:lstStyle>
            <a:lvl1pPr marL="0" indent="0" algn="l">
              <a:buNone/>
              <a:defRPr sz="2800" b="0">
                <a:solidFill>
                  <a:schemeClr val="tx1"/>
                </a:solidFill>
                <a:latin typeface="+mn-lt"/>
                <a:cs typeface="Jacobs Chronos" panose="02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28pt light</a:t>
            </a:r>
          </a:p>
        </p:txBody>
      </p:sp>
    </p:spTree>
    <p:extLst>
      <p:ext uri="{BB962C8B-B14F-4D97-AF65-F5344CB8AC3E}">
        <p14:creationId xmlns:p14="http://schemas.microsoft.com/office/powerpoint/2010/main" val="51710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3 Image Placeholders">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A3A5AFC-CDC1-4FA8-8672-60843A7E4C64}"/>
              </a:ext>
            </a:extLst>
          </p:cNvPr>
          <p:cNvSpPr>
            <a:spLocks noGrp="1"/>
          </p:cNvSpPr>
          <p:nvPr>
            <p:ph type="title" hasCustomPrompt="1"/>
          </p:nvPr>
        </p:nvSpPr>
        <p:spPr>
          <a:xfrm>
            <a:off x="695324" y="486795"/>
            <a:ext cx="10801351" cy="640080"/>
          </a:xfrm>
        </p:spPr>
        <p:txBody>
          <a:bodyPr/>
          <a:lstStyle>
            <a:lvl1pPr>
              <a:defRPr>
                <a:solidFill>
                  <a:schemeClr val="tx1"/>
                </a:solidFill>
              </a:defRPr>
            </a:lvl1pPr>
          </a:lstStyle>
          <a:p>
            <a:r>
              <a:rPr lang="en-US"/>
              <a:t>Slide title, 28pt bold</a:t>
            </a:r>
          </a:p>
        </p:txBody>
      </p:sp>
      <p:sp>
        <p:nvSpPr>
          <p:cNvPr id="8" name="Slide Number Placeholder 3">
            <a:extLst>
              <a:ext uri="{FF2B5EF4-FFF2-40B4-BE49-F238E27FC236}">
                <a16:creationId xmlns:a16="http://schemas.microsoft.com/office/drawing/2014/main" id="{52FE0CF1-4AFE-49E0-ADB7-6898041898EA}"/>
              </a:ext>
            </a:extLst>
          </p:cNvPr>
          <p:cNvSpPr>
            <a:spLocks noGrp="1"/>
          </p:cNvSpPr>
          <p:nvPr>
            <p:ph type="sldNum" sz="quarter" idx="11"/>
          </p:nvPr>
        </p:nvSpPr>
        <p:spPr>
          <a:xfrm>
            <a:off x="695324" y="6309360"/>
            <a:ext cx="1383642" cy="274320"/>
          </a:xfrm>
        </p:spPr>
        <p:txBody>
          <a:bodyPr/>
          <a:lstStyle/>
          <a:p>
            <a:fld id="{9B3E39EC-4BE2-4DEA-81C0-4ABC0AAB4AC0}" type="slidenum">
              <a:rPr lang="en-AU" smtClean="0"/>
              <a:pPr/>
              <a:t>‹#›</a:t>
            </a:fld>
            <a:endParaRPr lang="en-AU"/>
          </a:p>
        </p:txBody>
      </p:sp>
      <p:sp>
        <p:nvSpPr>
          <p:cNvPr id="9" name="Content Placeholder 3">
            <a:extLst>
              <a:ext uri="{FF2B5EF4-FFF2-40B4-BE49-F238E27FC236}">
                <a16:creationId xmlns:a16="http://schemas.microsoft.com/office/drawing/2014/main" id="{1E984A30-71BE-4191-8948-D33FB91BAF4F}"/>
              </a:ext>
            </a:extLst>
          </p:cNvPr>
          <p:cNvSpPr>
            <a:spLocks noGrp="1"/>
          </p:cNvSpPr>
          <p:nvPr>
            <p:ph sz="half" idx="2" hasCustomPrompt="1"/>
          </p:nvPr>
        </p:nvSpPr>
        <p:spPr>
          <a:xfrm>
            <a:off x="5628004" y="1337094"/>
            <a:ext cx="6563995" cy="4856672"/>
          </a:xfrm>
          <a:prstGeom prst="rect">
            <a:avLst/>
          </a:prstGeom>
          <a:solidFill>
            <a:schemeClr val="accent1"/>
          </a:solidFill>
        </p:spPr>
        <p:txBody>
          <a:bodyPr lIns="274320" tIns="360000" rIns="274320">
            <a:noAutofit/>
          </a:bodyPr>
          <a:lstStyle>
            <a:lvl1pPr marL="270000" indent="-270000">
              <a:buClr>
                <a:schemeClr val="bg1"/>
              </a:buClr>
              <a:defRPr sz="2400">
                <a:solidFill>
                  <a:schemeClr val="bg1"/>
                </a:solidFill>
                <a:latin typeface="+mj-lt"/>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400">
                <a:solidFill>
                  <a:schemeClr val="bg1"/>
                </a:solidFill>
                <a:latin typeface="+mj-lt"/>
                <a:cs typeface="Jacobs Chronos" panose="010B0603030503030204" pitchFamily="34" charset="0"/>
              </a:defRPr>
            </a:lvl2pPr>
            <a:lvl3pPr marL="810000" indent="-270000">
              <a:spcBef>
                <a:spcPts val="600"/>
              </a:spcBef>
              <a:spcAft>
                <a:spcPts val="0"/>
              </a:spcAft>
              <a:buClr>
                <a:schemeClr val="bg1"/>
              </a:buClr>
              <a:defRPr sz="2000">
                <a:solidFill>
                  <a:schemeClr val="bg1"/>
                </a:solidFill>
                <a:latin typeface="+mj-lt"/>
                <a:cs typeface="Jacobs Chronos" panose="010B0603030503030204" pitchFamily="34" charset="0"/>
              </a:defRPr>
            </a:lvl3pPr>
            <a:lvl4pPr marL="1080000">
              <a:spcBef>
                <a:spcPts val="600"/>
              </a:spcBef>
              <a:spcAft>
                <a:spcPts val="0"/>
              </a:spcAft>
              <a:buClr>
                <a:schemeClr val="bg1"/>
              </a:buClr>
              <a:defRPr sz="1800">
                <a:solidFill>
                  <a:schemeClr val="bg1"/>
                </a:solidFill>
                <a:latin typeface="+mj-lt"/>
                <a:cs typeface="Jacobs Chronos" panose="010B0603030503030204" pitchFamily="34" charset="0"/>
              </a:defRPr>
            </a:lvl4pPr>
            <a:lvl5pPr marL="1350000" indent="-270000">
              <a:spcBef>
                <a:spcPts val="600"/>
              </a:spcBef>
              <a:spcAft>
                <a:spcPts val="0"/>
              </a:spcAft>
              <a:buClr>
                <a:schemeClr val="bg1"/>
              </a:buClr>
              <a:defRPr sz="1600">
                <a:solidFill>
                  <a:schemeClr val="bg1"/>
                </a:solidFill>
                <a:latin typeface="+mj-lt"/>
                <a:cs typeface="Jacobs Chronos" panose="010B0603030503030204" pitchFamily="34" charset="0"/>
              </a:defRPr>
            </a:lvl5pPr>
            <a:lvl6pPr>
              <a:defRPr sz="1800"/>
            </a:lvl6pPr>
            <a:lvl7pPr>
              <a:defRPr sz="1800"/>
            </a:lvl7pPr>
            <a:lvl8pPr>
              <a:defRPr sz="1800"/>
            </a:lvl8pPr>
            <a:lvl9pPr>
              <a:defRPr sz="1800"/>
            </a:lvl9pPr>
          </a:lstStyle>
          <a:p>
            <a:pPr lvl="0"/>
            <a:r>
              <a:rPr lang="en-US"/>
              <a:t>First level, 24pt  </a:t>
            </a:r>
          </a:p>
          <a:p>
            <a:pPr lvl="1"/>
            <a:r>
              <a:rPr lang="en-US"/>
              <a:t>Second level, 22pt  </a:t>
            </a:r>
          </a:p>
          <a:p>
            <a:pPr lvl="2"/>
            <a:r>
              <a:rPr lang="en-US"/>
              <a:t>Third level, 20pt  </a:t>
            </a:r>
          </a:p>
          <a:p>
            <a:pPr lvl="3"/>
            <a:r>
              <a:rPr lang="en-US"/>
              <a:t>Fourth level, 18pt  </a:t>
            </a:r>
          </a:p>
          <a:p>
            <a:pPr lvl="4"/>
            <a:r>
              <a:rPr lang="en-US"/>
              <a:t>Fifth level, 16pt  </a:t>
            </a:r>
            <a:endParaRPr lang="en-AU"/>
          </a:p>
        </p:txBody>
      </p:sp>
      <p:sp>
        <p:nvSpPr>
          <p:cNvPr id="15" name="Rectangle 14">
            <a:extLst>
              <a:ext uri="{FF2B5EF4-FFF2-40B4-BE49-F238E27FC236}">
                <a16:creationId xmlns:a16="http://schemas.microsoft.com/office/drawing/2014/main" id="{27399F6E-0659-4B09-AF03-72FAD06F7B1C}"/>
              </a:ext>
            </a:extLst>
          </p:cNvPr>
          <p:cNvSpPr/>
          <p:nvPr userDrawn="1"/>
        </p:nvSpPr>
        <p:spPr>
          <a:xfrm>
            <a:off x="0" y="1337094"/>
            <a:ext cx="320040" cy="48566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9">
            <a:extLst>
              <a:ext uri="{FF2B5EF4-FFF2-40B4-BE49-F238E27FC236}">
                <a16:creationId xmlns:a16="http://schemas.microsoft.com/office/drawing/2014/main" id="{E019F9E3-66E3-48C4-A1CD-97B214C91E18}"/>
              </a:ext>
            </a:extLst>
          </p:cNvPr>
          <p:cNvSpPr>
            <a:spLocks noGrp="1"/>
          </p:cNvSpPr>
          <p:nvPr>
            <p:ph type="pic" sz="quarter" idx="16" hasCustomPrompt="1"/>
          </p:nvPr>
        </p:nvSpPr>
        <p:spPr>
          <a:xfrm>
            <a:off x="2448561" y="1337094"/>
            <a:ext cx="1280477" cy="4856672"/>
          </a:xfrm>
          <a:prstGeom prst="rect">
            <a:avLst/>
          </a:prstGeom>
        </p:spPr>
        <p:txBody>
          <a:bodyPr/>
          <a:lstStyle>
            <a:lvl1pPr marL="0" indent="0">
              <a:buNone/>
              <a:defRPr sz="1600"/>
            </a:lvl1pPr>
          </a:lstStyle>
          <a:p>
            <a:r>
              <a:rPr lang="en-AU" sz="1600"/>
              <a:t>Click icon to insert image</a:t>
            </a:r>
            <a:endParaRPr lang="en-US"/>
          </a:p>
        </p:txBody>
      </p:sp>
      <p:sp>
        <p:nvSpPr>
          <p:cNvPr id="17" name="Picture Placeholder 9">
            <a:extLst>
              <a:ext uri="{FF2B5EF4-FFF2-40B4-BE49-F238E27FC236}">
                <a16:creationId xmlns:a16="http://schemas.microsoft.com/office/drawing/2014/main" id="{A8699A90-75C8-4178-8F99-0D2F881D5D3D}"/>
              </a:ext>
            </a:extLst>
          </p:cNvPr>
          <p:cNvSpPr>
            <a:spLocks noGrp="1"/>
          </p:cNvSpPr>
          <p:nvPr>
            <p:ph type="pic" sz="quarter" idx="19" hasCustomPrompt="1"/>
          </p:nvPr>
        </p:nvSpPr>
        <p:spPr>
          <a:xfrm>
            <a:off x="3729038" y="1337094"/>
            <a:ext cx="1898967" cy="4856672"/>
          </a:xfrm>
          <a:prstGeom prst="rect">
            <a:avLst/>
          </a:prstGeom>
        </p:spPr>
        <p:txBody>
          <a:bodyPr/>
          <a:lstStyle>
            <a:lvl1pPr marL="0" indent="0">
              <a:buNone/>
              <a:defRPr sz="1600"/>
            </a:lvl1pPr>
          </a:lstStyle>
          <a:p>
            <a:r>
              <a:rPr lang="en-AU" sz="1600"/>
              <a:t>Click icon to insert image</a:t>
            </a:r>
            <a:endParaRPr lang="en-US"/>
          </a:p>
        </p:txBody>
      </p:sp>
      <p:sp>
        <p:nvSpPr>
          <p:cNvPr id="18" name="Picture Placeholder 9">
            <a:extLst>
              <a:ext uri="{FF2B5EF4-FFF2-40B4-BE49-F238E27FC236}">
                <a16:creationId xmlns:a16="http://schemas.microsoft.com/office/drawing/2014/main" id="{B06EC4EF-4131-4A57-BFA4-A335E90A2DED}"/>
              </a:ext>
            </a:extLst>
          </p:cNvPr>
          <p:cNvSpPr>
            <a:spLocks noGrp="1"/>
          </p:cNvSpPr>
          <p:nvPr>
            <p:ph type="pic" sz="quarter" idx="20" hasCustomPrompt="1"/>
          </p:nvPr>
        </p:nvSpPr>
        <p:spPr>
          <a:xfrm>
            <a:off x="979714" y="1337094"/>
            <a:ext cx="1468847" cy="4856672"/>
          </a:xfrm>
          <a:prstGeom prst="rect">
            <a:avLst/>
          </a:prstGeom>
        </p:spPr>
        <p:txBody>
          <a:bodyPr/>
          <a:lstStyle>
            <a:lvl1pPr marL="0" indent="0">
              <a:buNone/>
              <a:defRPr sz="1600"/>
            </a:lvl1pPr>
          </a:lstStyle>
          <a:p>
            <a:r>
              <a:rPr lang="en-AU" sz="1600"/>
              <a:t>Click icon to insert image</a:t>
            </a:r>
            <a:endParaRPr lang="en-US"/>
          </a:p>
        </p:txBody>
      </p:sp>
      <p:sp>
        <p:nvSpPr>
          <p:cNvPr id="19" name="Rectangle 18">
            <a:extLst>
              <a:ext uri="{FF2B5EF4-FFF2-40B4-BE49-F238E27FC236}">
                <a16:creationId xmlns:a16="http://schemas.microsoft.com/office/drawing/2014/main" id="{C6C6547F-513B-4324-B5C4-125A0927F15E}"/>
              </a:ext>
            </a:extLst>
          </p:cNvPr>
          <p:cNvSpPr/>
          <p:nvPr userDrawn="1"/>
        </p:nvSpPr>
        <p:spPr>
          <a:xfrm>
            <a:off x="320040" y="1337094"/>
            <a:ext cx="520541" cy="48566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DD4478A-7C6E-4975-9474-81C2A00DACB9}"/>
              </a:ext>
            </a:extLst>
          </p:cNvPr>
          <p:cNvSpPr/>
          <p:nvPr userDrawn="1"/>
        </p:nvSpPr>
        <p:spPr>
          <a:xfrm>
            <a:off x="840581" y="1337094"/>
            <a:ext cx="139133" cy="48566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50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24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yright Black Backgroun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F1CAFD-5BCC-46E3-A86B-8EF3F19CF2AA}"/>
              </a:ext>
            </a:extLst>
          </p:cNvPr>
          <p:cNvSpPr/>
          <p:nvPr userDrawn="1"/>
        </p:nvSpPr>
        <p:spPr>
          <a:xfrm>
            <a:off x="8937567" y="-2"/>
            <a:ext cx="3254433"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ADA12D6-CA5B-4CB7-B7E9-6318B5528C0D}"/>
              </a:ext>
            </a:extLst>
          </p:cNvPr>
          <p:cNvSpPr txBox="1"/>
          <p:nvPr userDrawn="1"/>
        </p:nvSpPr>
        <p:spPr>
          <a:xfrm>
            <a:off x="695325" y="1242000"/>
            <a:ext cx="10773864" cy="4698923"/>
          </a:xfrm>
          <a:prstGeom prst="rect">
            <a:avLst/>
          </a:prstGeom>
          <a:noFill/>
        </p:spPr>
        <p:txBody>
          <a:bodyPr wrap="square" lIns="0" tIns="0" rIns="0" bIns="0" rtlCol="0">
            <a:noAutofit/>
          </a:bodyPr>
          <a:lstStyle/>
          <a:p>
            <a:pPr lvl="0" indent="0">
              <a:lnSpc>
                <a:spcPct val="90000"/>
              </a:lnSpc>
              <a:spcBef>
                <a:spcPts val="1800"/>
              </a:spcBef>
              <a:spcAft>
                <a:spcPts val="0"/>
              </a:spcAft>
            </a:pPr>
            <a:r>
              <a:rPr lang="en-AU" sz="1800" b="1">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a:solidFill>
                  <a:schemeClr val="tx1"/>
                </a:solidFill>
                <a:latin typeface="+mn-lt"/>
                <a:cs typeface="JacobsChronos" panose="020B0604020202020204" pitchFamily="34" charset="0"/>
              </a:rPr>
              <a:t>The material in this presentation has been prepared by Jacobs</a:t>
            </a:r>
            <a:r>
              <a:rPr lang="en-AU" sz="1800" baseline="30000">
                <a:solidFill>
                  <a:schemeClr val="tx1"/>
                </a:solidFill>
                <a:latin typeface="+mn-lt"/>
                <a:cs typeface="JacobsChronos" panose="020B0604020202020204" pitchFamily="34" charset="0"/>
              </a:rPr>
              <a:t>®</a:t>
            </a:r>
            <a:r>
              <a:rPr lang="en-AU" sz="1800">
                <a:solidFill>
                  <a:schemeClr val="tx1"/>
                </a:solidFill>
                <a:latin typeface="+mn-lt"/>
                <a:cs typeface="JacobsChronos" panose="020B0604020202020204" pitchFamily="34" charset="0"/>
              </a:rPr>
              <a:t>.</a:t>
            </a:r>
          </a:p>
          <a:p>
            <a:pPr marL="0" marR="0" lvl="0" indent="0" algn="l" defTabSz="914400" rtl="0" eaLnBrk="1" fontAlgn="auto" latinLnBrk="0" hangingPunct="1">
              <a:lnSpc>
                <a:spcPct val="90000"/>
              </a:lnSpc>
              <a:spcBef>
                <a:spcPts val="1800"/>
              </a:spcBef>
              <a:spcAft>
                <a:spcPts val="0"/>
              </a:spcAft>
              <a:buClrTx/>
              <a:buSzTx/>
              <a:buFontTx/>
              <a:buNone/>
              <a:tabLst/>
              <a:defRPr/>
            </a:pPr>
            <a:r>
              <a:rPr lang="en-US" sz="1800" kern="1200">
                <a:solidFill>
                  <a:schemeClr val="tx1"/>
                </a:solidFill>
                <a:effectLst/>
                <a:latin typeface="+mn-lt"/>
                <a:ea typeface="+mn-ea"/>
                <a:cs typeface="+mn-cs"/>
              </a:rPr>
              <a:t>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b="1">
                <a:solidFill>
                  <a:schemeClr val="tx1"/>
                </a:solidFill>
                <a:latin typeface="+mn-lt"/>
                <a:cs typeface="JacobsChronos" panose="020B0604020202020204" pitchFamily="34" charset="0"/>
              </a:rPr>
              <a:t>Jacobs is a trademark of </a:t>
            </a:r>
            <a:r>
              <a:rPr lang="en-US" sz="1800" b="1" kern="1200">
                <a:solidFill>
                  <a:schemeClr val="tx1"/>
                </a:solidFill>
                <a:effectLst/>
                <a:latin typeface="+mn-lt"/>
                <a:ea typeface="+mn-ea"/>
                <a:cs typeface="+mn-cs"/>
              </a:rPr>
              <a:t>Jacobs Engineering Group </a:t>
            </a:r>
            <a:r>
              <a:rPr lang="en-AU" sz="1800" b="1">
                <a:solidFill>
                  <a:schemeClr val="tx1"/>
                </a:solidFill>
                <a:latin typeface="+mn-lt"/>
                <a:cs typeface="JacobsChronos" panose="020B0604020202020204" pitchFamily="34" charset="0"/>
              </a:rPr>
              <a:t>Inc. </a:t>
            </a:r>
          </a:p>
          <a:p>
            <a:pPr marL="0" lvl="0" indent="0">
              <a:lnSpc>
                <a:spcPct val="90000"/>
              </a:lnSpc>
              <a:spcBef>
                <a:spcPts val="1800"/>
              </a:spcBef>
              <a:spcAft>
                <a:spcPts val="0"/>
              </a:spcAft>
              <a:buFont typeface="Jacobs Chronos Light" panose="010B0403030503030204" pitchFamily="34" charset="0"/>
              <a:buNone/>
            </a:pPr>
            <a:r>
              <a:rPr lang="en-AU" sz="1800">
                <a:solidFill>
                  <a:schemeClr val="tx1"/>
                </a:solidFill>
                <a:latin typeface="+mj-lt"/>
                <a:cs typeface="JacobsChronos" panose="020B0604020202020204" pitchFamily="34" charset="0"/>
              </a:rPr>
              <a:t> </a:t>
            </a:r>
          </a:p>
        </p:txBody>
      </p:sp>
      <p:cxnSp>
        <p:nvCxnSpPr>
          <p:cNvPr id="13" name="Straight Connector 12">
            <a:extLst>
              <a:ext uri="{FF2B5EF4-FFF2-40B4-BE49-F238E27FC236}">
                <a16:creationId xmlns:a16="http://schemas.microsoft.com/office/drawing/2014/main" id="{E5A3C61E-ACCE-4F73-9252-D1B90E9DE4E5}"/>
              </a:ext>
            </a:extLst>
          </p:cNvPr>
          <p:cNvCxnSpPr/>
          <p:nvPr userDrawn="1"/>
        </p:nvCxnSpPr>
        <p:spPr>
          <a:xfrm>
            <a:off x="820563" y="1118813"/>
            <a:ext cx="7170046"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F760E-BC00-4589-B51C-9ED61BFBBC65}"/>
              </a:ext>
            </a:extLst>
          </p:cNvPr>
          <p:cNvSpPr txBox="1"/>
          <p:nvPr userDrawn="1"/>
        </p:nvSpPr>
        <p:spPr>
          <a:xfrm>
            <a:off x="695325" y="486000"/>
            <a:ext cx="5665952" cy="523220"/>
          </a:xfrm>
          <a:prstGeom prst="rect">
            <a:avLst/>
          </a:prstGeom>
          <a:noFill/>
        </p:spPr>
        <p:txBody>
          <a:bodyPr wrap="square" lIns="0" rtlCol="0">
            <a:spAutoFit/>
          </a:bodyPr>
          <a:lstStyle/>
          <a:p>
            <a:r>
              <a:rPr lang="en-US" sz="2800" b="1">
                <a:latin typeface="+mj-lt"/>
              </a:rPr>
              <a:t>Copyright notice</a:t>
            </a:r>
          </a:p>
        </p:txBody>
      </p:sp>
    </p:spTree>
    <p:extLst>
      <p:ext uri="{BB962C8B-B14F-4D97-AF65-F5344CB8AC3E}">
        <p14:creationId xmlns:p14="http://schemas.microsoft.com/office/powerpoint/2010/main" val="30477559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24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91307B-8EB1-469A-B7D2-B5DFB3774BB9}"/>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TextBox 4">
            <a:extLst>
              <a:ext uri="{FF2B5EF4-FFF2-40B4-BE49-F238E27FC236}">
                <a16:creationId xmlns:a16="http://schemas.microsoft.com/office/drawing/2014/main" id="{773015B5-9BC6-488B-8F2B-CA18275E9F96}"/>
              </a:ext>
            </a:extLst>
          </p:cNvPr>
          <p:cNvSpPr txBox="1"/>
          <p:nvPr userDrawn="1"/>
        </p:nvSpPr>
        <p:spPr>
          <a:xfrm>
            <a:off x="310720" y="1295400"/>
            <a:ext cx="11254875" cy="3794606"/>
          </a:xfrm>
          <a:prstGeom prst="rect">
            <a:avLst/>
          </a:prstGeom>
          <a:noFill/>
        </p:spPr>
        <p:txBody>
          <a:bodyPr wrap="square" lIns="0" tIns="0" rIns="0" bIns="0" rtlCol="0">
            <a:noAutofit/>
          </a:bodyPr>
          <a:lstStyle/>
          <a:p>
            <a:pPr lvl="0">
              <a:spcAft>
                <a:spcPts val="600"/>
              </a:spcAft>
            </a:pPr>
            <a:r>
              <a:rPr lang="en-US" sz="1800" kern="1200">
                <a:solidFill>
                  <a:schemeClr val="tx1"/>
                </a:solidFill>
                <a:effectLst/>
                <a:latin typeface="+mn-lt"/>
                <a:ea typeface="+mn-ea"/>
                <a:cs typeface="+mn-cs"/>
              </a:rPr>
              <a:t>Statements made in this presentation that are not based on historical fact are forward-looking statements. Although such statements are based on management's current estimates and expectations, and currently available competitive, financial, and economic data, forward-looking statements are inherently uncertain, and you should not place undue reliance on such statements as actual results may differ materially. We caution the reader that there are a variety of risks, uncertainties and other factors that could cause actual results to differ materially from what is contained, projected or implied by our forward-looking statements. For a description of some additional factors that may occur that could cause actual results to differ from our forward-looking statements, see our most recent Annual Report on Form 10-K, and in particular the discussions contained under Item 1 - Business; Item 1A - Risk Factors; Item 3 - Legal Proceedings; and Item 7 - Management's Discussion and Analysis of Financial Condition and Results of Operations, as well as the Company’s other filings with the Securities and Exchange Commission. The Company is not under any duty to update any of the forward-looking statements after the date of this presentation to conform to actual results, except as required by applicable law.</a:t>
            </a:r>
            <a:endParaRPr lang="en-AU" sz="1800" kern="1200">
              <a:solidFill>
                <a:schemeClr val="tx1"/>
              </a:solidFill>
              <a:effectLst/>
              <a:latin typeface="+mn-lt"/>
              <a:ea typeface="+mn-ea"/>
              <a:cs typeface="JacobsChronos" panose="020B0604020202020204" pitchFamily="34" charset="0"/>
            </a:endParaRPr>
          </a:p>
        </p:txBody>
      </p:sp>
      <p:sp>
        <p:nvSpPr>
          <p:cNvPr id="6" name="TextBox 5">
            <a:extLst>
              <a:ext uri="{FF2B5EF4-FFF2-40B4-BE49-F238E27FC236}">
                <a16:creationId xmlns:a16="http://schemas.microsoft.com/office/drawing/2014/main" id="{DE573007-CD7F-415E-AE98-19BB33CFAB44}"/>
              </a:ext>
            </a:extLst>
          </p:cNvPr>
          <p:cNvSpPr txBox="1"/>
          <p:nvPr userDrawn="1"/>
        </p:nvSpPr>
        <p:spPr>
          <a:xfrm>
            <a:off x="320400" y="486000"/>
            <a:ext cx="11282452" cy="430887"/>
          </a:xfrm>
          <a:prstGeom prst="rect">
            <a:avLst/>
          </a:prstGeom>
          <a:noFill/>
        </p:spPr>
        <p:txBody>
          <a:bodyPr wrap="square" lIns="0" tIns="0" rIns="0" bIns="0" rtlCol="0" anchor="ctr">
            <a:spAutoFit/>
          </a:bodyPr>
          <a:lstStyle/>
          <a:p>
            <a:r>
              <a:rPr lang="en-AU" sz="2800" b="1" baseline="0">
                <a:solidFill>
                  <a:schemeClr val="tx2"/>
                </a:solidFill>
                <a:latin typeface="+mj-lt"/>
                <a:cs typeface="JacobsChronos" panose="020B0604020202020204" pitchFamily="34" charset="0"/>
              </a:rPr>
              <a:t>Forward-looking statement disclaimer</a:t>
            </a:r>
            <a:endParaRPr lang="en-AU" sz="2800" b="1">
              <a:solidFill>
                <a:schemeClr val="tx2"/>
              </a:solidFill>
              <a:latin typeface="+mj-lt"/>
              <a:cs typeface="JacobsChronos" panose="020B0604020202020204" pitchFamily="34" charset="0"/>
            </a:endParaRPr>
          </a:p>
        </p:txBody>
      </p:sp>
    </p:spTree>
    <p:extLst>
      <p:ext uri="{BB962C8B-B14F-4D97-AF65-F5344CB8AC3E}">
        <p14:creationId xmlns:p14="http://schemas.microsoft.com/office/powerpoint/2010/main" val="39566964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Full P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498CAD-15AD-46B3-8B65-D8B7A2DF5C8A}"/>
              </a:ext>
            </a:extLst>
          </p:cNvPr>
          <p:cNvSpPr>
            <a:spLocks noGrp="1"/>
          </p:cNvSpPr>
          <p:nvPr>
            <p:ph type="sldNum" sz="quarter" idx="11"/>
          </p:nvPr>
        </p:nvSpPr>
        <p:spPr>
          <a:xfrm>
            <a:off x="320040" y="6309360"/>
            <a:ext cx="781674" cy="274320"/>
          </a:xfrm>
          <a:prstGeom prst="rect">
            <a:avLst/>
          </a:prstGeom>
        </p:spPr>
        <p:txBody>
          <a:bodyPr/>
          <a:lstStyle/>
          <a:p>
            <a:fld id="{9B3E39EC-4BE2-4DEA-81C0-4ABC0AAB4AC0}" type="slidenum">
              <a:rPr lang="en-AU" smtClean="0"/>
              <a:pPr/>
              <a:t>‹#›</a:t>
            </a:fld>
            <a:endParaRPr lang="en-AU"/>
          </a:p>
        </p:txBody>
      </p:sp>
      <p:sp>
        <p:nvSpPr>
          <p:cNvPr id="6" name="Picture Placeholder 5">
            <a:extLst>
              <a:ext uri="{FF2B5EF4-FFF2-40B4-BE49-F238E27FC236}">
                <a16:creationId xmlns:a16="http://schemas.microsoft.com/office/drawing/2014/main" id="{F7A68D30-F59D-417F-94B2-303C166196D8}"/>
              </a:ext>
            </a:extLst>
          </p:cNvPr>
          <p:cNvSpPr>
            <a:spLocks noGrp="1"/>
          </p:cNvSpPr>
          <p:nvPr>
            <p:ph type="pic" sz="quarter" idx="12"/>
          </p:nvPr>
        </p:nvSpPr>
        <p:spPr>
          <a:xfrm>
            <a:off x="0" y="0"/>
            <a:ext cx="12192000" cy="6858000"/>
          </a:xfrm>
          <a:prstGeom prst="rect">
            <a:avLst/>
          </a:prstGeom>
        </p:spPr>
        <p:txBody>
          <a:bodyPr/>
          <a:lstStyle/>
          <a:p>
            <a:endParaRPr lang="en-US"/>
          </a:p>
        </p:txBody>
      </p:sp>
      <p:sp>
        <p:nvSpPr>
          <p:cNvPr id="5" name="Footer Placeholder 2">
            <a:extLst>
              <a:ext uri="{FF2B5EF4-FFF2-40B4-BE49-F238E27FC236}">
                <a16:creationId xmlns:a16="http://schemas.microsoft.com/office/drawing/2014/main" id="{9D650DEC-DC20-4E84-8B81-B4F186EF264D}"/>
              </a:ext>
            </a:extLst>
          </p:cNvPr>
          <p:cNvSpPr txBox="1">
            <a:spLocks/>
          </p:cNvSpPr>
          <p:nvPr userDrawn="1"/>
        </p:nvSpPr>
        <p:spPr>
          <a:xfrm>
            <a:off x="9281159" y="6309360"/>
            <a:ext cx="2560320" cy="274320"/>
          </a:xfrm>
          <a:prstGeom prst="rect">
            <a:avLst/>
          </a:prstGeom>
        </p:spPr>
        <p:txBody>
          <a:bodyPr vert="horz" lIns="0" tIns="0" rIns="0" bIns="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a:ln>
                  <a:noFill/>
                </a:ln>
                <a:solidFill>
                  <a:schemeClr val="bg1"/>
                </a:solidFill>
                <a:effectLst/>
                <a:uLnTx/>
                <a:uFillTx/>
                <a:latin typeface="+mn-lt"/>
                <a:ea typeface="+mn-ea"/>
                <a:cs typeface="+mn-cs"/>
              </a:rPr>
              <a:t>©Jacobs </a:t>
            </a:r>
            <a:fld id="{9FEEAF66-6FF2-4E01-B6F9-FBBA4C4091BF}" type="datetime1">
              <a:rPr kumimoji="0" lang="en-AU" sz="1100" b="1"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19/10/2022</a:t>
            </a:fld>
            <a:endParaRPr kumimoji="0" lang="en-AU" sz="1100" b="1"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95100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B43439-8D96-419E-BF5A-8C4AF464228A}"/>
              </a:ext>
            </a:extLst>
          </p:cNvPr>
          <p:cNvSpPr/>
          <p:nvPr userDrawn="1"/>
        </p:nvSpPr>
        <p:spPr>
          <a:xfrm>
            <a:off x="0" y="0"/>
            <a:ext cx="12192000" cy="6858000"/>
          </a:xfrm>
          <a:prstGeom prst="rect">
            <a:avLst/>
          </a:prstGeom>
          <a:gradFill flip="none" rotWithShape="1">
            <a:gsLst>
              <a:gs pos="42000">
                <a:schemeClr val="accent2"/>
              </a:gs>
              <a:gs pos="7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5E5DBCB-BEF8-49A6-81A5-9457F22EE6AA}"/>
              </a:ext>
            </a:extLst>
          </p:cNvPr>
          <p:cNvSpPr>
            <a:spLocks noGrp="1"/>
          </p:cNvSpPr>
          <p:nvPr>
            <p:ph type="ctrTitle" hasCustomPrompt="1"/>
          </p:nvPr>
        </p:nvSpPr>
        <p:spPr>
          <a:xfrm>
            <a:off x="612949" y="2157381"/>
            <a:ext cx="8075295" cy="1371600"/>
          </a:xfrm>
          <a:prstGeom prst="rect">
            <a:avLst/>
          </a:prstGeom>
        </p:spPr>
        <p:txBody>
          <a:bodyPr anchor="b"/>
          <a:lstStyle>
            <a:lvl1pPr algn="l">
              <a:defRPr sz="4200" b="1">
                <a:solidFill>
                  <a:schemeClr val="tx1"/>
                </a:solidFill>
                <a:latin typeface="+mj-lt"/>
                <a:cs typeface="Jacobs Chronos" panose="010B0603030503030204" pitchFamily="34" charset="0"/>
              </a:defRPr>
            </a:lvl1pPr>
          </a:lstStyle>
          <a:p>
            <a:r>
              <a:rPr lang="en-US"/>
              <a:t>Section/divider title, 42pt bold.</a:t>
            </a:r>
          </a:p>
        </p:txBody>
      </p:sp>
      <p:sp>
        <p:nvSpPr>
          <p:cNvPr id="6" name="Subtitle 2">
            <a:extLst>
              <a:ext uri="{FF2B5EF4-FFF2-40B4-BE49-F238E27FC236}">
                <a16:creationId xmlns:a16="http://schemas.microsoft.com/office/drawing/2014/main" id="{9CA1C99B-988C-47FF-8385-5620F86249C3}"/>
              </a:ext>
            </a:extLst>
          </p:cNvPr>
          <p:cNvSpPr>
            <a:spLocks noGrp="1"/>
          </p:cNvSpPr>
          <p:nvPr>
            <p:ph type="subTitle" idx="1" hasCustomPrompt="1"/>
          </p:nvPr>
        </p:nvSpPr>
        <p:spPr>
          <a:xfrm>
            <a:off x="612949" y="3942681"/>
            <a:ext cx="8075295" cy="618270"/>
          </a:xfrm>
          <a:prstGeom prst="rect">
            <a:avLst/>
          </a:prstGeom>
        </p:spPr>
        <p:txBody>
          <a:bodyPr/>
          <a:lstStyle>
            <a:lvl1pPr marL="0" indent="0" algn="l">
              <a:buNone/>
              <a:defRPr sz="2800" b="0">
                <a:solidFill>
                  <a:schemeClr val="tx1"/>
                </a:solidFill>
                <a:latin typeface="+mn-lt"/>
                <a:cs typeface="Jacobs Chronos" panose="02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28pt light</a:t>
            </a:r>
          </a:p>
        </p:txBody>
      </p:sp>
    </p:spTree>
    <p:extLst>
      <p:ext uri="{BB962C8B-B14F-4D97-AF65-F5344CB8AC3E}">
        <p14:creationId xmlns:p14="http://schemas.microsoft.com/office/powerpoint/2010/main" val="2326908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1F637E-4CE1-4E4F-8DAC-79EADF9A64C4}"/>
              </a:ext>
            </a:extLst>
          </p:cNvPr>
          <p:cNvSpPr/>
          <p:nvPr userDrawn="1"/>
        </p:nvSpPr>
        <p:spPr>
          <a:xfrm rot="16200000">
            <a:off x="1022420" y="-1024565"/>
            <a:ext cx="6857999" cy="8902840"/>
          </a:xfrm>
          <a:prstGeom prst="rect">
            <a:avLst/>
          </a:prstGeom>
          <a:gradFill flip="none" rotWithShape="1">
            <a:gsLst>
              <a:gs pos="42000">
                <a:schemeClr val="accent2"/>
              </a:gs>
              <a:gs pos="7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A24FFE6-FF23-4CD0-A5D2-F21E736C7316}"/>
              </a:ext>
            </a:extLst>
          </p:cNvPr>
          <p:cNvSpPr/>
          <p:nvPr userDrawn="1"/>
        </p:nvSpPr>
        <p:spPr>
          <a:xfrm>
            <a:off x="8832501" y="-2145"/>
            <a:ext cx="3054699" cy="68601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1CDEFEA-61AE-4F9E-8EB1-6099F9E655BD}"/>
              </a:ext>
            </a:extLst>
          </p:cNvPr>
          <p:cNvSpPr/>
          <p:nvPr userDrawn="1"/>
        </p:nvSpPr>
        <p:spPr>
          <a:xfrm>
            <a:off x="11887200" y="-2146"/>
            <a:ext cx="304800" cy="6860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E713F08F-5BC7-451A-AFF3-5A85150891CF}"/>
              </a:ext>
            </a:extLst>
          </p:cNvPr>
          <p:cNvSpPr>
            <a:spLocks noGrp="1"/>
          </p:cNvSpPr>
          <p:nvPr userDrawn="1">
            <p:ph type="ctrTitle" hasCustomPrompt="1"/>
          </p:nvPr>
        </p:nvSpPr>
        <p:spPr>
          <a:xfrm>
            <a:off x="612949" y="2157381"/>
            <a:ext cx="8075295" cy="1371600"/>
          </a:xfrm>
          <a:prstGeom prst="rect">
            <a:avLst/>
          </a:prstGeom>
        </p:spPr>
        <p:txBody>
          <a:bodyPr anchor="b"/>
          <a:lstStyle>
            <a:lvl1pPr algn="l">
              <a:defRPr sz="4200" b="1">
                <a:solidFill>
                  <a:schemeClr val="tx1"/>
                </a:solidFill>
                <a:latin typeface="+mj-lt"/>
                <a:cs typeface="Jacobs Chronos" panose="010B0603030503030204" pitchFamily="34" charset="0"/>
              </a:defRPr>
            </a:lvl1pPr>
          </a:lstStyle>
          <a:p>
            <a:r>
              <a:rPr lang="en-US"/>
              <a:t>Section/divider title, 42pt bold.</a:t>
            </a:r>
          </a:p>
        </p:txBody>
      </p:sp>
      <p:sp>
        <p:nvSpPr>
          <p:cNvPr id="7" name="Subtitle 2">
            <a:extLst>
              <a:ext uri="{FF2B5EF4-FFF2-40B4-BE49-F238E27FC236}">
                <a16:creationId xmlns:a16="http://schemas.microsoft.com/office/drawing/2014/main" id="{F5C5E15E-1312-4A39-9898-8657D1157A1A}"/>
              </a:ext>
            </a:extLst>
          </p:cNvPr>
          <p:cNvSpPr>
            <a:spLocks noGrp="1"/>
          </p:cNvSpPr>
          <p:nvPr userDrawn="1">
            <p:ph type="subTitle" idx="1" hasCustomPrompt="1"/>
          </p:nvPr>
        </p:nvSpPr>
        <p:spPr>
          <a:xfrm>
            <a:off x="612949" y="3942681"/>
            <a:ext cx="8075295" cy="618270"/>
          </a:xfrm>
          <a:prstGeom prst="rect">
            <a:avLst/>
          </a:prstGeom>
        </p:spPr>
        <p:txBody>
          <a:bodyPr/>
          <a:lstStyle>
            <a:lvl1pPr marL="0" indent="0" algn="l">
              <a:buNone/>
              <a:defRPr sz="2800" b="0">
                <a:solidFill>
                  <a:schemeClr val="tx1"/>
                </a:solidFill>
                <a:latin typeface="+mn-lt"/>
                <a:cs typeface="Jacobs Chronos" panose="02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28pt light</a:t>
            </a:r>
          </a:p>
        </p:txBody>
      </p:sp>
    </p:spTree>
    <p:extLst>
      <p:ext uri="{BB962C8B-B14F-4D97-AF65-F5344CB8AC3E}">
        <p14:creationId xmlns:p14="http://schemas.microsoft.com/office/powerpoint/2010/main" val="2556476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 Cover Option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464F81-35EA-4334-B8DD-0045D7AB08AE}"/>
              </a:ext>
            </a:extLst>
          </p:cNvPr>
          <p:cNvSpPr/>
          <p:nvPr userDrawn="1"/>
        </p:nvSpPr>
        <p:spPr>
          <a:xfrm>
            <a:off x="1570572" y="1126246"/>
            <a:ext cx="10621428" cy="4383304"/>
          </a:xfrm>
          <a:prstGeom prst="rect">
            <a:avLst/>
          </a:prstGeom>
          <a:gradFill flip="none" rotWithShape="1">
            <a:gsLst>
              <a:gs pos="42000">
                <a:schemeClr val="accent2"/>
              </a:gs>
              <a:gs pos="7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ECA9C7F8-F075-46B3-BC20-F7BC754AB4B6}"/>
              </a:ext>
            </a:extLst>
          </p:cNvPr>
          <p:cNvSpPr/>
          <p:nvPr userDrawn="1"/>
        </p:nvSpPr>
        <p:spPr>
          <a:xfrm>
            <a:off x="1572012" y="274320"/>
            <a:ext cx="10619988" cy="8519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7D2CEBA-062E-4A76-86B2-E30ADE7C31E0}"/>
              </a:ext>
            </a:extLst>
          </p:cNvPr>
          <p:cNvSpPr/>
          <p:nvPr userDrawn="1"/>
        </p:nvSpPr>
        <p:spPr>
          <a:xfrm>
            <a:off x="1572013" y="0"/>
            <a:ext cx="10619987"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itle 1">
            <a:extLst>
              <a:ext uri="{FF2B5EF4-FFF2-40B4-BE49-F238E27FC236}">
                <a16:creationId xmlns:a16="http://schemas.microsoft.com/office/drawing/2014/main" id="{A7F61A64-3CDE-4167-85CB-90C6332EF1A3}"/>
              </a:ext>
            </a:extLst>
          </p:cNvPr>
          <p:cNvSpPr>
            <a:spLocks noGrp="1"/>
          </p:cNvSpPr>
          <p:nvPr userDrawn="1">
            <p:ph type="ctrTitle" hasCustomPrompt="1"/>
          </p:nvPr>
        </p:nvSpPr>
        <p:spPr>
          <a:xfrm>
            <a:off x="2222044" y="1568547"/>
            <a:ext cx="6400800" cy="1371600"/>
          </a:xfrm>
          <a:prstGeom prst="rect">
            <a:avLst/>
          </a:prstGeom>
        </p:spPr>
        <p:txBody>
          <a:bodyPr anchor="b"/>
          <a:lstStyle>
            <a:lvl1pPr algn="l">
              <a:defRPr sz="4200">
                <a:solidFill>
                  <a:schemeClr val="tx1"/>
                </a:solidFill>
              </a:defRPr>
            </a:lvl1pPr>
          </a:lstStyle>
          <a:p>
            <a:r>
              <a:rPr lang="en-US"/>
              <a:t>Insert back cover message</a:t>
            </a:r>
          </a:p>
        </p:txBody>
      </p:sp>
      <p:sp>
        <p:nvSpPr>
          <p:cNvPr id="64" name="Subtitle 2">
            <a:extLst>
              <a:ext uri="{FF2B5EF4-FFF2-40B4-BE49-F238E27FC236}">
                <a16:creationId xmlns:a16="http://schemas.microsoft.com/office/drawing/2014/main" id="{9FD1511E-B62B-4097-A97D-8D9B2E4AD4AF}"/>
              </a:ext>
            </a:extLst>
          </p:cNvPr>
          <p:cNvSpPr>
            <a:spLocks noGrp="1"/>
          </p:cNvSpPr>
          <p:nvPr userDrawn="1">
            <p:ph type="subTitle" idx="1" hasCustomPrompt="1"/>
          </p:nvPr>
        </p:nvSpPr>
        <p:spPr>
          <a:xfrm>
            <a:off x="2222044" y="3343464"/>
            <a:ext cx="6400800" cy="1097280"/>
          </a:xfrm>
          <a:prstGeom prst="rect">
            <a:avLst/>
          </a:prstGeom>
        </p:spPr>
        <p:txBody>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28pt  </a:t>
            </a:r>
          </a:p>
        </p:txBody>
      </p:sp>
      <p:pic>
        <p:nvPicPr>
          <p:cNvPr id="3" name="Picture 2" descr="Brand Logo">
            <a:extLst>
              <a:ext uri="{FF2B5EF4-FFF2-40B4-BE49-F238E27FC236}">
                <a16:creationId xmlns:a16="http://schemas.microsoft.com/office/drawing/2014/main" id="{751A659C-B8F6-4C43-AFB8-02C16EA0E2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52687" y="5883394"/>
            <a:ext cx="3557016" cy="615696"/>
          </a:xfrm>
          <a:prstGeom prst="rect">
            <a:avLst/>
          </a:prstGeom>
        </p:spPr>
      </p:pic>
      <p:pic>
        <p:nvPicPr>
          <p:cNvPr id="5" name="Picture 4">
            <a:extLst>
              <a:ext uri="{FF2B5EF4-FFF2-40B4-BE49-F238E27FC236}">
                <a16:creationId xmlns:a16="http://schemas.microsoft.com/office/drawing/2014/main" id="{30CB627A-7C5A-4CAA-AD4E-0B9E6287F7B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64250" y="6118585"/>
            <a:ext cx="2012530" cy="242891"/>
          </a:xfrm>
          <a:prstGeom prst="rect">
            <a:avLst/>
          </a:prstGeom>
        </p:spPr>
      </p:pic>
    </p:spTree>
    <p:extLst>
      <p:ext uri="{BB962C8B-B14F-4D97-AF65-F5344CB8AC3E}">
        <p14:creationId xmlns:p14="http://schemas.microsoft.com/office/powerpoint/2010/main" val="3605302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57D4EDC-1F82-4551-9D7F-D98C064E681E}"/>
              </a:ext>
            </a:extLst>
          </p:cNvPr>
          <p:cNvSpPr/>
          <p:nvPr userDrawn="1"/>
        </p:nvSpPr>
        <p:spPr>
          <a:xfrm rot="10800000" flipV="1">
            <a:off x="640080" y="914400"/>
            <a:ext cx="7405796" cy="5943600"/>
          </a:xfrm>
          <a:prstGeom prst="rect">
            <a:avLst/>
          </a:prstGeom>
          <a:gradFill flip="none" rotWithShape="1">
            <a:gsLst>
              <a:gs pos="17000">
                <a:schemeClr val="accent2"/>
              </a:gs>
              <a:gs pos="300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84E1496-E6CF-4C3F-8754-C59ADECD9F05}"/>
              </a:ext>
            </a:extLst>
          </p:cNvPr>
          <p:cNvSpPr/>
          <p:nvPr userDrawn="1"/>
        </p:nvSpPr>
        <p:spPr>
          <a:xfrm>
            <a:off x="320038" y="914400"/>
            <a:ext cx="320040" cy="5943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648A58-FA27-4AF7-83D8-4ACA950E4BFB}"/>
              </a:ext>
            </a:extLst>
          </p:cNvPr>
          <p:cNvSpPr/>
          <p:nvPr userDrawn="1"/>
        </p:nvSpPr>
        <p:spPr>
          <a:xfrm>
            <a:off x="8023944" y="914400"/>
            <a:ext cx="275469"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0E6C1AA-5826-46A2-B685-4F4EA2AE2AEB}"/>
              </a:ext>
            </a:extLst>
          </p:cNvPr>
          <p:cNvSpPr/>
          <p:nvPr userDrawn="1"/>
        </p:nvSpPr>
        <p:spPr>
          <a:xfrm>
            <a:off x="11465169" y="914400"/>
            <a:ext cx="396416" cy="5943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F11FF8A-B049-4996-AD66-199DE4FAA429}"/>
              </a:ext>
            </a:extLst>
          </p:cNvPr>
          <p:cNvSpPr>
            <a:spLocks noGrp="1"/>
          </p:cNvSpPr>
          <p:nvPr userDrawn="1">
            <p:ph type="ctrTitle" hasCustomPrompt="1"/>
          </p:nvPr>
        </p:nvSpPr>
        <p:spPr>
          <a:xfrm>
            <a:off x="893616" y="1687484"/>
            <a:ext cx="7061662" cy="2034025"/>
          </a:xfrm>
          <a:prstGeom prst="rect">
            <a:avLst/>
          </a:prstGeom>
          <a:noFill/>
        </p:spPr>
        <p:txBody>
          <a:bodyPr lIns="0" anchor="b">
            <a:noAutofit/>
          </a:bodyPr>
          <a:lstStyle>
            <a:lvl1pPr algn="l">
              <a:defRPr sz="4000" b="1">
                <a:solidFill>
                  <a:schemeClr val="tx1"/>
                </a:solidFill>
              </a:defRPr>
            </a:lvl1pPr>
          </a:lstStyle>
          <a:p>
            <a:r>
              <a:rPr lang="en-US"/>
              <a:t>Presentation title, 40pt bold.</a:t>
            </a:r>
          </a:p>
        </p:txBody>
      </p:sp>
      <p:sp>
        <p:nvSpPr>
          <p:cNvPr id="12" name="Text Placeholder 5">
            <a:extLst>
              <a:ext uri="{FF2B5EF4-FFF2-40B4-BE49-F238E27FC236}">
                <a16:creationId xmlns:a16="http://schemas.microsoft.com/office/drawing/2014/main" id="{3D4EBBA2-EF8B-47E2-8BD2-4C72B4AC8705}"/>
              </a:ext>
            </a:extLst>
          </p:cNvPr>
          <p:cNvSpPr>
            <a:spLocks noGrp="1"/>
          </p:cNvSpPr>
          <p:nvPr userDrawn="1">
            <p:ph type="body" sz="quarter" idx="10" hasCustomPrompt="1"/>
          </p:nvPr>
        </p:nvSpPr>
        <p:spPr>
          <a:xfrm>
            <a:off x="893615" y="3886199"/>
            <a:ext cx="7061663" cy="993372"/>
          </a:xfrm>
          <a:prstGeom prst="rect">
            <a:avLst/>
          </a:prstGeom>
        </p:spPr>
        <p:txBody>
          <a:bodyPr lIns="0" anchor="b"/>
          <a:lstStyle>
            <a:lvl1pPr marL="0" indent="0">
              <a:buFontTx/>
              <a:buNone/>
              <a:defRPr sz="2400" b="1">
                <a:solidFill>
                  <a:schemeClr val="tx1"/>
                </a:solidFill>
              </a:defRPr>
            </a:lvl1pPr>
          </a:lstStyle>
          <a:p>
            <a:pPr lvl="0"/>
            <a:r>
              <a:rPr lang="en-AU"/>
              <a:t>Other information, 24pt light bold.</a:t>
            </a:r>
            <a:endParaRPr lang="en-US"/>
          </a:p>
        </p:txBody>
      </p:sp>
      <p:sp>
        <p:nvSpPr>
          <p:cNvPr id="10" name="Picture Placeholder 3">
            <a:extLst>
              <a:ext uri="{FF2B5EF4-FFF2-40B4-BE49-F238E27FC236}">
                <a16:creationId xmlns:a16="http://schemas.microsoft.com/office/drawing/2014/main" id="{F07EF067-55D5-451A-96F0-865D6E6448E2}"/>
              </a:ext>
            </a:extLst>
          </p:cNvPr>
          <p:cNvSpPr>
            <a:spLocks noGrp="1"/>
          </p:cNvSpPr>
          <p:nvPr>
            <p:ph type="pic" sz="quarter" idx="11" hasCustomPrompt="1"/>
          </p:nvPr>
        </p:nvSpPr>
        <p:spPr>
          <a:xfrm>
            <a:off x="8732647" y="914400"/>
            <a:ext cx="2732521" cy="5943600"/>
          </a:xfrm>
          <a:prstGeom prst="rect">
            <a:avLst/>
          </a:prstGeom>
        </p:spPr>
        <p:txBody>
          <a:bodyPr/>
          <a:lstStyle>
            <a:lvl1pPr marL="0" indent="0">
              <a:buNone/>
              <a:defRPr sz="2000"/>
            </a:lvl1pPr>
          </a:lstStyle>
          <a:p>
            <a:r>
              <a:rPr lang="en-AU" sz="2000"/>
              <a:t>Click icon to add picture.</a:t>
            </a:r>
            <a:endParaRPr lang="en-US"/>
          </a:p>
        </p:txBody>
      </p:sp>
      <p:sp>
        <p:nvSpPr>
          <p:cNvPr id="16" name="Rectangle 15">
            <a:extLst>
              <a:ext uri="{FF2B5EF4-FFF2-40B4-BE49-F238E27FC236}">
                <a16:creationId xmlns:a16="http://schemas.microsoft.com/office/drawing/2014/main" id="{E4D3BA4D-DB3C-447E-B443-D7E86F5C38B3}"/>
              </a:ext>
            </a:extLst>
          </p:cNvPr>
          <p:cNvSpPr/>
          <p:nvPr userDrawn="1"/>
        </p:nvSpPr>
        <p:spPr>
          <a:xfrm>
            <a:off x="8457178" y="914400"/>
            <a:ext cx="275469" cy="5943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D14F1A-D8FF-4BD1-991E-C89C1D68301F}"/>
              </a:ext>
            </a:extLst>
          </p:cNvPr>
          <p:cNvSpPr/>
          <p:nvPr userDrawn="1"/>
        </p:nvSpPr>
        <p:spPr>
          <a:xfrm>
            <a:off x="8295977" y="914399"/>
            <a:ext cx="169461" cy="5943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Brand Logo">
            <a:extLst>
              <a:ext uri="{FF2B5EF4-FFF2-40B4-BE49-F238E27FC236}">
                <a16:creationId xmlns:a16="http://schemas.microsoft.com/office/drawing/2014/main" id="{F195A791-E41C-4C3C-B7FA-40DBF67C99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8163" y="247902"/>
            <a:ext cx="2943422" cy="509487"/>
          </a:xfrm>
          <a:prstGeom prst="rect">
            <a:avLst/>
          </a:prstGeom>
        </p:spPr>
      </p:pic>
    </p:spTree>
    <p:extLst>
      <p:ext uri="{BB962C8B-B14F-4D97-AF65-F5344CB8AC3E}">
        <p14:creationId xmlns:p14="http://schemas.microsoft.com/office/powerpoint/2010/main" val="2744117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1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23401D0B-9EFB-4C04-9FC3-F6F1A3F116D1}"/>
              </a:ext>
            </a:extLst>
          </p:cNvPr>
          <p:cNvSpPr>
            <a:spLocks noGrp="1"/>
          </p:cNvSpPr>
          <p:nvPr>
            <p:ph type="pic" sz="quarter" idx="11" hasCustomPrompt="1"/>
          </p:nvPr>
        </p:nvSpPr>
        <p:spPr>
          <a:xfrm>
            <a:off x="0" y="1072815"/>
            <a:ext cx="12192000" cy="5691110"/>
          </a:xfrm>
          <a:prstGeom prst="rect">
            <a:avLst/>
          </a:prstGeom>
        </p:spPr>
        <p:txBody>
          <a:bodyPr/>
          <a:lstStyle>
            <a:lvl1pPr marL="0" indent="0">
              <a:buNone/>
              <a:defRPr sz="2000"/>
            </a:lvl1pPr>
          </a:lstStyle>
          <a:p>
            <a:r>
              <a:rPr lang="en-AU" sz="2000"/>
              <a:t>Click icon to add picture.</a:t>
            </a:r>
            <a:endParaRPr lang="en-US"/>
          </a:p>
        </p:txBody>
      </p:sp>
      <p:sp>
        <p:nvSpPr>
          <p:cNvPr id="3" name="Rectangle 2">
            <a:extLst>
              <a:ext uri="{FF2B5EF4-FFF2-40B4-BE49-F238E27FC236}">
                <a16:creationId xmlns:a16="http://schemas.microsoft.com/office/drawing/2014/main" id="{7B2FCDA2-659E-4085-BB26-D4682AFC1EA4}"/>
              </a:ext>
            </a:extLst>
          </p:cNvPr>
          <p:cNvSpPr/>
          <p:nvPr userDrawn="1"/>
        </p:nvSpPr>
        <p:spPr>
          <a:xfrm flipV="1">
            <a:off x="0" y="6763924"/>
            <a:ext cx="12192000" cy="96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429207" y="1279283"/>
            <a:ext cx="11293399" cy="837012"/>
          </a:xfrm>
          <a:prstGeom prst="rect">
            <a:avLst/>
          </a:prstGeom>
          <a:noFill/>
        </p:spPr>
        <p:txBody>
          <a:bodyPr lIns="0" anchor="ctr" anchorCtr="0">
            <a:noAutofit/>
          </a:bodyPr>
          <a:lstStyle>
            <a:lvl1pPr algn="l">
              <a:defRPr sz="3200" b="1">
                <a:solidFill>
                  <a:schemeClr val="tx1"/>
                </a:solidFill>
              </a:defRPr>
            </a:lvl1pPr>
          </a:lstStyle>
          <a:p>
            <a:r>
              <a:rPr lang="en-US"/>
              <a:t>Presentation title, 32pt bold.  </a:t>
            </a:r>
          </a:p>
        </p:txBody>
      </p:sp>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429206" y="2121572"/>
            <a:ext cx="11293399" cy="418884"/>
          </a:xfrm>
          <a:prstGeom prst="rect">
            <a:avLst/>
          </a:prstGeom>
        </p:spPr>
        <p:txBody>
          <a:bodyPr lIns="0"/>
          <a:lstStyle>
            <a:lvl1pPr marL="0" indent="0">
              <a:buFontTx/>
              <a:buNone/>
              <a:defRPr sz="2000" b="1">
                <a:solidFill>
                  <a:schemeClr val="tx1"/>
                </a:solidFill>
              </a:defRPr>
            </a:lvl1pPr>
          </a:lstStyle>
          <a:p>
            <a:pPr lvl="0"/>
            <a:r>
              <a:rPr lang="en-AU"/>
              <a:t>Other information, 20pt light bold.</a:t>
            </a:r>
            <a:endParaRPr lang="en-US"/>
          </a:p>
        </p:txBody>
      </p:sp>
      <p:sp>
        <p:nvSpPr>
          <p:cNvPr id="12" name="Rectangle 11">
            <a:extLst>
              <a:ext uri="{FF2B5EF4-FFF2-40B4-BE49-F238E27FC236}">
                <a16:creationId xmlns:a16="http://schemas.microsoft.com/office/drawing/2014/main" id="{D65D5916-137C-46DD-B7BC-0D5F22EB6D34}"/>
              </a:ext>
            </a:extLst>
          </p:cNvPr>
          <p:cNvSpPr/>
          <p:nvPr userDrawn="1"/>
        </p:nvSpPr>
        <p:spPr>
          <a:xfrm>
            <a:off x="0" y="255656"/>
            <a:ext cx="12192000" cy="817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D7B051-C464-4C2D-86B7-71FA64087D8A}"/>
              </a:ext>
            </a:extLst>
          </p:cNvPr>
          <p:cNvSpPr/>
          <p:nvPr userDrawn="1"/>
        </p:nvSpPr>
        <p:spPr>
          <a:xfrm>
            <a:off x="-2" y="-4812"/>
            <a:ext cx="12192000" cy="272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4345417-CAE0-4B72-9DDD-F1DD6DC1A7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79183" y="492596"/>
            <a:ext cx="2943422" cy="343278"/>
          </a:xfrm>
          <a:prstGeom prst="rect">
            <a:avLst/>
          </a:prstGeom>
        </p:spPr>
      </p:pic>
    </p:spTree>
    <p:extLst>
      <p:ext uri="{BB962C8B-B14F-4D97-AF65-F5344CB8AC3E}">
        <p14:creationId xmlns:p14="http://schemas.microsoft.com/office/powerpoint/2010/main" val="153266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Option 11">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23401D0B-9EFB-4C04-9FC3-F6F1A3F116D1}"/>
              </a:ext>
            </a:extLst>
          </p:cNvPr>
          <p:cNvSpPr>
            <a:spLocks noGrp="1"/>
          </p:cNvSpPr>
          <p:nvPr>
            <p:ph type="pic" sz="quarter" idx="11" hasCustomPrompt="1"/>
          </p:nvPr>
        </p:nvSpPr>
        <p:spPr>
          <a:xfrm>
            <a:off x="0" y="2777705"/>
            <a:ext cx="12192000" cy="3986219"/>
          </a:xfrm>
          <a:prstGeom prst="rect">
            <a:avLst/>
          </a:prstGeom>
        </p:spPr>
        <p:txBody>
          <a:bodyPr/>
          <a:lstStyle>
            <a:lvl1pPr marL="0" indent="0">
              <a:buNone/>
              <a:defRPr sz="2000"/>
            </a:lvl1pPr>
          </a:lstStyle>
          <a:p>
            <a:r>
              <a:rPr lang="en-AU" sz="2000"/>
              <a:t>Click icon to add picture.</a:t>
            </a:r>
            <a:endParaRPr lang="en-US"/>
          </a:p>
        </p:txBody>
      </p:sp>
      <p:sp>
        <p:nvSpPr>
          <p:cNvPr id="3" name="Rectangle 2">
            <a:extLst>
              <a:ext uri="{FF2B5EF4-FFF2-40B4-BE49-F238E27FC236}">
                <a16:creationId xmlns:a16="http://schemas.microsoft.com/office/drawing/2014/main" id="{7B2FCDA2-659E-4085-BB26-D4682AFC1EA4}"/>
              </a:ext>
            </a:extLst>
          </p:cNvPr>
          <p:cNvSpPr/>
          <p:nvPr userDrawn="1"/>
        </p:nvSpPr>
        <p:spPr>
          <a:xfrm flipV="1">
            <a:off x="0" y="6763924"/>
            <a:ext cx="12192000" cy="967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429207" y="1279283"/>
            <a:ext cx="11293399" cy="837012"/>
          </a:xfrm>
          <a:prstGeom prst="rect">
            <a:avLst/>
          </a:prstGeom>
          <a:noFill/>
        </p:spPr>
        <p:txBody>
          <a:bodyPr lIns="0" anchor="ctr" anchorCtr="0">
            <a:noAutofit/>
          </a:bodyPr>
          <a:lstStyle>
            <a:lvl1pPr algn="l">
              <a:defRPr sz="3200" b="1">
                <a:solidFill>
                  <a:schemeClr val="tx1"/>
                </a:solidFill>
              </a:defRPr>
            </a:lvl1pPr>
          </a:lstStyle>
          <a:p>
            <a:r>
              <a:rPr lang="en-US"/>
              <a:t>Presentation title, 32pt bold.  </a:t>
            </a:r>
          </a:p>
        </p:txBody>
      </p:sp>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429206" y="2121572"/>
            <a:ext cx="11293399" cy="418884"/>
          </a:xfrm>
          <a:prstGeom prst="rect">
            <a:avLst/>
          </a:prstGeom>
        </p:spPr>
        <p:txBody>
          <a:bodyPr lIns="0"/>
          <a:lstStyle>
            <a:lvl1pPr marL="0" indent="0">
              <a:buFontTx/>
              <a:buNone/>
              <a:defRPr sz="2000" b="1">
                <a:solidFill>
                  <a:schemeClr val="tx1"/>
                </a:solidFill>
              </a:defRPr>
            </a:lvl1pPr>
          </a:lstStyle>
          <a:p>
            <a:pPr lvl="0"/>
            <a:r>
              <a:rPr lang="en-AU"/>
              <a:t>Other information, 20pt light bold.</a:t>
            </a:r>
            <a:endParaRPr lang="en-US"/>
          </a:p>
        </p:txBody>
      </p:sp>
      <p:sp>
        <p:nvSpPr>
          <p:cNvPr id="12" name="Rectangle 11">
            <a:extLst>
              <a:ext uri="{FF2B5EF4-FFF2-40B4-BE49-F238E27FC236}">
                <a16:creationId xmlns:a16="http://schemas.microsoft.com/office/drawing/2014/main" id="{D65D5916-137C-46DD-B7BC-0D5F22EB6D34}"/>
              </a:ext>
            </a:extLst>
          </p:cNvPr>
          <p:cNvSpPr/>
          <p:nvPr userDrawn="1"/>
        </p:nvSpPr>
        <p:spPr>
          <a:xfrm>
            <a:off x="0" y="255656"/>
            <a:ext cx="12192000" cy="8171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D7B051-C464-4C2D-86B7-71FA64087D8A}"/>
              </a:ext>
            </a:extLst>
          </p:cNvPr>
          <p:cNvSpPr/>
          <p:nvPr userDrawn="1"/>
        </p:nvSpPr>
        <p:spPr>
          <a:xfrm>
            <a:off x="-2" y="-4812"/>
            <a:ext cx="12192000" cy="2725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4345417-CAE0-4B72-9DDD-F1DD6DC1A7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79183" y="492596"/>
            <a:ext cx="2943422" cy="343278"/>
          </a:xfrm>
          <a:prstGeom prst="rect">
            <a:avLst/>
          </a:prstGeom>
        </p:spPr>
      </p:pic>
      <p:sp>
        <p:nvSpPr>
          <p:cNvPr id="10" name="Rectangle 9">
            <a:extLst>
              <a:ext uri="{FF2B5EF4-FFF2-40B4-BE49-F238E27FC236}">
                <a16:creationId xmlns:a16="http://schemas.microsoft.com/office/drawing/2014/main" id="{D3E82C74-D1D9-491E-A1F1-0FF32CD26AB1}"/>
              </a:ext>
            </a:extLst>
          </p:cNvPr>
          <p:cNvSpPr/>
          <p:nvPr userDrawn="1"/>
        </p:nvSpPr>
        <p:spPr>
          <a:xfrm>
            <a:off x="0" y="1060764"/>
            <a:ext cx="12192000" cy="1716942"/>
          </a:xfrm>
          <a:prstGeom prst="rect">
            <a:avLst/>
          </a:prstGeom>
          <a:gradFill flip="none" rotWithShape="1">
            <a:gsLst>
              <a:gs pos="0">
                <a:schemeClr val="accent1"/>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315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13">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0ACB09F-DF74-4676-A901-0349AA5EA950}"/>
              </a:ext>
            </a:extLst>
          </p:cNvPr>
          <p:cNvSpPr>
            <a:spLocks noGrp="1"/>
          </p:cNvSpPr>
          <p:nvPr>
            <p:ph type="pic" sz="quarter" idx="15" hasCustomPrompt="1"/>
          </p:nvPr>
        </p:nvSpPr>
        <p:spPr>
          <a:xfrm>
            <a:off x="6871758" y="-1"/>
            <a:ext cx="5320241" cy="6858001"/>
          </a:xfrm>
          <a:prstGeom prst="rect">
            <a:avLst/>
          </a:prstGeom>
        </p:spPr>
        <p:txBody>
          <a:bodyPr/>
          <a:lstStyle>
            <a:lvl1pPr marL="0" indent="0">
              <a:buNone/>
              <a:defRPr sz="2000"/>
            </a:lvl1pPr>
          </a:lstStyle>
          <a:p>
            <a:r>
              <a:rPr lang="en-AU" sz="2000"/>
              <a:t>Click icon to add picture.</a:t>
            </a:r>
            <a:endParaRPr lang="en-US"/>
          </a:p>
        </p:txBody>
      </p:sp>
      <p:sp>
        <p:nvSpPr>
          <p:cNvPr id="6" name="Rectangle 5">
            <a:extLst>
              <a:ext uri="{FF2B5EF4-FFF2-40B4-BE49-F238E27FC236}">
                <a16:creationId xmlns:a16="http://schemas.microsoft.com/office/drawing/2014/main" id="{850B0E64-377C-41C2-90F2-21E2A06CF9E3}"/>
              </a:ext>
            </a:extLst>
          </p:cNvPr>
          <p:cNvSpPr/>
          <p:nvPr userDrawn="1"/>
        </p:nvSpPr>
        <p:spPr>
          <a:xfrm rot="16200000" flipV="1">
            <a:off x="-381000" y="381000"/>
            <a:ext cx="6858000" cy="6096000"/>
          </a:xfrm>
          <a:prstGeom prst="rect">
            <a:avLst/>
          </a:prstGeom>
          <a:gradFill flip="none" rotWithShape="1">
            <a:gsLst>
              <a:gs pos="35000">
                <a:schemeClr val="accent2"/>
              </a:gs>
              <a:gs pos="0">
                <a:schemeClr val="accent2">
                  <a:lumMod val="73000"/>
                  <a:lumOff val="27000"/>
                </a:schemeClr>
              </a:gs>
              <a:gs pos="100000">
                <a:schemeClr val="accent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63708C1-FAE4-41C4-9C35-5B3D98BECA7C}"/>
              </a:ext>
            </a:extLst>
          </p:cNvPr>
          <p:cNvSpPr>
            <a:spLocks noGrp="1"/>
          </p:cNvSpPr>
          <p:nvPr>
            <p:ph type="ctrTitle" hasCustomPrompt="1"/>
          </p:nvPr>
        </p:nvSpPr>
        <p:spPr>
          <a:xfrm>
            <a:off x="670560" y="1743075"/>
            <a:ext cx="5273052" cy="1241847"/>
          </a:xfrm>
          <a:prstGeom prst="rect">
            <a:avLst/>
          </a:prstGeom>
          <a:noFill/>
        </p:spPr>
        <p:txBody>
          <a:bodyPr lIns="0" anchor="b">
            <a:noAutofit/>
          </a:bodyPr>
          <a:lstStyle>
            <a:lvl1pPr algn="l">
              <a:defRPr sz="4000" b="1">
                <a:solidFill>
                  <a:schemeClr val="tx1"/>
                </a:solidFill>
              </a:defRPr>
            </a:lvl1pPr>
          </a:lstStyle>
          <a:p>
            <a:r>
              <a:rPr lang="en-US"/>
              <a:t>Presentation title, 40pt bold.</a:t>
            </a:r>
          </a:p>
        </p:txBody>
      </p:sp>
      <p:sp>
        <p:nvSpPr>
          <p:cNvPr id="8" name="Rectangle 7">
            <a:extLst>
              <a:ext uri="{FF2B5EF4-FFF2-40B4-BE49-F238E27FC236}">
                <a16:creationId xmlns:a16="http://schemas.microsoft.com/office/drawing/2014/main" id="{A37D1AD0-40FD-4DF1-BCA5-F106730BD3F8}"/>
              </a:ext>
            </a:extLst>
          </p:cNvPr>
          <p:cNvSpPr/>
          <p:nvPr userDrawn="1"/>
        </p:nvSpPr>
        <p:spPr>
          <a:xfrm>
            <a:off x="6416547" y="0"/>
            <a:ext cx="45521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BCAB639-D94A-4008-AEFD-81F1A79ED85B}"/>
              </a:ext>
            </a:extLst>
          </p:cNvPr>
          <p:cNvSpPr/>
          <p:nvPr userDrawn="1"/>
        </p:nvSpPr>
        <p:spPr>
          <a:xfrm>
            <a:off x="6221506" y="0"/>
            <a:ext cx="2374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5">
            <a:extLst>
              <a:ext uri="{FF2B5EF4-FFF2-40B4-BE49-F238E27FC236}">
                <a16:creationId xmlns:a16="http://schemas.microsoft.com/office/drawing/2014/main" id="{5E4346F0-7793-4B1C-B9F4-F6F5B8F672CB}"/>
              </a:ext>
            </a:extLst>
          </p:cNvPr>
          <p:cNvSpPr>
            <a:spLocks noGrp="1"/>
          </p:cNvSpPr>
          <p:nvPr>
            <p:ph type="body" sz="quarter" idx="10" hasCustomPrompt="1"/>
          </p:nvPr>
        </p:nvSpPr>
        <p:spPr>
          <a:xfrm>
            <a:off x="670560" y="3194799"/>
            <a:ext cx="5273052" cy="913043"/>
          </a:xfrm>
          <a:prstGeom prst="rect">
            <a:avLst/>
          </a:prstGeom>
        </p:spPr>
        <p:txBody>
          <a:bodyPr lIns="0" anchor="b"/>
          <a:lstStyle>
            <a:lvl1pPr marL="0" indent="0">
              <a:buFontTx/>
              <a:buNone/>
              <a:defRPr sz="2000" b="0">
                <a:solidFill>
                  <a:schemeClr val="tx1"/>
                </a:solidFill>
              </a:defRPr>
            </a:lvl1pPr>
          </a:lstStyle>
          <a:p>
            <a:pPr lvl="0"/>
            <a:r>
              <a:rPr lang="en-AU"/>
              <a:t>Other information, 20pt light</a:t>
            </a:r>
            <a:endParaRPr lang="en-US"/>
          </a:p>
        </p:txBody>
      </p:sp>
      <p:sp>
        <p:nvSpPr>
          <p:cNvPr id="9" name="Rectangle 8">
            <a:extLst>
              <a:ext uri="{FF2B5EF4-FFF2-40B4-BE49-F238E27FC236}">
                <a16:creationId xmlns:a16="http://schemas.microsoft.com/office/drawing/2014/main" id="{7026A9FC-B237-4C70-9045-7492E6B30D56}"/>
              </a:ext>
            </a:extLst>
          </p:cNvPr>
          <p:cNvSpPr/>
          <p:nvPr userDrawn="1"/>
        </p:nvSpPr>
        <p:spPr>
          <a:xfrm>
            <a:off x="6096000" y="-2"/>
            <a:ext cx="12550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447C32B-0CD2-48C7-92C2-4E00CBFB82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70560" y="6098298"/>
            <a:ext cx="3557023" cy="414840"/>
          </a:xfrm>
          <a:prstGeom prst="rect">
            <a:avLst/>
          </a:prstGeom>
        </p:spPr>
      </p:pic>
    </p:spTree>
    <p:extLst>
      <p:ext uri="{BB962C8B-B14F-4D97-AF65-F5344CB8AC3E}">
        <p14:creationId xmlns:p14="http://schemas.microsoft.com/office/powerpoint/2010/main" val="2685334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noAutofit/>
          </a:bodyPr>
          <a:lstStyle>
            <a:lvl1pPr>
              <a:defRPr/>
            </a:lvl1pPr>
          </a:lstStyle>
          <a:p>
            <a:r>
              <a:rPr lang="en-US"/>
              <a:t>Agenda	</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695325" y="1243013"/>
            <a:ext cx="10801350" cy="4935537"/>
          </a:xfrm>
        </p:spPr>
        <p:txBody>
          <a:bodyPr/>
          <a:lstStyle>
            <a:lvl1pPr marL="0" indent="-540000">
              <a:buFont typeface="+mj-lt"/>
              <a:buAutoNum type="arabicPeriod"/>
              <a:defRPr b="1"/>
            </a:lvl1pPr>
            <a:lvl2pPr marL="720000" indent="-540000">
              <a:buFont typeface="+mj-lt"/>
              <a:buAutoNum type="arabicPeriod"/>
              <a:defRPr/>
            </a:lvl2pPr>
            <a:lvl3pPr marL="1080000" indent="-540000">
              <a:buFont typeface="+mj-lt"/>
              <a:buAutoNum type="arabicPeriod"/>
              <a:defRPr/>
            </a:lvl3pPr>
            <a:lvl4pPr marL="1440000" indent="-540000">
              <a:buFont typeface="+mj-lt"/>
              <a:buAutoNum type="arabicPeriod"/>
              <a:defRPr/>
            </a:lvl4pPr>
            <a:lvl5pPr marL="1800000" indent="-540000">
              <a:buFont typeface="+mj-lt"/>
              <a:buAutoNum type="arabicPeriod"/>
              <a:defRPr/>
            </a:lvl5pPr>
          </a:lstStyle>
          <a:p>
            <a:pPr lvl="0"/>
            <a:r>
              <a:rPr lang="en-US"/>
              <a:t>Numbered list, 24pt bold</a:t>
            </a:r>
          </a:p>
        </p:txBody>
      </p:sp>
      <p:cxnSp>
        <p:nvCxnSpPr>
          <p:cNvPr id="15" name="Straight Connector 14">
            <a:extLst>
              <a:ext uri="{FF2B5EF4-FFF2-40B4-BE49-F238E27FC236}">
                <a16:creationId xmlns:a16="http://schemas.microsoft.com/office/drawing/2014/main" id="{197C72B8-85D1-40F1-943D-22DB1FC9F4C8}"/>
              </a:ext>
            </a:extLst>
          </p:cNvPr>
          <p:cNvCxnSpPr>
            <a:cxnSpLocks/>
          </p:cNvCxnSpPr>
          <p:nvPr userDrawn="1"/>
        </p:nvCxnSpPr>
        <p:spPr>
          <a:xfrm>
            <a:off x="695324" y="6217920"/>
            <a:ext cx="1080135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936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White with Illustration">
    <p:spTree>
      <p:nvGrpSpPr>
        <p:cNvPr id="1" name=""/>
        <p:cNvGrpSpPr/>
        <p:nvPr/>
      </p:nvGrpSpPr>
      <p:grpSpPr>
        <a:xfrm>
          <a:off x="0" y="0"/>
          <a:ext cx="0" cy="0"/>
          <a:chOff x="0" y="0"/>
          <a:chExt cx="0" cy="0"/>
        </a:xfrm>
      </p:grpSpPr>
      <p:sp>
        <p:nvSpPr>
          <p:cNvPr id="17" name="Slide Number Placeholder 3">
            <a:extLst>
              <a:ext uri="{FF2B5EF4-FFF2-40B4-BE49-F238E27FC236}">
                <a16:creationId xmlns:a16="http://schemas.microsoft.com/office/drawing/2014/main" id="{10CA5C3B-9F6B-4202-B039-5D95C6E9DEDF}"/>
              </a:ext>
            </a:extLst>
          </p:cNvPr>
          <p:cNvSpPr>
            <a:spLocks noGrp="1"/>
          </p:cNvSpPr>
          <p:nvPr>
            <p:ph type="sldNum" sz="quarter" idx="11"/>
          </p:nvPr>
        </p:nvSpPr>
        <p:spPr>
          <a:xfrm>
            <a:off x="695325" y="6309360"/>
            <a:ext cx="781674" cy="274320"/>
          </a:xfrm>
        </p:spPr>
        <p:txBody>
          <a:bodyPr/>
          <a:lstStyle/>
          <a:p>
            <a:fld id="{9B3E39EC-4BE2-4DEA-81C0-4ABC0AAB4AC0}" type="slidenum">
              <a:rPr lang="en-AU" smtClean="0"/>
              <a:pPr/>
              <a:t>‹#›</a:t>
            </a:fld>
            <a:endParaRPr lang="en-AU"/>
          </a:p>
        </p:txBody>
      </p:sp>
      <p:sp>
        <p:nvSpPr>
          <p:cNvPr id="18" name="Rectangle 17">
            <a:extLst>
              <a:ext uri="{FF2B5EF4-FFF2-40B4-BE49-F238E27FC236}">
                <a16:creationId xmlns:a16="http://schemas.microsoft.com/office/drawing/2014/main" id="{7A9EF7E6-ED89-4012-A161-4364F61EF861}"/>
              </a:ext>
            </a:extLst>
          </p:cNvPr>
          <p:cNvSpPr/>
          <p:nvPr userDrawn="1"/>
        </p:nvSpPr>
        <p:spPr>
          <a:xfrm>
            <a:off x="0" y="0"/>
            <a:ext cx="18288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1EA9D34-614F-429C-8293-489530E2C409}"/>
              </a:ext>
            </a:extLst>
          </p:cNvPr>
          <p:cNvSpPr/>
          <p:nvPr userDrawn="1"/>
        </p:nvSpPr>
        <p:spPr>
          <a:xfrm>
            <a:off x="8791401" y="-2"/>
            <a:ext cx="182880" cy="68580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3EA16F1-E28F-4FA4-A588-D6E291DF16FC}"/>
              </a:ext>
            </a:extLst>
          </p:cNvPr>
          <p:cNvSpPr/>
          <p:nvPr userDrawn="1"/>
        </p:nvSpPr>
        <p:spPr>
          <a:xfrm>
            <a:off x="8937567" y="-2"/>
            <a:ext cx="3254433"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D071FC40-586F-453E-B70F-90860DD80EA4}"/>
              </a:ext>
            </a:extLst>
          </p:cNvPr>
          <p:cNvSpPr>
            <a:spLocks noGrp="1"/>
          </p:cNvSpPr>
          <p:nvPr>
            <p:ph type="title" hasCustomPrompt="1"/>
          </p:nvPr>
        </p:nvSpPr>
        <p:spPr>
          <a:xfrm>
            <a:off x="695324" y="486795"/>
            <a:ext cx="7669867" cy="640080"/>
          </a:xfrm>
        </p:spPr>
        <p:txBody>
          <a:bodyPr>
            <a:noAutofit/>
          </a:bodyPr>
          <a:lstStyle>
            <a:lvl1pPr>
              <a:defRPr/>
            </a:lvl1pPr>
          </a:lstStyle>
          <a:p>
            <a:r>
              <a:rPr lang="en-US"/>
              <a:t>Agenda	</a:t>
            </a:r>
          </a:p>
        </p:txBody>
      </p:sp>
      <p:sp>
        <p:nvSpPr>
          <p:cNvPr id="23" name="Text Placeholder 5">
            <a:extLst>
              <a:ext uri="{FF2B5EF4-FFF2-40B4-BE49-F238E27FC236}">
                <a16:creationId xmlns:a16="http://schemas.microsoft.com/office/drawing/2014/main" id="{48A73B0E-3095-4C8D-B9EA-24219C1B3AD6}"/>
              </a:ext>
            </a:extLst>
          </p:cNvPr>
          <p:cNvSpPr>
            <a:spLocks noGrp="1"/>
          </p:cNvSpPr>
          <p:nvPr>
            <p:ph type="body" sz="quarter" idx="14" hasCustomPrompt="1"/>
          </p:nvPr>
        </p:nvSpPr>
        <p:spPr>
          <a:xfrm>
            <a:off x="695342" y="1622657"/>
            <a:ext cx="7670208" cy="1441424"/>
          </a:xfrm>
        </p:spPr>
        <p:txBody>
          <a:bodyPr/>
          <a:lstStyle>
            <a:lvl1pPr marL="342900" indent="-342900">
              <a:spcBef>
                <a:spcPts val="600"/>
              </a:spcBef>
              <a:buFont typeface="Wingdings" panose="05000000000000000000" pitchFamily="2" charset="2"/>
              <a:buChar char="§"/>
              <a:defRPr sz="2000" b="0">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a:t>Bullet</a:t>
            </a:r>
          </a:p>
          <a:p>
            <a:pPr lvl="0"/>
            <a:r>
              <a:rPr lang="en-US"/>
              <a:t>Bullet</a:t>
            </a:r>
          </a:p>
          <a:p>
            <a:pPr lvl="0"/>
            <a:r>
              <a:rPr lang="en-US"/>
              <a:t>Bullet</a:t>
            </a:r>
          </a:p>
          <a:p>
            <a:pPr lvl="0"/>
            <a:r>
              <a:rPr lang="en-US"/>
              <a:t>Bullet</a:t>
            </a:r>
          </a:p>
          <a:p>
            <a:pPr lvl="0"/>
            <a:endParaRPr lang="en-US"/>
          </a:p>
        </p:txBody>
      </p:sp>
      <p:sp>
        <p:nvSpPr>
          <p:cNvPr id="24" name="Text Placeholder 5">
            <a:extLst>
              <a:ext uri="{FF2B5EF4-FFF2-40B4-BE49-F238E27FC236}">
                <a16:creationId xmlns:a16="http://schemas.microsoft.com/office/drawing/2014/main" id="{B85C7F59-FD05-4CF7-B2E4-68F30B0EF5AB}"/>
              </a:ext>
            </a:extLst>
          </p:cNvPr>
          <p:cNvSpPr>
            <a:spLocks noGrp="1"/>
          </p:cNvSpPr>
          <p:nvPr>
            <p:ph type="body" sz="quarter" idx="15" hasCustomPrompt="1"/>
          </p:nvPr>
        </p:nvSpPr>
        <p:spPr>
          <a:xfrm>
            <a:off x="695342" y="3153351"/>
            <a:ext cx="7670208" cy="408156"/>
          </a:xfrm>
        </p:spPr>
        <p:txBody>
          <a:bodyPr anchor="ctr"/>
          <a:lstStyle>
            <a:lvl1pPr marL="0" indent="0">
              <a:buFontTx/>
              <a:buNone/>
              <a:defRPr sz="2400" b="1">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a:t>Sub heading</a:t>
            </a:r>
          </a:p>
        </p:txBody>
      </p:sp>
      <p:sp>
        <p:nvSpPr>
          <p:cNvPr id="25" name="Text Placeholder 5">
            <a:extLst>
              <a:ext uri="{FF2B5EF4-FFF2-40B4-BE49-F238E27FC236}">
                <a16:creationId xmlns:a16="http://schemas.microsoft.com/office/drawing/2014/main" id="{EAB6047A-B279-48F5-BCF0-B5B83923658C}"/>
              </a:ext>
            </a:extLst>
          </p:cNvPr>
          <p:cNvSpPr>
            <a:spLocks noGrp="1"/>
          </p:cNvSpPr>
          <p:nvPr>
            <p:ph type="body" sz="quarter" idx="16" hasCustomPrompt="1"/>
          </p:nvPr>
        </p:nvSpPr>
        <p:spPr>
          <a:xfrm>
            <a:off x="695342" y="3618293"/>
            <a:ext cx="7670208" cy="1441424"/>
          </a:xfrm>
        </p:spPr>
        <p:txBody>
          <a:bodyPr/>
          <a:lstStyle>
            <a:lvl1pPr marL="342900" indent="-342900">
              <a:spcBef>
                <a:spcPts val="600"/>
              </a:spcBef>
              <a:buFont typeface="Wingdings" panose="05000000000000000000" pitchFamily="2" charset="2"/>
              <a:buChar char="§"/>
              <a:defRPr sz="2000" b="0">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a:t>Bullet</a:t>
            </a:r>
          </a:p>
          <a:p>
            <a:pPr lvl="0"/>
            <a:r>
              <a:rPr lang="en-US"/>
              <a:t>Bullet</a:t>
            </a:r>
          </a:p>
          <a:p>
            <a:pPr lvl="0"/>
            <a:r>
              <a:rPr lang="en-US"/>
              <a:t>Bullet</a:t>
            </a:r>
          </a:p>
          <a:p>
            <a:pPr lvl="0"/>
            <a:r>
              <a:rPr lang="en-US"/>
              <a:t>Bullet</a:t>
            </a:r>
          </a:p>
          <a:p>
            <a:pPr lvl="0"/>
            <a:endParaRPr lang="en-US"/>
          </a:p>
        </p:txBody>
      </p:sp>
      <p:sp>
        <p:nvSpPr>
          <p:cNvPr id="26" name="Text Placeholder 5">
            <a:extLst>
              <a:ext uri="{FF2B5EF4-FFF2-40B4-BE49-F238E27FC236}">
                <a16:creationId xmlns:a16="http://schemas.microsoft.com/office/drawing/2014/main" id="{14D8CF55-A341-4437-A206-F440861F3F24}"/>
              </a:ext>
            </a:extLst>
          </p:cNvPr>
          <p:cNvSpPr>
            <a:spLocks noGrp="1"/>
          </p:cNvSpPr>
          <p:nvPr>
            <p:ph type="body" sz="quarter" idx="17" hasCustomPrompt="1"/>
          </p:nvPr>
        </p:nvSpPr>
        <p:spPr>
          <a:xfrm>
            <a:off x="695342" y="1156404"/>
            <a:ext cx="7670208" cy="408156"/>
          </a:xfrm>
        </p:spPr>
        <p:txBody>
          <a:bodyPr anchor="ctr"/>
          <a:lstStyle>
            <a:lvl1pPr marL="0" indent="0">
              <a:buFontTx/>
              <a:buNone/>
              <a:defRPr sz="2400" b="1">
                <a:solidFill>
                  <a:schemeClr val="tx2"/>
                </a:solidFill>
              </a:defRPr>
            </a:lvl1pPr>
            <a:lvl2pPr marL="360000" indent="0">
              <a:buFontTx/>
              <a:buNone/>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a:t>Sub heading</a:t>
            </a:r>
          </a:p>
        </p:txBody>
      </p:sp>
      <p:cxnSp>
        <p:nvCxnSpPr>
          <p:cNvPr id="27" name="Straight Connector 26">
            <a:extLst>
              <a:ext uri="{FF2B5EF4-FFF2-40B4-BE49-F238E27FC236}">
                <a16:creationId xmlns:a16="http://schemas.microsoft.com/office/drawing/2014/main" id="{6D13F987-6260-4F87-933E-B4764172DB90}"/>
              </a:ext>
            </a:extLst>
          </p:cNvPr>
          <p:cNvCxnSpPr>
            <a:cxnSpLocks/>
          </p:cNvCxnSpPr>
          <p:nvPr userDrawn="1"/>
        </p:nvCxnSpPr>
        <p:spPr>
          <a:xfrm>
            <a:off x="694982" y="1126875"/>
            <a:ext cx="767020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66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guide id="4" pos="724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Horizontal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tx1"/>
                </a:solidFill>
              </a:defRPr>
            </a:lvl1pPr>
          </a:lstStyle>
          <a:p>
            <a:r>
              <a:rPr lang="en-US"/>
              <a:t>Slide title, 28pt bold</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lvl1pPr>
              <a:defRPr>
                <a:solidFill>
                  <a:schemeClr val="tx1"/>
                </a:solidFill>
              </a:defRPr>
            </a:lvl1pPr>
          </a:lstStyle>
          <a:p>
            <a:fld id="{9B3E39EC-4BE2-4DEA-81C0-4ABC0AAB4AC0}" type="slidenum">
              <a:rPr lang="en-AU" smtClean="0"/>
              <a:pPr/>
              <a:t>‹#›</a:t>
            </a:fld>
            <a:endParaRPr lang="en-AU"/>
          </a:p>
        </p:txBody>
      </p:sp>
      <p:sp>
        <p:nvSpPr>
          <p:cNvPr id="15" name="Rectangle 14">
            <a:extLst>
              <a:ext uri="{FF2B5EF4-FFF2-40B4-BE49-F238E27FC236}">
                <a16:creationId xmlns:a16="http://schemas.microsoft.com/office/drawing/2014/main" id="{0B253A9E-4157-4649-9B03-BC26F137140A}"/>
              </a:ext>
            </a:extLst>
          </p:cNvPr>
          <p:cNvSpPr/>
          <p:nvPr userDrawn="1"/>
        </p:nvSpPr>
        <p:spPr>
          <a:xfrm>
            <a:off x="9245604" y="6675120"/>
            <a:ext cx="265176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6675120"/>
            <a:ext cx="323851"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6675120"/>
            <a:ext cx="9323754"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B76585DA-F70E-4CB6-B203-9BDB7203027C}"/>
              </a:ext>
            </a:extLst>
          </p:cNvPr>
          <p:cNvSpPr>
            <a:spLocks noGrp="1"/>
          </p:cNvSpPr>
          <p:nvPr>
            <p:ph type="body" sz="quarter" idx="12"/>
          </p:nvPr>
        </p:nvSpPr>
        <p:spPr>
          <a:xfrm>
            <a:off x="695325" y="1384917"/>
            <a:ext cx="10801351" cy="4793633"/>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9534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Horizontal Color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solidFill>
                  <a:schemeClr val="tx1"/>
                </a:solidFill>
              </a:defRPr>
            </a:lvl1pPr>
          </a:lstStyle>
          <a:p>
            <a:r>
              <a:rPr lang="en-US"/>
              <a:t>Slide title, 28pt bold</a:t>
            </a:r>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lvl1pPr>
              <a:defRPr>
                <a:solidFill>
                  <a:schemeClr val="tx1"/>
                </a:solidFill>
              </a:defRPr>
            </a:lvl1pPr>
          </a:lstStyle>
          <a:p>
            <a:fld id="{9B3E39EC-4BE2-4DEA-81C0-4ABC0AAB4AC0}" type="slidenum">
              <a:rPr lang="en-AU" smtClean="0"/>
              <a:pPr/>
              <a:t>‹#›</a:t>
            </a:fld>
            <a:endParaRPr lang="en-AU"/>
          </a:p>
        </p:txBody>
      </p:sp>
      <p:sp>
        <p:nvSpPr>
          <p:cNvPr id="15" name="Rectangle 14">
            <a:extLst>
              <a:ext uri="{FF2B5EF4-FFF2-40B4-BE49-F238E27FC236}">
                <a16:creationId xmlns:a16="http://schemas.microsoft.com/office/drawing/2014/main" id="{0B253A9E-4157-4649-9B03-BC26F137140A}"/>
              </a:ext>
            </a:extLst>
          </p:cNvPr>
          <p:cNvSpPr/>
          <p:nvPr userDrawn="1"/>
        </p:nvSpPr>
        <p:spPr>
          <a:xfrm>
            <a:off x="9245604" y="6675120"/>
            <a:ext cx="2651760" cy="1828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6675120"/>
            <a:ext cx="323851"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6675120"/>
            <a:ext cx="9323754" cy="1828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F7004E21-209B-4C73-8D23-0C3225B94645}"/>
              </a:ext>
            </a:extLst>
          </p:cNvPr>
          <p:cNvSpPr>
            <a:spLocks noGrp="1"/>
          </p:cNvSpPr>
          <p:nvPr>
            <p:ph type="pic" sz="quarter" idx="12"/>
          </p:nvPr>
        </p:nvSpPr>
        <p:spPr>
          <a:xfrm>
            <a:off x="695325" y="1328738"/>
            <a:ext cx="10801350" cy="4778375"/>
          </a:xfrm>
        </p:spPr>
        <p:txBody>
          <a:bodyPr/>
          <a:lstStyle/>
          <a:p>
            <a:endParaRPr lang="en-AU"/>
          </a:p>
        </p:txBody>
      </p:sp>
    </p:spTree>
    <p:extLst>
      <p:ext uri="{BB962C8B-B14F-4D97-AF65-F5344CB8AC3E}">
        <p14:creationId xmlns:p14="http://schemas.microsoft.com/office/powerpoint/2010/main" val="41253489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4.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5.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92981"/>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0" r:id="rId3"/>
    <p:sldLayoutId id="2147484094" r:id="rId4"/>
    <p:sldLayoutId id="2147483933" r:id="rId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695326" y="486795"/>
            <a:ext cx="10801350" cy="640080"/>
          </a:xfrm>
          <a:prstGeom prst="rect">
            <a:avLst/>
          </a:prstGeom>
        </p:spPr>
        <p:txBody>
          <a:bodyPr vert="horz" lIns="0" tIns="0" rIns="0" bIns="0" rtlCol="0" anchor="ctr">
            <a:normAutofit/>
          </a:bodyPr>
          <a:lstStyle/>
          <a:p>
            <a:r>
              <a:rPr lang="en-US"/>
              <a:t>Click to edit Master title style</a:t>
            </a:r>
            <a:endParaRPr lang="en-AU"/>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695325" y="1384917"/>
            <a:ext cx="10801351" cy="4741563"/>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695324" y="6309360"/>
            <a:ext cx="1116223"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a:p>
        </p:txBody>
      </p:sp>
      <p:sp>
        <p:nvSpPr>
          <p:cNvPr id="9" name="Footer Placeholder 2">
            <a:extLst>
              <a:ext uri="{FF2B5EF4-FFF2-40B4-BE49-F238E27FC236}">
                <a16:creationId xmlns:a16="http://schemas.microsoft.com/office/drawing/2014/main" id="{029A91EB-6E88-4046-9943-3DD7FF8970EA}"/>
              </a:ext>
            </a:extLst>
          </p:cNvPr>
          <p:cNvSpPr txBox="1">
            <a:spLocks/>
          </p:cNvSpPr>
          <p:nvPr userDrawn="1"/>
        </p:nvSpPr>
        <p:spPr>
          <a:xfrm>
            <a:off x="9281159" y="6309360"/>
            <a:ext cx="2215517" cy="274320"/>
          </a:xfrm>
          <a:prstGeom prst="rect">
            <a:avLst/>
          </a:prstGeom>
        </p:spPr>
        <p:txBody>
          <a:bodyPr vert="horz" lIns="0" tIns="0" rIns="0" bIns="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100" b="0" i="0" u="none" strike="noStrike" kern="1200" cap="none" spc="0" normalizeH="0" baseline="0" noProof="0">
                <a:ln>
                  <a:noFill/>
                </a:ln>
                <a:solidFill>
                  <a:srgbClr val="000000"/>
                </a:solidFill>
                <a:effectLst/>
                <a:uLnTx/>
                <a:uFillTx/>
                <a:latin typeface="+mn-lt"/>
                <a:ea typeface="+mn-ea"/>
                <a:cs typeface="+mn-cs"/>
              </a:rPr>
              <a:t>©Jacobs </a:t>
            </a:r>
            <a:fld id="{4E2E76E7-689B-4738-96D0-D55CED392EBC}" type="datetimeyyyy">
              <a:rPr kumimoji="0" lang="en-AU" sz="1100" b="0" i="0" u="none" strike="noStrike" kern="1200" cap="none" spc="0" normalizeH="0" baseline="0" noProof="0" smtClean="0">
                <a:ln>
                  <a:noFill/>
                </a:ln>
                <a:solidFill>
                  <a:srgbClr val="000000"/>
                </a:solidFill>
                <a:effectLst/>
                <a:uLnTx/>
                <a:uFillTx/>
                <a:latin typeface="+mn-lt"/>
                <a:ea typeface="+mn-ea"/>
                <a:cs typeface="+mn-cs"/>
              </a:rPr>
              <a:t>2022</a:t>
            </a:fld>
            <a:endParaRPr kumimoji="0" lang="en-AU" sz="1100" b="0" i="0" u="none" strike="noStrike" kern="1200" cap="none" spc="0" normalizeH="0" baseline="0" noProof="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2759806472"/>
      </p:ext>
    </p:extLst>
  </p:cSld>
  <p:clrMap bg1="lt1" tx1="dk1" bg2="lt2" tx2="dk2" accent1="accent1" accent2="accent2" accent3="accent3" accent4="accent4" accent5="accent5" accent6="accent6" hlink="hlink" folHlink="folHlink"/>
  <p:sldLayoutIdLst>
    <p:sldLayoutId id="2147483724" r:id="rId1"/>
    <p:sldLayoutId id="2147483883" r:id="rId2"/>
  </p:sldLayoutIdLst>
  <p:hf hdr="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userDrawn="1">
          <p15:clr>
            <a:srgbClr val="F26B43"/>
          </p15:clr>
        </p15:guide>
        <p15:guide id="2" pos="3840" userDrawn="1">
          <p15:clr>
            <a:srgbClr val="F26B43"/>
          </p15:clr>
        </p15:guide>
        <p15:guide id="3" pos="438" userDrawn="1">
          <p15:clr>
            <a:srgbClr val="F26B43"/>
          </p15:clr>
        </p15:guide>
        <p15:guide id="4" pos="724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695324" y="549275"/>
            <a:ext cx="10801352" cy="577600"/>
          </a:xfrm>
          <a:prstGeom prst="rect">
            <a:avLst/>
          </a:prstGeom>
        </p:spPr>
        <p:txBody>
          <a:bodyPr vert="horz" lIns="0" tIns="0" rIns="0" bIns="0" rtlCol="0" anchor="ctr">
            <a:noAutofit/>
          </a:bodyPr>
          <a:lstStyle/>
          <a:p>
            <a:r>
              <a:rPr lang="en-US"/>
              <a:t>Slide title, 28pt bold</a:t>
            </a:r>
            <a:endParaRPr lang="en-AU"/>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695324" y="1384917"/>
            <a:ext cx="10801352" cy="4741563"/>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695324" y="6309360"/>
            <a:ext cx="728034"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a:p>
        </p:txBody>
      </p:sp>
    </p:spTree>
    <p:extLst>
      <p:ext uri="{BB962C8B-B14F-4D97-AF65-F5344CB8AC3E}">
        <p14:creationId xmlns:p14="http://schemas.microsoft.com/office/powerpoint/2010/main" val="3830354973"/>
      </p:ext>
    </p:extLst>
  </p:cSld>
  <p:clrMap bg1="lt1" tx1="dk1" bg2="lt2" tx2="dk2" accent1="accent1" accent2="accent2" accent3="accent3" accent4="accent4" accent5="accent5" accent6="accent6" hlink="hlink" folHlink="folHlink"/>
  <p:sldLayoutIdLst>
    <p:sldLayoutId id="2147484093" r:id="rId1"/>
    <p:sldLayoutId id="2147484095" r:id="rId2"/>
    <p:sldLayoutId id="2147484096" r:id="rId3"/>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38">
          <p15:clr>
            <a:srgbClr val="F26B43"/>
          </p15:clr>
        </p15:guide>
        <p15:guide id="4" pos="7242">
          <p15:clr>
            <a:srgbClr val="F26B43"/>
          </p15:clr>
        </p15:guide>
        <p15:guide id="5" orient="horz" pos="346">
          <p15:clr>
            <a:srgbClr val="F26B43"/>
          </p15:clr>
        </p15:guide>
        <p15:guide id="6" orient="horz" pos="397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695326" y="486795"/>
            <a:ext cx="10801349" cy="640080"/>
          </a:xfrm>
          <a:prstGeom prst="rect">
            <a:avLst/>
          </a:prstGeom>
        </p:spPr>
        <p:txBody>
          <a:bodyPr vert="horz" lIns="0" tIns="0" rIns="0" bIns="0" rtlCol="0" anchor="ctr">
            <a:noAutofit/>
          </a:bodyPr>
          <a:lstStyle/>
          <a:p>
            <a:r>
              <a:rPr lang="en-US"/>
              <a:t>Slide title, 28pt bold</a:t>
            </a:r>
            <a:endParaRPr lang="en-AU"/>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695325" y="1384917"/>
            <a:ext cx="10801350" cy="4741563"/>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695325" y="6309360"/>
            <a:ext cx="1280124"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a:p>
        </p:txBody>
      </p:sp>
    </p:spTree>
    <p:extLst>
      <p:ext uri="{BB962C8B-B14F-4D97-AF65-F5344CB8AC3E}">
        <p14:creationId xmlns:p14="http://schemas.microsoft.com/office/powerpoint/2010/main" val="358672887"/>
      </p:ext>
    </p:extLst>
  </p:cSld>
  <p:clrMap bg1="lt1" tx1="dk1" bg2="lt2" tx2="dk2" accent1="accent1" accent2="accent2" accent3="accent3" accent4="accent4" accent5="accent5" accent6="accent6" hlink="hlink" folHlink="folHlink"/>
  <p:sldLayoutIdLst>
    <p:sldLayoutId id="2147484008"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8" userDrawn="1">
          <p15:clr>
            <a:srgbClr val="F26B43"/>
          </p15:clr>
        </p15:guide>
        <p15:guide id="4" pos="724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Autofit/>
          </a:bodyPr>
          <a:lstStyle/>
          <a:p>
            <a:r>
              <a:rPr lang="en-US"/>
              <a:t>Slide title, 28pt bold</a:t>
            </a:r>
            <a:endParaRPr lang="en-AU"/>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n-lt"/>
                <a:cs typeface="JacobsChronos" pitchFamily="34" charset="0"/>
              </a:defRPr>
            </a:lvl1pPr>
          </a:lstStyle>
          <a:p>
            <a:fld id="{9B3E39EC-4BE2-4DEA-81C0-4ABC0AAB4AC0}" type="slidenum">
              <a:rPr lang="en-AU" smtClean="0"/>
              <a:pPr/>
              <a:t>‹#›</a:t>
            </a:fld>
            <a:endParaRPr lang="en-AU"/>
          </a:p>
        </p:txBody>
      </p:sp>
    </p:spTree>
    <p:extLst>
      <p:ext uri="{BB962C8B-B14F-4D97-AF65-F5344CB8AC3E}">
        <p14:creationId xmlns:p14="http://schemas.microsoft.com/office/powerpoint/2010/main" val="1849771300"/>
      </p:ext>
    </p:extLst>
  </p:cSld>
  <p:clrMap bg1="lt1" tx1="dk1" bg2="lt2" tx2="dk2" accent1="accent1" accent2="accent2" accent3="accent3" accent4="accent4" accent5="accent5" accent6="accent6" hlink="hlink" folHlink="folHlink"/>
  <p:sldLayoutIdLst>
    <p:sldLayoutId id="2147483775" r:id="rId1"/>
    <p:sldLayoutId id="2147483776" r:id="rId2"/>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mj-lt"/>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mj-lt"/>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mj-lt"/>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mj-lt"/>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bg1"/>
                </a:solidFill>
                <a:latin typeface="+mn-lt"/>
                <a:cs typeface="JacobsChronos" pitchFamily="34" charset="0"/>
              </a:defRPr>
            </a:lvl1pPr>
          </a:lstStyle>
          <a:p>
            <a:fld id="{9B3E39EC-4BE2-4DEA-81C0-4ABC0AAB4AC0}" type="slidenum">
              <a:rPr lang="en-AU" smtClean="0"/>
              <a:pPr/>
              <a:t>‹#›</a:t>
            </a:fld>
            <a:endParaRPr lang="en-AU"/>
          </a:p>
        </p:txBody>
      </p:sp>
      <p:sp>
        <p:nvSpPr>
          <p:cNvPr id="5" name="Footer Placeholder 2">
            <a:extLst>
              <a:ext uri="{FF2B5EF4-FFF2-40B4-BE49-F238E27FC236}">
                <a16:creationId xmlns:a16="http://schemas.microsoft.com/office/drawing/2014/main" id="{9B9D1717-5174-46E8-AD1C-2ACF52ADCAAD}"/>
              </a:ext>
            </a:extLst>
          </p:cNvPr>
          <p:cNvSpPr txBox="1">
            <a:spLocks/>
          </p:cNvSpPr>
          <p:nvPr userDrawn="1"/>
        </p:nvSpPr>
        <p:spPr>
          <a:xfrm>
            <a:off x="9281159" y="6309360"/>
            <a:ext cx="2560320" cy="274320"/>
          </a:xfrm>
          <a:prstGeom prst="rect">
            <a:avLst/>
          </a:prstGeom>
        </p:spPr>
        <p:txBody>
          <a:bodyPr vert="horz" lIns="0" tIns="0" rIns="0" bIns="0" rtlCol="0" anchor="b" anchorCtr="0"/>
          <a:lstStyle>
            <a:defPPr>
              <a:defRPr lang="en-US"/>
            </a:defPPr>
            <a:lvl1pPr marL="0" algn="r"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100" b="1" i="0" u="none" strike="noStrike" kern="1200" cap="none" spc="0" normalizeH="0" baseline="0" noProof="0">
                <a:ln>
                  <a:noFill/>
                </a:ln>
                <a:solidFill>
                  <a:schemeClr val="bg1"/>
                </a:solidFill>
                <a:effectLst/>
                <a:uLnTx/>
                <a:uFillTx/>
                <a:latin typeface="+mn-lt"/>
                <a:ea typeface="+mn-ea"/>
                <a:cs typeface="+mn-cs"/>
              </a:rPr>
              <a:t>©Jacobs </a:t>
            </a:r>
            <a:fld id="{9FEEAF66-6FF2-4E01-B6F9-FBBA4C4091BF}" type="datetime1">
              <a:rPr kumimoji="0" lang="en-AU" sz="1100" b="1"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19/10/2022</a:t>
            </a:fld>
            <a:endParaRPr kumimoji="0" lang="en-AU" sz="1100" b="1"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050041300"/>
      </p:ext>
    </p:extLst>
  </p:cSld>
  <p:clrMap bg1="lt1" tx1="dk1" bg2="lt2" tx2="dk2" accent1="accent1" accent2="accent2" accent3="accent3" accent4="accent4" accent5="accent5" accent6="accent6" hlink="hlink" folHlink="folHlink"/>
  <p:sldLayoutIdLst>
    <p:sldLayoutId id="2147483856"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271093"/>
      </p:ext>
    </p:extLst>
  </p:cSld>
  <p:clrMap bg1="lt1" tx1="dk1" bg2="lt2" tx2="dk2" accent1="accent1" accent2="accent2" accent3="accent3" accent4="accent4" accent5="accent5" accent6="accent6" hlink="hlink" folHlink="folHlink"/>
  <p:sldLayoutIdLst>
    <p:sldLayoutId id="2147483667"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acobs Chronos" panose="010B0603030503030204" pitchFamily="34" charset="0"/>
          <a:ea typeface="+mn-ea"/>
          <a:cs typeface="Jacobs Chronos" panose="010B0603030503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686482"/>
      </p:ext>
    </p:extLst>
  </p:cSld>
  <p:clrMap bg1="lt1" tx1="dk1" bg2="lt2" tx2="dk2" accent1="accent1" accent2="accent2" accent3="accent3" accent4="accent4" accent5="accent5" accent6="accent6" hlink="hlink" folHlink="folHlink"/>
  <p:sldLayoutIdLst>
    <p:sldLayoutId id="2147483938"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acobs Chronos" panose="010B0603030503030204" pitchFamily="34" charset="0"/>
          <a:ea typeface="+mn-ea"/>
          <a:cs typeface="Jacobs Chronos" panose="010B0603030503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207963"/>
      </p:ext>
    </p:extLst>
  </p:cSld>
  <p:clrMap bg1="lt1" tx1="dk1" bg2="lt2" tx2="dk2" accent1="accent1" accent2="accent2" accent3="accent3" accent4="accent4" accent5="accent5" accent6="accent6" hlink="hlink" folHlink="folHlink"/>
  <p:sldLayoutIdLst>
    <p:sldLayoutId id="2147483782" r:id="rId1"/>
  </p:sldLayoutIdLst>
  <p:hf hd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9.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outdoor, tree, person, person&#10;&#10;Description automatically generated">
            <a:extLst>
              <a:ext uri="{FF2B5EF4-FFF2-40B4-BE49-F238E27FC236}">
                <a16:creationId xmlns:a16="http://schemas.microsoft.com/office/drawing/2014/main" id="{4C77578E-DD2B-4DA3-859C-3783F771724B}"/>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40E5C498-CDF1-4E1B-BB15-B9A46257FD0E}"/>
              </a:ext>
            </a:extLst>
          </p:cNvPr>
          <p:cNvSpPr>
            <a:spLocks noGrp="1"/>
          </p:cNvSpPr>
          <p:nvPr>
            <p:ph type="ctrTitle"/>
          </p:nvPr>
        </p:nvSpPr>
        <p:spPr/>
        <p:txBody>
          <a:bodyPr/>
          <a:lstStyle/>
          <a:p>
            <a:r>
              <a:rPr lang="en-AU"/>
              <a:t>Blue Carbon - The New Green?</a:t>
            </a:r>
          </a:p>
        </p:txBody>
      </p:sp>
      <p:sp>
        <p:nvSpPr>
          <p:cNvPr id="4" name="Text Placeholder 3">
            <a:extLst>
              <a:ext uri="{FF2B5EF4-FFF2-40B4-BE49-F238E27FC236}">
                <a16:creationId xmlns:a16="http://schemas.microsoft.com/office/drawing/2014/main" id="{A2C512F1-74BB-4785-A415-A083FF390B09}"/>
              </a:ext>
            </a:extLst>
          </p:cNvPr>
          <p:cNvSpPr>
            <a:spLocks noGrp="1"/>
          </p:cNvSpPr>
          <p:nvPr>
            <p:ph type="body" sz="quarter" idx="10"/>
          </p:nvPr>
        </p:nvSpPr>
        <p:spPr/>
        <p:txBody>
          <a:bodyPr/>
          <a:lstStyle/>
          <a:p>
            <a:r>
              <a:rPr lang="en-AU"/>
              <a:t>Opportunities towards net zero emissions</a:t>
            </a:r>
          </a:p>
          <a:p>
            <a:endParaRPr lang="en-AU"/>
          </a:p>
          <a:p>
            <a:r>
              <a:rPr lang="en-AU"/>
              <a:t>Kate Simmonds &amp; Rebecca Phyland</a:t>
            </a:r>
          </a:p>
        </p:txBody>
      </p:sp>
    </p:spTree>
    <p:extLst>
      <p:ext uri="{BB962C8B-B14F-4D97-AF65-F5344CB8AC3E}">
        <p14:creationId xmlns:p14="http://schemas.microsoft.com/office/powerpoint/2010/main" val="1374560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1B136-0FD1-4EDB-9DDC-3D047F8F6438}"/>
              </a:ext>
            </a:extLst>
          </p:cNvPr>
          <p:cNvSpPr>
            <a:spLocks noGrp="1"/>
          </p:cNvSpPr>
          <p:nvPr>
            <p:ph type="title"/>
          </p:nvPr>
        </p:nvSpPr>
        <p:spPr/>
        <p:txBody>
          <a:bodyPr/>
          <a:lstStyle/>
          <a:p>
            <a:r>
              <a:rPr lang="en-AU"/>
              <a:t>Incentive to protect and restore coastal and marine habitats</a:t>
            </a:r>
          </a:p>
        </p:txBody>
      </p:sp>
      <p:pic>
        <p:nvPicPr>
          <p:cNvPr id="6146" name="Picture 2" descr="See the source image">
            <a:extLst>
              <a:ext uri="{FF2B5EF4-FFF2-40B4-BE49-F238E27FC236}">
                <a16:creationId xmlns:a16="http://schemas.microsoft.com/office/drawing/2014/main" id="{A599871D-C25E-43C4-90F7-78662FA72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3" y="1311822"/>
            <a:ext cx="4259447" cy="22805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ee the source image">
            <a:extLst>
              <a:ext uri="{FF2B5EF4-FFF2-40B4-BE49-F238E27FC236}">
                <a16:creationId xmlns:a16="http://schemas.microsoft.com/office/drawing/2014/main" id="{3DE85918-1D78-4360-B6FF-DD0C12DE68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84"/>
          <a:stretch/>
        </p:blipFill>
        <p:spPr bwMode="auto">
          <a:xfrm>
            <a:off x="5305647" y="1307803"/>
            <a:ext cx="6483033" cy="480591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ee the source image">
            <a:extLst>
              <a:ext uri="{FF2B5EF4-FFF2-40B4-BE49-F238E27FC236}">
                <a16:creationId xmlns:a16="http://schemas.microsoft.com/office/drawing/2014/main" id="{6834D3FC-736F-478D-A29B-55B62B1C8D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522"/>
          <a:stretch/>
        </p:blipFill>
        <p:spPr bwMode="auto">
          <a:xfrm>
            <a:off x="718691" y="3882472"/>
            <a:ext cx="4259447" cy="2206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288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a:t>Carbon sequestration potential</a:t>
            </a:r>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p:txBody>
          <a:bodyPr vert="horz" lIns="0" tIns="0" rIns="0" bIns="0" rtlCol="0" anchor="t">
            <a:noAutofit/>
          </a:bodyPr>
          <a:lstStyle/>
          <a:p>
            <a:pPr marL="269875" indent="-269875"/>
            <a:r>
              <a:rPr lang="en-NZ">
                <a:cs typeface="Jacobs Chronos"/>
              </a:rPr>
              <a:t>83% of global carbon circulated through the ocean</a:t>
            </a:r>
            <a:endParaRPr lang="en-US">
              <a:cs typeface="Jacobs Chronos"/>
            </a:endParaRPr>
          </a:p>
          <a:p>
            <a:pPr marL="269875" indent="-269875"/>
            <a:r>
              <a:rPr lang="en-NZ">
                <a:cs typeface="Jacobs Chronos"/>
              </a:rPr>
              <a:t>Coastal habitats cover less than 2% of ocean - account for approximately half total carbon sequestered in ocean sediments</a:t>
            </a:r>
          </a:p>
          <a:p>
            <a:pPr marL="269875" indent="-269875"/>
            <a:r>
              <a:rPr lang="en-NZ">
                <a:cs typeface="Jacobs Chronos"/>
              </a:rPr>
              <a:t>Protected or restored Blue Carbon ecosystems sequester and store Carbon </a:t>
            </a:r>
            <a:endParaRPr lang="en-NZ"/>
          </a:p>
          <a:p>
            <a:pPr marL="269875" indent="-269875"/>
            <a:r>
              <a:rPr lang="en-NZ">
                <a:cs typeface="Jacobs Chronos"/>
              </a:rPr>
              <a:t>When degraded or destroyed, they emit the carbon they have stored for centuries</a:t>
            </a:r>
          </a:p>
          <a:p>
            <a:pPr marL="539750" lvl="1" indent="-269875"/>
            <a:r>
              <a:rPr lang="en-NZ">
                <a:cs typeface="Jacobs Chronos"/>
              </a:rPr>
              <a:t>Experts estimate one billion tons CO</a:t>
            </a:r>
            <a:r>
              <a:rPr lang="en-NZ" baseline="-25000">
                <a:cs typeface="Jacobs Chronos"/>
              </a:rPr>
              <a:t>2</a:t>
            </a:r>
            <a:r>
              <a:rPr lang="en-NZ">
                <a:cs typeface="Jacobs Chronos"/>
              </a:rPr>
              <a:t> release annually </a:t>
            </a:r>
          </a:p>
          <a:p>
            <a:pPr marL="269875" indent="-269875">
              <a:buFont typeface="Wingdings" panose="010B0603030503030204" pitchFamily="34" charset="0"/>
              <a:buChar char="§"/>
            </a:pPr>
            <a:r>
              <a:rPr lang="en-NZ">
                <a:cs typeface="Jacobs Chronos"/>
              </a:rPr>
              <a:t>Coastal wetlands trap and bury carbon at a greater rate per area than terrestrial habitats (forests, peatlands)</a:t>
            </a:r>
          </a:p>
        </p:txBody>
      </p:sp>
    </p:spTree>
    <p:extLst>
      <p:ext uri="{BB962C8B-B14F-4D97-AF65-F5344CB8AC3E}">
        <p14:creationId xmlns:p14="http://schemas.microsoft.com/office/powerpoint/2010/main" val="2176074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a:t>Carbon Codes around the world</a:t>
            </a:r>
          </a:p>
        </p:txBody>
      </p:sp>
      <p:pic>
        <p:nvPicPr>
          <p:cNvPr id="6" name="Picture 5">
            <a:extLst>
              <a:ext uri="{FF2B5EF4-FFF2-40B4-BE49-F238E27FC236}">
                <a16:creationId xmlns:a16="http://schemas.microsoft.com/office/drawing/2014/main" id="{CF0430A1-B5C9-400C-80BE-77D8F884C32C}"/>
              </a:ext>
            </a:extLst>
          </p:cNvPr>
          <p:cNvPicPr>
            <a:picLocks noChangeAspect="1"/>
          </p:cNvPicPr>
          <p:nvPr/>
        </p:nvPicPr>
        <p:blipFill>
          <a:blip r:embed="rId3"/>
          <a:stretch>
            <a:fillRect/>
          </a:stretch>
        </p:blipFill>
        <p:spPr>
          <a:xfrm>
            <a:off x="449846" y="1779089"/>
            <a:ext cx="11236938" cy="3711202"/>
          </a:xfrm>
          <a:prstGeom prst="rect">
            <a:avLst/>
          </a:prstGeom>
        </p:spPr>
      </p:pic>
    </p:spTree>
    <p:extLst>
      <p:ext uri="{BB962C8B-B14F-4D97-AF65-F5344CB8AC3E}">
        <p14:creationId xmlns:p14="http://schemas.microsoft.com/office/powerpoint/2010/main" val="2008161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87334-7035-489F-B931-03B66ECE8362}"/>
              </a:ext>
            </a:extLst>
          </p:cNvPr>
          <p:cNvSpPr>
            <a:spLocks noGrp="1"/>
          </p:cNvSpPr>
          <p:nvPr>
            <p:ph type="ctrTitle"/>
          </p:nvPr>
        </p:nvSpPr>
        <p:spPr>
          <a:xfrm>
            <a:off x="612949" y="2157381"/>
            <a:ext cx="10910996" cy="1371600"/>
          </a:xfrm>
        </p:spPr>
        <p:txBody>
          <a:bodyPr/>
          <a:lstStyle/>
          <a:p>
            <a:r>
              <a:rPr lang="en-US"/>
              <a:t>Case Study 1 – </a:t>
            </a:r>
            <a:r>
              <a:rPr lang="en-US" err="1"/>
              <a:t>Danjugan</a:t>
            </a:r>
            <a:r>
              <a:rPr lang="en-US"/>
              <a:t> Island, Philippines </a:t>
            </a:r>
          </a:p>
        </p:txBody>
      </p:sp>
      <p:sp>
        <p:nvSpPr>
          <p:cNvPr id="3" name="Subtitle 2">
            <a:extLst>
              <a:ext uri="{FF2B5EF4-FFF2-40B4-BE49-F238E27FC236}">
                <a16:creationId xmlns:a16="http://schemas.microsoft.com/office/drawing/2014/main" id="{85D8F367-BD3A-4062-8F2C-023B3015BCCD}"/>
              </a:ext>
            </a:extLst>
          </p:cNvPr>
          <p:cNvSpPr>
            <a:spLocks noGrp="1"/>
          </p:cNvSpPr>
          <p:nvPr>
            <p:ph type="subTitle" idx="1"/>
          </p:nvPr>
        </p:nvSpPr>
        <p:spPr>
          <a:xfrm>
            <a:off x="612949" y="3942681"/>
            <a:ext cx="10171961" cy="618270"/>
          </a:xfrm>
        </p:spPr>
        <p:txBody>
          <a:bodyPr/>
          <a:lstStyle/>
          <a:p>
            <a:r>
              <a:rPr lang="en-US"/>
              <a:t>Understanding Blue Carbon potential in seagrass communities</a:t>
            </a:r>
          </a:p>
        </p:txBody>
      </p:sp>
    </p:spTree>
    <p:extLst>
      <p:ext uri="{BB962C8B-B14F-4D97-AF65-F5344CB8AC3E}">
        <p14:creationId xmlns:p14="http://schemas.microsoft.com/office/powerpoint/2010/main" val="2026609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EEA2-3ED0-4D8E-9F69-A70EA7F19B95}"/>
              </a:ext>
            </a:extLst>
          </p:cNvPr>
          <p:cNvSpPr>
            <a:spLocks noGrp="1"/>
          </p:cNvSpPr>
          <p:nvPr>
            <p:ph type="title"/>
          </p:nvPr>
        </p:nvSpPr>
        <p:spPr/>
        <p:txBody>
          <a:bodyPr/>
          <a:lstStyle/>
          <a:p>
            <a:r>
              <a:rPr lang="en-AU" err="1"/>
              <a:t>Danjugan</a:t>
            </a:r>
            <a:r>
              <a:rPr lang="en-AU"/>
              <a:t> Island, Philippines </a:t>
            </a:r>
          </a:p>
        </p:txBody>
      </p:sp>
      <p:pic>
        <p:nvPicPr>
          <p:cNvPr id="5" name="Picture 4">
            <a:extLst>
              <a:ext uri="{FF2B5EF4-FFF2-40B4-BE49-F238E27FC236}">
                <a16:creationId xmlns:a16="http://schemas.microsoft.com/office/drawing/2014/main" id="{AB315FB6-002F-406D-81BF-F95126A8489F}"/>
              </a:ext>
            </a:extLst>
          </p:cNvPr>
          <p:cNvPicPr>
            <a:picLocks noChangeAspect="1"/>
          </p:cNvPicPr>
          <p:nvPr/>
        </p:nvPicPr>
        <p:blipFill>
          <a:blip r:embed="rId3"/>
          <a:stretch>
            <a:fillRect/>
          </a:stretch>
        </p:blipFill>
        <p:spPr>
          <a:xfrm>
            <a:off x="2054268" y="1301382"/>
            <a:ext cx="8317283" cy="5007344"/>
          </a:xfrm>
          <a:prstGeom prst="rect">
            <a:avLst/>
          </a:prstGeom>
        </p:spPr>
      </p:pic>
    </p:spTree>
    <p:extLst>
      <p:ext uri="{BB962C8B-B14F-4D97-AF65-F5344CB8AC3E}">
        <p14:creationId xmlns:p14="http://schemas.microsoft.com/office/powerpoint/2010/main" val="2349473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4EB9FA-DF8C-4FA9-F6D6-5CF2E888CB6E}"/>
              </a:ext>
            </a:extLst>
          </p:cNvPr>
          <p:cNvSpPr>
            <a:spLocks noGrp="1"/>
          </p:cNvSpPr>
          <p:nvPr>
            <p:ph type="ctrTitle"/>
          </p:nvPr>
        </p:nvSpPr>
        <p:spPr/>
        <p:txBody>
          <a:bodyPr/>
          <a:lstStyle/>
          <a:p>
            <a:endParaRPr lang="en-US"/>
          </a:p>
        </p:txBody>
      </p:sp>
      <p:sp>
        <p:nvSpPr>
          <p:cNvPr id="8" name="Subtitle 7">
            <a:extLst>
              <a:ext uri="{FF2B5EF4-FFF2-40B4-BE49-F238E27FC236}">
                <a16:creationId xmlns:a16="http://schemas.microsoft.com/office/drawing/2014/main" id="{89E4E679-0D2E-73B3-4F76-858469F48352}"/>
              </a:ext>
            </a:extLst>
          </p:cNvPr>
          <p:cNvSpPr>
            <a:spLocks noGrp="1"/>
          </p:cNvSpPr>
          <p:nvPr>
            <p:ph type="subTitle" idx="1"/>
          </p:nvPr>
        </p:nvSpPr>
        <p:spPr/>
        <p:txBody>
          <a:bodyPr/>
          <a:lstStyle/>
          <a:p>
            <a:endParaRPr lang="en-US"/>
          </a:p>
        </p:txBody>
      </p:sp>
      <p:pic>
        <p:nvPicPr>
          <p:cNvPr id="7" name="Picture 2" descr="See the source image">
            <a:extLst>
              <a:ext uri="{FF2B5EF4-FFF2-40B4-BE49-F238E27FC236}">
                <a16:creationId xmlns:a16="http://schemas.microsoft.com/office/drawing/2014/main" id="{329EAE12-14A8-C604-4E7D-98E62B03F5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99" b="13807"/>
          <a:stretch/>
        </p:blipFill>
        <p:spPr bwMode="auto">
          <a:xfrm>
            <a:off x="-537862" y="58"/>
            <a:ext cx="14231450" cy="6856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757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48FB-7AE1-4899-9EAD-E02183C666EF}"/>
              </a:ext>
            </a:extLst>
          </p:cNvPr>
          <p:cNvSpPr>
            <a:spLocks noGrp="1"/>
          </p:cNvSpPr>
          <p:nvPr>
            <p:ph type="title"/>
          </p:nvPr>
        </p:nvSpPr>
        <p:spPr/>
        <p:txBody>
          <a:bodyPr/>
          <a:lstStyle/>
          <a:p>
            <a:r>
              <a:rPr lang="en-AU"/>
              <a:t>Seagrass communities with Blue Carbon potential</a:t>
            </a:r>
          </a:p>
        </p:txBody>
      </p:sp>
      <p:pic>
        <p:nvPicPr>
          <p:cNvPr id="6" name="Picture Placeholder 5" descr="A sandy beach with trees on the side&#10;&#10;Description automatically generated with low confidence">
            <a:extLst>
              <a:ext uri="{FF2B5EF4-FFF2-40B4-BE49-F238E27FC236}">
                <a16:creationId xmlns:a16="http://schemas.microsoft.com/office/drawing/2014/main" id="{58DA231B-D186-425F-9970-A5179109ADA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0508" b="20508"/>
          <a:stretch>
            <a:fillRect/>
          </a:stretch>
        </p:blipFill>
        <p:spPr/>
      </p:pic>
    </p:spTree>
    <p:extLst>
      <p:ext uri="{BB962C8B-B14F-4D97-AF65-F5344CB8AC3E}">
        <p14:creationId xmlns:p14="http://schemas.microsoft.com/office/powerpoint/2010/main" val="2496622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9940C-4428-4B60-9352-5197D273A49B}"/>
              </a:ext>
            </a:extLst>
          </p:cNvPr>
          <p:cNvSpPr>
            <a:spLocks noGrp="1"/>
          </p:cNvSpPr>
          <p:nvPr>
            <p:ph type="title"/>
          </p:nvPr>
        </p:nvSpPr>
        <p:spPr/>
        <p:txBody>
          <a:bodyPr/>
          <a:lstStyle/>
          <a:p>
            <a:r>
              <a:rPr lang="en-AU"/>
              <a:t>Rapid sampling technique for intertidal seagrass cover</a:t>
            </a:r>
          </a:p>
        </p:txBody>
      </p:sp>
      <p:pic>
        <p:nvPicPr>
          <p:cNvPr id="13" name="Picture 12" descr="A picture containing water, outdoor, sky, sport&#10;&#10;Description automatically generated">
            <a:extLst>
              <a:ext uri="{FF2B5EF4-FFF2-40B4-BE49-F238E27FC236}">
                <a16:creationId xmlns:a16="http://schemas.microsoft.com/office/drawing/2014/main" id="{ECC445AB-3254-4179-AA88-8C97AD8A0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72" y="1609593"/>
            <a:ext cx="5377841" cy="4033381"/>
          </a:xfrm>
          <a:prstGeom prst="rect">
            <a:avLst/>
          </a:prstGeom>
        </p:spPr>
      </p:pic>
      <p:pic>
        <p:nvPicPr>
          <p:cNvPr id="15" name="Picture 14" descr="A picture containing sky, outdoor, person, water&#10;&#10;Description automatically generated">
            <a:extLst>
              <a:ext uri="{FF2B5EF4-FFF2-40B4-BE49-F238E27FC236}">
                <a16:creationId xmlns:a16="http://schemas.microsoft.com/office/drawing/2014/main" id="{404B633C-2922-410A-8DB3-9020900F12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489" y="1609592"/>
            <a:ext cx="5377841" cy="4033381"/>
          </a:xfrm>
          <a:prstGeom prst="rect">
            <a:avLst/>
          </a:prstGeom>
        </p:spPr>
      </p:pic>
    </p:spTree>
    <p:extLst>
      <p:ext uri="{BB962C8B-B14F-4D97-AF65-F5344CB8AC3E}">
        <p14:creationId xmlns:p14="http://schemas.microsoft.com/office/powerpoint/2010/main" val="2090515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a:t>Results of </a:t>
            </a:r>
            <a:r>
              <a:rPr lang="en-AU" err="1"/>
              <a:t>Danjugan</a:t>
            </a:r>
            <a:r>
              <a:rPr lang="en-AU"/>
              <a:t> Island investigations</a:t>
            </a:r>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a:xfrm>
            <a:off x="695326" y="1453019"/>
            <a:ext cx="10903775" cy="4496845"/>
          </a:xfrm>
        </p:spPr>
        <p:txBody>
          <a:bodyPr/>
          <a:lstStyle/>
          <a:p>
            <a:r>
              <a:rPr lang="en-NZ" sz="2200" dirty="0"/>
              <a:t>Results are promising – were able to successfully calculate a Blue Carbon value for the Western Pacific (22.7 Mg C/ha), though lower than similar communities in the Mediterranean (ranging 50 to 300 Mg C/ha)</a:t>
            </a:r>
          </a:p>
          <a:p>
            <a:pPr marR="0"/>
            <a:r>
              <a:rPr lang="en-NZ" sz="2200" dirty="0"/>
              <a:t>Due to sampling method constraints Blue Carbon values not calculated at species level – unlikely to have impacted on results – though consideration for future, especially supratidal communities</a:t>
            </a:r>
          </a:p>
          <a:p>
            <a:pPr marR="0"/>
            <a:r>
              <a:rPr lang="en-NZ" sz="2200" dirty="0"/>
              <a:t>Abundance of seagrass cover across the site varied (32-63%) – this was low and contributed to below average total of organic carbon – need to consider seascape history</a:t>
            </a:r>
          </a:p>
          <a:p>
            <a:r>
              <a:rPr lang="en-NZ" sz="2200" dirty="0"/>
              <a:t>Blue Carbon can be stored in epiphytic cover and seagrass litter - not estimated in this study.  Other studies have found macroalgal detrital material has potential to act as carbon donors to long-term sequestration habitat (e.g. seagrass meadows)</a:t>
            </a:r>
          </a:p>
          <a:p>
            <a:r>
              <a:rPr lang="en-NZ" sz="2200" dirty="0"/>
              <a:t>Worth considering contribution epiphytic cover, litter and macroalgal make to total carbon stock - therefore assumed estimated value is likely conservative</a:t>
            </a:r>
            <a:endParaRPr lang="en-AU" sz="2200" dirty="0"/>
          </a:p>
        </p:txBody>
      </p:sp>
    </p:spTree>
    <p:extLst>
      <p:ext uri="{BB962C8B-B14F-4D97-AF65-F5344CB8AC3E}">
        <p14:creationId xmlns:p14="http://schemas.microsoft.com/office/powerpoint/2010/main" val="3838642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87334-7035-489F-B931-03B66ECE8362}"/>
              </a:ext>
            </a:extLst>
          </p:cNvPr>
          <p:cNvSpPr>
            <a:spLocks noGrp="1"/>
          </p:cNvSpPr>
          <p:nvPr>
            <p:ph type="ctrTitle"/>
          </p:nvPr>
        </p:nvSpPr>
        <p:spPr>
          <a:xfrm>
            <a:off x="612949" y="2157381"/>
            <a:ext cx="10409955" cy="1371600"/>
          </a:xfrm>
        </p:spPr>
        <p:txBody>
          <a:bodyPr/>
          <a:lstStyle/>
          <a:p>
            <a:r>
              <a:rPr lang="en-US"/>
              <a:t>Case Study 2 – Eyre Peninsula, Australia </a:t>
            </a:r>
          </a:p>
        </p:txBody>
      </p:sp>
      <p:sp>
        <p:nvSpPr>
          <p:cNvPr id="3" name="Subtitle 2">
            <a:extLst>
              <a:ext uri="{FF2B5EF4-FFF2-40B4-BE49-F238E27FC236}">
                <a16:creationId xmlns:a16="http://schemas.microsoft.com/office/drawing/2014/main" id="{85D8F367-BD3A-4062-8F2C-023B3015BCCD}"/>
              </a:ext>
            </a:extLst>
          </p:cNvPr>
          <p:cNvSpPr>
            <a:spLocks noGrp="1"/>
          </p:cNvSpPr>
          <p:nvPr>
            <p:ph type="subTitle" idx="1"/>
          </p:nvPr>
        </p:nvSpPr>
        <p:spPr>
          <a:xfrm>
            <a:off x="612949" y="3942681"/>
            <a:ext cx="10171961" cy="618270"/>
          </a:xfrm>
        </p:spPr>
        <p:txBody>
          <a:bodyPr/>
          <a:lstStyle/>
          <a:p>
            <a:r>
              <a:rPr lang="en-US"/>
              <a:t>Understanding Blue Carbon potential in saltmarsh communities</a:t>
            </a:r>
          </a:p>
          <a:p>
            <a:endParaRPr lang="en-US"/>
          </a:p>
        </p:txBody>
      </p:sp>
    </p:spTree>
    <p:extLst>
      <p:ext uri="{BB962C8B-B14F-4D97-AF65-F5344CB8AC3E}">
        <p14:creationId xmlns:p14="http://schemas.microsoft.com/office/powerpoint/2010/main" val="890669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a:t>Coastal ecosystems with Blue Carbon potential</a:t>
            </a:r>
          </a:p>
        </p:txBody>
      </p:sp>
      <p:pic>
        <p:nvPicPr>
          <p:cNvPr id="7" name="Picture 7" descr="Chart, diagram&#10;&#10;Description automatically generated">
            <a:extLst>
              <a:ext uri="{FF2B5EF4-FFF2-40B4-BE49-F238E27FC236}">
                <a16:creationId xmlns:a16="http://schemas.microsoft.com/office/drawing/2014/main" id="{B0687650-622C-6459-6261-AAD6C2B2A6EF}"/>
              </a:ext>
            </a:extLst>
          </p:cNvPr>
          <p:cNvPicPr>
            <a:picLocks noChangeAspect="1"/>
          </p:cNvPicPr>
          <p:nvPr/>
        </p:nvPicPr>
        <p:blipFill rotWithShape="1">
          <a:blip r:embed="rId3"/>
          <a:srcRect l="1998" t="21997" r="1047" b="19459"/>
          <a:stretch/>
        </p:blipFill>
        <p:spPr>
          <a:xfrm>
            <a:off x="187890" y="2143531"/>
            <a:ext cx="11816219" cy="4005237"/>
          </a:xfrm>
          <a:prstGeom prst="rect">
            <a:avLst/>
          </a:prstGeom>
        </p:spPr>
      </p:pic>
    </p:spTree>
    <p:extLst>
      <p:ext uri="{BB962C8B-B14F-4D97-AF65-F5344CB8AC3E}">
        <p14:creationId xmlns:p14="http://schemas.microsoft.com/office/powerpoint/2010/main" val="2915270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4C232-7DE1-4124-AAA9-A9B566088858}"/>
              </a:ext>
            </a:extLst>
          </p:cNvPr>
          <p:cNvSpPr>
            <a:spLocks noGrp="1"/>
          </p:cNvSpPr>
          <p:nvPr>
            <p:ph type="title"/>
          </p:nvPr>
        </p:nvSpPr>
        <p:spPr/>
        <p:txBody>
          <a:bodyPr/>
          <a:lstStyle/>
          <a:p>
            <a:r>
              <a:rPr lang="en-AU"/>
              <a:t>Eyre Peninsula, Australia</a:t>
            </a:r>
          </a:p>
        </p:txBody>
      </p:sp>
      <p:pic>
        <p:nvPicPr>
          <p:cNvPr id="6" name="Picture 5">
            <a:extLst>
              <a:ext uri="{FF2B5EF4-FFF2-40B4-BE49-F238E27FC236}">
                <a16:creationId xmlns:a16="http://schemas.microsoft.com/office/drawing/2014/main" id="{947BC4D5-98A0-4B88-8952-FD913A2236E2}"/>
              </a:ext>
            </a:extLst>
          </p:cNvPr>
          <p:cNvPicPr>
            <a:picLocks noChangeAspect="1"/>
          </p:cNvPicPr>
          <p:nvPr/>
        </p:nvPicPr>
        <p:blipFill rotWithShape="1">
          <a:blip r:embed="rId2"/>
          <a:srcRect r="5543"/>
          <a:stretch/>
        </p:blipFill>
        <p:spPr>
          <a:xfrm>
            <a:off x="3716356" y="1765004"/>
            <a:ext cx="8056767" cy="4277618"/>
          </a:xfrm>
          <a:prstGeom prst="rect">
            <a:avLst/>
          </a:prstGeom>
        </p:spPr>
      </p:pic>
      <p:pic>
        <p:nvPicPr>
          <p:cNvPr id="8" name="Picture 7">
            <a:extLst>
              <a:ext uri="{FF2B5EF4-FFF2-40B4-BE49-F238E27FC236}">
                <a16:creationId xmlns:a16="http://schemas.microsoft.com/office/drawing/2014/main" id="{DF4FF343-CE7C-432D-AA08-0C5AFB7662AF}"/>
              </a:ext>
            </a:extLst>
          </p:cNvPr>
          <p:cNvPicPr>
            <a:picLocks noChangeAspect="1"/>
          </p:cNvPicPr>
          <p:nvPr/>
        </p:nvPicPr>
        <p:blipFill>
          <a:blip r:embed="rId3"/>
          <a:stretch>
            <a:fillRect/>
          </a:stretch>
        </p:blipFill>
        <p:spPr>
          <a:xfrm>
            <a:off x="882502" y="3286536"/>
            <a:ext cx="2759282" cy="2883097"/>
          </a:xfrm>
          <a:prstGeom prst="rect">
            <a:avLst/>
          </a:prstGeom>
        </p:spPr>
      </p:pic>
      <p:pic>
        <p:nvPicPr>
          <p:cNvPr id="8194" name="Picture 2" descr="See the source image">
            <a:extLst>
              <a:ext uri="{FF2B5EF4-FFF2-40B4-BE49-F238E27FC236}">
                <a16:creationId xmlns:a16="http://schemas.microsoft.com/office/drawing/2014/main" id="{59F347E3-F04F-43D8-A41C-03EE818E5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60" y="1461349"/>
            <a:ext cx="1892596" cy="1611998"/>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B6159124-B395-47DD-9D2F-1A901885AA5F}"/>
              </a:ext>
            </a:extLst>
          </p:cNvPr>
          <p:cNvCxnSpPr/>
          <p:nvPr/>
        </p:nvCxnSpPr>
        <p:spPr>
          <a:xfrm>
            <a:off x="1423358" y="2753563"/>
            <a:ext cx="256586" cy="42637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051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altmarsh profiling continuing on Eyre Peninsula | Port Lincoln Times |  Port Lincoln, SA">
            <a:extLst>
              <a:ext uri="{FF2B5EF4-FFF2-40B4-BE49-F238E27FC236}">
                <a16:creationId xmlns:a16="http://schemas.microsoft.com/office/drawing/2014/main" id="{CDB9CCB9-02F6-4ED8-B408-781FE73528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88"/>
          <a:stretch/>
        </p:blipFill>
        <p:spPr bwMode="auto">
          <a:xfrm>
            <a:off x="20" y="-2950"/>
            <a:ext cx="14746921" cy="6867727"/>
          </a:xfrm>
          <a:prstGeom prst="rect">
            <a:avLst/>
          </a:prstGeom>
          <a:solidFill>
            <a:srgbClr val="FFFFFF"/>
          </a:solidFill>
        </p:spPr>
      </p:pic>
      <p:sp>
        <p:nvSpPr>
          <p:cNvPr id="3" name="Slide Number Placeholder 2" hidden="1">
            <a:extLst>
              <a:ext uri="{FF2B5EF4-FFF2-40B4-BE49-F238E27FC236}">
                <a16:creationId xmlns:a16="http://schemas.microsoft.com/office/drawing/2014/main" id="{D5FC67F5-5253-447D-9CFE-8C0562582861}"/>
              </a:ext>
            </a:extLst>
          </p:cNvPr>
          <p:cNvSpPr>
            <a:spLocks noGrp="1"/>
          </p:cNvSpPr>
          <p:nvPr>
            <p:ph type="sldNum" sz="quarter" idx="4294967295"/>
          </p:nvPr>
        </p:nvSpPr>
        <p:spPr>
          <a:xfrm>
            <a:off x="0" y="6308725"/>
            <a:ext cx="728663" cy="274638"/>
          </a:xfrm>
          <a:prstGeom prst="rect">
            <a:avLst/>
          </a:prstGeom>
        </p:spPr>
        <p:txBody>
          <a:bodyPr/>
          <a:lstStyle/>
          <a:p>
            <a:pPr>
              <a:spcAft>
                <a:spcPts val="600"/>
              </a:spcAft>
            </a:pPr>
            <a:fld id="{9B3E39EC-4BE2-4DEA-81C0-4ABC0AAB4AC0}" type="slidenum">
              <a:rPr lang="en-AU" smtClean="0"/>
              <a:pPr>
                <a:spcAft>
                  <a:spcPts val="600"/>
                </a:spcAft>
              </a:pPr>
              <a:t>21</a:t>
            </a:fld>
            <a:endParaRPr lang="en-AU"/>
          </a:p>
        </p:txBody>
      </p:sp>
    </p:spTree>
    <p:extLst>
      <p:ext uri="{BB962C8B-B14F-4D97-AF65-F5344CB8AC3E}">
        <p14:creationId xmlns:p14="http://schemas.microsoft.com/office/powerpoint/2010/main" val="2282765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1DEFF-4A5F-4AFD-B995-0537C20422B1}"/>
              </a:ext>
            </a:extLst>
          </p:cNvPr>
          <p:cNvSpPr>
            <a:spLocks noGrp="1"/>
          </p:cNvSpPr>
          <p:nvPr>
            <p:ph type="title"/>
          </p:nvPr>
        </p:nvSpPr>
        <p:spPr/>
        <p:txBody>
          <a:bodyPr/>
          <a:lstStyle/>
          <a:p>
            <a:r>
              <a:rPr lang="en-AU" err="1"/>
              <a:t>Acraman</a:t>
            </a:r>
            <a:r>
              <a:rPr lang="en-AU"/>
              <a:t> Creek Conservation Park</a:t>
            </a:r>
          </a:p>
        </p:txBody>
      </p:sp>
      <p:pic>
        <p:nvPicPr>
          <p:cNvPr id="7174" name="Picture 6" descr="See the source image">
            <a:extLst>
              <a:ext uri="{FF2B5EF4-FFF2-40B4-BE49-F238E27FC236}">
                <a16:creationId xmlns:a16="http://schemas.microsoft.com/office/drawing/2014/main" id="{C4EE4F6E-5BDE-4FDE-8348-EC7EAD762C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677" y="1527321"/>
            <a:ext cx="11030646" cy="4139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9122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9940C-4428-4B60-9352-5197D273A49B}"/>
              </a:ext>
            </a:extLst>
          </p:cNvPr>
          <p:cNvSpPr>
            <a:spLocks noGrp="1"/>
          </p:cNvSpPr>
          <p:nvPr>
            <p:ph type="title"/>
          </p:nvPr>
        </p:nvSpPr>
        <p:spPr/>
        <p:txBody>
          <a:bodyPr/>
          <a:lstStyle/>
          <a:p>
            <a:r>
              <a:rPr lang="en-AU" dirty="0"/>
              <a:t>Long-term monitoring for tidal inundation on saltmarsh</a:t>
            </a:r>
          </a:p>
        </p:txBody>
      </p:sp>
      <p:pic>
        <p:nvPicPr>
          <p:cNvPr id="4" name="Picture 3">
            <a:extLst>
              <a:ext uri="{FF2B5EF4-FFF2-40B4-BE49-F238E27FC236}">
                <a16:creationId xmlns:a16="http://schemas.microsoft.com/office/drawing/2014/main" id="{F796FF8D-A747-4DA4-966C-6697A88FBA92}"/>
              </a:ext>
            </a:extLst>
          </p:cNvPr>
          <p:cNvPicPr>
            <a:picLocks noChangeAspect="1"/>
          </p:cNvPicPr>
          <p:nvPr/>
        </p:nvPicPr>
        <p:blipFill rotWithShape="1">
          <a:blip r:embed="rId3"/>
          <a:srcRect t="8959" r="53932" b="31"/>
          <a:stretch/>
        </p:blipFill>
        <p:spPr>
          <a:xfrm>
            <a:off x="1157661" y="1332002"/>
            <a:ext cx="4410932" cy="5016355"/>
          </a:xfrm>
          <a:prstGeom prst="rect">
            <a:avLst/>
          </a:prstGeom>
        </p:spPr>
      </p:pic>
      <p:pic>
        <p:nvPicPr>
          <p:cNvPr id="6" name="Picture 5">
            <a:extLst>
              <a:ext uri="{FF2B5EF4-FFF2-40B4-BE49-F238E27FC236}">
                <a16:creationId xmlns:a16="http://schemas.microsoft.com/office/drawing/2014/main" id="{76184C99-6696-4B9F-85EB-9285344ADC6F}"/>
              </a:ext>
            </a:extLst>
          </p:cNvPr>
          <p:cNvPicPr>
            <a:picLocks noChangeAspect="1"/>
          </p:cNvPicPr>
          <p:nvPr/>
        </p:nvPicPr>
        <p:blipFill rotWithShape="1">
          <a:blip r:embed="rId3"/>
          <a:srcRect l="47197"/>
          <a:stretch/>
        </p:blipFill>
        <p:spPr>
          <a:xfrm>
            <a:off x="6623409" y="1326133"/>
            <a:ext cx="4282029" cy="5022224"/>
          </a:xfrm>
          <a:prstGeom prst="rect">
            <a:avLst/>
          </a:prstGeom>
        </p:spPr>
      </p:pic>
    </p:spTree>
    <p:extLst>
      <p:ext uri="{BB962C8B-B14F-4D97-AF65-F5344CB8AC3E}">
        <p14:creationId xmlns:p14="http://schemas.microsoft.com/office/powerpoint/2010/main" val="240255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dirty="0"/>
              <a:t>Results of Eyre Peninsula investigations – to date</a:t>
            </a:r>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p:txBody>
          <a:bodyPr/>
          <a:lstStyle/>
          <a:p>
            <a:r>
              <a:rPr lang="en-NZ"/>
              <a:t>Multiple agencies, local landscape board, university researchers, consultants and state government coastal specialists involved in field sampling</a:t>
            </a:r>
          </a:p>
          <a:p>
            <a:r>
              <a:rPr lang="en-NZ"/>
              <a:t>Results from five surveys undertaken so far are being analysed - early indications reveal some sites have changed very little in 25 years since last detailed surveys - others are showing more significant changes likely associated with changed inundation patterns </a:t>
            </a:r>
          </a:p>
          <a:p>
            <a:r>
              <a:rPr lang="en-NZ"/>
              <a:t>Soil cores from different types of saltmarsh vegetation communities were taken at different heights along the profile. </a:t>
            </a:r>
          </a:p>
          <a:p>
            <a:r>
              <a:rPr lang="en-NZ"/>
              <a:t>Blue Carbon analysis is being undertaken and will inform investigations on tidal influence, sea level, vegetation type, and direct disturbance on Blue Carbon storage</a:t>
            </a:r>
            <a:endParaRPr lang="en-US"/>
          </a:p>
          <a:p>
            <a:endParaRPr lang="en-AU"/>
          </a:p>
        </p:txBody>
      </p:sp>
    </p:spTree>
    <p:extLst>
      <p:ext uri="{BB962C8B-B14F-4D97-AF65-F5344CB8AC3E}">
        <p14:creationId xmlns:p14="http://schemas.microsoft.com/office/powerpoint/2010/main" val="1588440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EED1-432B-4F6E-92A3-76148E1EEB9B}"/>
              </a:ext>
            </a:extLst>
          </p:cNvPr>
          <p:cNvSpPr>
            <a:spLocks noGrp="1"/>
          </p:cNvSpPr>
          <p:nvPr>
            <p:ph type="title"/>
          </p:nvPr>
        </p:nvSpPr>
        <p:spPr/>
        <p:txBody>
          <a:bodyPr/>
          <a:lstStyle/>
          <a:p>
            <a:r>
              <a:rPr lang="en-AU"/>
              <a:t>NZ applications</a:t>
            </a:r>
          </a:p>
        </p:txBody>
      </p:sp>
      <p:pic>
        <p:nvPicPr>
          <p:cNvPr id="9218" name="Picture 2" descr="Aramoana Saltmarsh (2007) “51”">
            <a:extLst>
              <a:ext uri="{FF2B5EF4-FFF2-40B4-BE49-F238E27FC236}">
                <a16:creationId xmlns:a16="http://schemas.microsoft.com/office/drawing/2014/main" id="{21BF6624-F17A-4126-B93F-63F52B19F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4" y="1347321"/>
            <a:ext cx="5306811" cy="4309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67FE7EC-0687-450C-ABC8-A5F875AAFE6D}"/>
              </a:ext>
            </a:extLst>
          </p:cNvPr>
          <p:cNvPicPr>
            <a:picLocks noChangeAspect="1"/>
          </p:cNvPicPr>
          <p:nvPr/>
        </p:nvPicPr>
        <p:blipFill>
          <a:blip r:embed="rId4"/>
          <a:stretch>
            <a:fillRect/>
          </a:stretch>
        </p:blipFill>
        <p:spPr>
          <a:xfrm rot="16200000">
            <a:off x="7206561" y="603537"/>
            <a:ext cx="3157444" cy="5566292"/>
          </a:xfrm>
          <a:prstGeom prst="rect">
            <a:avLst/>
          </a:prstGeom>
        </p:spPr>
      </p:pic>
    </p:spTree>
    <p:extLst>
      <p:ext uri="{BB962C8B-B14F-4D97-AF65-F5344CB8AC3E}">
        <p14:creationId xmlns:p14="http://schemas.microsoft.com/office/powerpoint/2010/main" val="1267784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87334-7035-489F-B931-03B66ECE8362}"/>
              </a:ext>
            </a:extLst>
          </p:cNvPr>
          <p:cNvSpPr>
            <a:spLocks noGrp="1"/>
          </p:cNvSpPr>
          <p:nvPr>
            <p:ph type="ctrTitle"/>
          </p:nvPr>
        </p:nvSpPr>
        <p:spPr>
          <a:xfrm>
            <a:off x="612949" y="2157381"/>
            <a:ext cx="10409955" cy="1371600"/>
          </a:xfrm>
        </p:spPr>
        <p:txBody>
          <a:bodyPr/>
          <a:lstStyle/>
          <a:p>
            <a:r>
              <a:rPr lang="en-US"/>
              <a:t>Blue Carbon Accounting</a:t>
            </a:r>
          </a:p>
        </p:txBody>
      </p:sp>
      <p:sp>
        <p:nvSpPr>
          <p:cNvPr id="3" name="Subtitle 2">
            <a:extLst>
              <a:ext uri="{FF2B5EF4-FFF2-40B4-BE49-F238E27FC236}">
                <a16:creationId xmlns:a16="http://schemas.microsoft.com/office/drawing/2014/main" id="{85D8F367-BD3A-4062-8F2C-023B3015BCCD}"/>
              </a:ext>
            </a:extLst>
          </p:cNvPr>
          <p:cNvSpPr>
            <a:spLocks noGrp="1"/>
          </p:cNvSpPr>
          <p:nvPr>
            <p:ph type="subTitle" idx="1"/>
          </p:nvPr>
        </p:nvSpPr>
        <p:spPr>
          <a:xfrm>
            <a:off x="612949" y="3942681"/>
            <a:ext cx="10171961" cy="618270"/>
          </a:xfrm>
        </p:spPr>
        <p:txBody>
          <a:bodyPr/>
          <a:lstStyle/>
          <a:p>
            <a:r>
              <a:rPr lang="en-US"/>
              <a:t>A method for Australia</a:t>
            </a:r>
          </a:p>
          <a:p>
            <a:endParaRPr lang="en-US"/>
          </a:p>
        </p:txBody>
      </p:sp>
    </p:spTree>
    <p:extLst>
      <p:ext uri="{BB962C8B-B14F-4D97-AF65-F5344CB8AC3E}">
        <p14:creationId xmlns:p14="http://schemas.microsoft.com/office/powerpoint/2010/main" val="1147423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a:t>Blue Carbon Methodology in Australia</a:t>
            </a:r>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p:txBody>
          <a:bodyPr/>
          <a:lstStyle/>
          <a:p>
            <a:pPr marR="0">
              <a:tabLst>
                <a:tab pos="540385" algn="l"/>
              </a:tabLst>
            </a:pPr>
            <a:r>
              <a:rPr lang="en-NZ"/>
              <a:t>Minister for Industry, Energy and Emissions Reduction tasked the Clean Energy Regulator with developing a blue carbon methodology under the ERF</a:t>
            </a:r>
          </a:p>
          <a:p>
            <a:pPr marR="0">
              <a:tabLst>
                <a:tab pos="540385" algn="l"/>
              </a:tabLst>
            </a:pPr>
            <a:r>
              <a:rPr lang="en-NZ"/>
              <a:t>The national method was published in 2021 aims to support projects that store carbon and direct mitigate emissions</a:t>
            </a:r>
          </a:p>
          <a:p>
            <a:pPr marR="0">
              <a:tabLst>
                <a:tab pos="540385" algn="l"/>
              </a:tabLst>
            </a:pPr>
            <a:r>
              <a:rPr lang="en-NZ"/>
              <a:t>Restoration projects are also able to earn carbon credits for emissions captured</a:t>
            </a:r>
          </a:p>
          <a:p>
            <a:pPr marR="0"/>
            <a:r>
              <a:rPr lang="en-NZ"/>
              <a:t>The method aims to abate carbon by:</a:t>
            </a:r>
          </a:p>
          <a:p>
            <a:pPr lvl="1"/>
            <a:r>
              <a:rPr lang="en-NZ"/>
              <a:t>Increasing the carbon stored in soil and vegetation</a:t>
            </a:r>
          </a:p>
          <a:p>
            <a:pPr lvl="1"/>
            <a:r>
              <a:rPr lang="en-NZ"/>
              <a:t>Avoiding emissions from soils as they are rewetted</a:t>
            </a:r>
          </a:p>
          <a:p>
            <a:pPr lvl="1"/>
            <a:r>
              <a:rPr lang="en-NZ"/>
              <a:t>Avoiding emissions as freshwater wetlands are returned to saline wetlands</a:t>
            </a:r>
            <a:endParaRPr lang="en-AU"/>
          </a:p>
        </p:txBody>
      </p:sp>
    </p:spTree>
    <p:extLst>
      <p:ext uri="{BB962C8B-B14F-4D97-AF65-F5344CB8AC3E}">
        <p14:creationId xmlns:p14="http://schemas.microsoft.com/office/powerpoint/2010/main" val="474010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a:t>Net Abatement a key aspect</a:t>
            </a:r>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p:txBody>
          <a:bodyPr/>
          <a:lstStyle/>
          <a:p>
            <a:pPr marR="0"/>
            <a:r>
              <a:rPr lang="en-NZ"/>
              <a:t>To register a blue carbon project under Australia’s ERF, proponents must </a:t>
            </a:r>
            <a:r>
              <a:rPr lang="en-NZ" b="1"/>
              <a:t>describe management activity </a:t>
            </a:r>
            <a:r>
              <a:rPr lang="en-NZ"/>
              <a:t>undertaken to increase carbon storage and reduce GHG emissions from </a:t>
            </a:r>
            <a:r>
              <a:rPr lang="en-NZ" b="1"/>
              <a:t>restoration of tidal area </a:t>
            </a:r>
            <a:r>
              <a:rPr lang="en-NZ"/>
              <a:t>and </a:t>
            </a:r>
            <a:r>
              <a:rPr lang="en-NZ" b="1"/>
              <a:t>estimate and verify how much carbon has been accumulated </a:t>
            </a:r>
            <a:r>
              <a:rPr lang="en-NZ"/>
              <a:t>in soils and biomass, and </a:t>
            </a:r>
            <a:r>
              <a:rPr lang="en-NZ" b="1"/>
              <a:t>GHG emissions reduced</a:t>
            </a:r>
            <a:r>
              <a:rPr lang="en-NZ"/>
              <a:t> over time in a manner consistent with the ERF offset integrity standards</a:t>
            </a:r>
          </a:p>
          <a:p>
            <a:r>
              <a:rPr lang="en-NZ"/>
              <a:t>Studies such as the one we were involved in on the Eyre Peninsula form a baseline for assessing the Blue Carbon potential of project sites utilising the Blue CAM methodology</a:t>
            </a:r>
            <a:endParaRPr lang="en-US"/>
          </a:p>
          <a:p>
            <a:endParaRPr lang="en-AU"/>
          </a:p>
        </p:txBody>
      </p:sp>
    </p:spTree>
    <p:extLst>
      <p:ext uri="{BB962C8B-B14F-4D97-AF65-F5344CB8AC3E}">
        <p14:creationId xmlns:p14="http://schemas.microsoft.com/office/powerpoint/2010/main" val="3206265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87334-7035-489F-B931-03B66ECE8362}"/>
              </a:ext>
            </a:extLst>
          </p:cNvPr>
          <p:cNvSpPr>
            <a:spLocks noGrp="1"/>
          </p:cNvSpPr>
          <p:nvPr>
            <p:ph type="ctrTitle"/>
          </p:nvPr>
        </p:nvSpPr>
        <p:spPr/>
        <p:txBody>
          <a:bodyPr/>
          <a:lstStyle/>
          <a:p>
            <a:r>
              <a:rPr lang="en-US" err="1"/>
              <a:t>Operationalising</a:t>
            </a:r>
            <a:r>
              <a:rPr lang="en-US"/>
              <a:t> Blue Carbon</a:t>
            </a:r>
          </a:p>
        </p:txBody>
      </p:sp>
      <p:sp>
        <p:nvSpPr>
          <p:cNvPr id="3" name="Subtitle 2">
            <a:extLst>
              <a:ext uri="{FF2B5EF4-FFF2-40B4-BE49-F238E27FC236}">
                <a16:creationId xmlns:a16="http://schemas.microsoft.com/office/drawing/2014/main" id="{85D8F367-BD3A-4062-8F2C-023B3015BCCD}"/>
              </a:ext>
            </a:extLst>
          </p:cNvPr>
          <p:cNvSpPr>
            <a:spLocks noGrp="1"/>
          </p:cNvSpPr>
          <p:nvPr>
            <p:ph type="subTitle" idx="1"/>
          </p:nvPr>
        </p:nvSpPr>
        <p:spPr/>
        <p:txBody>
          <a:bodyPr/>
          <a:lstStyle/>
          <a:p>
            <a:r>
              <a:rPr lang="en-US"/>
              <a:t>Accountability in projects</a:t>
            </a:r>
          </a:p>
        </p:txBody>
      </p:sp>
    </p:spTree>
    <p:extLst>
      <p:ext uri="{BB962C8B-B14F-4D97-AF65-F5344CB8AC3E}">
        <p14:creationId xmlns:p14="http://schemas.microsoft.com/office/powerpoint/2010/main" val="2379234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1A0E2-62BE-4471-AB77-83B4BDCFF0D0}"/>
              </a:ext>
            </a:extLst>
          </p:cNvPr>
          <p:cNvSpPr>
            <a:spLocks noGrp="1"/>
          </p:cNvSpPr>
          <p:nvPr>
            <p:ph type="title"/>
          </p:nvPr>
        </p:nvSpPr>
        <p:spPr/>
        <p:txBody>
          <a:bodyPr/>
          <a:lstStyle/>
          <a:p>
            <a:r>
              <a:rPr lang="en-AU"/>
              <a:t>A growing interest in Blue Carbon globally</a:t>
            </a:r>
          </a:p>
        </p:txBody>
      </p:sp>
      <p:pic>
        <p:nvPicPr>
          <p:cNvPr id="5" name="Picture Placeholder 4">
            <a:extLst>
              <a:ext uri="{FF2B5EF4-FFF2-40B4-BE49-F238E27FC236}">
                <a16:creationId xmlns:a16="http://schemas.microsoft.com/office/drawing/2014/main" id="{F5FBCB92-A2BF-4E97-9BD1-ECC4C3CA5230}"/>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t="11953" b="3427"/>
          <a:stretch/>
        </p:blipFill>
        <p:spPr bwMode="auto">
          <a:xfrm>
            <a:off x="494907" y="1653435"/>
            <a:ext cx="11095767" cy="4459266"/>
          </a:xfrm>
          <a:prstGeom prst="rect">
            <a:avLst/>
          </a:prstGeom>
          <a:noFill/>
          <a:ln>
            <a:noFill/>
          </a:ln>
        </p:spPr>
      </p:pic>
    </p:spTree>
    <p:extLst>
      <p:ext uri="{BB962C8B-B14F-4D97-AF65-F5344CB8AC3E}">
        <p14:creationId xmlns:p14="http://schemas.microsoft.com/office/powerpoint/2010/main" val="3522116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765532B-259B-4801-BFA6-C5D6CA30E616}"/>
              </a:ext>
            </a:extLst>
          </p:cNvPr>
          <p:cNvSpPr>
            <a:spLocks noGrp="1"/>
          </p:cNvSpPr>
          <p:nvPr>
            <p:ph type="title"/>
          </p:nvPr>
        </p:nvSpPr>
        <p:spPr/>
        <p:txBody>
          <a:bodyPr/>
          <a:lstStyle/>
          <a:p>
            <a:r>
              <a:rPr lang="en-AU"/>
              <a:t>Barriers  to implementation</a:t>
            </a:r>
          </a:p>
        </p:txBody>
      </p:sp>
      <p:sp>
        <p:nvSpPr>
          <p:cNvPr id="16" name="TextBox 15">
            <a:extLst>
              <a:ext uri="{FF2B5EF4-FFF2-40B4-BE49-F238E27FC236}">
                <a16:creationId xmlns:a16="http://schemas.microsoft.com/office/drawing/2014/main" id="{2BCF961B-3D2B-4153-8045-D91976596F33}"/>
              </a:ext>
            </a:extLst>
          </p:cNvPr>
          <p:cNvSpPr txBox="1"/>
          <p:nvPr/>
        </p:nvSpPr>
        <p:spPr>
          <a:xfrm>
            <a:off x="695324" y="1490685"/>
            <a:ext cx="7396053" cy="4250896"/>
          </a:xfrm>
          <a:prstGeom prst="rect">
            <a:avLst/>
          </a:prstGeom>
          <a:noFill/>
        </p:spPr>
        <p:txBody>
          <a:bodyPr wrap="square" rtlCol="0">
            <a:spAutoFit/>
          </a:bodyPr>
          <a:lstStyle/>
          <a:p>
            <a:pPr marR="0"/>
            <a:r>
              <a:rPr lang="en-NZ" sz="2000">
                <a:latin typeface="+mj-lt"/>
              </a:rPr>
              <a:t>1) A key issue for blue carbon restoration is demonstrating net carbon removal that is valid and can be used as carbon credits or in carbon trading schemes.</a:t>
            </a:r>
          </a:p>
          <a:p>
            <a:pPr marR="0"/>
            <a:endParaRPr lang="en-NZ" sz="2000">
              <a:latin typeface="+mj-lt"/>
            </a:endParaRPr>
          </a:p>
          <a:p>
            <a:pPr marR="0"/>
            <a:r>
              <a:rPr lang="en-NZ" sz="2000">
                <a:latin typeface="+mj-lt"/>
              </a:rPr>
              <a:t>The system must demonstrate it can uptake and store carbon, and that the estimated benefit has a verifiable accuracy </a:t>
            </a:r>
          </a:p>
          <a:p>
            <a:pPr marR="0"/>
            <a:endParaRPr lang="en-NZ" sz="2000">
              <a:latin typeface="+mj-lt"/>
            </a:endParaRPr>
          </a:p>
          <a:p>
            <a:pPr marR="0"/>
            <a:r>
              <a:rPr lang="en-NZ" sz="2000">
                <a:latin typeface="+mj-lt"/>
              </a:rPr>
              <a:t>A carbon balance is required where additional CO</a:t>
            </a:r>
            <a:r>
              <a:rPr lang="en-NZ" sz="2000" baseline="-25000">
                <a:latin typeface="+mj-lt"/>
              </a:rPr>
              <a:t>2</a:t>
            </a:r>
            <a:r>
              <a:rPr lang="en-NZ" sz="2000">
                <a:latin typeface="+mj-lt"/>
              </a:rPr>
              <a:t> removal needs to be estimated, coupled with climatic effects, and reliably determined according to internationally agreed standards. Sequestered carbon should be stored ‘permanently’ (&gt;100yrs) to be considered part of long term climate mitigation action.</a:t>
            </a:r>
          </a:p>
          <a:p>
            <a:endParaRPr lang="en-AU" sz="2000">
              <a:latin typeface="+mj-lt"/>
            </a:endParaRPr>
          </a:p>
        </p:txBody>
      </p:sp>
      <p:pic>
        <p:nvPicPr>
          <p:cNvPr id="10242" name="Picture 2" descr="See the source image">
            <a:extLst>
              <a:ext uri="{FF2B5EF4-FFF2-40B4-BE49-F238E27FC236}">
                <a16:creationId xmlns:a16="http://schemas.microsoft.com/office/drawing/2014/main" id="{9BADF988-D3CF-4E8D-A91E-71D931D773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8561" y="-4503"/>
            <a:ext cx="3624072" cy="236652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ee the source image">
            <a:extLst>
              <a:ext uri="{FF2B5EF4-FFF2-40B4-BE49-F238E27FC236}">
                <a16:creationId xmlns:a16="http://schemas.microsoft.com/office/drawing/2014/main" id="{B3C1792D-5C22-47F4-8A97-A3AA44B2D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1913" y="2291383"/>
            <a:ext cx="3610086" cy="199353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ee the source image">
            <a:extLst>
              <a:ext uri="{FF2B5EF4-FFF2-40B4-BE49-F238E27FC236}">
                <a16:creationId xmlns:a16="http://schemas.microsoft.com/office/drawing/2014/main" id="{EA5DCF7C-F873-4615-8730-BC0A2DDD73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588"/>
          <a:stretch/>
        </p:blipFill>
        <p:spPr bwMode="auto">
          <a:xfrm>
            <a:off x="8581913" y="4284920"/>
            <a:ext cx="3610087" cy="2383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03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765532B-259B-4801-BFA6-C5D6CA30E616}"/>
              </a:ext>
            </a:extLst>
          </p:cNvPr>
          <p:cNvSpPr>
            <a:spLocks noGrp="1"/>
          </p:cNvSpPr>
          <p:nvPr>
            <p:ph type="title"/>
          </p:nvPr>
        </p:nvSpPr>
        <p:spPr/>
        <p:txBody>
          <a:bodyPr/>
          <a:lstStyle/>
          <a:p>
            <a:r>
              <a:rPr lang="en-AU"/>
              <a:t>Barriers  to implementation</a:t>
            </a:r>
          </a:p>
        </p:txBody>
      </p:sp>
      <p:sp>
        <p:nvSpPr>
          <p:cNvPr id="16" name="TextBox 15">
            <a:extLst>
              <a:ext uri="{FF2B5EF4-FFF2-40B4-BE49-F238E27FC236}">
                <a16:creationId xmlns:a16="http://schemas.microsoft.com/office/drawing/2014/main" id="{2BCF961B-3D2B-4153-8045-D91976596F33}"/>
              </a:ext>
            </a:extLst>
          </p:cNvPr>
          <p:cNvSpPr txBox="1"/>
          <p:nvPr/>
        </p:nvSpPr>
        <p:spPr>
          <a:xfrm>
            <a:off x="695324" y="1573619"/>
            <a:ext cx="7066443" cy="3139321"/>
          </a:xfrm>
          <a:prstGeom prst="rect">
            <a:avLst/>
          </a:prstGeom>
          <a:noFill/>
        </p:spPr>
        <p:txBody>
          <a:bodyPr wrap="square" rtlCol="0">
            <a:spAutoFit/>
          </a:bodyPr>
          <a:lstStyle/>
          <a:p>
            <a:pPr marR="0"/>
            <a:r>
              <a:rPr lang="en-NZ" sz="2200">
                <a:latin typeface="+mj-lt"/>
              </a:rPr>
              <a:t>2) A Verified Carbon Standard (VCS) for Tidal Wetlands and Seagrass Restoration has been developed, primarily in a US context. Methodology is complex and technically demanding, &gt;30 parameters involved.</a:t>
            </a:r>
          </a:p>
          <a:p>
            <a:pPr marR="0"/>
            <a:endParaRPr lang="en-NZ" sz="2200">
              <a:latin typeface="+mj-lt"/>
            </a:endParaRPr>
          </a:p>
          <a:p>
            <a:pPr marR="0"/>
            <a:r>
              <a:rPr lang="en-NZ" sz="2200">
                <a:latin typeface="+mj-lt"/>
              </a:rPr>
              <a:t>The </a:t>
            </a:r>
            <a:r>
              <a:rPr lang="en-NZ" sz="2200" err="1">
                <a:latin typeface="+mj-lt"/>
              </a:rPr>
              <a:t>BlueCAM</a:t>
            </a:r>
            <a:r>
              <a:rPr lang="en-NZ" sz="2200">
                <a:latin typeface="+mj-lt"/>
              </a:rPr>
              <a:t> method in Australia has less parameters but will need a tool to be built to calculate a large numbers of sites (opportunity).</a:t>
            </a:r>
          </a:p>
          <a:p>
            <a:endParaRPr lang="en-AU" sz="2200">
              <a:latin typeface="+mj-lt"/>
            </a:endParaRPr>
          </a:p>
        </p:txBody>
      </p:sp>
      <p:pic>
        <p:nvPicPr>
          <p:cNvPr id="11266" name="Picture 2" descr="See the source image">
            <a:extLst>
              <a:ext uri="{FF2B5EF4-FFF2-40B4-BE49-F238E27FC236}">
                <a16:creationId xmlns:a16="http://schemas.microsoft.com/office/drawing/2014/main" id="{01C08388-BA39-4F03-A7D5-16A92E9FE0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5610" y="169136"/>
            <a:ext cx="3761710" cy="208983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lue carbon accounting model (BlueCAM) technical overview">
            <a:extLst>
              <a:ext uri="{FF2B5EF4-FFF2-40B4-BE49-F238E27FC236}">
                <a16:creationId xmlns:a16="http://schemas.microsoft.com/office/drawing/2014/main" id="{9EBA6471-4C21-43DB-AAC9-8627FF267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7454" y="4178594"/>
            <a:ext cx="4049866" cy="226792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VCA Project Flow">
            <a:extLst>
              <a:ext uri="{FF2B5EF4-FFF2-40B4-BE49-F238E27FC236}">
                <a16:creationId xmlns:a16="http://schemas.microsoft.com/office/drawing/2014/main" id="{56D19350-61E9-4DE7-A1A6-F0A32571A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5610" y="2448205"/>
            <a:ext cx="3761710" cy="1077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725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9765532B-259B-4801-BFA6-C5D6CA30E616}"/>
              </a:ext>
            </a:extLst>
          </p:cNvPr>
          <p:cNvSpPr>
            <a:spLocks noGrp="1"/>
          </p:cNvSpPr>
          <p:nvPr>
            <p:ph type="title"/>
          </p:nvPr>
        </p:nvSpPr>
        <p:spPr/>
        <p:txBody>
          <a:bodyPr/>
          <a:lstStyle/>
          <a:p>
            <a:r>
              <a:rPr lang="en-AU"/>
              <a:t>Barriers to implementation</a:t>
            </a:r>
          </a:p>
        </p:txBody>
      </p:sp>
      <p:sp>
        <p:nvSpPr>
          <p:cNvPr id="16" name="TextBox 15">
            <a:extLst>
              <a:ext uri="{FF2B5EF4-FFF2-40B4-BE49-F238E27FC236}">
                <a16:creationId xmlns:a16="http://schemas.microsoft.com/office/drawing/2014/main" id="{2BCF961B-3D2B-4153-8045-D91976596F33}"/>
              </a:ext>
            </a:extLst>
          </p:cNvPr>
          <p:cNvSpPr txBox="1"/>
          <p:nvPr/>
        </p:nvSpPr>
        <p:spPr>
          <a:xfrm>
            <a:off x="695325" y="1573619"/>
            <a:ext cx="7034546" cy="2800767"/>
          </a:xfrm>
          <a:prstGeom prst="rect">
            <a:avLst/>
          </a:prstGeom>
          <a:noFill/>
        </p:spPr>
        <p:txBody>
          <a:bodyPr wrap="square" rtlCol="0">
            <a:spAutoFit/>
          </a:bodyPr>
          <a:lstStyle/>
          <a:p>
            <a:pPr marR="0"/>
            <a:r>
              <a:rPr lang="en-NZ" sz="2200">
                <a:latin typeface="+mj-lt"/>
              </a:rPr>
              <a:t>3) Reliable estimates for carbon removal derived from in-situ measurements ideally including baseline data up to 4 years before any restoration starts.</a:t>
            </a:r>
          </a:p>
          <a:p>
            <a:pPr marR="0"/>
            <a:endParaRPr lang="en-NZ" sz="2200">
              <a:latin typeface="+mj-lt"/>
            </a:endParaRPr>
          </a:p>
          <a:p>
            <a:pPr marR="0"/>
            <a:r>
              <a:rPr lang="en-NZ" sz="2200">
                <a:latin typeface="+mj-lt"/>
              </a:rPr>
              <a:t>May take further 10–20 years after start of restoration project before carbon burial rates match those of mature ecosystems and true carbon benefit realised.</a:t>
            </a:r>
          </a:p>
          <a:p>
            <a:endParaRPr lang="en-AU" sz="2200">
              <a:latin typeface="+mj-lt"/>
            </a:endParaRPr>
          </a:p>
        </p:txBody>
      </p:sp>
      <p:pic>
        <p:nvPicPr>
          <p:cNvPr id="12290" name="Picture 2" descr="See the source image">
            <a:extLst>
              <a:ext uri="{FF2B5EF4-FFF2-40B4-BE49-F238E27FC236}">
                <a16:creationId xmlns:a16="http://schemas.microsoft.com/office/drawing/2014/main" id="{D8E4FFE2-8726-47BC-8BF4-4E2FE8F82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3407" y="0"/>
            <a:ext cx="3858593" cy="289205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ee the source image">
            <a:extLst>
              <a:ext uri="{FF2B5EF4-FFF2-40B4-BE49-F238E27FC236}">
                <a16:creationId xmlns:a16="http://schemas.microsoft.com/office/drawing/2014/main" id="{64D97184-B498-4AFB-9521-DE4B41B3E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9706" y="2410581"/>
            <a:ext cx="3866869" cy="257791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See the source image">
            <a:extLst>
              <a:ext uri="{FF2B5EF4-FFF2-40B4-BE49-F238E27FC236}">
                <a16:creationId xmlns:a16="http://schemas.microsoft.com/office/drawing/2014/main" id="{992B0F58-A716-4A2A-9AC7-0A50F1EB4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9706" y="4508205"/>
            <a:ext cx="3862294" cy="2172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759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DFBA6-DE79-4F26-89B1-B6F829D369B8}"/>
              </a:ext>
            </a:extLst>
          </p:cNvPr>
          <p:cNvSpPr>
            <a:spLocks noGrp="1"/>
          </p:cNvSpPr>
          <p:nvPr>
            <p:ph type="title"/>
          </p:nvPr>
        </p:nvSpPr>
        <p:spPr/>
        <p:txBody>
          <a:bodyPr/>
          <a:lstStyle/>
          <a:p>
            <a:r>
              <a:rPr lang="en-AU"/>
              <a:t>Variation in above ground biomass</a:t>
            </a:r>
          </a:p>
        </p:txBody>
      </p:sp>
      <p:pic>
        <p:nvPicPr>
          <p:cNvPr id="6" name="Picture 5">
            <a:extLst>
              <a:ext uri="{FF2B5EF4-FFF2-40B4-BE49-F238E27FC236}">
                <a16:creationId xmlns:a16="http://schemas.microsoft.com/office/drawing/2014/main" id="{6A477549-3B86-4277-86DE-6F59F06CE19B}"/>
              </a:ext>
            </a:extLst>
          </p:cNvPr>
          <p:cNvPicPr>
            <a:picLocks noChangeAspect="1"/>
          </p:cNvPicPr>
          <p:nvPr/>
        </p:nvPicPr>
        <p:blipFill>
          <a:blip r:embed="rId2"/>
          <a:stretch>
            <a:fillRect/>
          </a:stretch>
        </p:blipFill>
        <p:spPr>
          <a:xfrm>
            <a:off x="2799231" y="1403499"/>
            <a:ext cx="6396146" cy="5029198"/>
          </a:xfrm>
          <a:prstGeom prst="rect">
            <a:avLst/>
          </a:prstGeom>
        </p:spPr>
      </p:pic>
      <p:sp>
        <p:nvSpPr>
          <p:cNvPr id="7" name="TextBox 6">
            <a:extLst>
              <a:ext uri="{FF2B5EF4-FFF2-40B4-BE49-F238E27FC236}">
                <a16:creationId xmlns:a16="http://schemas.microsoft.com/office/drawing/2014/main" id="{62A588F6-6AEA-4FD0-90F3-AE2B09EC5659}"/>
              </a:ext>
            </a:extLst>
          </p:cNvPr>
          <p:cNvSpPr txBox="1"/>
          <p:nvPr/>
        </p:nvSpPr>
        <p:spPr>
          <a:xfrm>
            <a:off x="9867016" y="6275903"/>
            <a:ext cx="2225084" cy="307777"/>
          </a:xfrm>
          <a:prstGeom prst="rect">
            <a:avLst/>
          </a:prstGeom>
          <a:noFill/>
        </p:spPr>
        <p:txBody>
          <a:bodyPr wrap="square" rtlCol="0">
            <a:spAutoFit/>
          </a:bodyPr>
          <a:lstStyle/>
          <a:p>
            <a:r>
              <a:rPr lang="en-AU" sz="1400">
                <a:latin typeface="+mj-lt"/>
              </a:rPr>
              <a:t>(Lovelock et al, 2021)</a:t>
            </a:r>
          </a:p>
        </p:txBody>
      </p:sp>
    </p:spTree>
    <p:extLst>
      <p:ext uri="{BB962C8B-B14F-4D97-AF65-F5344CB8AC3E}">
        <p14:creationId xmlns:p14="http://schemas.microsoft.com/office/powerpoint/2010/main" val="1970877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a:cs typeface="Jacobs Chronos"/>
              </a:rPr>
              <a:t>Summary</a:t>
            </a:r>
          </a:p>
        </p:txBody>
      </p:sp>
      <p:sp>
        <p:nvSpPr>
          <p:cNvPr id="3" name="Slide Number Placeholder 2">
            <a:extLst>
              <a:ext uri="{FF2B5EF4-FFF2-40B4-BE49-F238E27FC236}">
                <a16:creationId xmlns:a16="http://schemas.microsoft.com/office/drawing/2014/main" id="{D5FC67F5-5253-447D-9CFE-8C0562582861}"/>
              </a:ext>
            </a:extLst>
          </p:cNvPr>
          <p:cNvSpPr>
            <a:spLocks noGrp="1"/>
          </p:cNvSpPr>
          <p:nvPr>
            <p:ph type="sldNum" sz="quarter" idx="11"/>
          </p:nvPr>
        </p:nvSpPr>
        <p:spPr/>
        <p:txBody>
          <a:bodyPr/>
          <a:lstStyle/>
          <a:p>
            <a:fld id="{9B3E39EC-4BE2-4DEA-81C0-4ABC0AAB4AC0}" type="slidenum">
              <a:rPr lang="en-AU" smtClean="0"/>
              <a:pPr/>
              <a:t>34</a:t>
            </a:fld>
            <a:endParaRPr lang="en-AU"/>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a:xfrm>
            <a:off x="695325" y="1329700"/>
            <a:ext cx="10801351" cy="4793633"/>
          </a:xfrm>
        </p:spPr>
        <p:txBody>
          <a:bodyPr vert="horz" lIns="0" tIns="0" rIns="0" bIns="0" rtlCol="0" anchor="t">
            <a:noAutofit/>
          </a:bodyPr>
          <a:lstStyle/>
          <a:p>
            <a:pPr marL="269875" indent="-269875"/>
            <a:r>
              <a:rPr lang="en-NZ" dirty="0">
                <a:cs typeface="Jacobs Chronos"/>
              </a:rPr>
              <a:t>Coastal ecosystems sequester and store Blue Carbon more effectively than forestry – an important climate change solution</a:t>
            </a:r>
            <a:endParaRPr lang="en-US" dirty="0">
              <a:cs typeface="Jacobs Chronos"/>
            </a:endParaRPr>
          </a:p>
          <a:p>
            <a:pPr marL="269875" indent="-269875"/>
            <a:r>
              <a:rPr lang="en-NZ" dirty="0">
                <a:cs typeface="Jacobs Chronos"/>
              </a:rPr>
              <a:t>Example projects show promise in calculating Blue Carbon value for Western Pacific and we can leverage these learnings – potential Blue Carbon projects </a:t>
            </a:r>
          </a:p>
          <a:p>
            <a:pPr marL="269875" indent="-269875"/>
            <a:r>
              <a:rPr lang="en-NZ" dirty="0">
                <a:cs typeface="Jacobs Chronos"/>
              </a:rPr>
              <a:t>Number of barriers to operationalising marketable Blue Carbon. Mitigate by:</a:t>
            </a:r>
            <a:endParaRPr lang="en-NZ" dirty="0"/>
          </a:p>
          <a:p>
            <a:pPr marL="539750" lvl="1" indent="-269875"/>
            <a:r>
              <a:rPr lang="en-NZ" dirty="0">
                <a:cs typeface="Jacobs Chronos"/>
              </a:rPr>
              <a:t>Accurate measurement</a:t>
            </a:r>
            <a:endParaRPr lang="en-NZ" dirty="0"/>
          </a:p>
          <a:p>
            <a:pPr marL="539750" lvl="1" indent="-269875"/>
            <a:r>
              <a:rPr lang="en-NZ" dirty="0">
                <a:cs typeface="Jacobs Chronos"/>
              </a:rPr>
              <a:t>Carbon code</a:t>
            </a:r>
            <a:endParaRPr lang="en-NZ" dirty="0"/>
          </a:p>
          <a:p>
            <a:pPr marL="539750" lvl="1" indent="-269875"/>
            <a:r>
              <a:rPr lang="en-NZ" dirty="0">
                <a:cs typeface="Jacobs Chronos"/>
              </a:rPr>
              <a:t>Long-term storage </a:t>
            </a:r>
            <a:endParaRPr lang="en-NZ" sz="2200" dirty="0"/>
          </a:p>
          <a:p>
            <a:pPr marL="269875" marR="0" indent="-269875"/>
            <a:endParaRPr lang="en-AU" sz="2200" dirty="0"/>
          </a:p>
        </p:txBody>
      </p:sp>
      <p:pic>
        <p:nvPicPr>
          <p:cNvPr id="3074" name="Picture 2" descr="Jacobs to Help Develop the U.K. Saltmarsh Carbon Code | Jacobs">
            <a:extLst>
              <a:ext uri="{FF2B5EF4-FFF2-40B4-BE49-F238E27FC236}">
                <a16:creationId xmlns:a16="http://schemas.microsoft.com/office/drawing/2014/main" id="{7C836893-43BD-4BF1-936D-0B419B11D9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892" b="42995"/>
          <a:stretch/>
        </p:blipFill>
        <p:spPr bwMode="auto">
          <a:xfrm>
            <a:off x="0" y="4629482"/>
            <a:ext cx="12192000" cy="206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624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a:cs typeface="Jacobs Chronos"/>
              </a:rPr>
              <a:t>Can we seize the opportunity?</a:t>
            </a:r>
            <a:endParaRPr lang="en-AU"/>
          </a:p>
        </p:txBody>
      </p:sp>
      <p:sp>
        <p:nvSpPr>
          <p:cNvPr id="4" name="Text Placeholder 3">
            <a:extLst>
              <a:ext uri="{FF2B5EF4-FFF2-40B4-BE49-F238E27FC236}">
                <a16:creationId xmlns:a16="http://schemas.microsoft.com/office/drawing/2014/main" id="{FAA90B99-0D7B-44C3-9116-E2268655104C}"/>
              </a:ext>
            </a:extLst>
          </p:cNvPr>
          <p:cNvSpPr>
            <a:spLocks noGrp="1"/>
          </p:cNvSpPr>
          <p:nvPr>
            <p:ph type="body" sz="quarter" idx="12"/>
          </p:nvPr>
        </p:nvSpPr>
        <p:spPr>
          <a:xfrm>
            <a:off x="695325" y="1384917"/>
            <a:ext cx="10986392" cy="4793633"/>
          </a:xfrm>
        </p:spPr>
        <p:txBody>
          <a:bodyPr vert="horz" lIns="0" tIns="0" rIns="0" bIns="0" rtlCol="0" anchor="t">
            <a:noAutofit/>
          </a:bodyPr>
          <a:lstStyle/>
          <a:p>
            <a:pPr marL="269875" indent="-269875"/>
            <a:r>
              <a:rPr lang="en-NZ">
                <a:cs typeface="Jacobs Chronos"/>
              </a:rPr>
              <a:t>A key first step is in framing the policy and regulatory context to enable project applications and benefit realisation.  </a:t>
            </a:r>
            <a:endParaRPr lang="en-US"/>
          </a:p>
          <a:p>
            <a:pPr marL="269875" indent="-269875"/>
            <a:r>
              <a:rPr lang="en-NZ">
                <a:cs typeface="Jacobs Chronos"/>
              </a:rPr>
              <a:t>We can move towards a Blue Carbon future in NZ in parallel with policy and a carbon code development. In the interim we can estimate and measure carbon value and realise social, cultural, environmental and economic co-benefits. </a:t>
            </a:r>
          </a:p>
          <a:p>
            <a:pPr marL="269875" indent="-269875"/>
            <a:r>
              <a:rPr lang="en-NZ">
                <a:cs typeface="Jacobs Chronos"/>
              </a:rPr>
              <a:t>Protection and restoration of Blue Carbon assets will achieve measurable changes to atmospheric GHGs, provide localised co-benefits, and support national obligations associated with international agreements. </a:t>
            </a:r>
            <a:endParaRPr lang="en-NZ"/>
          </a:p>
          <a:p>
            <a:pPr marL="0" indent="0">
              <a:buNone/>
            </a:pPr>
            <a:endParaRPr lang="en-NZ" b="1">
              <a:cs typeface="Jacobs Chronos"/>
            </a:endParaRPr>
          </a:p>
          <a:p>
            <a:pPr marL="0" indent="0">
              <a:buNone/>
            </a:pPr>
            <a:r>
              <a:rPr lang="en-NZ" b="1">
                <a:cs typeface="Jacobs Chronos"/>
              </a:rPr>
              <a:t>Blue Carbon presents significant opportunity for Aotearoa – the new 'green'</a:t>
            </a:r>
          </a:p>
        </p:txBody>
      </p:sp>
    </p:spTree>
    <p:extLst>
      <p:ext uri="{BB962C8B-B14F-4D97-AF65-F5344CB8AC3E}">
        <p14:creationId xmlns:p14="http://schemas.microsoft.com/office/powerpoint/2010/main" val="283633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body of water with mountains in the background&#10;&#10;Description automatically generated with medium confidence">
            <a:extLst>
              <a:ext uri="{FF2B5EF4-FFF2-40B4-BE49-F238E27FC236}">
                <a16:creationId xmlns:a16="http://schemas.microsoft.com/office/drawing/2014/main" id="{65D475EA-7707-4CDA-A894-692AF195DA4A}"/>
              </a:ext>
            </a:extLst>
          </p:cNvPr>
          <p:cNvPicPr>
            <a:picLocks noGrp="1" noChangeAspect="1"/>
          </p:cNvPicPr>
          <p:nvPr>
            <p:ph type="pic" sz="quarter" idx="4294967295"/>
          </p:nvPr>
        </p:nvPicPr>
        <p:blipFill rotWithShape="1">
          <a:blip r:embed="rId2" cstate="screen">
            <a:extLst>
              <a:ext uri="{28A0092B-C50C-407E-A947-70E740481C1C}">
                <a14:useLocalDpi xmlns:a14="http://schemas.microsoft.com/office/drawing/2010/main"/>
              </a:ext>
            </a:extLst>
          </a:blip>
          <a:srcRect/>
          <a:stretch/>
        </p:blipFill>
        <p:spPr>
          <a:xfrm>
            <a:off x="0" y="1018903"/>
            <a:ext cx="12192000" cy="5743303"/>
          </a:xfrm>
          <a:prstGeom prst="rect">
            <a:avLst/>
          </a:prstGeom>
        </p:spPr>
      </p:pic>
      <p:sp>
        <p:nvSpPr>
          <p:cNvPr id="4" name="Title 3">
            <a:extLst>
              <a:ext uri="{FF2B5EF4-FFF2-40B4-BE49-F238E27FC236}">
                <a16:creationId xmlns:a16="http://schemas.microsoft.com/office/drawing/2014/main" id="{E8607607-DFEA-4C2F-A7CD-170E2681EDAC}"/>
              </a:ext>
            </a:extLst>
          </p:cNvPr>
          <p:cNvSpPr>
            <a:spLocks noGrp="1"/>
          </p:cNvSpPr>
          <p:nvPr>
            <p:ph type="ctrTitle"/>
          </p:nvPr>
        </p:nvSpPr>
        <p:spPr>
          <a:xfrm>
            <a:off x="740229" y="1383786"/>
            <a:ext cx="10886583" cy="514683"/>
          </a:xfrm>
        </p:spPr>
        <p:txBody>
          <a:bodyPr/>
          <a:lstStyle/>
          <a:p>
            <a:r>
              <a:rPr lang="en-AU" sz="2400" b="0">
                <a:solidFill>
                  <a:schemeClr val="bg1"/>
                </a:solidFill>
                <a:latin typeface="+mn-lt"/>
              </a:rPr>
              <a:t>Want to continue the conversation?</a:t>
            </a:r>
          </a:p>
        </p:txBody>
      </p:sp>
      <p:sp>
        <p:nvSpPr>
          <p:cNvPr id="5" name="Text Placeholder 4">
            <a:extLst>
              <a:ext uri="{FF2B5EF4-FFF2-40B4-BE49-F238E27FC236}">
                <a16:creationId xmlns:a16="http://schemas.microsoft.com/office/drawing/2014/main" id="{9962B8BA-9FFD-45D2-8227-DAB8E39D9436}"/>
              </a:ext>
            </a:extLst>
          </p:cNvPr>
          <p:cNvSpPr>
            <a:spLocks noGrp="1"/>
          </p:cNvSpPr>
          <p:nvPr>
            <p:ph type="body" sz="quarter" idx="10"/>
          </p:nvPr>
        </p:nvSpPr>
        <p:spPr>
          <a:xfrm>
            <a:off x="740229" y="1898469"/>
            <a:ext cx="10886583" cy="916037"/>
          </a:xfrm>
        </p:spPr>
        <p:txBody>
          <a:bodyPr/>
          <a:lstStyle/>
          <a:p>
            <a:r>
              <a:rPr lang="en-US" sz="3200">
                <a:solidFill>
                  <a:schemeClr val="bg1"/>
                </a:solidFill>
                <a:latin typeface="+mj-lt"/>
              </a:rPr>
              <a:t>Come and say hello to the team </a:t>
            </a:r>
            <a:br>
              <a:rPr lang="en-US" sz="3200">
                <a:solidFill>
                  <a:schemeClr val="bg1"/>
                </a:solidFill>
                <a:latin typeface="+mj-lt"/>
              </a:rPr>
            </a:br>
            <a:r>
              <a:rPr lang="en-US" sz="3200">
                <a:solidFill>
                  <a:schemeClr val="bg1"/>
                </a:solidFill>
                <a:latin typeface="+mj-lt"/>
              </a:rPr>
              <a:t>at the Jacobs booth - location </a:t>
            </a:r>
            <a:r>
              <a:rPr lang="en-US" sz="3200">
                <a:solidFill>
                  <a:schemeClr val="accent3"/>
                </a:solidFill>
                <a:latin typeface="+mj-lt"/>
              </a:rPr>
              <a:t>#125</a:t>
            </a:r>
          </a:p>
        </p:txBody>
      </p:sp>
    </p:spTree>
    <p:extLst>
      <p:ext uri="{BB962C8B-B14F-4D97-AF65-F5344CB8AC3E}">
        <p14:creationId xmlns:p14="http://schemas.microsoft.com/office/powerpoint/2010/main" val="3140455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Diagram, engineering drawing&#10;&#10;Description automatically generated">
            <a:extLst>
              <a:ext uri="{FF2B5EF4-FFF2-40B4-BE49-F238E27FC236}">
                <a16:creationId xmlns:a16="http://schemas.microsoft.com/office/drawing/2014/main" id="{1BFCBD9B-64A3-2BC5-0883-0A2B23C42EE8}"/>
              </a:ext>
            </a:extLst>
          </p:cNvPr>
          <p:cNvPicPr>
            <a:picLocks noChangeAspect="1"/>
          </p:cNvPicPr>
          <p:nvPr/>
        </p:nvPicPr>
        <p:blipFill>
          <a:blip r:embed="rId3"/>
          <a:stretch>
            <a:fillRect/>
          </a:stretch>
        </p:blipFill>
        <p:spPr>
          <a:xfrm>
            <a:off x="2190910" y="1222350"/>
            <a:ext cx="7876440" cy="5378779"/>
          </a:xfrm>
          <a:prstGeom prst="rect">
            <a:avLst/>
          </a:prstGeom>
        </p:spPr>
      </p:pic>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a:t>Project and infrastructure applications for Blue Carbon accounting</a:t>
            </a:r>
          </a:p>
        </p:txBody>
      </p:sp>
    </p:spTree>
    <p:extLst>
      <p:ext uri="{BB962C8B-B14F-4D97-AF65-F5344CB8AC3E}">
        <p14:creationId xmlns:p14="http://schemas.microsoft.com/office/powerpoint/2010/main" val="1364120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77D2A-3145-41AE-92A4-83A97C854828}"/>
              </a:ext>
            </a:extLst>
          </p:cNvPr>
          <p:cNvSpPr>
            <a:spLocks noGrp="1"/>
          </p:cNvSpPr>
          <p:nvPr>
            <p:ph type="title"/>
          </p:nvPr>
        </p:nvSpPr>
        <p:spPr/>
        <p:txBody>
          <a:bodyPr/>
          <a:lstStyle/>
          <a:p>
            <a:r>
              <a:rPr lang="en-AU"/>
              <a:t>Co-author</a:t>
            </a:r>
          </a:p>
        </p:txBody>
      </p:sp>
      <p:pic>
        <p:nvPicPr>
          <p:cNvPr id="2050" name="Picture 2" descr="Image of Nigel Pontee in black shirt and wearing glasses.">
            <a:extLst>
              <a:ext uri="{FF2B5EF4-FFF2-40B4-BE49-F238E27FC236}">
                <a16:creationId xmlns:a16="http://schemas.microsoft.com/office/drawing/2014/main" id="{75B87540-BF0A-4D83-9D72-01696D0606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61" r="115" b="-221"/>
          <a:stretch/>
        </p:blipFill>
        <p:spPr bwMode="auto">
          <a:xfrm>
            <a:off x="1899282" y="1233805"/>
            <a:ext cx="8403318" cy="50861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AF649F5-0D5A-4743-8F6F-C9AF757DA320}"/>
              </a:ext>
            </a:extLst>
          </p:cNvPr>
          <p:cNvSpPr/>
          <p:nvPr/>
        </p:nvSpPr>
        <p:spPr>
          <a:xfrm>
            <a:off x="1893234" y="1827119"/>
            <a:ext cx="1866900" cy="704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Rectangle 2">
            <a:extLst>
              <a:ext uri="{FF2B5EF4-FFF2-40B4-BE49-F238E27FC236}">
                <a16:creationId xmlns:a16="http://schemas.microsoft.com/office/drawing/2014/main" id="{A1E34EE0-B2B0-ACEC-9804-4695DFF7C636}"/>
              </a:ext>
            </a:extLst>
          </p:cNvPr>
          <p:cNvSpPr/>
          <p:nvPr/>
        </p:nvSpPr>
        <p:spPr>
          <a:xfrm>
            <a:off x="5747894" y="1177177"/>
            <a:ext cx="555813" cy="5142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701458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87334-7035-489F-B931-03B66ECE8362}"/>
              </a:ext>
            </a:extLst>
          </p:cNvPr>
          <p:cNvSpPr>
            <a:spLocks noGrp="1"/>
          </p:cNvSpPr>
          <p:nvPr>
            <p:ph type="ctrTitle"/>
          </p:nvPr>
        </p:nvSpPr>
        <p:spPr>
          <a:xfrm>
            <a:off x="612949" y="2157381"/>
            <a:ext cx="10910996" cy="1371600"/>
          </a:xfrm>
        </p:spPr>
        <p:txBody>
          <a:bodyPr/>
          <a:lstStyle/>
          <a:p>
            <a:r>
              <a:rPr lang="en-US"/>
              <a:t>Opportunities in New Zealand</a:t>
            </a:r>
          </a:p>
        </p:txBody>
      </p:sp>
      <p:sp>
        <p:nvSpPr>
          <p:cNvPr id="3" name="Subtitle 2">
            <a:extLst>
              <a:ext uri="{FF2B5EF4-FFF2-40B4-BE49-F238E27FC236}">
                <a16:creationId xmlns:a16="http://schemas.microsoft.com/office/drawing/2014/main" id="{85D8F367-BD3A-4062-8F2C-023B3015BCCD}"/>
              </a:ext>
            </a:extLst>
          </p:cNvPr>
          <p:cNvSpPr>
            <a:spLocks noGrp="1"/>
          </p:cNvSpPr>
          <p:nvPr>
            <p:ph type="subTitle" idx="1"/>
          </p:nvPr>
        </p:nvSpPr>
        <p:spPr>
          <a:xfrm>
            <a:off x="612949" y="3942681"/>
            <a:ext cx="10171961" cy="618270"/>
          </a:xfrm>
        </p:spPr>
        <p:txBody>
          <a:bodyPr/>
          <a:lstStyle/>
          <a:p>
            <a:r>
              <a:rPr lang="en-US"/>
              <a:t>Where, when and how</a:t>
            </a:r>
          </a:p>
        </p:txBody>
      </p:sp>
    </p:spTree>
    <p:extLst>
      <p:ext uri="{BB962C8B-B14F-4D97-AF65-F5344CB8AC3E}">
        <p14:creationId xmlns:p14="http://schemas.microsoft.com/office/powerpoint/2010/main" val="2763773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B2FA9-38EC-49F9-B134-437FE91DF624}"/>
              </a:ext>
            </a:extLst>
          </p:cNvPr>
          <p:cNvSpPr>
            <a:spLocks noGrp="1"/>
          </p:cNvSpPr>
          <p:nvPr>
            <p:ph type="title"/>
          </p:nvPr>
        </p:nvSpPr>
        <p:spPr/>
        <p:txBody>
          <a:bodyPr/>
          <a:lstStyle/>
          <a:p>
            <a:r>
              <a:rPr lang="en-AU"/>
              <a:t>New Zealand has 15 000 kilometres of coastline</a:t>
            </a:r>
          </a:p>
        </p:txBody>
      </p:sp>
      <p:pic>
        <p:nvPicPr>
          <p:cNvPr id="2050" name="Picture 2" descr="See the source image">
            <a:extLst>
              <a:ext uri="{FF2B5EF4-FFF2-40B4-BE49-F238E27FC236}">
                <a16:creationId xmlns:a16="http://schemas.microsoft.com/office/drawing/2014/main" id="{02DEAC56-E0DC-4D5C-869B-E0E947B8C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4" y="1574495"/>
            <a:ext cx="4139723" cy="21833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A2393EF1-BF68-4234-BFE9-D9D8A5353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2165" y="1574495"/>
            <a:ext cx="6556482" cy="473423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source image">
            <a:extLst>
              <a:ext uri="{FF2B5EF4-FFF2-40B4-BE49-F238E27FC236}">
                <a16:creationId xmlns:a16="http://schemas.microsoft.com/office/drawing/2014/main" id="{1F5511BE-54E4-4899-8FE4-7347D0E28E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345"/>
          <a:stretch/>
        </p:blipFill>
        <p:spPr bwMode="auto">
          <a:xfrm>
            <a:off x="695324" y="3917211"/>
            <a:ext cx="4139722" cy="239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772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29287-4693-46DF-B4AB-3F7233566BB5}"/>
              </a:ext>
            </a:extLst>
          </p:cNvPr>
          <p:cNvSpPr>
            <a:spLocks noGrp="1"/>
          </p:cNvSpPr>
          <p:nvPr>
            <p:ph type="title"/>
          </p:nvPr>
        </p:nvSpPr>
        <p:spPr/>
        <p:txBody>
          <a:bodyPr/>
          <a:lstStyle/>
          <a:p>
            <a:r>
              <a:rPr lang="en-AU"/>
              <a:t>Pilot trials on kelp forests</a:t>
            </a:r>
          </a:p>
        </p:txBody>
      </p:sp>
      <p:pic>
        <p:nvPicPr>
          <p:cNvPr id="4098" name="Picture 2" descr="See the source image">
            <a:extLst>
              <a:ext uri="{FF2B5EF4-FFF2-40B4-BE49-F238E27FC236}">
                <a16:creationId xmlns:a16="http://schemas.microsoft.com/office/drawing/2014/main" id="{A4EC92EC-0D09-4773-9008-D5315ACDC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519" y="1260706"/>
            <a:ext cx="7225300" cy="502467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64382C62-3DE3-4EDD-8002-BA7F8F378A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3173" y="1260706"/>
            <a:ext cx="3403503" cy="230546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ee the source image">
            <a:extLst>
              <a:ext uri="{FF2B5EF4-FFF2-40B4-BE49-F238E27FC236}">
                <a16:creationId xmlns:a16="http://schemas.microsoft.com/office/drawing/2014/main" id="{2CDCA97C-0080-4390-B16F-C04EC8772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3173" y="3732756"/>
            <a:ext cx="3403503" cy="2552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839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727B-FE07-4685-B4EA-D799A5238BBF}"/>
              </a:ext>
            </a:extLst>
          </p:cNvPr>
          <p:cNvSpPr>
            <a:spLocks noGrp="1"/>
          </p:cNvSpPr>
          <p:nvPr>
            <p:ph type="title"/>
          </p:nvPr>
        </p:nvSpPr>
        <p:spPr/>
        <p:txBody>
          <a:bodyPr/>
          <a:lstStyle/>
          <a:p>
            <a:r>
              <a:rPr lang="en-AU"/>
              <a:t>Offsets for coastal infrastructure projects</a:t>
            </a:r>
          </a:p>
        </p:txBody>
      </p:sp>
      <p:pic>
        <p:nvPicPr>
          <p:cNvPr id="5122" name="Picture 2" descr="See the source image">
            <a:extLst>
              <a:ext uri="{FF2B5EF4-FFF2-40B4-BE49-F238E27FC236}">
                <a16:creationId xmlns:a16="http://schemas.microsoft.com/office/drawing/2014/main" id="{36AD8F05-9CA7-4D88-8B7E-60C0DF179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4149" y="1414463"/>
            <a:ext cx="7275405" cy="48085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ee the source image">
            <a:extLst>
              <a:ext uri="{FF2B5EF4-FFF2-40B4-BE49-F238E27FC236}">
                <a16:creationId xmlns:a16="http://schemas.microsoft.com/office/drawing/2014/main" id="{BD563AF0-DCF6-4E83-A1DD-CFE7A472E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446" y="1414463"/>
            <a:ext cx="3800043" cy="215524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ee the source image">
            <a:extLst>
              <a:ext uri="{FF2B5EF4-FFF2-40B4-BE49-F238E27FC236}">
                <a16:creationId xmlns:a16="http://schemas.microsoft.com/office/drawing/2014/main" id="{C637230D-6E27-4488-87D1-11923F8148E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4968"/>
          <a:stretch/>
        </p:blipFill>
        <p:spPr bwMode="auto">
          <a:xfrm>
            <a:off x="412446" y="3866524"/>
            <a:ext cx="3800043" cy="2356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565718"/>
      </p:ext>
    </p:extLst>
  </p:cSld>
  <p:clrMapOvr>
    <a:masterClrMapping/>
  </p:clrMapOvr>
</p:sld>
</file>

<file path=ppt/theme/theme1.xml><?xml version="1.0" encoding="utf-8"?>
<a:theme xmlns:a="http://schemas.openxmlformats.org/drawingml/2006/main" name="Title Slides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D51E731D-6618-443E-83F2-8BD775A13C3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genda Slides (Jacobs Black Theme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88B9BF38-6292-4550-9543-B56AECD8FA17}"/>
    </a:ext>
  </a:extLst>
</a:theme>
</file>

<file path=ppt/theme/theme3.xml><?xml version="1.0" encoding="utf-8"?>
<a:theme xmlns:a="http://schemas.openxmlformats.org/drawingml/2006/main" name="1_Content Horizontal Color Bar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BBCA0202-67AF-4E8A-999E-5B8ADF22286E}"/>
    </a:ext>
  </a:extLst>
</a:theme>
</file>

<file path=ppt/theme/theme4.xml><?xml version="1.0" encoding="utf-8"?>
<a:theme xmlns:a="http://schemas.openxmlformats.org/drawingml/2006/main" name="Content With 3 Image Placeholders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5D3C3FB9-78FA-449A-89D9-5A3BA7B212E3}"/>
    </a:ext>
  </a:extLst>
</a:theme>
</file>

<file path=ppt/theme/theme5.xml><?xml version="1.0" encoding="utf-8"?>
<a:theme xmlns:a="http://schemas.openxmlformats.org/drawingml/2006/main" name="Copyright &amp; Disclaimer Slides">
  <a:themeElements>
    <a:clrScheme name="JacobsBlack">
      <a:dk1>
        <a:srgbClr val="000000"/>
      </a:dk1>
      <a:lt1>
        <a:srgbClr val="FFFFFF"/>
      </a:lt1>
      <a:dk2>
        <a:srgbClr val="333333"/>
      </a:dk2>
      <a:lt2>
        <a:srgbClr val="E6E6E6"/>
      </a:lt2>
      <a:accent1>
        <a:srgbClr val="000000"/>
      </a:accent1>
      <a:accent2>
        <a:srgbClr val="333333"/>
      </a:accent2>
      <a:accent3>
        <a:srgbClr val="A5A5A5"/>
      </a:accent3>
      <a:accent4>
        <a:srgbClr val="C8C8C8"/>
      </a:accent4>
      <a:accent5>
        <a:srgbClr val="000000"/>
      </a:accent5>
      <a:accent6>
        <a:srgbClr val="A5A5A5"/>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5DD674E7-81B4-4E8B-86A1-1B0430B9B640}"/>
    </a:ext>
  </a:extLst>
</a:theme>
</file>

<file path=ppt/theme/theme6.xml><?xml version="1.0" encoding="utf-8"?>
<a:theme xmlns:a="http://schemas.openxmlformats.org/drawingml/2006/main" name="Image Full Page">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1301B261-507F-46D7-AA4E-8587241A16E7}"/>
    </a:ext>
  </a:extLst>
</a:theme>
</file>

<file path=ppt/theme/theme7.xml><?xml version="1.0" encoding="utf-8"?>
<a:theme xmlns:a="http://schemas.openxmlformats.org/drawingml/2006/main" name="Divider Slide 1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951C03D6-8ECA-4C98-981F-AA17818BFC0A}"/>
    </a:ext>
  </a:extLst>
</a:theme>
</file>

<file path=ppt/theme/theme8.xml><?xml version="1.0" encoding="utf-8"?>
<a:theme xmlns:a="http://schemas.openxmlformats.org/drawingml/2006/main" name="Divider Slide 2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F289A833-F878-45F2-BEDE-D74F32CC483A}"/>
    </a:ext>
  </a:extLst>
</a:theme>
</file>

<file path=ppt/theme/theme9.xml><?xml version="1.0" encoding="utf-8"?>
<a:theme xmlns:a="http://schemas.openxmlformats.org/drawingml/2006/main" name="Back Cover Slides (Accent Color Themes Only)">
  <a:themeElements>
    <a:clrScheme name="Jacobs Accents Yellow PPT ONLY">
      <a:dk1>
        <a:srgbClr val="000000"/>
      </a:dk1>
      <a:lt1>
        <a:srgbClr val="FFFFFF"/>
      </a:lt1>
      <a:dk2>
        <a:srgbClr val="333333"/>
      </a:dk2>
      <a:lt2>
        <a:srgbClr val="E6E6E6"/>
      </a:lt2>
      <a:accent1>
        <a:srgbClr val="FFA014"/>
      </a:accent1>
      <a:accent2>
        <a:srgbClr val="FFB41E"/>
      </a:accent2>
      <a:accent3>
        <a:srgbClr val="FFDC78"/>
      </a:accent3>
      <a:accent4>
        <a:srgbClr val="C05D27"/>
      </a:accent4>
      <a:accent5>
        <a:srgbClr val="A5A5A5"/>
      </a:accent5>
      <a:accent6>
        <a:srgbClr val="C8C8C8"/>
      </a:accent6>
      <a:hlink>
        <a:srgbClr val="231EDC"/>
      </a:hlink>
      <a:folHlink>
        <a:srgbClr val="E5E5E5"/>
      </a:folHlink>
    </a:clrScheme>
    <a:fontScheme name="JacobsChronos">
      <a:majorFont>
        <a:latin typeface="Jacobs Chronos"/>
        <a:ea typeface=""/>
        <a:cs typeface=""/>
      </a:majorFont>
      <a:minorFont>
        <a:latin typeface="Jacobs Chron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terNZ Presentation Template  -  Read-Only" id="{2DE7EB82-DB4B-4716-80D2-CBB3F64D7D65}" vid="{08AA3689-9E82-485A-8B87-3CD1A88CFC0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C27D107753FA4EA860EDA9D295828B" ma:contentTypeVersion="9" ma:contentTypeDescription="Create a new document." ma:contentTypeScope="" ma:versionID="bd8fcb24606de3c4d5c91802fd5d2d95">
  <xsd:schema xmlns:xsd="http://www.w3.org/2001/XMLSchema" xmlns:xs="http://www.w3.org/2001/XMLSchema" xmlns:p="http://schemas.microsoft.com/office/2006/metadata/properties" xmlns:ns2="17ce0e16-275d-48bb-a940-2c2db0195eea" targetNamespace="http://schemas.microsoft.com/office/2006/metadata/properties" ma:root="true" ma:fieldsID="9fc3afefb79db93c0411fd09127a6307" ns2:_="">
    <xsd:import namespace="17ce0e16-275d-48bb-a940-2c2db0195e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ce0e16-275d-48bb-a940-2c2db0195e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1 6 " ? > < q 1 : B r a n d   x m l n s : q 1 = " h t t p : / / s c h e m a s . m a c r o v i e w . c o m . a u / b r a n d " >  
     < q 1 : G r o u p i n g / >  
     < q 1 : L o g o P a t h > C : \ U s e r s \ b r o w n g k \ A p p D a t a \ R o a m i n g \ M a c r o V i e w . O f f i c e \ F i l e s \ A p p S e t t i n g s \ B r a n d s \ J a c o b s . j p g < / q 1 : L o g o P a t h >  
     < q 1 : N a m e > J a c o b s < / q 1 : N a m e >  
 < / q 1 : B r a n d > 
</file>

<file path=customXml/itemProps1.xml><?xml version="1.0" encoding="utf-8"?>
<ds:datastoreItem xmlns:ds="http://schemas.openxmlformats.org/officeDocument/2006/customXml" ds:itemID="{DD4603B5-163E-477B-B703-A34446CA6FCF}">
  <ds:schemaRefs>
    <ds:schemaRef ds:uri="http://schemas.microsoft.com/sharepoint/v3/contenttype/forms"/>
  </ds:schemaRefs>
</ds:datastoreItem>
</file>

<file path=customXml/itemProps2.xml><?xml version="1.0" encoding="utf-8"?>
<ds:datastoreItem xmlns:ds="http://schemas.openxmlformats.org/officeDocument/2006/customXml" ds:itemID="{FE2EAE6E-26A7-40D7-9FF1-66D49FE8223E}">
  <ds:schemaRefs>
    <ds:schemaRef ds:uri="17ce0e16-275d-48bb-a940-2c2db0195e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2449D20-714B-40AD-857E-9FE34DC676A6}">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17ce0e16-275d-48bb-a940-2c2db0195eea"/>
    <ds:schemaRef ds:uri="http://www.w3.org/XML/1998/namespace"/>
  </ds:schemaRefs>
</ds:datastoreItem>
</file>

<file path=customXml/itemProps4.xml><?xml version="1.0" encoding="utf-8"?>
<ds:datastoreItem xmlns:ds="http://schemas.openxmlformats.org/officeDocument/2006/customXml" ds:itemID="{DCB818FA-B336-41FB-9209-7CF69B4755D4}">
  <ds:schemaRefs>
    <ds:schemaRef ds:uri="http://schemas.macroview.com.au/brand"/>
  </ds:schemaRefs>
</ds:datastoreItem>
</file>

<file path=docProps/app.xml><?xml version="1.0" encoding="utf-8"?>
<Properties xmlns="http://schemas.openxmlformats.org/officeDocument/2006/extended-properties" xmlns:vt="http://schemas.openxmlformats.org/officeDocument/2006/docPropsVTypes">
  <Template>WaterNZ Presentation Template 2022</Template>
  <TotalTime>0</TotalTime>
  <Words>2395</Words>
  <Application>Microsoft Office PowerPoint</Application>
  <PresentationFormat>Widescreen</PresentationFormat>
  <Paragraphs>184</Paragraphs>
  <Slides>36</Slides>
  <Notes>26</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36</vt:i4>
      </vt:variant>
    </vt:vector>
  </HeadingPairs>
  <TitlesOfParts>
    <vt:vector size="53" baseType="lpstr">
      <vt:lpstr>Jacobs Chronos Light</vt:lpstr>
      <vt:lpstr>Wingdings</vt:lpstr>
      <vt:lpstr>Verdana</vt:lpstr>
      <vt:lpstr>Helvetica</vt:lpstr>
      <vt:lpstr>Arial</vt:lpstr>
      <vt:lpstr>Jacobs Chronos</vt:lpstr>
      <vt:lpstr>Open Sans</vt:lpstr>
      <vt:lpstr>Calibri</vt:lpstr>
      <vt:lpstr>Title Slides (Accent Color Themes Only).</vt:lpstr>
      <vt:lpstr>Agenda Slides (Jacobs Black Theme Only)</vt:lpstr>
      <vt:lpstr>1_Content Horizontal Color Bar (Accent Color Themes Only).</vt:lpstr>
      <vt:lpstr>Content With 3 Image Placeholders (Accent Color Themes Only).</vt:lpstr>
      <vt:lpstr>Copyright &amp; Disclaimer Slides</vt:lpstr>
      <vt:lpstr>Image Full Page</vt:lpstr>
      <vt:lpstr>Divider Slide 1 (Accent Color Themes Only)</vt:lpstr>
      <vt:lpstr>Divider Slide 2 (Accent Color Themes Only)</vt:lpstr>
      <vt:lpstr>Back Cover Slides (Accent Color Themes Only)</vt:lpstr>
      <vt:lpstr>Blue Carbon - The New Green?</vt:lpstr>
      <vt:lpstr>Coastal ecosystems with Blue Carbon potential</vt:lpstr>
      <vt:lpstr>A growing interest in Blue Carbon globally</vt:lpstr>
      <vt:lpstr>Project and infrastructure applications for Blue Carbon accounting</vt:lpstr>
      <vt:lpstr>Co-author</vt:lpstr>
      <vt:lpstr>Opportunities in New Zealand</vt:lpstr>
      <vt:lpstr>New Zealand has 15 000 kilometres of coastline</vt:lpstr>
      <vt:lpstr>Pilot trials on kelp forests</vt:lpstr>
      <vt:lpstr>Offsets for coastal infrastructure projects</vt:lpstr>
      <vt:lpstr>Incentive to protect and restore coastal and marine habitats</vt:lpstr>
      <vt:lpstr>Carbon sequestration potential</vt:lpstr>
      <vt:lpstr>Carbon Codes around the world</vt:lpstr>
      <vt:lpstr>Case Study 1 – Danjugan Island, Philippines </vt:lpstr>
      <vt:lpstr>Danjugan Island, Philippines </vt:lpstr>
      <vt:lpstr>PowerPoint Presentation</vt:lpstr>
      <vt:lpstr>Seagrass communities with Blue Carbon potential</vt:lpstr>
      <vt:lpstr>Rapid sampling technique for intertidal seagrass cover</vt:lpstr>
      <vt:lpstr>Results of Danjugan Island investigations</vt:lpstr>
      <vt:lpstr>Case Study 2 – Eyre Peninsula, Australia </vt:lpstr>
      <vt:lpstr>Eyre Peninsula, Australia</vt:lpstr>
      <vt:lpstr>PowerPoint Presentation</vt:lpstr>
      <vt:lpstr>Acraman Creek Conservation Park</vt:lpstr>
      <vt:lpstr>Long-term monitoring for tidal inundation on saltmarsh</vt:lpstr>
      <vt:lpstr>Results of Eyre Peninsula investigations – to date</vt:lpstr>
      <vt:lpstr>NZ applications</vt:lpstr>
      <vt:lpstr>Blue Carbon Accounting</vt:lpstr>
      <vt:lpstr>Blue Carbon Methodology in Australia</vt:lpstr>
      <vt:lpstr>Net Abatement a key aspect</vt:lpstr>
      <vt:lpstr>Operationalising Blue Carbon</vt:lpstr>
      <vt:lpstr>Barriers  to implementation</vt:lpstr>
      <vt:lpstr>Barriers  to implementation</vt:lpstr>
      <vt:lpstr>Barriers to implementation</vt:lpstr>
      <vt:lpstr>Variation in above ground biomass</vt:lpstr>
      <vt:lpstr>Summary</vt:lpstr>
      <vt:lpstr>Can we seize the opportunity?</vt:lpstr>
      <vt:lpstr>Want to continue the conversation?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Simmonds, Kate</dc:creator>
  <cp:lastModifiedBy>Phyland, Rebecca</cp:lastModifiedBy>
  <cp:revision>1</cp:revision>
  <dcterms:created xsi:type="dcterms:W3CDTF">2022-10-10T09:07:53Z</dcterms:created>
  <dcterms:modified xsi:type="dcterms:W3CDTF">2022-10-18T21:11:19Z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0x01010067C27D107753FA4EA860EDA9D295828B</vt:lpwstr>
  </property>
  <property fmtid="{D5CDD505-2E9C-101B-9397-08002B2CF9AE}" pid="3" name="Jacobs Template">
    <vt:lpwstr>C:\Users\browngk\AppData\Roaming\MacroView.Office\Files\Templates\Other Documents\Jacobs Presentation Basic.pptx</vt:lpwstr>
  </property>
</Properties>
</file>