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22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4" r:id="rId3"/>
    <p:sldId id="303" r:id="rId4"/>
    <p:sldId id="277" r:id="rId5"/>
    <p:sldId id="282" r:id="rId6"/>
    <p:sldId id="284" r:id="rId7"/>
    <p:sldId id="305" r:id="rId8"/>
    <p:sldId id="306" r:id="rId9"/>
    <p:sldId id="324" r:id="rId10"/>
    <p:sldId id="323" r:id="rId11"/>
    <p:sldId id="325" r:id="rId12"/>
    <p:sldId id="307" r:id="rId13"/>
    <p:sldId id="308" r:id="rId14"/>
    <p:sldId id="309" r:id="rId15"/>
    <p:sldId id="311" r:id="rId16"/>
    <p:sldId id="310" r:id="rId17"/>
    <p:sldId id="291" r:id="rId18"/>
    <p:sldId id="312" r:id="rId19"/>
    <p:sldId id="313" r:id="rId20"/>
    <p:sldId id="314" r:id="rId21"/>
    <p:sldId id="315" r:id="rId22"/>
    <p:sldId id="328" r:id="rId23"/>
    <p:sldId id="317" r:id="rId24"/>
    <p:sldId id="318" r:id="rId25"/>
    <p:sldId id="319" r:id="rId26"/>
    <p:sldId id="321" r:id="rId27"/>
    <p:sldId id="320" r:id="rId28"/>
    <p:sldId id="327" r:id="rId29"/>
    <p:sldId id="322" r:id="rId30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1726-A8AA-441E-815C-75F9A62B0AA8}" type="datetimeFigureOut">
              <a:rPr lang="en-NZ" smtClean="0"/>
              <a:t>27/04/2019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6C9D-CF17-453D-8569-1A7CD59DF0C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20462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1726-A8AA-441E-815C-75F9A62B0AA8}" type="datetimeFigureOut">
              <a:rPr lang="en-NZ" smtClean="0"/>
              <a:t>27/04/2019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6C9D-CF17-453D-8569-1A7CD59DF0C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20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1726-A8AA-441E-815C-75F9A62B0AA8}" type="datetimeFigureOut">
              <a:rPr lang="en-NZ" smtClean="0"/>
              <a:t>27/04/2019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6C9D-CF17-453D-8569-1A7CD59DF0C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38685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1726-A8AA-441E-815C-75F9A62B0AA8}" type="datetimeFigureOut">
              <a:rPr lang="en-NZ" smtClean="0"/>
              <a:t>27/04/2019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6C9D-CF17-453D-8569-1A7CD59DF0C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38476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1726-A8AA-441E-815C-75F9A62B0AA8}" type="datetimeFigureOut">
              <a:rPr lang="en-NZ" smtClean="0"/>
              <a:t>27/04/2019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6C9D-CF17-453D-8569-1A7CD59DF0C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61980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1726-A8AA-441E-815C-75F9A62B0AA8}" type="datetimeFigureOut">
              <a:rPr lang="en-NZ" smtClean="0"/>
              <a:t>27/04/2019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6C9D-CF17-453D-8569-1A7CD59DF0C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72970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1726-A8AA-441E-815C-75F9A62B0AA8}" type="datetimeFigureOut">
              <a:rPr lang="en-NZ" smtClean="0"/>
              <a:t>27/04/2019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6C9D-CF17-453D-8569-1A7CD59DF0C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47429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1726-A8AA-441E-815C-75F9A62B0AA8}" type="datetimeFigureOut">
              <a:rPr lang="en-NZ" smtClean="0"/>
              <a:t>27/04/2019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6C9D-CF17-453D-8569-1A7CD59DF0C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43365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1726-A8AA-441E-815C-75F9A62B0AA8}" type="datetimeFigureOut">
              <a:rPr lang="en-NZ" smtClean="0"/>
              <a:t>27/04/2019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6C9D-CF17-453D-8569-1A7CD59DF0C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72115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1726-A8AA-441E-815C-75F9A62B0AA8}" type="datetimeFigureOut">
              <a:rPr lang="en-NZ" smtClean="0"/>
              <a:t>27/04/2019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6C9D-CF17-453D-8569-1A7CD59DF0C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24304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1726-A8AA-441E-815C-75F9A62B0AA8}" type="datetimeFigureOut">
              <a:rPr lang="en-NZ" smtClean="0"/>
              <a:t>27/04/2019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6C9D-CF17-453D-8569-1A7CD59DF0C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53669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F1726-A8AA-441E-815C-75F9A62B0AA8}" type="datetimeFigureOut">
              <a:rPr lang="en-NZ" smtClean="0"/>
              <a:t>27/04/2019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56C9D-CF17-453D-8569-1A7CD59DF0C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107949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15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262E3-E283-4C9E-9C8D-78C6F5EAF5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r"/>
            <a:r>
              <a:rPr lang="en-NZ" sz="4200" b="1" dirty="0"/>
              <a:t>Bridge Manual Waterway Design: An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266A5E-456B-4718-AC1D-D2D0C0239B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17793" y="5113300"/>
            <a:ext cx="2974207" cy="1264587"/>
          </a:xfrm>
        </p:spPr>
        <p:txBody>
          <a:bodyPr anchor="ctr">
            <a:normAutofit/>
          </a:bodyPr>
          <a:lstStyle/>
          <a:p>
            <a:pPr algn="l"/>
            <a:r>
              <a:rPr lang="en-NZ" b="1" dirty="0"/>
              <a:t>Iain Smith – </a:t>
            </a:r>
            <a:r>
              <a:rPr lang="en-NZ" b="1" dirty="0" err="1"/>
              <a:t>Beca</a:t>
            </a:r>
            <a:endParaRPr lang="en-NZ" b="1" dirty="0"/>
          </a:p>
          <a:p>
            <a:pPr algn="l"/>
            <a:r>
              <a:rPr lang="en-NZ" b="1" dirty="0"/>
              <a:t>Nigel Lloyd - NZTA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A48CAC-2D1F-4BA9-BEAF-338980AD32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59" b="5676"/>
          <a:stretch/>
        </p:blipFill>
        <p:spPr>
          <a:xfrm>
            <a:off x="0" y="0"/>
            <a:ext cx="12188788" cy="497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92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CA4553-B16F-4229-9A1D-EE81A5B4E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" y="1086929"/>
            <a:ext cx="12164124" cy="467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25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28E8D7-CA7C-4FF6-BF02-25CFDD3505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8" t="3899" r="12511" b="12956"/>
          <a:stretch/>
        </p:blipFill>
        <p:spPr>
          <a:xfrm>
            <a:off x="3361276" y="179662"/>
            <a:ext cx="6310625" cy="657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07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3CF768-1890-444F-A7B7-3BAB20623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995" y="190501"/>
            <a:ext cx="2973957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Backwater Control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40605F4-97D4-40B1-A233-A4F9FD85D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3623094"/>
            <a:ext cx="10515600" cy="2889849"/>
          </a:xfrm>
        </p:spPr>
        <p:txBody>
          <a:bodyPr>
            <a:normAutofit/>
          </a:bodyPr>
          <a:lstStyle/>
          <a:p>
            <a:r>
              <a:rPr lang="en-NZ" sz="3200" dirty="0"/>
              <a:t>Lakes, rivers, the sea</a:t>
            </a:r>
          </a:p>
          <a:p>
            <a:r>
              <a:rPr lang="en-NZ" sz="3200" dirty="0"/>
              <a:t>Which dominates what</a:t>
            </a:r>
          </a:p>
          <a:p>
            <a:r>
              <a:rPr lang="en-NZ" sz="3200" dirty="0"/>
              <a:t>Event combinations</a:t>
            </a:r>
          </a:p>
          <a:p>
            <a:r>
              <a:rPr lang="en-NZ" sz="3200" dirty="0"/>
              <a:t>Risk approach</a:t>
            </a:r>
          </a:p>
          <a:p>
            <a:endParaRPr lang="en-NZ" sz="3200" dirty="0"/>
          </a:p>
          <a:p>
            <a:endParaRPr lang="en-NZ" sz="3200" dirty="0"/>
          </a:p>
          <a:p>
            <a:endParaRPr lang="en-NZ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1A8526-6ED6-41A7-9C4A-68104D73B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953" y="148506"/>
            <a:ext cx="4373992" cy="32804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23705F-9610-4F84-9A31-EE6DE6DED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953" y="3470995"/>
            <a:ext cx="4373992" cy="328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15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3CF768-1890-444F-A7B7-3BAB20623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995" y="190501"/>
            <a:ext cx="2973957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Climate Change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1A8478-2E59-44BF-A74D-AA6006D0CF16}"/>
              </a:ext>
            </a:extLst>
          </p:cNvPr>
          <p:cNvSpPr txBox="1">
            <a:spLocks/>
          </p:cNvSpPr>
          <p:nvPr/>
        </p:nvSpPr>
        <p:spPr>
          <a:xfrm>
            <a:off x="437791" y="3683479"/>
            <a:ext cx="10515600" cy="288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200" dirty="0"/>
              <a:t>2018 </a:t>
            </a:r>
            <a:r>
              <a:rPr lang="en-NZ" sz="3200" dirty="0" err="1"/>
              <a:t>MfE</a:t>
            </a:r>
            <a:r>
              <a:rPr lang="en-NZ" sz="3200" dirty="0"/>
              <a:t> guidance?</a:t>
            </a:r>
          </a:p>
          <a:p>
            <a:r>
              <a:rPr lang="en-NZ" sz="3200" dirty="0"/>
              <a:t>Rainfall - HIRDS V4</a:t>
            </a:r>
          </a:p>
          <a:p>
            <a:r>
              <a:rPr lang="en-NZ" sz="3200" dirty="0"/>
              <a:t>Flood frequency hydrology: +20 to 25% peak flow</a:t>
            </a:r>
            <a:endParaRPr lang="en-NZ" sz="2800" dirty="0"/>
          </a:p>
          <a:p>
            <a:r>
              <a:rPr lang="en-NZ" sz="3200" dirty="0"/>
              <a:t>Sea level rise: </a:t>
            </a:r>
            <a:r>
              <a:rPr lang="en-NZ" sz="3200" dirty="0" err="1"/>
              <a:t>MfE</a:t>
            </a:r>
            <a:r>
              <a:rPr lang="en-NZ" sz="3200" dirty="0"/>
              <a:t> 2017  </a:t>
            </a:r>
          </a:p>
          <a:p>
            <a:endParaRPr lang="en-NZ" sz="3200" dirty="0"/>
          </a:p>
          <a:p>
            <a:endParaRPr lang="en-NZ" sz="3200" dirty="0"/>
          </a:p>
          <a:p>
            <a:endParaRPr lang="en-NZ" sz="3200" dirty="0"/>
          </a:p>
        </p:txBody>
      </p:sp>
    </p:spTree>
    <p:extLst>
      <p:ext uri="{BB962C8B-B14F-4D97-AF65-F5344CB8AC3E}">
        <p14:creationId xmlns:p14="http://schemas.microsoft.com/office/powerpoint/2010/main" val="2094159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3CF768-1890-444F-A7B7-3BAB20623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995" y="190501"/>
            <a:ext cx="2973957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Hydrology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AAC68B-7F8B-4AE9-BFD9-DAB32B332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114" y="94891"/>
            <a:ext cx="7446998" cy="4477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71D8AC3-F856-4D58-BE3A-ACE3C2E0963A}"/>
              </a:ext>
            </a:extLst>
          </p:cNvPr>
          <p:cNvSpPr txBox="1">
            <a:spLocks/>
          </p:cNvSpPr>
          <p:nvPr/>
        </p:nvSpPr>
        <p:spPr>
          <a:xfrm>
            <a:off x="437791" y="3683479"/>
            <a:ext cx="10515600" cy="288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200" dirty="0"/>
              <a:t>Other Methods: SCS</a:t>
            </a:r>
          </a:p>
          <a:p>
            <a:r>
              <a:rPr lang="en-NZ" sz="3200" dirty="0"/>
              <a:t>MPD</a:t>
            </a:r>
          </a:p>
          <a:p>
            <a:r>
              <a:rPr lang="en-NZ" sz="3200" dirty="0"/>
              <a:t>Sensitivity checking</a:t>
            </a:r>
          </a:p>
          <a:p>
            <a:r>
              <a:rPr lang="en-NZ" sz="3200" dirty="0"/>
              <a:t>HIRDS as a preference</a:t>
            </a:r>
          </a:p>
          <a:p>
            <a:r>
              <a:rPr lang="en-NZ" sz="3200" dirty="0"/>
              <a:t>Rational method changes</a:t>
            </a:r>
          </a:p>
          <a:p>
            <a:pPr lvl="1"/>
            <a:endParaRPr lang="en-NZ" sz="2800" dirty="0"/>
          </a:p>
          <a:p>
            <a:pPr lvl="1"/>
            <a:endParaRPr lang="en-NZ" sz="2800" dirty="0"/>
          </a:p>
          <a:p>
            <a:endParaRPr lang="en-NZ" sz="3200" dirty="0"/>
          </a:p>
          <a:p>
            <a:endParaRPr lang="en-NZ" sz="3200" dirty="0"/>
          </a:p>
        </p:txBody>
      </p:sp>
    </p:spTree>
    <p:extLst>
      <p:ext uri="{BB962C8B-B14F-4D97-AF65-F5344CB8AC3E}">
        <p14:creationId xmlns:p14="http://schemas.microsoft.com/office/powerpoint/2010/main" val="3857602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3CF768-1890-444F-A7B7-3BAB20623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995" y="190501"/>
            <a:ext cx="2973957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Flood Impact (Afflux)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696909-CA30-4E9F-98DA-DD9F19C17A93}"/>
              </a:ext>
            </a:extLst>
          </p:cNvPr>
          <p:cNvSpPr txBox="1">
            <a:spLocks/>
          </p:cNvSpPr>
          <p:nvPr/>
        </p:nvSpPr>
        <p:spPr>
          <a:xfrm>
            <a:off x="437791" y="3683479"/>
            <a:ext cx="10515600" cy="288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200" dirty="0"/>
              <a:t>“No impact” = unrealistic</a:t>
            </a:r>
          </a:p>
          <a:p>
            <a:r>
              <a:rPr lang="en-NZ" sz="3200" dirty="0"/>
              <a:t>What is acceptable then? </a:t>
            </a:r>
          </a:p>
          <a:p>
            <a:r>
              <a:rPr lang="en-NZ" sz="3200" dirty="0"/>
              <a:t>Don’t forget drain down </a:t>
            </a:r>
          </a:p>
          <a:p>
            <a:pPr lvl="1"/>
            <a:endParaRPr lang="en-NZ" sz="2800" dirty="0"/>
          </a:p>
          <a:p>
            <a:pPr lvl="1"/>
            <a:endParaRPr lang="en-NZ" sz="2800" dirty="0"/>
          </a:p>
          <a:p>
            <a:endParaRPr lang="en-NZ" sz="3200" dirty="0"/>
          </a:p>
          <a:p>
            <a:endParaRPr lang="en-NZ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98B426-61F3-4AB4-AE53-38E944A38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171" y="190501"/>
            <a:ext cx="6400112" cy="407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36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CF768-1890-444F-A7B7-3BAB20623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995" y="190501"/>
            <a:ext cx="2973957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Proposed Amendments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F6128D-8EC1-410F-A3B7-42F9786CE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75" y="49272"/>
            <a:ext cx="11957380" cy="672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85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01FF71-E387-4EBE-9A27-D1F08BBAC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763" y="0"/>
            <a:ext cx="101624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88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3CF768-1890-444F-A7B7-3BAB20623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995" y="190501"/>
            <a:ext cx="2973957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Major Culvert Criteria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287403D-5B8D-4F53-9C4C-7ED3B9F1D835}"/>
              </a:ext>
            </a:extLst>
          </p:cNvPr>
          <p:cNvSpPr txBox="1">
            <a:spLocks/>
          </p:cNvSpPr>
          <p:nvPr/>
        </p:nvSpPr>
        <p:spPr>
          <a:xfrm>
            <a:off x="437791" y="3683479"/>
            <a:ext cx="10515600" cy="288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200" dirty="0"/>
              <a:t>Limited to 2m heading up</a:t>
            </a:r>
          </a:p>
          <a:p>
            <a:r>
              <a:rPr lang="en-NZ" sz="3200" dirty="0"/>
              <a:t>Fish passage</a:t>
            </a:r>
          </a:p>
          <a:p>
            <a:r>
              <a:rPr lang="en-NZ" sz="3200" dirty="0"/>
              <a:t>Debris – AR&amp;R risk approach</a:t>
            </a:r>
          </a:p>
          <a:p>
            <a:r>
              <a:rPr lang="en-NZ" sz="3200" dirty="0"/>
              <a:t>Bed transport processes</a:t>
            </a:r>
          </a:p>
          <a:p>
            <a:endParaRPr lang="en-NZ" sz="3200" dirty="0"/>
          </a:p>
          <a:p>
            <a:pPr lvl="1"/>
            <a:endParaRPr lang="en-NZ" sz="2800" dirty="0"/>
          </a:p>
          <a:p>
            <a:pPr lvl="1"/>
            <a:endParaRPr lang="en-NZ" sz="2800" dirty="0"/>
          </a:p>
          <a:p>
            <a:endParaRPr lang="en-NZ" sz="3200" dirty="0"/>
          </a:p>
          <a:p>
            <a:endParaRPr lang="en-NZ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A6E2D1-B945-43E5-AD72-CB619857A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608" y="78357"/>
            <a:ext cx="6661543" cy="443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69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3CF768-1890-444F-A7B7-3BAB20623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995" y="190501"/>
            <a:ext cx="2973957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Cohesive Bed Scour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7ECB675-3B76-4CFB-B733-C765E7A4CB18}"/>
              </a:ext>
            </a:extLst>
          </p:cNvPr>
          <p:cNvSpPr txBox="1">
            <a:spLocks/>
          </p:cNvSpPr>
          <p:nvPr/>
        </p:nvSpPr>
        <p:spPr>
          <a:xfrm>
            <a:off x="437791" y="3683479"/>
            <a:ext cx="10515600" cy="288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200" dirty="0"/>
              <a:t>Difficult issue</a:t>
            </a:r>
          </a:p>
          <a:p>
            <a:r>
              <a:rPr lang="en-NZ" sz="3200" dirty="0"/>
              <a:t>Estimated by non-cohesive scour</a:t>
            </a:r>
          </a:p>
          <a:p>
            <a:r>
              <a:rPr lang="en-NZ" sz="3200" dirty="0"/>
              <a:t>Reference </a:t>
            </a:r>
            <a:r>
              <a:rPr lang="en-NZ" sz="3200" dirty="0" err="1"/>
              <a:t>Austroads</a:t>
            </a:r>
            <a:r>
              <a:rPr lang="en-NZ" sz="3200" dirty="0"/>
              <a:t> Part 8 &amp;  HEC 18</a:t>
            </a:r>
          </a:p>
          <a:p>
            <a:endParaRPr lang="en-NZ" sz="3200" dirty="0"/>
          </a:p>
          <a:p>
            <a:endParaRPr lang="en-NZ" sz="3200" dirty="0"/>
          </a:p>
          <a:p>
            <a:pPr lvl="1"/>
            <a:endParaRPr lang="en-NZ" sz="2800" dirty="0"/>
          </a:p>
          <a:p>
            <a:pPr lvl="1"/>
            <a:endParaRPr lang="en-NZ" sz="2800" dirty="0"/>
          </a:p>
          <a:p>
            <a:endParaRPr lang="en-NZ" sz="3200" dirty="0"/>
          </a:p>
          <a:p>
            <a:endParaRPr lang="en-NZ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93DD05-D46D-4383-B0C3-AB94EFCBB6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3" r="5889" b="2307"/>
          <a:stretch/>
        </p:blipFill>
        <p:spPr>
          <a:xfrm>
            <a:off x="7580358" y="86984"/>
            <a:ext cx="4534767" cy="30875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80D430-3EE4-44E7-B86B-EF36361DE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643" y="86984"/>
            <a:ext cx="2809324" cy="13537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" t="5896" r="30890" b="10942"/>
          <a:stretch/>
        </p:blipFill>
        <p:spPr bwMode="auto">
          <a:xfrm>
            <a:off x="7580358" y="3269411"/>
            <a:ext cx="4485200" cy="3501605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242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3CF768-1890-444F-A7B7-3BAB20623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995" y="190501"/>
            <a:ext cx="2973957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Introduction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DFF541-AC04-4A9D-810D-92E44C5CA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909" y="814812"/>
            <a:ext cx="3596952" cy="488331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A670C8D-D4E8-4AD2-B656-1A2C50BB5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3913218"/>
            <a:ext cx="10515600" cy="2202911"/>
          </a:xfrm>
        </p:spPr>
        <p:txBody>
          <a:bodyPr>
            <a:normAutofit lnSpcReduction="10000"/>
          </a:bodyPr>
          <a:lstStyle/>
          <a:p>
            <a:r>
              <a:rPr lang="en-NZ" sz="3200" dirty="0"/>
              <a:t>Background</a:t>
            </a:r>
          </a:p>
          <a:p>
            <a:r>
              <a:rPr lang="en-NZ" sz="3200" dirty="0"/>
              <a:t>Proposed amendments</a:t>
            </a:r>
          </a:p>
          <a:p>
            <a:r>
              <a:rPr lang="en-NZ" sz="3200" dirty="0"/>
              <a:t>Residual issues</a:t>
            </a:r>
          </a:p>
          <a:p>
            <a:r>
              <a:rPr lang="en-NZ" sz="3200" dirty="0"/>
              <a:t>What is next? </a:t>
            </a:r>
          </a:p>
        </p:txBody>
      </p:sp>
    </p:spTree>
    <p:extLst>
      <p:ext uri="{BB962C8B-B14F-4D97-AF65-F5344CB8AC3E}">
        <p14:creationId xmlns:p14="http://schemas.microsoft.com/office/powerpoint/2010/main" val="3125035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3CF768-1890-444F-A7B7-3BAB20623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995" y="190501"/>
            <a:ext cx="2973957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Residual Issues</a:t>
            </a:r>
          </a:p>
        </p:txBody>
      </p:sp>
    </p:spTree>
    <p:extLst>
      <p:ext uri="{BB962C8B-B14F-4D97-AF65-F5344CB8AC3E}">
        <p14:creationId xmlns:p14="http://schemas.microsoft.com/office/powerpoint/2010/main" val="1473505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3CF768-1890-444F-A7B7-3BAB20623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995" y="190501"/>
            <a:ext cx="2973957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Complexity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1398B7-5B6B-42CA-BB8E-039A11093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902" y="293505"/>
            <a:ext cx="2858537" cy="40845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CB2DAB-9B84-4791-9D8F-D22734E70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054" y="493272"/>
            <a:ext cx="3196326" cy="4366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192B96-90A0-482D-AF74-0D1E0815E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3561" y="798939"/>
            <a:ext cx="3407723" cy="4366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08DDA0-7A39-4E23-84C6-A6CE317A9D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2791" y="1074654"/>
            <a:ext cx="3300066" cy="44671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0C1F51-BD31-4980-9E4E-A0D3C8CC36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1250" y="1290681"/>
            <a:ext cx="3391531" cy="4467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C38080-1812-47FD-9F08-44C1D14C8E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6839" y="1716618"/>
            <a:ext cx="3059659" cy="42572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AC0FA4-D3B4-4EA9-A9AB-A7F6F0C661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7757" y="2008073"/>
            <a:ext cx="3368146" cy="42572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E08AAD-7588-473A-83D4-605E10F0AD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9692" y="2242472"/>
            <a:ext cx="3180300" cy="44648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F729AE-1A5A-4547-97A5-363FD685A0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56243" y="2582375"/>
            <a:ext cx="2890014" cy="41095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5888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3CF768-1890-444F-A7B7-3BAB20623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995" y="190501"/>
            <a:ext cx="2973957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Climate Change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1A8478-2E59-44BF-A74D-AA6006D0CF16}"/>
              </a:ext>
            </a:extLst>
          </p:cNvPr>
          <p:cNvSpPr txBox="1">
            <a:spLocks/>
          </p:cNvSpPr>
          <p:nvPr/>
        </p:nvSpPr>
        <p:spPr>
          <a:xfrm>
            <a:off x="437791" y="3683479"/>
            <a:ext cx="10515600" cy="288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Rainfall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MfE</a:t>
            </a:r>
            <a:r>
              <a:rPr kumimoji="0" lang="en-NZ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2008 - 2.1</a:t>
            </a:r>
            <a:r>
              <a:rPr kumimoji="0" lang="en-NZ" sz="2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</a:t>
            </a:r>
            <a:r>
              <a:rPr kumimoji="0" lang="en-NZ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2090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MfE</a:t>
            </a:r>
            <a:r>
              <a:rPr kumimoji="0" lang="en-NZ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2018 - RCP ??? to 2081 – 2100?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RCP 6 for design and 8.5 as a sensitivity?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NZ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NZ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NZ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NZ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69012D-E1AA-4244-8386-CE52B4F2D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1120" y="148495"/>
            <a:ext cx="4544291" cy="26645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D048BA-65D3-4DF2-8739-B80D50091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120" y="2999491"/>
            <a:ext cx="4544291" cy="284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10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3CF768-1890-444F-A7B7-3BAB20623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995" y="190501"/>
            <a:ext cx="2973957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SLS and ULS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9520CB-E938-4519-88B2-BF1BF38FBE7E}"/>
              </a:ext>
            </a:extLst>
          </p:cNvPr>
          <p:cNvSpPr txBox="1">
            <a:spLocks/>
          </p:cNvSpPr>
          <p:nvPr/>
        </p:nvSpPr>
        <p:spPr>
          <a:xfrm>
            <a:off x="437791" y="3683479"/>
            <a:ext cx="11130232" cy="288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200" dirty="0"/>
              <a:t>Serviceability Limit State: </a:t>
            </a:r>
          </a:p>
          <a:p>
            <a:pPr lvl="1"/>
            <a:r>
              <a:rPr lang="en-NZ" sz="2800" dirty="0"/>
              <a:t>“undamaged” in a SLS 1 (1 in 25yr) flood </a:t>
            </a:r>
          </a:p>
          <a:p>
            <a:pPr lvl="1"/>
            <a:r>
              <a:rPr lang="en-NZ" sz="2800" dirty="0"/>
              <a:t>“not significantly damaged” (1 in 100yr) in an SLS 2 flood</a:t>
            </a:r>
          </a:p>
          <a:p>
            <a:pPr lvl="1"/>
            <a:r>
              <a:rPr lang="en-NZ" sz="2800" dirty="0"/>
              <a:t>Too nuanced. Remove distinction.</a:t>
            </a:r>
          </a:p>
          <a:p>
            <a:r>
              <a:rPr lang="en-NZ" sz="3200" dirty="0"/>
              <a:t>Ultimate Limit State: protection for an overflow in a 1 in 2,500 </a:t>
            </a:r>
            <a:r>
              <a:rPr lang="en-NZ" sz="3200" dirty="0" err="1"/>
              <a:t>yr</a:t>
            </a:r>
            <a:r>
              <a:rPr lang="en-NZ" sz="3200" dirty="0"/>
              <a:t> ARI flood? Confirm expectations or remove.</a:t>
            </a:r>
          </a:p>
          <a:p>
            <a:endParaRPr lang="en-NZ" sz="3200" dirty="0"/>
          </a:p>
          <a:p>
            <a:endParaRPr lang="en-NZ" sz="3200" dirty="0"/>
          </a:p>
          <a:p>
            <a:pPr lvl="1"/>
            <a:endParaRPr lang="en-NZ" sz="2800" dirty="0"/>
          </a:p>
          <a:p>
            <a:pPr lvl="1"/>
            <a:endParaRPr lang="en-NZ" sz="2800" dirty="0"/>
          </a:p>
          <a:p>
            <a:endParaRPr lang="en-NZ" sz="3200" dirty="0"/>
          </a:p>
          <a:p>
            <a:endParaRPr lang="en-NZ" sz="3200" dirty="0"/>
          </a:p>
        </p:txBody>
      </p:sp>
    </p:spTree>
    <p:extLst>
      <p:ext uri="{BB962C8B-B14F-4D97-AF65-F5344CB8AC3E}">
        <p14:creationId xmlns:p14="http://schemas.microsoft.com/office/powerpoint/2010/main" val="2362295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3CF768-1890-444F-A7B7-3BAB20623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995" y="190501"/>
            <a:ext cx="2973957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Coastal Structures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875CB3F-96DE-4D72-B041-E9AA4520A69F}"/>
              </a:ext>
            </a:extLst>
          </p:cNvPr>
          <p:cNvSpPr txBox="1">
            <a:spLocks/>
          </p:cNvSpPr>
          <p:nvPr/>
        </p:nvSpPr>
        <p:spPr>
          <a:xfrm>
            <a:off x="530884" y="5331124"/>
            <a:ext cx="11130232" cy="10610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200" dirty="0"/>
              <a:t>Expert coastal advice needed</a:t>
            </a:r>
          </a:p>
          <a:p>
            <a:r>
              <a:rPr lang="en-NZ" sz="3200" dirty="0"/>
              <a:t>Document in Structure Options Report / Design Statement</a:t>
            </a:r>
          </a:p>
          <a:p>
            <a:endParaRPr lang="en-NZ" sz="3200" dirty="0"/>
          </a:p>
          <a:p>
            <a:endParaRPr lang="en-NZ" sz="3200" dirty="0"/>
          </a:p>
          <a:p>
            <a:pPr lvl="1"/>
            <a:endParaRPr lang="en-NZ" sz="2800" dirty="0"/>
          </a:p>
          <a:p>
            <a:pPr lvl="1"/>
            <a:endParaRPr lang="en-NZ" sz="2800" dirty="0"/>
          </a:p>
          <a:p>
            <a:endParaRPr lang="en-NZ" sz="3200" dirty="0"/>
          </a:p>
          <a:p>
            <a:endParaRPr lang="en-NZ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044FFC-738C-431F-B4D3-CF569A863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767" y="190501"/>
            <a:ext cx="7723907" cy="438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89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3CF768-1890-444F-A7B7-3BAB20623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995" y="190501"/>
            <a:ext cx="2973957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Major Culvert Freeboard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FD1316F-5ED6-497D-9777-3FE9B4267336}"/>
              </a:ext>
            </a:extLst>
          </p:cNvPr>
          <p:cNvSpPr txBox="1">
            <a:spLocks/>
          </p:cNvSpPr>
          <p:nvPr/>
        </p:nvSpPr>
        <p:spPr>
          <a:xfrm>
            <a:off x="420539" y="5011946"/>
            <a:ext cx="11130232" cy="288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200" dirty="0"/>
              <a:t>Is it a bridge or a culvert?</a:t>
            </a:r>
          </a:p>
          <a:p>
            <a:r>
              <a:rPr lang="en-NZ" sz="3200" dirty="0"/>
              <a:t>Cross sectional area larger than 6m</a:t>
            </a:r>
            <a:r>
              <a:rPr lang="en-NZ" sz="3200" baseline="30000" dirty="0"/>
              <a:t>2</a:t>
            </a:r>
            <a:endParaRPr lang="en-NZ" sz="3200" dirty="0"/>
          </a:p>
          <a:p>
            <a:r>
              <a:rPr lang="en-NZ" sz="3200" dirty="0"/>
              <a:t>300mm from SLS 2 flood level to soffit</a:t>
            </a:r>
          </a:p>
          <a:p>
            <a:endParaRPr lang="en-NZ" sz="3200" dirty="0"/>
          </a:p>
          <a:p>
            <a:endParaRPr lang="en-NZ" sz="3200" dirty="0"/>
          </a:p>
          <a:p>
            <a:pPr lvl="1"/>
            <a:endParaRPr lang="en-NZ" sz="2800" dirty="0"/>
          </a:p>
          <a:p>
            <a:pPr lvl="1"/>
            <a:endParaRPr lang="en-NZ" sz="2800" dirty="0"/>
          </a:p>
          <a:p>
            <a:endParaRPr lang="en-NZ" sz="3200" dirty="0"/>
          </a:p>
          <a:p>
            <a:endParaRPr lang="en-NZ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E508A1-895B-4C0E-B88A-1CE85B335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2933" y="190501"/>
            <a:ext cx="6467475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78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3CF768-1890-444F-A7B7-3BAB20623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995" y="190501"/>
            <a:ext cx="2973957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Waterway Diversions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3425C64-6575-4456-9981-4A6080EE46C0}"/>
              </a:ext>
            </a:extLst>
          </p:cNvPr>
          <p:cNvSpPr txBox="1">
            <a:spLocks/>
          </p:cNvSpPr>
          <p:nvPr/>
        </p:nvSpPr>
        <p:spPr>
          <a:xfrm>
            <a:off x="360155" y="5068999"/>
            <a:ext cx="11130232" cy="288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200" dirty="0"/>
              <a:t>Geomorphology, bank stability, habitat features, riparian planting</a:t>
            </a:r>
          </a:p>
          <a:p>
            <a:r>
              <a:rPr lang="en-NZ" sz="3200" dirty="0"/>
              <a:t>Bridge Manual doesn’t cover this</a:t>
            </a:r>
          </a:p>
          <a:p>
            <a:endParaRPr lang="en-NZ" sz="3200" dirty="0"/>
          </a:p>
          <a:p>
            <a:endParaRPr lang="en-NZ" sz="3200" dirty="0"/>
          </a:p>
          <a:p>
            <a:pPr lvl="1"/>
            <a:endParaRPr lang="en-NZ" sz="2800" dirty="0"/>
          </a:p>
          <a:p>
            <a:pPr lvl="1"/>
            <a:endParaRPr lang="en-NZ" sz="2800" dirty="0"/>
          </a:p>
          <a:p>
            <a:endParaRPr lang="en-NZ" sz="3200" dirty="0"/>
          </a:p>
          <a:p>
            <a:endParaRPr lang="en-NZ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E95097-AF26-474B-80F5-95E3CC572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321" y="190500"/>
            <a:ext cx="7027223" cy="467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59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3CF768-1890-444F-A7B7-3BAB20623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995" y="190501"/>
            <a:ext cx="2973957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Rock Rip Rap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8C9D258-CDC5-407D-80D0-D0326F815545}"/>
              </a:ext>
            </a:extLst>
          </p:cNvPr>
          <p:cNvSpPr txBox="1">
            <a:spLocks/>
          </p:cNvSpPr>
          <p:nvPr/>
        </p:nvSpPr>
        <p:spPr>
          <a:xfrm>
            <a:off x="377408" y="4597880"/>
            <a:ext cx="11130232" cy="288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200" dirty="0"/>
              <a:t>Rock quality</a:t>
            </a:r>
          </a:p>
          <a:p>
            <a:r>
              <a:rPr lang="en-NZ" sz="3200" dirty="0"/>
              <a:t>Size and mass grading envelope</a:t>
            </a:r>
          </a:p>
          <a:p>
            <a:r>
              <a:rPr lang="en-NZ" sz="3200" dirty="0"/>
              <a:t>Standard Technical Specification needed</a:t>
            </a:r>
          </a:p>
          <a:p>
            <a:endParaRPr lang="en-NZ" sz="3200" dirty="0"/>
          </a:p>
          <a:p>
            <a:endParaRPr lang="en-NZ" sz="3200" dirty="0"/>
          </a:p>
          <a:p>
            <a:pPr lvl="1"/>
            <a:endParaRPr lang="en-NZ" sz="2800" dirty="0"/>
          </a:p>
          <a:p>
            <a:pPr lvl="1"/>
            <a:endParaRPr lang="en-NZ" sz="2800" dirty="0"/>
          </a:p>
          <a:p>
            <a:endParaRPr lang="en-NZ" sz="3200" dirty="0"/>
          </a:p>
          <a:p>
            <a:endParaRPr lang="en-NZ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8406E8-0840-49E6-8353-FC0DB0A91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319" y="190501"/>
            <a:ext cx="6529940" cy="468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936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3CF768-1890-444F-A7B7-3BAB20623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995" y="190501"/>
            <a:ext cx="2973957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Where next?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BDA92B-8419-4E4A-984E-10A3C7B73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779695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3CF768-1890-444F-A7B7-3BAB20623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995" y="190501"/>
            <a:ext cx="2973957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Questions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DD9D55-E916-4ADE-B6F9-8D0E857E3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4129" y="190501"/>
            <a:ext cx="7668414" cy="431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115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3CF768-1890-444F-A7B7-3BAB20623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995" y="190501"/>
            <a:ext cx="2973957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1304343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rrow: Down 11">
            <a:extLst>
              <a:ext uri="{FF2B5EF4-FFF2-40B4-BE49-F238E27FC236}">
                <a16:creationId xmlns:a16="http://schemas.microsoft.com/office/drawing/2014/main" id="{A3F2F6D0-85BB-4257-92A5-786F6BFC4681}"/>
              </a:ext>
            </a:extLst>
          </p:cNvPr>
          <p:cNvSpPr/>
          <p:nvPr/>
        </p:nvSpPr>
        <p:spPr>
          <a:xfrm rot="3276668">
            <a:off x="6744981" y="1476656"/>
            <a:ext cx="1329179" cy="1198646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15781F69-800B-4B63-A8FA-96F4BEEE2547}"/>
              </a:ext>
            </a:extLst>
          </p:cNvPr>
          <p:cNvSpPr/>
          <p:nvPr/>
        </p:nvSpPr>
        <p:spPr>
          <a:xfrm rot="17698638">
            <a:off x="2834511" y="1418273"/>
            <a:ext cx="1382598" cy="1293633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933A58-55DA-4E38-AE3A-03CB4DED2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884" y="1939672"/>
            <a:ext cx="2499409" cy="34628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BAF093-9954-4BD1-BB98-96D79F28B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46" y="3671098"/>
            <a:ext cx="2280257" cy="29921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C50760-C240-4826-9442-4AECB3475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46" y="194732"/>
            <a:ext cx="2247099" cy="31518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61212C-DEBB-497A-B7BE-179EB555E3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9526" y="151820"/>
            <a:ext cx="1859751" cy="26102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5FD46A-B622-46FF-9142-B126BA71E4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9434" y="3962322"/>
            <a:ext cx="1767166" cy="24582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224E4E-4921-4A10-B571-687CD856C0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9434" y="194732"/>
            <a:ext cx="1849299" cy="25673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313121-8835-480B-BC4B-0D188F734D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9154" y="3911426"/>
            <a:ext cx="1670123" cy="2530959"/>
          </a:xfrm>
          <a:prstGeom prst="rect">
            <a:avLst/>
          </a:prstGeom>
        </p:spPr>
      </p:pic>
      <p:sp>
        <p:nvSpPr>
          <p:cNvPr id="22" name="Arrow: Down 21">
            <a:extLst>
              <a:ext uri="{FF2B5EF4-FFF2-40B4-BE49-F238E27FC236}">
                <a16:creationId xmlns:a16="http://schemas.microsoft.com/office/drawing/2014/main" id="{F6E00E8D-E1B6-45FF-A94D-B7C53539332D}"/>
              </a:ext>
            </a:extLst>
          </p:cNvPr>
          <p:cNvSpPr/>
          <p:nvPr/>
        </p:nvSpPr>
        <p:spPr>
          <a:xfrm rot="7209494">
            <a:off x="6766369" y="4911740"/>
            <a:ext cx="1329179" cy="1198646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1576B69F-A179-4AD8-9571-4C35B0B715B0}"/>
              </a:ext>
            </a:extLst>
          </p:cNvPr>
          <p:cNvSpPr/>
          <p:nvPr/>
        </p:nvSpPr>
        <p:spPr>
          <a:xfrm rot="14380567">
            <a:off x="2861420" y="4851227"/>
            <a:ext cx="1382598" cy="1293633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25862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row: Down 12">
            <a:extLst>
              <a:ext uri="{FF2B5EF4-FFF2-40B4-BE49-F238E27FC236}">
                <a16:creationId xmlns:a16="http://schemas.microsoft.com/office/drawing/2014/main" id="{15781F69-800B-4B63-A8FA-96F4BEEE2547}"/>
              </a:ext>
            </a:extLst>
          </p:cNvPr>
          <p:cNvSpPr/>
          <p:nvPr/>
        </p:nvSpPr>
        <p:spPr>
          <a:xfrm rot="17698638">
            <a:off x="3660701" y="2176104"/>
            <a:ext cx="1039986" cy="956617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944DB96-41BB-46A7-A632-0EAFFE45F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175" y="2222663"/>
            <a:ext cx="2450889" cy="33956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9929D45-E15C-4575-9637-D5006803F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3931" y="145437"/>
            <a:ext cx="2182978" cy="29479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31DABD0-F73F-4F3D-8F54-9659BFE29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092" y="152100"/>
            <a:ext cx="1595656" cy="22800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3AEF0E6-D2CE-41D2-B0E2-440514425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6277" y="165605"/>
            <a:ext cx="1624614" cy="22800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B9811F8-AC9A-489D-922F-91D0E0F165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357" y="5086919"/>
            <a:ext cx="3304454" cy="1465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918E4D3-E1E5-43E7-B870-3B6B043DA2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3930" y="3372489"/>
            <a:ext cx="2235198" cy="31803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1E5999D-1205-43BF-B7C5-DBA48FA74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8070" y="4273349"/>
            <a:ext cx="1677548" cy="2385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94EA78F-3105-43F2-87BE-D8483FA0DB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8848" y="4728843"/>
            <a:ext cx="1379746" cy="20083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55C6574-120C-46A7-B401-8D6BC3B6F1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0019" y="2897322"/>
            <a:ext cx="1425802" cy="19208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2D79DD3-F4F7-4FCD-A9A9-330021F640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46614" y="104264"/>
            <a:ext cx="2370010" cy="921872"/>
          </a:xfrm>
          <a:prstGeom prst="rect">
            <a:avLst/>
          </a:prstGeom>
        </p:spPr>
      </p:pic>
      <p:sp>
        <p:nvSpPr>
          <p:cNvPr id="45" name="Arrow: Down 44">
            <a:extLst>
              <a:ext uri="{FF2B5EF4-FFF2-40B4-BE49-F238E27FC236}">
                <a16:creationId xmlns:a16="http://schemas.microsoft.com/office/drawing/2014/main" id="{3A5E0CD0-057F-423A-9FA6-C02441E936CD}"/>
              </a:ext>
            </a:extLst>
          </p:cNvPr>
          <p:cNvSpPr/>
          <p:nvPr/>
        </p:nvSpPr>
        <p:spPr>
          <a:xfrm rot="13928593">
            <a:off x="3674844" y="5341580"/>
            <a:ext cx="1039986" cy="956617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6" name="Arrow: Down 45">
            <a:extLst>
              <a:ext uri="{FF2B5EF4-FFF2-40B4-BE49-F238E27FC236}">
                <a16:creationId xmlns:a16="http://schemas.microsoft.com/office/drawing/2014/main" id="{A1D2DCB6-FE2A-4152-84EC-88C8384BF657}"/>
              </a:ext>
            </a:extLst>
          </p:cNvPr>
          <p:cNvSpPr/>
          <p:nvPr/>
        </p:nvSpPr>
        <p:spPr>
          <a:xfrm rot="7376982">
            <a:off x="6834068" y="5657429"/>
            <a:ext cx="1039986" cy="956617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7" name="Arrow: Down 46">
            <a:extLst>
              <a:ext uri="{FF2B5EF4-FFF2-40B4-BE49-F238E27FC236}">
                <a16:creationId xmlns:a16="http://schemas.microsoft.com/office/drawing/2014/main" id="{FDC9F573-A3DE-4802-8734-2973150B3A31}"/>
              </a:ext>
            </a:extLst>
          </p:cNvPr>
          <p:cNvSpPr/>
          <p:nvPr/>
        </p:nvSpPr>
        <p:spPr>
          <a:xfrm rot="3412403">
            <a:off x="7270096" y="2139002"/>
            <a:ext cx="1039986" cy="956617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C930C8B0-1D0F-47E4-AC23-3AF0A1893850}"/>
              </a:ext>
            </a:extLst>
          </p:cNvPr>
          <p:cNvSpPr/>
          <p:nvPr/>
        </p:nvSpPr>
        <p:spPr>
          <a:xfrm>
            <a:off x="5511626" y="1137379"/>
            <a:ext cx="1039986" cy="956617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3FBB304-0F4E-4F37-9005-BBE2DBE80086}"/>
              </a:ext>
            </a:extLst>
          </p:cNvPr>
          <p:cNvSpPr/>
          <p:nvPr/>
        </p:nvSpPr>
        <p:spPr>
          <a:xfrm>
            <a:off x="739252" y="104264"/>
            <a:ext cx="2306526" cy="228001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66AABD0-226C-4B06-850B-219D1D910ECB}"/>
              </a:ext>
            </a:extLst>
          </p:cNvPr>
          <p:cNvSpPr/>
          <p:nvPr/>
        </p:nvSpPr>
        <p:spPr>
          <a:xfrm>
            <a:off x="4829519" y="65534"/>
            <a:ext cx="2306526" cy="228001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v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78815F48-CB6E-4551-B635-B44321D88313}"/>
              </a:ext>
            </a:extLst>
          </p:cNvPr>
          <p:cNvSpPr/>
          <p:nvPr/>
        </p:nvSpPr>
        <p:spPr>
          <a:xfrm>
            <a:off x="9798523" y="287535"/>
            <a:ext cx="2306526" cy="228001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AD4289F-257B-4BCA-8CF2-074A76B305FA}"/>
              </a:ext>
            </a:extLst>
          </p:cNvPr>
          <p:cNvSpPr/>
          <p:nvPr/>
        </p:nvSpPr>
        <p:spPr>
          <a:xfrm>
            <a:off x="61163" y="2619509"/>
            <a:ext cx="2306526" cy="228001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441B440-DD5D-4526-9951-394144F10CF3}"/>
              </a:ext>
            </a:extLst>
          </p:cNvPr>
          <p:cNvSpPr/>
          <p:nvPr/>
        </p:nvSpPr>
        <p:spPr>
          <a:xfrm>
            <a:off x="290019" y="4473019"/>
            <a:ext cx="2306526" cy="228001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C822F08-9E90-49FB-A27D-D7095CA69721}"/>
              </a:ext>
            </a:extLst>
          </p:cNvPr>
          <p:cNvSpPr/>
          <p:nvPr/>
        </p:nvSpPr>
        <p:spPr>
          <a:xfrm>
            <a:off x="8975425" y="3975789"/>
            <a:ext cx="2306526" cy="228001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0930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0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3CF768-1890-444F-A7B7-3BAB20623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995" y="190501"/>
            <a:ext cx="2973957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Proposed Amendments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D4586A-9AC2-4515-B74F-5A4BE25E8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79780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3CF768-1890-444F-A7B7-3BAB20623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995" y="190501"/>
            <a:ext cx="2973957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Council Requirements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6F0502B-5489-4201-935D-68E741C4F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3623094"/>
            <a:ext cx="10515600" cy="2889849"/>
          </a:xfrm>
        </p:spPr>
        <p:txBody>
          <a:bodyPr>
            <a:normAutofit/>
          </a:bodyPr>
          <a:lstStyle/>
          <a:p>
            <a:r>
              <a:rPr lang="en-NZ" sz="3200" dirty="0"/>
              <a:t>River “design” corridor</a:t>
            </a:r>
          </a:p>
          <a:p>
            <a:r>
              <a:rPr lang="en-NZ" sz="3200" dirty="0"/>
              <a:t>River management practices</a:t>
            </a:r>
          </a:p>
          <a:p>
            <a:r>
              <a:rPr lang="en-NZ" sz="3200" dirty="0"/>
              <a:t>Council standards – flood impact</a:t>
            </a:r>
          </a:p>
          <a:p>
            <a:r>
              <a:rPr lang="en-NZ" sz="3200" dirty="0"/>
              <a:t>Ecology  - no piers in the river</a:t>
            </a:r>
          </a:p>
          <a:p>
            <a:r>
              <a:rPr lang="en-NZ" sz="3200" dirty="0"/>
              <a:t>Scour protection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E54F96-18B6-4689-9CAF-2111EF5A6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4591" y="2898870"/>
            <a:ext cx="2827309" cy="37686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BDE4C3-C040-4590-944C-8B3E7986E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9317" y="190501"/>
            <a:ext cx="3981142" cy="252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73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3CF768-1890-444F-A7B7-3BAB20623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995" y="190501"/>
            <a:ext cx="2973957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Models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B938112-B247-4A11-A612-89376EDA0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3623094"/>
            <a:ext cx="10515600" cy="2889849"/>
          </a:xfrm>
        </p:spPr>
        <p:txBody>
          <a:bodyPr>
            <a:normAutofit/>
          </a:bodyPr>
          <a:lstStyle/>
          <a:p>
            <a:r>
              <a:rPr lang="en-NZ" sz="3200" dirty="0"/>
              <a:t>Hydrological</a:t>
            </a:r>
          </a:p>
          <a:p>
            <a:r>
              <a:rPr lang="en-NZ" sz="3200" dirty="0"/>
              <a:t>Hydraulic</a:t>
            </a:r>
          </a:p>
          <a:p>
            <a:r>
              <a:rPr lang="en-NZ" sz="3200" dirty="0"/>
              <a:t>One source of the “truth”</a:t>
            </a:r>
          </a:p>
          <a:p>
            <a:r>
              <a:rPr lang="en-NZ" sz="3200" dirty="0"/>
              <a:t>Complex systems need to be modelled</a:t>
            </a:r>
          </a:p>
          <a:p>
            <a:endParaRPr lang="en-NZ" sz="3200" dirty="0"/>
          </a:p>
          <a:p>
            <a:endParaRPr lang="en-NZ" sz="3200" dirty="0"/>
          </a:p>
        </p:txBody>
      </p:sp>
    </p:spTree>
    <p:extLst>
      <p:ext uri="{BB962C8B-B14F-4D97-AF65-F5344CB8AC3E}">
        <p14:creationId xmlns:p14="http://schemas.microsoft.com/office/powerpoint/2010/main" val="4000644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A16DB2-6B76-4152-93D0-1AE45E5E4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383"/>
            <a:ext cx="12169189" cy="471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01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FD83D971FAD04DB2639AA82678211A" ma:contentTypeVersion="8" ma:contentTypeDescription="Create a new document." ma:contentTypeScope="" ma:versionID="992747485aa670c3efa20ccb851bb0fb">
  <xsd:schema xmlns:xsd="http://www.w3.org/2001/XMLSchema" xmlns:xs="http://www.w3.org/2001/XMLSchema" xmlns:p="http://schemas.microsoft.com/office/2006/metadata/properties" xmlns:ns2="1bf58d84-5e20-4a41-aa73-0a6f7670ae44" targetNamespace="http://schemas.microsoft.com/office/2006/metadata/properties" ma:root="true" ma:fieldsID="c6a6c232b0f7e7300b59fafb57d33a19" ns2:_="">
    <xsd:import namespace="1bf58d84-5e20-4a41-aa73-0a6f7670ae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58d84-5e20-4a41-aa73-0a6f7670ae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B4B702F-6827-4F13-A9A8-07EF1FF6CADA}"/>
</file>

<file path=customXml/itemProps2.xml><?xml version="1.0" encoding="utf-8"?>
<ds:datastoreItem xmlns:ds="http://schemas.openxmlformats.org/officeDocument/2006/customXml" ds:itemID="{73E19F37-0434-436A-8502-865F60571DCC}"/>
</file>

<file path=customXml/itemProps3.xml><?xml version="1.0" encoding="utf-8"?>
<ds:datastoreItem xmlns:ds="http://schemas.openxmlformats.org/officeDocument/2006/customXml" ds:itemID="{67D93908-246F-474F-B4A0-ED9EE8A7E6E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1176</TotalTime>
  <Words>353</Words>
  <Application>Microsoft Office PowerPoint</Application>
  <PresentationFormat>Widescreen</PresentationFormat>
  <Paragraphs>116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Bridge Manual Waterway Design: An Update</vt:lpstr>
      <vt:lpstr>Introduction</vt:lpstr>
      <vt:lpstr>Background</vt:lpstr>
      <vt:lpstr>PowerPoint Presentation</vt:lpstr>
      <vt:lpstr>PowerPoint Presentation</vt:lpstr>
      <vt:lpstr>Proposed Amendments</vt:lpstr>
      <vt:lpstr>Council Requirements</vt:lpstr>
      <vt:lpstr>Models</vt:lpstr>
      <vt:lpstr>PowerPoint Presentation</vt:lpstr>
      <vt:lpstr>PowerPoint Presentation</vt:lpstr>
      <vt:lpstr>PowerPoint Presentation</vt:lpstr>
      <vt:lpstr>Backwater Control</vt:lpstr>
      <vt:lpstr>Climate Change</vt:lpstr>
      <vt:lpstr>Hydrology</vt:lpstr>
      <vt:lpstr>Flood Impact (Afflux)</vt:lpstr>
      <vt:lpstr>Proposed Amendments</vt:lpstr>
      <vt:lpstr>PowerPoint Presentation</vt:lpstr>
      <vt:lpstr>Major Culvert Criteria</vt:lpstr>
      <vt:lpstr>Cohesive Bed Scour</vt:lpstr>
      <vt:lpstr>Residual Issues</vt:lpstr>
      <vt:lpstr>Complexity</vt:lpstr>
      <vt:lpstr>Climate Change</vt:lpstr>
      <vt:lpstr>SLS and ULS</vt:lpstr>
      <vt:lpstr>Coastal Structures</vt:lpstr>
      <vt:lpstr>Major Culvert Freeboard</vt:lpstr>
      <vt:lpstr>Waterway Diversions</vt:lpstr>
      <vt:lpstr>Rock Rip Rap</vt:lpstr>
      <vt:lpstr>Where next?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Bridge Manual Waterway Design: An Update</dc:title>
  <dc:creator>Iain Smith</dc:creator>
  <cp:lastModifiedBy>Iain Smith</cp:lastModifiedBy>
  <cp:revision>36</cp:revision>
  <cp:lastPrinted>2019-04-26T04:09:08Z</cp:lastPrinted>
  <dcterms:created xsi:type="dcterms:W3CDTF">2019-04-15T09:55:51Z</dcterms:created>
  <dcterms:modified xsi:type="dcterms:W3CDTF">2019-04-27T09:13:02Z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0x01010035FD83D971FAD04DB2639AA82678211A</vt:lpwstr>
  </property>
  <property fmtid="{D5CDD505-2E9C-101B-9397-08002B2CF9AE}" pid="3" name="Order">
    <vt:r8>7711800</vt:r8>
  </property>
</Properties>
</file>