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25"/>
  </p:notesMasterIdLst>
  <p:sldIdLst>
    <p:sldId id="268" r:id="rId5"/>
    <p:sldId id="323" r:id="rId6"/>
    <p:sldId id="324" r:id="rId7"/>
    <p:sldId id="297" r:id="rId8"/>
    <p:sldId id="322" r:id="rId9"/>
    <p:sldId id="380" r:id="rId10"/>
    <p:sldId id="307" r:id="rId11"/>
    <p:sldId id="314" r:id="rId12"/>
    <p:sldId id="321" r:id="rId13"/>
    <p:sldId id="270" r:id="rId14"/>
    <p:sldId id="327" r:id="rId15"/>
    <p:sldId id="325" r:id="rId16"/>
    <p:sldId id="328" r:id="rId17"/>
    <p:sldId id="359" r:id="rId18"/>
    <p:sldId id="374" r:id="rId19"/>
    <p:sldId id="378" r:id="rId20"/>
    <p:sldId id="326" r:id="rId21"/>
    <p:sldId id="376" r:id="rId22"/>
    <p:sldId id="375" r:id="rId23"/>
    <p:sldId id="3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85EE"/>
    <a:srgbClr val="DDDDDD"/>
    <a:srgbClr val="082D74"/>
    <a:srgbClr val="239A4A"/>
    <a:srgbClr val="6EAC42"/>
    <a:srgbClr val="008591"/>
    <a:srgbClr val="334553"/>
    <a:srgbClr val="364C5B"/>
    <a:srgbClr val="387E97"/>
    <a:srgbClr val="CEE7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70850" autoAdjust="0"/>
  </p:normalViewPr>
  <p:slideViewPr>
    <p:cSldViewPr snapToGrid="0">
      <p:cViewPr varScale="1">
        <p:scale>
          <a:sx n="47" d="100"/>
          <a:sy n="47" d="100"/>
        </p:scale>
        <p:origin x="1340" y="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071535-A385-48E0-8BB7-B1D300A9ECFE}"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NZ"/>
        </a:p>
      </dgm:t>
    </dgm:pt>
    <dgm:pt modelId="{CEF81061-9D6C-4BDA-BB10-F30C65E211F2}">
      <dgm:prSet phldrT="[Text]" custT="1"/>
      <dgm:spPr/>
      <dgm:t>
        <a:bodyPr/>
        <a:lstStyle/>
        <a:p>
          <a:r>
            <a:rPr lang="mi-NZ" sz="2400" dirty="0"/>
            <a:t>Drinking water </a:t>
          </a:r>
          <a:r>
            <a:rPr lang="mi-NZ" sz="2000" dirty="0"/>
            <a:t>(MAV 0.01 mg/L)</a:t>
          </a:r>
        </a:p>
        <a:p>
          <a:r>
            <a:rPr lang="en-NZ" sz="2400" dirty="0"/>
            <a:t>Food</a:t>
          </a:r>
        </a:p>
        <a:p>
          <a:r>
            <a:rPr lang="en-NZ" sz="2400" dirty="0"/>
            <a:t>Toys</a:t>
          </a:r>
        </a:p>
      </dgm:t>
    </dgm:pt>
    <dgm:pt modelId="{16FEF8BC-7084-40B6-8261-A7EA31E72FFF}" type="parTrans" cxnId="{216B8E01-D1EE-4B23-8297-1E94F2668598}">
      <dgm:prSet/>
      <dgm:spPr/>
      <dgm:t>
        <a:bodyPr/>
        <a:lstStyle/>
        <a:p>
          <a:endParaRPr lang="en-NZ"/>
        </a:p>
      </dgm:t>
    </dgm:pt>
    <dgm:pt modelId="{C34E4496-03A1-40CA-8386-57B12F96FC89}" type="sibTrans" cxnId="{216B8E01-D1EE-4B23-8297-1E94F2668598}">
      <dgm:prSet/>
      <dgm:spPr/>
      <dgm:t>
        <a:bodyPr/>
        <a:lstStyle/>
        <a:p>
          <a:endParaRPr lang="en-NZ"/>
        </a:p>
      </dgm:t>
    </dgm:pt>
    <dgm:pt modelId="{F668200A-D203-4F9F-ADCD-7CCDC2D5CF17}">
      <dgm:prSet phldrT="[Text]" custT="1"/>
      <dgm:spPr/>
      <dgm:t>
        <a:bodyPr/>
        <a:lstStyle/>
        <a:p>
          <a:r>
            <a:rPr lang="mi-NZ" sz="2400" dirty="0"/>
            <a:t>Fuel</a:t>
          </a:r>
        </a:p>
        <a:p>
          <a:r>
            <a:rPr lang="mi-NZ" sz="2400" dirty="0"/>
            <a:t>Occupation</a:t>
          </a:r>
        </a:p>
        <a:p>
          <a:r>
            <a:rPr lang="mi-NZ" sz="2400" dirty="0"/>
            <a:t>Paint</a:t>
          </a:r>
        </a:p>
        <a:p>
          <a:r>
            <a:rPr lang="mi-NZ" sz="2400" dirty="0"/>
            <a:t>Soil</a:t>
          </a:r>
          <a:endParaRPr lang="en-NZ" sz="2400" dirty="0"/>
        </a:p>
      </dgm:t>
    </dgm:pt>
    <dgm:pt modelId="{EDA5D224-F455-4356-A081-D3D4F5337D62}" type="parTrans" cxnId="{70803E1C-BB73-49C9-BDBC-8E9091F504FD}">
      <dgm:prSet/>
      <dgm:spPr/>
      <dgm:t>
        <a:bodyPr/>
        <a:lstStyle/>
        <a:p>
          <a:endParaRPr lang="en-NZ"/>
        </a:p>
      </dgm:t>
    </dgm:pt>
    <dgm:pt modelId="{1FA2759B-5E2B-4828-A2DB-9E16872D3F03}" type="sibTrans" cxnId="{70803E1C-BB73-49C9-BDBC-8E9091F504FD}">
      <dgm:prSet/>
      <dgm:spPr/>
      <dgm:t>
        <a:bodyPr/>
        <a:lstStyle/>
        <a:p>
          <a:endParaRPr lang="en-NZ"/>
        </a:p>
      </dgm:t>
    </dgm:pt>
    <dgm:pt modelId="{557202B8-80BF-47CC-89F3-61233B07D875}" type="pres">
      <dgm:prSet presAssocID="{B2071535-A385-48E0-8BB7-B1D300A9ECFE}" presName="compositeShape" presStyleCnt="0">
        <dgm:presLayoutVars>
          <dgm:chMax val="2"/>
          <dgm:dir/>
          <dgm:resizeHandles val="exact"/>
        </dgm:presLayoutVars>
      </dgm:prSet>
      <dgm:spPr/>
    </dgm:pt>
    <dgm:pt modelId="{9A5C3C89-B42B-4A1E-9BBA-7F4D4060A23D}" type="pres">
      <dgm:prSet presAssocID="{CEF81061-9D6C-4BDA-BB10-F30C65E211F2}" presName="upArrow" presStyleLbl="node1" presStyleIdx="0" presStyleCnt="2">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pt>
    <dgm:pt modelId="{75FA9E33-908F-4080-BA1B-31AD853E1C2F}" type="pres">
      <dgm:prSet presAssocID="{CEF81061-9D6C-4BDA-BB10-F30C65E211F2}" presName="upArrowText" presStyleLbl="revTx" presStyleIdx="0" presStyleCnt="2" custScaleX="104191">
        <dgm:presLayoutVars>
          <dgm:chMax val="0"/>
          <dgm:bulletEnabled val="1"/>
        </dgm:presLayoutVars>
      </dgm:prSet>
      <dgm:spPr/>
    </dgm:pt>
    <dgm:pt modelId="{7E2D85E4-3B63-4A35-99D6-A9AE1F32E199}" type="pres">
      <dgm:prSet presAssocID="{F668200A-D203-4F9F-ADCD-7CCDC2D5CF17}" presName="downArrow" presStyleLbl="node1" presStyleIdx="1" presStyleCnt="2">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pt>
    <dgm:pt modelId="{4DB927B1-D46B-4438-9996-EF534771BC65}" type="pres">
      <dgm:prSet presAssocID="{F668200A-D203-4F9F-ADCD-7CCDC2D5CF17}" presName="downArrowText" presStyleLbl="revTx" presStyleIdx="1" presStyleCnt="2">
        <dgm:presLayoutVars>
          <dgm:chMax val="0"/>
          <dgm:bulletEnabled val="1"/>
        </dgm:presLayoutVars>
      </dgm:prSet>
      <dgm:spPr/>
    </dgm:pt>
  </dgm:ptLst>
  <dgm:cxnLst>
    <dgm:cxn modelId="{216B8E01-D1EE-4B23-8297-1E94F2668598}" srcId="{B2071535-A385-48E0-8BB7-B1D300A9ECFE}" destId="{CEF81061-9D6C-4BDA-BB10-F30C65E211F2}" srcOrd="0" destOrd="0" parTransId="{16FEF8BC-7084-40B6-8261-A7EA31E72FFF}" sibTransId="{C34E4496-03A1-40CA-8386-57B12F96FC89}"/>
    <dgm:cxn modelId="{E01B8F08-FE73-40A3-897B-65DE241A40A9}" type="presOf" srcId="{F668200A-D203-4F9F-ADCD-7CCDC2D5CF17}" destId="{4DB927B1-D46B-4438-9996-EF534771BC65}" srcOrd="0" destOrd="0" presId="urn:microsoft.com/office/officeart/2005/8/layout/arrow4"/>
    <dgm:cxn modelId="{70803E1C-BB73-49C9-BDBC-8E9091F504FD}" srcId="{B2071535-A385-48E0-8BB7-B1D300A9ECFE}" destId="{F668200A-D203-4F9F-ADCD-7CCDC2D5CF17}" srcOrd="1" destOrd="0" parTransId="{EDA5D224-F455-4356-A081-D3D4F5337D62}" sibTransId="{1FA2759B-5E2B-4828-A2DB-9E16872D3F03}"/>
    <dgm:cxn modelId="{13829425-B177-4DFA-94BA-4E1425B564C7}" type="presOf" srcId="{CEF81061-9D6C-4BDA-BB10-F30C65E211F2}" destId="{75FA9E33-908F-4080-BA1B-31AD853E1C2F}" srcOrd="0" destOrd="0" presId="urn:microsoft.com/office/officeart/2005/8/layout/arrow4"/>
    <dgm:cxn modelId="{8E7255E9-058C-4712-A476-63B88D86BB96}" type="presOf" srcId="{B2071535-A385-48E0-8BB7-B1D300A9ECFE}" destId="{557202B8-80BF-47CC-89F3-61233B07D875}" srcOrd="0" destOrd="0" presId="urn:microsoft.com/office/officeart/2005/8/layout/arrow4"/>
    <dgm:cxn modelId="{DEEE8C75-1085-4F2C-B5A4-A15F91D18133}" type="presParOf" srcId="{557202B8-80BF-47CC-89F3-61233B07D875}" destId="{9A5C3C89-B42B-4A1E-9BBA-7F4D4060A23D}" srcOrd="0" destOrd="0" presId="urn:microsoft.com/office/officeart/2005/8/layout/arrow4"/>
    <dgm:cxn modelId="{860673B0-F267-49DD-89A3-DB3A96B56F66}" type="presParOf" srcId="{557202B8-80BF-47CC-89F3-61233B07D875}" destId="{75FA9E33-908F-4080-BA1B-31AD853E1C2F}" srcOrd="1" destOrd="0" presId="urn:microsoft.com/office/officeart/2005/8/layout/arrow4"/>
    <dgm:cxn modelId="{D0B05903-53AA-4762-A83E-1DE057CEFCD0}" type="presParOf" srcId="{557202B8-80BF-47CC-89F3-61233B07D875}" destId="{7E2D85E4-3B63-4A35-99D6-A9AE1F32E199}" srcOrd="2" destOrd="0" presId="urn:microsoft.com/office/officeart/2005/8/layout/arrow4"/>
    <dgm:cxn modelId="{7D56E990-2D4F-4756-A8A0-454FE8CCF251}" type="presParOf" srcId="{557202B8-80BF-47CC-89F3-61233B07D875}" destId="{4DB927B1-D46B-4438-9996-EF534771BC65}" srcOrd="3" destOrd="0" presId="urn:microsoft.com/office/officeart/2005/8/layout/arrow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C3C89-B42B-4A1E-9BBA-7F4D4060A23D}">
      <dsp:nvSpPr>
        <dsp:cNvPr id="0" name=""/>
        <dsp:cNvSpPr/>
      </dsp:nvSpPr>
      <dsp:spPr>
        <a:xfrm>
          <a:off x="3907" y="0"/>
          <a:ext cx="2344506" cy="2218448"/>
        </a:xfrm>
        <a:prstGeom prst="up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75FA9E33-908F-4080-BA1B-31AD853E1C2F}">
      <dsp:nvSpPr>
        <dsp:cNvPr id="0" name=""/>
        <dsp:cNvSpPr/>
      </dsp:nvSpPr>
      <dsp:spPr>
        <a:xfrm>
          <a:off x="2335378" y="0"/>
          <a:ext cx="4145298" cy="2218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0" rIns="170688" bIns="170688" numCol="1" spcCol="1270" anchor="ctr" anchorCtr="0">
          <a:noAutofit/>
        </a:bodyPr>
        <a:lstStyle/>
        <a:p>
          <a:pPr marL="0" lvl="0" indent="0" algn="l" defTabSz="1066800">
            <a:lnSpc>
              <a:spcPct val="90000"/>
            </a:lnSpc>
            <a:spcBef>
              <a:spcPct val="0"/>
            </a:spcBef>
            <a:spcAft>
              <a:spcPct val="35000"/>
            </a:spcAft>
            <a:buNone/>
          </a:pPr>
          <a:r>
            <a:rPr lang="mi-NZ" sz="2400" kern="1200" dirty="0"/>
            <a:t>Drinking water </a:t>
          </a:r>
          <a:r>
            <a:rPr lang="mi-NZ" sz="2000" kern="1200" dirty="0"/>
            <a:t>(MAV 0.01 mg/L)</a:t>
          </a:r>
        </a:p>
        <a:p>
          <a:pPr marL="0" lvl="0" indent="0" algn="l" defTabSz="1066800">
            <a:lnSpc>
              <a:spcPct val="90000"/>
            </a:lnSpc>
            <a:spcBef>
              <a:spcPct val="0"/>
            </a:spcBef>
            <a:spcAft>
              <a:spcPct val="35000"/>
            </a:spcAft>
            <a:buNone/>
          </a:pPr>
          <a:r>
            <a:rPr lang="en-NZ" sz="2400" kern="1200" dirty="0"/>
            <a:t>Food</a:t>
          </a:r>
        </a:p>
        <a:p>
          <a:pPr marL="0" lvl="0" indent="0" algn="l" defTabSz="1066800">
            <a:lnSpc>
              <a:spcPct val="90000"/>
            </a:lnSpc>
            <a:spcBef>
              <a:spcPct val="0"/>
            </a:spcBef>
            <a:spcAft>
              <a:spcPct val="35000"/>
            </a:spcAft>
            <a:buNone/>
          </a:pPr>
          <a:r>
            <a:rPr lang="en-NZ" sz="2400" kern="1200" dirty="0"/>
            <a:t>Toys</a:t>
          </a:r>
        </a:p>
      </dsp:txBody>
      <dsp:txXfrm>
        <a:off x="2335378" y="0"/>
        <a:ext cx="4145298" cy="2218448"/>
      </dsp:txXfrm>
    </dsp:sp>
    <dsp:sp modelId="{7E2D85E4-3B63-4A35-99D6-A9AE1F32E199}">
      <dsp:nvSpPr>
        <dsp:cNvPr id="0" name=""/>
        <dsp:cNvSpPr/>
      </dsp:nvSpPr>
      <dsp:spPr>
        <a:xfrm>
          <a:off x="707259" y="2403318"/>
          <a:ext cx="2344506" cy="2218448"/>
        </a:xfrm>
        <a:prstGeom prst="down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4DB927B1-D46B-4438-9996-EF534771BC65}">
      <dsp:nvSpPr>
        <dsp:cNvPr id="0" name=""/>
        <dsp:cNvSpPr/>
      </dsp:nvSpPr>
      <dsp:spPr>
        <a:xfrm>
          <a:off x="3122101" y="2403318"/>
          <a:ext cx="3978556" cy="2218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0" rIns="170688" bIns="170688" numCol="1" spcCol="1270" anchor="ctr" anchorCtr="0">
          <a:noAutofit/>
        </a:bodyPr>
        <a:lstStyle/>
        <a:p>
          <a:pPr marL="0" lvl="0" indent="0" algn="l" defTabSz="1066800">
            <a:lnSpc>
              <a:spcPct val="90000"/>
            </a:lnSpc>
            <a:spcBef>
              <a:spcPct val="0"/>
            </a:spcBef>
            <a:spcAft>
              <a:spcPct val="35000"/>
            </a:spcAft>
            <a:buNone/>
          </a:pPr>
          <a:r>
            <a:rPr lang="mi-NZ" sz="2400" kern="1200" dirty="0"/>
            <a:t>Fuel</a:t>
          </a:r>
        </a:p>
        <a:p>
          <a:pPr marL="0" lvl="0" indent="0" algn="l" defTabSz="1066800">
            <a:lnSpc>
              <a:spcPct val="90000"/>
            </a:lnSpc>
            <a:spcBef>
              <a:spcPct val="0"/>
            </a:spcBef>
            <a:spcAft>
              <a:spcPct val="35000"/>
            </a:spcAft>
            <a:buNone/>
          </a:pPr>
          <a:r>
            <a:rPr lang="mi-NZ" sz="2400" kern="1200" dirty="0"/>
            <a:t>Occupation</a:t>
          </a:r>
        </a:p>
        <a:p>
          <a:pPr marL="0" lvl="0" indent="0" algn="l" defTabSz="1066800">
            <a:lnSpc>
              <a:spcPct val="90000"/>
            </a:lnSpc>
            <a:spcBef>
              <a:spcPct val="0"/>
            </a:spcBef>
            <a:spcAft>
              <a:spcPct val="35000"/>
            </a:spcAft>
            <a:buNone/>
          </a:pPr>
          <a:r>
            <a:rPr lang="mi-NZ" sz="2400" kern="1200" dirty="0"/>
            <a:t>Paint</a:t>
          </a:r>
        </a:p>
        <a:p>
          <a:pPr marL="0" lvl="0" indent="0" algn="l" defTabSz="1066800">
            <a:lnSpc>
              <a:spcPct val="90000"/>
            </a:lnSpc>
            <a:spcBef>
              <a:spcPct val="0"/>
            </a:spcBef>
            <a:spcAft>
              <a:spcPct val="35000"/>
            </a:spcAft>
            <a:buNone/>
          </a:pPr>
          <a:r>
            <a:rPr lang="mi-NZ" sz="2400" kern="1200" dirty="0"/>
            <a:t>Soil</a:t>
          </a:r>
          <a:endParaRPr lang="en-NZ" sz="2400" kern="1200" dirty="0"/>
        </a:p>
      </dsp:txBody>
      <dsp:txXfrm>
        <a:off x="3122101" y="2403318"/>
        <a:ext cx="3978556" cy="2218448"/>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57085-F8EB-1E43-A767-341D54CF862E}"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3E613-3AC7-7146-A630-79C761F6582C}" type="slidenum">
              <a:rPr lang="en-US" smtClean="0"/>
              <a:t>‹#›</a:t>
            </a:fld>
            <a:endParaRPr lang="en-US"/>
          </a:p>
        </p:txBody>
      </p:sp>
    </p:spTree>
    <p:extLst>
      <p:ext uri="{BB962C8B-B14F-4D97-AF65-F5344CB8AC3E}">
        <p14:creationId xmlns:p14="http://schemas.microsoft.com/office/powerpoint/2010/main" val="2275250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cs typeface="Calibri"/>
              </a:rPr>
              <a:t>Into </a:t>
            </a:r>
          </a:p>
          <a:p>
            <a:pPr marL="685800" lvl="1" indent="-228600">
              <a:buFont typeface="+mj-lt"/>
              <a:buAutoNum type="arabicPeriod"/>
            </a:pPr>
            <a:r>
              <a:rPr lang="en-US" dirty="0">
                <a:cs typeface="Calibri"/>
              </a:rPr>
              <a:t>Hello everyone, my name  is John McAndrew and I am the 3 Waters Plant Operations Manager at Dunedin City Council </a:t>
            </a:r>
          </a:p>
          <a:p>
            <a:pPr marL="685800" lvl="1" indent="-228600">
              <a:buFont typeface="+mj-lt"/>
              <a:buAutoNum type="arabicPeriod"/>
            </a:pPr>
            <a:r>
              <a:rPr lang="en-US" dirty="0">
                <a:cs typeface="Calibri"/>
              </a:rPr>
              <a:t>It’s great to be here in Christchurch and I hope you are all enjoying the conference so far</a:t>
            </a:r>
          </a:p>
          <a:p>
            <a:endParaRPr lang="en-US" dirty="0">
              <a:cs typeface="Calibri"/>
            </a:endParaRPr>
          </a:p>
        </p:txBody>
      </p:sp>
      <p:sp>
        <p:nvSpPr>
          <p:cNvPr id="4" name="Slide Number Placeholder 3"/>
          <p:cNvSpPr>
            <a:spLocks noGrp="1"/>
          </p:cNvSpPr>
          <p:nvPr>
            <p:ph type="sldNum" sz="quarter" idx="5"/>
          </p:nvPr>
        </p:nvSpPr>
        <p:spPr/>
        <p:txBody>
          <a:bodyPr/>
          <a:lstStyle/>
          <a:p>
            <a:fld id="{3C23E613-3AC7-7146-A630-79C761F6582C}" type="slidenum">
              <a:rPr lang="en-US" smtClean="0"/>
              <a:t>1</a:t>
            </a:fld>
            <a:endParaRPr lang="en-US"/>
          </a:p>
        </p:txBody>
      </p:sp>
    </p:spTree>
    <p:extLst>
      <p:ext uri="{BB962C8B-B14F-4D97-AF65-F5344CB8AC3E}">
        <p14:creationId xmlns:p14="http://schemas.microsoft.com/office/powerpoint/2010/main" val="2581926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6A79A551-BFAF-4E37-B74A-4E8074E0956E}" type="slidenum">
              <a:rPr lang="en-NZ" smtClean="0"/>
              <a:pPr/>
              <a:t>10</a:t>
            </a:fld>
            <a:endParaRPr lang="en-NZ"/>
          </a:p>
        </p:txBody>
      </p:sp>
    </p:spTree>
    <p:extLst>
      <p:ext uri="{BB962C8B-B14F-4D97-AF65-F5344CB8AC3E}">
        <p14:creationId xmlns:p14="http://schemas.microsoft.com/office/powerpoint/2010/main" val="566590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6A79A551-BFAF-4E37-B74A-4E8074E0956E}" type="slidenum">
              <a:rPr lang="en-NZ" smtClean="0"/>
              <a:pPr/>
              <a:t>11</a:t>
            </a:fld>
            <a:endParaRPr lang="en-NZ"/>
          </a:p>
        </p:txBody>
      </p:sp>
    </p:spTree>
    <p:extLst>
      <p:ext uri="{BB962C8B-B14F-4D97-AF65-F5344CB8AC3E}">
        <p14:creationId xmlns:p14="http://schemas.microsoft.com/office/powerpoint/2010/main" val="1185364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6A79A551-BFAF-4E37-B74A-4E8074E0956E}" type="slidenum">
              <a:rPr lang="en-NZ" smtClean="0"/>
              <a:pPr/>
              <a:t>12</a:t>
            </a:fld>
            <a:endParaRPr lang="en-NZ"/>
          </a:p>
        </p:txBody>
      </p:sp>
    </p:spTree>
    <p:extLst>
      <p:ext uri="{BB962C8B-B14F-4D97-AF65-F5344CB8AC3E}">
        <p14:creationId xmlns:p14="http://schemas.microsoft.com/office/powerpoint/2010/main" val="290585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6A79A551-BFAF-4E37-B74A-4E8074E0956E}" type="slidenum">
              <a:rPr lang="en-NZ" smtClean="0"/>
              <a:pPr/>
              <a:t>13</a:t>
            </a:fld>
            <a:endParaRPr lang="en-NZ"/>
          </a:p>
        </p:txBody>
      </p:sp>
    </p:spTree>
    <p:extLst>
      <p:ext uri="{BB962C8B-B14F-4D97-AF65-F5344CB8AC3E}">
        <p14:creationId xmlns:p14="http://schemas.microsoft.com/office/powerpoint/2010/main" val="4109884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2E29972-E6FD-4B66-957F-E3FCB8A31EDF}" type="slidenum">
              <a:rPr lang="en-NZ" smtClean="0"/>
              <a:t>14</a:t>
            </a:fld>
            <a:endParaRPr lang="en-NZ"/>
          </a:p>
        </p:txBody>
      </p:sp>
    </p:spTree>
    <p:extLst>
      <p:ext uri="{BB962C8B-B14F-4D97-AF65-F5344CB8AC3E}">
        <p14:creationId xmlns:p14="http://schemas.microsoft.com/office/powerpoint/2010/main" val="4124824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2E29972-E6FD-4B66-957F-E3FCB8A31EDF}" type="slidenum">
              <a:rPr lang="en-NZ" smtClean="0"/>
              <a:t>15</a:t>
            </a:fld>
            <a:endParaRPr lang="en-NZ"/>
          </a:p>
        </p:txBody>
      </p:sp>
    </p:spTree>
    <p:extLst>
      <p:ext uri="{BB962C8B-B14F-4D97-AF65-F5344CB8AC3E}">
        <p14:creationId xmlns:p14="http://schemas.microsoft.com/office/powerpoint/2010/main" val="2594409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2E29972-E6FD-4B66-957F-E3FCB8A31EDF}" type="slidenum">
              <a:rPr lang="en-NZ" smtClean="0"/>
              <a:t>16</a:t>
            </a:fld>
            <a:endParaRPr lang="en-NZ"/>
          </a:p>
        </p:txBody>
      </p:sp>
    </p:spTree>
    <p:extLst>
      <p:ext uri="{BB962C8B-B14F-4D97-AF65-F5344CB8AC3E}">
        <p14:creationId xmlns:p14="http://schemas.microsoft.com/office/powerpoint/2010/main" val="226740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AutoNum type="arabicPeriod"/>
            </a:pPr>
            <a:r>
              <a:rPr lang="en-US" dirty="0">
                <a:cs typeface="Calibri"/>
              </a:rPr>
              <a:t>We're going to talk today about the Waikouaiti water supply system Do not drink event, health effects of lead and why this is important </a:t>
            </a:r>
          </a:p>
          <a:p>
            <a:pPr marL="685800" lvl="1" indent="-228600">
              <a:buAutoNum type="arabicPeriod"/>
            </a:pPr>
            <a:r>
              <a:rPr lang="en-US" dirty="0"/>
              <a:t>I was the investigation lead for our lead response, </a:t>
            </a:r>
            <a:r>
              <a:rPr lang="en-US" dirty="0">
                <a:cs typeface="+mn-cs"/>
              </a:rPr>
              <a:t> and </a:t>
            </a:r>
            <a:r>
              <a:rPr lang="en-US" dirty="0">
                <a:cs typeface="Calibri"/>
              </a:rPr>
              <a:t>I’ll provide a brief overview of  the event and investigation before handing over to Belinda Cridge from ESR. </a:t>
            </a:r>
          </a:p>
          <a:p>
            <a:endParaRPr lang="en-NZ" dirty="0"/>
          </a:p>
        </p:txBody>
      </p:sp>
      <p:sp>
        <p:nvSpPr>
          <p:cNvPr id="4" name="Slide Number Placeholder 3"/>
          <p:cNvSpPr>
            <a:spLocks noGrp="1"/>
          </p:cNvSpPr>
          <p:nvPr>
            <p:ph type="sldNum" sz="quarter" idx="5"/>
          </p:nvPr>
        </p:nvSpPr>
        <p:spPr/>
        <p:txBody>
          <a:bodyPr/>
          <a:lstStyle/>
          <a:p>
            <a:fld id="{3C23E613-3AC7-7146-A630-79C761F6582C}" type="slidenum">
              <a:rPr lang="en-US" smtClean="0"/>
              <a:t>2</a:t>
            </a:fld>
            <a:endParaRPr lang="en-US"/>
          </a:p>
        </p:txBody>
      </p:sp>
    </p:spTree>
    <p:extLst>
      <p:ext uri="{BB962C8B-B14F-4D97-AF65-F5344CB8AC3E}">
        <p14:creationId xmlns:p14="http://schemas.microsoft.com/office/powerpoint/2010/main" val="808294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cs typeface="Calibri"/>
              </a:rPr>
              <a:t>Waikouaiti – </a:t>
            </a:r>
          </a:p>
          <a:p>
            <a:pPr marL="685800" lvl="1" indent="-228600">
              <a:buFont typeface="+mj-lt"/>
              <a:buAutoNum type="arabicPeriod"/>
            </a:pPr>
            <a:r>
              <a:rPr lang="en-US" dirty="0">
                <a:cs typeface="Calibri"/>
              </a:rPr>
              <a:t>located approx. 35 mins north of Dunedin off State Highway 1 &amp; on the beautiful East Otago Coast </a:t>
            </a:r>
            <a:endParaRPr lang="en-US" dirty="0"/>
          </a:p>
          <a:p>
            <a:pPr marL="228600" indent="-228600">
              <a:buFont typeface="+mj-lt"/>
              <a:buAutoNum type="arabicPeriod"/>
            </a:pPr>
            <a:r>
              <a:rPr lang="en-US" dirty="0"/>
              <a:t>Just to the south – Karitane </a:t>
            </a:r>
            <a:endParaRPr lang="en-US" dirty="0">
              <a:cs typeface="Calibri"/>
            </a:endParaRPr>
          </a:p>
          <a:p>
            <a:pPr marL="228600" indent="-228600">
              <a:buFont typeface="+mj-lt"/>
              <a:buAutoNum type="arabicPeriod"/>
            </a:pPr>
            <a:r>
              <a:rPr lang="en-US" dirty="0" err="1"/>
              <a:t>Hawksbury</a:t>
            </a:r>
            <a:r>
              <a:rPr lang="en-US" dirty="0"/>
              <a:t> village to the west </a:t>
            </a:r>
            <a:endParaRPr lang="en-US" dirty="0">
              <a:cs typeface="Calibri"/>
            </a:endParaRPr>
          </a:p>
          <a:p>
            <a:pPr marL="228600" indent="-228600">
              <a:buFont typeface="+mj-lt"/>
              <a:buAutoNum type="arabicPeriod"/>
            </a:pPr>
            <a:r>
              <a:rPr lang="en-US" dirty="0">
                <a:cs typeface="Calibri"/>
              </a:rPr>
              <a:t>Total population of </a:t>
            </a:r>
            <a:r>
              <a:rPr lang="en-US" dirty="0" err="1">
                <a:cs typeface="Calibri"/>
              </a:rPr>
              <a:t>approx</a:t>
            </a:r>
            <a:r>
              <a:rPr lang="en-US" dirty="0">
                <a:cs typeface="Calibri"/>
              </a:rPr>
              <a:t> 1,500 people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cs typeface="Calibri"/>
              </a:rPr>
              <a:t> Supplied by the Waikouaiti Water Treatment Plant. One of 6 plants operate by our team of dedicated water treatment staff.</a:t>
            </a:r>
          </a:p>
          <a:p>
            <a:endParaRPr lang="en-NZ" dirty="0"/>
          </a:p>
        </p:txBody>
      </p:sp>
      <p:sp>
        <p:nvSpPr>
          <p:cNvPr id="4" name="Slide Number Placeholder 3"/>
          <p:cNvSpPr>
            <a:spLocks noGrp="1"/>
          </p:cNvSpPr>
          <p:nvPr>
            <p:ph type="sldNum" sz="quarter" idx="5"/>
          </p:nvPr>
        </p:nvSpPr>
        <p:spPr/>
        <p:txBody>
          <a:bodyPr/>
          <a:lstStyle/>
          <a:p>
            <a:fld id="{3C23E613-3AC7-7146-A630-79C761F6582C}" type="slidenum">
              <a:rPr lang="en-US" smtClean="0"/>
              <a:t>3</a:t>
            </a:fld>
            <a:endParaRPr lang="en-US"/>
          </a:p>
        </p:txBody>
      </p:sp>
    </p:spTree>
    <p:extLst>
      <p:ext uri="{BB962C8B-B14F-4D97-AF65-F5344CB8AC3E}">
        <p14:creationId xmlns:p14="http://schemas.microsoft.com/office/powerpoint/2010/main" val="1223324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cs typeface="Calibri"/>
              </a:rPr>
              <a:t>Water supply from the Waikouaiti river via pumps which lift to a WTP. </a:t>
            </a:r>
          </a:p>
          <a:p>
            <a:pPr marL="228600" indent="-228600">
              <a:buFont typeface="+mj-lt"/>
              <a:buAutoNum type="arabicPeriod"/>
            </a:pPr>
            <a:r>
              <a:rPr lang="en-US" dirty="0">
                <a:cs typeface="Calibri"/>
              </a:rPr>
              <a:t>WTP comprises multiple stages of treatment -  coagulation, membrane filtration, chlorination and pH and alkalinity correction with Soda Ash. This whole process removes particulate and soluble material and provides disinfection. </a:t>
            </a:r>
          </a:p>
          <a:p>
            <a:pPr marL="228600" indent="-228600">
              <a:buFont typeface="+mj-lt"/>
              <a:buAutoNum type="arabicPeriod"/>
            </a:pPr>
            <a:r>
              <a:rPr lang="en-US" dirty="0">
                <a:cs typeface="Calibri"/>
              </a:rPr>
              <a:t>Water supply to three distinct zones as shown</a:t>
            </a:r>
          </a:p>
          <a:p>
            <a:pPr marL="228600" indent="-228600">
              <a:buFont typeface="+mj-lt"/>
              <a:buAutoNum type="arabicPeriod"/>
            </a:pPr>
            <a:r>
              <a:rPr lang="en-US" dirty="0">
                <a:cs typeface="Calibri"/>
              </a:rPr>
              <a:t>90% of networks was made up of Asbestos cement, PVC or PE pipework. 10% Cast iron or other iron – some known led jointing. Particularly in the Upper Levels Zone. </a:t>
            </a:r>
          </a:p>
          <a:p>
            <a:pPr marL="228600" indent="-228600">
              <a:buFont typeface="+mj-lt"/>
              <a:buAutoNum type="arabicPeriod"/>
            </a:pPr>
            <a:endParaRPr lang="en-US" dirty="0">
              <a:cs typeface="Calibri"/>
            </a:endParaRPr>
          </a:p>
        </p:txBody>
      </p:sp>
      <p:sp>
        <p:nvSpPr>
          <p:cNvPr id="4" name="Slide Number Placeholder 3"/>
          <p:cNvSpPr>
            <a:spLocks noGrp="1"/>
          </p:cNvSpPr>
          <p:nvPr>
            <p:ph type="sldNum" sz="quarter" idx="5"/>
          </p:nvPr>
        </p:nvSpPr>
        <p:spPr/>
        <p:txBody>
          <a:bodyPr/>
          <a:lstStyle/>
          <a:p>
            <a:fld id="{3C23E613-3AC7-7146-A630-79C761F6582C}" type="slidenum">
              <a:rPr lang="en-US" smtClean="0"/>
              <a:t>4</a:t>
            </a:fld>
            <a:endParaRPr lang="en-US"/>
          </a:p>
        </p:txBody>
      </p:sp>
    </p:spTree>
    <p:extLst>
      <p:ext uri="{BB962C8B-B14F-4D97-AF65-F5344CB8AC3E}">
        <p14:creationId xmlns:p14="http://schemas.microsoft.com/office/powerpoint/2010/main" val="329884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cs typeface="Calibri"/>
              </a:rPr>
              <a:t>DCC approved budget to almost double sampling regime – water and wastewater – from 2020/2021 financial year. </a:t>
            </a:r>
          </a:p>
          <a:p>
            <a:pPr marL="228600" indent="-228600">
              <a:buAutoNum type="arabicPeriod"/>
            </a:pPr>
            <a:r>
              <a:rPr lang="en-US" dirty="0">
                <a:cs typeface="Calibri"/>
              </a:rPr>
              <a:t>This covered the whole city and all supplies. </a:t>
            </a:r>
          </a:p>
          <a:p>
            <a:pPr marL="228600" indent="-228600">
              <a:buAutoNum type="arabicPeriod"/>
            </a:pPr>
            <a:r>
              <a:rPr lang="en-US" dirty="0">
                <a:cs typeface="Calibri"/>
              </a:rPr>
              <a:t>Aim – to acknowledge that minimum compliance sampling requirements were limited – to do better to monitor and manage water quality, to input to projects &amp; improve water safety </a:t>
            </a:r>
            <a:endParaRPr lang="en-US" dirty="0"/>
          </a:p>
          <a:p>
            <a:pPr marL="228600" indent="-228600">
              <a:buAutoNum type="arabicPeriod"/>
            </a:pPr>
            <a:r>
              <a:rPr lang="en-US" dirty="0">
                <a:cs typeface="Calibri"/>
              </a:rPr>
              <a:t>We started sampling for metals in Waikouaiti in July 2020 </a:t>
            </a:r>
          </a:p>
          <a:p>
            <a:pPr marL="228600" indent="-228600">
              <a:buAutoNum type="arabicPeriod"/>
            </a:pPr>
            <a:r>
              <a:rPr lang="en-US" dirty="0">
                <a:cs typeface="Calibri"/>
              </a:rPr>
              <a:t> Early samples above MAV – Maximum Acceptable Value - triggered increased frequency.</a:t>
            </a:r>
            <a:endParaRPr lang="en-US" dirty="0"/>
          </a:p>
          <a:p>
            <a:pPr marL="228600" indent="-228600">
              <a:buAutoNum type="arabicPeriod"/>
            </a:pPr>
            <a:r>
              <a:rPr lang="en-US" dirty="0">
                <a:cs typeface="Calibri"/>
              </a:rPr>
              <a:t>Initial hypothesis was that the source of this was from local distribution pipework as there was known lead jointed pipework in the area where higher readings were observed. </a:t>
            </a:r>
          </a:p>
          <a:p>
            <a:pPr marL="228600" indent="-228600">
              <a:buAutoNum type="arabicPeriod"/>
            </a:pPr>
            <a:r>
              <a:rPr lang="en-US" dirty="0">
                <a:cs typeface="Calibri"/>
              </a:rPr>
              <a:t>Over the next 4-5 months we collected about 44 post flush samples from this distribution system at Waikouaiti with only one above MAV (which was at the Golf Club). </a:t>
            </a:r>
          </a:p>
          <a:p>
            <a:pPr marL="0" indent="0">
              <a:buNone/>
            </a:pPr>
            <a:endParaRPr lang="en-US" dirty="0">
              <a:cs typeface="Calibri"/>
            </a:endParaRPr>
          </a:p>
          <a:p>
            <a:pPr marL="228600" indent="-228600">
              <a:buAutoNum type="arabicPeriod"/>
            </a:pPr>
            <a:r>
              <a:rPr lang="en-US" dirty="0">
                <a:cs typeface="Calibri"/>
              </a:rPr>
              <a:t>18 Dec received two high results on the same day but at different locations –</a:t>
            </a:r>
            <a:endParaRPr lang="en-US" dirty="0"/>
          </a:p>
          <a:p>
            <a:pPr marL="457200" lvl="3" indent="-228600">
              <a:buAutoNum type="arabicPeriod"/>
            </a:pPr>
            <a:r>
              <a:rPr lang="en-US" dirty="0">
                <a:cs typeface="Calibri"/>
              </a:rPr>
              <a:t> Golf Club &amp; Karitane bowls – both different zones – no previous correlation </a:t>
            </a:r>
          </a:p>
          <a:p>
            <a:pPr marL="457200" lvl="3" indent="-228600">
              <a:buAutoNum type="arabicPeriod"/>
            </a:pPr>
            <a:r>
              <a:rPr lang="en-US" dirty="0">
                <a:cs typeface="Calibri"/>
              </a:rPr>
              <a:t>and importantly no metallic pipework in Karitane supply system</a:t>
            </a:r>
          </a:p>
          <a:p>
            <a:pPr marL="457200" lvl="3" indent="-228600">
              <a:buAutoNum type="arabicPeriod"/>
            </a:pPr>
            <a:r>
              <a:rPr lang="en-US" dirty="0">
                <a:cs typeface="Calibri"/>
              </a:rPr>
              <a:t>We eventually termed these – 'exceptional' - because they were not typical of other results </a:t>
            </a:r>
          </a:p>
          <a:p>
            <a:pPr marL="457200" lvl="3" indent="-228600">
              <a:buAutoNum type="arabicPeriod"/>
            </a:pPr>
            <a:endParaRPr lang="en-US" dirty="0">
              <a:cs typeface="Calibri"/>
            </a:endParaRPr>
          </a:p>
          <a:p>
            <a:pPr marL="457200" lvl="3" indent="-228600">
              <a:buAutoNum type="arabicPeriod"/>
            </a:pPr>
            <a:r>
              <a:rPr lang="en-US" dirty="0">
                <a:cs typeface="Calibri"/>
              </a:rPr>
              <a:t>In late January we received a sample result in raw water &gt;MAV –this raised concern of an intermittent supply wide issue – rather than the previous hypothesis of a </a:t>
            </a:r>
            <a:r>
              <a:rPr lang="en-US" dirty="0" err="1">
                <a:cs typeface="Calibri"/>
              </a:rPr>
              <a:t>localised</a:t>
            </a:r>
            <a:r>
              <a:rPr lang="en-US" dirty="0">
                <a:cs typeface="Calibri"/>
              </a:rPr>
              <a:t> issue at the Golf Club. This was the first and ultimately only reading above limit of detection in the raw water reservoir.   </a:t>
            </a:r>
            <a:endParaRPr lang="en-US" dirty="0"/>
          </a:p>
          <a:p>
            <a:endParaRPr lang="en-NZ" dirty="0"/>
          </a:p>
        </p:txBody>
      </p:sp>
      <p:sp>
        <p:nvSpPr>
          <p:cNvPr id="4" name="Slide Number Placeholder 3"/>
          <p:cNvSpPr>
            <a:spLocks noGrp="1"/>
          </p:cNvSpPr>
          <p:nvPr>
            <p:ph type="sldNum" sz="quarter" idx="5"/>
          </p:nvPr>
        </p:nvSpPr>
        <p:spPr/>
        <p:txBody>
          <a:bodyPr/>
          <a:lstStyle/>
          <a:p>
            <a:fld id="{3C23E613-3AC7-7146-A630-79C761F6582C}" type="slidenum">
              <a:rPr lang="en-US" smtClean="0"/>
              <a:t>5</a:t>
            </a:fld>
            <a:endParaRPr lang="en-US"/>
          </a:p>
        </p:txBody>
      </p:sp>
    </p:spTree>
    <p:extLst>
      <p:ext uri="{BB962C8B-B14F-4D97-AF65-F5344CB8AC3E}">
        <p14:creationId xmlns:p14="http://schemas.microsoft.com/office/powerpoint/2010/main" val="1910338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a:cs typeface="Calibri"/>
              </a:rPr>
              <a:t>We let PHS know about the raw water reservoir reading on 1 Feb and scheduled a meeting for the following day where they advised DCC to issue a do not drink notice. We had never issued a do not drink notice before and stood this up within a few hours.  </a:t>
            </a:r>
          </a:p>
          <a:p>
            <a:pPr marL="0" indent="0">
              <a:buFont typeface="+mj-lt"/>
              <a:buNone/>
            </a:pPr>
            <a:endParaRPr lang="en-US" dirty="0"/>
          </a:p>
          <a:p>
            <a:pPr marL="0" indent="0">
              <a:buFont typeface="+mj-lt"/>
              <a:buNone/>
            </a:pPr>
            <a:r>
              <a:rPr lang="en-US" dirty="0"/>
              <a:t>A multi agency response team was formed with several workstreams including operations investigation, public information and community engagement.  </a:t>
            </a:r>
          </a:p>
          <a:p>
            <a:pPr marL="0" indent="0">
              <a:buFont typeface="+mj-lt"/>
              <a:buNone/>
            </a:pPr>
            <a:endParaRPr lang="en-US" dirty="0"/>
          </a:p>
          <a:p>
            <a:pPr marL="0" indent="0">
              <a:buFont typeface="+mj-lt"/>
              <a:buNone/>
            </a:pPr>
            <a:r>
              <a:rPr lang="en-US" dirty="0"/>
              <a:t>We wanted to keep this presentation focused on why lead is relevant and so I’ll just provide a very brief overview of the investigation before handing over to Belinda. </a:t>
            </a:r>
          </a:p>
          <a:p>
            <a:endParaRPr lang="en-NZ" dirty="0"/>
          </a:p>
        </p:txBody>
      </p:sp>
      <p:sp>
        <p:nvSpPr>
          <p:cNvPr id="4" name="Slide Number Placeholder 3"/>
          <p:cNvSpPr>
            <a:spLocks noGrp="1"/>
          </p:cNvSpPr>
          <p:nvPr>
            <p:ph type="sldNum" sz="quarter" idx="5"/>
          </p:nvPr>
        </p:nvSpPr>
        <p:spPr/>
        <p:txBody>
          <a:bodyPr/>
          <a:lstStyle/>
          <a:p>
            <a:fld id="{3C23E613-3AC7-7146-A630-79C761F6582C}" type="slidenum">
              <a:rPr lang="en-US" smtClean="0"/>
              <a:t>6</a:t>
            </a:fld>
            <a:endParaRPr lang="en-US"/>
          </a:p>
        </p:txBody>
      </p:sp>
    </p:spTree>
    <p:extLst>
      <p:ext uri="{BB962C8B-B14F-4D97-AF65-F5344CB8AC3E}">
        <p14:creationId xmlns:p14="http://schemas.microsoft.com/office/powerpoint/2010/main" val="124101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a:p>
            <a:pPr marL="228600" indent="-228600">
              <a:buFont typeface="+mj-lt"/>
              <a:buAutoNum type="arabicPeriod"/>
            </a:pPr>
            <a:r>
              <a:rPr lang="en-US" dirty="0"/>
              <a:t>A brief overview of potential sources. Generally felt results could be from one of 3 sources. </a:t>
            </a:r>
          </a:p>
          <a:p>
            <a:pPr marL="228600" indent="-228600">
              <a:buFont typeface="+mj-lt"/>
              <a:buAutoNum type="arabicPeriod"/>
            </a:pPr>
            <a:endParaRPr lang="en-US" dirty="0"/>
          </a:p>
          <a:p>
            <a:pPr marL="685800" lvl="1" indent="-228600">
              <a:buAutoNum type="arabicPeriod"/>
            </a:pPr>
            <a:r>
              <a:rPr lang="en-US" dirty="0"/>
              <a:t>Results are in error / not correct – lab analysis, sample collection, sample transfer </a:t>
            </a:r>
          </a:p>
          <a:p>
            <a:pPr marL="685800" lvl="1" indent="-228600">
              <a:buAutoNum type="arabicPeriod"/>
            </a:pPr>
            <a:r>
              <a:rPr lang="en-US" dirty="0"/>
              <a:t>Lead from within the system – leaching from distribution pipework – some can contain lead; leaching from materials at point of use </a:t>
            </a:r>
          </a:p>
          <a:p>
            <a:pPr marL="685800" lvl="1" indent="-228600">
              <a:buAutoNum type="arabicPeriod"/>
            </a:pPr>
            <a:r>
              <a:rPr lang="en-US" dirty="0"/>
              <a:t>Ingress to the bulk water – contamination; treatment plant; backflow event </a:t>
            </a:r>
          </a:p>
          <a:p>
            <a:pPr marL="228600" indent="-228600">
              <a:buAutoNum type="arabicPeriod"/>
            </a:pPr>
            <a:endParaRPr lang="en-US" dirty="0"/>
          </a:p>
          <a:p>
            <a:pPr marL="228600" indent="-228600">
              <a:buAutoNum type="arabicPeriod"/>
            </a:pPr>
            <a:r>
              <a:rPr lang="en-US" dirty="0"/>
              <a:t>These were all lines of enquiry and we undertook extensive investigations over a period of approx. 6 months </a:t>
            </a:r>
            <a:endParaRPr lang="en-NZ" dirty="0"/>
          </a:p>
          <a:p>
            <a:pPr marL="228600" indent="-228600">
              <a:buFont typeface="+mj-lt"/>
              <a:buAutoNum type="arabicPeriod"/>
            </a:pPr>
            <a:endParaRPr lang="en-NZ" dirty="0"/>
          </a:p>
        </p:txBody>
      </p:sp>
      <p:sp>
        <p:nvSpPr>
          <p:cNvPr id="4" name="Slide Number Placeholder 3"/>
          <p:cNvSpPr>
            <a:spLocks noGrp="1"/>
          </p:cNvSpPr>
          <p:nvPr>
            <p:ph type="sldNum" sz="quarter" idx="5"/>
          </p:nvPr>
        </p:nvSpPr>
        <p:spPr/>
        <p:txBody>
          <a:bodyPr/>
          <a:lstStyle/>
          <a:p>
            <a:fld id="{3C23E613-3AC7-7146-A630-79C761F6582C}" type="slidenum">
              <a:rPr lang="en-US" smtClean="0"/>
              <a:t>7</a:t>
            </a:fld>
            <a:endParaRPr lang="en-US"/>
          </a:p>
        </p:txBody>
      </p:sp>
    </p:spTree>
    <p:extLst>
      <p:ext uri="{BB962C8B-B14F-4D97-AF65-F5344CB8AC3E}">
        <p14:creationId xmlns:p14="http://schemas.microsoft.com/office/powerpoint/2010/main" val="2925670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The most likely cause of the lead readings was found to be localized lead leaching from supply fittings or pipework at or close to the point of use </a:t>
            </a:r>
            <a:endParaRPr lang="en-US" dirty="0">
              <a:cs typeface="Calibri"/>
            </a:endParaRPr>
          </a:p>
          <a:p>
            <a:pPr marL="228600" indent="-228600">
              <a:buFont typeface="+mj-lt"/>
              <a:buAutoNum type="arabicPeriod"/>
            </a:pPr>
            <a:r>
              <a:rPr lang="en-US" dirty="0"/>
              <a:t>The most likely cause of lead on the raw water was either localized leaching from a brass tap (and possibly fittings) or lead ingress from catchment (likely particulate) </a:t>
            </a:r>
            <a:endParaRPr lang="en-US" dirty="0">
              <a:cs typeface="Calibri"/>
            </a:endParaRPr>
          </a:p>
          <a:p>
            <a:pPr marL="228600" indent="-228600">
              <a:buFont typeface="+mj-lt"/>
              <a:buAutoNum type="arabicPeriod"/>
            </a:pPr>
            <a:r>
              <a:rPr lang="en-US" dirty="0"/>
              <a:t>That’s a whirl wild overview – feel free to ask any questions at the end. </a:t>
            </a:r>
          </a:p>
          <a:p>
            <a:pPr marL="228600" indent="-228600">
              <a:buFont typeface="+mj-lt"/>
              <a:buAutoNum type="arabicPeriod"/>
            </a:pPr>
            <a:endParaRPr lang="en-US" dirty="0"/>
          </a:p>
          <a:p>
            <a:pPr marL="228600" indent="-228600">
              <a:buFont typeface="+mj-lt"/>
              <a:buAutoNum type="arabicPeriod"/>
            </a:pPr>
            <a:endParaRPr lang="en-NZ" dirty="0"/>
          </a:p>
        </p:txBody>
      </p:sp>
      <p:sp>
        <p:nvSpPr>
          <p:cNvPr id="4" name="Slide Number Placeholder 3"/>
          <p:cNvSpPr>
            <a:spLocks noGrp="1"/>
          </p:cNvSpPr>
          <p:nvPr>
            <p:ph type="sldNum" sz="quarter" idx="5"/>
          </p:nvPr>
        </p:nvSpPr>
        <p:spPr/>
        <p:txBody>
          <a:bodyPr/>
          <a:lstStyle/>
          <a:p>
            <a:fld id="{3C23E613-3AC7-7146-A630-79C761F6582C}" type="slidenum">
              <a:rPr lang="en-US" smtClean="0"/>
              <a:t>8</a:t>
            </a:fld>
            <a:endParaRPr lang="en-US"/>
          </a:p>
        </p:txBody>
      </p:sp>
    </p:spTree>
    <p:extLst>
      <p:ext uri="{BB962C8B-B14F-4D97-AF65-F5344CB8AC3E}">
        <p14:creationId xmlns:p14="http://schemas.microsoft.com/office/powerpoint/2010/main" val="2581574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needless to say, this event involved a huge amount of work, and we learnt a lot of lessons.  The Mayor also commissioned an independent review of the event, which made a number of recommendations. </a:t>
            </a:r>
          </a:p>
          <a:p>
            <a:endParaRPr lang="en-US" dirty="0"/>
          </a:p>
          <a:p>
            <a:r>
              <a:rPr lang="en-US" dirty="0"/>
              <a:t>But for the purpose of this presentation, we’ve listed out some of our key lessons learnt.</a:t>
            </a:r>
          </a:p>
          <a:p>
            <a:endParaRPr lang="en-US" dirty="0"/>
          </a:p>
          <a:p>
            <a:r>
              <a:rPr lang="en-US" dirty="0"/>
              <a:t>The first is to make sure you use sample taps that are representative of your network, especially when sampling for metals.</a:t>
            </a:r>
            <a:endParaRPr lang="en-US" dirty="0">
              <a:cs typeface="Calibri" panose="020F0502020204030204"/>
            </a:endParaRPr>
          </a:p>
          <a:p>
            <a:endParaRPr lang="en-US" dirty="0"/>
          </a:p>
          <a:p>
            <a:r>
              <a:rPr lang="en-US" dirty="0"/>
              <a:t>The second, is to take multiple samples at each site, to give greater confidence in the data.</a:t>
            </a:r>
            <a:endParaRPr lang="en-US" dirty="0">
              <a:cs typeface="Calibri"/>
            </a:endParaRPr>
          </a:p>
          <a:p>
            <a:endParaRPr lang="en-US" dirty="0"/>
          </a:p>
          <a:p>
            <a:r>
              <a:rPr lang="en-US" dirty="0"/>
              <a:t>The third is to set up appropriate processes and systems BEFORE starting sampling, to ensure any response to high results are efficient and well thought through.  This should include an approach to media and public communication.</a:t>
            </a:r>
          </a:p>
          <a:p>
            <a:endParaRPr lang="en-US" dirty="0"/>
          </a:p>
          <a:p>
            <a:r>
              <a:rPr lang="en-US" dirty="0"/>
              <a:t>And finally, we would strongly encourage setting up an interagency response from the start, as we found working with PHS and other agencies critical for success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HANDOVER TO BELINDA</a:t>
            </a:r>
          </a:p>
          <a:p>
            <a:endParaRPr lang="en-US" dirty="0"/>
          </a:p>
          <a:p>
            <a:endParaRPr lang="en-US" dirty="0"/>
          </a:p>
        </p:txBody>
      </p:sp>
      <p:sp>
        <p:nvSpPr>
          <p:cNvPr id="4" name="Slide Number Placeholder 3"/>
          <p:cNvSpPr>
            <a:spLocks noGrp="1"/>
          </p:cNvSpPr>
          <p:nvPr>
            <p:ph type="sldNum" sz="quarter" idx="5"/>
          </p:nvPr>
        </p:nvSpPr>
        <p:spPr/>
        <p:txBody>
          <a:bodyPr/>
          <a:lstStyle/>
          <a:p>
            <a:fld id="{3C23E613-3AC7-7146-A630-79C761F6582C}" type="slidenum">
              <a:rPr lang="en-US" smtClean="0"/>
              <a:t>9</a:t>
            </a:fld>
            <a:endParaRPr lang="en-US"/>
          </a:p>
        </p:txBody>
      </p:sp>
    </p:spTree>
    <p:extLst>
      <p:ext uri="{BB962C8B-B14F-4D97-AF65-F5344CB8AC3E}">
        <p14:creationId xmlns:p14="http://schemas.microsoft.com/office/powerpoint/2010/main" val="235792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92D3F-6F17-98F7-8015-CE9791DD8B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051FA214-61B5-2A3F-01EC-0CD158CF71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7213674D-2AD8-7CDB-33A2-19FE6037CF88}"/>
              </a:ext>
            </a:extLst>
          </p:cNvPr>
          <p:cNvSpPr>
            <a:spLocks noGrp="1"/>
          </p:cNvSpPr>
          <p:nvPr>
            <p:ph type="dt" sz="half" idx="10"/>
          </p:nvPr>
        </p:nvSpPr>
        <p:spPr/>
        <p:txBody>
          <a:bodyPr/>
          <a:lstStyle/>
          <a:p>
            <a:fld id="{50ABC0A9-9CB4-4242-8BCB-F53945533D87}" type="datetimeFigureOut">
              <a:rPr lang="en-US" smtClean="0"/>
              <a:t>10/19/2022</a:t>
            </a:fld>
            <a:endParaRPr lang="en-US"/>
          </a:p>
        </p:txBody>
      </p:sp>
      <p:sp>
        <p:nvSpPr>
          <p:cNvPr id="5" name="Footer Placeholder 4">
            <a:extLst>
              <a:ext uri="{FF2B5EF4-FFF2-40B4-BE49-F238E27FC236}">
                <a16:creationId xmlns:a16="http://schemas.microsoft.com/office/drawing/2014/main" id="{8B20BFF5-D362-FF7F-9B2D-9C51C3751F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91226-3492-37F3-E258-354B95C44D7B}"/>
              </a:ext>
            </a:extLst>
          </p:cNvPr>
          <p:cNvSpPr>
            <a:spLocks noGrp="1"/>
          </p:cNvSpPr>
          <p:nvPr>
            <p:ph type="sldNum" sz="quarter" idx="12"/>
          </p:nvPr>
        </p:nvSpPr>
        <p:spPr/>
        <p:txBody>
          <a:bodyPr/>
          <a:lstStyle/>
          <a:p>
            <a:fld id="{C43B05AE-9C4C-184F-8720-4B5EAA3823B2}" type="slidenum">
              <a:rPr lang="en-US" smtClean="0"/>
              <a:t>‹#›</a:t>
            </a:fld>
            <a:endParaRPr lang="en-US"/>
          </a:p>
        </p:txBody>
      </p:sp>
    </p:spTree>
    <p:extLst>
      <p:ext uri="{BB962C8B-B14F-4D97-AF65-F5344CB8AC3E}">
        <p14:creationId xmlns:p14="http://schemas.microsoft.com/office/powerpoint/2010/main" val="3747133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8C1F0-8C46-9615-D678-A8871BBF17CB}"/>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EB27008-C13E-B951-0827-487D1AEF85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EA1F5CC-1003-F943-977F-C4E047D12B72}"/>
              </a:ext>
            </a:extLst>
          </p:cNvPr>
          <p:cNvSpPr>
            <a:spLocks noGrp="1"/>
          </p:cNvSpPr>
          <p:nvPr>
            <p:ph type="dt" sz="half" idx="10"/>
          </p:nvPr>
        </p:nvSpPr>
        <p:spPr/>
        <p:txBody>
          <a:bodyPr/>
          <a:lstStyle/>
          <a:p>
            <a:fld id="{50ABC0A9-9CB4-4242-8BCB-F53945533D87}" type="datetimeFigureOut">
              <a:rPr lang="en-US" smtClean="0"/>
              <a:t>10/19/2022</a:t>
            </a:fld>
            <a:endParaRPr lang="en-US"/>
          </a:p>
        </p:txBody>
      </p:sp>
      <p:sp>
        <p:nvSpPr>
          <p:cNvPr id="5" name="Footer Placeholder 4">
            <a:extLst>
              <a:ext uri="{FF2B5EF4-FFF2-40B4-BE49-F238E27FC236}">
                <a16:creationId xmlns:a16="http://schemas.microsoft.com/office/drawing/2014/main" id="{FA11B0AD-519C-AE05-4E9F-F718F8908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4021A-F8E9-8B1C-D363-EB9FD4C19E66}"/>
              </a:ext>
            </a:extLst>
          </p:cNvPr>
          <p:cNvSpPr>
            <a:spLocks noGrp="1"/>
          </p:cNvSpPr>
          <p:nvPr>
            <p:ph type="sldNum" sz="quarter" idx="12"/>
          </p:nvPr>
        </p:nvSpPr>
        <p:spPr/>
        <p:txBody>
          <a:bodyPr/>
          <a:lstStyle/>
          <a:p>
            <a:fld id="{C43B05AE-9C4C-184F-8720-4B5EAA3823B2}" type="slidenum">
              <a:rPr lang="en-US" smtClean="0"/>
              <a:t>‹#›</a:t>
            </a:fld>
            <a:endParaRPr lang="en-US"/>
          </a:p>
        </p:txBody>
      </p:sp>
    </p:spTree>
    <p:extLst>
      <p:ext uri="{BB962C8B-B14F-4D97-AF65-F5344CB8AC3E}">
        <p14:creationId xmlns:p14="http://schemas.microsoft.com/office/powerpoint/2010/main" val="4199444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34AE80-CAFD-3279-D6BD-EA848CF05A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00C2DC34-3C05-23A3-0E2C-3F24399968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73FBCFE-8AF1-C681-33F6-4467E2C4092F}"/>
              </a:ext>
            </a:extLst>
          </p:cNvPr>
          <p:cNvSpPr>
            <a:spLocks noGrp="1"/>
          </p:cNvSpPr>
          <p:nvPr>
            <p:ph type="dt" sz="half" idx="10"/>
          </p:nvPr>
        </p:nvSpPr>
        <p:spPr/>
        <p:txBody>
          <a:bodyPr/>
          <a:lstStyle/>
          <a:p>
            <a:fld id="{50ABC0A9-9CB4-4242-8BCB-F53945533D87}" type="datetimeFigureOut">
              <a:rPr lang="en-US" smtClean="0"/>
              <a:t>10/19/2022</a:t>
            </a:fld>
            <a:endParaRPr lang="en-US"/>
          </a:p>
        </p:txBody>
      </p:sp>
      <p:sp>
        <p:nvSpPr>
          <p:cNvPr id="5" name="Footer Placeholder 4">
            <a:extLst>
              <a:ext uri="{FF2B5EF4-FFF2-40B4-BE49-F238E27FC236}">
                <a16:creationId xmlns:a16="http://schemas.microsoft.com/office/drawing/2014/main" id="{6C5EC6D3-6DAF-F307-E1FF-7768B4EB8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A401B8-6E24-0FF2-AE0A-0176C25D75F0}"/>
              </a:ext>
            </a:extLst>
          </p:cNvPr>
          <p:cNvSpPr>
            <a:spLocks noGrp="1"/>
          </p:cNvSpPr>
          <p:nvPr>
            <p:ph type="sldNum" sz="quarter" idx="12"/>
          </p:nvPr>
        </p:nvSpPr>
        <p:spPr/>
        <p:txBody>
          <a:bodyPr/>
          <a:lstStyle/>
          <a:p>
            <a:fld id="{C43B05AE-9C4C-184F-8720-4B5EAA3823B2}" type="slidenum">
              <a:rPr lang="en-US" smtClean="0"/>
              <a:t>‹#›</a:t>
            </a:fld>
            <a:endParaRPr lang="en-US"/>
          </a:p>
        </p:txBody>
      </p:sp>
    </p:spTree>
    <p:extLst>
      <p:ext uri="{BB962C8B-B14F-4D97-AF65-F5344CB8AC3E}">
        <p14:creationId xmlns:p14="http://schemas.microsoft.com/office/powerpoint/2010/main" val="3228063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ck Cov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65878" y="2334683"/>
            <a:ext cx="7323303" cy="628714"/>
          </a:xfrm>
        </p:spPr>
        <p:txBody>
          <a:bodyPr anchor="b">
            <a:noAutofit/>
          </a:bodyPr>
          <a:lstStyle>
            <a:lvl1pPr>
              <a:lnSpc>
                <a:spcPts val="3516"/>
              </a:lnSpc>
              <a:defRPr sz="3023">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2357439" y="3162198"/>
            <a:ext cx="7331743" cy="630172"/>
          </a:xfrm>
        </p:spPr>
        <p:txBody>
          <a:bodyPr>
            <a:noAutofit/>
          </a:bodyPr>
          <a:lstStyle>
            <a:lvl1pPr marL="0" indent="0">
              <a:lnSpc>
                <a:spcPts val="3516"/>
              </a:lnSpc>
              <a:spcBef>
                <a:spcPts val="0"/>
              </a:spcBef>
              <a:buNone/>
              <a:defRPr sz="1969">
                <a:solidFill>
                  <a:srgbClr val="0097DB"/>
                </a:solidFill>
                <a:latin typeface="Arial" panose="020B0604020202020204" pitchFamily="34" charset="0"/>
                <a:cs typeface="Arial" panose="020B0604020202020204" pitchFamily="34" charset="0"/>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96850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86B0-A2AA-46AF-A6B7-C990DD0F792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8595558B-962A-A74B-8262-60B93A5FEE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8F5038C-4220-B9AE-62FF-423878AE12C6}"/>
              </a:ext>
            </a:extLst>
          </p:cNvPr>
          <p:cNvSpPr>
            <a:spLocks noGrp="1"/>
          </p:cNvSpPr>
          <p:nvPr>
            <p:ph type="dt" sz="half" idx="10"/>
          </p:nvPr>
        </p:nvSpPr>
        <p:spPr/>
        <p:txBody>
          <a:bodyPr/>
          <a:lstStyle/>
          <a:p>
            <a:fld id="{50ABC0A9-9CB4-4242-8BCB-F53945533D87}" type="datetimeFigureOut">
              <a:rPr lang="en-US" smtClean="0"/>
              <a:t>10/19/2022</a:t>
            </a:fld>
            <a:endParaRPr lang="en-US"/>
          </a:p>
        </p:txBody>
      </p:sp>
      <p:sp>
        <p:nvSpPr>
          <p:cNvPr id="5" name="Footer Placeholder 4">
            <a:extLst>
              <a:ext uri="{FF2B5EF4-FFF2-40B4-BE49-F238E27FC236}">
                <a16:creationId xmlns:a16="http://schemas.microsoft.com/office/drawing/2014/main" id="{43AB7119-329D-F694-FBCE-B3E25B71DB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B7DF34-A131-05D6-7C11-81C5677FD526}"/>
              </a:ext>
            </a:extLst>
          </p:cNvPr>
          <p:cNvSpPr>
            <a:spLocks noGrp="1"/>
          </p:cNvSpPr>
          <p:nvPr>
            <p:ph type="sldNum" sz="quarter" idx="12"/>
          </p:nvPr>
        </p:nvSpPr>
        <p:spPr/>
        <p:txBody>
          <a:bodyPr/>
          <a:lstStyle/>
          <a:p>
            <a:fld id="{C43B05AE-9C4C-184F-8720-4B5EAA3823B2}" type="slidenum">
              <a:rPr lang="en-US" smtClean="0"/>
              <a:t>‹#›</a:t>
            </a:fld>
            <a:endParaRPr lang="en-US"/>
          </a:p>
        </p:txBody>
      </p:sp>
    </p:spTree>
    <p:extLst>
      <p:ext uri="{BB962C8B-B14F-4D97-AF65-F5344CB8AC3E}">
        <p14:creationId xmlns:p14="http://schemas.microsoft.com/office/powerpoint/2010/main" val="31388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4E2F9-C492-6C3F-D933-8D8C5514AE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7973786F-22AC-FE94-2739-DEEB8C8D2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DAD4C0-570A-E39A-146B-DE67AF8D4D91}"/>
              </a:ext>
            </a:extLst>
          </p:cNvPr>
          <p:cNvSpPr>
            <a:spLocks noGrp="1"/>
          </p:cNvSpPr>
          <p:nvPr>
            <p:ph type="dt" sz="half" idx="10"/>
          </p:nvPr>
        </p:nvSpPr>
        <p:spPr/>
        <p:txBody>
          <a:bodyPr/>
          <a:lstStyle/>
          <a:p>
            <a:fld id="{50ABC0A9-9CB4-4242-8BCB-F53945533D87}" type="datetimeFigureOut">
              <a:rPr lang="en-US" smtClean="0"/>
              <a:t>10/19/2022</a:t>
            </a:fld>
            <a:endParaRPr lang="en-US"/>
          </a:p>
        </p:txBody>
      </p:sp>
      <p:sp>
        <p:nvSpPr>
          <p:cNvPr id="5" name="Footer Placeholder 4">
            <a:extLst>
              <a:ext uri="{FF2B5EF4-FFF2-40B4-BE49-F238E27FC236}">
                <a16:creationId xmlns:a16="http://schemas.microsoft.com/office/drawing/2014/main" id="{C4A7BF69-2A96-39A8-638B-422BF6133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703E6-87B3-ADF4-40D4-DAAB2F40E66B}"/>
              </a:ext>
            </a:extLst>
          </p:cNvPr>
          <p:cNvSpPr>
            <a:spLocks noGrp="1"/>
          </p:cNvSpPr>
          <p:nvPr>
            <p:ph type="sldNum" sz="quarter" idx="12"/>
          </p:nvPr>
        </p:nvSpPr>
        <p:spPr/>
        <p:txBody>
          <a:bodyPr/>
          <a:lstStyle/>
          <a:p>
            <a:fld id="{C43B05AE-9C4C-184F-8720-4B5EAA3823B2}" type="slidenum">
              <a:rPr lang="en-US" smtClean="0"/>
              <a:t>‹#›</a:t>
            </a:fld>
            <a:endParaRPr lang="en-US"/>
          </a:p>
        </p:txBody>
      </p:sp>
    </p:spTree>
    <p:extLst>
      <p:ext uri="{BB962C8B-B14F-4D97-AF65-F5344CB8AC3E}">
        <p14:creationId xmlns:p14="http://schemas.microsoft.com/office/powerpoint/2010/main" val="330974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EA911-67C6-C431-3928-9194EFEBF01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B8E164F-860A-327C-F78B-38C61B7B1F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5EC9B951-AF9B-2486-AA8A-B83E76032D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FA430737-879A-DCC4-3147-035965675E8C}"/>
              </a:ext>
            </a:extLst>
          </p:cNvPr>
          <p:cNvSpPr>
            <a:spLocks noGrp="1"/>
          </p:cNvSpPr>
          <p:nvPr>
            <p:ph type="dt" sz="half" idx="10"/>
          </p:nvPr>
        </p:nvSpPr>
        <p:spPr/>
        <p:txBody>
          <a:bodyPr/>
          <a:lstStyle/>
          <a:p>
            <a:fld id="{50ABC0A9-9CB4-4242-8BCB-F53945533D87}" type="datetimeFigureOut">
              <a:rPr lang="en-US" smtClean="0"/>
              <a:t>10/19/2022</a:t>
            </a:fld>
            <a:endParaRPr lang="en-US"/>
          </a:p>
        </p:txBody>
      </p:sp>
      <p:sp>
        <p:nvSpPr>
          <p:cNvPr id="6" name="Footer Placeholder 5">
            <a:extLst>
              <a:ext uri="{FF2B5EF4-FFF2-40B4-BE49-F238E27FC236}">
                <a16:creationId xmlns:a16="http://schemas.microsoft.com/office/drawing/2014/main" id="{F924D290-35E3-3397-CDDC-4E0FB3E549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B921CA-1101-4798-2517-1CD309CB2536}"/>
              </a:ext>
            </a:extLst>
          </p:cNvPr>
          <p:cNvSpPr>
            <a:spLocks noGrp="1"/>
          </p:cNvSpPr>
          <p:nvPr>
            <p:ph type="sldNum" sz="quarter" idx="12"/>
          </p:nvPr>
        </p:nvSpPr>
        <p:spPr/>
        <p:txBody>
          <a:bodyPr/>
          <a:lstStyle/>
          <a:p>
            <a:fld id="{C43B05AE-9C4C-184F-8720-4B5EAA3823B2}" type="slidenum">
              <a:rPr lang="en-US" smtClean="0"/>
              <a:t>‹#›</a:t>
            </a:fld>
            <a:endParaRPr lang="en-US"/>
          </a:p>
        </p:txBody>
      </p:sp>
    </p:spTree>
    <p:extLst>
      <p:ext uri="{BB962C8B-B14F-4D97-AF65-F5344CB8AC3E}">
        <p14:creationId xmlns:p14="http://schemas.microsoft.com/office/powerpoint/2010/main" val="2401461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2162-2878-A797-0013-BD83C58655EF}"/>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B8BE098-02BA-6973-41C2-B9383DCB9F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875890-85C9-26E8-3BFB-F1B4E9956D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1C101E39-A3CC-2BFD-5F57-3488E2261E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04F2D0-FD01-8755-9DB1-DD71EE3DD9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D82D343B-421F-9EC1-619D-F8C9849F40CF}"/>
              </a:ext>
            </a:extLst>
          </p:cNvPr>
          <p:cNvSpPr>
            <a:spLocks noGrp="1"/>
          </p:cNvSpPr>
          <p:nvPr>
            <p:ph type="dt" sz="half" idx="10"/>
          </p:nvPr>
        </p:nvSpPr>
        <p:spPr/>
        <p:txBody>
          <a:bodyPr/>
          <a:lstStyle/>
          <a:p>
            <a:fld id="{50ABC0A9-9CB4-4242-8BCB-F53945533D87}" type="datetimeFigureOut">
              <a:rPr lang="en-US" smtClean="0"/>
              <a:t>10/19/2022</a:t>
            </a:fld>
            <a:endParaRPr lang="en-US"/>
          </a:p>
        </p:txBody>
      </p:sp>
      <p:sp>
        <p:nvSpPr>
          <p:cNvPr id="8" name="Footer Placeholder 7">
            <a:extLst>
              <a:ext uri="{FF2B5EF4-FFF2-40B4-BE49-F238E27FC236}">
                <a16:creationId xmlns:a16="http://schemas.microsoft.com/office/drawing/2014/main" id="{EE713D5B-63C5-795D-EC1E-463EB43EDD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5CC04C-EA79-9270-DFC4-8BC754C94306}"/>
              </a:ext>
            </a:extLst>
          </p:cNvPr>
          <p:cNvSpPr>
            <a:spLocks noGrp="1"/>
          </p:cNvSpPr>
          <p:nvPr>
            <p:ph type="sldNum" sz="quarter" idx="12"/>
          </p:nvPr>
        </p:nvSpPr>
        <p:spPr/>
        <p:txBody>
          <a:bodyPr/>
          <a:lstStyle/>
          <a:p>
            <a:fld id="{C43B05AE-9C4C-184F-8720-4B5EAA3823B2}" type="slidenum">
              <a:rPr lang="en-US" smtClean="0"/>
              <a:t>‹#›</a:t>
            </a:fld>
            <a:endParaRPr lang="en-US"/>
          </a:p>
        </p:txBody>
      </p:sp>
    </p:spTree>
    <p:extLst>
      <p:ext uri="{BB962C8B-B14F-4D97-AF65-F5344CB8AC3E}">
        <p14:creationId xmlns:p14="http://schemas.microsoft.com/office/powerpoint/2010/main" val="485910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DCBE4-A37D-51F4-4D87-EC7962D277BE}"/>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05B6AFC7-8C41-A778-68A0-124A8CB5B508}"/>
              </a:ext>
            </a:extLst>
          </p:cNvPr>
          <p:cNvSpPr>
            <a:spLocks noGrp="1"/>
          </p:cNvSpPr>
          <p:nvPr>
            <p:ph type="dt" sz="half" idx="10"/>
          </p:nvPr>
        </p:nvSpPr>
        <p:spPr/>
        <p:txBody>
          <a:bodyPr/>
          <a:lstStyle/>
          <a:p>
            <a:fld id="{50ABC0A9-9CB4-4242-8BCB-F53945533D87}" type="datetimeFigureOut">
              <a:rPr lang="en-US" smtClean="0"/>
              <a:t>10/19/2022</a:t>
            </a:fld>
            <a:endParaRPr lang="en-US"/>
          </a:p>
        </p:txBody>
      </p:sp>
      <p:sp>
        <p:nvSpPr>
          <p:cNvPr id="4" name="Footer Placeholder 3">
            <a:extLst>
              <a:ext uri="{FF2B5EF4-FFF2-40B4-BE49-F238E27FC236}">
                <a16:creationId xmlns:a16="http://schemas.microsoft.com/office/drawing/2014/main" id="{87EEAC1A-60C9-D1CA-F41A-AE9158B6CA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99A89A-0235-9FB3-2AAC-C230168642D2}"/>
              </a:ext>
            </a:extLst>
          </p:cNvPr>
          <p:cNvSpPr>
            <a:spLocks noGrp="1"/>
          </p:cNvSpPr>
          <p:nvPr>
            <p:ph type="sldNum" sz="quarter" idx="12"/>
          </p:nvPr>
        </p:nvSpPr>
        <p:spPr/>
        <p:txBody>
          <a:bodyPr/>
          <a:lstStyle/>
          <a:p>
            <a:fld id="{C43B05AE-9C4C-184F-8720-4B5EAA3823B2}" type="slidenum">
              <a:rPr lang="en-US" smtClean="0"/>
              <a:t>‹#›</a:t>
            </a:fld>
            <a:endParaRPr lang="en-US"/>
          </a:p>
        </p:txBody>
      </p:sp>
    </p:spTree>
    <p:extLst>
      <p:ext uri="{BB962C8B-B14F-4D97-AF65-F5344CB8AC3E}">
        <p14:creationId xmlns:p14="http://schemas.microsoft.com/office/powerpoint/2010/main" val="1340726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42F71A-BBD8-B03B-08DE-8072526438A7}"/>
              </a:ext>
            </a:extLst>
          </p:cNvPr>
          <p:cNvSpPr>
            <a:spLocks noGrp="1"/>
          </p:cNvSpPr>
          <p:nvPr>
            <p:ph type="dt" sz="half" idx="10"/>
          </p:nvPr>
        </p:nvSpPr>
        <p:spPr/>
        <p:txBody>
          <a:bodyPr/>
          <a:lstStyle/>
          <a:p>
            <a:fld id="{50ABC0A9-9CB4-4242-8BCB-F53945533D87}" type="datetimeFigureOut">
              <a:rPr lang="en-US" smtClean="0"/>
              <a:t>10/19/2022</a:t>
            </a:fld>
            <a:endParaRPr lang="en-US"/>
          </a:p>
        </p:txBody>
      </p:sp>
      <p:sp>
        <p:nvSpPr>
          <p:cNvPr id="3" name="Footer Placeholder 2">
            <a:extLst>
              <a:ext uri="{FF2B5EF4-FFF2-40B4-BE49-F238E27FC236}">
                <a16:creationId xmlns:a16="http://schemas.microsoft.com/office/drawing/2014/main" id="{71342722-ABE8-1CEE-894A-8B52032881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685CE7-2426-B1B9-9DDA-9D3F65A0A96D}"/>
              </a:ext>
            </a:extLst>
          </p:cNvPr>
          <p:cNvSpPr>
            <a:spLocks noGrp="1"/>
          </p:cNvSpPr>
          <p:nvPr>
            <p:ph type="sldNum" sz="quarter" idx="12"/>
          </p:nvPr>
        </p:nvSpPr>
        <p:spPr/>
        <p:txBody>
          <a:bodyPr/>
          <a:lstStyle/>
          <a:p>
            <a:fld id="{C43B05AE-9C4C-184F-8720-4B5EAA3823B2}" type="slidenum">
              <a:rPr lang="en-US" smtClean="0"/>
              <a:t>‹#›</a:t>
            </a:fld>
            <a:endParaRPr lang="en-US"/>
          </a:p>
        </p:txBody>
      </p:sp>
    </p:spTree>
    <p:extLst>
      <p:ext uri="{BB962C8B-B14F-4D97-AF65-F5344CB8AC3E}">
        <p14:creationId xmlns:p14="http://schemas.microsoft.com/office/powerpoint/2010/main" val="1129707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17AB-31BF-D42F-4A5B-B00EE8B1C9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E839DC07-C4BD-D864-27B8-177822EA7A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266B6F3A-CD33-BFCC-1CF7-F54D4ADB9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DA1C00-249B-BC0C-A0AD-57153177E21D}"/>
              </a:ext>
            </a:extLst>
          </p:cNvPr>
          <p:cNvSpPr>
            <a:spLocks noGrp="1"/>
          </p:cNvSpPr>
          <p:nvPr>
            <p:ph type="dt" sz="half" idx="10"/>
          </p:nvPr>
        </p:nvSpPr>
        <p:spPr/>
        <p:txBody>
          <a:bodyPr/>
          <a:lstStyle/>
          <a:p>
            <a:fld id="{50ABC0A9-9CB4-4242-8BCB-F53945533D87}" type="datetimeFigureOut">
              <a:rPr lang="en-US" smtClean="0"/>
              <a:t>10/19/2022</a:t>
            </a:fld>
            <a:endParaRPr lang="en-US"/>
          </a:p>
        </p:txBody>
      </p:sp>
      <p:sp>
        <p:nvSpPr>
          <p:cNvPr id="6" name="Footer Placeholder 5">
            <a:extLst>
              <a:ext uri="{FF2B5EF4-FFF2-40B4-BE49-F238E27FC236}">
                <a16:creationId xmlns:a16="http://schemas.microsoft.com/office/drawing/2014/main" id="{BE9D6458-A563-0883-9043-89037C7FFA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2A9B6-B3FA-4CEB-FBC5-B8634DF5AB78}"/>
              </a:ext>
            </a:extLst>
          </p:cNvPr>
          <p:cNvSpPr>
            <a:spLocks noGrp="1"/>
          </p:cNvSpPr>
          <p:nvPr>
            <p:ph type="sldNum" sz="quarter" idx="12"/>
          </p:nvPr>
        </p:nvSpPr>
        <p:spPr/>
        <p:txBody>
          <a:bodyPr/>
          <a:lstStyle/>
          <a:p>
            <a:fld id="{C43B05AE-9C4C-184F-8720-4B5EAA3823B2}" type="slidenum">
              <a:rPr lang="en-US" smtClean="0"/>
              <a:t>‹#›</a:t>
            </a:fld>
            <a:endParaRPr lang="en-US"/>
          </a:p>
        </p:txBody>
      </p:sp>
    </p:spTree>
    <p:extLst>
      <p:ext uri="{BB962C8B-B14F-4D97-AF65-F5344CB8AC3E}">
        <p14:creationId xmlns:p14="http://schemas.microsoft.com/office/powerpoint/2010/main" val="1527526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982F-F45E-CDD6-3D17-E6FC66B232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4325C8C5-AD37-49EF-ED6C-6A14540153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5B306719-2295-E4F9-F63C-9562874D9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5F222F-E100-E802-113F-A2FE368C7436}"/>
              </a:ext>
            </a:extLst>
          </p:cNvPr>
          <p:cNvSpPr>
            <a:spLocks noGrp="1"/>
          </p:cNvSpPr>
          <p:nvPr>
            <p:ph type="dt" sz="half" idx="10"/>
          </p:nvPr>
        </p:nvSpPr>
        <p:spPr/>
        <p:txBody>
          <a:bodyPr/>
          <a:lstStyle/>
          <a:p>
            <a:fld id="{50ABC0A9-9CB4-4242-8BCB-F53945533D87}" type="datetimeFigureOut">
              <a:rPr lang="en-US" smtClean="0"/>
              <a:t>10/19/2022</a:t>
            </a:fld>
            <a:endParaRPr lang="en-US"/>
          </a:p>
        </p:txBody>
      </p:sp>
      <p:sp>
        <p:nvSpPr>
          <p:cNvPr id="6" name="Footer Placeholder 5">
            <a:extLst>
              <a:ext uri="{FF2B5EF4-FFF2-40B4-BE49-F238E27FC236}">
                <a16:creationId xmlns:a16="http://schemas.microsoft.com/office/drawing/2014/main" id="{70BA2CB4-2249-C416-1960-7838FC77DA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0B664C-C949-7FA4-4526-665DDA863873}"/>
              </a:ext>
            </a:extLst>
          </p:cNvPr>
          <p:cNvSpPr>
            <a:spLocks noGrp="1"/>
          </p:cNvSpPr>
          <p:nvPr>
            <p:ph type="sldNum" sz="quarter" idx="12"/>
          </p:nvPr>
        </p:nvSpPr>
        <p:spPr/>
        <p:txBody>
          <a:bodyPr/>
          <a:lstStyle/>
          <a:p>
            <a:fld id="{C43B05AE-9C4C-184F-8720-4B5EAA3823B2}" type="slidenum">
              <a:rPr lang="en-US" smtClean="0"/>
              <a:t>‹#›</a:t>
            </a:fld>
            <a:endParaRPr lang="en-US"/>
          </a:p>
        </p:txBody>
      </p:sp>
    </p:spTree>
    <p:extLst>
      <p:ext uri="{BB962C8B-B14F-4D97-AF65-F5344CB8AC3E}">
        <p14:creationId xmlns:p14="http://schemas.microsoft.com/office/powerpoint/2010/main" val="1676529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A92A2C-D348-3A6C-36B8-27D767516F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61CDA3FC-1B49-7C42-E7D6-5BAC436907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CB49F448-2A67-698F-36C2-311FFCBB3F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ABC0A9-9CB4-4242-8BCB-F53945533D87}" type="datetimeFigureOut">
              <a:rPr lang="en-US" smtClean="0"/>
              <a:t>10/19/2022</a:t>
            </a:fld>
            <a:endParaRPr lang="en-US"/>
          </a:p>
        </p:txBody>
      </p:sp>
      <p:sp>
        <p:nvSpPr>
          <p:cNvPr id="5" name="Footer Placeholder 4">
            <a:extLst>
              <a:ext uri="{FF2B5EF4-FFF2-40B4-BE49-F238E27FC236}">
                <a16:creationId xmlns:a16="http://schemas.microsoft.com/office/drawing/2014/main" id="{BA3DD002-B7EB-7FBF-5033-05ED063E4C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720D8C-4A8E-4D8E-2FBE-984C41ECC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3B05AE-9C4C-184F-8720-4B5EAA3823B2}" type="slidenum">
              <a:rPr lang="en-US" smtClean="0"/>
              <a:t>‹#›</a:t>
            </a:fld>
            <a:endParaRPr lang="en-US"/>
          </a:p>
        </p:txBody>
      </p:sp>
    </p:spTree>
    <p:extLst>
      <p:ext uri="{BB962C8B-B14F-4D97-AF65-F5344CB8AC3E}">
        <p14:creationId xmlns:p14="http://schemas.microsoft.com/office/powerpoint/2010/main" val="41914120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BBF700-1E9F-CC45-BB72-FFB567524D56}"/>
              </a:ext>
            </a:extLst>
          </p:cNvPr>
          <p:cNvSpPr txBox="1"/>
          <p:nvPr/>
        </p:nvSpPr>
        <p:spPr>
          <a:xfrm>
            <a:off x="324024" y="878419"/>
            <a:ext cx="7523855" cy="1323439"/>
          </a:xfrm>
          <a:prstGeom prst="rect">
            <a:avLst/>
          </a:prstGeom>
          <a:noFill/>
        </p:spPr>
        <p:txBody>
          <a:bodyPr wrap="square" rtlCol="0">
            <a:spAutoFit/>
          </a:bodyPr>
          <a:lstStyle/>
          <a:p>
            <a:r>
              <a:rPr lang="en-NZ" sz="4000" b="1" dirty="0" err="1">
                <a:solidFill>
                  <a:schemeClr val="bg1"/>
                </a:solidFill>
              </a:rPr>
              <a:t>Waikouaiti</a:t>
            </a:r>
            <a:r>
              <a:rPr lang="en-NZ" sz="4000" b="1" dirty="0">
                <a:solidFill>
                  <a:schemeClr val="bg1"/>
                </a:solidFill>
              </a:rPr>
              <a:t> Water Supply – Lead Investigation &amp; Response</a:t>
            </a:r>
          </a:p>
        </p:txBody>
      </p:sp>
      <p:grpSp>
        <p:nvGrpSpPr>
          <p:cNvPr id="13" name="Group 12">
            <a:extLst>
              <a:ext uri="{FF2B5EF4-FFF2-40B4-BE49-F238E27FC236}">
                <a16:creationId xmlns:a16="http://schemas.microsoft.com/office/drawing/2014/main" id="{654609E4-79BE-4A2D-95A3-91B6D9A598D0}"/>
              </a:ext>
            </a:extLst>
          </p:cNvPr>
          <p:cNvGrpSpPr/>
          <p:nvPr/>
        </p:nvGrpSpPr>
        <p:grpSpPr>
          <a:xfrm>
            <a:off x="5276849" y="5657850"/>
            <a:ext cx="6653169" cy="892021"/>
            <a:chOff x="5276849" y="5657850"/>
            <a:chExt cx="6653169" cy="892021"/>
          </a:xfrm>
        </p:grpSpPr>
        <p:sp>
          <p:nvSpPr>
            <p:cNvPr id="9" name="Rectangle 8">
              <a:extLst>
                <a:ext uri="{FF2B5EF4-FFF2-40B4-BE49-F238E27FC236}">
                  <a16:creationId xmlns:a16="http://schemas.microsoft.com/office/drawing/2014/main" id="{0F2CEF30-63F1-F763-AEF5-7AE20F724B0B}"/>
                </a:ext>
              </a:extLst>
            </p:cNvPr>
            <p:cNvSpPr/>
            <p:nvPr/>
          </p:nvSpPr>
          <p:spPr>
            <a:xfrm>
              <a:off x="5276849" y="5657850"/>
              <a:ext cx="6653169" cy="891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8" name="Group 7">
              <a:extLst>
                <a:ext uri="{FF2B5EF4-FFF2-40B4-BE49-F238E27FC236}">
                  <a16:creationId xmlns:a16="http://schemas.microsoft.com/office/drawing/2014/main" id="{1A9A07F5-43CB-A5E8-92B1-564B6CF65355}"/>
                </a:ext>
              </a:extLst>
            </p:cNvPr>
            <p:cNvGrpSpPr/>
            <p:nvPr/>
          </p:nvGrpSpPr>
          <p:grpSpPr>
            <a:xfrm>
              <a:off x="9780679" y="5676244"/>
              <a:ext cx="2149338" cy="873627"/>
              <a:chOff x="9612069" y="4989102"/>
              <a:chExt cx="2204514" cy="1040068"/>
            </a:xfrm>
          </p:grpSpPr>
          <p:sp>
            <p:nvSpPr>
              <p:cNvPr id="7" name="Rectangle 6">
                <a:extLst>
                  <a:ext uri="{FF2B5EF4-FFF2-40B4-BE49-F238E27FC236}">
                    <a16:creationId xmlns:a16="http://schemas.microsoft.com/office/drawing/2014/main" id="{B53527BB-0E80-0924-74D9-EA56016C110E}"/>
                  </a:ext>
                </a:extLst>
              </p:cNvPr>
              <p:cNvSpPr/>
              <p:nvPr/>
            </p:nvSpPr>
            <p:spPr>
              <a:xfrm>
                <a:off x="9612069" y="4989102"/>
                <a:ext cx="2204514" cy="1040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a:extLst>
                  <a:ext uri="{FF2B5EF4-FFF2-40B4-BE49-F238E27FC236}">
                    <a16:creationId xmlns:a16="http://schemas.microsoft.com/office/drawing/2014/main" id="{3D3D4755-B9CE-A792-E271-34A8F105D500}"/>
                  </a:ext>
                </a:extLst>
              </p:cNvPr>
              <p:cNvPicPr>
                <a:picLocks noChangeAspect="1"/>
              </p:cNvPicPr>
              <p:nvPr/>
            </p:nvPicPr>
            <p:blipFill>
              <a:blip r:embed="rId4"/>
              <a:stretch>
                <a:fillRect/>
              </a:stretch>
            </p:blipFill>
            <p:spPr>
              <a:xfrm>
                <a:off x="9859047" y="5051291"/>
                <a:ext cx="1714500" cy="952500"/>
              </a:xfrm>
              <a:prstGeom prst="rect">
                <a:avLst/>
              </a:prstGeom>
            </p:spPr>
          </p:pic>
        </p:grpSp>
        <p:pic>
          <p:nvPicPr>
            <p:cNvPr id="6" name="Picture 5">
              <a:extLst>
                <a:ext uri="{FF2B5EF4-FFF2-40B4-BE49-F238E27FC236}">
                  <a16:creationId xmlns:a16="http://schemas.microsoft.com/office/drawing/2014/main" id="{14265C99-29E4-0A85-1094-0C02FB087D85}"/>
                </a:ext>
              </a:extLst>
            </p:cNvPr>
            <p:cNvPicPr>
              <a:picLocks noChangeAspect="1"/>
            </p:cNvPicPr>
            <p:nvPr/>
          </p:nvPicPr>
          <p:blipFill>
            <a:blip r:embed="rId5"/>
            <a:stretch>
              <a:fillRect/>
            </a:stretch>
          </p:blipFill>
          <p:spPr>
            <a:xfrm>
              <a:off x="5276850" y="5676244"/>
              <a:ext cx="2153181" cy="873627"/>
            </a:xfrm>
            <a:prstGeom prst="rect">
              <a:avLst/>
            </a:prstGeom>
          </p:spPr>
        </p:pic>
        <p:pic>
          <p:nvPicPr>
            <p:cNvPr id="11" name="Picture 10">
              <a:extLst>
                <a:ext uri="{FF2B5EF4-FFF2-40B4-BE49-F238E27FC236}">
                  <a16:creationId xmlns:a16="http://schemas.microsoft.com/office/drawing/2014/main" id="{E176B5D0-688A-6F74-3CF5-E1966AFA6C21}"/>
                </a:ext>
              </a:extLst>
            </p:cNvPr>
            <p:cNvPicPr>
              <a:picLocks noChangeAspect="1"/>
            </p:cNvPicPr>
            <p:nvPr/>
          </p:nvPicPr>
          <p:blipFill>
            <a:blip r:embed="rId6"/>
            <a:stretch>
              <a:fillRect/>
            </a:stretch>
          </p:blipFill>
          <p:spPr>
            <a:xfrm>
              <a:off x="7430032" y="5713022"/>
              <a:ext cx="2456049" cy="800072"/>
            </a:xfrm>
            <a:prstGeom prst="rect">
              <a:avLst/>
            </a:prstGeom>
          </p:spPr>
        </p:pic>
      </p:grpSp>
      <p:sp>
        <p:nvSpPr>
          <p:cNvPr id="3" name="TextBox 2">
            <a:extLst>
              <a:ext uri="{FF2B5EF4-FFF2-40B4-BE49-F238E27FC236}">
                <a16:creationId xmlns:a16="http://schemas.microsoft.com/office/drawing/2014/main" id="{79C819AE-54FD-704F-69F5-C1D10EB09C8B}"/>
              </a:ext>
            </a:extLst>
          </p:cNvPr>
          <p:cNvSpPr txBox="1"/>
          <p:nvPr/>
        </p:nvSpPr>
        <p:spPr>
          <a:xfrm>
            <a:off x="324024" y="2201858"/>
            <a:ext cx="5258332" cy="338554"/>
          </a:xfrm>
          <a:prstGeom prst="rect">
            <a:avLst/>
          </a:prstGeom>
          <a:noFill/>
        </p:spPr>
        <p:txBody>
          <a:bodyPr wrap="square" rtlCol="0">
            <a:spAutoFit/>
          </a:bodyPr>
          <a:lstStyle/>
          <a:p>
            <a:r>
              <a:rPr lang="en-NZ" sz="1600" b="1" dirty="0">
                <a:solidFill>
                  <a:schemeClr val="bg1"/>
                </a:solidFill>
              </a:rPr>
              <a:t>Presenters: John McAndrew (DCC) and Belinda Cridge (ESR)</a:t>
            </a:r>
          </a:p>
        </p:txBody>
      </p:sp>
    </p:spTree>
    <p:extLst>
      <p:ext uri="{BB962C8B-B14F-4D97-AF65-F5344CB8AC3E}">
        <p14:creationId xmlns:p14="http://schemas.microsoft.com/office/powerpoint/2010/main" val="1753808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SR-new-2017 logo.png">
            <a:extLst>
              <a:ext uri="{FF2B5EF4-FFF2-40B4-BE49-F238E27FC236}">
                <a16:creationId xmlns:a16="http://schemas.microsoft.com/office/drawing/2014/main" id="{61C5B83A-564C-5E43-BDCD-C403A27ADB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2563" y="5939091"/>
            <a:ext cx="1604635" cy="568309"/>
          </a:xfrm>
          <a:prstGeom prst="rect">
            <a:avLst/>
          </a:prstGeom>
        </p:spPr>
      </p:pic>
      <p:sp>
        <p:nvSpPr>
          <p:cNvPr id="3" name="TextBox 2">
            <a:extLst>
              <a:ext uri="{FF2B5EF4-FFF2-40B4-BE49-F238E27FC236}">
                <a16:creationId xmlns:a16="http://schemas.microsoft.com/office/drawing/2014/main" id="{D3ECD806-74BF-FDC6-5D31-B4848F4F3758}"/>
              </a:ext>
            </a:extLst>
          </p:cNvPr>
          <p:cNvSpPr txBox="1"/>
          <p:nvPr/>
        </p:nvSpPr>
        <p:spPr>
          <a:xfrm>
            <a:off x="1295400" y="578658"/>
            <a:ext cx="9712509" cy="707886"/>
          </a:xfrm>
          <a:prstGeom prst="rect">
            <a:avLst/>
          </a:prstGeom>
          <a:noFill/>
        </p:spPr>
        <p:txBody>
          <a:bodyPr wrap="square" lIns="91440" tIns="45720" rIns="91440" bIns="45720" rtlCol="0" anchor="t">
            <a:spAutoFit/>
          </a:bodyPr>
          <a:lstStyle/>
          <a:p>
            <a:pPr>
              <a:spcAft>
                <a:spcPts val="1200"/>
              </a:spcAft>
            </a:pPr>
            <a:r>
              <a:rPr lang="en-US" sz="4000" b="1" dirty="0">
                <a:solidFill>
                  <a:srgbClr val="008591"/>
                </a:solidFill>
              </a:rPr>
              <a:t>Lead Exposure</a:t>
            </a:r>
            <a:endParaRPr lang="en-US" sz="1400" dirty="0">
              <a:latin typeface="Calibri"/>
              <a:ea typeface="Calibri"/>
              <a:cs typeface="Calibri"/>
            </a:endParaRPr>
          </a:p>
        </p:txBody>
      </p:sp>
      <p:graphicFrame>
        <p:nvGraphicFramePr>
          <p:cNvPr id="2" name="Diagram 1">
            <a:extLst>
              <a:ext uri="{FF2B5EF4-FFF2-40B4-BE49-F238E27FC236}">
                <a16:creationId xmlns:a16="http://schemas.microsoft.com/office/drawing/2014/main" id="{0E95DD68-C2FB-D43F-0458-090EA2569EBA}"/>
              </a:ext>
            </a:extLst>
          </p:cNvPr>
          <p:cNvGraphicFramePr/>
          <p:nvPr>
            <p:extLst>
              <p:ext uri="{D42A27DB-BD31-4B8C-83A1-F6EECF244321}">
                <p14:modId xmlns:p14="http://schemas.microsoft.com/office/powerpoint/2010/main" val="1777306725"/>
              </p:ext>
            </p:extLst>
          </p:nvPr>
        </p:nvGraphicFramePr>
        <p:xfrm>
          <a:off x="2453268" y="1657575"/>
          <a:ext cx="7104566" cy="46217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1555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SR-new-2017 logo.png">
            <a:extLst>
              <a:ext uri="{FF2B5EF4-FFF2-40B4-BE49-F238E27FC236}">
                <a16:creationId xmlns:a16="http://schemas.microsoft.com/office/drawing/2014/main" id="{61C5B83A-564C-5E43-BDCD-C403A27ADB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2563" y="5939091"/>
            <a:ext cx="1604635" cy="568309"/>
          </a:xfrm>
          <a:prstGeom prst="rect">
            <a:avLst/>
          </a:prstGeom>
        </p:spPr>
      </p:pic>
      <p:sp>
        <p:nvSpPr>
          <p:cNvPr id="3" name="TextBox 2">
            <a:extLst>
              <a:ext uri="{FF2B5EF4-FFF2-40B4-BE49-F238E27FC236}">
                <a16:creationId xmlns:a16="http://schemas.microsoft.com/office/drawing/2014/main" id="{16088693-F4E9-5075-F959-5151D52DB4DD}"/>
              </a:ext>
            </a:extLst>
          </p:cNvPr>
          <p:cNvSpPr txBox="1"/>
          <p:nvPr/>
        </p:nvSpPr>
        <p:spPr>
          <a:xfrm>
            <a:off x="1295400" y="578658"/>
            <a:ext cx="9712509" cy="707886"/>
          </a:xfrm>
          <a:prstGeom prst="rect">
            <a:avLst/>
          </a:prstGeom>
          <a:noFill/>
        </p:spPr>
        <p:txBody>
          <a:bodyPr wrap="square" lIns="91440" tIns="45720" rIns="91440" bIns="45720" rtlCol="0" anchor="t">
            <a:spAutoFit/>
          </a:bodyPr>
          <a:lstStyle/>
          <a:p>
            <a:pPr>
              <a:spcAft>
                <a:spcPts val="1200"/>
              </a:spcAft>
            </a:pPr>
            <a:r>
              <a:rPr lang="en-US" sz="4000" b="1" dirty="0">
                <a:solidFill>
                  <a:srgbClr val="008591"/>
                </a:solidFill>
              </a:rPr>
              <a:t>Lead Toxicity</a:t>
            </a:r>
            <a:endParaRPr lang="en-US" sz="1400" dirty="0">
              <a:latin typeface="Calibri"/>
              <a:ea typeface="Calibri"/>
              <a:cs typeface="Calibri"/>
            </a:endParaRPr>
          </a:p>
        </p:txBody>
      </p:sp>
      <p:sp>
        <p:nvSpPr>
          <p:cNvPr id="4" name="TextBox 3">
            <a:extLst>
              <a:ext uri="{FF2B5EF4-FFF2-40B4-BE49-F238E27FC236}">
                <a16:creationId xmlns:a16="http://schemas.microsoft.com/office/drawing/2014/main" id="{721FBF54-EE17-B741-CD8D-9CDC0DA7A5FA}"/>
              </a:ext>
            </a:extLst>
          </p:cNvPr>
          <p:cNvSpPr txBox="1"/>
          <p:nvPr/>
        </p:nvSpPr>
        <p:spPr>
          <a:xfrm>
            <a:off x="474802" y="1664657"/>
            <a:ext cx="6777824" cy="3954929"/>
          </a:xfrm>
          <a:prstGeom prst="rect">
            <a:avLst/>
          </a:prstGeom>
          <a:noFill/>
        </p:spPr>
        <p:txBody>
          <a:bodyPr wrap="square" lIns="91440" tIns="45720" rIns="91440" bIns="45720" rtlCol="0" anchor="t">
            <a:spAutoFit/>
          </a:bodyPr>
          <a:lstStyle/>
          <a:p>
            <a:pPr marL="285750" indent="-285750">
              <a:spcBef>
                <a:spcPts val="600"/>
              </a:spcBef>
              <a:buFont typeface="Arial" panose="020B0604020202020204" pitchFamily="34" charset="0"/>
              <a:buChar char="•"/>
            </a:pPr>
            <a:r>
              <a:rPr lang="en-US" sz="2400" b="1" dirty="0">
                <a:latin typeface="Calibri"/>
                <a:cs typeface="Calibri"/>
              </a:rPr>
              <a:t>No safe threshold of lead in children</a:t>
            </a:r>
          </a:p>
          <a:p>
            <a:pPr marL="285750" indent="-285750">
              <a:spcBef>
                <a:spcPts val="600"/>
              </a:spcBef>
              <a:buFont typeface="Arial" panose="020B0604020202020204" pitchFamily="34" charset="0"/>
              <a:buChar char="•"/>
            </a:pPr>
            <a:r>
              <a:rPr lang="en-US" sz="2000" dirty="0">
                <a:latin typeface="Calibri"/>
                <a:cs typeface="Calibri"/>
              </a:rPr>
              <a:t>Potent neurotoxin</a:t>
            </a:r>
          </a:p>
          <a:p>
            <a:pPr marL="742950" lvl="1" indent="-285750">
              <a:spcBef>
                <a:spcPts val="600"/>
              </a:spcBef>
              <a:buFont typeface="Arial" panose="020B0604020202020204" pitchFamily="34" charset="0"/>
              <a:buChar char="•"/>
            </a:pPr>
            <a:r>
              <a:rPr lang="en-US" dirty="0">
                <a:latin typeface="Calibri"/>
                <a:cs typeface="Calibri"/>
              </a:rPr>
              <a:t>Cognitive impairment</a:t>
            </a:r>
          </a:p>
          <a:p>
            <a:pPr marL="742950" lvl="1" indent="-285750">
              <a:spcBef>
                <a:spcPts val="600"/>
              </a:spcBef>
              <a:buFont typeface="Arial" panose="020B0604020202020204" pitchFamily="34" charset="0"/>
              <a:buChar char="•"/>
            </a:pPr>
            <a:r>
              <a:rPr lang="en-US" dirty="0">
                <a:latin typeface="Calibri"/>
                <a:cs typeface="Calibri"/>
              </a:rPr>
              <a:t>Impaired neurodevelopment</a:t>
            </a:r>
          </a:p>
          <a:p>
            <a:pPr marL="742950" lvl="1" indent="-285750">
              <a:spcBef>
                <a:spcPts val="600"/>
              </a:spcBef>
              <a:buFont typeface="Arial" panose="020B0604020202020204" pitchFamily="34" charset="0"/>
              <a:buChar char="•"/>
            </a:pPr>
            <a:r>
              <a:rPr lang="en-US" dirty="0">
                <a:latin typeface="Calibri"/>
                <a:cs typeface="Calibri"/>
              </a:rPr>
              <a:t>Reduced IQ</a:t>
            </a:r>
          </a:p>
          <a:p>
            <a:pPr marL="742950" lvl="1" indent="-285750">
              <a:spcBef>
                <a:spcPts val="600"/>
              </a:spcBef>
              <a:buFont typeface="Arial" panose="020B0604020202020204" pitchFamily="34" charset="0"/>
              <a:buChar char="•"/>
            </a:pPr>
            <a:r>
              <a:rPr lang="en-US" dirty="0">
                <a:latin typeface="Calibri"/>
                <a:cs typeface="Calibri"/>
              </a:rPr>
              <a:t>Learning difficulties</a:t>
            </a:r>
          </a:p>
          <a:p>
            <a:pPr marL="742950" lvl="1" indent="-285750">
              <a:spcBef>
                <a:spcPts val="600"/>
              </a:spcBef>
              <a:buFont typeface="Arial" panose="020B0604020202020204" pitchFamily="34" charset="0"/>
              <a:buChar char="•"/>
            </a:pPr>
            <a:r>
              <a:rPr lang="en-US" dirty="0" err="1">
                <a:latin typeface="Calibri"/>
                <a:cs typeface="Calibri"/>
              </a:rPr>
              <a:t>Behavioural</a:t>
            </a:r>
            <a:r>
              <a:rPr lang="en-US" dirty="0">
                <a:latin typeface="Calibri"/>
                <a:cs typeface="Calibri"/>
              </a:rPr>
              <a:t> problems</a:t>
            </a:r>
          </a:p>
          <a:p>
            <a:pPr marL="285750" indent="-285750">
              <a:spcBef>
                <a:spcPts val="600"/>
              </a:spcBef>
              <a:buFont typeface="Arial" panose="020B0604020202020204" pitchFamily="34" charset="0"/>
              <a:buChar char="•"/>
            </a:pPr>
            <a:r>
              <a:rPr lang="en-US" sz="2000" dirty="0">
                <a:latin typeface="Calibri"/>
                <a:cs typeface="Calibri"/>
              </a:rPr>
              <a:t>Link between childhood exposure and adult hypertension</a:t>
            </a:r>
          </a:p>
          <a:p>
            <a:pPr marL="285750" indent="-285750">
              <a:spcBef>
                <a:spcPts val="600"/>
              </a:spcBef>
              <a:buFont typeface="Arial" panose="020B0604020202020204" pitchFamily="34" charset="0"/>
              <a:buChar char="•"/>
            </a:pPr>
            <a:r>
              <a:rPr lang="en-US" sz="2000" dirty="0">
                <a:latin typeface="Calibri"/>
                <a:cs typeface="Calibri"/>
              </a:rPr>
              <a:t>Adult toxicity</a:t>
            </a:r>
          </a:p>
          <a:p>
            <a:pPr marL="742950" lvl="1" indent="-285750">
              <a:spcBef>
                <a:spcPts val="600"/>
              </a:spcBef>
              <a:buFont typeface="Arial" panose="020B0604020202020204" pitchFamily="34" charset="0"/>
              <a:buChar char="•"/>
            </a:pPr>
            <a:r>
              <a:rPr lang="en-US" dirty="0">
                <a:latin typeface="Calibri"/>
                <a:cs typeface="Calibri"/>
              </a:rPr>
              <a:t>Effects on the kidney and blood production</a:t>
            </a:r>
          </a:p>
          <a:p>
            <a:endParaRPr lang="en-US" sz="1400" dirty="0">
              <a:latin typeface="Calibri"/>
              <a:ea typeface="Calibri"/>
              <a:cs typeface="Calibri"/>
            </a:endParaRPr>
          </a:p>
        </p:txBody>
      </p:sp>
      <p:pic>
        <p:nvPicPr>
          <p:cNvPr id="5" name="Picture 4">
            <a:extLst>
              <a:ext uri="{FF2B5EF4-FFF2-40B4-BE49-F238E27FC236}">
                <a16:creationId xmlns:a16="http://schemas.microsoft.com/office/drawing/2014/main" id="{A2D2073A-9B41-56A6-BDA6-ECF27D659918}"/>
              </a:ext>
            </a:extLst>
          </p:cNvPr>
          <p:cNvPicPr>
            <a:picLocks noChangeAspect="1"/>
          </p:cNvPicPr>
          <p:nvPr/>
        </p:nvPicPr>
        <p:blipFill>
          <a:blip r:embed="rId4"/>
          <a:stretch>
            <a:fillRect/>
          </a:stretch>
        </p:blipFill>
        <p:spPr>
          <a:xfrm>
            <a:off x="7343326" y="0"/>
            <a:ext cx="4848674" cy="6858000"/>
          </a:xfrm>
          <a:prstGeom prst="rect">
            <a:avLst/>
          </a:prstGeom>
          <a:ln cmpd="sng">
            <a:gradFill>
              <a:gsLst>
                <a:gs pos="0">
                  <a:srgbClr val="364C5B"/>
                </a:gs>
                <a:gs pos="100000">
                  <a:srgbClr val="364C5B"/>
                </a:gs>
              </a:gsLst>
              <a:lin ang="5400000" scaled="1"/>
            </a:gradFill>
          </a:ln>
          <a:effectLst/>
        </p:spPr>
      </p:pic>
    </p:spTree>
    <p:extLst>
      <p:ext uri="{BB962C8B-B14F-4D97-AF65-F5344CB8AC3E}">
        <p14:creationId xmlns:p14="http://schemas.microsoft.com/office/powerpoint/2010/main" val="268460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SR-new-2017 logo.png">
            <a:extLst>
              <a:ext uri="{FF2B5EF4-FFF2-40B4-BE49-F238E27FC236}">
                <a16:creationId xmlns:a16="http://schemas.microsoft.com/office/drawing/2014/main" id="{61C5B83A-564C-5E43-BDCD-C403A27ADB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2563" y="5939091"/>
            <a:ext cx="1604635" cy="568309"/>
          </a:xfrm>
          <a:prstGeom prst="rect">
            <a:avLst/>
          </a:prstGeom>
        </p:spPr>
      </p:pic>
      <p:sp>
        <p:nvSpPr>
          <p:cNvPr id="3" name="TextBox 2">
            <a:extLst>
              <a:ext uri="{FF2B5EF4-FFF2-40B4-BE49-F238E27FC236}">
                <a16:creationId xmlns:a16="http://schemas.microsoft.com/office/drawing/2014/main" id="{16088693-F4E9-5075-F959-5151D52DB4DD}"/>
              </a:ext>
            </a:extLst>
          </p:cNvPr>
          <p:cNvSpPr txBox="1"/>
          <p:nvPr/>
        </p:nvSpPr>
        <p:spPr>
          <a:xfrm>
            <a:off x="1295400" y="578658"/>
            <a:ext cx="9712509" cy="707886"/>
          </a:xfrm>
          <a:prstGeom prst="rect">
            <a:avLst/>
          </a:prstGeom>
          <a:noFill/>
        </p:spPr>
        <p:txBody>
          <a:bodyPr wrap="square" lIns="91440" tIns="45720" rIns="91440" bIns="45720" rtlCol="0" anchor="t">
            <a:spAutoFit/>
          </a:bodyPr>
          <a:lstStyle/>
          <a:p>
            <a:pPr>
              <a:spcAft>
                <a:spcPts val="1200"/>
              </a:spcAft>
            </a:pPr>
            <a:r>
              <a:rPr lang="en-US" sz="4000" b="1" dirty="0">
                <a:solidFill>
                  <a:srgbClr val="008591"/>
                </a:solidFill>
                <a:latin typeface="Calibri"/>
                <a:ea typeface="Calibri"/>
                <a:cs typeface="Calibri"/>
              </a:rPr>
              <a:t>Lead in the body</a:t>
            </a:r>
            <a:endParaRPr lang="en-US" sz="1400" dirty="0">
              <a:latin typeface="Calibri"/>
              <a:ea typeface="Calibri"/>
              <a:cs typeface="Calibri"/>
            </a:endParaRPr>
          </a:p>
        </p:txBody>
      </p:sp>
      <p:sp>
        <p:nvSpPr>
          <p:cNvPr id="4" name="TextBox 3">
            <a:extLst>
              <a:ext uri="{FF2B5EF4-FFF2-40B4-BE49-F238E27FC236}">
                <a16:creationId xmlns:a16="http://schemas.microsoft.com/office/drawing/2014/main" id="{721FBF54-EE17-B741-CD8D-9CDC0DA7A5FA}"/>
              </a:ext>
            </a:extLst>
          </p:cNvPr>
          <p:cNvSpPr txBox="1"/>
          <p:nvPr/>
        </p:nvSpPr>
        <p:spPr>
          <a:xfrm>
            <a:off x="317295" y="6011383"/>
            <a:ext cx="8999748" cy="1061829"/>
          </a:xfrm>
          <a:prstGeom prst="rect">
            <a:avLst/>
          </a:prstGeom>
          <a:noFill/>
        </p:spPr>
        <p:txBody>
          <a:bodyPr wrap="square" lIns="91440" tIns="45720" rIns="91440" bIns="45720" rtlCol="0" anchor="t">
            <a:spAutoFit/>
          </a:bodyPr>
          <a:lstStyle/>
          <a:p>
            <a:pPr marL="285750" indent="-285750">
              <a:spcBef>
                <a:spcPts val="600"/>
              </a:spcBef>
              <a:buFont typeface="Arial" panose="020B0604020202020204" pitchFamily="34" charset="0"/>
              <a:buChar char="•"/>
            </a:pPr>
            <a:r>
              <a:rPr lang="en-US" sz="2000" dirty="0">
                <a:latin typeface="Calibri"/>
                <a:cs typeface="Calibri"/>
              </a:rPr>
              <a:t>Lead accumulates in the body (specifically in the bones) </a:t>
            </a:r>
          </a:p>
          <a:p>
            <a:pPr marL="285750" indent="-285750">
              <a:spcBef>
                <a:spcPts val="600"/>
              </a:spcBef>
              <a:buFont typeface="Arial" panose="020B0604020202020204" pitchFamily="34" charset="0"/>
              <a:buChar char="•"/>
            </a:pPr>
            <a:r>
              <a:rPr lang="en-US" sz="2000" dirty="0">
                <a:latin typeface="Calibri"/>
                <a:cs typeface="Calibri"/>
              </a:rPr>
              <a:t>During pregnancies lead leaves the mother bones and is absorbed by the </a:t>
            </a:r>
            <a:r>
              <a:rPr lang="en-US" sz="2000" dirty="0" err="1">
                <a:latin typeface="Calibri"/>
                <a:cs typeface="Calibri"/>
              </a:rPr>
              <a:t>foetus</a:t>
            </a:r>
            <a:endParaRPr lang="en-US" sz="2000" dirty="0">
              <a:latin typeface="Calibri"/>
              <a:cs typeface="Calibri"/>
            </a:endParaRPr>
          </a:p>
          <a:p>
            <a:endParaRPr lang="en-US" dirty="0">
              <a:latin typeface="Calibri"/>
              <a:ea typeface="Calibri"/>
              <a:cs typeface="Calibri"/>
            </a:endParaRPr>
          </a:p>
        </p:txBody>
      </p:sp>
      <p:pic>
        <p:nvPicPr>
          <p:cNvPr id="1026" name="Picture 2" descr="Cartoon Skeleton Drawing - How To Draw A Cartoon Skeleton Step By Step">
            <a:extLst>
              <a:ext uri="{FF2B5EF4-FFF2-40B4-BE49-F238E27FC236}">
                <a16:creationId xmlns:a16="http://schemas.microsoft.com/office/drawing/2014/main" id="{A90F9EC6-CB7C-1F4E-B32E-20CA59B0C1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38" b="6788"/>
          <a:stretch/>
        </p:blipFill>
        <p:spPr bwMode="auto">
          <a:xfrm>
            <a:off x="5576125" y="1700104"/>
            <a:ext cx="2765463" cy="33670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78D9672-CEA1-310F-4547-F556DD6AA03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214" b="88746" l="6090" r="56571">
                        <a14:foregroundMark x1="34455" y1="25214" x2="34455" y2="25214"/>
                        <a14:foregroundMark x1="55288" y1="47578" x2="55288" y2="47578"/>
                        <a14:foregroundMark x1="56410" y1="44587" x2="56410" y2="44587"/>
                        <a14:foregroundMark x1="56571" y1="43020" x2="56571" y2="43020"/>
                        <a14:foregroundMark x1="56410" y1="42308" x2="56410" y2="42308"/>
                        <a14:foregroundMark x1="56410" y1="42023" x2="56410" y2="42023"/>
                        <a14:foregroundMark x1="6090" y1="70370" x2="6090" y2="70370"/>
                        <a14:foregroundMark x1="42628" y1="84473" x2="42628" y2="84473"/>
                        <a14:foregroundMark x1="45513" y1="88746" x2="45513" y2="88746"/>
                      </a14:backgroundRemoval>
                    </a14:imgEffect>
                  </a14:imgLayer>
                </a14:imgProps>
              </a:ext>
            </a:extLst>
          </a:blip>
          <a:srcRect l="907" t="21732" r="40932" b="9392"/>
          <a:stretch/>
        </p:blipFill>
        <p:spPr>
          <a:xfrm>
            <a:off x="1295400" y="1662853"/>
            <a:ext cx="2583216" cy="3441511"/>
          </a:xfrm>
          <a:prstGeom prst="rect">
            <a:avLst/>
          </a:prstGeom>
        </p:spPr>
      </p:pic>
      <p:pic>
        <p:nvPicPr>
          <p:cNvPr id="9" name="Picture 8">
            <a:extLst>
              <a:ext uri="{FF2B5EF4-FFF2-40B4-BE49-F238E27FC236}">
                <a16:creationId xmlns:a16="http://schemas.microsoft.com/office/drawing/2014/main" id="{563F53E2-F666-123B-0877-7908B342EA3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4100" b="86908" l="49300" r="83900">
                        <a14:foregroundMark x1="59500" y1="14100" x2="59500" y2="14100"/>
                        <a14:foregroundMark x1="49333" y1="37204" x2="49333" y2="37204"/>
                        <a14:foregroundMark x1="72633" y1="86908" x2="72633" y2="86908"/>
                        <a14:foregroundMark x1="83900" y1="71919" x2="83900" y2="71919"/>
                      </a14:backgroundRemoval>
                    </a14:imgEffect>
                  </a14:imgLayer>
                </a14:imgProps>
              </a:ext>
            </a:extLst>
          </a:blip>
          <a:srcRect l="46127" t="8130" r="13656" b="6973"/>
          <a:stretch/>
        </p:blipFill>
        <p:spPr>
          <a:xfrm>
            <a:off x="9576036" y="2588478"/>
            <a:ext cx="1338844" cy="1590261"/>
          </a:xfrm>
          <a:prstGeom prst="rect">
            <a:avLst/>
          </a:prstGeom>
        </p:spPr>
      </p:pic>
      <p:sp>
        <p:nvSpPr>
          <p:cNvPr id="10" name="TextBox 9">
            <a:extLst>
              <a:ext uri="{FF2B5EF4-FFF2-40B4-BE49-F238E27FC236}">
                <a16:creationId xmlns:a16="http://schemas.microsoft.com/office/drawing/2014/main" id="{16F32B18-338F-6981-894C-A7D2F2B79E1F}"/>
              </a:ext>
            </a:extLst>
          </p:cNvPr>
          <p:cNvSpPr txBox="1"/>
          <p:nvPr/>
        </p:nvSpPr>
        <p:spPr>
          <a:xfrm>
            <a:off x="1868079" y="5169916"/>
            <a:ext cx="1732205" cy="369332"/>
          </a:xfrm>
          <a:prstGeom prst="rect">
            <a:avLst/>
          </a:prstGeom>
          <a:noFill/>
        </p:spPr>
        <p:txBody>
          <a:bodyPr wrap="none" rtlCol="0">
            <a:spAutoFit/>
          </a:bodyPr>
          <a:lstStyle/>
          <a:p>
            <a:r>
              <a:rPr lang="mi-NZ" dirty="0"/>
              <a:t> Half-life 30 days</a:t>
            </a:r>
            <a:endParaRPr lang="en-NZ" dirty="0"/>
          </a:p>
        </p:txBody>
      </p:sp>
      <p:sp>
        <p:nvSpPr>
          <p:cNvPr id="11" name="TextBox 10">
            <a:extLst>
              <a:ext uri="{FF2B5EF4-FFF2-40B4-BE49-F238E27FC236}">
                <a16:creationId xmlns:a16="http://schemas.microsoft.com/office/drawing/2014/main" id="{97589A7B-4A5B-099C-E8E0-78C7F9D77CD3}"/>
              </a:ext>
            </a:extLst>
          </p:cNvPr>
          <p:cNvSpPr txBox="1"/>
          <p:nvPr/>
        </p:nvSpPr>
        <p:spPr>
          <a:xfrm>
            <a:off x="5902272" y="5157896"/>
            <a:ext cx="1752659" cy="369332"/>
          </a:xfrm>
          <a:prstGeom prst="rect">
            <a:avLst/>
          </a:prstGeom>
          <a:noFill/>
        </p:spPr>
        <p:txBody>
          <a:bodyPr wrap="none" rtlCol="0">
            <a:spAutoFit/>
          </a:bodyPr>
          <a:lstStyle/>
          <a:p>
            <a:r>
              <a:rPr lang="mi-NZ" dirty="0"/>
              <a:t>Half-life 30 years</a:t>
            </a:r>
            <a:endParaRPr lang="en-NZ" dirty="0"/>
          </a:p>
        </p:txBody>
      </p:sp>
      <p:sp>
        <p:nvSpPr>
          <p:cNvPr id="12" name="Arrow: Right 11">
            <a:extLst>
              <a:ext uri="{FF2B5EF4-FFF2-40B4-BE49-F238E27FC236}">
                <a16:creationId xmlns:a16="http://schemas.microsoft.com/office/drawing/2014/main" id="{ABCA1B21-F834-2E06-273D-CE135DD79968}"/>
              </a:ext>
            </a:extLst>
          </p:cNvPr>
          <p:cNvSpPr/>
          <p:nvPr/>
        </p:nvSpPr>
        <p:spPr>
          <a:xfrm>
            <a:off x="4343400" y="3210339"/>
            <a:ext cx="1752600" cy="397565"/>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a:p>
        </p:txBody>
      </p:sp>
      <p:sp>
        <p:nvSpPr>
          <p:cNvPr id="14" name="Arrow: Right 13">
            <a:extLst>
              <a:ext uri="{FF2B5EF4-FFF2-40B4-BE49-F238E27FC236}">
                <a16:creationId xmlns:a16="http://schemas.microsoft.com/office/drawing/2014/main" id="{A6299143-D968-4294-F1EB-02526E58C39E}"/>
              </a:ext>
            </a:extLst>
          </p:cNvPr>
          <p:cNvSpPr/>
          <p:nvPr/>
        </p:nvSpPr>
        <p:spPr>
          <a:xfrm>
            <a:off x="7669313" y="3138038"/>
            <a:ext cx="1752600" cy="397565"/>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a:p>
        </p:txBody>
      </p:sp>
      <p:sp>
        <p:nvSpPr>
          <p:cNvPr id="13" name="Arrow: Down 12">
            <a:extLst>
              <a:ext uri="{FF2B5EF4-FFF2-40B4-BE49-F238E27FC236}">
                <a16:creationId xmlns:a16="http://schemas.microsoft.com/office/drawing/2014/main" id="{9B40F1B9-DD1A-D2C1-00A1-8E83CFA07E92}"/>
              </a:ext>
            </a:extLst>
          </p:cNvPr>
          <p:cNvSpPr/>
          <p:nvPr/>
        </p:nvSpPr>
        <p:spPr>
          <a:xfrm rot="5400000">
            <a:off x="5070324" y="3411869"/>
            <a:ext cx="82031" cy="588341"/>
          </a:xfrm>
          <a:prstGeom prst="down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a:p>
        </p:txBody>
      </p:sp>
      <p:grpSp>
        <p:nvGrpSpPr>
          <p:cNvPr id="17" name="Group 16">
            <a:extLst>
              <a:ext uri="{FF2B5EF4-FFF2-40B4-BE49-F238E27FC236}">
                <a16:creationId xmlns:a16="http://schemas.microsoft.com/office/drawing/2014/main" id="{0A60B20C-3B67-073B-5216-AD12D033D2F7}"/>
              </a:ext>
            </a:extLst>
          </p:cNvPr>
          <p:cNvGrpSpPr/>
          <p:nvPr/>
        </p:nvGrpSpPr>
        <p:grpSpPr>
          <a:xfrm rot="1096707">
            <a:off x="143293" y="1662853"/>
            <a:ext cx="1066800" cy="877163"/>
            <a:chOff x="3429000" y="1524000"/>
            <a:chExt cx="5334000" cy="3810000"/>
          </a:xfrm>
        </p:grpSpPr>
        <p:pic>
          <p:nvPicPr>
            <p:cNvPr id="16" name="Picture 15">
              <a:extLst>
                <a:ext uri="{FF2B5EF4-FFF2-40B4-BE49-F238E27FC236}">
                  <a16:creationId xmlns:a16="http://schemas.microsoft.com/office/drawing/2014/main" id="{098EC84D-15AC-53EF-4F6D-F2A752F97844}"/>
                </a:ext>
              </a:extLst>
            </p:cNvPr>
            <p:cNvPicPr>
              <a:picLocks noChangeAspect="1"/>
            </p:cNvPicPr>
            <p:nvPr/>
          </p:nvPicPr>
          <p:blipFill>
            <a:blip r:embed="rId9"/>
            <a:stretch>
              <a:fillRect/>
            </a:stretch>
          </p:blipFill>
          <p:spPr>
            <a:xfrm>
              <a:off x="3429000" y="1524000"/>
              <a:ext cx="5334000" cy="3810000"/>
            </a:xfrm>
            <a:prstGeom prst="rect">
              <a:avLst/>
            </a:prstGeom>
          </p:spPr>
        </p:pic>
        <p:pic>
          <p:nvPicPr>
            <p:cNvPr id="15" name="Picture 14">
              <a:extLst>
                <a:ext uri="{FF2B5EF4-FFF2-40B4-BE49-F238E27FC236}">
                  <a16:creationId xmlns:a16="http://schemas.microsoft.com/office/drawing/2014/main" id="{BC82308A-230C-BB46-925D-9ED3D487FB7E}"/>
                </a:ext>
              </a:extLst>
            </p:cNvPr>
            <p:cNvPicPr>
              <a:picLocks noChangeAspect="1"/>
            </p:cNvPicPr>
            <p:nvPr/>
          </p:nvPicPr>
          <p:blipFill>
            <a:blip r:embed="rId10"/>
            <a:stretch>
              <a:fillRect/>
            </a:stretch>
          </p:blipFill>
          <p:spPr>
            <a:xfrm>
              <a:off x="5728945" y="3228047"/>
              <a:ext cx="734109" cy="1038015"/>
            </a:xfrm>
            <a:prstGeom prst="rect">
              <a:avLst/>
            </a:prstGeom>
          </p:spPr>
        </p:pic>
      </p:grpSp>
    </p:spTree>
    <p:extLst>
      <p:ext uri="{BB962C8B-B14F-4D97-AF65-F5344CB8AC3E}">
        <p14:creationId xmlns:p14="http://schemas.microsoft.com/office/powerpoint/2010/main" val="229687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088693-F4E9-5075-F959-5151D52DB4DD}"/>
              </a:ext>
            </a:extLst>
          </p:cNvPr>
          <p:cNvSpPr txBox="1"/>
          <p:nvPr/>
        </p:nvSpPr>
        <p:spPr>
          <a:xfrm>
            <a:off x="772222" y="350600"/>
            <a:ext cx="10647555" cy="1497567"/>
          </a:xfrm>
          <a:prstGeom prst="rect">
            <a:avLst/>
          </a:prstGeom>
        </p:spPr>
        <p:txBody>
          <a:bodyPr vert="horz" lIns="91440" tIns="45720" rIns="91440" bIns="45720" rtlCol="0" anchor="ctr">
            <a:normAutofit/>
          </a:bodyPr>
          <a:lstStyle/>
          <a:p>
            <a:pPr>
              <a:spcAft>
                <a:spcPts val="1200"/>
              </a:spcAft>
            </a:pPr>
            <a:r>
              <a:rPr lang="en-US" sz="4400" b="1" dirty="0">
                <a:solidFill>
                  <a:srgbClr val="008591"/>
                </a:solidFill>
              </a:rPr>
              <a:t>Lead multigeneration toxin?</a:t>
            </a:r>
            <a:endParaRPr lang="en-US" sz="1600" dirty="0">
              <a:latin typeface="Calibri"/>
              <a:ea typeface="Calibri"/>
              <a:cs typeface="Calibri"/>
            </a:endParaRPr>
          </a:p>
        </p:txBody>
      </p:sp>
      <p:sp>
        <p:nvSpPr>
          <p:cNvPr id="4" name="TextBox 3">
            <a:extLst>
              <a:ext uri="{FF2B5EF4-FFF2-40B4-BE49-F238E27FC236}">
                <a16:creationId xmlns:a16="http://schemas.microsoft.com/office/drawing/2014/main" id="{721FBF54-EE17-B741-CD8D-9CDC0DA7A5FA}"/>
              </a:ext>
            </a:extLst>
          </p:cNvPr>
          <p:cNvSpPr txBox="1"/>
          <p:nvPr/>
        </p:nvSpPr>
        <p:spPr>
          <a:xfrm>
            <a:off x="1085095" y="1668078"/>
            <a:ext cx="4188683" cy="3791472"/>
          </a:xfrm>
          <a:prstGeom prst="rect">
            <a:avLst/>
          </a:prstGeom>
        </p:spPr>
        <p:txBody>
          <a:bodyPr vert="horz" lIns="91440" tIns="45720" rIns="91440" bIns="45720" rtlCol="0">
            <a:noAutofit/>
          </a:bodyPr>
          <a:lstStyle/>
          <a:p>
            <a:pPr marL="285750" indent="-228600" defTabSz="914400">
              <a:lnSpc>
                <a:spcPct val="90000"/>
              </a:lnSpc>
              <a:spcBef>
                <a:spcPts val="600"/>
              </a:spcBef>
              <a:buFont typeface="Arial" panose="020B0604020202020204" pitchFamily="34" charset="0"/>
              <a:buChar char="•"/>
            </a:pPr>
            <a:r>
              <a:rPr lang="en-US" sz="2000" dirty="0"/>
              <a:t>Lead accumulates in the body (specifically in the bones) </a:t>
            </a:r>
          </a:p>
          <a:p>
            <a:pPr marL="285750" indent="-228600" defTabSz="914400">
              <a:lnSpc>
                <a:spcPct val="90000"/>
              </a:lnSpc>
              <a:spcBef>
                <a:spcPts val="600"/>
              </a:spcBef>
              <a:buFont typeface="Arial" panose="020B0604020202020204" pitchFamily="34" charset="0"/>
              <a:buChar char="•"/>
            </a:pPr>
            <a:r>
              <a:rPr lang="en-US" sz="2000" dirty="0"/>
              <a:t>During pregnancies lead from the mother leaves the bones and can be absorbed by the </a:t>
            </a:r>
            <a:r>
              <a:rPr lang="en-US" sz="2000" dirty="0" err="1"/>
              <a:t>foetus</a:t>
            </a:r>
            <a:endParaRPr lang="en-US" sz="2000" dirty="0"/>
          </a:p>
          <a:p>
            <a:pPr marL="285750" indent="-228600" defTabSz="914400">
              <a:lnSpc>
                <a:spcPct val="90000"/>
              </a:lnSpc>
              <a:spcBef>
                <a:spcPts val="600"/>
              </a:spcBef>
              <a:buFont typeface="Arial" panose="020B0604020202020204" pitchFamily="34" charset="0"/>
              <a:buChar char="•"/>
            </a:pPr>
            <a:r>
              <a:rPr lang="en-US" sz="2000" dirty="0"/>
              <a:t>This causes immediate harm and  results in </a:t>
            </a:r>
            <a:r>
              <a:rPr lang="en-US" sz="2000" dirty="0">
                <a:solidFill>
                  <a:schemeClr val="accent2">
                    <a:lumMod val="75000"/>
                  </a:schemeClr>
                </a:solidFill>
              </a:rPr>
              <a:t>epigenetic changes </a:t>
            </a:r>
            <a:r>
              <a:rPr lang="en-US" sz="2000" dirty="0"/>
              <a:t>(effects around the DNA) which can cause effects into adulthood</a:t>
            </a:r>
          </a:p>
          <a:p>
            <a:pPr marL="285750" indent="-228600" defTabSz="914400">
              <a:lnSpc>
                <a:spcPct val="90000"/>
              </a:lnSpc>
              <a:spcBef>
                <a:spcPts val="600"/>
              </a:spcBef>
              <a:buFont typeface="Arial" panose="020B0604020202020204" pitchFamily="34" charset="0"/>
              <a:buChar char="•"/>
            </a:pPr>
            <a:r>
              <a:rPr lang="en-US" sz="2000" b="1" dirty="0"/>
              <a:t>Transgenerational</a:t>
            </a:r>
            <a:r>
              <a:rPr lang="en-US" sz="2000" dirty="0"/>
              <a:t> - Emerging evidence that pre-natal lead exposure affects not just child but also grandchild and possibly great-grandchild</a:t>
            </a:r>
          </a:p>
          <a:p>
            <a:pPr indent="-228600" defTabSz="914400">
              <a:lnSpc>
                <a:spcPct val="90000"/>
              </a:lnSpc>
              <a:buFont typeface="Arial" panose="020B0604020202020204" pitchFamily="34" charset="0"/>
              <a:buChar char="•"/>
            </a:pPr>
            <a:endParaRPr lang="en-US" sz="2000" dirty="0"/>
          </a:p>
        </p:txBody>
      </p:sp>
      <p:sp>
        <p:nvSpPr>
          <p:cNvPr id="10" name="TextBox 9">
            <a:extLst>
              <a:ext uri="{FF2B5EF4-FFF2-40B4-BE49-F238E27FC236}">
                <a16:creationId xmlns:a16="http://schemas.microsoft.com/office/drawing/2014/main" id="{45D65A55-CE97-6C6C-E293-602FCBF98BE7}"/>
              </a:ext>
            </a:extLst>
          </p:cNvPr>
          <p:cNvSpPr txBox="1"/>
          <p:nvPr/>
        </p:nvSpPr>
        <p:spPr>
          <a:xfrm>
            <a:off x="214371" y="6136337"/>
            <a:ext cx="8096250" cy="830997"/>
          </a:xfrm>
          <a:prstGeom prst="rect">
            <a:avLst/>
          </a:prstGeom>
          <a:noFill/>
        </p:spPr>
        <p:txBody>
          <a:bodyPr wrap="square" numCol="1">
            <a:spAutoFit/>
          </a:bodyPr>
          <a:lstStyle/>
          <a:p>
            <a:r>
              <a:rPr lang="en-NZ" sz="1200" b="0" i="0" dirty="0">
                <a:effectLst/>
              </a:rPr>
              <a:t>https://doi.org/10.1289/EHP5326		</a:t>
            </a:r>
            <a:r>
              <a:rPr lang="en-NZ" sz="1200" dirty="0"/>
              <a:t>https://link.springer.com/article/10.1007/s11356-022-19333-5</a:t>
            </a:r>
          </a:p>
          <a:p>
            <a:r>
              <a:rPr lang="en-NZ" sz="1200" b="0" i="0" strike="noStrike" dirty="0">
                <a:effectLst/>
              </a:rPr>
              <a:t>https://doi.org/10.1016/j.chemosphere.2018.12.049</a:t>
            </a:r>
            <a:r>
              <a:rPr lang="en-NZ" sz="1200" dirty="0"/>
              <a:t>	</a:t>
            </a:r>
            <a:r>
              <a:rPr lang="en-NZ" sz="1200" b="0" i="0" dirty="0">
                <a:effectLst/>
              </a:rPr>
              <a:t>https://doi.org/10.1289/EHP4977</a:t>
            </a:r>
            <a:endParaRPr lang="en-NZ" sz="1200" dirty="0"/>
          </a:p>
          <a:p>
            <a:r>
              <a:rPr lang="en-NZ" sz="1200" b="0" i="0" dirty="0">
                <a:effectLst/>
              </a:rPr>
              <a:t>https://doi.org/10.1038/srep14466		</a:t>
            </a:r>
            <a:r>
              <a:rPr lang="en-NZ" sz="1200" dirty="0"/>
              <a:t>https://doi.org/10.1016/j.tox.2021.152927</a:t>
            </a:r>
          </a:p>
          <a:p>
            <a:endParaRPr lang="en-NZ" sz="1200" dirty="0"/>
          </a:p>
        </p:txBody>
      </p:sp>
      <p:pic>
        <p:nvPicPr>
          <p:cNvPr id="13" name="Picture 12">
            <a:extLst>
              <a:ext uri="{FF2B5EF4-FFF2-40B4-BE49-F238E27FC236}">
                <a16:creationId xmlns:a16="http://schemas.microsoft.com/office/drawing/2014/main" id="{EFD5FB2E-5FC3-815B-7A7E-B38B4C78CC1A}"/>
              </a:ext>
            </a:extLst>
          </p:cNvPr>
          <p:cNvPicPr>
            <a:picLocks noChangeAspect="1"/>
          </p:cNvPicPr>
          <p:nvPr/>
        </p:nvPicPr>
        <p:blipFill>
          <a:blip r:embed="rId3"/>
          <a:stretch>
            <a:fillRect/>
          </a:stretch>
        </p:blipFill>
        <p:spPr>
          <a:xfrm>
            <a:off x="10272977" y="115258"/>
            <a:ext cx="1801202" cy="879231"/>
          </a:xfrm>
          <a:prstGeom prst="rect">
            <a:avLst/>
          </a:prstGeom>
        </p:spPr>
      </p:pic>
      <p:sp>
        <p:nvSpPr>
          <p:cNvPr id="14" name="TextBox 13">
            <a:extLst>
              <a:ext uri="{FF2B5EF4-FFF2-40B4-BE49-F238E27FC236}">
                <a16:creationId xmlns:a16="http://schemas.microsoft.com/office/drawing/2014/main" id="{FF923783-D548-13BE-EF68-889A04CC42E3}"/>
              </a:ext>
            </a:extLst>
          </p:cNvPr>
          <p:cNvSpPr txBox="1"/>
          <p:nvPr/>
        </p:nvSpPr>
        <p:spPr>
          <a:xfrm>
            <a:off x="10242203" y="945868"/>
            <a:ext cx="1939955" cy="261610"/>
          </a:xfrm>
          <a:prstGeom prst="rect">
            <a:avLst/>
          </a:prstGeom>
          <a:noFill/>
        </p:spPr>
        <p:txBody>
          <a:bodyPr wrap="none" rtlCol="0">
            <a:spAutoFit/>
          </a:bodyPr>
          <a:lstStyle/>
          <a:p>
            <a:r>
              <a:rPr lang="mi-NZ" sz="1100" i="1" dirty="0"/>
              <a:t>Example of </a:t>
            </a:r>
            <a:r>
              <a:rPr lang="mi-NZ" sz="1100" i="1" dirty="0">
                <a:solidFill>
                  <a:schemeClr val="accent2">
                    <a:lumMod val="75000"/>
                  </a:schemeClr>
                </a:solidFill>
              </a:rPr>
              <a:t>epigenetic changes</a:t>
            </a:r>
            <a:endParaRPr lang="en-NZ" sz="1100" i="1" dirty="0">
              <a:solidFill>
                <a:schemeClr val="accent2">
                  <a:lumMod val="75000"/>
                </a:schemeClr>
              </a:solidFill>
            </a:endParaRPr>
          </a:p>
        </p:txBody>
      </p:sp>
      <p:grpSp>
        <p:nvGrpSpPr>
          <p:cNvPr id="16" name="Group 15">
            <a:extLst>
              <a:ext uri="{FF2B5EF4-FFF2-40B4-BE49-F238E27FC236}">
                <a16:creationId xmlns:a16="http://schemas.microsoft.com/office/drawing/2014/main" id="{9C0DE80D-2D32-9CFB-275B-1E6CF2B980FA}"/>
              </a:ext>
            </a:extLst>
          </p:cNvPr>
          <p:cNvGrpSpPr/>
          <p:nvPr/>
        </p:nvGrpSpPr>
        <p:grpSpPr>
          <a:xfrm>
            <a:off x="6435969" y="1324708"/>
            <a:ext cx="4576416" cy="4729568"/>
            <a:chOff x="6562125" y="1406769"/>
            <a:chExt cx="4450260" cy="4450260"/>
          </a:xfrm>
        </p:grpSpPr>
        <p:pic>
          <p:nvPicPr>
            <p:cNvPr id="2" name="Picture 1">
              <a:extLst>
                <a:ext uri="{FF2B5EF4-FFF2-40B4-BE49-F238E27FC236}">
                  <a16:creationId xmlns:a16="http://schemas.microsoft.com/office/drawing/2014/main" id="{11F38133-E2D5-0C98-59C5-699C588D4C87}"/>
                </a:ext>
              </a:extLst>
            </p:cNvPr>
            <p:cNvPicPr>
              <a:picLocks noChangeAspect="1"/>
            </p:cNvPicPr>
            <p:nvPr/>
          </p:nvPicPr>
          <p:blipFill>
            <a:blip r:embed="rId4"/>
            <a:stretch>
              <a:fillRect/>
            </a:stretch>
          </p:blipFill>
          <p:spPr>
            <a:xfrm>
              <a:off x="6562125" y="1406769"/>
              <a:ext cx="4450260" cy="4450260"/>
            </a:xfrm>
            <a:prstGeom prst="rect">
              <a:avLst/>
            </a:prstGeom>
          </p:spPr>
        </p:pic>
        <p:sp>
          <p:nvSpPr>
            <p:cNvPr id="6" name="Rectangle 5">
              <a:extLst>
                <a:ext uri="{FF2B5EF4-FFF2-40B4-BE49-F238E27FC236}">
                  <a16:creationId xmlns:a16="http://schemas.microsoft.com/office/drawing/2014/main" id="{8E04D0E8-5A3A-ABCD-A720-84A036DE1253}"/>
                </a:ext>
              </a:extLst>
            </p:cNvPr>
            <p:cNvSpPr/>
            <p:nvPr/>
          </p:nvSpPr>
          <p:spPr>
            <a:xfrm>
              <a:off x="6846277" y="5205046"/>
              <a:ext cx="633046" cy="434594"/>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a:extLst>
                <a:ext uri="{FF2B5EF4-FFF2-40B4-BE49-F238E27FC236}">
                  <a16:creationId xmlns:a16="http://schemas.microsoft.com/office/drawing/2014/main" id="{352EF5B5-EC84-FEA2-EF52-5261D878D145}"/>
                </a:ext>
              </a:extLst>
            </p:cNvPr>
            <p:cNvPicPr>
              <a:picLocks noChangeAspect="1"/>
            </p:cNvPicPr>
            <p:nvPr/>
          </p:nvPicPr>
          <p:blipFill>
            <a:blip r:embed="rId5"/>
            <a:stretch>
              <a:fillRect/>
            </a:stretch>
          </p:blipFill>
          <p:spPr>
            <a:xfrm>
              <a:off x="7216617" y="4512678"/>
              <a:ext cx="1331763" cy="954201"/>
            </a:xfrm>
            <a:prstGeom prst="rect">
              <a:avLst/>
            </a:prstGeom>
            <a:ln>
              <a:solidFill>
                <a:schemeClr val="tx1"/>
              </a:solidFill>
            </a:ln>
          </p:spPr>
        </p:pic>
        <p:sp>
          <p:nvSpPr>
            <p:cNvPr id="15" name="Rectangle: Rounded Corners 14">
              <a:extLst>
                <a:ext uri="{FF2B5EF4-FFF2-40B4-BE49-F238E27FC236}">
                  <a16:creationId xmlns:a16="http://schemas.microsoft.com/office/drawing/2014/main" id="{9B2A7F92-45A1-58B7-15F1-2BBA56146B77}"/>
                </a:ext>
              </a:extLst>
            </p:cNvPr>
            <p:cNvSpPr/>
            <p:nvPr/>
          </p:nvSpPr>
          <p:spPr>
            <a:xfrm>
              <a:off x="9390735" y="1653646"/>
              <a:ext cx="1312434" cy="3972759"/>
            </a:xfrm>
            <a:prstGeom prst="roundRect">
              <a:avLst>
                <a:gd name="adj" fmla="val 13094"/>
              </a:avLst>
            </a:prstGeom>
            <a:noFill/>
            <a:ln w="38100">
              <a:solidFill>
                <a:srgbClr val="1B8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pic>
        <p:nvPicPr>
          <p:cNvPr id="8" name="Picture 7" descr="ESR-new-2017 logo.png">
            <a:extLst>
              <a:ext uri="{FF2B5EF4-FFF2-40B4-BE49-F238E27FC236}">
                <a16:creationId xmlns:a16="http://schemas.microsoft.com/office/drawing/2014/main" id="{61C5B83A-564C-5E43-BDCD-C403A27ADB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2563" y="5939091"/>
            <a:ext cx="1604635" cy="568309"/>
          </a:xfrm>
          <a:prstGeom prst="rect">
            <a:avLst/>
          </a:prstGeom>
        </p:spPr>
      </p:pic>
      <p:pic>
        <p:nvPicPr>
          <p:cNvPr id="9" name="Picture 8">
            <a:extLst>
              <a:ext uri="{FF2B5EF4-FFF2-40B4-BE49-F238E27FC236}">
                <a16:creationId xmlns:a16="http://schemas.microsoft.com/office/drawing/2014/main" id="{A53FE048-22AE-BE6A-C51E-416C7F0E93F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353" b="89209" l="5125" r="96000">
                        <a14:foregroundMark x1="8875" y1="87770" x2="8875" y2="87770"/>
                        <a14:foregroundMark x1="8250" y1="66187" x2="8250" y2="66187"/>
                        <a14:foregroundMark x1="5125" y1="56355" x2="5125" y2="56355"/>
                        <a14:foregroundMark x1="92500" y1="45324" x2="92500" y2="45324"/>
                        <a14:foregroundMark x1="94875" y1="40767" x2="94875" y2="40767"/>
                        <a14:foregroundMark x1="96000" y1="40767" x2="96000" y2="40767"/>
                        <a14:foregroundMark x1="95375" y1="39808" x2="95375" y2="39808"/>
                        <a14:foregroundMark x1="91750" y1="10552" x2="91750" y2="10552"/>
                        <a14:foregroundMark x1="15375" y1="67386" x2="15375" y2="67386"/>
                        <a14:foregroundMark x1="30875" y1="61151" x2="30875" y2="61151"/>
                        <a14:foregroundMark x1="26000" y1="55396" x2="26000" y2="55396"/>
                        <a14:foregroundMark x1="27375" y1="69065" x2="27375" y2="69065"/>
                        <a14:foregroundMark x1="38750" y1="53717" x2="38750" y2="53717"/>
                        <a14:foregroundMark x1="36625" y1="57554" x2="36625" y2="57554"/>
                        <a14:foregroundMark x1="38000" y1="63789" x2="38000" y2="63789"/>
                        <a14:foregroundMark x1="44500" y1="52758" x2="44500" y2="52758"/>
                        <a14:foregroundMark x1="49875" y1="41727" x2="49875" y2="41727"/>
                        <a14:foregroundMark x1="60000" y1="38849" x2="60000" y2="38849"/>
                        <a14:foregroundMark x1="62250" y1="36691" x2="62250" y2="36691"/>
                        <a14:foregroundMark x1="63500" y1="45084" x2="63500" y2="45084"/>
                        <a14:foregroundMark x1="62625" y1="39089" x2="62625" y2="39089"/>
                        <a14:foregroundMark x1="66875" y1="35492" x2="66875" y2="35492"/>
                        <a14:foregroundMark x1="72000" y1="33094" x2="72000" y2="33094"/>
                        <a14:foregroundMark x1="75625" y1="30216" x2="75625" y2="30216"/>
                        <a14:foregroundMark x1="79125" y1="28537" x2="79125" y2="28537"/>
                        <a14:foregroundMark x1="80875" y1="42446" x2="80875" y2="42446"/>
                        <a14:foregroundMark x1="83375" y1="26619" x2="83375" y2="26619"/>
                        <a14:foregroundMark x1="87500" y1="26379" x2="87500" y2="26379"/>
                        <a14:foregroundMark x1="89875" y1="12230" x2="89875" y2="12230"/>
                        <a14:foregroundMark x1="90500" y1="15827" x2="90500" y2="15827"/>
                        <a14:foregroundMark x1="19625" y1="63789" x2="19625" y2="63789"/>
                        <a14:foregroundMark x1="52000" y1="57074" x2="52000" y2="57074"/>
                        <a14:foregroundMark x1="54750" y1="52998" x2="54750" y2="52998"/>
                        <a14:foregroundMark x1="68750" y1="48921" x2="68750" y2="48921"/>
                        <a14:backgroundMark x1="11000" y1="59472" x2="11000" y2="59472"/>
                        <a14:backgroundMark x1="20750" y1="54916" x2="20750" y2="54916"/>
                        <a14:backgroundMark x1="14625" y1="57554" x2="14625" y2="57554"/>
                        <a14:backgroundMark x1="18750" y1="55875" x2="18750" y2="55875"/>
                        <a14:backgroundMark x1="22625" y1="54916" x2="22625" y2="54916"/>
                        <a14:backgroundMark x1="26750" y1="50600" x2="26750" y2="50600"/>
                        <a14:backgroundMark x1="30875" y1="49400" x2="30875" y2="49400"/>
                        <a14:backgroundMark x1="33125" y1="49400" x2="33125" y2="49400"/>
                        <a14:backgroundMark x1="35125" y1="57074" x2="35125" y2="57074"/>
                        <a14:backgroundMark x1="26875" y1="59712" x2="26875" y2="59712"/>
                        <a14:backgroundMark x1="28000" y1="57554" x2="28000" y2="57554"/>
                        <a14:backgroundMark x1="28625" y1="64508" x2="28625" y2="64508"/>
                        <a14:backgroundMark x1="23375" y1="59952" x2="23375" y2="59952"/>
                        <a14:backgroundMark x1="24625" y1="71223" x2="24625" y2="71223"/>
                        <a14:backgroundMark x1="16625" y1="70024" x2="16625" y2="70024"/>
                        <a14:backgroundMark x1="45750" y1="62590" x2="45750" y2="62590"/>
                        <a14:backgroundMark x1="48875" y1="59952" x2="48875" y2="59952"/>
                        <a14:backgroundMark x1="41250" y1="66427" x2="41250" y2="66427"/>
                        <a14:backgroundMark x1="37625" y1="53477" x2="37625" y2="53477"/>
                        <a14:backgroundMark x1="40625" y1="46043" x2="40625" y2="46043"/>
                        <a14:backgroundMark x1="46625" y1="41966" x2="46625" y2="41966"/>
                        <a14:backgroundMark x1="51500" y1="38849" x2="51500" y2="38849"/>
                        <a14:backgroundMark x1="55375" y1="36691" x2="55375" y2="36691"/>
                        <a14:backgroundMark x1="60500" y1="33573" x2="60500" y2="33573"/>
                        <a14:backgroundMark x1="64625" y1="32854" x2="64625" y2="32854"/>
                        <a14:backgroundMark x1="69125" y1="30456" x2="69125" y2="30456"/>
                        <a14:backgroundMark x1="85000" y1="32854" x2="85000" y2="32854"/>
                        <a14:backgroundMark x1="84250" y1="32134" x2="84250" y2="32134"/>
                        <a14:backgroundMark x1="83250" y1="42446" x2="83250" y2="42446"/>
                        <a14:backgroundMark x1="21625" y1="64269" x2="21625" y2="64269"/>
                        <a14:backgroundMark x1="18500" y1="62830" x2="18500" y2="62830"/>
                        <a14:backgroundMark x1="19375" y1="69544" x2="19375" y2="69544"/>
                        <a14:backgroundMark x1="52375" y1="52998" x2="52375" y2="52998"/>
                        <a14:backgroundMark x1="66875" y1="39568" x2="66875" y2="39568"/>
                        <a14:backgroundMark x1="67750" y1="45084" x2="67750" y2="45084"/>
                        <a14:backgroundMark x1="30625" y1="57554" x2="30625" y2="57554"/>
                        <a14:backgroundMark x1="72000" y1="39568" x2="72000" y2="39568"/>
                        <a14:backgroundMark x1="72500" y1="40288" x2="72500" y2="40288"/>
                        <a14:backgroundMark x1="54750" y1="44365" x2="54750" y2="44365"/>
                      </a14:backgroundRemoval>
                    </a14:imgEffect>
                  </a14:imgLayer>
                </a14:imgProps>
              </a:ext>
            </a:extLst>
          </a:blip>
          <a:stretch>
            <a:fillRect/>
          </a:stretch>
        </p:blipFill>
        <p:spPr>
          <a:xfrm>
            <a:off x="4790668" y="1730311"/>
            <a:ext cx="7283511" cy="3796530"/>
          </a:xfrm>
          <a:prstGeom prst="rect">
            <a:avLst/>
          </a:prstGeom>
        </p:spPr>
      </p:pic>
    </p:spTree>
    <p:extLst>
      <p:ext uri="{BB962C8B-B14F-4D97-AF65-F5344CB8AC3E}">
        <p14:creationId xmlns:p14="http://schemas.microsoft.com/office/powerpoint/2010/main" val="47084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8DA06-FD9F-4189-88C1-E3D40F899AC5}"/>
              </a:ext>
            </a:extLst>
          </p:cNvPr>
          <p:cNvSpPr>
            <a:spLocks noGrp="1"/>
          </p:cNvSpPr>
          <p:nvPr>
            <p:ph type="title"/>
          </p:nvPr>
        </p:nvSpPr>
        <p:spPr>
          <a:xfrm>
            <a:off x="335838" y="417010"/>
            <a:ext cx="11005931" cy="908837"/>
          </a:xfrm>
        </p:spPr>
        <p:txBody>
          <a:bodyPr>
            <a:normAutofit/>
          </a:bodyPr>
          <a:lstStyle/>
          <a:p>
            <a:r>
              <a:rPr lang="en-US" sz="4000" b="1" dirty="0">
                <a:solidFill>
                  <a:srgbClr val="008591"/>
                </a:solidFill>
                <a:latin typeface="Calibri"/>
                <a:ea typeface="Calibri"/>
                <a:cs typeface="Calibri"/>
              </a:rPr>
              <a:t>Public Health South Investigation</a:t>
            </a:r>
            <a:endParaRPr lang="en-NZ" sz="4000" dirty="0"/>
          </a:p>
        </p:txBody>
      </p:sp>
      <p:sp>
        <p:nvSpPr>
          <p:cNvPr id="3" name="Content Placeholder 2">
            <a:extLst>
              <a:ext uri="{FF2B5EF4-FFF2-40B4-BE49-F238E27FC236}">
                <a16:creationId xmlns:a16="http://schemas.microsoft.com/office/drawing/2014/main" id="{8F1A9C43-ADD2-4E2C-9E48-018F9583FCCC}"/>
              </a:ext>
            </a:extLst>
          </p:cNvPr>
          <p:cNvSpPr>
            <a:spLocks noGrp="1"/>
          </p:cNvSpPr>
          <p:nvPr>
            <p:ph idx="1"/>
          </p:nvPr>
        </p:nvSpPr>
        <p:spPr>
          <a:xfrm>
            <a:off x="335838" y="1272839"/>
            <a:ext cx="10515600" cy="5457260"/>
          </a:xfrm>
        </p:spPr>
        <p:txBody>
          <a:bodyPr/>
          <a:lstStyle/>
          <a:p>
            <a:pPr marL="0" indent="0">
              <a:lnSpc>
                <a:spcPts val="3600"/>
              </a:lnSpc>
              <a:buNone/>
            </a:pPr>
            <a:r>
              <a:rPr lang="en-NZ" sz="3600" b="1" dirty="0"/>
              <a:t>Purpose</a:t>
            </a:r>
          </a:p>
          <a:p>
            <a:pPr>
              <a:lnSpc>
                <a:spcPts val="3600"/>
              </a:lnSpc>
            </a:pPr>
            <a:r>
              <a:rPr lang="en-NZ" sz="2400" dirty="0"/>
              <a:t>For individuals to know their own blood lead levels and risk factors for lead exposure</a:t>
            </a:r>
          </a:p>
          <a:p>
            <a:pPr>
              <a:lnSpc>
                <a:spcPts val="3600"/>
              </a:lnSpc>
            </a:pPr>
            <a:endParaRPr lang="en-NZ" sz="2400" dirty="0"/>
          </a:p>
          <a:p>
            <a:pPr>
              <a:lnSpc>
                <a:spcPts val="3600"/>
              </a:lnSpc>
            </a:pPr>
            <a:r>
              <a:rPr lang="en-NZ" sz="2400" dirty="0"/>
              <a:t>To check the blood lead levels of people living in </a:t>
            </a:r>
            <a:r>
              <a:rPr lang="en-NZ" sz="2400" dirty="0" err="1"/>
              <a:t>Waikouaiti</a:t>
            </a:r>
            <a:r>
              <a:rPr lang="en-NZ" sz="2400" dirty="0"/>
              <a:t>/</a:t>
            </a:r>
            <a:r>
              <a:rPr lang="en-NZ" sz="2400" dirty="0" err="1"/>
              <a:t>Karitane</a:t>
            </a:r>
            <a:r>
              <a:rPr lang="en-NZ" sz="2400" dirty="0"/>
              <a:t>/Hawksbury village to see if they were higher than expected levels</a:t>
            </a:r>
          </a:p>
          <a:p>
            <a:pPr>
              <a:lnSpc>
                <a:spcPts val="3600"/>
              </a:lnSpc>
            </a:pPr>
            <a:endParaRPr lang="en-NZ" sz="2400" dirty="0"/>
          </a:p>
          <a:p>
            <a:pPr>
              <a:lnSpc>
                <a:spcPts val="3600"/>
              </a:lnSpc>
            </a:pPr>
            <a:r>
              <a:rPr lang="en-NZ" sz="2400" dirty="0"/>
              <a:t>To see if blood lead levels were in any way related to drinking the water from the local supply</a:t>
            </a:r>
          </a:p>
        </p:txBody>
      </p:sp>
      <p:pic>
        <p:nvPicPr>
          <p:cNvPr id="4" name="Picture 3">
            <a:extLst>
              <a:ext uri="{FF2B5EF4-FFF2-40B4-BE49-F238E27FC236}">
                <a16:creationId xmlns:a16="http://schemas.microsoft.com/office/drawing/2014/main" id="{EB7A379E-7DB4-935D-7F36-3166F116F551}"/>
              </a:ext>
            </a:extLst>
          </p:cNvPr>
          <p:cNvPicPr>
            <a:picLocks noChangeAspect="1"/>
          </p:cNvPicPr>
          <p:nvPr/>
        </p:nvPicPr>
        <p:blipFill>
          <a:blip r:embed="rId3"/>
          <a:stretch>
            <a:fillRect/>
          </a:stretch>
        </p:blipFill>
        <p:spPr>
          <a:xfrm>
            <a:off x="9400113" y="5930027"/>
            <a:ext cx="2456049" cy="800072"/>
          </a:xfrm>
          <a:prstGeom prst="rect">
            <a:avLst/>
          </a:prstGeom>
        </p:spPr>
      </p:pic>
    </p:spTree>
    <p:extLst>
      <p:ext uri="{BB962C8B-B14F-4D97-AF65-F5344CB8AC3E}">
        <p14:creationId xmlns:p14="http://schemas.microsoft.com/office/powerpoint/2010/main" val="171050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EC53-C003-41FB-832D-ACD41F235B32}"/>
              </a:ext>
            </a:extLst>
          </p:cNvPr>
          <p:cNvSpPr>
            <a:spLocks noGrp="1"/>
          </p:cNvSpPr>
          <p:nvPr>
            <p:ph type="title"/>
          </p:nvPr>
        </p:nvSpPr>
        <p:spPr>
          <a:xfrm>
            <a:off x="344558" y="413562"/>
            <a:ext cx="10039742" cy="908837"/>
          </a:xfrm>
        </p:spPr>
        <p:txBody>
          <a:bodyPr>
            <a:noAutofit/>
          </a:bodyPr>
          <a:lstStyle/>
          <a:p>
            <a:r>
              <a:rPr lang="en-NZ" sz="4000" b="1" dirty="0">
                <a:solidFill>
                  <a:srgbClr val="008591"/>
                </a:solidFill>
                <a:latin typeface="+mn-lt"/>
              </a:rPr>
              <a:t>Did the lead spikes in the water have any impact on Blood Lead Levels?</a:t>
            </a:r>
          </a:p>
        </p:txBody>
      </p:sp>
      <p:sp>
        <p:nvSpPr>
          <p:cNvPr id="3" name="Content Placeholder 2">
            <a:extLst>
              <a:ext uri="{FF2B5EF4-FFF2-40B4-BE49-F238E27FC236}">
                <a16:creationId xmlns:a16="http://schemas.microsoft.com/office/drawing/2014/main" id="{05217AE3-0075-4DC1-937B-BF07B3E3CBF7}"/>
              </a:ext>
            </a:extLst>
          </p:cNvPr>
          <p:cNvSpPr>
            <a:spLocks noGrp="1"/>
          </p:cNvSpPr>
          <p:nvPr>
            <p:ph idx="1"/>
          </p:nvPr>
        </p:nvSpPr>
        <p:spPr>
          <a:xfrm>
            <a:off x="344559" y="2014330"/>
            <a:ext cx="9806606" cy="4217505"/>
          </a:xfrm>
        </p:spPr>
        <p:txBody>
          <a:bodyPr>
            <a:normAutofit/>
          </a:bodyPr>
          <a:lstStyle/>
          <a:p>
            <a:pPr>
              <a:lnSpc>
                <a:spcPts val="3600"/>
              </a:lnSpc>
            </a:pPr>
            <a:r>
              <a:rPr lang="en-NZ" dirty="0"/>
              <a:t>Overall we didn’t find an effect in adults and children over 10 years</a:t>
            </a:r>
          </a:p>
          <a:p>
            <a:pPr>
              <a:lnSpc>
                <a:spcPts val="3600"/>
              </a:lnSpc>
            </a:pPr>
            <a:endParaRPr lang="en-NZ" dirty="0"/>
          </a:p>
          <a:p>
            <a:pPr>
              <a:lnSpc>
                <a:spcPts val="3600"/>
              </a:lnSpc>
            </a:pPr>
            <a:r>
              <a:rPr lang="en-NZ" dirty="0"/>
              <a:t>We don’t know if there was a very small effect from drinking water in young children</a:t>
            </a:r>
          </a:p>
          <a:p>
            <a:pPr>
              <a:lnSpc>
                <a:spcPts val="3600"/>
              </a:lnSpc>
            </a:pPr>
            <a:endParaRPr lang="en-NZ" dirty="0"/>
          </a:p>
          <a:p>
            <a:pPr>
              <a:lnSpc>
                <a:spcPts val="3600"/>
              </a:lnSpc>
            </a:pPr>
            <a:r>
              <a:rPr lang="en-NZ" dirty="0"/>
              <a:t>Other lead exposures were much more important</a:t>
            </a:r>
          </a:p>
          <a:p>
            <a:endParaRPr lang="en-NZ" sz="4000" dirty="0"/>
          </a:p>
        </p:txBody>
      </p:sp>
      <p:pic>
        <p:nvPicPr>
          <p:cNvPr id="4" name="Picture 3">
            <a:extLst>
              <a:ext uri="{FF2B5EF4-FFF2-40B4-BE49-F238E27FC236}">
                <a16:creationId xmlns:a16="http://schemas.microsoft.com/office/drawing/2014/main" id="{CCA138F7-9619-BFFA-A002-3A48EF8A9E38}"/>
              </a:ext>
            </a:extLst>
          </p:cNvPr>
          <p:cNvPicPr>
            <a:picLocks noChangeAspect="1"/>
          </p:cNvPicPr>
          <p:nvPr/>
        </p:nvPicPr>
        <p:blipFill>
          <a:blip r:embed="rId3"/>
          <a:stretch>
            <a:fillRect/>
          </a:stretch>
        </p:blipFill>
        <p:spPr>
          <a:xfrm>
            <a:off x="9400113" y="5930027"/>
            <a:ext cx="2456049" cy="800072"/>
          </a:xfrm>
          <a:prstGeom prst="rect">
            <a:avLst/>
          </a:prstGeom>
        </p:spPr>
      </p:pic>
    </p:spTree>
    <p:extLst>
      <p:ext uri="{BB962C8B-B14F-4D97-AF65-F5344CB8AC3E}">
        <p14:creationId xmlns:p14="http://schemas.microsoft.com/office/powerpoint/2010/main" val="78551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EC53-C003-41FB-832D-ACD41F235B32}"/>
              </a:ext>
            </a:extLst>
          </p:cNvPr>
          <p:cNvSpPr>
            <a:spLocks noGrp="1"/>
          </p:cNvSpPr>
          <p:nvPr>
            <p:ph type="title"/>
          </p:nvPr>
        </p:nvSpPr>
        <p:spPr>
          <a:xfrm>
            <a:off x="344558" y="413562"/>
            <a:ext cx="10039742" cy="908837"/>
          </a:xfrm>
        </p:spPr>
        <p:txBody>
          <a:bodyPr>
            <a:noAutofit/>
          </a:bodyPr>
          <a:lstStyle/>
          <a:p>
            <a:r>
              <a:rPr lang="en-NZ" sz="4000" b="1" dirty="0">
                <a:solidFill>
                  <a:srgbClr val="008591"/>
                </a:solidFill>
                <a:latin typeface="+mn-lt"/>
              </a:rPr>
              <a:t>Lead in drinking-water: Current status</a:t>
            </a:r>
          </a:p>
        </p:txBody>
      </p:sp>
      <p:sp>
        <p:nvSpPr>
          <p:cNvPr id="3" name="Content Placeholder 2">
            <a:extLst>
              <a:ext uri="{FF2B5EF4-FFF2-40B4-BE49-F238E27FC236}">
                <a16:creationId xmlns:a16="http://schemas.microsoft.com/office/drawing/2014/main" id="{05217AE3-0075-4DC1-937B-BF07B3E3CBF7}"/>
              </a:ext>
            </a:extLst>
          </p:cNvPr>
          <p:cNvSpPr>
            <a:spLocks noGrp="1"/>
          </p:cNvSpPr>
          <p:nvPr>
            <p:ph idx="1"/>
          </p:nvPr>
        </p:nvSpPr>
        <p:spPr>
          <a:xfrm>
            <a:off x="344559" y="1546578"/>
            <a:ext cx="9806606" cy="4685257"/>
          </a:xfrm>
        </p:spPr>
        <p:txBody>
          <a:bodyPr>
            <a:normAutofit/>
          </a:bodyPr>
          <a:lstStyle/>
          <a:p>
            <a:pPr marL="271463" indent="-271463">
              <a:lnSpc>
                <a:spcPct val="100000"/>
              </a:lnSpc>
              <a:spcBef>
                <a:spcPts val="600"/>
              </a:spcBef>
            </a:pPr>
            <a:r>
              <a:rPr lang="en-NZ" dirty="0"/>
              <a:t>Current MAV for Lead 0.01 mg/L </a:t>
            </a:r>
          </a:p>
          <a:p>
            <a:pPr marL="271463" indent="-271463">
              <a:lnSpc>
                <a:spcPct val="100000"/>
              </a:lnSpc>
              <a:spcBef>
                <a:spcPts val="600"/>
              </a:spcBef>
            </a:pPr>
            <a:endParaRPr lang="en-NZ" dirty="0"/>
          </a:p>
          <a:p>
            <a:pPr marL="271463" indent="-271463">
              <a:lnSpc>
                <a:spcPct val="100000"/>
              </a:lnSpc>
              <a:spcBef>
                <a:spcPts val="600"/>
              </a:spcBef>
            </a:pPr>
            <a:r>
              <a:rPr lang="en-NZ" dirty="0"/>
              <a:t>Drinking Water Quality Assurance Rules (from 14 Nov 2022)</a:t>
            </a:r>
          </a:p>
          <a:p>
            <a:pPr marL="728663" lvl="2" indent="-271463">
              <a:lnSpc>
                <a:spcPct val="100000"/>
              </a:lnSpc>
              <a:spcBef>
                <a:spcPts val="600"/>
              </a:spcBef>
            </a:pPr>
            <a:r>
              <a:rPr lang="en-NZ" dirty="0"/>
              <a:t>S1.1, S2.1 and S3.3 - Must test source waters for lead (frequency depending on supply category)</a:t>
            </a:r>
          </a:p>
          <a:p>
            <a:pPr marL="728663" lvl="2" indent="-271463">
              <a:lnSpc>
                <a:spcPct val="100000"/>
              </a:lnSpc>
              <a:spcBef>
                <a:spcPts val="600"/>
              </a:spcBef>
            </a:pPr>
            <a:r>
              <a:rPr lang="en-NZ" dirty="0"/>
              <a:t>D2.1 - Flushed sample from end of distribution system every 150 days</a:t>
            </a:r>
          </a:p>
          <a:p>
            <a:pPr marL="728663" lvl="2" indent="-271463">
              <a:lnSpc>
                <a:spcPct val="100000"/>
              </a:lnSpc>
              <a:spcBef>
                <a:spcPts val="600"/>
              </a:spcBef>
            </a:pPr>
            <a:r>
              <a:rPr lang="en-NZ" dirty="0"/>
              <a:t>D3.18 and D3.24 - Sampling plan and response plan for plumbosolvent metals must be developed. 6 monthly sampling minimum.</a:t>
            </a:r>
          </a:p>
          <a:p>
            <a:pPr marL="271463" lvl="1" indent="-271463">
              <a:lnSpc>
                <a:spcPct val="100000"/>
              </a:lnSpc>
              <a:spcBef>
                <a:spcPts val="600"/>
              </a:spcBef>
            </a:pPr>
            <a:endParaRPr lang="en-NZ" dirty="0"/>
          </a:p>
          <a:p>
            <a:pPr marL="271463" indent="-271463">
              <a:lnSpc>
                <a:spcPct val="100000"/>
              </a:lnSpc>
              <a:spcBef>
                <a:spcPts val="600"/>
              </a:spcBef>
            </a:pPr>
            <a:r>
              <a:rPr lang="en-NZ" dirty="0"/>
              <a:t>MBIE Building Code Update 2022 (from 1 Sept 2025)</a:t>
            </a:r>
          </a:p>
          <a:p>
            <a:pPr marL="728663" lvl="2" indent="-271463">
              <a:lnSpc>
                <a:spcPct val="100000"/>
              </a:lnSpc>
              <a:spcBef>
                <a:spcPts val="600"/>
              </a:spcBef>
            </a:pPr>
            <a:r>
              <a:rPr lang="en-NZ" dirty="0"/>
              <a:t>Reduction in allowable lead contact in plumbing materials to not more than 0.25%</a:t>
            </a:r>
          </a:p>
          <a:p>
            <a:endParaRPr lang="en-NZ" sz="4000" dirty="0"/>
          </a:p>
        </p:txBody>
      </p:sp>
    </p:spTree>
    <p:extLst>
      <p:ext uri="{BB962C8B-B14F-4D97-AF65-F5344CB8AC3E}">
        <p14:creationId xmlns:p14="http://schemas.microsoft.com/office/powerpoint/2010/main" val="230674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929E8F-242E-95EF-01EC-FC7FAE9D95E6}"/>
              </a:ext>
            </a:extLst>
          </p:cNvPr>
          <p:cNvSpPr txBox="1"/>
          <p:nvPr/>
        </p:nvSpPr>
        <p:spPr>
          <a:xfrm>
            <a:off x="233478" y="6394257"/>
            <a:ext cx="3305175" cy="276999"/>
          </a:xfrm>
          <a:prstGeom prst="rect">
            <a:avLst/>
          </a:prstGeom>
          <a:noFill/>
        </p:spPr>
        <p:txBody>
          <a:bodyPr wrap="square">
            <a:spAutoFit/>
          </a:bodyPr>
          <a:lstStyle/>
          <a:p>
            <a:r>
              <a:rPr lang="en-NZ" sz="1200" dirty="0"/>
              <a:t>https://doi.org/10.1016/j.coesh.2021.100239</a:t>
            </a:r>
          </a:p>
        </p:txBody>
      </p:sp>
      <p:pic>
        <p:nvPicPr>
          <p:cNvPr id="2" name="Picture 1">
            <a:extLst>
              <a:ext uri="{FF2B5EF4-FFF2-40B4-BE49-F238E27FC236}">
                <a16:creationId xmlns:a16="http://schemas.microsoft.com/office/drawing/2014/main" id="{DF4C88AC-43FC-AAD4-E432-42B14305DA05}"/>
              </a:ext>
            </a:extLst>
          </p:cNvPr>
          <p:cNvPicPr>
            <a:picLocks noChangeAspect="1"/>
          </p:cNvPicPr>
          <p:nvPr/>
        </p:nvPicPr>
        <p:blipFill>
          <a:blip r:embed="rId2"/>
          <a:stretch>
            <a:fillRect/>
          </a:stretch>
        </p:blipFill>
        <p:spPr>
          <a:xfrm>
            <a:off x="2901244" y="1196624"/>
            <a:ext cx="6125900" cy="4923463"/>
          </a:xfrm>
          <a:prstGeom prst="rect">
            <a:avLst/>
          </a:prstGeom>
        </p:spPr>
      </p:pic>
      <p:sp>
        <p:nvSpPr>
          <p:cNvPr id="3" name="Rectangle: Rounded Corners 2">
            <a:extLst>
              <a:ext uri="{FF2B5EF4-FFF2-40B4-BE49-F238E27FC236}">
                <a16:creationId xmlns:a16="http://schemas.microsoft.com/office/drawing/2014/main" id="{B4ADC10A-3516-8840-B675-70040C3C368E}"/>
              </a:ext>
            </a:extLst>
          </p:cNvPr>
          <p:cNvSpPr/>
          <p:nvPr/>
        </p:nvSpPr>
        <p:spPr>
          <a:xfrm>
            <a:off x="7508162" y="3589470"/>
            <a:ext cx="1423595" cy="1057167"/>
          </a:xfrm>
          <a:prstGeom prst="roundRect">
            <a:avLst/>
          </a:prstGeom>
          <a:noFill/>
          <a:ln w="38100">
            <a:solidFill>
              <a:srgbClr val="6EAC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Rounded Corners 5">
            <a:extLst>
              <a:ext uri="{FF2B5EF4-FFF2-40B4-BE49-F238E27FC236}">
                <a16:creationId xmlns:a16="http://schemas.microsoft.com/office/drawing/2014/main" id="{9BF31476-5F1E-3CDF-CC65-AB2C9254BCE0}"/>
              </a:ext>
            </a:extLst>
          </p:cNvPr>
          <p:cNvSpPr/>
          <p:nvPr/>
        </p:nvSpPr>
        <p:spPr>
          <a:xfrm>
            <a:off x="7428090" y="4713594"/>
            <a:ext cx="1599054" cy="1247092"/>
          </a:xfrm>
          <a:prstGeom prst="roundRect">
            <a:avLst/>
          </a:prstGeom>
          <a:noFill/>
          <a:ln w="38100">
            <a:solidFill>
              <a:srgbClr val="6EAC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itle 1">
            <a:extLst>
              <a:ext uri="{FF2B5EF4-FFF2-40B4-BE49-F238E27FC236}">
                <a16:creationId xmlns:a16="http://schemas.microsoft.com/office/drawing/2014/main" id="{49B09688-2CAA-B918-D53E-02161C30D471}"/>
              </a:ext>
            </a:extLst>
          </p:cNvPr>
          <p:cNvSpPr txBox="1">
            <a:spLocks/>
          </p:cNvSpPr>
          <p:nvPr/>
        </p:nvSpPr>
        <p:spPr>
          <a:xfrm>
            <a:off x="344558" y="413562"/>
            <a:ext cx="10039742" cy="908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4000" b="1" dirty="0">
                <a:solidFill>
                  <a:srgbClr val="008591"/>
                </a:solidFill>
                <a:latin typeface="+mn-lt"/>
              </a:rPr>
              <a:t>What should suppliers be doing?</a:t>
            </a:r>
          </a:p>
        </p:txBody>
      </p:sp>
    </p:spTree>
    <p:extLst>
      <p:ext uri="{BB962C8B-B14F-4D97-AF65-F5344CB8AC3E}">
        <p14:creationId xmlns:p14="http://schemas.microsoft.com/office/powerpoint/2010/main" val="49833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859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0DAA082-8C49-A30A-8875-2E7F0DB0D07A}"/>
              </a:ext>
            </a:extLst>
          </p:cNvPr>
          <p:cNvGrpSpPr/>
          <p:nvPr/>
        </p:nvGrpSpPr>
        <p:grpSpPr>
          <a:xfrm>
            <a:off x="2981147" y="1619695"/>
            <a:ext cx="1938340" cy="2647059"/>
            <a:chOff x="3738562" y="3162300"/>
            <a:chExt cx="1938340" cy="2819296"/>
          </a:xfrm>
        </p:grpSpPr>
        <p:pic>
          <p:nvPicPr>
            <p:cNvPr id="10" name="Picture 9">
              <a:extLst>
                <a:ext uri="{FF2B5EF4-FFF2-40B4-BE49-F238E27FC236}">
                  <a16:creationId xmlns:a16="http://schemas.microsoft.com/office/drawing/2014/main" id="{CDB0C36E-26C2-674E-C5C3-171EAA08503B}"/>
                </a:ext>
              </a:extLst>
            </p:cNvPr>
            <p:cNvPicPr>
              <a:picLocks noChangeAspect="1"/>
            </p:cNvPicPr>
            <p:nvPr/>
          </p:nvPicPr>
          <p:blipFill>
            <a:blip r:embed="rId2"/>
            <a:stretch>
              <a:fillRect/>
            </a:stretch>
          </p:blipFill>
          <p:spPr>
            <a:xfrm>
              <a:off x="3738562" y="3162300"/>
              <a:ext cx="1938340" cy="24956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EBEC70B9-5C35-5C1B-084A-3082BDAD426F}"/>
                </a:ext>
              </a:extLst>
            </p:cNvPr>
            <p:cNvSpPr txBox="1"/>
            <p:nvPr/>
          </p:nvSpPr>
          <p:spPr>
            <a:xfrm>
              <a:off x="4182427" y="5612264"/>
              <a:ext cx="1175386" cy="369332"/>
            </a:xfrm>
            <a:prstGeom prst="rect">
              <a:avLst/>
            </a:prstGeom>
            <a:solidFill>
              <a:schemeClr val="tx1"/>
            </a:solidFill>
          </p:spPr>
          <p:txBody>
            <a:bodyPr wrap="none" rtlCol="0">
              <a:spAutoFit/>
            </a:bodyPr>
            <a:lstStyle/>
            <a:p>
              <a:r>
                <a:rPr lang="mi-NZ" dirty="0">
                  <a:solidFill>
                    <a:schemeClr val="bg1"/>
                  </a:solidFill>
                </a:rPr>
                <a:t>Rosemarie</a:t>
              </a:r>
              <a:endParaRPr lang="en-NZ" dirty="0">
                <a:solidFill>
                  <a:schemeClr val="bg1"/>
                </a:solidFill>
              </a:endParaRPr>
            </a:p>
          </p:txBody>
        </p:sp>
      </p:grpSp>
      <p:grpSp>
        <p:nvGrpSpPr>
          <p:cNvPr id="26" name="Group 25">
            <a:extLst>
              <a:ext uri="{FF2B5EF4-FFF2-40B4-BE49-F238E27FC236}">
                <a16:creationId xmlns:a16="http://schemas.microsoft.com/office/drawing/2014/main" id="{D24BADBD-A7B9-CD8B-E67D-8A571669815C}"/>
              </a:ext>
            </a:extLst>
          </p:cNvPr>
          <p:cNvGrpSpPr/>
          <p:nvPr/>
        </p:nvGrpSpPr>
        <p:grpSpPr>
          <a:xfrm>
            <a:off x="728662" y="304800"/>
            <a:ext cx="1895475" cy="2760107"/>
            <a:chOff x="728662" y="304800"/>
            <a:chExt cx="1895475" cy="2760107"/>
          </a:xfrm>
        </p:grpSpPr>
        <p:pic>
          <p:nvPicPr>
            <p:cNvPr id="6" name="Picture 5">
              <a:extLst>
                <a:ext uri="{FF2B5EF4-FFF2-40B4-BE49-F238E27FC236}">
                  <a16:creationId xmlns:a16="http://schemas.microsoft.com/office/drawing/2014/main" id="{6466EEC3-47F3-0A5F-8F87-DA8481B03EDC}"/>
                </a:ext>
              </a:extLst>
            </p:cNvPr>
            <p:cNvPicPr>
              <a:picLocks noChangeAspect="1"/>
            </p:cNvPicPr>
            <p:nvPr/>
          </p:nvPicPr>
          <p:blipFill>
            <a:blip r:embed="rId3"/>
            <a:stretch>
              <a:fillRect/>
            </a:stretch>
          </p:blipFill>
          <p:spPr>
            <a:xfrm>
              <a:off x="728662" y="304800"/>
              <a:ext cx="1895475" cy="2409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a:extLst>
                <a:ext uri="{FF2B5EF4-FFF2-40B4-BE49-F238E27FC236}">
                  <a16:creationId xmlns:a16="http://schemas.microsoft.com/office/drawing/2014/main" id="{EB9CA95A-E356-FB7A-9F7F-42A37CCF3834}"/>
                </a:ext>
              </a:extLst>
            </p:cNvPr>
            <p:cNvSpPr txBox="1"/>
            <p:nvPr/>
          </p:nvSpPr>
          <p:spPr>
            <a:xfrm>
              <a:off x="1260994" y="2695575"/>
              <a:ext cx="734496" cy="369332"/>
            </a:xfrm>
            <a:prstGeom prst="rect">
              <a:avLst/>
            </a:prstGeom>
            <a:solidFill>
              <a:schemeClr val="tx1"/>
            </a:solidFill>
          </p:spPr>
          <p:txBody>
            <a:bodyPr wrap="none" rtlCol="0">
              <a:spAutoFit/>
            </a:bodyPr>
            <a:lstStyle/>
            <a:p>
              <a:r>
                <a:rPr lang="mi-NZ" dirty="0">
                  <a:solidFill>
                    <a:schemeClr val="bg1"/>
                  </a:solidFill>
                </a:rPr>
                <a:t>Susan</a:t>
              </a:r>
              <a:endParaRPr lang="en-NZ" dirty="0">
                <a:solidFill>
                  <a:schemeClr val="bg1"/>
                </a:solidFill>
              </a:endParaRPr>
            </a:p>
          </p:txBody>
        </p:sp>
      </p:grpSp>
      <p:grpSp>
        <p:nvGrpSpPr>
          <p:cNvPr id="27" name="Group 26">
            <a:extLst>
              <a:ext uri="{FF2B5EF4-FFF2-40B4-BE49-F238E27FC236}">
                <a16:creationId xmlns:a16="http://schemas.microsoft.com/office/drawing/2014/main" id="{A5EC0ACC-EB1B-C367-D04B-9A3E46929AC4}"/>
              </a:ext>
            </a:extLst>
          </p:cNvPr>
          <p:cNvGrpSpPr/>
          <p:nvPr/>
        </p:nvGrpSpPr>
        <p:grpSpPr>
          <a:xfrm>
            <a:off x="938212" y="3914775"/>
            <a:ext cx="2466975" cy="2217182"/>
            <a:chOff x="938212" y="3914775"/>
            <a:chExt cx="2466975" cy="2217182"/>
          </a:xfrm>
        </p:grpSpPr>
        <p:pic>
          <p:nvPicPr>
            <p:cNvPr id="7" name="Picture 6">
              <a:extLst>
                <a:ext uri="{FF2B5EF4-FFF2-40B4-BE49-F238E27FC236}">
                  <a16:creationId xmlns:a16="http://schemas.microsoft.com/office/drawing/2014/main" id="{D8B2AE72-7544-F5F2-9BD0-3866EE25DCB0}"/>
                </a:ext>
              </a:extLst>
            </p:cNvPr>
            <p:cNvPicPr>
              <a:picLocks noChangeAspect="1"/>
            </p:cNvPicPr>
            <p:nvPr/>
          </p:nvPicPr>
          <p:blipFill>
            <a:blip r:embed="rId4"/>
            <a:stretch>
              <a:fillRect/>
            </a:stretch>
          </p:blipFill>
          <p:spPr>
            <a:xfrm>
              <a:off x="938212" y="3914775"/>
              <a:ext cx="2466975" cy="18478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Box 13">
              <a:extLst>
                <a:ext uri="{FF2B5EF4-FFF2-40B4-BE49-F238E27FC236}">
                  <a16:creationId xmlns:a16="http://schemas.microsoft.com/office/drawing/2014/main" id="{9D90B236-916C-49D7-4EBE-4A2B88A34586}"/>
                </a:ext>
              </a:extLst>
            </p:cNvPr>
            <p:cNvSpPr txBox="1"/>
            <p:nvPr/>
          </p:nvSpPr>
          <p:spPr>
            <a:xfrm>
              <a:off x="1709736" y="5762625"/>
              <a:ext cx="933269" cy="369332"/>
            </a:xfrm>
            <a:prstGeom prst="rect">
              <a:avLst/>
            </a:prstGeom>
            <a:solidFill>
              <a:schemeClr val="tx1"/>
            </a:solidFill>
          </p:spPr>
          <p:txBody>
            <a:bodyPr wrap="none" rtlCol="0">
              <a:spAutoFit/>
            </a:bodyPr>
            <a:lstStyle/>
            <a:p>
              <a:r>
                <a:rPr lang="mi-NZ" dirty="0">
                  <a:solidFill>
                    <a:schemeClr val="bg1"/>
                  </a:solidFill>
                </a:rPr>
                <a:t>Michael</a:t>
              </a:r>
              <a:endParaRPr lang="en-NZ" dirty="0">
                <a:solidFill>
                  <a:schemeClr val="bg1"/>
                </a:solidFill>
              </a:endParaRPr>
            </a:p>
          </p:txBody>
        </p:sp>
      </p:grpSp>
      <p:grpSp>
        <p:nvGrpSpPr>
          <p:cNvPr id="24" name="Group 23">
            <a:extLst>
              <a:ext uri="{FF2B5EF4-FFF2-40B4-BE49-F238E27FC236}">
                <a16:creationId xmlns:a16="http://schemas.microsoft.com/office/drawing/2014/main" id="{FBFDE61D-F52F-302D-ACC5-3E8CDFCF6428}"/>
              </a:ext>
            </a:extLst>
          </p:cNvPr>
          <p:cNvGrpSpPr/>
          <p:nvPr/>
        </p:nvGrpSpPr>
        <p:grpSpPr>
          <a:xfrm>
            <a:off x="5262562" y="423862"/>
            <a:ext cx="1905000" cy="2220635"/>
            <a:chOff x="5262562" y="423862"/>
            <a:chExt cx="1905000" cy="2220635"/>
          </a:xfrm>
        </p:grpSpPr>
        <p:pic>
          <p:nvPicPr>
            <p:cNvPr id="9" name="Picture 8">
              <a:extLst>
                <a:ext uri="{FF2B5EF4-FFF2-40B4-BE49-F238E27FC236}">
                  <a16:creationId xmlns:a16="http://schemas.microsoft.com/office/drawing/2014/main" id="{26C9B016-DBFE-D66A-678D-D40D05047540}"/>
                </a:ext>
              </a:extLst>
            </p:cNvPr>
            <p:cNvPicPr>
              <a:picLocks noChangeAspect="1"/>
            </p:cNvPicPr>
            <p:nvPr/>
          </p:nvPicPr>
          <p:blipFill>
            <a:blip r:embed="rId5"/>
            <a:stretch>
              <a:fillRect/>
            </a:stretch>
          </p:blipFill>
          <p:spPr>
            <a:xfrm>
              <a:off x="5262562" y="423862"/>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extBox 14">
              <a:extLst>
                <a:ext uri="{FF2B5EF4-FFF2-40B4-BE49-F238E27FC236}">
                  <a16:creationId xmlns:a16="http://schemas.microsoft.com/office/drawing/2014/main" id="{54C51195-FF43-264C-C773-ECBC9364F913}"/>
                </a:ext>
              </a:extLst>
            </p:cNvPr>
            <p:cNvSpPr txBox="1"/>
            <p:nvPr/>
          </p:nvSpPr>
          <p:spPr>
            <a:xfrm>
              <a:off x="5824535" y="2275165"/>
              <a:ext cx="688009" cy="369332"/>
            </a:xfrm>
            <a:prstGeom prst="rect">
              <a:avLst/>
            </a:prstGeom>
            <a:solidFill>
              <a:schemeClr val="tx1"/>
            </a:solidFill>
          </p:spPr>
          <p:txBody>
            <a:bodyPr wrap="none" rtlCol="0">
              <a:spAutoFit/>
            </a:bodyPr>
            <a:lstStyle/>
            <a:p>
              <a:r>
                <a:rPr lang="mi-NZ" dirty="0">
                  <a:solidFill>
                    <a:schemeClr val="bg1"/>
                  </a:solidFill>
                </a:rPr>
                <a:t>Noah</a:t>
              </a:r>
              <a:endParaRPr lang="en-NZ" dirty="0">
                <a:solidFill>
                  <a:schemeClr val="bg1"/>
                </a:solidFill>
              </a:endParaRPr>
            </a:p>
          </p:txBody>
        </p:sp>
      </p:grpSp>
      <p:grpSp>
        <p:nvGrpSpPr>
          <p:cNvPr id="23" name="Group 22">
            <a:extLst>
              <a:ext uri="{FF2B5EF4-FFF2-40B4-BE49-F238E27FC236}">
                <a16:creationId xmlns:a16="http://schemas.microsoft.com/office/drawing/2014/main" id="{FB8B7CCE-B2B3-2088-F588-44FF34C3477F}"/>
              </a:ext>
            </a:extLst>
          </p:cNvPr>
          <p:cNvGrpSpPr/>
          <p:nvPr/>
        </p:nvGrpSpPr>
        <p:grpSpPr>
          <a:xfrm>
            <a:off x="6215063" y="2590800"/>
            <a:ext cx="1938340" cy="2210666"/>
            <a:chOff x="6215063" y="2590800"/>
            <a:chExt cx="1938340" cy="2210666"/>
          </a:xfrm>
        </p:grpSpPr>
        <p:pic>
          <p:nvPicPr>
            <p:cNvPr id="5" name="Picture 4">
              <a:extLst>
                <a:ext uri="{FF2B5EF4-FFF2-40B4-BE49-F238E27FC236}">
                  <a16:creationId xmlns:a16="http://schemas.microsoft.com/office/drawing/2014/main" id="{A556B566-2374-0D7D-AEF6-1B94F96633FC}"/>
                </a:ext>
              </a:extLst>
            </p:cNvPr>
            <p:cNvPicPr>
              <a:picLocks noChangeAspect="1"/>
            </p:cNvPicPr>
            <p:nvPr/>
          </p:nvPicPr>
          <p:blipFill>
            <a:blip r:embed="rId6"/>
            <a:stretch>
              <a:fillRect/>
            </a:stretch>
          </p:blipFill>
          <p:spPr>
            <a:xfrm>
              <a:off x="6215063" y="2590800"/>
              <a:ext cx="1938340" cy="19383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2634F75D-1085-8A82-5984-490091BDBFBF}"/>
                </a:ext>
              </a:extLst>
            </p:cNvPr>
            <p:cNvSpPr txBox="1"/>
            <p:nvPr/>
          </p:nvSpPr>
          <p:spPr>
            <a:xfrm>
              <a:off x="7012783" y="4432134"/>
              <a:ext cx="623889" cy="369332"/>
            </a:xfrm>
            <a:prstGeom prst="rect">
              <a:avLst/>
            </a:prstGeom>
            <a:solidFill>
              <a:schemeClr val="tx1"/>
            </a:solidFill>
          </p:spPr>
          <p:txBody>
            <a:bodyPr wrap="none" rtlCol="0">
              <a:spAutoFit/>
            </a:bodyPr>
            <a:lstStyle/>
            <a:p>
              <a:r>
                <a:rPr lang="mi-NZ" dirty="0">
                  <a:solidFill>
                    <a:schemeClr val="bg1"/>
                  </a:solidFill>
                </a:rPr>
                <a:t>John</a:t>
              </a:r>
              <a:endParaRPr lang="en-NZ" dirty="0">
                <a:solidFill>
                  <a:schemeClr val="bg1"/>
                </a:solidFill>
              </a:endParaRPr>
            </a:p>
          </p:txBody>
        </p:sp>
      </p:grpSp>
      <p:grpSp>
        <p:nvGrpSpPr>
          <p:cNvPr id="21" name="Group 20">
            <a:extLst>
              <a:ext uri="{FF2B5EF4-FFF2-40B4-BE49-F238E27FC236}">
                <a16:creationId xmlns:a16="http://schemas.microsoft.com/office/drawing/2014/main" id="{5EB53C7F-6EFB-4DE4-5686-44DDA2BAA6FC}"/>
              </a:ext>
            </a:extLst>
          </p:cNvPr>
          <p:cNvGrpSpPr/>
          <p:nvPr/>
        </p:nvGrpSpPr>
        <p:grpSpPr>
          <a:xfrm>
            <a:off x="8386762" y="866775"/>
            <a:ext cx="2466975" cy="2176939"/>
            <a:chOff x="8386762" y="866775"/>
            <a:chExt cx="2466975" cy="2176939"/>
          </a:xfrm>
        </p:grpSpPr>
        <p:pic>
          <p:nvPicPr>
            <p:cNvPr id="4" name="Picture 3">
              <a:extLst>
                <a:ext uri="{FF2B5EF4-FFF2-40B4-BE49-F238E27FC236}">
                  <a16:creationId xmlns:a16="http://schemas.microsoft.com/office/drawing/2014/main" id="{EF060F2D-94AF-8A14-18CA-181F391D66BD}"/>
                </a:ext>
              </a:extLst>
            </p:cNvPr>
            <p:cNvPicPr>
              <a:picLocks noChangeAspect="1"/>
            </p:cNvPicPr>
            <p:nvPr/>
          </p:nvPicPr>
          <p:blipFill>
            <a:blip r:embed="rId7"/>
            <a:stretch>
              <a:fillRect/>
            </a:stretch>
          </p:blipFill>
          <p:spPr>
            <a:xfrm>
              <a:off x="8386762" y="866775"/>
              <a:ext cx="2466975" cy="18478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57512637-2D10-1DE9-7257-D4C9ADD4797C}"/>
                </a:ext>
              </a:extLst>
            </p:cNvPr>
            <p:cNvSpPr txBox="1"/>
            <p:nvPr/>
          </p:nvSpPr>
          <p:spPr>
            <a:xfrm>
              <a:off x="9348787" y="2674382"/>
              <a:ext cx="582532" cy="369332"/>
            </a:xfrm>
            <a:prstGeom prst="rect">
              <a:avLst/>
            </a:prstGeom>
            <a:solidFill>
              <a:schemeClr val="tx1"/>
            </a:solidFill>
          </p:spPr>
          <p:txBody>
            <a:bodyPr wrap="none" rtlCol="0">
              <a:spAutoFit/>
            </a:bodyPr>
            <a:lstStyle/>
            <a:p>
              <a:r>
                <a:rPr lang="mi-NZ" dirty="0">
                  <a:solidFill>
                    <a:schemeClr val="bg1"/>
                  </a:solidFill>
                </a:rPr>
                <a:t>Tom</a:t>
              </a:r>
              <a:endParaRPr lang="en-NZ" dirty="0">
                <a:solidFill>
                  <a:schemeClr val="bg1"/>
                </a:solidFill>
              </a:endParaRPr>
            </a:p>
          </p:txBody>
        </p:sp>
      </p:grpSp>
      <p:grpSp>
        <p:nvGrpSpPr>
          <p:cNvPr id="22" name="Group 21">
            <a:extLst>
              <a:ext uri="{FF2B5EF4-FFF2-40B4-BE49-F238E27FC236}">
                <a16:creationId xmlns:a16="http://schemas.microsoft.com/office/drawing/2014/main" id="{486A482B-282B-0080-3712-80F17EBC5416}"/>
              </a:ext>
            </a:extLst>
          </p:cNvPr>
          <p:cNvGrpSpPr/>
          <p:nvPr/>
        </p:nvGrpSpPr>
        <p:grpSpPr>
          <a:xfrm>
            <a:off x="9348787" y="3952874"/>
            <a:ext cx="1905000" cy="2217183"/>
            <a:chOff x="9348787" y="3952874"/>
            <a:chExt cx="1905000" cy="2217183"/>
          </a:xfrm>
        </p:grpSpPr>
        <p:pic>
          <p:nvPicPr>
            <p:cNvPr id="8" name="Picture 7">
              <a:extLst>
                <a:ext uri="{FF2B5EF4-FFF2-40B4-BE49-F238E27FC236}">
                  <a16:creationId xmlns:a16="http://schemas.microsoft.com/office/drawing/2014/main" id="{8795129F-4297-11D9-12B8-C96531BB2BDA}"/>
                </a:ext>
              </a:extLst>
            </p:cNvPr>
            <p:cNvPicPr>
              <a:picLocks noChangeAspect="1"/>
            </p:cNvPicPr>
            <p:nvPr/>
          </p:nvPicPr>
          <p:blipFill>
            <a:blip r:embed="rId8"/>
            <a:stretch>
              <a:fillRect/>
            </a:stretch>
          </p:blipFill>
          <p:spPr>
            <a:xfrm>
              <a:off x="9348787" y="395287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47651ED5-B03C-A519-7059-1BCEBB9D6450}"/>
                </a:ext>
              </a:extLst>
            </p:cNvPr>
            <p:cNvSpPr txBox="1"/>
            <p:nvPr/>
          </p:nvSpPr>
          <p:spPr>
            <a:xfrm>
              <a:off x="10046186" y="5800725"/>
              <a:ext cx="526041" cy="369332"/>
            </a:xfrm>
            <a:prstGeom prst="rect">
              <a:avLst/>
            </a:prstGeom>
            <a:solidFill>
              <a:schemeClr val="tx1"/>
            </a:solidFill>
          </p:spPr>
          <p:txBody>
            <a:bodyPr wrap="none" rtlCol="0">
              <a:spAutoFit/>
            </a:bodyPr>
            <a:lstStyle/>
            <a:p>
              <a:r>
                <a:rPr lang="mi-NZ" dirty="0">
                  <a:solidFill>
                    <a:schemeClr val="bg1"/>
                  </a:solidFill>
                </a:rPr>
                <a:t>Zoe</a:t>
              </a:r>
              <a:endParaRPr lang="en-NZ" dirty="0">
                <a:solidFill>
                  <a:schemeClr val="bg1"/>
                </a:solidFill>
              </a:endParaRPr>
            </a:p>
          </p:txBody>
        </p:sp>
      </p:grpSp>
      <p:grpSp>
        <p:nvGrpSpPr>
          <p:cNvPr id="25" name="Group 24">
            <a:extLst>
              <a:ext uri="{FF2B5EF4-FFF2-40B4-BE49-F238E27FC236}">
                <a16:creationId xmlns:a16="http://schemas.microsoft.com/office/drawing/2014/main" id="{013B847C-1DA8-C1C4-1F5D-360E99FDDF0E}"/>
              </a:ext>
            </a:extLst>
          </p:cNvPr>
          <p:cNvGrpSpPr/>
          <p:nvPr/>
        </p:nvGrpSpPr>
        <p:grpSpPr>
          <a:xfrm>
            <a:off x="4793922" y="4495800"/>
            <a:ext cx="1550673" cy="2253975"/>
            <a:chOff x="5155403" y="4561815"/>
            <a:chExt cx="1550673" cy="2253975"/>
          </a:xfrm>
        </p:grpSpPr>
        <p:pic>
          <p:nvPicPr>
            <p:cNvPr id="19" name="Picture 18">
              <a:extLst>
                <a:ext uri="{FF2B5EF4-FFF2-40B4-BE49-F238E27FC236}">
                  <a16:creationId xmlns:a16="http://schemas.microsoft.com/office/drawing/2014/main" id="{EBDDFAD7-F867-0F71-9BA8-3C9AF7DD40AF}"/>
                </a:ext>
              </a:extLst>
            </p:cNvPr>
            <p:cNvPicPr>
              <a:picLocks noChangeAspect="1"/>
            </p:cNvPicPr>
            <p:nvPr/>
          </p:nvPicPr>
          <p:blipFill>
            <a:blip r:embed="rId9"/>
            <a:stretch>
              <a:fillRect/>
            </a:stretch>
          </p:blipFill>
          <p:spPr>
            <a:xfrm>
              <a:off x="5155403" y="4561815"/>
              <a:ext cx="1550673" cy="19383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a:extLst>
                <a:ext uri="{FF2B5EF4-FFF2-40B4-BE49-F238E27FC236}">
                  <a16:creationId xmlns:a16="http://schemas.microsoft.com/office/drawing/2014/main" id="{7E45217D-F880-C48D-404B-ACF98C662444}"/>
                </a:ext>
              </a:extLst>
            </p:cNvPr>
            <p:cNvSpPr txBox="1"/>
            <p:nvPr/>
          </p:nvSpPr>
          <p:spPr>
            <a:xfrm>
              <a:off x="5563491" y="6446458"/>
              <a:ext cx="665567" cy="369332"/>
            </a:xfrm>
            <a:prstGeom prst="rect">
              <a:avLst/>
            </a:prstGeom>
            <a:solidFill>
              <a:schemeClr val="tx1"/>
            </a:solidFill>
          </p:spPr>
          <p:txBody>
            <a:bodyPr wrap="none" rtlCol="0">
              <a:spAutoFit/>
            </a:bodyPr>
            <a:lstStyle/>
            <a:p>
              <a:r>
                <a:rPr lang="mi-NZ" dirty="0">
                  <a:solidFill>
                    <a:schemeClr val="bg1"/>
                  </a:solidFill>
                </a:rPr>
                <a:t>Andy</a:t>
              </a:r>
              <a:endParaRPr lang="en-NZ" dirty="0">
                <a:solidFill>
                  <a:schemeClr val="bg1"/>
                </a:solidFill>
              </a:endParaRPr>
            </a:p>
          </p:txBody>
        </p:sp>
      </p:grpSp>
      <p:sp>
        <p:nvSpPr>
          <p:cNvPr id="28" name="TextBox 27">
            <a:extLst>
              <a:ext uri="{FF2B5EF4-FFF2-40B4-BE49-F238E27FC236}">
                <a16:creationId xmlns:a16="http://schemas.microsoft.com/office/drawing/2014/main" id="{89D7FC1D-798C-2719-466F-C9083E61ECAC}"/>
              </a:ext>
            </a:extLst>
          </p:cNvPr>
          <p:cNvSpPr txBox="1"/>
          <p:nvPr/>
        </p:nvSpPr>
        <p:spPr>
          <a:xfrm>
            <a:off x="8289072" y="6170057"/>
            <a:ext cx="3902928" cy="707886"/>
          </a:xfrm>
          <a:prstGeom prst="rect">
            <a:avLst/>
          </a:prstGeom>
          <a:noFill/>
        </p:spPr>
        <p:txBody>
          <a:bodyPr wrap="none" rtlCol="0">
            <a:spAutoFit/>
          </a:bodyPr>
          <a:lstStyle/>
          <a:p>
            <a:r>
              <a:rPr lang="mi-NZ" sz="4000" i="1" dirty="0">
                <a:solidFill>
                  <a:schemeClr val="bg1"/>
                </a:solidFill>
              </a:rPr>
              <a:t>Some</a:t>
            </a:r>
            <a:r>
              <a:rPr lang="mi-NZ" sz="4000" dirty="0">
                <a:solidFill>
                  <a:schemeClr val="bg1"/>
                </a:solidFill>
              </a:rPr>
              <a:t> of the team</a:t>
            </a:r>
            <a:endParaRPr lang="en-NZ" sz="4000" dirty="0">
              <a:solidFill>
                <a:schemeClr val="bg1"/>
              </a:solidFill>
            </a:endParaRPr>
          </a:p>
        </p:txBody>
      </p:sp>
    </p:spTree>
    <p:extLst>
      <p:ext uri="{BB962C8B-B14F-4D97-AF65-F5344CB8AC3E}">
        <p14:creationId xmlns:p14="http://schemas.microsoft.com/office/powerpoint/2010/main" val="1228626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0133-D5C9-38DA-44C1-659EC2AA78B8}"/>
              </a:ext>
            </a:extLst>
          </p:cNvPr>
          <p:cNvSpPr>
            <a:spLocks noGrp="1"/>
          </p:cNvSpPr>
          <p:nvPr>
            <p:ph type="title"/>
          </p:nvPr>
        </p:nvSpPr>
        <p:spPr/>
        <p:txBody>
          <a:bodyPr>
            <a:normAutofit/>
          </a:bodyPr>
          <a:lstStyle/>
          <a:p>
            <a:r>
              <a:rPr lang="mi-NZ" sz="4000" b="1" dirty="0">
                <a:solidFill>
                  <a:srgbClr val="008591"/>
                </a:solidFill>
                <a:latin typeface="+mn-lt"/>
              </a:rPr>
              <a:t>Acknowledgements</a:t>
            </a:r>
            <a:endParaRPr lang="en-NZ" sz="4000" b="1" dirty="0">
              <a:solidFill>
                <a:srgbClr val="008591"/>
              </a:solidFill>
              <a:latin typeface="+mn-lt"/>
            </a:endParaRPr>
          </a:p>
        </p:txBody>
      </p:sp>
      <p:sp>
        <p:nvSpPr>
          <p:cNvPr id="3" name="Content Placeholder 2">
            <a:extLst>
              <a:ext uri="{FF2B5EF4-FFF2-40B4-BE49-F238E27FC236}">
                <a16:creationId xmlns:a16="http://schemas.microsoft.com/office/drawing/2014/main" id="{1C796625-6546-A86C-CD55-F8A0B619B544}"/>
              </a:ext>
            </a:extLst>
          </p:cNvPr>
          <p:cNvSpPr>
            <a:spLocks noGrp="1"/>
          </p:cNvSpPr>
          <p:nvPr>
            <p:ph idx="1"/>
          </p:nvPr>
        </p:nvSpPr>
        <p:spPr>
          <a:xfrm>
            <a:off x="820522" y="1690688"/>
            <a:ext cx="10515600" cy="3660775"/>
          </a:xfrm>
        </p:spPr>
        <p:txBody>
          <a:bodyPr numCol="2">
            <a:normAutofit fontScale="92500" lnSpcReduction="10000"/>
          </a:bodyPr>
          <a:lstStyle/>
          <a:p>
            <a:pPr>
              <a:spcBef>
                <a:spcPts val="1200"/>
              </a:spcBef>
            </a:pPr>
            <a:r>
              <a:rPr lang="en-US" sz="2800" dirty="0">
                <a:latin typeface="Calibri"/>
                <a:ea typeface="Calibri"/>
                <a:cs typeface="Calibri"/>
              </a:rPr>
              <a:t>Public Health South</a:t>
            </a:r>
          </a:p>
          <a:p>
            <a:pPr>
              <a:spcBef>
                <a:spcPts val="1200"/>
              </a:spcBef>
            </a:pPr>
            <a:r>
              <a:rPr lang="en-US" dirty="0">
                <a:latin typeface="Calibri"/>
                <a:ea typeface="Calibri"/>
                <a:cs typeface="Calibri"/>
              </a:rPr>
              <a:t>Ministry of Health</a:t>
            </a:r>
            <a:endParaRPr lang="en-US" sz="2800" dirty="0">
              <a:latin typeface="Calibri"/>
              <a:ea typeface="Calibri"/>
              <a:cs typeface="Calibri"/>
            </a:endParaRPr>
          </a:p>
          <a:p>
            <a:pPr>
              <a:spcBef>
                <a:spcPts val="1200"/>
              </a:spcBef>
            </a:pPr>
            <a:r>
              <a:rPr lang="en-US" sz="2800" dirty="0">
                <a:latin typeface="Calibri"/>
                <a:ea typeface="Calibri"/>
                <a:cs typeface="Calibri"/>
              </a:rPr>
              <a:t>Wai Comply</a:t>
            </a:r>
          </a:p>
          <a:p>
            <a:pPr>
              <a:spcBef>
                <a:spcPts val="1200"/>
              </a:spcBef>
            </a:pPr>
            <a:r>
              <a:rPr lang="en-US" sz="2800" dirty="0" err="1">
                <a:latin typeface="Calibri"/>
                <a:ea typeface="Calibri"/>
                <a:cs typeface="Calibri"/>
              </a:rPr>
              <a:t>Waikouaiti</a:t>
            </a:r>
            <a:r>
              <a:rPr lang="en-US" sz="2800" dirty="0">
                <a:latin typeface="Calibri"/>
                <a:ea typeface="Calibri"/>
                <a:cs typeface="Calibri"/>
              </a:rPr>
              <a:t> Coast Community Board </a:t>
            </a:r>
          </a:p>
          <a:p>
            <a:pPr>
              <a:spcBef>
                <a:spcPts val="1200"/>
              </a:spcBef>
            </a:pPr>
            <a:r>
              <a:rPr lang="en-US" sz="2800" dirty="0">
                <a:latin typeface="Calibri"/>
                <a:ea typeface="Calibri"/>
                <a:cs typeface="Calibri"/>
              </a:rPr>
              <a:t>Dunedin City Council staff</a:t>
            </a:r>
          </a:p>
          <a:p>
            <a:pPr>
              <a:spcBef>
                <a:spcPts val="1200"/>
              </a:spcBef>
            </a:pPr>
            <a:r>
              <a:rPr lang="en-US" sz="2800" dirty="0">
                <a:latin typeface="Calibri"/>
                <a:ea typeface="Calibri"/>
                <a:cs typeface="Calibri"/>
              </a:rPr>
              <a:t>City Care</a:t>
            </a:r>
          </a:p>
          <a:p>
            <a:pPr>
              <a:spcBef>
                <a:spcPts val="1200"/>
              </a:spcBef>
            </a:pPr>
            <a:r>
              <a:rPr lang="en-US" sz="2800" dirty="0">
                <a:latin typeface="Calibri"/>
                <a:ea typeface="Calibri"/>
                <a:cs typeface="Calibri"/>
              </a:rPr>
              <a:t>Tonkin &amp;Taylor</a:t>
            </a:r>
          </a:p>
          <a:p>
            <a:pPr>
              <a:spcBef>
                <a:spcPts val="1200"/>
              </a:spcBef>
            </a:pPr>
            <a:r>
              <a:rPr lang="en-US" sz="2800" dirty="0">
                <a:latin typeface="Calibri"/>
                <a:ea typeface="Calibri"/>
                <a:cs typeface="Calibri"/>
              </a:rPr>
              <a:t>Stantec</a:t>
            </a:r>
          </a:p>
          <a:p>
            <a:pPr>
              <a:spcBef>
                <a:spcPts val="1200"/>
              </a:spcBef>
            </a:pPr>
            <a:r>
              <a:rPr lang="en-US" sz="2800" dirty="0">
                <a:latin typeface="Calibri"/>
                <a:ea typeface="Calibri"/>
                <a:cs typeface="Calibri"/>
              </a:rPr>
              <a:t>WSP</a:t>
            </a:r>
          </a:p>
          <a:p>
            <a:pPr>
              <a:spcBef>
                <a:spcPts val="1200"/>
              </a:spcBef>
            </a:pPr>
            <a:r>
              <a:rPr lang="en-US" sz="2800" dirty="0">
                <a:latin typeface="Calibri"/>
                <a:ea typeface="Calibri"/>
                <a:cs typeface="Calibri"/>
              </a:rPr>
              <a:t>Beca</a:t>
            </a:r>
          </a:p>
          <a:p>
            <a:pPr>
              <a:spcBef>
                <a:spcPts val="1200"/>
              </a:spcBef>
            </a:pPr>
            <a:r>
              <a:rPr lang="en-US" sz="2800" dirty="0">
                <a:latin typeface="Calibri"/>
                <a:ea typeface="Calibri"/>
                <a:cs typeface="Calibri"/>
              </a:rPr>
              <a:t>Eurofins</a:t>
            </a:r>
          </a:p>
          <a:p>
            <a:pPr>
              <a:spcBef>
                <a:spcPts val="1200"/>
              </a:spcBef>
            </a:pPr>
            <a:r>
              <a:rPr lang="en-US" sz="2800" dirty="0">
                <a:latin typeface="Calibri"/>
                <a:ea typeface="Calibri"/>
                <a:cs typeface="Calibri"/>
              </a:rPr>
              <a:t>The Questioning Engineer,</a:t>
            </a:r>
          </a:p>
          <a:p>
            <a:pPr>
              <a:spcBef>
                <a:spcPts val="1200"/>
              </a:spcBef>
            </a:pPr>
            <a:r>
              <a:rPr lang="en-US" sz="2800" dirty="0">
                <a:latin typeface="Calibri"/>
                <a:ea typeface="Calibri"/>
                <a:cs typeface="Calibri"/>
              </a:rPr>
              <a:t>Residents &amp; businesses of </a:t>
            </a:r>
            <a:r>
              <a:rPr lang="en-US" sz="2800" dirty="0" err="1">
                <a:latin typeface="Calibri"/>
                <a:ea typeface="Calibri"/>
                <a:cs typeface="Calibri"/>
              </a:rPr>
              <a:t>Waikouaiti</a:t>
            </a:r>
            <a:r>
              <a:rPr lang="en-US" sz="2800" dirty="0">
                <a:latin typeface="Calibri"/>
                <a:ea typeface="Calibri"/>
                <a:cs typeface="Calibri"/>
              </a:rPr>
              <a:t>, </a:t>
            </a:r>
            <a:r>
              <a:rPr lang="en-US" sz="2800" dirty="0" err="1">
                <a:latin typeface="Calibri"/>
                <a:ea typeface="Calibri"/>
                <a:cs typeface="Calibri"/>
              </a:rPr>
              <a:t>Hawksbury</a:t>
            </a:r>
            <a:r>
              <a:rPr lang="en-US" sz="2800" dirty="0">
                <a:latin typeface="Calibri"/>
                <a:ea typeface="Calibri"/>
                <a:cs typeface="Calibri"/>
              </a:rPr>
              <a:t> Village and </a:t>
            </a:r>
            <a:r>
              <a:rPr lang="en-US" sz="2800" dirty="0" err="1">
                <a:latin typeface="Calibri"/>
                <a:ea typeface="Calibri"/>
                <a:cs typeface="Calibri"/>
              </a:rPr>
              <a:t>Karitane</a:t>
            </a:r>
            <a:r>
              <a:rPr lang="en-US" sz="2800" dirty="0">
                <a:latin typeface="Calibri"/>
                <a:ea typeface="Calibri"/>
                <a:cs typeface="Calibri"/>
              </a:rPr>
              <a:t> </a:t>
            </a:r>
          </a:p>
        </p:txBody>
      </p:sp>
      <p:sp>
        <p:nvSpPr>
          <p:cNvPr id="4" name="TextBox 3">
            <a:extLst>
              <a:ext uri="{FF2B5EF4-FFF2-40B4-BE49-F238E27FC236}">
                <a16:creationId xmlns:a16="http://schemas.microsoft.com/office/drawing/2014/main" id="{F5883EFC-EA5B-4C18-8EF0-3E5926204BFA}"/>
              </a:ext>
            </a:extLst>
          </p:cNvPr>
          <p:cNvSpPr txBox="1"/>
          <p:nvPr/>
        </p:nvSpPr>
        <p:spPr>
          <a:xfrm>
            <a:off x="8516676" y="5712708"/>
            <a:ext cx="3675324" cy="1354217"/>
          </a:xfrm>
          <a:prstGeom prst="rect">
            <a:avLst/>
          </a:prstGeom>
          <a:noFill/>
        </p:spPr>
        <p:txBody>
          <a:bodyPr wrap="square" rtlCol="0">
            <a:spAutoFit/>
          </a:bodyPr>
          <a:lstStyle/>
          <a:p>
            <a:r>
              <a:rPr lang="en-US" sz="2800" b="1" dirty="0">
                <a:latin typeface="Calibri"/>
                <a:ea typeface="Calibri"/>
                <a:cs typeface="Calibri"/>
              </a:rPr>
              <a:t>Contact details</a:t>
            </a:r>
            <a:endParaRPr lang="en-US" b="1" dirty="0"/>
          </a:p>
          <a:p>
            <a:pPr lvl="1"/>
            <a:r>
              <a:rPr lang="en-US" dirty="0">
                <a:latin typeface="Calibri"/>
                <a:ea typeface="Calibri"/>
                <a:cs typeface="Calibri"/>
              </a:rPr>
              <a:t>Belinda.Cridge@esr.cri.nz</a:t>
            </a:r>
          </a:p>
          <a:p>
            <a:pPr lvl="1"/>
            <a:r>
              <a:rPr lang="en-US" dirty="0">
                <a:latin typeface="Calibri"/>
                <a:ea typeface="Calibri"/>
                <a:cs typeface="Calibri"/>
              </a:rPr>
              <a:t>John.McAndrew@dcc.govt.nz</a:t>
            </a:r>
          </a:p>
          <a:p>
            <a:endParaRPr lang="en-NZ" dirty="0"/>
          </a:p>
        </p:txBody>
      </p:sp>
    </p:spTree>
    <p:extLst>
      <p:ext uri="{BB962C8B-B14F-4D97-AF65-F5344CB8AC3E}">
        <p14:creationId xmlns:p14="http://schemas.microsoft.com/office/powerpoint/2010/main" val="80608433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F5D543-4199-52A5-85CB-43B53C681015}"/>
              </a:ext>
            </a:extLst>
          </p:cNvPr>
          <p:cNvSpPr txBox="1"/>
          <p:nvPr/>
        </p:nvSpPr>
        <p:spPr>
          <a:xfrm>
            <a:off x="1743522" y="864310"/>
            <a:ext cx="7523855" cy="4262705"/>
          </a:xfrm>
          <a:prstGeom prst="rect">
            <a:avLst/>
          </a:prstGeom>
          <a:noFill/>
        </p:spPr>
        <p:txBody>
          <a:bodyPr wrap="square" lIns="91440" tIns="45720" rIns="91440" bIns="45720" rtlCol="0" anchor="t">
            <a:spAutoFit/>
          </a:bodyPr>
          <a:lstStyle/>
          <a:p>
            <a:pPr>
              <a:spcAft>
                <a:spcPts val="1200"/>
              </a:spcAft>
            </a:pPr>
            <a:r>
              <a:rPr lang="en-US" sz="4000" b="1" dirty="0">
                <a:solidFill>
                  <a:srgbClr val="008591"/>
                </a:solidFill>
              </a:rPr>
              <a:t>Overview</a:t>
            </a:r>
            <a:endParaRPr lang="en-US" sz="1400" dirty="0">
              <a:latin typeface="Calibri"/>
              <a:ea typeface="Calibri"/>
              <a:cs typeface="Calibri"/>
            </a:endParaRPr>
          </a:p>
          <a:p>
            <a:endParaRPr lang="en-US" sz="1400" dirty="0">
              <a:latin typeface="Calibri"/>
              <a:ea typeface="Calibri"/>
              <a:cs typeface="Calibri"/>
            </a:endParaRPr>
          </a:p>
          <a:p>
            <a:endParaRPr lang="en-US" sz="1400" dirty="0">
              <a:latin typeface="Calibri"/>
              <a:ea typeface="Calibri"/>
              <a:cs typeface="Calibri"/>
            </a:endParaRPr>
          </a:p>
          <a:p>
            <a:endParaRPr lang="en-US" sz="1400" dirty="0">
              <a:latin typeface="Calibri"/>
              <a:ea typeface="Calibri"/>
              <a:cs typeface="Calibri"/>
            </a:endParaRPr>
          </a:p>
          <a:p>
            <a:pPr marL="285750" indent="-285750">
              <a:spcBef>
                <a:spcPts val="600"/>
              </a:spcBef>
              <a:buFont typeface="Arial" panose="020B0604020202020204" pitchFamily="34" charset="0"/>
              <a:buChar char="•"/>
            </a:pPr>
            <a:r>
              <a:rPr lang="en-US" sz="2800" dirty="0">
                <a:cs typeface="Calibri"/>
              </a:rPr>
              <a:t>DCC investigation and findings </a:t>
            </a:r>
          </a:p>
          <a:p>
            <a:pPr marL="285750" indent="-285750">
              <a:spcBef>
                <a:spcPts val="600"/>
              </a:spcBef>
              <a:buFont typeface="Arial" panose="020B0604020202020204" pitchFamily="34" charset="0"/>
              <a:buChar char="•"/>
            </a:pPr>
            <a:r>
              <a:rPr lang="en-US" sz="2800" dirty="0">
                <a:latin typeface="Calibri"/>
                <a:cs typeface="Calibri"/>
              </a:rPr>
              <a:t>Health impacts of lead</a:t>
            </a:r>
          </a:p>
          <a:p>
            <a:pPr marL="285750" indent="-285750">
              <a:spcBef>
                <a:spcPts val="600"/>
              </a:spcBef>
              <a:buFont typeface="Arial" panose="020B0604020202020204" pitchFamily="34" charset="0"/>
              <a:buChar char="•"/>
            </a:pPr>
            <a:r>
              <a:rPr lang="en-US" sz="2800" dirty="0">
                <a:latin typeface="Calibri"/>
                <a:cs typeface="Calibri"/>
              </a:rPr>
              <a:t>Public Health South investigation</a:t>
            </a:r>
          </a:p>
          <a:p>
            <a:pPr marL="285750" indent="-285750">
              <a:spcBef>
                <a:spcPts val="600"/>
              </a:spcBef>
              <a:buFont typeface="Arial" panose="020B0604020202020204" pitchFamily="34" charset="0"/>
              <a:buChar char="•"/>
            </a:pPr>
            <a:r>
              <a:rPr lang="en-US" sz="2800" dirty="0">
                <a:latin typeface="Calibri"/>
                <a:cs typeface="Calibri"/>
              </a:rPr>
              <a:t>Current status of lead in drinking water</a:t>
            </a:r>
          </a:p>
          <a:p>
            <a:pPr marL="285750" indent="-285750">
              <a:spcBef>
                <a:spcPts val="600"/>
              </a:spcBef>
              <a:buFont typeface="Arial" panose="020B0604020202020204" pitchFamily="34" charset="0"/>
              <a:buChar char="•"/>
            </a:pPr>
            <a:r>
              <a:rPr lang="en-US" sz="2800" dirty="0">
                <a:latin typeface="Calibri"/>
                <a:cs typeface="Calibri"/>
              </a:rPr>
              <a:t>Conclusions</a:t>
            </a:r>
          </a:p>
          <a:p>
            <a:endParaRPr lang="en-US" sz="1400" dirty="0">
              <a:latin typeface="Calibri"/>
              <a:ea typeface="Calibri"/>
              <a:cs typeface="Calibri"/>
            </a:endParaRPr>
          </a:p>
        </p:txBody>
      </p:sp>
      <p:grpSp>
        <p:nvGrpSpPr>
          <p:cNvPr id="5" name="Group 4">
            <a:extLst>
              <a:ext uri="{FF2B5EF4-FFF2-40B4-BE49-F238E27FC236}">
                <a16:creationId xmlns:a16="http://schemas.microsoft.com/office/drawing/2014/main" id="{1157C6C2-FCFD-55B4-B542-ADF5F03FE09C}"/>
              </a:ext>
            </a:extLst>
          </p:cNvPr>
          <p:cNvGrpSpPr/>
          <p:nvPr/>
        </p:nvGrpSpPr>
        <p:grpSpPr>
          <a:xfrm>
            <a:off x="7991476" y="5973441"/>
            <a:ext cx="4095750" cy="646433"/>
            <a:chOff x="3610076" y="5189654"/>
            <a:chExt cx="8319943" cy="1360217"/>
          </a:xfrm>
        </p:grpSpPr>
        <p:sp>
          <p:nvSpPr>
            <p:cNvPr id="6" name="Rectangle 5">
              <a:extLst>
                <a:ext uri="{FF2B5EF4-FFF2-40B4-BE49-F238E27FC236}">
                  <a16:creationId xmlns:a16="http://schemas.microsoft.com/office/drawing/2014/main" id="{10122000-2159-27B8-F66B-AAC6954E7161}"/>
                </a:ext>
              </a:extLst>
            </p:cNvPr>
            <p:cNvSpPr/>
            <p:nvPr/>
          </p:nvSpPr>
          <p:spPr>
            <a:xfrm>
              <a:off x="3610076" y="5189654"/>
              <a:ext cx="8319943" cy="1359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7" name="Group 6">
              <a:extLst>
                <a:ext uri="{FF2B5EF4-FFF2-40B4-BE49-F238E27FC236}">
                  <a16:creationId xmlns:a16="http://schemas.microsoft.com/office/drawing/2014/main" id="{571810F0-E970-59CF-F4E2-364AFC411F58}"/>
                </a:ext>
              </a:extLst>
            </p:cNvPr>
            <p:cNvGrpSpPr/>
            <p:nvPr/>
          </p:nvGrpSpPr>
          <p:grpSpPr>
            <a:xfrm>
              <a:off x="9242221" y="5217703"/>
              <a:ext cx="2687797" cy="1332168"/>
              <a:chOff x="9612069" y="4989102"/>
              <a:chExt cx="2204514" cy="1040068"/>
            </a:xfrm>
          </p:grpSpPr>
          <p:sp>
            <p:nvSpPr>
              <p:cNvPr id="10" name="Rectangle 9">
                <a:extLst>
                  <a:ext uri="{FF2B5EF4-FFF2-40B4-BE49-F238E27FC236}">
                    <a16:creationId xmlns:a16="http://schemas.microsoft.com/office/drawing/2014/main" id="{169BE4F0-9674-0E7B-E751-AF89A385C356}"/>
                  </a:ext>
                </a:extLst>
              </p:cNvPr>
              <p:cNvSpPr/>
              <p:nvPr/>
            </p:nvSpPr>
            <p:spPr>
              <a:xfrm>
                <a:off x="9612069" y="4989102"/>
                <a:ext cx="2204514" cy="1040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a:extLst>
                  <a:ext uri="{FF2B5EF4-FFF2-40B4-BE49-F238E27FC236}">
                    <a16:creationId xmlns:a16="http://schemas.microsoft.com/office/drawing/2014/main" id="{BD9F24EC-1FE5-23B8-3A17-671E16E97C44}"/>
                  </a:ext>
                </a:extLst>
              </p:cNvPr>
              <p:cNvPicPr>
                <a:picLocks noChangeAspect="1"/>
              </p:cNvPicPr>
              <p:nvPr/>
            </p:nvPicPr>
            <p:blipFill>
              <a:blip r:embed="rId3"/>
              <a:stretch>
                <a:fillRect/>
              </a:stretch>
            </p:blipFill>
            <p:spPr>
              <a:xfrm>
                <a:off x="9859047" y="5051291"/>
                <a:ext cx="1714500" cy="952500"/>
              </a:xfrm>
              <a:prstGeom prst="rect">
                <a:avLst/>
              </a:prstGeom>
            </p:spPr>
          </p:pic>
        </p:grpSp>
        <p:pic>
          <p:nvPicPr>
            <p:cNvPr id="8" name="Picture 7">
              <a:extLst>
                <a:ext uri="{FF2B5EF4-FFF2-40B4-BE49-F238E27FC236}">
                  <a16:creationId xmlns:a16="http://schemas.microsoft.com/office/drawing/2014/main" id="{BB05FB9E-5B5A-75E7-664E-221A5393C309}"/>
                </a:ext>
              </a:extLst>
            </p:cNvPr>
            <p:cNvPicPr>
              <a:picLocks noChangeAspect="1"/>
            </p:cNvPicPr>
            <p:nvPr/>
          </p:nvPicPr>
          <p:blipFill>
            <a:blip r:embed="rId4"/>
            <a:stretch>
              <a:fillRect/>
            </a:stretch>
          </p:blipFill>
          <p:spPr>
            <a:xfrm>
              <a:off x="3610077" y="5217703"/>
              <a:ext cx="2692603" cy="1332168"/>
            </a:xfrm>
            <a:prstGeom prst="rect">
              <a:avLst/>
            </a:prstGeom>
          </p:spPr>
        </p:pic>
        <p:pic>
          <p:nvPicPr>
            <p:cNvPr id="9" name="Picture 8">
              <a:extLst>
                <a:ext uri="{FF2B5EF4-FFF2-40B4-BE49-F238E27FC236}">
                  <a16:creationId xmlns:a16="http://schemas.microsoft.com/office/drawing/2014/main" id="{FAA8BDB3-EC3A-D41C-472B-E2112E9C52C4}"/>
                </a:ext>
              </a:extLst>
            </p:cNvPr>
            <p:cNvPicPr>
              <a:picLocks noChangeAspect="1"/>
            </p:cNvPicPr>
            <p:nvPr/>
          </p:nvPicPr>
          <p:blipFill>
            <a:blip r:embed="rId5"/>
            <a:stretch>
              <a:fillRect/>
            </a:stretch>
          </p:blipFill>
          <p:spPr>
            <a:xfrm>
              <a:off x="6302681" y="5273784"/>
              <a:ext cx="3071346" cy="1220007"/>
            </a:xfrm>
            <a:prstGeom prst="rect">
              <a:avLst/>
            </a:prstGeom>
          </p:spPr>
        </p:pic>
      </p:grpSp>
    </p:spTree>
    <p:extLst>
      <p:ext uri="{BB962C8B-B14F-4D97-AF65-F5344CB8AC3E}">
        <p14:creationId xmlns:p14="http://schemas.microsoft.com/office/powerpoint/2010/main" val="2765580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82D7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C914C1-B2F5-D359-74A7-4B45253170B2}"/>
              </a:ext>
            </a:extLst>
          </p:cNvPr>
          <p:cNvPicPr>
            <a:picLocks noChangeAspect="1"/>
          </p:cNvPicPr>
          <p:nvPr/>
        </p:nvPicPr>
        <p:blipFill rotWithShape="1">
          <a:blip r:embed="rId2"/>
          <a:srcRect l="685"/>
          <a:stretch/>
        </p:blipFill>
        <p:spPr>
          <a:xfrm>
            <a:off x="2653337" y="34290"/>
            <a:ext cx="6766888" cy="6560820"/>
          </a:xfrm>
          <a:prstGeom prst="rect">
            <a:avLst/>
          </a:prstGeom>
        </p:spPr>
      </p:pic>
    </p:spTree>
    <p:extLst>
      <p:ext uri="{BB962C8B-B14F-4D97-AF65-F5344CB8AC3E}">
        <p14:creationId xmlns:p14="http://schemas.microsoft.com/office/powerpoint/2010/main" val="69922127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41747E-760B-8FCE-0C35-33F8921EF8F6}"/>
              </a:ext>
            </a:extLst>
          </p:cNvPr>
          <p:cNvSpPr txBox="1"/>
          <p:nvPr/>
        </p:nvSpPr>
        <p:spPr>
          <a:xfrm>
            <a:off x="3816728" y="884558"/>
            <a:ext cx="7523855" cy="1723549"/>
          </a:xfrm>
          <a:prstGeom prst="rect">
            <a:avLst/>
          </a:prstGeom>
          <a:noFill/>
        </p:spPr>
        <p:txBody>
          <a:bodyPr wrap="square" lIns="91440" tIns="45720" rIns="91440" bIns="45720" rtlCol="0" anchor="t">
            <a:spAutoFit/>
          </a:bodyPr>
          <a:lstStyle/>
          <a:p>
            <a:pPr algn="r">
              <a:spcAft>
                <a:spcPts val="1200"/>
              </a:spcAft>
            </a:pPr>
            <a:r>
              <a:rPr lang="en-US" sz="4000" b="1" dirty="0">
                <a:solidFill>
                  <a:srgbClr val="008591"/>
                </a:solidFill>
                <a:cs typeface="Calibri"/>
              </a:rPr>
              <a:t>Location </a:t>
            </a:r>
          </a:p>
          <a:p>
            <a:endParaRPr lang="en-US" sz="1400" dirty="0">
              <a:latin typeface="Calibri"/>
              <a:ea typeface="Calibri"/>
              <a:cs typeface="Calibri"/>
            </a:endParaRPr>
          </a:p>
          <a:p>
            <a:endParaRPr lang="en-US" sz="1400" dirty="0">
              <a:latin typeface="Calibri"/>
              <a:ea typeface="Calibri"/>
              <a:cs typeface="Calibri"/>
            </a:endParaRPr>
          </a:p>
          <a:p>
            <a:endParaRPr lang="en-US" sz="1400" dirty="0">
              <a:latin typeface="Calibri"/>
              <a:ea typeface="Calibri"/>
              <a:cs typeface="Calibri"/>
            </a:endParaRPr>
          </a:p>
          <a:p>
            <a:endParaRPr lang="en-US" sz="1400" dirty="0">
              <a:latin typeface="Calibri"/>
              <a:ea typeface="Calibri"/>
              <a:cs typeface="Calibri"/>
            </a:endParaRPr>
          </a:p>
        </p:txBody>
      </p:sp>
      <p:pic>
        <p:nvPicPr>
          <p:cNvPr id="5" name="Picture 4" descr="Map&#10;&#10;Description automatically generated">
            <a:extLst>
              <a:ext uri="{FF2B5EF4-FFF2-40B4-BE49-F238E27FC236}">
                <a16:creationId xmlns:a16="http://schemas.microsoft.com/office/drawing/2014/main" id="{DAFF8B3C-78B5-32D6-5A22-6DB05A2C7D16}"/>
              </a:ext>
            </a:extLst>
          </p:cNvPr>
          <p:cNvPicPr>
            <a:picLocks noChangeAspect="1"/>
          </p:cNvPicPr>
          <p:nvPr/>
        </p:nvPicPr>
        <p:blipFill>
          <a:blip r:embed="rId3"/>
          <a:stretch>
            <a:fillRect/>
          </a:stretch>
        </p:blipFill>
        <p:spPr>
          <a:xfrm>
            <a:off x="104775" y="1014461"/>
            <a:ext cx="6756400" cy="5214704"/>
          </a:xfrm>
          <a:prstGeom prst="rect">
            <a:avLst/>
          </a:prstGeom>
        </p:spPr>
      </p:pic>
      <p:pic>
        <p:nvPicPr>
          <p:cNvPr id="6" name="Picture 3" descr="Map&#10;&#10;Description automatically generated">
            <a:extLst>
              <a:ext uri="{FF2B5EF4-FFF2-40B4-BE49-F238E27FC236}">
                <a16:creationId xmlns:a16="http://schemas.microsoft.com/office/drawing/2014/main" id="{CF845939-E7B0-8FED-1199-B7CB07C4C7F9}"/>
              </a:ext>
            </a:extLst>
          </p:cNvPr>
          <p:cNvPicPr>
            <a:picLocks noChangeAspect="1"/>
          </p:cNvPicPr>
          <p:nvPr/>
        </p:nvPicPr>
        <p:blipFill>
          <a:blip r:embed="rId4"/>
          <a:stretch>
            <a:fillRect/>
          </a:stretch>
        </p:blipFill>
        <p:spPr>
          <a:xfrm>
            <a:off x="4774859" y="3621813"/>
            <a:ext cx="4172631" cy="3173770"/>
          </a:xfrm>
          <a:prstGeom prst="rect">
            <a:avLst/>
          </a:prstGeom>
        </p:spPr>
      </p:pic>
      <p:grpSp>
        <p:nvGrpSpPr>
          <p:cNvPr id="9" name="Group 8">
            <a:extLst>
              <a:ext uri="{FF2B5EF4-FFF2-40B4-BE49-F238E27FC236}">
                <a16:creationId xmlns:a16="http://schemas.microsoft.com/office/drawing/2014/main" id="{23998F1F-A9D7-BE7A-FF6F-2DB5AAA0CF7D}"/>
              </a:ext>
            </a:extLst>
          </p:cNvPr>
          <p:cNvGrpSpPr/>
          <p:nvPr/>
        </p:nvGrpSpPr>
        <p:grpSpPr>
          <a:xfrm>
            <a:off x="7991476" y="5973441"/>
            <a:ext cx="4095750" cy="646433"/>
            <a:chOff x="3610076" y="5189654"/>
            <a:chExt cx="8319943" cy="1360217"/>
          </a:xfrm>
        </p:grpSpPr>
        <p:sp>
          <p:nvSpPr>
            <p:cNvPr id="10" name="Rectangle 9">
              <a:extLst>
                <a:ext uri="{FF2B5EF4-FFF2-40B4-BE49-F238E27FC236}">
                  <a16:creationId xmlns:a16="http://schemas.microsoft.com/office/drawing/2014/main" id="{0E18EC91-DB49-47AD-6596-B97C8A6F2B1D}"/>
                </a:ext>
              </a:extLst>
            </p:cNvPr>
            <p:cNvSpPr/>
            <p:nvPr/>
          </p:nvSpPr>
          <p:spPr>
            <a:xfrm>
              <a:off x="3610076" y="5189654"/>
              <a:ext cx="8319943" cy="1359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11" name="Group 10">
              <a:extLst>
                <a:ext uri="{FF2B5EF4-FFF2-40B4-BE49-F238E27FC236}">
                  <a16:creationId xmlns:a16="http://schemas.microsoft.com/office/drawing/2014/main" id="{4EC95211-1B14-7873-B29F-CF4541D741C8}"/>
                </a:ext>
              </a:extLst>
            </p:cNvPr>
            <p:cNvGrpSpPr/>
            <p:nvPr/>
          </p:nvGrpSpPr>
          <p:grpSpPr>
            <a:xfrm>
              <a:off x="9242221" y="5217703"/>
              <a:ext cx="2687797" cy="1332168"/>
              <a:chOff x="9612069" y="4989102"/>
              <a:chExt cx="2204514" cy="1040068"/>
            </a:xfrm>
          </p:grpSpPr>
          <p:sp>
            <p:nvSpPr>
              <p:cNvPr id="14" name="Rectangle 13">
                <a:extLst>
                  <a:ext uri="{FF2B5EF4-FFF2-40B4-BE49-F238E27FC236}">
                    <a16:creationId xmlns:a16="http://schemas.microsoft.com/office/drawing/2014/main" id="{7B1A99F1-8309-1CE8-9AF2-2A271250AAD0}"/>
                  </a:ext>
                </a:extLst>
              </p:cNvPr>
              <p:cNvSpPr/>
              <p:nvPr/>
            </p:nvSpPr>
            <p:spPr>
              <a:xfrm>
                <a:off x="9612069" y="4989102"/>
                <a:ext cx="2204514" cy="1040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5" name="Picture 14">
                <a:extLst>
                  <a:ext uri="{FF2B5EF4-FFF2-40B4-BE49-F238E27FC236}">
                    <a16:creationId xmlns:a16="http://schemas.microsoft.com/office/drawing/2014/main" id="{452B9941-FCD7-1DA6-C019-D183F5D0F553}"/>
                  </a:ext>
                </a:extLst>
              </p:cNvPr>
              <p:cNvPicPr>
                <a:picLocks noChangeAspect="1"/>
              </p:cNvPicPr>
              <p:nvPr/>
            </p:nvPicPr>
            <p:blipFill>
              <a:blip r:embed="rId5"/>
              <a:stretch>
                <a:fillRect/>
              </a:stretch>
            </p:blipFill>
            <p:spPr>
              <a:xfrm>
                <a:off x="9859047" y="5051291"/>
                <a:ext cx="1714500" cy="952500"/>
              </a:xfrm>
              <a:prstGeom prst="rect">
                <a:avLst/>
              </a:prstGeom>
            </p:spPr>
          </p:pic>
        </p:grpSp>
        <p:pic>
          <p:nvPicPr>
            <p:cNvPr id="12" name="Picture 11">
              <a:extLst>
                <a:ext uri="{FF2B5EF4-FFF2-40B4-BE49-F238E27FC236}">
                  <a16:creationId xmlns:a16="http://schemas.microsoft.com/office/drawing/2014/main" id="{E6D74EC0-CEDA-C252-9D68-E71A55A3A563}"/>
                </a:ext>
              </a:extLst>
            </p:cNvPr>
            <p:cNvPicPr>
              <a:picLocks noChangeAspect="1"/>
            </p:cNvPicPr>
            <p:nvPr/>
          </p:nvPicPr>
          <p:blipFill>
            <a:blip r:embed="rId6"/>
            <a:stretch>
              <a:fillRect/>
            </a:stretch>
          </p:blipFill>
          <p:spPr>
            <a:xfrm>
              <a:off x="3610077" y="5217703"/>
              <a:ext cx="2692603" cy="1332168"/>
            </a:xfrm>
            <a:prstGeom prst="rect">
              <a:avLst/>
            </a:prstGeom>
          </p:spPr>
        </p:pic>
        <p:pic>
          <p:nvPicPr>
            <p:cNvPr id="13" name="Picture 12">
              <a:extLst>
                <a:ext uri="{FF2B5EF4-FFF2-40B4-BE49-F238E27FC236}">
                  <a16:creationId xmlns:a16="http://schemas.microsoft.com/office/drawing/2014/main" id="{537C463D-A092-C3C1-DD23-19A676C1BC15}"/>
                </a:ext>
              </a:extLst>
            </p:cNvPr>
            <p:cNvPicPr>
              <a:picLocks noChangeAspect="1"/>
            </p:cNvPicPr>
            <p:nvPr/>
          </p:nvPicPr>
          <p:blipFill>
            <a:blip r:embed="rId7"/>
            <a:stretch>
              <a:fillRect/>
            </a:stretch>
          </p:blipFill>
          <p:spPr>
            <a:xfrm>
              <a:off x="6302681" y="5273784"/>
              <a:ext cx="3071346" cy="1220007"/>
            </a:xfrm>
            <a:prstGeom prst="rect">
              <a:avLst/>
            </a:prstGeom>
          </p:spPr>
        </p:pic>
      </p:grpSp>
    </p:spTree>
    <p:extLst>
      <p:ext uri="{BB962C8B-B14F-4D97-AF65-F5344CB8AC3E}">
        <p14:creationId xmlns:p14="http://schemas.microsoft.com/office/powerpoint/2010/main" val="346719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A3EF73-3521-E34E-ABAF-314F00E7AC4E}"/>
              </a:ext>
            </a:extLst>
          </p:cNvPr>
          <p:cNvSpPr txBox="1"/>
          <p:nvPr/>
        </p:nvSpPr>
        <p:spPr>
          <a:xfrm>
            <a:off x="1175858" y="587617"/>
            <a:ext cx="10409460" cy="1723549"/>
          </a:xfrm>
          <a:prstGeom prst="rect">
            <a:avLst/>
          </a:prstGeom>
          <a:noFill/>
        </p:spPr>
        <p:txBody>
          <a:bodyPr wrap="square" lIns="91440" tIns="45720" rIns="91440" bIns="45720" rtlCol="0" anchor="t">
            <a:spAutoFit/>
          </a:bodyPr>
          <a:lstStyle/>
          <a:p>
            <a:pPr>
              <a:spcAft>
                <a:spcPts val="1200"/>
              </a:spcAft>
            </a:pPr>
            <a:r>
              <a:rPr lang="en-US" sz="4000" b="1" err="1">
                <a:solidFill>
                  <a:srgbClr val="008591"/>
                </a:solidFill>
                <a:cs typeface="Calibri"/>
              </a:rPr>
              <a:t>Waikouaiti</a:t>
            </a:r>
            <a:r>
              <a:rPr lang="en-US" sz="4000" b="1">
                <a:solidFill>
                  <a:srgbClr val="008591"/>
                </a:solidFill>
                <a:cs typeface="Calibri"/>
              </a:rPr>
              <a:t> Water Supply Scheme - Overview</a:t>
            </a:r>
          </a:p>
          <a:p>
            <a:endParaRPr lang="en-US" sz="1400">
              <a:latin typeface="Calibri"/>
              <a:ea typeface="Calibri"/>
              <a:cs typeface="Calibri"/>
            </a:endParaRPr>
          </a:p>
          <a:p>
            <a:endParaRPr lang="en-US" sz="1400">
              <a:latin typeface="Calibri"/>
              <a:ea typeface="Calibri"/>
              <a:cs typeface="Calibri"/>
            </a:endParaRPr>
          </a:p>
          <a:p>
            <a:endParaRPr lang="en-US" sz="1400">
              <a:latin typeface="Calibri"/>
              <a:ea typeface="Calibri"/>
              <a:cs typeface="Calibri"/>
            </a:endParaRPr>
          </a:p>
          <a:p>
            <a:endParaRPr lang="en-US" sz="1400">
              <a:latin typeface="Calibri"/>
              <a:ea typeface="Calibri"/>
              <a:cs typeface="Calibri"/>
            </a:endParaRPr>
          </a:p>
        </p:txBody>
      </p:sp>
      <p:sp>
        <p:nvSpPr>
          <p:cNvPr id="3" name="Title 2">
            <a:extLst>
              <a:ext uri="{FF2B5EF4-FFF2-40B4-BE49-F238E27FC236}">
                <a16:creationId xmlns:a16="http://schemas.microsoft.com/office/drawing/2014/main" id="{17CDE618-7943-6DC7-819D-B5DA9B5918B1}"/>
              </a:ext>
            </a:extLst>
          </p:cNvPr>
          <p:cNvSpPr>
            <a:spLocks noGrp="1"/>
          </p:cNvSpPr>
          <p:nvPr>
            <p:ph type="title"/>
          </p:nvPr>
        </p:nvSpPr>
        <p:spPr/>
        <p:txBody>
          <a:bodyPr/>
          <a:lstStyle/>
          <a:p>
            <a:r>
              <a:rPr lang="en-NZ" b="0" i="0" dirty="0">
                <a:solidFill>
                  <a:srgbClr val="000000"/>
                </a:solidFill>
                <a:effectLst/>
                <a:latin typeface="Times New Roman" panose="02020603050405020304" pitchFamily="18" charset="0"/>
              </a:rPr>
              <a:t> </a:t>
            </a:r>
            <a:endParaRPr lang="en-NZ" dirty="0"/>
          </a:p>
        </p:txBody>
      </p:sp>
      <p:grpSp>
        <p:nvGrpSpPr>
          <p:cNvPr id="12" name="Group 11">
            <a:extLst>
              <a:ext uri="{FF2B5EF4-FFF2-40B4-BE49-F238E27FC236}">
                <a16:creationId xmlns:a16="http://schemas.microsoft.com/office/drawing/2014/main" id="{49FC12BE-2EEA-DA50-DC62-5D20D872E781}"/>
              </a:ext>
            </a:extLst>
          </p:cNvPr>
          <p:cNvGrpSpPr/>
          <p:nvPr/>
        </p:nvGrpSpPr>
        <p:grpSpPr>
          <a:xfrm>
            <a:off x="1680746" y="1335352"/>
            <a:ext cx="10434739" cy="4930106"/>
            <a:chOff x="1680746" y="1335352"/>
            <a:chExt cx="10434739" cy="4930106"/>
          </a:xfrm>
        </p:grpSpPr>
        <p:pic>
          <p:nvPicPr>
            <p:cNvPr id="2" name="Picture 2" descr="Diagram&#10;&#10;Description automatically generated">
              <a:extLst>
                <a:ext uri="{FF2B5EF4-FFF2-40B4-BE49-F238E27FC236}">
                  <a16:creationId xmlns:a16="http://schemas.microsoft.com/office/drawing/2014/main" id="{4182C94B-6812-4269-90C9-7E5EC3263D07}"/>
                </a:ext>
              </a:extLst>
            </p:cNvPr>
            <p:cNvPicPr>
              <a:picLocks noChangeAspect="1"/>
            </p:cNvPicPr>
            <p:nvPr/>
          </p:nvPicPr>
          <p:blipFill>
            <a:blip r:embed="rId4"/>
            <a:stretch>
              <a:fillRect/>
            </a:stretch>
          </p:blipFill>
          <p:spPr>
            <a:xfrm>
              <a:off x="1680746" y="1335352"/>
              <a:ext cx="7779026" cy="4930106"/>
            </a:xfrm>
            <a:prstGeom prst="rect">
              <a:avLst/>
            </a:prstGeom>
          </p:spPr>
        </p:pic>
        <p:grpSp>
          <p:nvGrpSpPr>
            <p:cNvPr id="11" name="Group 10">
              <a:extLst>
                <a:ext uri="{FF2B5EF4-FFF2-40B4-BE49-F238E27FC236}">
                  <a16:creationId xmlns:a16="http://schemas.microsoft.com/office/drawing/2014/main" id="{FCDB3102-C521-BD16-5418-C8233B7154DD}"/>
                </a:ext>
              </a:extLst>
            </p:cNvPr>
            <p:cNvGrpSpPr/>
            <p:nvPr/>
          </p:nvGrpSpPr>
          <p:grpSpPr>
            <a:xfrm>
              <a:off x="2800149" y="1847204"/>
              <a:ext cx="9315336" cy="3675444"/>
              <a:chOff x="2800149" y="1847204"/>
              <a:chExt cx="9315336" cy="3675444"/>
            </a:xfrm>
          </p:grpSpPr>
          <p:sp>
            <p:nvSpPr>
              <p:cNvPr id="5" name="Star: 5 Points 4">
                <a:extLst>
                  <a:ext uri="{FF2B5EF4-FFF2-40B4-BE49-F238E27FC236}">
                    <a16:creationId xmlns:a16="http://schemas.microsoft.com/office/drawing/2014/main" id="{05C4CC3A-B2E6-0A32-7D2C-6EB83868297E}"/>
                  </a:ext>
                </a:extLst>
              </p:cNvPr>
              <p:cNvSpPr/>
              <p:nvPr/>
            </p:nvSpPr>
            <p:spPr>
              <a:xfrm>
                <a:off x="2800149" y="3360388"/>
                <a:ext cx="270933" cy="3074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Z"/>
              </a:p>
            </p:txBody>
          </p:sp>
          <p:sp>
            <p:nvSpPr>
              <p:cNvPr id="7" name="Star: 5 Points 6">
                <a:extLst>
                  <a:ext uri="{FF2B5EF4-FFF2-40B4-BE49-F238E27FC236}">
                    <a16:creationId xmlns:a16="http://schemas.microsoft.com/office/drawing/2014/main" id="{21B68E01-0E71-EDB2-4056-8351A3828FEE}"/>
                  </a:ext>
                </a:extLst>
              </p:cNvPr>
              <p:cNvSpPr/>
              <p:nvPr/>
            </p:nvSpPr>
            <p:spPr>
              <a:xfrm>
                <a:off x="7152017" y="5215203"/>
                <a:ext cx="270933" cy="3074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Z"/>
              </a:p>
            </p:txBody>
          </p:sp>
          <p:sp>
            <p:nvSpPr>
              <p:cNvPr id="8" name="Star: 5 Points 7">
                <a:extLst>
                  <a:ext uri="{FF2B5EF4-FFF2-40B4-BE49-F238E27FC236}">
                    <a16:creationId xmlns:a16="http://schemas.microsoft.com/office/drawing/2014/main" id="{8F661731-3437-76F6-982F-B3A3A8365C06}"/>
                  </a:ext>
                </a:extLst>
              </p:cNvPr>
              <p:cNvSpPr/>
              <p:nvPr/>
            </p:nvSpPr>
            <p:spPr>
              <a:xfrm>
                <a:off x="8456751" y="1847204"/>
                <a:ext cx="270933" cy="3074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Z"/>
              </a:p>
            </p:txBody>
          </p:sp>
          <p:sp>
            <p:nvSpPr>
              <p:cNvPr id="9" name="Star: 5 Points 8">
                <a:extLst>
                  <a:ext uri="{FF2B5EF4-FFF2-40B4-BE49-F238E27FC236}">
                    <a16:creationId xmlns:a16="http://schemas.microsoft.com/office/drawing/2014/main" id="{2AA6B66D-8F94-2142-CDD8-EFF1A7AAFF6C}"/>
                  </a:ext>
                </a:extLst>
              </p:cNvPr>
              <p:cNvSpPr/>
              <p:nvPr/>
            </p:nvSpPr>
            <p:spPr>
              <a:xfrm>
                <a:off x="9790486" y="2042777"/>
                <a:ext cx="270933" cy="3074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Z"/>
              </a:p>
            </p:txBody>
          </p:sp>
          <p:sp>
            <p:nvSpPr>
              <p:cNvPr id="10" name="TextBox 9">
                <a:extLst>
                  <a:ext uri="{FF2B5EF4-FFF2-40B4-BE49-F238E27FC236}">
                    <a16:creationId xmlns:a16="http://schemas.microsoft.com/office/drawing/2014/main" id="{55B04593-C512-3610-0692-2EBF16D8C07F}"/>
                  </a:ext>
                </a:extLst>
              </p:cNvPr>
              <p:cNvSpPr txBox="1"/>
              <p:nvPr/>
            </p:nvSpPr>
            <p:spPr>
              <a:xfrm>
                <a:off x="10036070" y="2104132"/>
                <a:ext cx="2079415" cy="276999"/>
              </a:xfrm>
              <a:prstGeom prst="rect">
                <a:avLst/>
              </a:prstGeom>
              <a:noFill/>
            </p:spPr>
            <p:txBody>
              <a:bodyPr wrap="none" rtlCol="0">
                <a:spAutoFit/>
              </a:bodyPr>
              <a:lstStyle/>
              <a:p>
                <a:r>
                  <a:rPr lang="mi-NZ" sz="1200" dirty="0"/>
                  <a:t>Sites where lead was detected</a:t>
                </a:r>
                <a:endParaRPr lang="en-NZ" sz="1200" dirty="0"/>
              </a:p>
            </p:txBody>
          </p:sp>
        </p:grpSp>
      </p:grpSp>
    </p:spTree>
    <p:extLst>
      <p:ext uri="{BB962C8B-B14F-4D97-AF65-F5344CB8AC3E}">
        <p14:creationId xmlns:p14="http://schemas.microsoft.com/office/powerpoint/2010/main" val="1062665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A8BDA8-7081-5E37-1AD6-5C47AD423918}"/>
              </a:ext>
            </a:extLst>
          </p:cNvPr>
          <p:cNvSpPr/>
          <p:nvPr/>
        </p:nvSpPr>
        <p:spPr>
          <a:xfrm>
            <a:off x="942975" y="3452813"/>
            <a:ext cx="7172325" cy="628650"/>
          </a:xfrm>
          <a:prstGeom prst="rect">
            <a:avLst/>
          </a:prstGeom>
          <a:solidFill>
            <a:srgbClr val="CEE7E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Z" dirty="0">
              <a:solidFill>
                <a:schemeClr val="tx1"/>
              </a:solidFill>
            </a:endParaRPr>
          </a:p>
        </p:txBody>
      </p:sp>
      <p:sp>
        <p:nvSpPr>
          <p:cNvPr id="5" name="Arrow: Bent 4">
            <a:extLst>
              <a:ext uri="{FF2B5EF4-FFF2-40B4-BE49-F238E27FC236}">
                <a16:creationId xmlns:a16="http://schemas.microsoft.com/office/drawing/2014/main" id="{4503DA35-75C5-2ED8-A6A5-0DA4B400A0D6}"/>
              </a:ext>
            </a:extLst>
          </p:cNvPr>
          <p:cNvSpPr/>
          <p:nvPr/>
        </p:nvSpPr>
        <p:spPr>
          <a:xfrm>
            <a:off x="7879624" y="2595568"/>
            <a:ext cx="2593114" cy="1143000"/>
          </a:xfrm>
          <a:prstGeom prst="bentArrow">
            <a:avLst/>
          </a:prstGeom>
          <a:solidFill>
            <a:srgbClr val="CEE7E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Z">
              <a:solidFill>
                <a:schemeClr val="tx1"/>
              </a:solidFill>
            </a:endParaRPr>
          </a:p>
        </p:txBody>
      </p:sp>
      <p:sp>
        <p:nvSpPr>
          <p:cNvPr id="6" name="Arrow: Bent 5">
            <a:extLst>
              <a:ext uri="{FF2B5EF4-FFF2-40B4-BE49-F238E27FC236}">
                <a16:creationId xmlns:a16="http://schemas.microsoft.com/office/drawing/2014/main" id="{42F636E5-6F54-DD40-7C36-B906F1AE3C89}"/>
              </a:ext>
            </a:extLst>
          </p:cNvPr>
          <p:cNvSpPr/>
          <p:nvPr/>
        </p:nvSpPr>
        <p:spPr>
          <a:xfrm flipV="1">
            <a:off x="7879624" y="3738568"/>
            <a:ext cx="2593113" cy="1143000"/>
          </a:xfrm>
          <a:prstGeom prst="bentArrow">
            <a:avLst/>
          </a:prstGeom>
          <a:solidFill>
            <a:srgbClr val="CEE7E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Z">
              <a:solidFill>
                <a:schemeClr val="tx1"/>
              </a:solidFill>
            </a:endParaRPr>
          </a:p>
        </p:txBody>
      </p:sp>
      <p:sp>
        <p:nvSpPr>
          <p:cNvPr id="7" name="TextBox 6">
            <a:extLst>
              <a:ext uri="{FF2B5EF4-FFF2-40B4-BE49-F238E27FC236}">
                <a16:creationId xmlns:a16="http://schemas.microsoft.com/office/drawing/2014/main" id="{B92CB33A-6EE3-6854-DECA-E3437D13822F}"/>
              </a:ext>
            </a:extLst>
          </p:cNvPr>
          <p:cNvSpPr txBox="1"/>
          <p:nvPr/>
        </p:nvSpPr>
        <p:spPr>
          <a:xfrm>
            <a:off x="979800" y="3639042"/>
            <a:ext cx="773109" cy="261610"/>
          </a:xfrm>
          <a:prstGeom prst="rect">
            <a:avLst/>
          </a:prstGeom>
          <a:solidFill>
            <a:srgbClr val="CEE7E9"/>
          </a:solidFill>
          <a:ln>
            <a:noFill/>
          </a:ln>
        </p:spPr>
        <p:txBody>
          <a:bodyPr wrap="square" rtlCol="0">
            <a:spAutoFit/>
          </a:bodyPr>
          <a:lstStyle/>
          <a:p>
            <a:r>
              <a:rPr lang="mi-NZ" sz="1100" dirty="0"/>
              <a:t>July 2020 </a:t>
            </a:r>
            <a:endParaRPr lang="en-NZ" sz="1100" dirty="0"/>
          </a:p>
        </p:txBody>
      </p:sp>
      <p:sp>
        <p:nvSpPr>
          <p:cNvPr id="8" name="TextBox 7">
            <a:extLst>
              <a:ext uri="{FF2B5EF4-FFF2-40B4-BE49-F238E27FC236}">
                <a16:creationId xmlns:a16="http://schemas.microsoft.com/office/drawing/2014/main" id="{FDA64572-E418-D138-F653-9080EC96802A}"/>
              </a:ext>
            </a:extLst>
          </p:cNvPr>
          <p:cNvSpPr txBox="1"/>
          <p:nvPr/>
        </p:nvSpPr>
        <p:spPr>
          <a:xfrm>
            <a:off x="1834258" y="3639042"/>
            <a:ext cx="593583" cy="261610"/>
          </a:xfrm>
          <a:prstGeom prst="rect">
            <a:avLst/>
          </a:prstGeom>
          <a:solidFill>
            <a:srgbClr val="CEE7E9"/>
          </a:solidFill>
          <a:ln>
            <a:noFill/>
          </a:ln>
        </p:spPr>
        <p:txBody>
          <a:bodyPr wrap="square" rtlCol="0">
            <a:spAutoFit/>
          </a:bodyPr>
          <a:lstStyle/>
          <a:p>
            <a:r>
              <a:rPr lang="mi-NZ" sz="1100" dirty="0"/>
              <a:t>August</a:t>
            </a:r>
            <a:endParaRPr lang="en-NZ" sz="1100" dirty="0"/>
          </a:p>
        </p:txBody>
      </p:sp>
      <p:sp>
        <p:nvSpPr>
          <p:cNvPr id="9" name="TextBox 8">
            <a:extLst>
              <a:ext uri="{FF2B5EF4-FFF2-40B4-BE49-F238E27FC236}">
                <a16:creationId xmlns:a16="http://schemas.microsoft.com/office/drawing/2014/main" id="{455636F5-9AA5-D0B4-7AE1-CE58F25D0D23}"/>
              </a:ext>
            </a:extLst>
          </p:cNvPr>
          <p:cNvSpPr txBox="1"/>
          <p:nvPr/>
        </p:nvSpPr>
        <p:spPr>
          <a:xfrm>
            <a:off x="2509190" y="3639042"/>
            <a:ext cx="869087" cy="261610"/>
          </a:xfrm>
          <a:prstGeom prst="rect">
            <a:avLst/>
          </a:prstGeom>
          <a:solidFill>
            <a:srgbClr val="CEE7E9"/>
          </a:solidFill>
          <a:ln>
            <a:noFill/>
          </a:ln>
        </p:spPr>
        <p:txBody>
          <a:bodyPr wrap="square" rtlCol="0">
            <a:spAutoFit/>
          </a:bodyPr>
          <a:lstStyle/>
          <a:p>
            <a:r>
              <a:rPr lang="mi-NZ" sz="1100" dirty="0"/>
              <a:t>September</a:t>
            </a:r>
            <a:endParaRPr lang="en-NZ" sz="1100" dirty="0"/>
          </a:p>
        </p:txBody>
      </p:sp>
      <p:sp>
        <p:nvSpPr>
          <p:cNvPr id="10" name="TextBox 9">
            <a:extLst>
              <a:ext uri="{FF2B5EF4-FFF2-40B4-BE49-F238E27FC236}">
                <a16:creationId xmlns:a16="http://schemas.microsoft.com/office/drawing/2014/main" id="{C8D5609C-DE46-477A-21DC-1623281C744F}"/>
              </a:ext>
            </a:extLst>
          </p:cNvPr>
          <p:cNvSpPr txBox="1"/>
          <p:nvPr/>
        </p:nvSpPr>
        <p:spPr>
          <a:xfrm>
            <a:off x="3459626" y="3639042"/>
            <a:ext cx="741013" cy="261610"/>
          </a:xfrm>
          <a:prstGeom prst="rect">
            <a:avLst/>
          </a:prstGeom>
          <a:solidFill>
            <a:srgbClr val="CEE7E9"/>
          </a:solidFill>
          <a:ln>
            <a:noFill/>
          </a:ln>
        </p:spPr>
        <p:txBody>
          <a:bodyPr wrap="square" rtlCol="0">
            <a:spAutoFit/>
          </a:bodyPr>
          <a:lstStyle/>
          <a:p>
            <a:r>
              <a:rPr lang="mi-NZ" sz="1100" dirty="0"/>
              <a:t>October</a:t>
            </a:r>
            <a:endParaRPr lang="en-NZ" sz="1100" dirty="0"/>
          </a:p>
        </p:txBody>
      </p:sp>
      <p:sp>
        <p:nvSpPr>
          <p:cNvPr id="11" name="TextBox 10">
            <a:extLst>
              <a:ext uri="{FF2B5EF4-FFF2-40B4-BE49-F238E27FC236}">
                <a16:creationId xmlns:a16="http://schemas.microsoft.com/office/drawing/2014/main" id="{39E90568-F035-D5EE-31AF-4D6E5FE00CCA}"/>
              </a:ext>
            </a:extLst>
          </p:cNvPr>
          <p:cNvSpPr txBox="1"/>
          <p:nvPr/>
        </p:nvSpPr>
        <p:spPr>
          <a:xfrm>
            <a:off x="4281988" y="3639042"/>
            <a:ext cx="930570" cy="261610"/>
          </a:xfrm>
          <a:prstGeom prst="rect">
            <a:avLst/>
          </a:prstGeom>
          <a:solidFill>
            <a:srgbClr val="CEE7E9"/>
          </a:solidFill>
          <a:ln>
            <a:noFill/>
          </a:ln>
        </p:spPr>
        <p:txBody>
          <a:bodyPr wrap="square" rtlCol="0">
            <a:spAutoFit/>
          </a:bodyPr>
          <a:lstStyle/>
          <a:p>
            <a:r>
              <a:rPr lang="mi-NZ" sz="1100" dirty="0"/>
              <a:t>November</a:t>
            </a:r>
            <a:endParaRPr lang="en-NZ" sz="1100" dirty="0"/>
          </a:p>
        </p:txBody>
      </p:sp>
      <p:sp>
        <p:nvSpPr>
          <p:cNvPr id="12" name="TextBox 11">
            <a:extLst>
              <a:ext uri="{FF2B5EF4-FFF2-40B4-BE49-F238E27FC236}">
                <a16:creationId xmlns:a16="http://schemas.microsoft.com/office/drawing/2014/main" id="{D06444EB-5FFD-D99D-31A3-A87293EC4123}"/>
              </a:ext>
            </a:extLst>
          </p:cNvPr>
          <p:cNvSpPr txBox="1"/>
          <p:nvPr/>
        </p:nvSpPr>
        <p:spPr>
          <a:xfrm>
            <a:off x="5293907" y="3639042"/>
            <a:ext cx="888716" cy="261610"/>
          </a:xfrm>
          <a:prstGeom prst="rect">
            <a:avLst/>
          </a:prstGeom>
          <a:solidFill>
            <a:srgbClr val="CEE7E9"/>
          </a:solidFill>
          <a:ln>
            <a:noFill/>
          </a:ln>
        </p:spPr>
        <p:txBody>
          <a:bodyPr wrap="square" rtlCol="0">
            <a:spAutoFit/>
          </a:bodyPr>
          <a:lstStyle/>
          <a:p>
            <a:r>
              <a:rPr lang="mi-NZ" sz="1100" dirty="0"/>
              <a:t>December</a:t>
            </a:r>
            <a:endParaRPr lang="en-NZ" sz="1100" dirty="0"/>
          </a:p>
        </p:txBody>
      </p:sp>
      <p:sp>
        <p:nvSpPr>
          <p:cNvPr id="13" name="TextBox 12">
            <a:extLst>
              <a:ext uri="{FF2B5EF4-FFF2-40B4-BE49-F238E27FC236}">
                <a16:creationId xmlns:a16="http://schemas.microsoft.com/office/drawing/2014/main" id="{0CEAAFC7-29EC-513E-F8F5-BB536A4EC418}"/>
              </a:ext>
            </a:extLst>
          </p:cNvPr>
          <p:cNvSpPr txBox="1"/>
          <p:nvPr/>
        </p:nvSpPr>
        <p:spPr>
          <a:xfrm>
            <a:off x="6263972" y="3639042"/>
            <a:ext cx="954125" cy="261610"/>
          </a:xfrm>
          <a:prstGeom prst="rect">
            <a:avLst/>
          </a:prstGeom>
          <a:solidFill>
            <a:srgbClr val="CEE7E9"/>
          </a:solidFill>
          <a:ln>
            <a:noFill/>
          </a:ln>
        </p:spPr>
        <p:txBody>
          <a:bodyPr wrap="square" rtlCol="0">
            <a:spAutoFit/>
          </a:bodyPr>
          <a:lstStyle/>
          <a:p>
            <a:r>
              <a:rPr lang="mi-NZ" sz="1100" dirty="0"/>
              <a:t>January 2021</a:t>
            </a:r>
            <a:endParaRPr lang="en-NZ" sz="1100" dirty="0"/>
          </a:p>
        </p:txBody>
      </p:sp>
      <p:sp>
        <p:nvSpPr>
          <p:cNvPr id="14" name="TextBox 13">
            <a:extLst>
              <a:ext uri="{FF2B5EF4-FFF2-40B4-BE49-F238E27FC236}">
                <a16:creationId xmlns:a16="http://schemas.microsoft.com/office/drawing/2014/main" id="{B8E75A07-0F84-BC86-FA42-01A80A5090F4}"/>
              </a:ext>
            </a:extLst>
          </p:cNvPr>
          <p:cNvSpPr txBox="1"/>
          <p:nvPr/>
        </p:nvSpPr>
        <p:spPr>
          <a:xfrm>
            <a:off x="7299443" y="3639042"/>
            <a:ext cx="815858" cy="261610"/>
          </a:xfrm>
          <a:prstGeom prst="rect">
            <a:avLst/>
          </a:prstGeom>
          <a:solidFill>
            <a:srgbClr val="CEE7E9"/>
          </a:solidFill>
          <a:ln>
            <a:noFill/>
          </a:ln>
        </p:spPr>
        <p:txBody>
          <a:bodyPr wrap="square" rtlCol="0">
            <a:spAutoFit/>
          </a:bodyPr>
          <a:lstStyle/>
          <a:p>
            <a:r>
              <a:rPr lang="mi-NZ" sz="1100" dirty="0"/>
              <a:t>February</a:t>
            </a:r>
            <a:endParaRPr lang="en-NZ" sz="1100" dirty="0"/>
          </a:p>
        </p:txBody>
      </p:sp>
      <p:sp>
        <p:nvSpPr>
          <p:cNvPr id="16" name="Rectangle: Rounded Corners 15">
            <a:extLst>
              <a:ext uri="{FF2B5EF4-FFF2-40B4-BE49-F238E27FC236}">
                <a16:creationId xmlns:a16="http://schemas.microsoft.com/office/drawing/2014/main" id="{51F896DF-E0E4-FC42-7FAB-53082A9DBA07}"/>
              </a:ext>
            </a:extLst>
          </p:cNvPr>
          <p:cNvSpPr/>
          <p:nvPr/>
        </p:nvSpPr>
        <p:spPr>
          <a:xfrm>
            <a:off x="592684" y="2360189"/>
            <a:ext cx="978941" cy="628650"/>
          </a:xfrm>
          <a:prstGeom prst="roundRect">
            <a:avLst/>
          </a:prstGeom>
          <a:solidFill>
            <a:srgbClr val="E3F4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mi-NZ" sz="1100" dirty="0">
                <a:solidFill>
                  <a:schemeClr val="tx1"/>
                </a:solidFill>
              </a:rPr>
              <a:t>July 1 – sampling initiated</a:t>
            </a:r>
            <a:endParaRPr lang="en-NZ" sz="1100" dirty="0">
              <a:solidFill>
                <a:schemeClr val="tx1"/>
              </a:solidFill>
            </a:endParaRPr>
          </a:p>
        </p:txBody>
      </p:sp>
      <p:sp>
        <p:nvSpPr>
          <p:cNvPr id="17" name="Rectangle: Rounded Corners 16">
            <a:extLst>
              <a:ext uri="{FF2B5EF4-FFF2-40B4-BE49-F238E27FC236}">
                <a16:creationId xmlns:a16="http://schemas.microsoft.com/office/drawing/2014/main" id="{24E2F9FE-0D20-02AA-A580-52E1DBC9869D}"/>
              </a:ext>
            </a:extLst>
          </p:cNvPr>
          <p:cNvSpPr/>
          <p:nvPr/>
        </p:nvSpPr>
        <p:spPr>
          <a:xfrm>
            <a:off x="959953" y="4593870"/>
            <a:ext cx="1193381" cy="1108341"/>
          </a:xfrm>
          <a:prstGeom prst="roundRect">
            <a:avLst/>
          </a:prstGeom>
          <a:solidFill>
            <a:srgbClr val="E3F4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mi-NZ" sz="1100" dirty="0">
                <a:solidFill>
                  <a:schemeClr val="tx1"/>
                </a:solidFill>
              </a:rPr>
              <a:t>14 August – Result for first lead exceedance Waikouaiti Golf Course</a:t>
            </a:r>
            <a:endParaRPr lang="en-NZ" sz="1100" dirty="0">
              <a:solidFill>
                <a:schemeClr val="tx1"/>
              </a:solidFill>
            </a:endParaRPr>
          </a:p>
        </p:txBody>
      </p:sp>
      <p:sp>
        <p:nvSpPr>
          <p:cNvPr id="18" name="Rectangle: Rounded Corners 17">
            <a:extLst>
              <a:ext uri="{FF2B5EF4-FFF2-40B4-BE49-F238E27FC236}">
                <a16:creationId xmlns:a16="http://schemas.microsoft.com/office/drawing/2014/main" id="{2E9C4D6B-EFB8-CF40-9210-6523E516CBF2}"/>
              </a:ext>
            </a:extLst>
          </p:cNvPr>
          <p:cNvSpPr/>
          <p:nvPr/>
        </p:nvSpPr>
        <p:spPr>
          <a:xfrm>
            <a:off x="2168323" y="4593870"/>
            <a:ext cx="1193381" cy="935590"/>
          </a:xfrm>
          <a:prstGeom prst="roundRect">
            <a:avLst/>
          </a:prstGeom>
          <a:solidFill>
            <a:srgbClr val="E3F4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mi-NZ" sz="1100" dirty="0">
                <a:solidFill>
                  <a:schemeClr val="tx1"/>
                </a:solidFill>
              </a:rPr>
              <a:t>18 August – Advice from ESR via PHU on proposed response</a:t>
            </a:r>
            <a:endParaRPr lang="en-NZ" sz="1100" dirty="0">
              <a:solidFill>
                <a:schemeClr val="tx1"/>
              </a:solidFill>
            </a:endParaRPr>
          </a:p>
        </p:txBody>
      </p:sp>
      <p:sp>
        <p:nvSpPr>
          <p:cNvPr id="19" name="Rectangle: Rounded Corners 18">
            <a:extLst>
              <a:ext uri="{FF2B5EF4-FFF2-40B4-BE49-F238E27FC236}">
                <a16:creationId xmlns:a16="http://schemas.microsoft.com/office/drawing/2014/main" id="{4E99195C-C940-7C8D-1998-5F320B0C3929}"/>
              </a:ext>
            </a:extLst>
          </p:cNvPr>
          <p:cNvSpPr/>
          <p:nvPr/>
        </p:nvSpPr>
        <p:spPr>
          <a:xfrm>
            <a:off x="3487723" y="1845839"/>
            <a:ext cx="1298590" cy="1143000"/>
          </a:xfrm>
          <a:prstGeom prst="roundRect">
            <a:avLst/>
          </a:prstGeom>
          <a:solidFill>
            <a:srgbClr val="E3F4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mi-NZ" sz="1100" dirty="0">
                <a:solidFill>
                  <a:schemeClr val="tx1"/>
                </a:solidFill>
              </a:rPr>
              <a:t>14 post-flush smaples from Waikouaiti Golf Course through this period 1 &gt; MAV</a:t>
            </a:r>
            <a:endParaRPr lang="en-NZ" sz="1100" dirty="0">
              <a:solidFill>
                <a:schemeClr val="tx1"/>
              </a:solidFill>
            </a:endParaRPr>
          </a:p>
        </p:txBody>
      </p:sp>
      <p:sp>
        <p:nvSpPr>
          <p:cNvPr id="20" name="Rectangle: Rounded Corners 19">
            <a:extLst>
              <a:ext uri="{FF2B5EF4-FFF2-40B4-BE49-F238E27FC236}">
                <a16:creationId xmlns:a16="http://schemas.microsoft.com/office/drawing/2014/main" id="{90070559-B325-00FF-62F7-C6EA527E7120}"/>
              </a:ext>
            </a:extLst>
          </p:cNvPr>
          <p:cNvSpPr/>
          <p:nvPr/>
        </p:nvSpPr>
        <p:spPr>
          <a:xfrm>
            <a:off x="4737799" y="4518205"/>
            <a:ext cx="1368925" cy="1259671"/>
          </a:xfrm>
          <a:prstGeom prst="roundRect">
            <a:avLst/>
          </a:prstGeom>
          <a:solidFill>
            <a:srgbClr val="E3F4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mi-NZ" sz="1100" dirty="0">
                <a:solidFill>
                  <a:schemeClr val="tx1"/>
                </a:solidFill>
              </a:rPr>
              <a:t>18 December – Exceptional lead levels, Wiakouaiti Golf Course and Karitane Bowls Club</a:t>
            </a:r>
            <a:endParaRPr lang="en-NZ" sz="1100" dirty="0">
              <a:solidFill>
                <a:schemeClr val="tx1"/>
              </a:solidFill>
            </a:endParaRPr>
          </a:p>
        </p:txBody>
      </p:sp>
      <p:sp>
        <p:nvSpPr>
          <p:cNvPr id="21" name="Rectangle: Rounded Corners 20">
            <a:extLst>
              <a:ext uri="{FF2B5EF4-FFF2-40B4-BE49-F238E27FC236}">
                <a16:creationId xmlns:a16="http://schemas.microsoft.com/office/drawing/2014/main" id="{EF191F19-0174-063A-226B-3B5C314172F1}"/>
              </a:ext>
            </a:extLst>
          </p:cNvPr>
          <p:cNvSpPr/>
          <p:nvPr/>
        </p:nvSpPr>
        <p:spPr>
          <a:xfrm>
            <a:off x="5650780" y="2072054"/>
            <a:ext cx="928734" cy="916785"/>
          </a:xfrm>
          <a:prstGeom prst="roundRect">
            <a:avLst/>
          </a:prstGeom>
          <a:solidFill>
            <a:srgbClr val="E3F4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mi-NZ" sz="1100" dirty="0">
                <a:solidFill>
                  <a:schemeClr val="tx1"/>
                </a:solidFill>
              </a:rPr>
              <a:t>8 Jan - notify DWA of exceptional results</a:t>
            </a:r>
            <a:endParaRPr lang="en-NZ" sz="1100" dirty="0">
              <a:solidFill>
                <a:schemeClr val="tx1"/>
              </a:solidFill>
            </a:endParaRPr>
          </a:p>
        </p:txBody>
      </p:sp>
      <p:sp>
        <p:nvSpPr>
          <p:cNvPr id="22" name="Rectangle: Rounded Corners 21">
            <a:extLst>
              <a:ext uri="{FF2B5EF4-FFF2-40B4-BE49-F238E27FC236}">
                <a16:creationId xmlns:a16="http://schemas.microsoft.com/office/drawing/2014/main" id="{58FA03D3-E018-EAEA-0455-BF31977D84BD}"/>
              </a:ext>
            </a:extLst>
          </p:cNvPr>
          <p:cNvSpPr/>
          <p:nvPr/>
        </p:nvSpPr>
        <p:spPr>
          <a:xfrm>
            <a:off x="6144292" y="4684280"/>
            <a:ext cx="952782" cy="1023783"/>
          </a:xfrm>
          <a:prstGeom prst="roundRect">
            <a:avLst/>
          </a:prstGeom>
          <a:solidFill>
            <a:srgbClr val="E3F4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mi-NZ" sz="1100" dirty="0">
                <a:solidFill>
                  <a:schemeClr val="tx1"/>
                </a:solidFill>
              </a:rPr>
              <a:t>27 Jan - meeting with DCC, DWA and PHS</a:t>
            </a:r>
            <a:endParaRPr lang="en-NZ" sz="1100" dirty="0">
              <a:solidFill>
                <a:schemeClr val="tx1"/>
              </a:solidFill>
            </a:endParaRPr>
          </a:p>
        </p:txBody>
      </p:sp>
      <p:sp>
        <p:nvSpPr>
          <p:cNvPr id="23" name="Rectangle: Rounded Corners 22">
            <a:extLst>
              <a:ext uri="{FF2B5EF4-FFF2-40B4-BE49-F238E27FC236}">
                <a16:creationId xmlns:a16="http://schemas.microsoft.com/office/drawing/2014/main" id="{D4321A86-4B15-F136-FADD-5C28209EE4BD}"/>
              </a:ext>
            </a:extLst>
          </p:cNvPr>
          <p:cNvSpPr/>
          <p:nvPr/>
        </p:nvSpPr>
        <p:spPr>
          <a:xfrm>
            <a:off x="7134641" y="4684280"/>
            <a:ext cx="952782" cy="909477"/>
          </a:xfrm>
          <a:prstGeom prst="roundRect">
            <a:avLst/>
          </a:prstGeom>
          <a:solidFill>
            <a:srgbClr val="E3F4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mi-NZ" sz="1100" dirty="0">
                <a:solidFill>
                  <a:schemeClr val="tx1"/>
                </a:solidFill>
              </a:rPr>
              <a:t>29 Jan – raw water reservoir &gt; MAV</a:t>
            </a:r>
            <a:endParaRPr lang="en-NZ" sz="1100" dirty="0">
              <a:solidFill>
                <a:schemeClr val="tx1"/>
              </a:solidFill>
            </a:endParaRPr>
          </a:p>
        </p:txBody>
      </p:sp>
      <p:sp>
        <p:nvSpPr>
          <p:cNvPr id="24" name="Rectangle: Rounded Corners 23">
            <a:extLst>
              <a:ext uri="{FF2B5EF4-FFF2-40B4-BE49-F238E27FC236}">
                <a16:creationId xmlns:a16="http://schemas.microsoft.com/office/drawing/2014/main" id="{527B152C-D2DE-A6F2-2B22-1EC00D41C968}"/>
              </a:ext>
            </a:extLst>
          </p:cNvPr>
          <p:cNvSpPr/>
          <p:nvPr/>
        </p:nvSpPr>
        <p:spPr>
          <a:xfrm>
            <a:off x="7073949" y="1965152"/>
            <a:ext cx="846870" cy="1023687"/>
          </a:xfrm>
          <a:prstGeom prst="roundRect">
            <a:avLst/>
          </a:prstGeom>
          <a:solidFill>
            <a:srgbClr val="E3F4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mi-NZ" sz="1200" dirty="0">
                <a:solidFill>
                  <a:schemeClr val="tx1"/>
                </a:solidFill>
              </a:rPr>
              <a:t>2 Feb– MoH issue DND notice </a:t>
            </a:r>
            <a:endParaRPr lang="en-NZ" sz="1200" dirty="0">
              <a:solidFill>
                <a:schemeClr val="tx1"/>
              </a:solidFill>
            </a:endParaRPr>
          </a:p>
        </p:txBody>
      </p:sp>
      <p:sp>
        <p:nvSpPr>
          <p:cNvPr id="25" name="Rectangle: Rounded Corners 24">
            <a:extLst>
              <a:ext uri="{FF2B5EF4-FFF2-40B4-BE49-F238E27FC236}">
                <a16:creationId xmlns:a16="http://schemas.microsoft.com/office/drawing/2014/main" id="{479C4123-54BD-0506-08D1-78E89D7E991C}"/>
              </a:ext>
            </a:extLst>
          </p:cNvPr>
          <p:cNvSpPr/>
          <p:nvPr/>
        </p:nvSpPr>
        <p:spPr>
          <a:xfrm>
            <a:off x="10580692" y="2235855"/>
            <a:ext cx="1368925" cy="1023687"/>
          </a:xfrm>
          <a:prstGeom prst="roundRect">
            <a:avLst/>
          </a:prstGeom>
          <a:solidFill>
            <a:srgbClr val="E3F4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mi-NZ" sz="1400" dirty="0">
                <a:solidFill>
                  <a:schemeClr val="tx1"/>
                </a:solidFill>
              </a:rPr>
              <a:t>DCC instigate response and investigation </a:t>
            </a:r>
            <a:endParaRPr lang="en-NZ" sz="1400" dirty="0">
              <a:solidFill>
                <a:schemeClr val="tx1"/>
              </a:solidFill>
            </a:endParaRPr>
          </a:p>
        </p:txBody>
      </p:sp>
      <p:sp>
        <p:nvSpPr>
          <p:cNvPr id="26" name="Rectangle: Rounded Corners 25">
            <a:extLst>
              <a:ext uri="{FF2B5EF4-FFF2-40B4-BE49-F238E27FC236}">
                <a16:creationId xmlns:a16="http://schemas.microsoft.com/office/drawing/2014/main" id="{7978B9CF-7C4D-332B-21DB-60CDF18D530F}"/>
              </a:ext>
            </a:extLst>
          </p:cNvPr>
          <p:cNvSpPr/>
          <p:nvPr/>
        </p:nvSpPr>
        <p:spPr>
          <a:xfrm>
            <a:off x="10580692" y="3900653"/>
            <a:ext cx="1368925" cy="1023774"/>
          </a:xfrm>
          <a:prstGeom prst="roundRect">
            <a:avLst/>
          </a:prstGeom>
          <a:solidFill>
            <a:srgbClr val="E3F4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mi-NZ" sz="1400" dirty="0">
                <a:solidFill>
                  <a:schemeClr val="tx1"/>
                </a:solidFill>
              </a:rPr>
              <a:t>MoH instigate health screening</a:t>
            </a:r>
            <a:endParaRPr lang="en-NZ" sz="1400" dirty="0">
              <a:solidFill>
                <a:schemeClr val="tx1"/>
              </a:solidFill>
            </a:endParaRPr>
          </a:p>
        </p:txBody>
      </p:sp>
      <p:sp>
        <p:nvSpPr>
          <p:cNvPr id="28" name="TextBox 27">
            <a:extLst>
              <a:ext uri="{FF2B5EF4-FFF2-40B4-BE49-F238E27FC236}">
                <a16:creationId xmlns:a16="http://schemas.microsoft.com/office/drawing/2014/main" id="{95ACCCE5-0A1F-E19D-5F44-EF0414C5E12E}"/>
              </a:ext>
            </a:extLst>
          </p:cNvPr>
          <p:cNvSpPr txBox="1"/>
          <p:nvPr/>
        </p:nvSpPr>
        <p:spPr>
          <a:xfrm>
            <a:off x="724008" y="543962"/>
            <a:ext cx="11217346" cy="707886"/>
          </a:xfrm>
          <a:prstGeom prst="rect">
            <a:avLst/>
          </a:prstGeom>
          <a:noFill/>
        </p:spPr>
        <p:txBody>
          <a:bodyPr wrap="square" lIns="91440" tIns="45720" rIns="91440" bIns="45720" rtlCol="0" anchor="t">
            <a:spAutoFit/>
          </a:bodyPr>
          <a:lstStyle/>
          <a:p>
            <a:pPr>
              <a:spcAft>
                <a:spcPts val="1200"/>
              </a:spcAft>
            </a:pPr>
            <a:r>
              <a:rPr lang="en-US" sz="4000" b="1" dirty="0">
                <a:solidFill>
                  <a:srgbClr val="008591"/>
                </a:solidFill>
              </a:rPr>
              <a:t>Summary timeline – to beginning of investigations</a:t>
            </a:r>
            <a:endParaRPr lang="en-US" sz="1400" dirty="0">
              <a:latin typeface="Calibri"/>
              <a:ea typeface="Calibri"/>
              <a:cs typeface="Calibri"/>
            </a:endParaRPr>
          </a:p>
        </p:txBody>
      </p:sp>
      <p:cxnSp>
        <p:nvCxnSpPr>
          <p:cNvPr id="30" name="Straight Arrow Connector 29">
            <a:extLst>
              <a:ext uri="{FF2B5EF4-FFF2-40B4-BE49-F238E27FC236}">
                <a16:creationId xmlns:a16="http://schemas.microsoft.com/office/drawing/2014/main" id="{A0D54F72-F356-CF3A-2128-582E9961C930}"/>
              </a:ext>
            </a:extLst>
          </p:cNvPr>
          <p:cNvCxnSpPr>
            <a:stCxn id="16" idx="2"/>
          </p:cNvCxnSpPr>
          <p:nvPr/>
        </p:nvCxnSpPr>
        <p:spPr>
          <a:xfrm flipH="1">
            <a:off x="1082154" y="2988839"/>
            <a:ext cx="1" cy="4639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or: Elbow 34">
            <a:extLst>
              <a:ext uri="{FF2B5EF4-FFF2-40B4-BE49-F238E27FC236}">
                <a16:creationId xmlns:a16="http://schemas.microsoft.com/office/drawing/2014/main" id="{2742DDEA-1CA3-6B50-7CEE-00FF2F14598E}"/>
              </a:ext>
            </a:extLst>
          </p:cNvPr>
          <p:cNvCxnSpPr>
            <a:stCxn id="17" idx="0"/>
          </p:cNvCxnSpPr>
          <p:nvPr/>
        </p:nvCxnSpPr>
        <p:spPr>
          <a:xfrm rot="5400000" flipH="1" flipV="1">
            <a:off x="1553374" y="4084734"/>
            <a:ext cx="512406" cy="505866"/>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45" name="Connector: Elbow 44">
            <a:extLst>
              <a:ext uri="{FF2B5EF4-FFF2-40B4-BE49-F238E27FC236}">
                <a16:creationId xmlns:a16="http://schemas.microsoft.com/office/drawing/2014/main" id="{D3397C64-8F4F-DACC-9E03-B333E9EA07DD}"/>
              </a:ext>
            </a:extLst>
          </p:cNvPr>
          <p:cNvCxnSpPr/>
          <p:nvPr/>
        </p:nvCxnSpPr>
        <p:spPr>
          <a:xfrm rot="16200000" flipV="1">
            <a:off x="2248600" y="4098712"/>
            <a:ext cx="504970" cy="479592"/>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1D8D7350-A7DB-9DEE-66B0-52F80D076FBD}"/>
              </a:ext>
            </a:extLst>
          </p:cNvPr>
          <p:cNvCxnSpPr/>
          <p:nvPr/>
        </p:nvCxnSpPr>
        <p:spPr>
          <a:xfrm>
            <a:off x="2924665" y="3124200"/>
            <a:ext cx="0" cy="3385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4403D318-0747-29A7-BB38-74FE10A11FAE}"/>
              </a:ext>
            </a:extLst>
          </p:cNvPr>
          <p:cNvCxnSpPr/>
          <p:nvPr/>
        </p:nvCxnSpPr>
        <p:spPr>
          <a:xfrm>
            <a:off x="5636445" y="3124200"/>
            <a:ext cx="0" cy="3286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EEF233EF-590D-4AEC-3B44-E6DB68ACF66E}"/>
              </a:ext>
            </a:extLst>
          </p:cNvPr>
          <p:cNvCxnSpPr/>
          <p:nvPr/>
        </p:nvCxnSpPr>
        <p:spPr>
          <a:xfrm>
            <a:off x="2924665" y="3124200"/>
            <a:ext cx="2711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E506A94-F77D-E1F2-50DD-4BAB5E4D3893}"/>
              </a:ext>
            </a:extLst>
          </p:cNvPr>
          <p:cNvCxnSpPr>
            <a:endCxn id="19" idx="2"/>
          </p:cNvCxnSpPr>
          <p:nvPr/>
        </p:nvCxnSpPr>
        <p:spPr>
          <a:xfrm flipV="1">
            <a:off x="4137018" y="2988839"/>
            <a:ext cx="0" cy="1353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F87BF8E8-EF77-29C7-9969-91BA21D32D53}"/>
              </a:ext>
            </a:extLst>
          </p:cNvPr>
          <p:cNvCxnSpPr>
            <a:stCxn id="21" idx="2"/>
          </p:cNvCxnSpPr>
          <p:nvPr/>
        </p:nvCxnSpPr>
        <p:spPr>
          <a:xfrm rot="16200000" flipH="1">
            <a:off x="6029046" y="3074939"/>
            <a:ext cx="473896" cy="30169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FF1FBF1-4AE7-210C-3CA9-5667A36CB901}"/>
              </a:ext>
            </a:extLst>
          </p:cNvPr>
          <p:cNvCxnSpPr>
            <a:stCxn id="24" idx="2"/>
          </p:cNvCxnSpPr>
          <p:nvPr/>
        </p:nvCxnSpPr>
        <p:spPr>
          <a:xfrm>
            <a:off x="7497384" y="2988839"/>
            <a:ext cx="0" cy="4594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0B337AC-35E5-8386-65DC-5478E48DD81E}"/>
              </a:ext>
            </a:extLst>
          </p:cNvPr>
          <p:cNvCxnSpPr>
            <a:stCxn id="22" idx="0"/>
          </p:cNvCxnSpPr>
          <p:nvPr/>
        </p:nvCxnSpPr>
        <p:spPr>
          <a:xfrm rot="5400000" flipH="1" flipV="1">
            <a:off x="6488290" y="4216135"/>
            <a:ext cx="600538" cy="33575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278FAB80-0655-05B6-C42B-227417978EF7}"/>
              </a:ext>
            </a:extLst>
          </p:cNvPr>
          <p:cNvCxnSpPr>
            <a:stCxn id="23" idx="0"/>
          </p:cNvCxnSpPr>
          <p:nvPr/>
        </p:nvCxnSpPr>
        <p:spPr>
          <a:xfrm rot="16200000" flipV="1">
            <a:off x="7054926" y="4128173"/>
            <a:ext cx="598256" cy="51395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1DF35372-CD7E-6534-9B95-AA8A7411835C}"/>
              </a:ext>
            </a:extLst>
          </p:cNvPr>
          <p:cNvCxnSpPr>
            <a:stCxn id="20" idx="0"/>
          </p:cNvCxnSpPr>
          <p:nvPr/>
        </p:nvCxnSpPr>
        <p:spPr>
          <a:xfrm rot="5400000" flipH="1" flipV="1">
            <a:off x="5361892" y="4141833"/>
            <a:ext cx="436742" cy="316003"/>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F1572CB1-882B-7248-E3D7-AC7511A64A69}"/>
              </a:ext>
            </a:extLst>
          </p:cNvPr>
          <p:cNvGrpSpPr/>
          <p:nvPr/>
        </p:nvGrpSpPr>
        <p:grpSpPr>
          <a:xfrm>
            <a:off x="7991476" y="5973441"/>
            <a:ext cx="4095750" cy="646433"/>
            <a:chOff x="3610076" y="5189654"/>
            <a:chExt cx="8319943" cy="1360217"/>
          </a:xfrm>
        </p:grpSpPr>
        <p:sp>
          <p:nvSpPr>
            <p:cNvPr id="78" name="Rectangle 77">
              <a:extLst>
                <a:ext uri="{FF2B5EF4-FFF2-40B4-BE49-F238E27FC236}">
                  <a16:creationId xmlns:a16="http://schemas.microsoft.com/office/drawing/2014/main" id="{96F2FD9F-CFE1-1666-D3C2-E81FEAC00A0F}"/>
                </a:ext>
              </a:extLst>
            </p:cNvPr>
            <p:cNvSpPr/>
            <p:nvPr/>
          </p:nvSpPr>
          <p:spPr>
            <a:xfrm>
              <a:off x="3610076" y="5189654"/>
              <a:ext cx="8319943" cy="1359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79" name="Group 78">
              <a:extLst>
                <a:ext uri="{FF2B5EF4-FFF2-40B4-BE49-F238E27FC236}">
                  <a16:creationId xmlns:a16="http://schemas.microsoft.com/office/drawing/2014/main" id="{C061D11C-21F7-075C-716B-E8283BA111B4}"/>
                </a:ext>
              </a:extLst>
            </p:cNvPr>
            <p:cNvGrpSpPr/>
            <p:nvPr/>
          </p:nvGrpSpPr>
          <p:grpSpPr>
            <a:xfrm>
              <a:off x="9242221" y="5217703"/>
              <a:ext cx="2687797" cy="1332168"/>
              <a:chOff x="9612069" y="4989102"/>
              <a:chExt cx="2204514" cy="1040068"/>
            </a:xfrm>
          </p:grpSpPr>
          <p:sp>
            <p:nvSpPr>
              <p:cNvPr id="82" name="Rectangle 81">
                <a:extLst>
                  <a:ext uri="{FF2B5EF4-FFF2-40B4-BE49-F238E27FC236}">
                    <a16:creationId xmlns:a16="http://schemas.microsoft.com/office/drawing/2014/main" id="{F555B3B2-3739-9E8D-29B8-A1CA503411C5}"/>
                  </a:ext>
                </a:extLst>
              </p:cNvPr>
              <p:cNvSpPr/>
              <p:nvPr/>
            </p:nvSpPr>
            <p:spPr>
              <a:xfrm>
                <a:off x="9612069" y="4989102"/>
                <a:ext cx="2204514" cy="1040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3" name="Picture 82">
                <a:extLst>
                  <a:ext uri="{FF2B5EF4-FFF2-40B4-BE49-F238E27FC236}">
                    <a16:creationId xmlns:a16="http://schemas.microsoft.com/office/drawing/2014/main" id="{62AF7B37-7E9C-6A8B-742D-C0DBF28503A2}"/>
                  </a:ext>
                </a:extLst>
              </p:cNvPr>
              <p:cNvPicPr>
                <a:picLocks noChangeAspect="1"/>
              </p:cNvPicPr>
              <p:nvPr/>
            </p:nvPicPr>
            <p:blipFill>
              <a:blip r:embed="rId3"/>
              <a:stretch>
                <a:fillRect/>
              </a:stretch>
            </p:blipFill>
            <p:spPr>
              <a:xfrm>
                <a:off x="9859047" y="5051291"/>
                <a:ext cx="1714500" cy="952500"/>
              </a:xfrm>
              <a:prstGeom prst="rect">
                <a:avLst/>
              </a:prstGeom>
            </p:spPr>
          </p:pic>
        </p:grpSp>
        <p:pic>
          <p:nvPicPr>
            <p:cNvPr id="80" name="Picture 79">
              <a:extLst>
                <a:ext uri="{FF2B5EF4-FFF2-40B4-BE49-F238E27FC236}">
                  <a16:creationId xmlns:a16="http://schemas.microsoft.com/office/drawing/2014/main" id="{A2B1542F-BC33-3B6B-0606-38CA9A034EA1}"/>
                </a:ext>
              </a:extLst>
            </p:cNvPr>
            <p:cNvPicPr>
              <a:picLocks noChangeAspect="1"/>
            </p:cNvPicPr>
            <p:nvPr/>
          </p:nvPicPr>
          <p:blipFill>
            <a:blip r:embed="rId4"/>
            <a:stretch>
              <a:fillRect/>
            </a:stretch>
          </p:blipFill>
          <p:spPr>
            <a:xfrm>
              <a:off x="3610077" y="5217703"/>
              <a:ext cx="2692603" cy="1332168"/>
            </a:xfrm>
            <a:prstGeom prst="rect">
              <a:avLst/>
            </a:prstGeom>
          </p:spPr>
        </p:pic>
        <p:pic>
          <p:nvPicPr>
            <p:cNvPr id="81" name="Picture 80">
              <a:extLst>
                <a:ext uri="{FF2B5EF4-FFF2-40B4-BE49-F238E27FC236}">
                  <a16:creationId xmlns:a16="http://schemas.microsoft.com/office/drawing/2014/main" id="{FA442FCB-DBD5-8685-D3DA-764C7C39970C}"/>
                </a:ext>
              </a:extLst>
            </p:cNvPr>
            <p:cNvPicPr>
              <a:picLocks noChangeAspect="1"/>
            </p:cNvPicPr>
            <p:nvPr/>
          </p:nvPicPr>
          <p:blipFill>
            <a:blip r:embed="rId5"/>
            <a:stretch>
              <a:fillRect/>
            </a:stretch>
          </p:blipFill>
          <p:spPr>
            <a:xfrm>
              <a:off x="6302681" y="5273784"/>
              <a:ext cx="3071346" cy="1220007"/>
            </a:xfrm>
            <a:prstGeom prst="rect">
              <a:avLst/>
            </a:prstGeom>
          </p:spPr>
        </p:pic>
      </p:grpSp>
    </p:spTree>
    <p:extLst>
      <p:ext uri="{BB962C8B-B14F-4D97-AF65-F5344CB8AC3E}">
        <p14:creationId xmlns:p14="http://schemas.microsoft.com/office/powerpoint/2010/main" val="875546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95ACCCE5-0A1F-E19D-5F44-EF0414C5E12E}"/>
              </a:ext>
            </a:extLst>
          </p:cNvPr>
          <p:cNvSpPr txBox="1"/>
          <p:nvPr/>
        </p:nvSpPr>
        <p:spPr>
          <a:xfrm>
            <a:off x="724008" y="543962"/>
            <a:ext cx="11217346" cy="707886"/>
          </a:xfrm>
          <a:prstGeom prst="rect">
            <a:avLst/>
          </a:prstGeom>
          <a:noFill/>
        </p:spPr>
        <p:txBody>
          <a:bodyPr wrap="square" lIns="91440" tIns="45720" rIns="91440" bIns="45720" rtlCol="0" anchor="t">
            <a:spAutoFit/>
          </a:bodyPr>
          <a:lstStyle/>
          <a:p>
            <a:pPr>
              <a:spcAft>
                <a:spcPts val="1200"/>
              </a:spcAft>
            </a:pPr>
            <a:r>
              <a:rPr lang="en-US" sz="4000" b="1" dirty="0">
                <a:solidFill>
                  <a:srgbClr val="008591"/>
                </a:solidFill>
              </a:rPr>
              <a:t>Timeline – after DNDN issued</a:t>
            </a:r>
          </a:p>
        </p:txBody>
      </p:sp>
      <p:grpSp>
        <p:nvGrpSpPr>
          <p:cNvPr id="77" name="Group 76">
            <a:extLst>
              <a:ext uri="{FF2B5EF4-FFF2-40B4-BE49-F238E27FC236}">
                <a16:creationId xmlns:a16="http://schemas.microsoft.com/office/drawing/2014/main" id="{F1572CB1-882B-7248-E3D7-AC7511A64A69}"/>
              </a:ext>
            </a:extLst>
          </p:cNvPr>
          <p:cNvGrpSpPr/>
          <p:nvPr/>
        </p:nvGrpSpPr>
        <p:grpSpPr>
          <a:xfrm>
            <a:off x="7991476" y="5973441"/>
            <a:ext cx="4095750" cy="646433"/>
            <a:chOff x="3610076" y="5189654"/>
            <a:chExt cx="8319943" cy="1360217"/>
          </a:xfrm>
        </p:grpSpPr>
        <p:sp>
          <p:nvSpPr>
            <p:cNvPr id="78" name="Rectangle 77">
              <a:extLst>
                <a:ext uri="{FF2B5EF4-FFF2-40B4-BE49-F238E27FC236}">
                  <a16:creationId xmlns:a16="http://schemas.microsoft.com/office/drawing/2014/main" id="{96F2FD9F-CFE1-1666-D3C2-E81FEAC00A0F}"/>
                </a:ext>
              </a:extLst>
            </p:cNvPr>
            <p:cNvSpPr/>
            <p:nvPr/>
          </p:nvSpPr>
          <p:spPr>
            <a:xfrm>
              <a:off x="3610076" y="5189654"/>
              <a:ext cx="8319943" cy="1359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79" name="Group 78">
              <a:extLst>
                <a:ext uri="{FF2B5EF4-FFF2-40B4-BE49-F238E27FC236}">
                  <a16:creationId xmlns:a16="http://schemas.microsoft.com/office/drawing/2014/main" id="{C061D11C-21F7-075C-716B-E8283BA111B4}"/>
                </a:ext>
              </a:extLst>
            </p:cNvPr>
            <p:cNvGrpSpPr/>
            <p:nvPr/>
          </p:nvGrpSpPr>
          <p:grpSpPr>
            <a:xfrm>
              <a:off x="9242221" y="5217703"/>
              <a:ext cx="2687797" cy="1332168"/>
              <a:chOff x="9612069" y="4989102"/>
              <a:chExt cx="2204514" cy="1040068"/>
            </a:xfrm>
          </p:grpSpPr>
          <p:sp>
            <p:nvSpPr>
              <p:cNvPr id="82" name="Rectangle 81">
                <a:extLst>
                  <a:ext uri="{FF2B5EF4-FFF2-40B4-BE49-F238E27FC236}">
                    <a16:creationId xmlns:a16="http://schemas.microsoft.com/office/drawing/2014/main" id="{F555B3B2-3739-9E8D-29B8-A1CA503411C5}"/>
                  </a:ext>
                </a:extLst>
              </p:cNvPr>
              <p:cNvSpPr/>
              <p:nvPr/>
            </p:nvSpPr>
            <p:spPr>
              <a:xfrm>
                <a:off x="9612069" y="4989102"/>
                <a:ext cx="2204514" cy="1040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3" name="Picture 82">
                <a:extLst>
                  <a:ext uri="{FF2B5EF4-FFF2-40B4-BE49-F238E27FC236}">
                    <a16:creationId xmlns:a16="http://schemas.microsoft.com/office/drawing/2014/main" id="{62AF7B37-7E9C-6A8B-742D-C0DBF28503A2}"/>
                  </a:ext>
                </a:extLst>
              </p:cNvPr>
              <p:cNvPicPr>
                <a:picLocks noChangeAspect="1"/>
              </p:cNvPicPr>
              <p:nvPr/>
            </p:nvPicPr>
            <p:blipFill>
              <a:blip r:embed="rId3"/>
              <a:stretch>
                <a:fillRect/>
              </a:stretch>
            </p:blipFill>
            <p:spPr>
              <a:xfrm>
                <a:off x="9859047" y="5051291"/>
                <a:ext cx="1714500" cy="952500"/>
              </a:xfrm>
              <a:prstGeom prst="rect">
                <a:avLst/>
              </a:prstGeom>
            </p:spPr>
          </p:pic>
        </p:grpSp>
        <p:pic>
          <p:nvPicPr>
            <p:cNvPr id="80" name="Picture 79">
              <a:extLst>
                <a:ext uri="{FF2B5EF4-FFF2-40B4-BE49-F238E27FC236}">
                  <a16:creationId xmlns:a16="http://schemas.microsoft.com/office/drawing/2014/main" id="{A2B1542F-BC33-3B6B-0606-38CA9A034EA1}"/>
                </a:ext>
              </a:extLst>
            </p:cNvPr>
            <p:cNvPicPr>
              <a:picLocks noChangeAspect="1"/>
            </p:cNvPicPr>
            <p:nvPr/>
          </p:nvPicPr>
          <p:blipFill>
            <a:blip r:embed="rId4"/>
            <a:stretch>
              <a:fillRect/>
            </a:stretch>
          </p:blipFill>
          <p:spPr>
            <a:xfrm>
              <a:off x="3610077" y="5217703"/>
              <a:ext cx="2692603" cy="1332168"/>
            </a:xfrm>
            <a:prstGeom prst="rect">
              <a:avLst/>
            </a:prstGeom>
          </p:spPr>
        </p:pic>
        <p:pic>
          <p:nvPicPr>
            <p:cNvPr id="81" name="Picture 80">
              <a:extLst>
                <a:ext uri="{FF2B5EF4-FFF2-40B4-BE49-F238E27FC236}">
                  <a16:creationId xmlns:a16="http://schemas.microsoft.com/office/drawing/2014/main" id="{FA442FCB-DBD5-8685-D3DA-764C7C39970C}"/>
                </a:ext>
              </a:extLst>
            </p:cNvPr>
            <p:cNvPicPr>
              <a:picLocks noChangeAspect="1"/>
            </p:cNvPicPr>
            <p:nvPr/>
          </p:nvPicPr>
          <p:blipFill>
            <a:blip r:embed="rId5"/>
            <a:stretch>
              <a:fillRect/>
            </a:stretch>
          </p:blipFill>
          <p:spPr>
            <a:xfrm>
              <a:off x="6302681" y="5273784"/>
              <a:ext cx="3071346" cy="1220007"/>
            </a:xfrm>
            <a:prstGeom prst="rect">
              <a:avLst/>
            </a:prstGeom>
          </p:spPr>
        </p:pic>
      </p:grpSp>
      <p:pic>
        <p:nvPicPr>
          <p:cNvPr id="44" name="Picture 43">
            <a:extLst>
              <a:ext uri="{FF2B5EF4-FFF2-40B4-BE49-F238E27FC236}">
                <a16:creationId xmlns:a16="http://schemas.microsoft.com/office/drawing/2014/main" id="{7847D824-B4AE-485F-BEA1-E89AA4135930}"/>
              </a:ext>
            </a:extLst>
          </p:cNvPr>
          <p:cNvPicPr>
            <a:picLocks noChangeAspect="1"/>
          </p:cNvPicPr>
          <p:nvPr/>
        </p:nvPicPr>
        <p:blipFill rotWithShape="1">
          <a:blip r:embed="rId6"/>
          <a:srcRect t="1" b="407"/>
          <a:stretch/>
        </p:blipFill>
        <p:spPr>
          <a:xfrm>
            <a:off x="226157" y="1810203"/>
            <a:ext cx="3714778" cy="4242868"/>
          </a:xfrm>
          <a:prstGeom prst="rect">
            <a:avLst/>
          </a:prstGeom>
        </p:spPr>
      </p:pic>
      <p:pic>
        <p:nvPicPr>
          <p:cNvPr id="46" name="Picture 45">
            <a:extLst>
              <a:ext uri="{FF2B5EF4-FFF2-40B4-BE49-F238E27FC236}">
                <a16:creationId xmlns:a16="http://schemas.microsoft.com/office/drawing/2014/main" id="{6861DEC2-8C59-44D5-ADE8-4E217E76794A}"/>
              </a:ext>
            </a:extLst>
          </p:cNvPr>
          <p:cNvPicPr>
            <a:picLocks noChangeAspect="1"/>
          </p:cNvPicPr>
          <p:nvPr/>
        </p:nvPicPr>
        <p:blipFill rotWithShape="1">
          <a:blip r:embed="rId7"/>
          <a:srcRect l="-44" r="-1194"/>
          <a:stretch/>
        </p:blipFill>
        <p:spPr>
          <a:xfrm>
            <a:off x="4144851" y="2042022"/>
            <a:ext cx="3902298" cy="3444380"/>
          </a:xfrm>
          <a:prstGeom prst="rect">
            <a:avLst/>
          </a:prstGeom>
        </p:spPr>
      </p:pic>
      <p:pic>
        <p:nvPicPr>
          <p:cNvPr id="47" name="Picture 46">
            <a:extLst>
              <a:ext uri="{FF2B5EF4-FFF2-40B4-BE49-F238E27FC236}">
                <a16:creationId xmlns:a16="http://schemas.microsoft.com/office/drawing/2014/main" id="{7EECEA09-29BA-4B93-91A1-EA022C1EF731}"/>
              </a:ext>
            </a:extLst>
          </p:cNvPr>
          <p:cNvPicPr>
            <a:picLocks noChangeAspect="1"/>
          </p:cNvPicPr>
          <p:nvPr/>
        </p:nvPicPr>
        <p:blipFill>
          <a:blip r:embed="rId8"/>
          <a:stretch>
            <a:fillRect/>
          </a:stretch>
        </p:blipFill>
        <p:spPr>
          <a:xfrm>
            <a:off x="8049572" y="1987883"/>
            <a:ext cx="3923558" cy="3887507"/>
          </a:xfrm>
          <a:prstGeom prst="rect">
            <a:avLst/>
          </a:prstGeom>
        </p:spPr>
      </p:pic>
    </p:spTree>
    <p:extLst>
      <p:ext uri="{BB962C8B-B14F-4D97-AF65-F5344CB8AC3E}">
        <p14:creationId xmlns:p14="http://schemas.microsoft.com/office/powerpoint/2010/main" val="385727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A3EF73-3521-E34E-ABAF-314F00E7AC4E}"/>
              </a:ext>
            </a:extLst>
          </p:cNvPr>
          <p:cNvSpPr txBox="1"/>
          <p:nvPr/>
        </p:nvSpPr>
        <p:spPr>
          <a:xfrm>
            <a:off x="762000" y="462356"/>
            <a:ext cx="7523855" cy="1723549"/>
          </a:xfrm>
          <a:prstGeom prst="rect">
            <a:avLst/>
          </a:prstGeom>
          <a:noFill/>
        </p:spPr>
        <p:txBody>
          <a:bodyPr wrap="square" lIns="91440" tIns="45720" rIns="91440" bIns="45720" rtlCol="0" anchor="t">
            <a:spAutoFit/>
          </a:bodyPr>
          <a:lstStyle/>
          <a:p>
            <a:pPr>
              <a:spcAft>
                <a:spcPts val="1200"/>
              </a:spcAft>
            </a:pPr>
            <a:r>
              <a:rPr lang="en-US" sz="4000" b="1" dirty="0">
                <a:solidFill>
                  <a:srgbClr val="008591"/>
                </a:solidFill>
              </a:rPr>
              <a:t>Investigation</a:t>
            </a:r>
          </a:p>
          <a:p>
            <a:endParaRPr lang="en-US" sz="1400" dirty="0">
              <a:latin typeface="Calibri"/>
              <a:ea typeface="Calibri"/>
              <a:cs typeface="Calibri"/>
            </a:endParaRPr>
          </a:p>
          <a:p>
            <a:endParaRPr lang="en-US" sz="1400" dirty="0">
              <a:latin typeface="Calibri"/>
              <a:ea typeface="Calibri"/>
              <a:cs typeface="Calibri"/>
            </a:endParaRPr>
          </a:p>
          <a:p>
            <a:endParaRPr lang="en-US" sz="1400" dirty="0">
              <a:latin typeface="Calibri"/>
              <a:ea typeface="Calibri"/>
              <a:cs typeface="Calibri"/>
            </a:endParaRPr>
          </a:p>
          <a:p>
            <a:endParaRPr lang="en-US" sz="1400" dirty="0">
              <a:latin typeface="Calibri"/>
              <a:ea typeface="Calibri"/>
              <a:cs typeface="Calibri"/>
            </a:endParaRPr>
          </a:p>
        </p:txBody>
      </p:sp>
      <p:graphicFrame>
        <p:nvGraphicFramePr>
          <p:cNvPr id="3" name="Table 2">
            <a:extLst>
              <a:ext uri="{FF2B5EF4-FFF2-40B4-BE49-F238E27FC236}">
                <a16:creationId xmlns:a16="http://schemas.microsoft.com/office/drawing/2014/main" id="{3687C94D-AA5C-40F5-959A-5DD28DB6749C}"/>
              </a:ext>
            </a:extLst>
          </p:cNvPr>
          <p:cNvGraphicFramePr>
            <a:graphicFrameLocks noGrp="1"/>
          </p:cNvGraphicFramePr>
          <p:nvPr>
            <p:extLst>
              <p:ext uri="{D42A27DB-BD31-4B8C-83A1-F6EECF244321}">
                <p14:modId xmlns:p14="http://schemas.microsoft.com/office/powerpoint/2010/main" val="1293750236"/>
              </p:ext>
            </p:extLst>
          </p:nvPr>
        </p:nvGraphicFramePr>
        <p:xfrm>
          <a:off x="762000" y="1324131"/>
          <a:ext cx="11031005" cy="4911353"/>
        </p:xfrm>
        <a:graphic>
          <a:graphicData uri="http://schemas.openxmlformats.org/drawingml/2006/table">
            <a:tbl>
              <a:tblPr firstRow="1" firstCol="1" bandRow="1">
                <a:tableStyleId>{5C22544A-7EE6-4342-B048-85BDC9FD1C3A}</a:tableStyleId>
              </a:tblPr>
              <a:tblGrid>
                <a:gridCol w="2206201">
                  <a:extLst>
                    <a:ext uri="{9D8B030D-6E8A-4147-A177-3AD203B41FA5}">
                      <a16:colId xmlns:a16="http://schemas.microsoft.com/office/drawing/2014/main" val="3111233625"/>
                    </a:ext>
                  </a:extLst>
                </a:gridCol>
                <a:gridCol w="3015864">
                  <a:extLst>
                    <a:ext uri="{9D8B030D-6E8A-4147-A177-3AD203B41FA5}">
                      <a16:colId xmlns:a16="http://schemas.microsoft.com/office/drawing/2014/main" val="1178477452"/>
                    </a:ext>
                  </a:extLst>
                </a:gridCol>
                <a:gridCol w="5808940">
                  <a:extLst>
                    <a:ext uri="{9D8B030D-6E8A-4147-A177-3AD203B41FA5}">
                      <a16:colId xmlns:a16="http://schemas.microsoft.com/office/drawing/2014/main" val="4057876949"/>
                    </a:ext>
                  </a:extLst>
                </a:gridCol>
              </a:tblGrid>
              <a:tr h="708285">
                <a:tc>
                  <a:txBody>
                    <a:bodyPr/>
                    <a:lstStyle/>
                    <a:p>
                      <a:r>
                        <a:rPr lang="en-US" sz="1400">
                          <a:effectLst/>
                        </a:rPr>
                        <a:t>Considerations in Lead Investigation</a:t>
                      </a:r>
                    </a:p>
                  </a:txBody>
                  <a:tcPr marL="68580" marR="68580" marT="0" marB="0"/>
                </a:tc>
                <a:tc>
                  <a:txBody>
                    <a:bodyPr/>
                    <a:lstStyle/>
                    <a:p>
                      <a:r>
                        <a:rPr lang="en-US" sz="1400">
                          <a:effectLst/>
                        </a:rPr>
                        <a:t>Issue</a:t>
                      </a:r>
                    </a:p>
                  </a:txBody>
                  <a:tcPr marL="68580" marR="68580" marT="0" marB="0"/>
                </a:tc>
                <a:tc>
                  <a:txBody>
                    <a:bodyPr/>
                    <a:lstStyle/>
                    <a:p>
                      <a:r>
                        <a:rPr lang="en-US" sz="1400">
                          <a:effectLst/>
                        </a:rPr>
                        <a:t>Investigations Undertaken </a:t>
                      </a:r>
                    </a:p>
                  </a:txBody>
                  <a:tcPr marL="68580" marR="68580" marT="0" marB="0"/>
                </a:tc>
                <a:extLst>
                  <a:ext uri="{0D108BD9-81ED-4DB2-BD59-A6C34878D82A}">
                    <a16:rowId xmlns:a16="http://schemas.microsoft.com/office/drawing/2014/main" val="4213807811"/>
                  </a:ext>
                </a:extLst>
              </a:tr>
              <a:tr h="307503">
                <a:tc rowSpan="2">
                  <a:txBody>
                    <a:bodyPr/>
                    <a:lstStyle/>
                    <a:p>
                      <a:r>
                        <a:rPr lang="en-US" sz="1400">
                          <a:effectLst/>
                        </a:rPr>
                        <a:t>Sample Methodology and Analytical Error</a:t>
                      </a:r>
                    </a:p>
                  </a:txBody>
                  <a:tcPr marL="68580" marR="68580" marT="0" marB="0"/>
                </a:tc>
                <a:tc>
                  <a:txBody>
                    <a:bodyPr/>
                    <a:lstStyle/>
                    <a:p>
                      <a:r>
                        <a:rPr lang="en-US" sz="1400">
                          <a:effectLst/>
                        </a:rPr>
                        <a:t>Sample collection </a:t>
                      </a:r>
                    </a:p>
                  </a:txBody>
                  <a:tcPr marL="68580" marR="68580" marT="0" marB="0"/>
                </a:tc>
                <a:tc rowSpan="2">
                  <a:txBody>
                    <a:bodyPr/>
                    <a:lstStyle/>
                    <a:p>
                      <a:r>
                        <a:rPr lang="en-US" sz="1400">
                          <a:effectLst/>
                        </a:rPr>
                        <a:t>Review of sampling and analytical protocols. Duplicate samples and blanks. </a:t>
                      </a:r>
                    </a:p>
                  </a:txBody>
                  <a:tcPr marL="68580" marR="68580" marT="0" marB="0"/>
                </a:tc>
                <a:extLst>
                  <a:ext uri="{0D108BD9-81ED-4DB2-BD59-A6C34878D82A}">
                    <a16:rowId xmlns:a16="http://schemas.microsoft.com/office/drawing/2014/main" val="3146506661"/>
                  </a:ext>
                </a:extLst>
              </a:tr>
              <a:tr h="505917">
                <a:tc vMerge="1">
                  <a:txBody>
                    <a:bodyPr/>
                    <a:lstStyle/>
                    <a:p>
                      <a:endParaRPr lang="en-US"/>
                    </a:p>
                  </a:txBody>
                  <a:tcPr/>
                </a:tc>
                <a:tc>
                  <a:txBody>
                    <a:bodyPr/>
                    <a:lstStyle/>
                    <a:p>
                      <a:r>
                        <a:rPr lang="en-US" sz="1400">
                          <a:effectLst/>
                        </a:rPr>
                        <a:t>Laboratory Analysis</a:t>
                      </a:r>
                    </a:p>
                  </a:txBody>
                  <a:tcPr marL="68580" marR="68580" marT="0" marB="0"/>
                </a:tc>
                <a:tc vMerge="1">
                  <a:txBody>
                    <a:bodyPr/>
                    <a:lstStyle/>
                    <a:p>
                      <a:endParaRPr lang="en-US"/>
                    </a:p>
                  </a:txBody>
                  <a:tcPr/>
                </a:tc>
                <a:extLst>
                  <a:ext uri="{0D108BD9-81ED-4DB2-BD59-A6C34878D82A}">
                    <a16:rowId xmlns:a16="http://schemas.microsoft.com/office/drawing/2014/main" val="225044042"/>
                  </a:ext>
                </a:extLst>
              </a:tr>
              <a:tr h="404734">
                <a:tc rowSpan="3">
                  <a:txBody>
                    <a:bodyPr/>
                    <a:lstStyle/>
                    <a:p>
                      <a:r>
                        <a:rPr lang="en-US" sz="1400">
                          <a:effectLst/>
                        </a:rPr>
                        <a:t>Lead Leaching and Corrosion</a:t>
                      </a:r>
                    </a:p>
                    <a:p>
                      <a:r>
                        <a:rPr lang="en-US" sz="1400">
                          <a:effectLst/>
                        </a:rPr>
                        <a:t>(potential sources of internally derived lead contamination) </a:t>
                      </a:r>
                    </a:p>
                  </a:txBody>
                  <a:tcPr marL="68580" marR="68580" marT="0" marB="0"/>
                </a:tc>
                <a:tc>
                  <a:txBody>
                    <a:bodyPr/>
                    <a:lstStyle/>
                    <a:p>
                      <a:r>
                        <a:rPr lang="en-US" sz="1400">
                          <a:effectLst/>
                        </a:rPr>
                        <a:t>Corrosivity of finished water</a:t>
                      </a:r>
                    </a:p>
                  </a:txBody>
                  <a:tcPr marL="68580" marR="68580" marT="0" marB="0"/>
                </a:tc>
                <a:tc>
                  <a:txBody>
                    <a:bodyPr/>
                    <a:lstStyle/>
                    <a:p>
                      <a:r>
                        <a:rPr lang="en-US" sz="1400">
                          <a:effectLst/>
                        </a:rPr>
                        <a:t>Review of water quality data including pH, alkalinity, CSMR.</a:t>
                      </a:r>
                    </a:p>
                  </a:txBody>
                  <a:tcPr marL="68580" marR="68580" marT="0" marB="0"/>
                </a:tc>
                <a:extLst>
                  <a:ext uri="{0D108BD9-81ED-4DB2-BD59-A6C34878D82A}">
                    <a16:rowId xmlns:a16="http://schemas.microsoft.com/office/drawing/2014/main" val="454072661"/>
                  </a:ext>
                </a:extLst>
              </a:tr>
              <a:tr h="438462">
                <a:tc vMerge="1">
                  <a:txBody>
                    <a:bodyPr/>
                    <a:lstStyle/>
                    <a:p>
                      <a:endParaRPr lang="en-US"/>
                    </a:p>
                  </a:txBody>
                  <a:tcPr/>
                </a:tc>
                <a:tc>
                  <a:txBody>
                    <a:bodyPr/>
                    <a:lstStyle/>
                    <a:p>
                      <a:r>
                        <a:rPr lang="en-US" sz="1400">
                          <a:effectLst/>
                        </a:rPr>
                        <a:t>Distribution Network (DCC infrastructure) </a:t>
                      </a:r>
                    </a:p>
                  </a:txBody>
                  <a:tcPr marL="68580" marR="68580" marT="0" marB="0"/>
                </a:tc>
                <a:tc>
                  <a:txBody>
                    <a:bodyPr/>
                    <a:lstStyle/>
                    <a:p>
                      <a:r>
                        <a:rPr lang="en-US" sz="1400">
                          <a:effectLst/>
                        </a:rPr>
                        <a:t>Distribution main joints, service connections, backflow.</a:t>
                      </a:r>
                    </a:p>
                  </a:txBody>
                  <a:tcPr marL="68580" marR="68580" marT="0" marB="0"/>
                </a:tc>
                <a:extLst>
                  <a:ext uri="{0D108BD9-81ED-4DB2-BD59-A6C34878D82A}">
                    <a16:rowId xmlns:a16="http://schemas.microsoft.com/office/drawing/2014/main" val="3350669289"/>
                  </a:ext>
                </a:extLst>
              </a:tr>
              <a:tr h="708285">
                <a:tc vMerge="1">
                  <a:txBody>
                    <a:bodyPr/>
                    <a:lstStyle/>
                    <a:p>
                      <a:endParaRPr lang="en-US"/>
                    </a:p>
                  </a:txBody>
                  <a:tcPr/>
                </a:tc>
                <a:tc>
                  <a:txBody>
                    <a:bodyPr/>
                    <a:lstStyle/>
                    <a:p>
                      <a:r>
                        <a:rPr lang="en-US" sz="1400">
                          <a:effectLst/>
                        </a:rPr>
                        <a:t>Localised Lead Leaching</a:t>
                      </a:r>
                    </a:p>
                    <a:p>
                      <a:r>
                        <a:rPr lang="en-US" sz="1400">
                          <a:effectLst/>
                        </a:rPr>
                        <a:t>(generally local plumbing fittings and pipework) </a:t>
                      </a:r>
                    </a:p>
                  </a:txBody>
                  <a:tcPr marL="68580" marR="68580" marT="0" marB="0"/>
                </a:tc>
                <a:tc>
                  <a:txBody>
                    <a:bodyPr/>
                    <a:lstStyle/>
                    <a:p>
                      <a:r>
                        <a:rPr lang="en-US" sz="1400">
                          <a:effectLst/>
                        </a:rPr>
                        <a:t>Review of sample data, review of local plumbing, stagnation tests and profile sampling.</a:t>
                      </a:r>
                    </a:p>
                  </a:txBody>
                  <a:tcPr marL="68580" marR="68580" marT="0" marB="0"/>
                </a:tc>
                <a:extLst>
                  <a:ext uri="{0D108BD9-81ED-4DB2-BD59-A6C34878D82A}">
                    <a16:rowId xmlns:a16="http://schemas.microsoft.com/office/drawing/2014/main" val="674131476"/>
                  </a:ext>
                </a:extLst>
              </a:tr>
              <a:tr h="708285">
                <a:tc rowSpan="3">
                  <a:txBody>
                    <a:bodyPr/>
                    <a:lstStyle/>
                    <a:p>
                      <a:r>
                        <a:rPr lang="en-US" sz="1400">
                          <a:effectLst/>
                        </a:rPr>
                        <a:t>Lead Ingress </a:t>
                      </a:r>
                    </a:p>
                    <a:p>
                      <a:r>
                        <a:rPr lang="en-US" sz="1400">
                          <a:effectLst/>
                        </a:rPr>
                        <a:t>(potential sources of externally derived lead contamination)</a:t>
                      </a:r>
                    </a:p>
                  </a:txBody>
                  <a:tcPr marL="68580" marR="68580" marT="0" marB="0"/>
                </a:tc>
                <a:tc>
                  <a:txBody>
                    <a:bodyPr/>
                    <a:lstStyle/>
                    <a:p>
                      <a:r>
                        <a:rPr lang="en-US" sz="1400">
                          <a:effectLst/>
                        </a:rPr>
                        <a:t>Raw Water Contamination  </a:t>
                      </a:r>
                    </a:p>
                  </a:txBody>
                  <a:tcPr marL="68580" marR="68580" marT="0" marB="0"/>
                </a:tc>
                <a:tc>
                  <a:txBody>
                    <a:bodyPr/>
                    <a:lstStyle/>
                    <a:p>
                      <a:r>
                        <a:rPr lang="en-US" sz="1400">
                          <a:effectLst/>
                        </a:rPr>
                        <a:t>Water quality analysis, Catchment risk assessment, review of raw water and gold mine data, network water age analysis.</a:t>
                      </a:r>
                    </a:p>
                  </a:txBody>
                  <a:tcPr marL="68580" marR="68580" marT="0" marB="0"/>
                </a:tc>
                <a:extLst>
                  <a:ext uri="{0D108BD9-81ED-4DB2-BD59-A6C34878D82A}">
                    <a16:rowId xmlns:a16="http://schemas.microsoft.com/office/drawing/2014/main" val="2143161297"/>
                  </a:ext>
                </a:extLst>
              </a:tr>
              <a:tr h="607101">
                <a:tc vMerge="1">
                  <a:txBody>
                    <a:bodyPr/>
                    <a:lstStyle/>
                    <a:p>
                      <a:endParaRPr lang="en-US"/>
                    </a:p>
                  </a:txBody>
                  <a:tcPr/>
                </a:tc>
                <a:tc>
                  <a:txBody>
                    <a:bodyPr/>
                    <a:lstStyle/>
                    <a:p>
                      <a:r>
                        <a:rPr lang="en-US" sz="1400">
                          <a:effectLst/>
                        </a:rPr>
                        <a:t>Water treatment plant </a:t>
                      </a:r>
                    </a:p>
                  </a:txBody>
                  <a:tcPr marL="68580" marR="68580" marT="0" marB="0"/>
                </a:tc>
                <a:tc>
                  <a:txBody>
                    <a:bodyPr/>
                    <a:lstStyle/>
                    <a:p>
                      <a:r>
                        <a:rPr lang="en-US" sz="1400">
                          <a:effectLst/>
                        </a:rPr>
                        <a:t>Plant operational review, chemical analysis, plant materials review and revision of tube settler operation.</a:t>
                      </a:r>
                    </a:p>
                  </a:txBody>
                  <a:tcPr marL="68580" marR="68580" marT="0" marB="0"/>
                </a:tc>
                <a:extLst>
                  <a:ext uri="{0D108BD9-81ED-4DB2-BD59-A6C34878D82A}">
                    <a16:rowId xmlns:a16="http://schemas.microsoft.com/office/drawing/2014/main" val="3215164831"/>
                  </a:ext>
                </a:extLst>
              </a:tr>
              <a:tr h="522781">
                <a:tc vMerge="1">
                  <a:txBody>
                    <a:bodyPr/>
                    <a:lstStyle/>
                    <a:p>
                      <a:endParaRPr lang="en-US"/>
                    </a:p>
                  </a:txBody>
                  <a:tcPr/>
                </a:tc>
                <a:tc>
                  <a:txBody>
                    <a:bodyPr/>
                    <a:lstStyle/>
                    <a:p>
                      <a:r>
                        <a:rPr lang="en-US" sz="1400">
                          <a:effectLst/>
                        </a:rPr>
                        <a:t>Backflow event </a:t>
                      </a:r>
                    </a:p>
                  </a:txBody>
                  <a:tcPr marL="68580" marR="68580" marT="0" marB="0"/>
                </a:tc>
                <a:tc>
                  <a:txBody>
                    <a:bodyPr/>
                    <a:lstStyle/>
                    <a:p>
                      <a:r>
                        <a:rPr lang="en-US" sz="1400">
                          <a:effectLst/>
                        </a:rPr>
                        <a:t>Review of low-pressure events (breaks) and connected properties.</a:t>
                      </a:r>
                    </a:p>
                  </a:txBody>
                  <a:tcPr marL="68580" marR="68580" marT="0" marB="0"/>
                </a:tc>
                <a:extLst>
                  <a:ext uri="{0D108BD9-81ED-4DB2-BD59-A6C34878D82A}">
                    <a16:rowId xmlns:a16="http://schemas.microsoft.com/office/drawing/2014/main" val="2413442236"/>
                  </a:ext>
                </a:extLst>
              </a:tr>
            </a:tbl>
          </a:graphicData>
        </a:graphic>
      </p:graphicFrame>
    </p:spTree>
    <p:extLst>
      <p:ext uri="{BB962C8B-B14F-4D97-AF65-F5344CB8AC3E}">
        <p14:creationId xmlns:p14="http://schemas.microsoft.com/office/powerpoint/2010/main" val="142852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A3EF73-3521-E34E-ABAF-314F00E7AC4E}"/>
              </a:ext>
            </a:extLst>
          </p:cNvPr>
          <p:cNvSpPr txBox="1"/>
          <p:nvPr/>
        </p:nvSpPr>
        <p:spPr>
          <a:xfrm>
            <a:off x="2599922" y="287814"/>
            <a:ext cx="7523855" cy="1723549"/>
          </a:xfrm>
          <a:prstGeom prst="rect">
            <a:avLst/>
          </a:prstGeom>
          <a:noFill/>
        </p:spPr>
        <p:txBody>
          <a:bodyPr wrap="square" lIns="91440" tIns="45720" rIns="91440" bIns="45720" rtlCol="0" anchor="t">
            <a:spAutoFit/>
          </a:bodyPr>
          <a:lstStyle/>
          <a:p>
            <a:pPr>
              <a:spcAft>
                <a:spcPts val="1200"/>
              </a:spcAft>
            </a:pPr>
            <a:r>
              <a:rPr lang="en-US" sz="4000" b="1" dirty="0">
                <a:solidFill>
                  <a:srgbClr val="008591"/>
                </a:solidFill>
              </a:rPr>
              <a:t>Investigation Findings </a:t>
            </a:r>
          </a:p>
          <a:p>
            <a:endParaRPr lang="en-US" sz="1400" dirty="0">
              <a:latin typeface="Calibri"/>
              <a:ea typeface="Calibri"/>
              <a:cs typeface="Calibri"/>
            </a:endParaRPr>
          </a:p>
          <a:p>
            <a:endParaRPr lang="en-US" sz="1400" dirty="0">
              <a:latin typeface="Calibri"/>
              <a:ea typeface="Calibri"/>
              <a:cs typeface="Calibri"/>
            </a:endParaRPr>
          </a:p>
          <a:p>
            <a:endParaRPr lang="en-US" sz="1400" dirty="0">
              <a:latin typeface="Calibri"/>
              <a:ea typeface="Calibri"/>
              <a:cs typeface="Calibri"/>
            </a:endParaRPr>
          </a:p>
          <a:p>
            <a:endParaRPr lang="en-US" sz="1400" dirty="0">
              <a:latin typeface="Calibri"/>
              <a:ea typeface="Calibri"/>
              <a:cs typeface="Calibri"/>
            </a:endParaRPr>
          </a:p>
        </p:txBody>
      </p:sp>
      <p:graphicFrame>
        <p:nvGraphicFramePr>
          <p:cNvPr id="4" name="Table 3">
            <a:extLst>
              <a:ext uri="{FF2B5EF4-FFF2-40B4-BE49-F238E27FC236}">
                <a16:creationId xmlns:a16="http://schemas.microsoft.com/office/drawing/2014/main" id="{7C8FBA82-6736-46D4-A865-295F92B96B4A}"/>
              </a:ext>
            </a:extLst>
          </p:cNvPr>
          <p:cNvGraphicFramePr>
            <a:graphicFrameLocks noGrp="1"/>
          </p:cNvGraphicFramePr>
          <p:nvPr>
            <p:extLst>
              <p:ext uri="{D42A27DB-BD31-4B8C-83A1-F6EECF244321}">
                <p14:modId xmlns:p14="http://schemas.microsoft.com/office/powerpoint/2010/main" val="2315494008"/>
              </p:ext>
            </p:extLst>
          </p:nvPr>
        </p:nvGraphicFramePr>
        <p:xfrm>
          <a:off x="1274163" y="1061803"/>
          <a:ext cx="9574746" cy="4165235"/>
        </p:xfrm>
        <a:graphic>
          <a:graphicData uri="http://schemas.openxmlformats.org/drawingml/2006/table">
            <a:tbl>
              <a:tblPr firstRow="1" firstCol="1" bandRow="1">
                <a:tableStyleId>{5C22544A-7EE6-4342-B048-85BDC9FD1C3A}</a:tableStyleId>
              </a:tblPr>
              <a:tblGrid>
                <a:gridCol w="2318947">
                  <a:extLst>
                    <a:ext uri="{9D8B030D-6E8A-4147-A177-3AD203B41FA5}">
                      <a16:colId xmlns:a16="http://schemas.microsoft.com/office/drawing/2014/main" val="2881176750"/>
                    </a:ext>
                  </a:extLst>
                </a:gridCol>
                <a:gridCol w="2611760">
                  <a:extLst>
                    <a:ext uri="{9D8B030D-6E8A-4147-A177-3AD203B41FA5}">
                      <a16:colId xmlns:a16="http://schemas.microsoft.com/office/drawing/2014/main" val="4134336857"/>
                    </a:ext>
                  </a:extLst>
                </a:gridCol>
                <a:gridCol w="2611760">
                  <a:extLst>
                    <a:ext uri="{9D8B030D-6E8A-4147-A177-3AD203B41FA5}">
                      <a16:colId xmlns:a16="http://schemas.microsoft.com/office/drawing/2014/main" val="2930250707"/>
                    </a:ext>
                  </a:extLst>
                </a:gridCol>
                <a:gridCol w="2032279">
                  <a:extLst>
                    <a:ext uri="{9D8B030D-6E8A-4147-A177-3AD203B41FA5}">
                      <a16:colId xmlns:a16="http://schemas.microsoft.com/office/drawing/2014/main" val="401427774"/>
                    </a:ext>
                  </a:extLst>
                </a:gridCol>
              </a:tblGrid>
              <a:tr h="295157">
                <a:tc rowSpan="2">
                  <a:txBody>
                    <a:bodyPr/>
                    <a:lstStyle/>
                    <a:p>
                      <a:r>
                        <a:rPr lang="en-US" sz="1800">
                          <a:effectLst/>
                        </a:rPr>
                        <a:t>Sample </a:t>
                      </a:r>
                    </a:p>
                  </a:txBody>
                  <a:tcPr marL="0" marR="0" marT="0" marB="0" anchor="b"/>
                </a:tc>
                <a:tc gridSpan="3">
                  <a:txBody>
                    <a:bodyPr/>
                    <a:lstStyle/>
                    <a:p>
                      <a:r>
                        <a:rPr lang="en-US" sz="1800">
                          <a:effectLst/>
                        </a:rPr>
                        <a:t>Potential Causes of Exceptional Lead Results </a:t>
                      </a: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99042648"/>
                  </a:ext>
                </a:extLst>
              </a:tr>
              <a:tr h="277794">
                <a:tc vMerge="1">
                  <a:txBody>
                    <a:bodyPr/>
                    <a:lstStyle/>
                    <a:p>
                      <a:endParaRPr lang="en-US"/>
                    </a:p>
                  </a:txBody>
                  <a:tcPr/>
                </a:tc>
                <a:tc>
                  <a:txBody>
                    <a:bodyPr/>
                    <a:lstStyle/>
                    <a:p>
                      <a:r>
                        <a:rPr lang="en-US" sz="1800">
                          <a:effectLst/>
                        </a:rPr>
                        <a:t>Likely</a:t>
                      </a:r>
                    </a:p>
                  </a:txBody>
                  <a:tcPr marL="0" marR="0" marT="0" marB="0"/>
                </a:tc>
                <a:tc>
                  <a:txBody>
                    <a:bodyPr/>
                    <a:lstStyle/>
                    <a:p>
                      <a:r>
                        <a:rPr lang="en-US" sz="1800">
                          <a:effectLst/>
                        </a:rPr>
                        <a:t>Unlikely</a:t>
                      </a:r>
                    </a:p>
                  </a:txBody>
                  <a:tcPr marL="0" marR="0" marT="0" marB="0"/>
                </a:tc>
                <a:tc>
                  <a:txBody>
                    <a:bodyPr/>
                    <a:lstStyle/>
                    <a:p>
                      <a:r>
                        <a:rPr lang="en-US" sz="1800">
                          <a:effectLst/>
                        </a:rPr>
                        <a:t>Very Unlikely</a:t>
                      </a:r>
                    </a:p>
                  </a:txBody>
                  <a:tcPr marL="0" marR="0" marT="0" marB="0"/>
                </a:tc>
                <a:extLst>
                  <a:ext uri="{0D108BD9-81ED-4DB2-BD59-A6C34878D82A}">
                    <a16:rowId xmlns:a16="http://schemas.microsoft.com/office/drawing/2014/main" val="1065683444"/>
                  </a:ext>
                </a:extLst>
              </a:tr>
              <a:tr h="1163410">
                <a:tc>
                  <a:txBody>
                    <a:bodyPr/>
                    <a:lstStyle/>
                    <a:p>
                      <a:r>
                        <a:rPr lang="en-US" sz="1800">
                          <a:effectLst/>
                        </a:rPr>
                        <a:t>Treated Water</a:t>
                      </a:r>
                      <a:br>
                        <a:rPr lang="en-US" sz="1800">
                          <a:effectLst/>
                        </a:rPr>
                      </a:br>
                      <a:r>
                        <a:rPr lang="en-US" sz="1800" err="1">
                          <a:effectLst/>
                        </a:rPr>
                        <a:t>Waikouaiti</a:t>
                      </a:r>
                      <a:r>
                        <a:rPr lang="en-US" sz="1800">
                          <a:effectLst/>
                        </a:rPr>
                        <a:t> Golf Club</a:t>
                      </a:r>
                      <a:br>
                        <a:rPr lang="en-US" sz="1800">
                          <a:effectLst/>
                        </a:rPr>
                      </a:br>
                      <a:r>
                        <a:rPr lang="en-US" sz="1800">
                          <a:effectLst/>
                        </a:rPr>
                        <a:t>8 December 2020</a:t>
                      </a:r>
                    </a:p>
                  </a:txBody>
                  <a:tcPr marL="0" marR="0" marT="0" marB="0"/>
                </a:tc>
                <a:tc>
                  <a:txBody>
                    <a:bodyPr/>
                    <a:lstStyle/>
                    <a:p>
                      <a:r>
                        <a:rPr lang="en-US" sz="1800" err="1">
                          <a:effectLst/>
                        </a:rPr>
                        <a:t>Localised</a:t>
                      </a:r>
                      <a:r>
                        <a:rPr lang="en-US" sz="1800">
                          <a:effectLst/>
                        </a:rPr>
                        <a:t> Lead Leaching</a:t>
                      </a:r>
                    </a:p>
                  </a:txBody>
                  <a:tcPr marL="0" marR="0" marT="0" marB="0"/>
                </a:tc>
                <a:tc>
                  <a:txBody>
                    <a:bodyPr/>
                    <a:lstStyle/>
                    <a:p>
                      <a:r>
                        <a:rPr lang="en-US" sz="1800">
                          <a:effectLst/>
                        </a:rPr>
                        <a:t>Sampling Error, Lead Ingress (including from catchment), Network Lead Leaching</a:t>
                      </a:r>
                    </a:p>
                  </a:txBody>
                  <a:tcPr marL="0" marR="0" marT="0" marB="0"/>
                </a:tc>
                <a:tc>
                  <a:txBody>
                    <a:bodyPr/>
                    <a:lstStyle/>
                    <a:p>
                      <a:r>
                        <a:rPr lang="en-US" sz="1800">
                          <a:effectLst/>
                        </a:rPr>
                        <a:t>Backflow, Plant Related Event</a:t>
                      </a:r>
                    </a:p>
                  </a:txBody>
                  <a:tcPr marL="0" marR="0" marT="0" marB="0"/>
                </a:tc>
                <a:extLst>
                  <a:ext uri="{0D108BD9-81ED-4DB2-BD59-A6C34878D82A}">
                    <a16:rowId xmlns:a16="http://schemas.microsoft.com/office/drawing/2014/main" val="3174770778"/>
                  </a:ext>
                </a:extLst>
              </a:tr>
              <a:tr h="1265464">
                <a:tc>
                  <a:txBody>
                    <a:bodyPr/>
                    <a:lstStyle/>
                    <a:p>
                      <a:r>
                        <a:rPr lang="en-US" sz="1800">
                          <a:effectLst/>
                        </a:rPr>
                        <a:t>Treated Water</a:t>
                      </a:r>
                      <a:br>
                        <a:rPr lang="en-US" sz="1800">
                          <a:effectLst/>
                        </a:rPr>
                      </a:br>
                      <a:r>
                        <a:rPr lang="en-US" sz="1800" err="1">
                          <a:effectLst/>
                        </a:rPr>
                        <a:t>Karitane</a:t>
                      </a:r>
                      <a:r>
                        <a:rPr lang="en-US" sz="1800">
                          <a:effectLst/>
                        </a:rPr>
                        <a:t> Bowling Club</a:t>
                      </a:r>
                      <a:br>
                        <a:rPr lang="en-US" sz="1800">
                          <a:effectLst/>
                        </a:rPr>
                      </a:br>
                      <a:r>
                        <a:rPr lang="en-US" sz="1800">
                          <a:effectLst/>
                        </a:rPr>
                        <a:t>8 December 2020</a:t>
                      </a:r>
                    </a:p>
                  </a:txBody>
                  <a:tcPr marL="0" marR="0" marT="0" marB="0"/>
                </a:tc>
                <a:tc>
                  <a:txBody>
                    <a:bodyPr/>
                    <a:lstStyle/>
                    <a:p>
                      <a:r>
                        <a:rPr lang="en-US" sz="1800" err="1">
                          <a:effectLst/>
                        </a:rPr>
                        <a:t>Localised</a:t>
                      </a:r>
                      <a:r>
                        <a:rPr lang="en-US" sz="1800">
                          <a:effectLst/>
                        </a:rPr>
                        <a:t> Lead Leaching</a:t>
                      </a:r>
                    </a:p>
                  </a:txBody>
                  <a:tcPr marL="0" marR="0" marT="0" marB="0"/>
                </a:tc>
                <a:tc>
                  <a:txBody>
                    <a:bodyPr/>
                    <a:lstStyle/>
                    <a:p>
                      <a:r>
                        <a:rPr lang="en-US" sz="1800">
                          <a:effectLst/>
                        </a:rPr>
                        <a:t>Sampling Error, Lead Ingress (including from catchment), Network Lead Leaching</a:t>
                      </a:r>
                    </a:p>
                  </a:txBody>
                  <a:tcPr marL="0" marR="0" marT="0" marB="0"/>
                </a:tc>
                <a:tc>
                  <a:txBody>
                    <a:bodyPr/>
                    <a:lstStyle/>
                    <a:p>
                      <a:r>
                        <a:rPr lang="en-US" sz="1800">
                          <a:effectLst/>
                        </a:rPr>
                        <a:t>Backflow, Plant Related Event</a:t>
                      </a:r>
                    </a:p>
                  </a:txBody>
                  <a:tcPr marL="0" marR="0" marT="0" marB="0"/>
                </a:tc>
                <a:extLst>
                  <a:ext uri="{0D108BD9-81ED-4DB2-BD59-A6C34878D82A}">
                    <a16:rowId xmlns:a16="http://schemas.microsoft.com/office/drawing/2014/main" val="3963619327"/>
                  </a:ext>
                </a:extLst>
              </a:tr>
              <a:tr h="1163410">
                <a:tc>
                  <a:txBody>
                    <a:bodyPr/>
                    <a:lstStyle/>
                    <a:p>
                      <a:r>
                        <a:rPr lang="en-US" sz="1800">
                          <a:effectLst/>
                        </a:rPr>
                        <a:t>Raw Water</a:t>
                      </a:r>
                      <a:br>
                        <a:rPr lang="en-US" sz="1800">
                          <a:effectLst/>
                        </a:rPr>
                      </a:br>
                      <a:r>
                        <a:rPr lang="en-US" sz="1800">
                          <a:effectLst/>
                        </a:rPr>
                        <a:t>20 January 2021</a:t>
                      </a:r>
                    </a:p>
                  </a:txBody>
                  <a:tcPr marL="0" marR="0" marT="0" marB="0"/>
                </a:tc>
                <a:tc>
                  <a:txBody>
                    <a:bodyPr/>
                    <a:lstStyle/>
                    <a:p>
                      <a:r>
                        <a:rPr lang="en-US" sz="1800">
                          <a:effectLst/>
                        </a:rPr>
                        <a:t>Lead Ingress (including from catchment), </a:t>
                      </a:r>
                      <a:r>
                        <a:rPr lang="en-US" sz="1800" err="1">
                          <a:effectLst/>
                        </a:rPr>
                        <a:t>Localised</a:t>
                      </a:r>
                      <a:r>
                        <a:rPr lang="en-US" sz="1800">
                          <a:effectLst/>
                        </a:rPr>
                        <a:t> Lead Leaching</a:t>
                      </a:r>
                    </a:p>
                  </a:txBody>
                  <a:tcPr marL="0" marR="0" marT="0" marB="0"/>
                </a:tc>
                <a:tc>
                  <a:txBody>
                    <a:bodyPr/>
                    <a:lstStyle/>
                    <a:p>
                      <a:r>
                        <a:rPr lang="en-US" sz="1800">
                          <a:effectLst/>
                        </a:rPr>
                        <a:t>Sampling Error, Network Lead Leaching</a:t>
                      </a:r>
                    </a:p>
                  </a:txBody>
                  <a:tcPr marL="0" marR="0" marT="0" marB="0"/>
                </a:tc>
                <a:tc>
                  <a:txBody>
                    <a:bodyPr/>
                    <a:lstStyle/>
                    <a:p>
                      <a:r>
                        <a:rPr lang="en-US" sz="1800">
                          <a:effectLst/>
                        </a:rPr>
                        <a:t>Plant Related Event</a:t>
                      </a:r>
                    </a:p>
                  </a:txBody>
                  <a:tcPr marL="0" marR="0" marT="0" marB="0"/>
                </a:tc>
                <a:extLst>
                  <a:ext uri="{0D108BD9-81ED-4DB2-BD59-A6C34878D82A}">
                    <a16:rowId xmlns:a16="http://schemas.microsoft.com/office/drawing/2014/main" val="2135142785"/>
                  </a:ext>
                </a:extLst>
              </a:tr>
            </a:tbl>
          </a:graphicData>
        </a:graphic>
      </p:graphicFrame>
    </p:spTree>
    <p:extLst>
      <p:ext uri="{BB962C8B-B14F-4D97-AF65-F5344CB8AC3E}">
        <p14:creationId xmlns:p14="http://schemas.microsoft.com/office/powerpoint/2010/main" val="2252542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A3EF73-3521-E34E-ABAF-314F00E7AC4E}"/>
              </a:ext>
            </a:extLst>
          </p:cNvPr>
          <p:cNvSpPr txBox="1"/>
          <p:nvPr/>
        </p:nvSpPr>
        <p:spPr>
          <a:xfrm>
            <a:off x="1114872" y="706040"/>
            <a:ext cx="7523855" cy="3693319"/>
          </a:xfrm>
          <a:prstGeom prst="rect">
            <a:avLst/>
          </a:prstGeom>
          <a:noFill/>
        </p:spPr>
        <p:txBody>
          <a:bodyPr wrap="square" lIns="91440" tIns="45720" rIns="91440" bIns="45720" rtlCol="0" anchor="t">
            <a:spAutoFit/>
          </a:bodyPr>
          <a:lstStyle/>
          <a:p>
            <a:pPr>
              <a:spcAft>
                <a:spcPts val="1200"/>
              </a:spcAft>
            </a:pPr>
            <a:r>
              <a:rPr lang="en-US" sz="4000" b="1" dirty="0">
                <a:solidFill>
                  <a:srgbClr val="008591"/>
                </a:solidFill>
              </a:rPr>
              <a:t>Investigation Lessons Learnt</a:t>
            </a:r>
          </a:p>
          <a:p>
            <a:endParaRPr lang="en-US" sz="2400" dirty="0">
              <a:latin typeface="Calibri"/>
              <a:ea typeface="Calibri"/>
              <a:cs typeface="Calibri"/>
            </a:endParaRPr>
          </a:p>
          <a:p>
            <a:r>
              <a:rPr lang="en-US" sz="2400" b="1" dirty="0">
                <a:latin typeface="Calibri"/>
                <a:ea typeface="Calibri"/>
                <a:cs typeface="Calibri"/>
              </a:rPr>
              <a:t>Key lessons learnt</a:t>
            </a:r>
          </a:p>
          <a:p>
            <a:pPr marL="342900" indent="-342900">
              <a:buAutoNum type="arabicPeriod"/>
            </a:pPr>
            <a:r>
              <a:rPr lang="en-US" sz="2000" dirty="0">
                <a:latin typeface="Calibri"/>
                <a:ea typeface="Calibri"/>
                <a:cs typeface="Calibri"/>
              </a:rPr>
              <a:t>Representative sample taps</a:t>
            </a:r>
          </a:p>
          <a:p>
            <a:pPr marL="342900" indent="-342900">
              <a:buAutoNum type="arabicPeriod"/>
            </a:pPr>
            <a:r>
              <a:rPr lang="en-US" sz="2000" dirty="0">
                <a:latin typeface="Calibri"/>
                <a:ea typeface="Calibri"/>
                <a:cs typeface="Calibri"/>
              </a:rPr>
              <a:t>Frequency of sampling (multiple samples on each location)</a:t>
            </a:r>
          </a:p>
          <a:p>
            <a:pPr marL="342900" indent="-342900">
              <a:buAutoNum type="arabicPeriod"/>
            </a:pPr>
            <a:r>
              <a:rPr lang="en-US" sz="2000" dirty="0">
                <a:cs typeface="Calibri"/>
              </a:rPr>
              <a:t>Response protocols – process and systems</a:t>
            </a:r>
          </a:p>
          <a:p>
            <a:pPr marL="342900" indent="-342900">
              <a:buAutoNum type="arabicPeriod"/>
            </a:pPr>
            <a:r>
              <a:rPr lang="en-US" sz="2000" dirty="0">
                <a:latin typeface="Calibri"/>
                <a:cs typeface="Calibri"/>
              </a:rPr>
              <a:t>Interagency response</a:t>
            </a:r>
          </a:p>
          <a:p>
            <a:endParaRPr lang="en-US" sz="1400" dirty="0">
              <a:latin typeface="Calibri"/>
              <a:ea typeface="Calibri"/>
              <a:cs typeface="Calibri"/>
            </a:endParaRPr>
          </a:p>
          <a:p>
            <a:endParaRPr lang="en-US" sz="1400" dirty="0">
              <a:latin typeface="Calibri"/>
              <a:ea typeface="Calibri"/>
              <a:cs typeface="Calibri"/>
            </a:endParaRPr>
          </a:p>
          <a:p>
            <a:endParaRPr lang="en-US" sz="1400" dirty="0">
              <a:cs typeface="Calibri"/>
            </a:endParaRPr>
          </a:p>
          <a:p>
            <a:endParaRPr lang="en-US" sz="1400" dirty="0">
              <a:latin typeface="Calibri"/>
              <a:ea typeface="Calibri"/>
              <a:cs typeface="Calibri"/>
            </a:endParaRPr>
          </a:p>
        </p:txBody>
      </p:sp>
    </p:spTree>
    <p:extLst>
      <p:ext uri="{BB962C8B-B14F-4D97-AF65-F5344CB8AC3E}">
        <p14:creationId xmlns:p14="http://schemas.microsoft.com/office/powerpoint/2010/main" val="284786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4298A759B91343ADA3C8AAABA63C18" ma:contentTypeVersion="7" ma:contentTypeDescription="Create a new document." ma:contentTypeScope="" ma:versionID="61f65717d3839fc1e90d115378dd81b8">
  <xsd:schema xmlns:xsd="http://www.w3.org/2001/XMLSchema" xmlns:xs="http://www.w3.org/2001/XMLSchema" xmlns:p="http://schemas.microsoft.com/office/2006/metadata/properties" xmlns:ns3="b9077cb7-ec3a-4ac5-8bad-494119b48029" xmlns:ns4="028e1a59-4a94-4941-af51-798e472bc5c2" targetNamespace="http://schemas.microsoft.com/office/2006/metadata/properties" ma:root="true" ma:fieldsID="f4938661a264b527c73a7d08f94a6b27" ns3:_="" ns4:_="">
    <xsd:import namespace="b9077cb7-ec3a-4ac5-8bad-494119b48029"/>
    <xsd:import namespace="028e1a59-4a94-4941-af51-798e472bc5c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077cb7-ec3a-4ac5-8bad-494119b480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8e1a59-4a94-4941-af51-798e472bc5c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C7373E-457E-4F22-A545-7C2D2362143E}">
  <ds:schemaRefs>
    <ds:schemaRef ds:uri="028e1a59-4a94-4941-af51-798e472bc5c2"/>
    <ds:schemaRef ds:uri="b9077cb7-ec3a-4ac5-8bad-494119b480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63E6B5C-349B-4EED-96D9-3DE2F36947A1}">
  <ds:schemaRefs>
    <ds:schemaRef ds:uri="http://schemas.microsoft.com/sharepoint/v3/contenttype/forms"/>
  </ds:schemaRefs>
</ds:datastoreItem>
</file>

<file path=customXml/itemProps3.xml><?xml version="1.0" encoding="utf-8"?>
<ds:datastoreItem xmlns:ds="http://schemas.openxmlformats.org/officeDocument/2006/customXml" ds:itemID="{CA075BD1-317D-4B1A-A1AA-89C68C46E677}">
  <ds:schemaRefs>
    <ds:schemaRef ds:uri="028e1a59-4a94-4941-af51-798e472bc5c2"/>
    <ds:schemaRef ds:uri="b9077cb7-ec3a-4ac5-8bad-494119b480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8700</TotalTime>
  <Words>1964</Words>
  <Application>Microsoft Office PowerPoint</Application>
  <PresentationFormat>Widescreen</PresentationFormat>
  <Paragraphs>255</Paragraphs>
  <Slides>20</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Health South Investigation</vt:lpstr>
      <vt:lpstr>Did the lead spikes in the water have any impact on Blood Lead Levels?</vt:lpstr>
      <vt:lpstr>Lead in drinking-water: Current status</vt:lpstr>
      <vt:lpstr>PowerPoint Presentation</vt:lpstr>
      <vt:lpstr>PowerPoint Presentation</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Zoe Moffat</dc:creator>
  <cp:lastModifiedBy>John McAndrew</cp:lastModifiedBy>
  <cp:revision>8</cp:revision>
  <cp:lastPrinted>2019-05-20T22:05:59Z</cp:lastPrinted>
  <dcterms:created xsi:type="dcterms:W3CDTF">2022-03-14T02:07:40Z</dcterms:created>
  <dcterms:modified xsi:type="dcterms:W3CDTF">2022-10-18T19:10:56Z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0x010100A94298A759B91343ADA3C8AAABA63C18</vt:lpwstr>
  </property>
  <property fmtid="{D5CDD505-2E9C-101B-9397-08002B2CF9AE}" pid="3" name="MSIP_Label_69f0d8f8-b570-4f18-b155-5ee271fa79bc_Enabled">
    <vt:lpwstr>true</vt:lpwstr>
  </property>
  <property fmtid="{D5CDD505-2E9C-101B-9397-08002B2CF9AE}" pid="4" name="MSIP_Label_69f0d8f8-b570-4f18-b155-5ee271fa79bc_SetDate">
    <vt:lpwstr>2022-08-03T02:26:07Z</vt:lpwstr>
  </property>
  <property fmtid="{D5CDD505-2E9C-101B-9397-08002B2CF9AE}" pid="5" name="MSIP_Label_69f0d8f8-b570-4f18-b155-5ee271fa79bc_Method">
    <vt:lpwstr>Privileged</vt:lpwstr>
  </property>
  <property fmtid="{D5CDD505-2E9C-101B-9397-08002B2CF9AE}" pid="6" name="MSIP_Label_69f0d8f8-b570-4f18-b155-5ee271fa79bc_Name">
    <vt:lpwstr>All Staff</vt:lpwstr>
  </property>
  <property fmtid="{D5CDD505-2E9C-101B-9397-08002B2CF9AE}" pid="7" name="MSIP_Label_69f0d8f8-b570-4f18-b155-5ee271fa79bc_SiteId">
    <vt:lpwstr>1aa55b22-5f22-4505-bad3-bafb5f7a34cd</vt:lpwstr>
  </property>
  <property fmtid="{D5CDD505-2E9C-101B-9397-08002B2CF9AE}" pid="8" name="MSIP_Label_69f0d8f8-b570-4f18-b155-5ee271fa79bc_ActionId">
    <vt:lpwstr>0d56adfc-2e09-45e2-91c8-02a7ecb0233b</vt:lpwstr>
  </property>
  <property fmtid="{D5CDD505-2E9C-101B-9397-08002B2CF9AE}" pid="9" name="MSIP_Label_69f0d8f8-b570-4f18-b155-5ee271fa79bc_ContentBits">
    <vt:lpwstr>0</vt:lpwstr>
  </property>
</Properties>
</file>