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16.xml" ContentType="application/vnd.openxmlformats-officedocument.presentationml.slide+xml"/>
  <Override PartName="/ppt/presentation.xml" ContentType="application/vnd.openxmlformats-officedocument.presentationml.presentation.main+xml"/>
  <Override PartName="/ppt/slides/slide1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5.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4.xml" ContentType="application/vnd.openxmlformats-officedocument.presentationml.slideMaster+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notesSlides/notesSlide3.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 id="2147483689" r:id="rId5"/>
  </p:sldMasterIdLst>
  <p:notesMasterIdLst>
    <p:notesMasterId r:id="rId22"/>
  </p:notesMasterIdLst>
  <p:handoutMasterIdLst>
    <p:handoutMasterId r:id="rId23"/>
  </p:handoutMasterIdLst>
  <p:sldIdLst>
    <p:sldId id="256" r:id="rId6"/>
    <p:sldId id="498" r:id="rId7"/>
    <p:sldId id="499" r:id="rId8"/>
    <p:sldId id="534" r:id="rId9"/>
    <p:sldId id="541" r:id="rId10"/>
    <p:sldId id="527" r:id="rId11"/>
    <p:sldId id="528" r:id="rId12"/>
    <p:sldId id="533" r:id="rId13"/>
    <p:sldId id="538" r:id="rId14"/>
    <p:sldId id="542" r:id="rId15"/>
    <p:sldId id="536" r:id="rId16"/>
    <p:sldId id="543" r:id="rId17"/>
    <p:sldId id="545" r:id="rId18"/>
    <p:sldId id="544" r:id="rId19"/>
    <p:sldId id="546" r:id="rId20"/>
    <p:sldId id="518"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28" autoAdjust="0"/>
    <p:restoredTop sz="76831" autoAdjust="0"/>
  </p:normalViewPr>
  <p:slideViewPr>
    <p:cSldViewPr>
      <p:cViewPr>
        <p:scale>
          <a:sx n="70" d="100"/>
          <a:sy n="70" d="100"/>
        </p:scale>
        <p:origin x="969" y="2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91" d="100"/>
          <a:sy n="91" d="100"/>
        </p:scale>
        <p:origin x="-3656" y="-120"/>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D25FE5B-29A5-4F0D-9C16-8AA18CD5DF0A}" type="datetimeFigureOut">
              <a:rPr lang="en-NZ" smtClean="0"/>
              <a:t>22/05/2023</a:t>
            </a:fld>
            <a:endParaRPr lang="en-NZ"/>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497FFF7-F4FC-4E52-B93C-EB1D5AE690F5}" type="slidenum">
              <a:rPr lang="en-NZ" smtClean="0"/>
              <a:t>‹#›</a:t>
            </a:fld>
            <a:endParaRPr lang="en-NZ"/>
          </a:p>
        </p:txBody>
      </p:sp>
    </p:spTree>
    <p:extLst>
      <p:ext uri="{BB962C8B-B14F-4D97-AF65-F5344CB8AC3E}">
        <p14:creationId xmlns:p14="http://schemas.microsoft.com/office/powerpoint/2010/main" val="1472862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952E084-7BCC-4E42-B9D2-5CEB625FA29B}" type="datetimeFigureOut">
              <a:rPr lang="en-NZ" smtClean="0"/>
              <a:pPr/>
              <a:t>22/05/2023</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7ED02F7-28AA-45E7-B3A4-3DBB86F26B00}" type="slidenum">
              <a:rPr lang="en-NZ" smtClean="0"/>
              <a:pPr/>
              <a:t>‹#›</a:t>
            </a:fld>
            <a:endParaRPr lang="en-NZ"/>
          </a:p>
        </p:txBody>
      </p:sp>
    </p:spTree>
    <p:extLst>
      <p:ext uri="{BB962C8B-B14F-4D97-AF65-F5344CB8AC3E}">
        <p14:creationId xmlns:p14="http://schemas.microsoft.com/office/powerpoint/2010/main" val="206773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iwem.org/consultation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ciwem.org/policy-reports/less-is-more,-waste-prevention-and-resource-optimisation-across-a-life-cycle" TargetMode="External"/><Relationship Id="rId5" Type="http://schemas.openxmlformats.org/officeDocument/2006/relationships/hyperlink" Target="https://www.ciwem.org/policy-reports/integrated-water-management" TargetMode="External"/><Relationship Id="rId4" Type="http://schemas.openxmlformats.org/officeDocument/2006/relationships/hyperlink" Target="https://www.ciwem.org/policy-reports/25-year-environment-plan-ambition-to-realis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baseline="0" dirty="0"/>
          </a:p>
        </p:txBody>
      </p:sp>
      <p:sp>
        <p:nvSpPr>
          <p:cNvPr id="4" name="Slide Number Placeholder 3"/>
          <p:cNvSpPr>
            <a:spLocks noGrp="1"/>
          </p:cNvSpPr>
          <p:nvPr>
            <p:ph type="sldNum" sz="quarter" idx="10"/>
          </p:nvPr>
        </p:nvSpPr>
        <p:spPr/>
        <p:txBody>
          <a:bodyPr/>
          <a:lstStyle/>
          <a:p>
            <a:fld id="{47ED02F7-28AA-45E7-B3A4-3DBB86F26B00}" type="slidenum">
              <a:rPr lang="en-NZ" smtClean="0"/>
              <a:pPr/>
              <a:t>1</a:t>
            </a:fld>
            <a:endParaRPr lang="en-NZ"/>
          </a:p>
        </p:txBody>
      </p:sp>
    </p:spTree>
    <p:extLst>
      <p:ext uri="{BB962C8B-B14F-4D97-AF65-F5344CB8AC3E}">
        <p14:creationId xmlns:p14="http://schemas.microsoft.com/office/powerpoint/2010/main" val="82782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Departure point</a:t>
            </a:r>
          </a:p>
          <a:p>
            <a:pPr marL="171450" indent="-171450">
              <a:buFontTx/>
              <a:buChar char="-"/>
            </a:pPr>
            <a:r>
              <a:rPr lang="en-NZ" dirty="0"/>
              <a:t>To what extent is our science, our planning, our politics, our infrastructure provision, our governance arrangements,</a:t>
            </a:r>
            <a:r>
              <a:rPr lang="en-NZ" baseline="0" dirty="0"/>
              <a:t> our decision support tools, </a:t>
            </a:r>
            <a:r>
              <a:rPr lang="en-NZ" dirty="0" err="1"/>
              <a:t>etc</a:t>
            </a:r>
            <a:r>
              <a:rPr lang="en-NZ" dirty="0"/>
              <a:t>, using a model of decision making that is based on a 20</a:t>
            </a:r>
            <a:r>
              <a:rPr lang="en-NZ" baseline="30000" dirty="0"/>
              <a:t>th</a:t>
            </a:r>
            <a:r>
              <a:rPr lang="en-NZ" dirty="0"/>
              <a:t> century model.</a:t>
            </a:r>
            <a:r>
              <a:rPr lang="en-NZ" baseline="0" dirty="0"/>
              <a:t> A model which may not be best suited to the uncertain and dynamic environment that the future may hold. </a:t>
            </a:r>
          </a:p>
          <a:p>
            <a:pPr marL="171450" indent="-171450">
              <a:buFontTx/>
              <a:buChar char="-"/>
            </a:pPr>
            <a:r>
              <a:rPr lang="en-NZ" baseline="0" dirty="0"/>
              <a:t>The talk is not designed to necessarily critique how everyone is working, rather it is designed to make you reflect upon the way that decisions are made - and the extent to which the processes and practices in your field may be helpful or not in adapting NZ to a change climate.</a:t>
            </a:r>
          </a:p>
          <a:p>
            <a:pPr marL="171450" indent="-171450">
              <a:buFontTx/>
              <a:buChar char="-"/>
            </a:pPr>
            <a:r>
              <a:rPr lang="en-NZ" baseline="0" dirty="0"/>
              <a:t>It will touch upon science, politics and planning in particular and hopefully provide some food for thought. </a:t>
            </a:r>
          </a:p>
          <a:p>
            <a:pPr marL="171450" indent="-171450">
              <a:buFontTx/>
              <a:buChar char="-"/>
            </a:pPr>
            <a:r>
              <a:rPr lang="en-NZ" baseline="0" dirty="0"/>
              <a:t>We are adapting the way we fund and conduct science and I’d like to include how we govern change as part of the discussion too.</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47FD7-4C66-462A-9123-B72F7FCB02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66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Some of you may have grasped how these two images are connected. Not just as they both about weather events, extreme heat and precipitation, but they both serve to challenge what we understand by the word normal. The climate record has been developed</a:t>
            </a:r>
            <a:r>
              <a:rPr lang="en-NZ" baseline="0" dirty="0"/>
              <a:t> for a long time now and we have had a pretty good idea of how our systems behave, but these images have something in common beyond that. One is from the Australian heatwave of 2013 and the other is from Hurricane Harvey last week. The events were so outside of expectations that they needed to have new colours on the weather maps – one for over 52C for Australia, and the other for over 30 inches in Houston. Amazingly, this doubled the previous maximum colour, which was the dark red for 15 inches.</a:t>
            </a:r>
            <a:endParaRPr lang="en-NZ" dirty="0"/>
          </a:p>
          <a:p>
            <a:r>
              <a:rPr lang="en-NZ" dirty="0"/>
              <a:t>These two images provide a good intro of the issues</a:t>
            </a:r>
            <a:r>
              <a:rPr lang="en-NZ" baseline="0" dirty="0"/>
              <a:t> that I’d like to raise today – connected to stability and change, d</a:t>
            </a:r>
            <a:r>
              <a:rPr lang="en-NZ" dirty="0"/>
              <a:t>isturbing the idea that idea</a:t>
            </a:r>
            <a:r>
              <a:rPr lang="en-NZ" baseline="0" dirty="0"/>
              <a:t> of </a:t>
            </a:r>
            <a:r>
              <a:rPr lang="en-NZ" dirty="0"/>
              <a:t>what is ‘normal’, and making adaptation not just something that is useful for our built environment, or planning system, but something that relates to our</a:t>
            </a:r>
            <a:r>
              <a:rPr lang="en-NZ" baseline="0" dirty="0"/>
              <a:t> norms of making decisions or the ways we conduct science</a:t>
            </a:r>
            <a:r>
              <a:rPr lang="en-NZ" dirty="0"/>
              <a:t>.</a:t>
            </a:r>
            <a:r>
              <a:rPr lang="en-NZ" baseline="0" dirty="0"/>
              <a:t> </a:t>
            </a:r>
          </a:p>
          <a:p>
            <a:r>
              <a:rPr lang="en-NZ" dirty="0"/>
              <a:t>Update slides last week to include some discussion of Hurricane Harvey</a:t>
            </a:r>
          </a:p>
        </p:txBody>
      </p:sp>
      <p:sp>
        <p:nvSpPr>
          <p:cNvPr id="4" name="Slide Number Placeholder 3"/>
          <p:cNvSpPr>
            <a:spLocks noGrp="1"/>
          </p:cNvSpPr>
          <p:nvPr>
            <p:ph type="sldNum" sz="quarter" idx="10"/>
          </p:nvPr>
        </p:nvSpPr>
        <p:spPr/>
        <p:txBody>
          <a:bodyPr/>
          <a:lstStyle/>
          <a:p>
            <a:fld id="{47ED02F7-28AA-45E7-B3A4-3DBB86F26B00}" type="slidenum">
              <a:rPr lang="en-NZ" smtClean="0"/>
              <a:pPr/>
              <a:t>3</a:t>
            </a:fld>
            <a:endParaRPr lang="en-NZ"/>
          </a:p>
        </p:txBody>
      </p:sp>
    </p:spTree>
    <p:extLst>
      <p:ext uri="{BB962C8B-B14F-4D97-AF65-F5344CB8AC3E}">
        <p14:creationId xmlns:p14="http://schemas.microsoft.com/office/powerpoint/2010/main" val="114585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7ED02F7-28AA-45E7-B3A4-3DBB86F26B00}" type="slidenum">
              <a:rPr lang="en-NZ" smtClean="0"/>
              <a:pPr/>
              <a:t>11</a:t>
            </a:fld>
            <a:endParaRPr lang="en-NZ"/>
          </a:p>
        </p:txBody>
      </p:sp>
    </p:spTree>
    <p:extLst>
      <p:ext uri="{BB962C8B-B14F-4D97-AF65-F5344CB8AC3E}">
        <p14:creationId xmlns:p14="http://schemas.microsoft.com/office/powerpoint/2010/main" val="190798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7ED02F7-28AA-45E7-B3A4-3DBB86F26B00}" type="slidenum">
              <a:rPr lang="en-NZ" smtClean="0"/>
              <a:pPr/>
              <a:t>12</a:t>
            </a:fld>
            <a:endParaRPr lang="en-NZ"/>
          </a:p>
        </p:txBody>
      </p:sp>
    </p:spTree>
    <p:extLst>
      <p:ext uri="{BB962C8B-B14F-4D97-AF65-F5344CB8AC3E}">
        <p14:creationId xmlns:p14="http://schemas.microsoft.com/office/powerpoint/2010/main" val="356774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Big floods 2007, 2008 </a:t>
            </a:r>
            <a:r>
              <a:rPr kumimoji="0" lang="en-US" altLang="en-US" sz="1800" b="0" i="0" u="none" strike="noStrike" cap="none" normalizeH="0" baseline="0" dirty="0" err="1">
                <a:ln>
                  <a:noFill/>
                </a:ln>
                <a:solidFill>
                  <a:schemeClr val="tx1"/>
                </a:solidFill>
                <a:effectLst/>
                <a:latin typeface="Arial" panose="020B0604020202020204" pitchFamily="34" charset="0"/>
              </a:rPr>
              <a:t>pitt</a:t>
            </a:r>
            <a:r>
              <a:rPr kumimoji="0" lang="en-US" altLang="en-US" sz="1800" b="0" i="0" u="none" strike="noStrike" cap="none" normalizeH="0" baseline="0" dirty="0">
                <a:ln>
                  <a:noFill/>
                </a:ln>
                <a:solidFill>
                  <a:schemeClr val="tx1"/>
                </a:solidFill>
                <a:effectLst/>
                <a:latin typeface="Arial" panose="020B0604020202020204" pitchFamily="34" charset="0"/>
              </a:rPr>
              <a:t> review. Lots of recommendations implement but one wasn’t on sustainable drainage. C. The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Inputs into the </a:t>
            </a:r>
            <a:r>
              <a:rPr kumimoji="0" lang="en-US" alt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pitt</a:t>
            </a: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review and responses to it</a:t>
            </a:r>
            <a:endParaRPr kumimoji="0" lang="en-US" altLang="en-US" sz="3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o"/>
              <a:tabLst/>
            </a:pPr>
            <a:r>
              <a:rPr kumimoji="0" lang="en-US" alt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Ie</a:t>
            </a: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SuDS</a:t>
            </a: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authority for the Floods Bill – CIWEM bashing the need for it. See next point:</a:t>
            </a:r>
            <a:endParaRPr kumimoji="0" lang="en-US" altLang="en-US" sz="3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Inputs into various government legislations</a:t>
            </a:r>
            <a:endParaRPr kumimoji="0" lang="en-US" altLang="en-US" sz="3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o"/>
              <a:tabLst/>
            </a:pPr>
            <a:r>
              <a:rPr kumimoji="0" lang="en-US" altLang="en-US" sz="10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https://www.ciwem.org/consultations</a:t>
            </a:r>
            <a:endPar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o"/>
              <a:tabLst/>
            </a:pPr>
            <a:r>
              <a:rPr kumimoji="0" lang="en-US" alt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Ie</a:t>
            </a: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National flood &amp; coast erosion risk management</a:t>
            </a:r>
            <a:endParaRPr kumimoji="0" lang="en-US" altLang="en-US" sz="3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25 year environment plan - </a:t>
            </a:r>
            <a:r>
              <a:rPr kumimoji="0" lang="en-US" alt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10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4"/>
              </a:rPr>
              <a:t>https://www.ciwem.org/policy-reports/25-year-environment-plan-ambition-to-realisation</a:t>
            </a:r>
            <a:endPar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Integrated water management - </a:t>
            </a:r>
            <a:r>
              <a:rPr kumimoji="0" lang="en-US" altLang="en-US" sz="10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5"/>
              </a:rPr>
              <a:t>https://www.ciwem.org/policy-reports/integrated-water-management</a:t>
            </a:r>
            <a:endParaRPr kumimoji="0" lang="en-US" altLang="en-US" sz="1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Regulation for sustainable water industry - </a:t>
            </a:r>
            <a:r>
              <a:rPr kumimoji="0" lang="en-US" altLang="en-US" sz="10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6"/>
              </a:rPr>
              <a:t>https://www.ciwem.org/policy-reports/less-is-more,-waste-prevention-and-resource-optimisation-across-a-life-cycle</a:t>
            </a:r>
            <a:endParaRPr kumimoji="0" lang="en-US" altLang="en-US" sz="3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NZ" dirty="0"/>
          </a:p>
        </p:txBody>
      </p:sp>
      <p:sp>
        <p:nvSpPr>
          <p:cNvPr id="4" name="Slide Number Placeholder 3"/>
          <p:cNvSpPr>
            <a:spLocks noGrp="1"/>
          </p:cNvSpPr>
          <p:nvPr>
            <p:ph type="sldNum" sz="quarter" idx="10"/>
          </p:nvPr>
        </p:nvSpPr>
        <p:spPr/>
        <p:txBody>
          <a:bodyPr/>
          <a:lstStyle/>
          <a:p>
            <a:fld id="{47ED02F7-28AA-45E7-B3A4-3DBB86F26B00}" type="slidenum">
              <a:rPr lang="en-NZ" smtClean="0"/>
              <a:pPr/>
              <a:t>13</a:t>
            </a:fld>
            <a:endParaRPr lang="en-NZ"/>
          </a:p>
        </p:txBody>
      </p:sp>
    </p:spTree>
    <p:extLst>
      <p:ext uri="{BB962C8B-B14F-4D97-AF65-F5344CB8AC3E}">
        <p14:creationId xmlns:p14="http://schemas.microsoft.com/office/powerpoint/2010/main" val="130211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7ED02F7-28AA-45E7-B3A4-3DBB86F26B00}" type="slidenum">
              <a:rPr lang="en-NZ" smtClean="0"/>
              <a:pPr/>
              <a:t>14</a:t>
            </a:fld>
            <a:endParaRPr lang="en-NZ"/>
          </a:p>
        </p:txBody>
      </p:sp>
    </p:spTree>
    <p:extLst>
      <p:ext uri="{BB962C8B-B14F-4D97-AF65-F5344CB8AC3E}">
        <p14:creationId xmlns:p14="http://schemas.microsoft.com/office/powerpoint/2010/main" val="204502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7ED02F7-28AA-45E7-B3A4-3DBB86F26B00}" type="slidenum">
              <a:rPr lang="en-NZ" smtClean="0"/>
              <a:pPr/>
              <a:t>15</a:t>
            </a:fld>
            <a:endParaRPr lang="en-NZ"/>
          </a:p>
        </p:txBody>
      </p:sp>
    </p:spTree>
    <p:extLst>
      <p:ext uri="{BB962C8B-B14F-4D97-AF65-F5344CB8AC3E}">
        <p14:creationId xmlns:p14="http://schemas.microsoft.com/office/powerpoint/2010/main" val="147783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4159324" y="2092828"/>
            <a:ext cx="4752975" cy="4176737"/>
          </a:xfrm>
          <a:prstGeom prst="rect">
            <a:avLst/>
          </a:prstGeom>
          <a:ln w="76200">
            <a:solidFill>
              <a:schemeClr val="bg1"/>
            </a:solidFill>
            <a:miter lim="800000"/>
          </a:ln>
          <a:effectLst>
            <a:outerShdw blurRad="63500" sx="102000" sy="102000" algn="ctr" rotWithShape="0">
              <a:prstClr val="black">
                <a:alpha val="40000"/>
              </a:prstClr>
            </a:outerShdw>
          </a:effectLst>
        </p:spPr>
        <p:txBody>
          <a:bodyPr/>
          <a:lstStyle>
            <a:lvl1pPr marL="0" indent="0">
              <a:buNone/>
              <a:defRPr sz="2000"/>
            </a:lvl1pPr>
          </a:lstStyle>
          <a:p>
            <a:r>
              <a:rPr lang="en-US"/>
              <a:t>Click icon to add picture</a:t>
            </a:r>
            <a:endParaRPr lang="en-NZ" dirty="0"/>
          </a:p>
        </p:txBody>
      </p:sp>
      <p:sp>
        <p:nvSpPr>
          <p:cNvPr id="3" name="Text Placeholder 2"/>
          <p:cNvSpPr>
            <a:spLocks noGrp="1"/>
          </p:cNvSpPr>
          <p:nvPr>
            <p:ph type="body" sz="quarter" idx="14" hasCustomPrompt="1"/>
          </p:nvPr>
        </p:nvSpPr>
        <p:spPr>
          <a:xfrm>
            <a:off x="1201738" y="2924944"/>
            <a:ext cx="2938462" cy="504825"/>
          </a:xfrm>
          <a:prstGeom prst="rect">
            <a:avLst/>
          </a:prstGeom>
        </p:spPr>
        <p:txBody>
          <a:bodyPr/>
          <a:lstStyle>
            <a:lvl1pPr marL="0" indent="0">
              <a:buNone/>
              <a:defRPr sz="2000" b="1"/>
            </a:lvl1pPr>
          </a:lstStyle>
          <a:p>
            <a:pPr lvl="0"/>
            <a:r>
              <a:rPr lang="en-US" dirty="0"/>
              <a:t>Your name</a:t>
            </a:r>
            <a:endParaRPr lang="en-NZ" dirty="0"/>
          </a:p>
        </p:txBody>
      </p:sp>
      <p:sp>
        <p:nvSpPr>
          <p:cNvPr id="11" name="Text Placeholder 2"/>
          <p:cNvSpPr>
            <a:spLocks noGrp="1"/>
          </p:cNvSpPr>
          <p:nvPr>
            <p:ph type="body" sz="quarter" idx="15" hasCustomPrompt="1"/>
          </p:nvPr>
        </p:nvSpPr>
        <p:spPr>
          <a:xfrm>
            <a:off x="1202432" y="3429446"/>
            <a:ext cx="2938462" cy="504825"/>
          </a:xfrm>
          <a:prstGeom prst="rect">
            <a:avLst/>
          </a:prstGeom>
        </p:spPr>
        <p:txBody>
          <a:bodyPr/>
          <a:lstStyle>
            <a:lvl1pPr marL="0" indent="0">
              <a:buNone/>
              <a:defRPr sz="2000" b="0"/>
            </a:lvl1pPr>
          </a:lstStyle>
          <a:p>
            <a:pPr lvl="0"/>
            <a:r>
              <a:rPr lang="en-US" dirty="0"/>
              <a:t>Your title</a:t>
            </a:r>
            <a:endParaRPr lang="en-NZ" dirty="0"/>
          </a:p>
        </p:txBody>
      </p:sp>
      <p:sp>
        <p:nvSpPr>
          <p:cNvPr id="5" name="Title 4"/>
          <p:cNvSpPr>
            <a:spLocks noGrp="1"/>
          </p:cNvSpPr>
          <p:nvPr>
            <p:ph type="title"/>
          </p:nvPr>
        </p:nvSpPr>
        <p:spPr>
          <a:xfrm>
            <a:off x="1202432" y="831850"/>
            <a:ext cx="7484368" cy="508918"/>
          </a:xfrm>
          <a:prstGeom prst="rect">
            <a:avLst/>
          </a:prstGeom>
        </p:spPr>
        <p:txBody>
          <a:bodyPr/>
          <a:lstStyle>
            <a:lvl1pPr>
              <a:defRPr b="1"/>
            </a:lvl1pPr>
          </a:lstStyle>
          <a:p>
            <a:r>
              <a:rPr lang="en-US"/>
              <a:t>Click to edit Master title style</a:t>
            </a:r>
            <a:endParaRPr lang="en-NZ" dirty="0"/>
          </a:p>
        </p:txBody>
      </p:sp>
      <p:sp>
        <p:nvSpPr>
          <p:cNvPr id="8" name="Text Placeholder 7"/>
          <p:cNvSpPr>
            <a:spLocks noGrp="1"/>
          </p:cNvSpPr>
          <p:nvPr>
            <p:ph type="body" sz="quarter" idx="16"/>
          </p:nvPr>
        </p:nvSpPr>
        <p:spPr>
          <a:xfrm>
            <a:off x="1187450" y="1340768"/>
            <a:ext cx="7488238" cy="360363"/>
          </a:xfrm>
          <a:prstGeom prst="rect">
            <a:avLst/>
          </a:prstGeom>
        </p:spPr>
        <p:txBody>
          <a:bodyPr/>
          <a:lstStyle>
            <a:lvl1pPr marL="0" indent="0">
              <a:buNone/>
              <a:defRPr sz="24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2459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1268759"/>
            <a:ext cx="5486400" cy="3458815"/>
          </a:xfrm>
          <a:ln w="76200">
            <a:solidFill>
              <a:schemeClr val="bg1"/>
            </a:solidFill>
            <a:miter lim="800000"/>
          </a:ln>
          <a:effectLst>
            <a:outerShdw blurRad="63500" sx="102000" sy="102000" algn="ctr"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NZ" dirty="0"/>
          </a:p>
        </p:txBody>
      </p:sp>
      <p:sp>
        <p:nvSpPr>
          <p:cNvPr id="7"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285589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1426867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4744"/>
            <a:ext cx="2057400" cy="5001419"/>
          </a:xfrm>
        </p:spPr>
        <p:txBody>
          <a:bodyPr vert="eaVert"/>
          <a:lstStyle>
            <a:lvl1pPr>
              <a:defRPr>
                <a:solidFill>
                  <a:srgbClr val="E41815"/>
                </a:solidFill>
              </a:defRPr>
            </a:lvl1pPr>
          </a:lstStyle>
          <a:p>
            <a:r>
              <a:rPr lang="en-US"/>
              <a:t>Click to edit Master title style</a:t>
            </a:r>
            <a:endParaRPr lang="en-NZ" dirty="0"/>
          </a:p>
        </p:txBody>
      </p:sp>
      <p:sp>
        <p:nvSpPr>
          <p:cNvPr id="3" name="Vertical Text Placeholder 2"/>
          <p:cNvSpPr>
            <a:spLocks noGrp="1"/>
          </p:cNvSpPr>
          <p:nvPr>
            <p:ph type="body" orient="vert" idx="1"/>
          </p:nvPr>
        </p:nvSpPr>
        <p:spPr>
          <a:xfrm>
            <a:off x="457200" y="1124744"/>
            <a:ext cx="6019800" cy="50014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1469343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NZ"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3380159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217979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395670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NZ" dirty="0"/>
          </a:p>
        </p:txBody>
      </p:sp>
      <p:sp>
        <p:nvSpPr>
          <p:cNvPr id="7"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756822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NZ" dirty="0"/>
          </a:p>
        </p:txBody>
      </p:sp>
      <p:sp>
        <p:nvSpPr>
          <p:cNvPr id="9" name="Slide Number Placeholder 5"/>
          <p:cNvSpPr>
            <a:spLocks noGrp="1"/>
          </p:cNvSpPr>
          <p:nvPr>
            <p:ph type="sldNum" sz="quarter" idx="12"/>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1307977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NZ" dirty="0"/>
          </a:p>
        </p:txBody>
      </p:sp>
      <p:sp>
        <p:nvSpPr>
          <p:cNvPr id="5"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3052596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solidFill>
              </a:defRPr>
            </a:lvl1pPr>
          </a:lstStyle>
          <a:p>
            <a:endParaRPr lang="en-NZ" dirty="0"/>
          </a:p>
        </p:txBody>
      </p:sp>
      <p:sp>
        <p:nvSpPr>
          <p:cNvPr id="4"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419783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rgbClr val="E41815"/>
                </a:solidFill>
              </a:defRPr>
            </a:lvl1pPr>
          </a:lstStyle>
          <a:p>
            <a:r>
              <a:rPr lang="en-US"/>
              <a:t>Click to edit Master title style</a:t>
            </a:r>
            <a:endParaRPr lang="en-NZ"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512660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NZ" dirty="0"/>
          </a:p>
        </p:txBody>
      </p:sp>
      <p:sp>
        <p:nvSpPr>
          <p:cNvPr id="7"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133175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a:ln w="76200">
            <a:solidFill>
              <a:schemeClr val="bg1"/>
            </a:solidFill>
            <a:miter lim="800000"/>
          </a:ln>
          <a:effectLst>
            <a:outerShdw blurRad="63500" sx="102000" sy="102000" algn="ctr"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NZ" dirty="0"/>
          </a:p>
        </p:txBody>
      </p:sp>
      <p:sp>
        <p:nvSpPr>
          <p:cNvPr id="7"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2321158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746059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chemeClr val="bg1"/>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4176588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0" y="164638"/>
            <a:ext cx="9144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4" name="Text Placeholder 9"/>
          <p:cNvSpPr>
            <a:spLocks noGrp="1"/>
          </p:cNvSpPr>
          <p:nvPr>
            <p:ph type="body" sz="quarter" idx="11" hasCustomPrompt="1"/>
          </p:nvPr>
        </p:nvSpPr>
        <p:spPr>
          <a:xfrm>
            <a:off x="0" y="932723"/>
            <a:ext cx="9144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64810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NZ"/>
          </a:p>
        </p:txBody>
      </p:sp>
      <p:sp>
        <p:nvSpPr>
          <p:cNvPr id="5" name="Footer Placeholder 4"/>
          <p:cNvSpPr>
            <a:spLocks noGrp="1"/>
          </p:cNvSpPr>
          <p:nvPr>
            <p:ph type="ftr" sz="quarter" idx="11"/>
          </p:nvPr>
        </p:nvSpPr>
        <p:spPr/>
        <p:txBody>
          <a:bodyPr/>
          <a:lstStyle/>
          <a:p>
            <a:endParaRPr lang="en-NZ"/>
          </a:p>
        </p:txBody>
      </p:sp>
      <p:sp>
        <p:nvSpPr>
          <p:cNvPr id="8" name="Content Placeholder 7"/>
          <p:cNvSpPr>
            <a:spLocks noGrp="1"/>
          </p:cNvSpPr>
          <p:nvPr>
            <p:ph sz="quarter" idx="12"/>
          </p:nvPr>
        </p:nvSpPr>
        <p:spPr>
          <a:xfrm>
            <a:off x="899592" y="908719"/>
            <a:ext cx="8064896" cy="5400005"/>
          </a:xfrm>
          <a:prstGeom prst="rect">
            <a:avLst/>
          </a:prstGeom>
          <a:ln w="76200">
            <a:solidFill>
              <a:schemeClr val="bg1"/>
            </a:solidFill>
            <a:miter lim="800000"/>
          </a:ln>
          <a:effectLst>
            <a:outerShdw blurRad="63500" sx="102000" sy="102000" algn="ctr" rotWithShape="0">
              <a:prstClr val="black">
                <a:alpha val="40000"/>
              </a:prstClr>
            </a:outerShdw>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9" name="Title 8"/>
          <p:cNvSpPr>
            <a:spLocks noGrp="1"/>
          </p:cNvSpPr>
          <p:nvPr>
            <p:ph type="title"/>
          </p:nvPr>
        </p:nvSpPr>
        <p:spPr>
          <a:xfrm rot="16200000">
            <a:off x="-2956892" y="3145532"/>
            <a:ext cx="6669360" cy="755576"/>
          </a:xfrm>
        </p:spPr>
        <p:txBody>
          <a:bodyPr/>
          <a:lstStyle/>
          <a:p>
            <a:r>
              <a:rPr lang="en-US"/>
              <a:t>Click to edit Master title style</a:t>
            </a:r>
            <a:endParaRPr lang="en-NZ" dirty="0"/>
          </a:p>
        </p:txBody>
      </p:sp>
    </p:spTree>
    <p:extLst>
      <p:ext uri="{BB962C8B-B14F-4D97-AF65-F5344CB8AC3E}">
        <p14:creationId xmlns:p14="http://schemas.microsoft.com/office/powerpoint/2010/main" val="4029919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87917F-5F3F-4BC1-AC2A-9B855F7F806A}"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2755020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87917F-5F3F-4BC1-AC2A-9B855F7F806A}"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528019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87917F-5F3F-4BC1-AC2A-9B855F7F806A}"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4201249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87917F-5F3F-4BC1-AC2A-9B855F7F806A}"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104142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3289351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87917F-5F3F-4BC1-AC2A-9B855F7F806A}" type="datetimeFigureOut">
              <a:rPr lang="en-US" smtClean="0"/>
              <a:pPr/>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2373656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87917F-5F3F-4BC1-AC2A-9B855F7F806A}" type="datetimeFigureOut">
              <a:rPr lang="en-US" smtClean="0"/>
              <a:pPr/>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1556920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7917F-5F3F-4BC1-AC2A-9B855F7F806A}" type="datetimeFigureOut">
              <a:rPr lang="en-US" smtClean="0"/>
              <a:pPr/>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2487373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87917F-5F3F-4BC1-AC2A-9B855F7F806A}"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3401803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87917F-5F3F-4BC1-AC2A-9B855F7F806A}"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2590383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87917F-5F3F-4BC1-AC2A-9B855F7F806A}"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3449390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87917F-5F3F-4BC1-AC2A-9B855F7F806A}"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94C54-57F4-4D68-8976-18CE29CBFB68}" type="slidenum">
              <a:rPr lang="en-US" smtClean="0"/>
              <a:pPr/>
              <a:t>‹#›</a:t>
            </a:fld>
            <a:endParaRPr lang="en-US"/>
          </a:p>
        </p:txBody>
      </p:sp>
    </p:spTree>
    <p:extLst>
      <p:ext uri="{BB962C8B-B14F-4D97-AF65-F5344CB8AC3E}">
        <p14:creationId xmlns:p14="http://schemas.microsoft.com/office/powerpoint/2010/main" val="243912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E41815"/>
                </a:solidFill>
              </a:defRPr>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290288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11"/>
          </p:nvPr>
        </p:nvSpPr>
        <p:spPr/>
        <p:txBody>
          <a:bodyPr/>
          <a:lstStyle/>
          <a:p>
            <a:endParaRPr lang="en-NZ" dirty="0"/>
          </a:p>
        </p:txBody>
      </p:sp>
      <p:sp>
        <p:nvSpPr>
          <p:cNvPr id="7"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1190846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Footer Placeholder 7"/>
          <p:cNvSpPr>
            <a:spLocks noGrp="1"/>
          </p:cNvSpPr>
          <p:nvPr>
            <p:ph type="ftr" sz="quarter" idx="11"/>
          </p:nvPr>
        </p:nvSpPr>
        <p:spPr/>
        <p:txBody>
          <a:bodyPr/>
          <a:lstStyle/>
          <a:p>
            <a:endParaRPr lang="en-NZ" dirty="0"/>
          </a:p>
        </p:txBody>
      </p:sp>
      <p:sp>
        <p:nvSpPr>
          <p:cNvPr id="9" name="Slide Number Placeholder 5"/>
          <p:cNvSpPr>
            <a:spLocks noGrp="1"/>
          </p:cNvSpPr>
          <p:nvPr>
            <p:ph type="sldNum" sz="quarter" idx="12"/>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339076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4" name="Footer Placeholder 3"/>
          <p:cNvSpPr>
            <a:spLocks noGrp="1"/>
          </p:cNvSpPr>
          <p:nvPr>
            <p:ph type="ftr" sz="quarter" idx="11"/>
          </p:nvPr>
        </p:nvSpPr>
        <p:spPr/>
        <p:txBody>
          <a:bodyPr/>
          <a:lstStyle/>
          <a:p>
            <a:endParaRPr lang="en-NZ" dirty="0"/>
          </a:p>
        </p:txBody>
      </p:sp>
      <p:sp>
        <p:nvSpPr>
          <p:cNvPr id="5"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321308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NZ" dirty="0"/>
          </a:p>
        </p:txBody>
      </p:sp>
      <p:sp>
        <p:nvSpPr>
          <p:cNvPr id="4"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366865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3608" y="-9696"/>
            <a:ext cx="6264696" cy="990424"/>
          </a:xfrm>
        </p:spPr>
        <p:txBody>
          <a:bodyPr anchor="ctr">
            <a:normAutofit/>
          </a:bodyPr>
          <a:lstStyle>
            <a:lvl1pPr algn="l">
              <a:defRPr sz="3200" b="1"/>
            </a:lvl1pPr>
          </a:lstStyle>
          <a:p>
            <a:r>
              <a:rPr lang="en-US"/>
              <a:t>Click to edit Master title style</a:t>
            </a:r>
            <a:endParaRPr lang="en-NZ"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40D4F44-F5CB-4B5C-8F75-1D9E80B41054}" type="slidenum">
              <a:rPr lang="en-NZ" smtClean="0"/>
              <a:pPr/>
              <a:t>‹#›</a:t>
            </a:fld>
            <a:endParaRPr lang="en-NZ"/>
          </a:p>
        </p:txBody>
      </p:sp>
      <p:sp>
        <p:nvSpPr>
          <p:cNvPr id="8" name="Slide Number Placeholder 5"/>
          <p:cNvSpPr txBox="1">
            <a:spLocks/>
          </p:cNvSpPr>
          <p:nvPr userDrawn="1"/>
        </p:nvSpPr>
        <p:spPr>
          <a:xfrm>
            <a:off x="107504" y="6492875"/>
            <a:ext cx="2026096"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rgbClr val="E4181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3735562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Y:\Everything\001 Libby Administration\Design\NEW Filing system\094 White Powerpoint template\094 White Powerpoint templ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p:cNvSpPr txBox="1">
            <a:spLocks/>
          </p:cNvSpPr>
          <p:nvPr/>
        </p:nvSpPr>
        <p:spPr>
          <a:xfrm>
            <a:off x="1194481" y="836712"/>
            <a:ext cx="5385792" cy="562074"/>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3200" i="1" kern="1200">
                <a:solidFill>
                  <a:schemeClr val="bg1"/>
                </a:solidFill>
                <a:latin typeface="+mj-lt"/>
                <a:ea typeface="+mj-ea"/>
                <a:cs typeface="+mj-cs"/>
              </a:defRPr>
            </a:lvl1pPr>
          </a:lstStyle>
          <a:p>
            <a:endParaRPr lang="en-NZ" dirty="0"/>
          </a:p>
        </p:txBody>
      </p:sp>
      <p:sp>
        <p:nvSpPr>
          <p:cNvPr id="8"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6F279D9E-DD1D-4887-B3A3-4F24B5361D84}" type="slidenum">
              <a:rPr lang="en-NZ" smtClean="0"/>
              <a:pPr/>
              <a:t>‹#›</a:t>
            </a:fld>
            <a:endParaRPr lang="en-NZ"/>
          </a:p>
        </p:txBody>
      </p:sp>
    </p:spTree>
    <p:extLst>
      <p:ext uri="{BB962C8B-B14F-4D97-AF65-F5344CB8AC3E}">
        <p14:creationId xmlns:p14="http://schemas.microsoft.com/office/powerpoint/2010/main" val="374343008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spcBef>
          <a:spcPct val="0"/>
        </a:spcBef>
        <a:buNone/>
        <a:defRPr sz="3200" i="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3175"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914400" y="0"/>
            <a:ext cx="6393904" cy="980728"/>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484784"/>
            <a:ext cx="8229600" cy="46413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Footer Placeholder 4"/>
          <p:cNvSpPr>
            <a:spLocks noGrp="1"/>
          </p:cNvSpPr>
          <p:nvPr>
            <p:ph type="ftr" sz="quarter" idx="3"/>
          </p:nvPr>
        </p:nvSpPr>
        <p:spPr>
          <a:xfrm>
            <a:off x="2846512" y="6492875"/>
            <a:ext cx="2895600" cy="365125"/>
          </a:xfrm>
          <a:prstGeom prst="rect">
            <a:avLst/>
          </a:prstGeom>
        </p:spPr>
        <p:txBody>
          <a:bodyPr vert="horz" lIns="91440" tIns="45720" rIns="91440" bIns="45720" rtlCol="0" anchor="ctr"/>
          <a:lstStyle>
            <a:lvl1pPr algn="ctr">
              <a:defRPr sz="1200">
                <a:solidFill>
                  <a:srgbClr val="E41815"/>
                </a:solidFill>
              </a:defRPr>
            </a:lvl1pPr>
          </a:lstStyle>
          <a:p>
            <a:endParaRPr lang="en-NZ" dirty="0"/>
          </a:p>
        </p:txBody>
      </p:sp>
      <p:sp>
        <p:nvSpPr>
          <p:cNvPr id="7"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21116646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dt="0"/>
  <p:txStyles>
    <p:titleStyle>
      <a:lvl1pPr algn="l" defTabSz="914400" rtl="0" eaLnBrk="1" latinLnBrk="0" hangingPunct="1">
        <a:spcBef>
          <a:spcPct val="0"/>
        </a:spcBef>
        <a:buNone/>
        <a:defRPr sz="3200" b="1" i="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0"/>
            <a:ext cx="6779096" cy="980728"/>
          </a:xfrm>
          <a:prstGeom prst="rect">
            <a:avLst/>
          </a:prstGeom>
        </p:spPr>
        <p:txBody>
          <a:bodyPr vert="horz" lIns="91440" tIns="45720" rIns="91440" bIns="45720" rtlCol="0" anchor="ctr">
            <a:normAutofit/>
          </a:bodyPr>
          <a:lstStyle/>
          <a:p>
            <a:r>
              <a:rPr lang="en-US"/>
              <a:t>Click to edit Master title style</a:t>
            </a:r>
            <a:endParaRPr lang="en-NZ" dirty="0"/>
          </a:p>
        </p:txBody>
      </p:sp>
      <p:sp>
        <p:nvSpPr>
          <p:cNvPr id="3" name="Text Placeholder 2"/>
          <p:cNvSpPr>
            <a:spLocks noGrp="1"/>
          </p:cNvSpPr>
          <p:nvPr>
            <p:ph type="body" idx="1"/>
          </p:nvPr>
        </p:nvSpPr>
        <p:spPr>
          <a:xfrm>
            <a:off x="457200" y="1412776"/>
            <a:ext cx="8229600" cy="47133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100">
                <a:solidFill>
                  <a:srgbClr val="E41815"/>
                </a:solidFill>
              </a:defRPr>
            </a:lvl1pPr>
          </a:lstStyle>
          <a:p>
            <a:endParaRPr lang="en-NZ" dirty="0"/>
          </a:p>
        </p:txBody>
      </p:sp>
      <p:sp>
        <p:nvSpPr>
          <p:cNvPr id="7" name="Slide Number Placeholder 5"/>
          <p:cNvSpPr>
            <a:spLocks noGrp="1"/>
          </p:cNvSpPr>
          <p:nvPr>
            <p:ph type="sldNum" sz="quarter" idx="4"/>
          </p:nvPr>
        </p:nvSpPr>
        <p:spPr>
          <a:xfrm>
            <a:off x="107504" y="6492875"/>
            <a:ext cx="2026096" cy="365125"/>
          </a:xfrm>
          <a:prstGeom prst="rect">
            <a:avLst/>
          </a:prstGeom>
        </p:spPr>
        <p:txBody>
          <a:bodyPr vert="horz" lIns="91440" tIns="45720" rIns="91440" bIns="45720" rtlCol="0" anchor="ctr"/>
          <a:lstStyle>
            <a:lvl1pPr algn="l">
              <a:defRPr sz="1100">
                <a:solidFill>
                  <a:srgbClr val="E41815"/>
                </a:solidFill>
              </a:defRPr>
            </a:lvl1pPr>
          </a:lstStyle>
          <a:p>
            <a:fld id="{0139A483-ACEA-4EDE-9EDE-DEECB371E73F}" type="slidenum">
              <a:rPr lang="en-NZ" smtClean="0"/>
              <a:pPr/>
              <a:t>‹#›</a:t>
            </a:fld>
            <a:endParaRPr lang="en-NZ" dirty="0"/>
          </a:p>
        </p:txBody>
      </p:sp>
    </p:spTree>
    <p:extLst>
      <p:ext uri="{BB962C8B-B14F-4D97-AF65-F5344CB8AC3E}">
        <p14:creationId xmlns:p14="http://schemas.microsoft.com/office/powerpoint/2010/main" val="10754013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1" r:id="rId12"/>
  </p:sldLayoutIdLst>
  <p:hf hdr="0" dt="0"/>
  <p:txStyles>
    <p:titleStyle>
      <a:lvl1pPr algn="l" defTabSz="914400" rtl="0" eaLnBrk="1" latinLnBrk="0" hangingPunct="1">
        <a:spcBef>
          <a:spcPct val="0"/>
        </a:spcBef>
        <a:buNone/>
        <a:defRPr sz="3200" b="1" i="1" kern="1200">
          <a:solidFill>
            <a:srgbClr val="E41815"/>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2" descr="Y:\Everything\001 Libby Administration\Design\NEW Filing system\094 White Powerpoint template\094 White Powerpoint template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rot="16200000">
            <a:off x="-2956892" y="3145532"/>
            <a:ext cx="6669360" cy="755576"/>
          </a:xfrm>
          <a:prstGeom prst="rect">
            <a:avLst/>
          </a:prstGeom>
        </p:spPr>
        <p:txBody>
          <a:bodyPr vert="horz" lIns="91440" tIns="45720" rIns="91440" bIns="45720" rtlCol="0" anchor="ctr">
            <a:normAutofit/>
          </a:bodyPr>
          <a:lstStyle/>
          <a:p>
            <a:r>
              <a:rPr lang="en-US"/>
              <a:t>Click to edit Master title style</a:t>
            </a:r>
            <a:endParaRPr lang="en-NZ" dirty="0"/>
          </a:p>
        </p:txBody>
      </p:sp>
      <p:sp>
        <p:nvSpPr>
          <p:cNvPr id="4" name="Date Placeholder 3"/>
          <p:cNvSpPr>
            <a:spLocks noGrp="1"/>
          </p:cNvSpPr>
          <p:nvPr>
            <p:ph type="dt" sz="half" idx="2"/>
          </p:nvPr>
        </p:nvSpPr>
        <p:spPr>
          <a:xfrm>
            <a:off x="752872" y="6492875"/>
            <a:ext cx="2133600" cy="365125"/>
          </a:xfrm>
          <a:prstGeom prst="rect">
            <a:avLst/>
          </a:prstGeom>
        </p:spPr>
        <p:txBody>
          <a:bodyPr vert="horz" lIns="91440" tIns="45720" rIns="91440" bIns="45720" rtlCol="0" anchor="ctr"/>
          <a:lstStyle>
            <a:lvl1pPr algn="l">
              <a:defRPr sz="1100">
                <a:solidFill>
                  <a:srgbClr val="E41815"/>
                </a:solidFill>
              </a:defRPr>
            </a:lvl1pPr>
          </a:lstStyle>
          <a:p>
            <a:endParaRPr lang="en-NZ" dirty="0"/>
          </a:p>
        </p:txBody>
      </p:sp>
      <p:sp>
        <p:nvSpPr>
          <p:cNvPr id="5" name="Footer Placeholder 4"/>
          <p:cNvSpPr>
            <a:spLocks noGrp="1"/>
          </p:cNvSpPr>
          <p:nvPr>
            <p:ph type="ftr" sz="quarter" idx="3"/>
          </p:nvPr>
        </p:nvSpPr>
        <p:spPr>
          <a:xfrm>
            <a:off x="3419872" y="6492875"/>
            <a:ext cx="2895600" cy="365125"/>
          </a:xfrm>
          <a:prstGeom prst="rect">
            <a:avLst/>
          </a:prstGeom>
        </p:spPr>
        <p:txBody>
          <a:bodyPr vert="horz" lIns="91440" tIns="45720" rIns="91440" bIns="45720" rtlCol="0" anchor="ctr"/>
          <a:lstStyle>
            <a:lvl1pPr algn="ctr">
              <a:defRPr sz="1100">
                <a:solidFill>
                  <a:srgbClr val="E41815"/>
                </a:solidFill>
              </a:defRPr>
            </a:lvl1pPr>
          </a:lstStyle>
          <a:p>
            <a:endParaRPr lang="en-NZ"/>
          </a:p>
        </p:txBody>
      </p:sp>
    </p:spTree>
    <p:extLst>
      <p:ext uri="{BB962C8B-B14F-4D97-AF65-F5344CB8AC3E}">
        <p14:creationId xmlns:p14="http://schemas.microsoft.com/office/powerpoint/2010/main" val="2340069412"/>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r" defTabSz="914400" rtl="0" eaLnBrk="1" latinLnBrk="0" hangingPunct="1">
        <a:spcBef>
          <a:spcPct val="0"/>
        </a:spcBef>
        <a:buNone/>
        <a:defRPr sz="3200" b="1" i="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7917F-5F3F-4BC1-AC2A-9B855F7F806A}" type="datetimeFigureOut">
              <a:rPr lang="en-US" smtClean="0"/>
              <a:pPr/>
              <a:t>5/22/2023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94C54-57F4-4D68-8976-18CE29CBFB68}" type="slidenum">
              <a:rPr lang="en-US" smtClean="0"/>
              <a:pPr/>
              <a:t>‹#›</a:t>
            </a:fld>
            <a:endParaRPr lang="en-US"/>
          </a:p>
        </p:txBody>
      </p:sp>
    </p:spTree>
    <p:extLst>
      <p:ext uri="{BB962C8B-B14F-4D97-AF65-F5344CB8AC3E}">
        <p14:creationId xmlns:p14="http://schemas.microsoft.com/office/powerpoint/2010/main" val="189181281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ain.white@waikato.ac.nz"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www.greaterauckland.org.nz/2017/08/17/introducing-regional-rapid-rail/" TargetMode="External"/><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0.jpeg"/><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628800"/>
            <a:ext cx="8599984" cy="1944216"/>
          </a:xfrm>
        </p:spPr>
        <p:txBody>
          <a:bodyPr>
            <a:noAutofit/>
          </a:bodyPr>
          <a:lstStyle/>
          <a:p>
            <a:r>
              <a:rPr lang="en-US" sz="4000" b="0" i="0" dirty="0"/>
              <a:t>Wake-up calls and catalysts: </a:t>
            </a:r>
            <a:br>
              <a:rPr lang="en-US" sz="4000" b="0" i="0" dirty="0"/>
            </a:br>
            <a:r>
              <a:rPr lang="en-US" sz="4000" b="0" i="0" dirty="0"/>
              <a:t>How can we break the disaster-response cycle?</a:t>
            </a:r>
            <a:endParaRPr lang="en-NZ" sz="4800" b="0" i="0" dirty="0"/>
          </a:p>
        </p:txBody>
      </p:sp>
      <p:sp>
        <p:nvSpPr>
          <p:cNvPr id="3" name="Subtitle 2"/>
          <p:cNvSpPr>
            <a:spLocks noGrp="1"/>
          </p:cNvSpPr>
          <p:nvPr>
            <p:ph type="subTitle" idx="1"/>
          </p:nvPr>
        </p:nvSpPr>
        <p:spPr>
          <a:xfrm>
            <a:off x="1403648" y="3573016"/>
            <a:ext cx="6400800" cy="3024336"/>
          </a:xfrm>
        </p:spPr>
        <p:txBody>
          <a:bodyPr>
            <a:normAutofit/>
          </a:bodyPr>
          <a:lstStyle/>
          <a:p>
            <a:endParaRPr lang="en-NZ" dirty="0"/>
          </a:p>
          <a:p>
            <a:r>
              <a:rPr lang="en-NZ" dirty="0"/>
              <a:t>Professor Iain White</a:t>
            </a:r>
          </a:p>
          <a:p>
            <a:r>
              <a:rPr lang="en-NZ" dirty="0"/>
              <a:t>University of Waikato, New Zealand</a:t>
            </a:r>
          </a:p>
          <a:p>
            <a:r>
              <a:rPr lang="en-NZ" dirty="0">
                <a:hlinkClick r:id="rId3"/>
              </a:rPr>
              <a:t>Iain.white@waikato.ac.nz</a:t>
            </a:r>
            <a:endParaRPr lang="en-NZ" dirty="0"/>
          </a:p>
          <a:p>
            <a:r>
              <a:rPr lang="en-NZ" dirty="0"/>
              <a:t>23 May 2023</a:t>
            </a:r>
          </a:p>
          <a:p>
            <a:endParaRPr lang="en-NZ" sz="900" dirty="0"/>
          </a:p>
        </p:txBody>
      </p:sp>
    </p:spTree>
    <p:extLst>
      <p:ext uri="{BB962C8B-B14F-4D97-AF65-F5344CB8AC3E}">
        <p14:creationId xmlns:p14="http://schemas.microsoft.com/office/powerpoint/2010/main" val="3782217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Getting meta now…</a:t>
            </a:r>
          </a:p>
        </p:txBody>
      </p:sp>
      <p:sp>
        <p:nvSpPr>
          <p:cNvPr id="3" name="Content Placeholder 2"/>
          <p:cNvSpPr>
            <a:spLocks noGrp="1"/>
          </p:cNvSpPr>
          <p:nvPr>
            <p:ph sz="half" idx="1"/>
          </p:nvPr>
        </p:nvSpPr>
        <p:spPr/>
        <p:txBody>
          <a:bodyPr/>
          <a:lstStyle/>
          <a:p>
            <a:endParaRPr lang="en-NZ"/>
          </a:p>
        </p:txBody>
      </p:sp>
      <p:sp>
        <p:nvSpPr>
          <p:cNvPr id="4" name="Content Placeholder 3"/>
          <p:cNvSpPr>
            <a:spLocks noGrp="1"/>
          </p:cNvSpPr>
          <p:nvPr>
            <p:ph sz="half" idx="2"/>
          </p:nvPr>
        </p:nvSpPr>
        <p:spPr/>
        <p:txBody>
          <a:bodyPr/>
          <a:lstStyle/>
          <a:p>
            <a:endParaRPr lang="en-NZ"/>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p:txBody>
          <a:bodyPr/>
          <a:lstStyle/>
          <a:p>
            <a:fld id="{0139A483-ACEA-4EDE-9EDE-DEECB371E73F}" type="slidenum">
              <a:rPr lang="en-NZ" smtClean="0"/>
              <a:pPr/>
              <a:t>10</a:t>
            </a:fld>
            <a:endParaRPr lang="en-NZ" dirty="0"/>
          </a:p>
        </p:txBody>
      </p:sp>
      <p:pic>
        <p:nvPicPr>
          <p:cNvPr id="8" name="Picture 7"/>
          <p:cNvPicPr>
            <a:picLocks noChangeAspect="1"/>
          </p:cNvPicPr>
          <p:nvPr/>
        </p:nvPicPr>
        <p:blipFill>
          <a:blip r:embed="rId2"/>
          <a:stretch>
            <a:fillRect/>
          </a:stretch>
        </p:blipFill>
        <p:spPr>
          <a:xfrm>
            <a:off x="230048" y="873974"/>
            <a:ext cx="3862625" cy="5473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3"/>
          <a:stretch>
            <a:fillRect/>
          </a:stretch>
        </p:blipFill>
        <p:spPr>
          <a:xfrm>
            <a:off x="4577423" y="814978"/>
            <a:ext cx="3306945" cy="5532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p:nvPr/>
        </p:nvPicPr>
        <p:blipFill>
          <a:blip r:embed="rId4"/>
          <a:stretch>
            <a:fillRect/>
          </a:stretch>
        </p:blipFill>
        <p:spPr>
          <a:xfrm>
            <a:off x="3124200" y="2086556"/>
            <a:ext cx="5828247" cy="4185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21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greaterauckland.org.nz/wp-content/uploads/2017/08/Stage-3-1-724x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972" y="1340768"/>
            <a:ext cx="3901028" cy="50405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029" y="152636"/>
            <a:ext cx="7768475" cy="648072"/>
          </a:xfrm>
        </p:spPr>
        <p:txBody>
          <a:bodyPr>
            <a:normAutofit fontScale="90000"/>
          </a:bodyPr>
          <a:lstStyle/>
          <a:p>
            <a:r>
              <a:rPr lang="en-GB" sz="2800" dirty="0"/>
              <a:t>Visions: Potentially very powerful, but not often used…</a:t>
            </a:r>
          </a:p>
        </p:txBody>
      </p:sp>
      <p:sp>
        <p:nvSpPr>
          <p:cNvPr id="4" name="Slide Number Placeholder 3"/>
          <p:cNvSpPr>
            <a:spLocks noGrp="1"/>
          </p:cNvSpPr>
          <p:nvPr>
            <p:ph type="sldNum" sz="quarter" idx="4294967295"/>
          </p:nvPr>
        </p:nvSpPr>
        <p:spPr>
          <a:xfrm>
            <a:off x="8316416" y="6224027"/>
            <a:ext cx="432000" cy="365125"/>
          </a:xfrm>
          <a:prstGeom prst="rect">
            <a:avLst/>
          </a:prstGeom>
        </p:spPr>
        <p:txBody>
          <a:bodyPr/>
          <a:lstStyle/>
          <a:p>
            <a:fld id="{8AC1ECFC-873B-45E0-B65F-14FDCF8608AC}" type="slidenum">
              <a:rPr lang="en-NZ" smtClean="0"/>
              <a:pPr/>
              <a:t>11</a:t>
            </a:fld>
            <a:endParaRPr lang="en-NZ"/>
          </a:p>
        </p:txBody>
      </p:sp>
      <p:pic>
        <p:nvPicPr>
          <p:cNvPr id="7" name="Picture 6"/>
          <p:cNvPicPr>
            <a:picLocks noChangeAspect="1"/>
          </p:cNvPicPr>
          <p:nvPr/>
        </p:nvPicPr>
        <p:blipFill rotWithShape="1">
          <a:blip r:embed="rId4"/>
          <a:srcRect l="7097" t="8665" r="74190" b="24572"/>
          <a:stretch/>
        </p:blipFill>
        <p:spPr>
          <a:xfrm>
            <a:off x="251520" y="1015417"/>
            <a:ext cx="2448858"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a:srcRect l="13889" t="12201" r="71599" b="21126"/>
          <a:stretch/>
        </p:blipFill>
        <p:spPr>
          <a:xfrm>
            <a:off x="1409034" y="1944210"/>
            <a:ext cx="2925679" cy="432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5595826" y="868658"/>
            <a:ext cx="3447128" cy="461665"/>
          </a:xfrm>
          <a:prstGeom prst="rect">
            <a:avLst/>
          </a:prstGeom>
        </p:spPr>
        <p:txBody>
          <a:bodyPr wrap="square">
            <a:spAutoFit/>
          </a:bodyPr>
          <a:lstStyle/>
          <a:p>
            <a:r>
              <a:rPr lang="en-NZ" sz="1200" dirty="0">
                <a:hlinkClick r:id="rId6"/>
              </a:rPr>
              <a:t>https://www.greaterauckland.org.nz/2017/08/17/introducing-regional-rapid-rail/</a:t>
            </a:r>
            <a:endParaRPr lang="en-NZ" sz="1200" dirty="0"/>
          </a:p>
        </p:txBody>
      </p:sp>
      <p:pic>
        <p:nvPicPr>
          <p:cNvPr id="10" name="Picture 9"/>
          <p:cNvPicPr>
            <a:picLocks noChangeAspect="1"/>
          </p:cNvPicPr>
          <p:nvPr/>
        </p:nvPicPr>
        <p:blipFill>
          <a:blip r:embed="rId7"/>
          <a:stretch>
            <a:fillRect/>
          </a:stretch>
        </p:blipFill>
        <p:spPr>
          <a:xfrm>
            <a:off x="5486953" y="1319139"/>
            <a:ext cx="3604453" cy="5062189"/>
          </a:xfrm>
          <a:prstGeom prst="rect">
            <a:avLst/>
          </a:prstGeom>
        </p:spPr>
      </p:pic>
      <p:sp>
        <p:nvSpPr>
          <p:cNvPr id="3" name="TextBox 2"/>
          <p:cNvSpPr txBox="1"/>
          <p:nvPr/>
        </p:nvSpPr>
        <p:spPr>
          <a:xfrm>
            <a:off x="2828080" y="1061738"/>
            <a:ext cx="2782861" cy="830997"/>
          </a:xfrm>
          <a:prstGeom prst="rect">
            <a:avLst/>
          </a:prstGeom>
          <a:noFill/>
        </p:spPr>
        <p:txBody>
          <a:bodyPr wrap="square" rtlCol="0">
            <a:spAutoFit/>
          </a:bodyPr>
          <a:lstStyle/>
          <a:p>
            <a:r>
              <a:rPr lang="en-NZ" sz="2400" dirty="0"/>
              <a:t>One month before the election….</a:t>
            </a:r>
          </a:p>
        </p:txBody>
      </p:sp>
      <p:pic>
        <p:nvPicPr>
          <p:cNvPr id="11" name="Picture 10"/>
          <p:cNvPicPr>
            <a:picLocks noChangeAspect="1"/>
          </p:cNvPicPr>
          <p:nvPr/>
        </p:nvPicPr>
        <p:blipFill>
          <a:blip r:embed="rId8"/>
          <a:stretch>
            <a:fillRect/>
          </a:stretch>
        </p:blipFill>
        <p:spPr>
          <a:xfrm>
            <a:off x="5496696" y="6316166"/>
            <a:ext cx="2565997" cy="569218"/>
          </a:xfrm>
          <a:prstGeom prst="rect">
            <a:avLst/>
          </a:prstGeom>
        </p:spPr>
      </p:pic>
      <p:pic>
        <p:nvPicPr>
          <p:cNvPr id="12" name="Picture 11"/>
          <p:cNvPicPr>
            <a:picLocks noChangeAspect="1"/>
          </p:cNvPicPr>
          <p:nvPr/>
        </p:nvPicPr>
        <p:blipFill>
          <a:blip r:embed="rId9"/>
          <a:stretch>
            <a:fillRect/>
          </a:stretch>
        </p:blipFill>
        <p:spPr>
          <a:xfrm>
            <a:off x="4102971" y="2171765"/>
            <a:ext cx="3817861" cy="4338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769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099" t="17647" r="60295" b="8824"/>
          <a:stretch/>
        </p:blipFill>
        <p:spPr>
          <a:xfrm>
            <a:off x="156470" y="1628800"/>
            <a:ext cx="3623443"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67309" y="4222615"/>
            <a:ext cx="3456384" cy="369332"/>
          </a:xfrm>
          <a:prstGeom prst="rect">
            <a:avLst/>
          </a:prstGeom>
          <a:noFill/>
        </p:spPr>
        <p:txBody>
          <a:bodyPr wrap="square" rtlCol="0">
            <a:spAutoFit/>
          </a:bodyPr>
          <a:lstStyle/>
          <a:p>
            <a:r>
              <a:rPr lang="en-NZ" b="1" dirty="0">
                <a:solidFill>
                  <a:schemeClr val="accent1"/>
                </a:solidFill>
              </a:rPr>
              <a:t>A few weeks later…</a:t>
            </a:r>
          </a:p>
        </p:txBody>
      </p:sp>
      <p:pic>
        <p:nvPicPr>
          <p:cNvPr id="7" name="Picture 6"/>
          <p:cNvPicPr>
            <a:picLocks noChangeAspect="1"/>
          </p:cNvPicPr>
          <p:nvPr/>
        </p:nvPicPr>
        <p:blipFill rotWithShape="1">
          <a:blip r:embed="rId4"/>
          <a:srcRect l="9776" t="17447" r="69919" b="10358"/>
          <a:stretch/>
        </p:blipFill>
        <p:spPr>
          <a:xfrm>
            <a:off x="2647555" y="1628800"/>
            <a:ext cx="3960440" cy="396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a:srcRect l="9618" t="15974" r="70789" b="7225"/>
          <a:stretch/>
        </p:blipFill>
        <p:spPr>
          <a:xfrm>
            <a:off x="5580113" y="1844826"/>
            <a:ext cx="3461003" cy="3938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6"/>
          <a:srcRect l="8102" t="6625" r="73673" b="27753"/>
          <a:stretch/>
        </p:blipFill>
        <p:spPr>
          <a:xfrm>
            <a:off x="2454953" y="2215161"/>
            <a:ext cx="3380115" cy="3637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7"/>
          <a:srcRect l="16243" t="9119" r="67109" b="8810"/>
          <a:stretch/>
        </p:blipFill>
        <p:spPr>
          <a:xfrm>
            <a:off x="6012160" y="2158452"/>
            <a:ext cx="2808312" cy="3694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156469" y="4629207"/>
            <a:ext cx="3456384" cy="369332"/>
          </a:xfrm>
          <a:prstGeom prst="rect">
            <a:avLst/>
          </a:prstGeom>
          <a:noFill/>
        </p:spPr>
        <p:txBody>
          <a:bodyPr wrap="square" rtlCol="0">
            <a:spAutoFit/>
          </a:bodyPr>
          <a:lstStyle/>
          <a:p>
            <a:r>
              <a:rPr lang="en-NZ" b="1" dirty="0">
                <a:solidFill>
                  <a:schemeClr val="accent1"/>
                </a:solidFill>
              </a:rPr>
              <a:t>One year later…</a:t>
            </a:r>
          </a:p>
        </p:txBody>
      </p:sp>
      <p:grpSp>
        <p:nvGrpSpPr>
          <p:cNvPr id="16" name="Group 15"/>
          <p:cNvGrpSpPr/>
          <p:nvPr/>
        </p:nvGrpSpPr>
        <p:grpSpPr>
          <a:xfrm>
            <a:off x="5790472" y="1545698"/>
            <a:ext cx="3353529" cy="3470973"/>
            <a:chOff x="7484531" y="110742"/>
            <a:chExt cx="4471372" cy="4627964"/>
          </a:xfrm>
        </p:grpSpPr>
        <p:pic>
          <p:nvPicPr>
            <p:cNvPr id="17" name="Picture 16"/>
            <p:cNvPicPr>
              <a:picLocks noChangeAspect="1"/>
            </p:cNvPicPr>
            <p:nvPr/>
          </p:nvPicPr>
          <p:blipFill>
            <a:blip r:embed="rId8"/>
            <a:stretch>
              <a:fillRect/>
            </a:stretch>
          </p:blipFill>
          <p:spPr>
            <a:xfrm>
              <a:off x="7484531" y="548680"/>
              <a:ext cx="4471371" cy="4190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9"/>
            <a:stretch>
              <a:fillRect/>
            </a:stretch>
          </p:blipFill>
          <p:spPr>
            <a:xfrm>
              <a:off x="7484532" y="110742"/>
              <a:ext cx="4471371" cy="495944"/>
            </a:xfrm>
            <a:prstGeom prst="rect">
              <a:avLst/>
            </a:prstGeom>
          </p:spPr>
        </p:pic>
      </p:grpSp>
      <p:grpSp>
        <p:nvGrpSpPr>
          <p:cNvPr id="19" name="Group 18"/>
          <p:cNvGrpSpPr/>
          <p:nvPr/>
        </p:nvGrpSpPr>
        <p:grpSpPr>
          <a:xfrm>
            <a:off x="821638" y="1527130"/>
            <a:ext cx="4851765" cy="2651612"/>
            <a:chOff x="1995441" y="103601"/>
            <a:chExt cx="8177259" cy="4349336"/>
          </a:xfrm>
        </p:grpSpPr>
        <p:pic>
          <p:nvPicPr>
            <p:cNvPr id="20" name="Picture 19"/>
            <p:cNvPicPr>
              <a:picLocks noChangeAspect="1"/>
            </p:cNvPicPr>
            <p:nvPr/>
          </p:nvPicPr>
          <p:blipFill>
            <a:blip r:embed="rId10"/>
            <a:stretch>
              <a:fillRect/>
            </a:stretch>
          </p:blipFill>
          <p:spPr>
            <a:xfrm>
              <a:off x="2019300" y="2405062"/>
              <a:ext cx="8153400" cy="204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11"/>
            <a:stretch>
              <a:fillRect/>
            </a:stretch>
          </p:blipFill>
          <p:spPr>
            <a:xfrm>
              <a:off x="1995441" y="103601"/>
              <a:ext cx="8175848" cy="2348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2" name="Rectangle 21"/>
          <p:cNvSpPr/>
          <p:nvPr/>
        </p:nvSpPr>
        <p:spPr>
          <a:xfrm>
            <a:off x="2897498" y="3157368"/>
            <a:ext cx="2715880" cy="388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p:cNvSpPr/>
          <p:nvPr/>
        </p:nvSpPr>
        <p:spPr>
          <a:xfrm>
            <a:off x="5927149" y="2704837"/>
            <a:ext cx="3113966" cy="580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itle 1"/>
          <p:cNvSpPr txBox="1">
            <a:spLocks/>
          </p:cNvSpPr>
          <p:nvPr/>
        </p:nvSpPr>
        <p:spPr>
          <a:xfrm>
            <a:off x="126538" y="329823"/>
            <a:ext cx="7283152" cy="980728"/>
          </a:xfrm>
          <a:prstGeom prst="rect">
            <a:avLst/>
          </a:prstGeom>
        </p:spPr>
        <p:txBody>
          <a:bodyPr>
            <a:normAutofit/>
          </a:bodyPr>
          <a:lstStyle>
            <a:lvl1pPr algn="l" defTabSz="914400" rtl="0" eaLnBrk="1" latinLnBrk="0" hangingPunct="1">
              <a:spcBef>
                <a:spcPct val="0"/>
              </a:spcBef>
              <a:buNone/>
              <a:defRPr sz="3200" b="1" i="1" kern="1200">
                <a:solidFill>
                  <a:srgbClr val="E41815"/>
                </a:solidFill>
                <a:latin typeface="+mj-lt"/>
                <a:ea typeface="+mj-ea"/>
                <a:cs typeface="+mj-cs"/>
              </a:defRPr>
            </a:lvl1pPr>
          </a:lstStyle>
          <a:p>
            <a:r>
              <a:rPr lang="en-NZ" sz="3100" dirty="0"/>
              <a:t>Using Visions to influence politics/practice</a:t>
            </a:r>
          </a:p>
        </p:txBody>
      </p:sp>
    </p:spTree>
    <p:extLst>
      <p:ext uri="{BB962C8B-B14F-4D97-AF65-F5344CB8AC3E}">
        <p14:creationId xmlns:p14="http://schemas.microsoft.com/office/powerpoint/2010/main" val="170095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020" y="908720"/>
            <a:ext cx="3486150" cy="847725"/>
          </a:xfrm>
          <a:prstGeom prst="rect">
            <a:avLst/>
          </a:prstGeom>
        </p:spPr>
      </p:pic>
      <p:pic>
        <p:nvPicPr>
          <p:cNvPr id="4" name="Picture 3"/>
          <p:cNvPicPr>
            <a:picLocks noChangeAspect="1"/>
          </p:cNvPicPr>
          <p:nvPr/>
        </p:nvPicPr>
        <p:blipFill>
          <a:blip r:embed="rId4"/>
          <a:stretch>
            <a:fillRect/>
          </a:stretch>
        </p:blipFill>
        <p:spPr>
          <a:xfrm>
            <a:off x="4755" y="1777141"/>
            <a:ext cx="5781056" cy="2161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stretch>
            <a:fillRect/>
          </a:stretch>
        </p:blipFill>
        <p:spPr>
          <a:xfrm>
            <a:off x="3648710" y="1974474"/>
            <a:ext cx="5420941" cy="3568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p:cNvSpPr txBox="1">
            <a:spLocks/>
          </p:cNvSpPr>
          <p:nvPr/>
        </p:nvSpPr>
        <p:spPr>
          <a:xfrm>
            <a:off x="126538" y="329823"/>
            <a:ext cx="7283152" cy="980728"/>
          </a:xfrm>
          <a:prstGeom prst="rect">
            <a:avLst/>
          </a:prstGeom>
        </p:spPr>
        <p:txBody>
          <a:bodyPr>
            <a:normAutofit/>
          </a:bodyPr>
          <a:lstStyle>
            <a:lvl1pPr algn="l" defTabSz="914400" rtl="0" eaLnBrk="1" latinLnBrk="0" hangingPunct="1">
              <a:spcBef>
                <a:spcPct val="0"/>
              </a:spcBef>
              <a:buNone/>
              <a:defRPr sz="3200" b="1" i="1" kern="1200">
                <a:solidFill>
                  <a:srgbClr val="E41815"/>
                </a:solidFill>
                <a:latin typeface="+mj-lt"/>
                <a:ea typeface="+mj-ea"/>
                <a:cs typeface="+mj-cs"/>
              </a:defRPr>
            </a:lvl1pPr>
          </a:lstStyle>
          <a:p>
            <a:r>
              <a:rPr lang="en-NZ" sz="3100" dirty="0"/>
              <a:t>What about advocacy on stormwater…?</a:t>
            </a:r>
          </a:p>
        </p:txBody>
      </p:sp>
      <p:pic>
        <p:nvPicPr>
          <p:cNvPr id="1026" name="Picture 2" descr="Dr Joe Pajak CSci FRSC 🇪🇺 🌬Covid is airborne on Twitter: &quot;The Pitt Review:  Lessons learned from the 2007 floods? '...the risk of flooding continues to  escalate; making the events that shatter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85" y="1058454"/>
            <a:ext cx="3559756" cy="48058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333011" y="1123909"/>
            <a:ext cx="3576221" cy="5628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8"/>
          <a:stretch>
            <a:fillRect/>
          </a:stretch>
        </p:blipFill>
        <p:spPr>
          <a:xfrm>
            <a:off x="3187129" y="1281224"/>
            <a:ext cx="3651852"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9"/>
          <a:stretch>
            <a:fillRect/>
          </a:stretch>
        </p:blipFill>
        <p:spPr>
          <a:xfrm>
            <a:off x="5698294" y="1650903"/>
            <a:ext cx="3240524" cy="4698589"/>
          </a:xfrm>
          <a:prstGeom prst="rect">
            <a:avLst/>
          </a:prstGeom>
        </p:spPr>
      </p:pic>
      <p:pic>
        <p:nvPicPr>
          <p:cNvPr id="14" name="Picture 13"/>
          <p:cNvPicPr>
            <a:picLocks noChangeAspect="1"/>
          </p:cNvPicPr>
          <p:nvPr/>
        </p:nvPicPr>
        <p:blipFill>
          <a:blip r:embed="rId10"/>
          <a:stretch>
            <a:fillRect/>
          </a:stretch>
        </p:blipFill>
        <p:spPr>
          <a:xfrm>
            <a:off x="35496" y="1340768"/>
            <a:ext cx="4516787" cy="4522222"/>
          </a:xfrm>
          <a:prstGeom prst="rect">
            <a:avLst/>
          </a:prstGeom>
        </p:spPr>
      </p:pic>
      <p:pic>
        <p:nvPicPr>
          <p:cNvPr id="15" name="Picture 14"/>
          <p:cNvPicPr>
            <a:picLocks noChangeAspect="1"/>
          </p:cNvPicPr>
          <p:nvPr/>
        </p:nvPicPr>
        <p:blipFill>
          <a:blip r:embed="rId11"/>
          <a:stretch>
            <a:fillRect/>
          </a:stretch>
        </p:blipFill>
        <p:spPr>
          <a:xfrm>
            <a:off x="4497834" y="1368223"/>
            <a:ext cx="4531032" cy="4552921"/>
          </a:xfrm>
          <a:prstGeom prst="rect">
            <a:avLst/>
          </a:prstGeom>
        </p:spPr>
      </p:pic>
    </p:spTree>
    <p:extLst>
      <p:ext uri="{BB962C8B-B14F-4D97-AF65-F5344CB8AC3E}">
        <p14:creationId xmlns:p14="http://schemas.microsoft.com/office/powerpoint/2010/main" val="144413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6538" y="260648"/>
            <a:ext cx="4949518" cy="980728"/>
          </a:xfrm>
          <a:prstGeom prst="rect">
            <a:avLst/>
          </a:prstGeom>
        </p:spPr>
        <p:txBody>
          <a:bodyPr>
            <a:normAutofit/>
          </a:bodyPr>
          <a:lstStyle>
            <a:lvl1pPr algn="l" defTabSz="914400" rtl="0" eaLnBrk="1" latinLnBrk="0" hangingPunct="1">
              <a:spcBef>
                <a:spcPct val="0"/>
              </a:spcBef>
              <a:buNone/>
              <a:defRPr sz="3200" b="1" i="1" kern="1200">
                <a:solidFill>
                  <a:srgbClr val="E41815"/>
                </a:solidFill>
                <a:latin typeface="+mj-lt"/>
                <a:ea typeface="+mj-ea"/>
                <a:cs typeface="+mj-cs"/>
              </a:defRPr>
            </a:lvl1pPr>
          </a:lstStyle>
          <a:p>
            <a:r>
              <a:rPr lang="en-NZ" sz="3100" dirty="0"/>
              <a:t>Missed Opportunities…</a:t>
            </a:r>
          </a:p>
        </p:txBody>
      </p:sp>
      <p:sp>
        <p:nvSpPr>
          <p:cNvPr id="8" name="Content Placeholder 2"/>
          <p:cNvSpPr txBox="1">
            <a:spLocks/>
          </p:cNvSpPr>
          <p:nvPr/>
        </p:nvSpPr>
        <p:spPr>
          <a:xfrm>
            <a:off x="107504" y="908720"/>
            <a:ext cx="4841730" cy="1899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NZ" sz="2000" dirty="0"/>
              <a:t>Policy Windows (</a:t>
            </a:r>
            <a:r>
              <a:rPr lang="en-NZ" sz="2000" dirty="0" err="1"/>
              <a:t>Kingdon</a:t>
            </a:r>
            <a:r>
              <a:rPr lang="en-NZ" sz="2000" dirty="0"/>
              <a:t>, 1984) emerge through temporary realignment of problems and politics. </a:t>
            </a:r>
          </a:p>
          <a:p>
            <a:r>
              <a:rPr lang="en-NZ" sz="2000" dirty="0"/>
              <a:t>In these, Policy Entrepreneurs  combine to reset agendas for politicians to respond to. It doesn’t have to be an ‘event’, in fact these can be regressive </a:t>
            </a:r>
          </a:p>
          <a:p>
            <a:r>
              <a:rPr lang="en-NZ" sz="2000" dirty="0"/>
              <a:t>There is value in pausing and reflecting on the extent to which we have been able to influence at the pace and scale we need – we raise awareness and sound the ‘wake up call’ but knowing what we know, could we be more political? </a:t>
            </a:r>
          </a:p>
          <a:p>
            <a:r>
              <a:rPr lang="en-NZ" sz="2000" dirty="0"/>
              <a:t>Systems RESIST change, institutions are </a:t>
            </a:r>
            <a:r>
              <a:rPr lang="en-NZ" sz="2000" b="1" dirty="0"/>
              <a:t>designed to be stable </a:t>
            </a:r>
            <a:r>
              <a:rPr lang="en-NZ" sz="2000" dirty="0"/>
              <a:t>for efficient decision making; path dependencies, liability avoidance, practice norms, </a:t>
            </a:r>
            <a:r>
              <a:rPr lang="en-NZ" sz="2000" dirty="0" err="1"/>
              <a:t>etc</a:t>
            </a:r>
            <a:endParaRPr lang="en-NZ" sz="2000" dirty="0"/>
          </a:p>
          <a:p>
            <a:endParaRPr lang="en-NZ" sz="2200" dirty="0"/>
          </a:p>
          <a:p>
            <a:pPr marL="0" indent="0">
              <a:buNone/>
            </a:pPr>
            <a:endParaRPr lang="en-NZ" sz="2400" dirty="0"/>
          </a:p>
          <a:p>
            <a:endParaRPr lang="en-NZ" sz="1600" dirty="0"/>
          </a:p>
          <a:p>
            <a:pPr marL="0" indent="0">
              <a:buFont typeface="Arial" pitchFamily="34" charset="0"/>
              <a:buNone/>
            </a:pPr>
            <a:endParaRPr lang="en-NZ" sz="1600" b="1" dirty="0"/>
          </a:p>
        </p:txBody>
      </p:sp>
      <p:pic>
        <p:nvPicPr>
          <p:cNvPr id="10" name="Picture 9"/>
          <p:cNvPicPr>
            <a:picLocks noChangeAspect="1"/>
          </p:cNvPicPr>
          <p:nvPr/>
        </p:nvPicPr>
        <p:blipFill>
          <a:blip r:embed="rId3"/>
          <a:stretch>
            <a:fillRect/>
          </a:stretch>
        </p:blipFill>
        <p:spPr>
          <a:xfrm>
            <a:off x="4949234" y="44624"/>
            <a:ext cx="4194766" cy="3425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stretch>
            <a:fillRect/>
          </a:stretch>
        </p:blipFill>
        <p:spPr>
          <a:xfrm>
            <a:off x="4860032" y="3448398"/>
            <a:ext cx="4191534" cy="3292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6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7147" y="980728"/>
            <a:ext cx="3255555" cy="4752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stretch>
            <a:fillRect/>
          </a:stretch>
        </p:blipFill>
        <p:spPr>
          <a:xfrm>
            <a:off x="251520" y="5733256"/>
            <a:ext cx="4411216" cy="1097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stretch>
            <a:fillRect/>
          </a:stretch>
        </p:blipFill>
        <p:spPr>
          <a:xfrm>
            <a:off x="4278336" y="990983"/>
            <a:ext cx="4507052" cy="4070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stretch>
            <a:fillRect/>
          </a:stretch>
        </p:blipFill>
        <p:spPr>
          <a:xfrm>
            <a:off x="935530" y="1836638"/>
            <a:ext cx="3043195" cy="3959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p:cNvSpPr txBox="1">
            <a:spLocks/>
          </p:cNvSpPr>
          <p:nvPr/>
        </p:nvSpPr>
        <p:spPr>
          <a:xfrm>
            <a:off x="126538" y="329823"/>
            <a:ext cx="7283152" cy="980728"/>
          </a:xfrm>
          <a:prstGeom prst="rect">
            <a:avLst/>
          </a:prstGeom>
        </p:spPr>
        <p:txBody>
          <a:bodyPr>
            <a:normAutofit/>
          </a:bodyPr>
          <a:lstStyle>
            <a:lvl1pPr algn="l" defTabSz="914400" rtl="0" eaLnBrk="1" latinLnBrk="0" hangingPunct="1">
              <a:spcBef>
                <a:spcPct val="0"/>
              </a:spcBef>
              <a:buNone/>
              <a:defRPr sz="3200" b="1" i="1" kern="1200">
                <a:solidFill>
                  <a:srgbClr val="E41815"/>
                </a:solidFill>
                <a:latin typeface="+mj-lt"/>
                <a:ea typeface="+mj-ea"/>
                <a:cs typeface="+mj-cs"/>
              </a:defRPr>
            </a:lvl1pPr>
          </a:lstStyle>
          <a:p>
            <a:r>
              <a:rPr lang="en-NZ" sz="3100" dirty="0"/>
              <a:t>The Big Wave? Making Space for Water…</a:t>
            </a:r>
          </a:p>
        </p:txBody>
      </p:sp>
      <p:pic>
        <p:nvPicPr>
          <p:cNvPr id="2" name="Picture 1"/>
          <p:cNvPicPr>
            <a:picLocks noChangeAspect="1"/>
          </p:cNvPicPr>
          <p:nvPr/>
        </p:nvPicPr>
        <p:blipFill>
          <a:blip r:embed="rId7"/>
          <a:stretch>
            <a:fillRect/>
          </a:stretch>
        </p:blipFill>
        <p:spPr>
          <a:xfrm>
            <a:off x="3851920" y="2207312"/>
            <a:ext cx="5205330" cy="2712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a:stretch>
            <a:fillRect/>
          </a:stretch>
        </p:blipFill>
        <p:spPr>
          <a:xfrm>
            <a:off x="5414406" y="1293143"/>
            <a:ext cx="3570697" cy="5046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792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4"/>
          </p:nvPr>
        </p:nvSpPr>
        <p:spPr/>
        <p:txBody>
          <a:bodyPr/>
          <a:lstStyle/>
          <a:p>
            <a:fld id="{0139A483-ACEA-4EDE-9EDE-DEECB371E73F}" type="slidenum">
              <a:rPr lang="en-NZ" smtClean="0"/>
              <a:pPr/>
              <a:t>16</a:t>
            </a:fld>
            <a:endParaRPr lang="en-NZ" dirty="0"/>
          </a:p>
        </p:txBody>
      </p:sp>
      <p:pic>
        <p:nvPicPr>
          <p:cNvPr id="6" name="Picture 5" descr="normal.jpg"/>
          <p:cNvPicPr>
            <a:picLocks noChangeAspect="1"/>
          </p:cNvPicPr>
          <p:nvPr/>
        </p:nvPicPr>
        <p:blipFill rotWithShape="1">
          <a:blip r:embed="rId2" cstate="print">
            <a:extLst>
              <a:ext uri="{28A0092B-C50C-407E-A947-70E740481C1C}">
                <a14:useLocalDpi xmlns:a14="http://schemas.microsoft.com/office/drawing/2010/main" val="0"/>
              </a:ext>
            </a:extLst>
          </a:blip>
          <a:srcRect l="22278" r="11209"/>
          <a:stretch/>
        </p:blipFill>
        <p:spPr>
          <a:xfrm rot="5400000">
            <a:off x="4612190" y="1689946"/>
            <a:ext cx="5482819" cy="4123040"/>
          </a:xfrm>
          <a:prstGeom prst="rect">
            <a:avLst/>
          </a:prstGeom>
        </p:spPr>
      </p:pic>
      <p:sp>
        <p:nvSpPr>
          <p:cNvPr id="7" name="Title 1"/>
          <p:cNvSpPr>
            <a:spLocks noGrp="1"/>
          </p:cNvSpPr>
          <p:nvPr>
            <p:ph type="title"/>
          </p:nvPr>
        </p:nvSpPr>
        <p:spPr>
          <a:xfrm>
            <a:off x="10463" y="0"/>
            <a:ext cx="7596336" cy="980728"/>
          </a:xfrm>
        </p:spPr>
        <p:txBody>
          <a:bodyPr>
            <a:noAutofit/>
          </a:bodyPr>
          <a:lstStyle/>
          <a:p>
            <a:r>
              <a:rPr lang="en-GB" sz="2600" dirty="0"/>
              <a:t>…to question ‘normality’ and how to break the cycle</a:t>
            </a:r>
            <a:endParaRPr lang="en-NZ" sz="2600" dirty="0"/>
          </a:p>
        </p:txBody>
      </p:sp>
      <p:sp>
        <p:nvSpPr>
          <p:cNvPr id="2" name="Content Placeholder 1"/>
          <p:cNvSpPr>
            <a:spLocks noGrp="1"/>
          </p:cNvSpPr>
          <p:nvPr>
            <p:ph idx="1"/>
          </p:nvPr>
        </p:nvSpPr>
        <p:spPr>
          <a:xfrm>
            <a:off x="-6491" y="980728"/>
            <a:ext cx="5364088" cy="6133884"/>
          </a:xfrm>
        </p:spPr>
        <p:txBody>
          <a:bodyPr>
            <a:normAutofit fontScale="85000" lnSpcReduction="20000"/>
          </a:bodyPr>
          <a:lstStyle/>
          <a:p>
            <a:r>
              <a:rPr lang="en-NZ" dirty="0"/>
              <a:t>You are not alone. We know WHY, we know WHAT, now to focus on the HOW and WHEN…</a:t>
            </a:r>
          </a:p>
          <a:p>
            <a:r>
              <a:rPr lang="en-NZ" dirty="0"/>
              <a:t>Outside of politics, change is collaborative, networked, involving a variety of expertise and interest groups working together</a:t>
            </a:r>
          </a:p>
          <a:p>
            <a:r>
              <a:rPr lang="en-NZ" b="1" dirty="0"/>
              <a:t>Leadership came from professions, not politicians</a:t>
            </a:r>
            <a:r>
              <a:rPr lang="en-NZ" dirty="0"/>
              <a:t>. What could do if we pursued strategy of collaboration &amp; visioning that seeks to set agendas? </a:t>
            </a:r>
          </a:p>
          <a:p>
            <a:r>
              <a:rPr lang="en-NZ" dirty="0"/>
              <a:t>What is OUR </a:t>
            </a:r>
            <a:r>
              <a:rPr lang="en-NZ" err="1"/>
              <a:t>catalyst</a:t>
            </a:r>
            <a:r>
              <a:rPr lang="en-NZ"/>
              <a:t>? What </a:t>
            </a:r>
            <a:r>
              <a:rPr lang="en-NZ" dirty="0"/>
              <a:t>would a 2030 stormwater future look like? Could our voice turn the dial faster? If not us, then who?</a:t>
            </a:r>
          </a:p>
          <a:p>
            <a:endParaRPr lang="en-NZ" dirty="0"/>
          </a:p>
        </p:txBody>
      </p:sp>
      <p:pic>
        <p:nvPicPr>
          <p:cNvPr id="8" name="Picture 4" descr="Image preview">
            <a:extLst>
              <a:ext uri="{FF2B5EF4-FFF2-40B4-BE49-F238E27FC236}">
                <a16:creationId xmlns:a16="http://schemas.microsoft.com/office/drawing/2014/main" id="{08FC9588-F704-4C0F-9201-BC99229F5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78" y="3573017"/>
            <a:ext cx="4114740" cy="29523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a:extLst>
              <a:ext uri="{FF2B5EF4-FFF2-40B4-BE49-F238E27FC236}">
                <a16:creationId xmlns:a16="http://schemas.microsoft.com/office/drawing/2014/main" id="{ADC9EA8F-0C1E-4968-B513-BA1B7680A5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5472" y="1100402"/>
            <a:ext cx="4160123" cy="247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2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1234356"/>
            <a:ext cx="6070108" cy="4498900"/>
          </a:xfrm>
        </p:spPr>
        <p:txBody>
          <a:bodyPr>
            <a:normAutofit fontScale="77500" lnSpcReduction="20000"/>
          </a:bodyPr>
          <a:lstStyle/>
          <a:p>
            <a:pPr algn="ctr">
              <a:buNone/>
            </a:pPr>
            <a:r>
              <a:rPr lang="en-GB" sz="7200" dirty="0">
                <a:solidFill>
                  <a:schemeClr val="bg1"/>
                </a:solidFill>
              </a:rPr>
              <a:t>The past is a foreign country: </a:t>
            </a:r>
          </a:p>
          <a:p>
            <a:pPr algn="ctr">
              <a:buNone/>
            </a:pPr>
            <a:r>
              <a:rPr lang="en-GB" sz="7200" dirty="0">
                <a:solidFill>
                  <a:schemeClr val="bg1"/>
                </a:solidFill>
              </a:rPr>
              <a:t>they do things differently there</a:t>
            </a:r>
          </a:p>
          <a:p>
            <a:pPr algn="ctr">
              <a:buNone/>
            </a:pPr>
            <a:endParaRPr lang="en-GB" sz="2600" dirty="0">
              <a:solidFill>
                <a:schemeClr val="bg1"/>
              </a:solidFill>
            </a:endParaRPr>
          </a:p>
          <a:p>
            <a:pPr algn="ctr">
              <a:buNone/>
            </a:pPr>
            <a:endParaRPr lang="en-GB" sz="2600" dirty="0">
              <a:solidFill>
                <a:schemeClr val="bg1"/>
              </a:solidFill>
            </a:endParaRPr>
          </a:p>
          <a:p>
            <a:pPr algn="ctr">
              <a:buNone/>
            </a:pPr>
            <a:r>
              <a:rPr lang="en-GB" sz="3500" dirty="0">
                <a:solidFill>
                  <a:schemeClr val="bg1"/>
                </a:solidFill>
              </a:rPr>
              <a:t>‘The Go-Between’ – L. P. Hartley, 1953</a:t>
            </a:r>
            <a:endParaRPr lang="en-US" sz="3500" dirty="0">
              <a:solidFill>
                <a:schemeClr val="bg1"/>
              </a:solidFill>
            </a:endParaRPr>
          </a:p>
        </p:txBody>
      </p:sp>
      <p:pic>
        <p:nvPicPr>
          <p:cNvPr id="2050" name="Picture 2" descr="Image result for the go-between Hartl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108" y="1052736"/>
            <a:ext cx="2965793" cy="457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91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70" y="9927"/>
            <a:ext cx="7024017" cy="980728"/>
          </a:xfrm>
        </p:spPr>
        <p:txBody>
          <a:bodyPr>
            <a:normAutofit/>
          </a:bodyPr>
          <a:lstStyle/>
          <a:p>
            <a:r>
              <a:rPr lang="en-NZ" dirty="0"/>
              <a:t>The pace of change for professions…</a:t>
            </a:r>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4"/>
          </p:nvPr>
        </p:nvSpPr>
        <p:spPr/>
        <p:txBody>
          <a:bodyPr/>
          <a:lstStyle/>
          <a:p>
            <a:fld id="{0139A483-ACEA-4EDE-9EDE-DEECB371E73F}" type="slidenum">
              <a:rPr lang="en-NZ" smtClean="0"/>
              <a:pPr/>
              <a:t>3</a:t>
            </a:fld>
            <a:endParaRPr lang="en-NZ" dirty="0"/>
          </a:p>
        </p:txBody>
      </p:sp>
      <p:pic>
        <p:nvPicPr>
          <p:cNvPr id="1026" name="Picture 2" descr="Image result for National Weather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546" y="1123030"/>
            <a:ext cx="4278065" cy="3208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bs.twimg.com/media/BADKOHeCMAAfpC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760"/>
            <a:ext cx="4719466" cy="31463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0271" y="4450752"/>
            <a:ext cx="8959801" cy="998134"/>
            <a:chOff x="107504" y="5010565"/>
            <a:chExt cx="8959801" cy="998134"/>
          </a:xfrm>
        </p:grpSpPr>
        <p:sp>
          <p:nvSpPr>
            <p:cNvPr id="7" name="TextBox 6"/>
            <p:cNvSpPr txBox="1"/>
            <p:nvPr/>
          </p:nvSpPr>
          <p:spPr>
            <a:xfrm>
              <a:off x="107504" y="5085369"/>
              <a:ext cx="4396535" cy="923330"/>
            </a:xfrm>
            <a:prstGeom prst="rect">
              <a:avLst/>
            </a:prstGeom>
            <a:noFill/>
          </p:spPr>
          <p:txBody>
            <a:bodyPr wrap="square" rtlCol="0">
              <a:spAutoFit/>
            </a:bodyPr>
            <a:lstStyle/>
            <a:p>
              <a:r>
                <a:rPr lang="en-NZ" dirty="0"/>
                <a:t>In 2013 the Australian Bureau of Meteorology added a new colour for over 52 degrees (previous maximum was 50C)</a:t>
              </a:r>
            </a:p>
          </p:txBody>
        </p:sp>
        <p:sp>
          <p:nvSpPr>
            <p:cNvPr id="12" name="TextBox 11"/>
            <p:cNvSpPr txBox="1"/>
            <p:nvPr/>
          </p:nvSpPr>
          <p:spPr>
            <a:xfrm>
              <a:off x="4670770" y="5010565"/>
              <a:ext cx="4396535" cy="923330"/>
            </a:xfrm>
            <a:prstGeom prst="rect">
              <a:avLst/>
            </a:prstGeom>
            <a:noFill/>
          </p:spPr>
          <p:txBody>
            <a:bodyPr wrap="square" rtlCol="0">
              <a:spAutoFit/>
            </a:bodyPr>
            <a:lstStyle/>
            <a:p>
              <a:r>
                <a:rPr lang="en-NZ" dirty="0"/>
                <a:t>In 2017 the US National Weather Service added new colour for precipitation over 30 inches (their previous maximum was 15 ins) </a:t>
              </a:r>
            </a:p>
          </p:txBody>
        </p:sp>
      </p:grpSp>
      <p:sp>
        <p:nvSpPr>
          <p:cNvPr id="3" name="TextBox 2"/>
          <p:cNvSpPr txBox="1"/>
          <p:nvPr/>
        </p:nvSpPr>
        <p:spPr>
          <a:xfrm>
            <a:off x="163732" y="5484567"/>
            <a:ext cx="8936340" cy="1015663"/>
          </a:xfrm>
          <a:prstGeom prst="rect">
            <a:avLst/>
          </a:prstGeom>
          <a:noFill/>
        </p:spPr>
        <p:txBody>
          <a:bodyPr wrap="square" rtlCol="0">
            <a:spAutoFit/>
          </a:bodyPr>
          <a:lstStyle/>
          <a:p>
            <a:r>
              <a:rPr lang="en-NZ" sz="2000" dirty="0"/>
              <a:t>The events were so extreme they disrupted long-standing practices. Adaptation concerns not just the built environment, </a:t>
            </a:r>
            <a:r>
              <a:rPr lang="en-NZ" sz="2000" b="1" i="1" dirty="0"/>
              <a:t>but the approach of professions and how they advocate for change</a:t>
            </a:r>
          </a:p>
        </p:txBody>
      </p:sp>
    </p:spTree>
    <p:extLst>
      <p:ext uri="{BB962C8B-B14F-4D97-AF65-F5344CB8AC3E}">
        <p14:creationId xmlns:p14="http://schemas.microsoft.com/office/powerpoint/2010/main" val="3619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p:txBody>
          <a:bodyPr/>
          <a:lstStyle/>
          <a:p>
            <a:fld id="{0139A483-ACEA-4EDE-9EDE-DEECB371E73F}" type="slidenum">
              <a:rPr lang="en-NZ" smtClean="0"/>
              <a:pPr/>
              <a:t>4</a:t>
            </a:fld>
            <a:endParaRPr lang="en-NZ" dirty="0"/>
          </a:p>
        </p:txBody>
      </p:sp>
      <p:pic>
        <p:nvPicPr>
          <p:cNvPr id="1026"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37" y="980728"/>
            <a:ext cx="9040326"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mail.google.com/mail/u/0?ui=2&amp;ik=b0a9eb5361&amp;attid=0.1&amp;permmsgid=msg-a:r-3840647536489433737&amp;th=1881ba12c199f05d&amp;view=fimg&amp;fur=ip&amp;sz=s0-l75-ft&amp;attbid=ANGjdJ_-7pdExmjRXpojBPHZk1URZQ-ucrP6gnI1R4cOg-YmnsVvb2mIdiwBiY581pddwQUVMScSK_42kWJEXoyceTkF3ALNo7GTiErgbXSKuKk04nIdnlMVNFCtipo&amp;disp=emb&amp;realattid=1881ba11cdc8af3f72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028"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 y="263149"/>
            <a:ext cx="9194914" cy="659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NZ" dirty="0"/>
          </a:p>
        </p:txBody>
      </p:sp>
      <p:sp>
        <p:nvSpPr>
          <p:cNvPr id="3" name="Slide Number Placeholder 2"/>
          <p:cNvSpPr>
            <a:spLocks noGrp="1"/>
          </p:cNvSpPr>
          <p:nvPr>
            <p:ph type="sldNum" sz="quarter" idx="4"/>
          </p:nvPr>
        </p:nvSpPr>
        <p:spPr/>
        <p:txBody>
          <a:bodyPr/>
          <a:lstStyle/>
          <a:p>
            <a:fld id="{0139A483-ACEA-4EDE-9EDE-DEECB371E73F}" type="slidenum">
              <a:rPr lang="en-NZ" smtClean="0"/>
              <a:pPr/>
              <a:t>5</a:t>
            </a:fld>
            <a:endParaRPr lang="en-NZ" dirty="0"/>
          </a:p>
        </p:txBody>
      </p:sp>
      <p:pic>
        <p:nvPicPr>
          <p:cNvPr id="4" name="Picture 3"/>
          <p:cNvPicPr>
            <a:picLocks noChangeAspect="1"/>
          </p:cNvPicPr>
          <p:nvPr/>
        </p:nvPicPr>
        <p:blipFill>
          <a:blip r:embed="rId2"/>
          <a:stretch>
            <a:fillRect/>
          </a:stretch>
        </p:blipFill>
        <p:spPr>
          <a:xfrm>
            <a:off x="107504" y="1340768"/>
            <a:ext cx="4938139" cy="4722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4788024" y="116632"/>
            <a:ext cx="4282143" cy="4918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4933707" y="4645304"/>
            <a:ext cx="3990776" cy="1664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5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1160" y="816485"/>
            <a:ext cx="4790880" cy="5408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sz="half" idx="2"/>
          </p:nvPr>
        </p:nvSpPr>
        <p:spPr/>
        <p:txBody>
          <a:bodyPr/>
          <a:lstStyle/>
          <a:p>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p:txBody>
          <a:bodyPr/>
          <a:lstStyle/>
          <a:p>
            <a:fld id="{0139A483-ACEA-4EDE-9EDE-DEECB371E73F}" type="slidenum">
              <a:rPr lang="en-NZ" smtClean="0"/>
              <a:pPr/>
              <a:t>6</a:t>
            </a:fld>
            <a:endParaRPr lang="en-NZ" dirty="0"/>
          </a:p>
        </p:txBody>
      </p:sp>
      <p:pic>
        <p:nvPicPr>
          <p:cNvPr id="8" name="Picture 7"/>
          <p:cNvPicPr>
            <a:picLocks noChangeAspect="1"/>
          </p:cNvPicPr>
          <p:nvPr/>
        </p:nvPicPr>
        <p:blipFill>
          <a:blip r:embed="rId3"/>
          <a:stretch>
            <a:fillRect/>
          </a:stretch>
        </p:blipFill>
        <p:spPr>
          <a:xfrm>
            <a:off x="3851920" y="833080"/>
            <a:ext cx="5134374" cy="3646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stretch>
            <a:fillRect/>
          </a:stretch>
        </p:blipFill>
        <p:spPr>
          <a:xfrm>
            <a:off x="3222620" y="3743734"/>
            <a:ext cx="5594359" cy="2497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sz="half" idx="1"/>
          </p:nvPr>
        </p:nvSpPr>
        <p:spPr/>
        <p:txBody>
          <a:bodyPr/>
          <a:lstStyle/>
          <a:p>
            <a:endParaRPr lang="en-NZ"/>
          </a:p>
        </p:txBody>
      </p:sp>
      <p:sp>
        <p:nvSpPr>
          <p:cNvPr id="10" name="Title 1"/>
          <p:cNvSpPr>
            <a:spLocks noGrp="1"/>
          </p:cNvSpPr>
          <p:nvPr>
            <p:ph type="title"/>
          </p:nvPr>
        </p:nvSpPr>
        <p:spPr>
          <a:xfrm>
            <a:off x="539552" y="125484"/>
            <a:ext cx="7768475" cy="648072"/>
          </a:xfrm>
        </p:spPr>
        <p:txBody>
          <a:bodyPr>
            <a:normAutofit/>
          </a:bodyPr>
          <a:lstStyle/>
          <a:p>
            <a:r>
              <a:rPr lang="en-NZ" sz="2800" dirty="0"/>
              <a:t>The first ‘wake-up call’</a:t>
            </a:r>
            <a:r>
              <a:rPr lang="en-GB" sz="2800" dirty="0"/>
              <a:t>…</a:t>
            </a:r>
          </a:p>
        </p:txBody>
      </p:sp>
    </p:spTree>
    <p:extLst>
      <p:ext uri="{BB962C8B-B14F-4D97-AF65-F5344CB8AC3E}">
        <p14:creationId xmlns:p14="http://schemas.microsoft.com/office/powerpoint/2010/main" val="173130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8154" y="-1567261"/>
            <a:ext cx="5688632" cy="792088"/>
          </a:xfrm>
        </p:spPr>
        <p:txBody>
          <a:bodyPr>
            <a:normAutofit/>
          </a:bodyPr>
          <a:lstStyle/>
          <a:p>
            <a:pPr marL="0" indent="0">
              <a:buNone/>
            </a:pPr>
            <a:endParaRPr lang="en-NZ" dirty="0"/>
          </a:p>
        </p:txBody>
      </p:sp>
      <p:sp>
        <p:nvSpPr>
          <p:cNvPr id="4" name="Content Placeholder 3"/>
          <p:cNvSpPr>
            <a:spLocks noGrp="1"/>
          </p:cNvSpPr>
          <p:nvPr>
            <p:ph sz="half" idx="2"/>
          </p:nvPr>
        </p:nvSpPr>
        <p:spPr>
          <a:xfrm>
            <a:off x="5652120" y="938849"/>
            <a:ext cx="4038600" cy="4525963"/>
          </a:xfrm>
        </p:spPr>
        <p:txBody>
          <a:bodyPr>
            <a:normAutofit/>
          </a:bodyPr>
          <a:lstStyle/>
          <a:p>
            <a:pPr marL="0" indent="0">
              <a:buNone/>
            </a:pPr>
            <a:r>
              <a:rPr lang="en-NZ" dirty="0"/>
              <a:t>“wake-up call” + “flood” =435 media articles</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p:txBody>
          <a:bodyPr/>
          <a:lstStyle/>
          <a:p>
            <a:fld id="{0139A483-ACEA-4EDE-9EDE-DEECB371E73F}" type="slidenum">
              <a:rPr lang="en-NZ" smtClean="0"/>
              <a:pPr/>
              <a:t>7</a:t>
            </a:fld>
            <a:endParaRPr lang="en-NZ" dirty="0"/>
          </a:p>
        </p:txBody>
      </p:sp>
      <p:pic>
        <p:nvPicPr>
          <p:cNvPr id="11" name="Picture 10"/>
          <p:cNvPicPr>
            <a:picLocks noChangeAspect="1"/>
          </p:cNvPicPr>
          <p:nvPr/>
        </p:nvPicPr>
        <p:blipFill>
          <a:blip r:embed="rId2"/>
          <a:stretch>
            <a:fillRect/>
          </a:stretch>
        </p:blipFill>
        <p:spPr>
          <a:xfrm>
            <a:off x="107504" y="1163993"/>
            <a:ext cx="5364088" cy="539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a:stretch>
            <a:fillRect/>
          </a:stretch>
        </p:blipFill>
        <p:spPr>
          <a:xfrm>
            <a:off x="611560" y="1889268"/>
            <a:ext cx="5582047" cy="3722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tretch>
            <a:fillRect/>
          </a:stretch>
        </p:blipFill>
        <p:spPr>
          <a:xfrm>
            <a:off x="971600" y="2688972"/>
            <a:ext cx="6578375" cy="3531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stretch>
            <a:fillRect/>
          </a:stretch>
        </p:blipFill>
        <p:spPr>
          <a:xfrm>
            <a:off x="5364088" y="1895202"/>
            <a:ext cx="3351399" cy="3940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stretch>
            <a:fillRect/>
          </a:stretch>
        </p:blipFill>
        <p:spPr>
          <a:xfrm>
            <a:off x="235836" y="3220515"/>
            <a:ext cx="5113817" cy="3199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itle 1"/>
          <p:cNvSpPr>
            <a:spLocks noGrp="1"/>
          </p:cNvSpPr>
          <p:nvPr>
            <p:ph type="title"/>
          </p:nvPr>
        </p:nvSpPr>
        <p:spPr>
          <a:xfrm>
            <a:off x="22029" y="152636"/>
            <a:ext cx="7768475" cy="648072"/>
          </a:xfrm>
        </p:spPr>
        <p:txBody>
          <a:bodyPr>
            <a:normAutofit fontScale="90000"/>
          </a:bodyPr>
          <a:lstStyle/>
          <a:p>
            <a:r>
              <a:rPr lang="en-NZ" sz="2800" dirty="0"/>
              <a:t>The first ‘wake-up call’ In New Zealand</a:t>
            </a:r>
            <a:r>
              <a:rPr lang="en-GB" sz="2800" dirty="0"/>
              <a:t>… and Sport?</a:t>
            </a:r>
          </a:p>
        </p:txBody>
      </p:sp>
    </p:spTree>
    <p:extLst>
      <p:ext uri="{BB962C8B-B14F-4D97-AF65-F5344CB8AC3E}">
        <p14:creationId xmlns:p14="http://schemas.microsoft.com/office/powerpoint/2010/main" val="156368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p:txBody>
          <a:bodyPr/>
          <a:lstStyle/>
          <a:p>
            <a:fld id="{0139A483-ACEA-4EDE-9EDE-DEECB371E73F}" type="slidenum">
              <a:rPr lang="en-NZ" smtClean="0"/>
              <a:pPr/>
              <a:t>8</a:t>
            </a:fld>
            <a:endParaRPr lang="en-NZ" dirty="0"/>
          </a:p>
        </p:txBody>
      </p:sp>
      <p:pic>
        <p:nvPicPr>
          <p:cNvPr id="8" name="Picture 7"/>
          <p:cNvPicPr>
            <a:picLocks noChangeAspect="1"/>
          </p:cNvPicPr>
          <p:nvPr/>
        </p:nvPicPr>
        <p:blipFill rotWithShape="1">
          <a:blip r:embed="rId2"/>
          <a:srcRect b="43615"/>
          <a:stretch/>
        </p:blipFill>
        <p:spPr>
          <a:xfrm>
            <a:off x="4644008" y="871282"/>
            <a:ext cx="3892556" cy="4869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3"/>
          <a:stretch>
            <a:fillRect/>
          </a:stretch>
        </p:blipFill>
        <p:spPr>
          <a:xfrm>
            <a:off x="251520" y="908720"/>
            <a:ext cx="3755037" cy="5037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2"/>
          <a:srcRect t="94976"/>
          <a:stretch/>
        </p:blipFill>
        <p:spPr>
          <a:xfrm>
            <a:off x="4551637" y="5839834"/>
            <a:ext cx="4211960" cy="469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p:cNvSpPr>
            <a:spLocks noGrp="1"/>
          </p:cNvSpPr>
          <p:nvPr>
            <p:ph type="title"/>
          </p:nvPr>
        </p:nvSpPr>
        <p:spPr>
          <a:xfrm>
            <a:off x="611562" y="165670"/>
            <a:ext cx="7768475" cy="648072"/>
          </a:xfrm>
        </p:spPr>
        <p:txBody>
          <a:bodyPr>
            <a:normAutofit/>
          </a:bodyPr>
          <a:lstStyle/>
          <a:p>
            <a:r>
              <a:rPr lang="en-GB" sz="2800" dirty="0"/>
              <a:t>Pressing the snooze button?</a:t>
            </a:r>
          </a:p>
        </p:txBody>
      </p:sp>
      <p:sp>
        <p:nvSpPr>
          <p:cNvPr id="2" name="Content Placeholder 1"/>
          <p:cNvSpPr>
            <a:spLocks noGrp="1"/>
          </p:cNvSpPr>
          <p:nvPr>
            <p:ph sz="half" idx="1"/>
          </p:nvPr>
        </p:nvSpPr>
        <p:spPr/>
        <p:txBody>
          <a:bodyPr/>
          <a:lstStyle/>
          <a:p>
            <a:endParaRPr lang="en-NZ"/>
          </a:p>
        </p:txBody>
      </p:sp>
    </p:spTree>
    <p:extLst>
      <p:ext uri="{BB962C8B-B14F-4D97-AF65-F5344CB8AC3E}">
        <p14:creationId xmlns:p14="http://schemas.microsoft.com/office/powerpoint/2010/main" val="360560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4"/>
          </p:nvPr>
        </p:nvSpPr>
        <p:spPr/>
        <p:txBody>
          <a:bodyPr/>
          <a:lstStyle/>
          <a:p>
            <a:fld id="{0139A483-ACEA-4EDE-9EDE-DEECB371E73F}" type="slidenum">
              <a:rPr lang="en-NZ" smtClean="0"/>
              <a:pPr/>
              <a:t>9</a:t>
            </a:fld>
            <a:endParaRPr lang="en-NZ" dirty="0"/>
          </a:p>
        </p:txBody>
      </p:sp>
      <p:pic>
        <p:nvPicPr>
          <p:cNvPr id="2" name="Picture 1"/>
          <p:cNvPicPr>
            <a:picLocks noChangeAspect="1"/>
          </p:cNvPicPr>
          <p:nvPr/>
        </p:nvPicPr>
        <p:blipFill>
          <a:blip r:embed="rId2"/>
          <a:stretch>
            <a:fillRect/>
          </a:stretch>
        </p:blipFill>
        <p:spPr>
          <a:xfrm>
            <a:off x="107505" y="1412776"/>
            <a:ext cx="4413462" cy="4882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p:cNvGrpSpPr/>
          <p:nvPr/>
        </p:nvGrpSpPr>
        <p:grpSpPr>
          <a:xfrm>
            <a:off x="4644008" y="1412776"/>
            <a:ext cx="5022304" cy="4882830"/>
            <a:chOff x="4644008" y="1412776"/>
            <a:chExt cx="5022304" cy="4882830"/>
          </a:xfrm>
        </p:grpSpPr>
        <p:pic>
          <p:nvPicPr>
            <p:cNvPr id="10" name="Picture 9"/>
            <p:cNvPicPr>
              <a:picLocks noChangeAspect="1"/>
            </p:cNvPicPr>
            <p:nvPr/>
          </p:nvPicPr>
          <p:blipFill>
            <a:blip r:embed="rId2"/>
            <a:stretch>
              <a:fillRect/>
            </a:stretch>
          </p:blipFill>
          <p:spPr>
            <a:xfrm>
              <a:off x="4644008" y="1412776"/>
              <a:ext cx="4413462" cy="4882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Connector 6"/>
            <p:cNvCxnSpPr/>
            <p:nvPr/>
          </p:nvCxnSpPr>
          <p:spPr>
            <a:xfrm>
              <a:off x="8676456" y="2132856"/>
              <a:ext cx="216024" cy="360040"/>
            </a:xfrm>
            <a:prstGeom prst="line">
              <a:avLst/>
            </a:prstGeom>
            <a:ln/>
          </p:spPr>
          <p:style>
            <a:lnRef idx="3">
              <a:schemeClr val="accent2"/>
            </a:lnRef>
            <a:fillRef idx="0">
              <a:schemeClr val="accent2"/>
            </a:fillRef>
            <a:effectRef idx="2">
              <a:schemeClr val="accent2"/>
            </a:effectRef>
            <a:fontRef idx="minor">
              <a:schemeClr val="tx1"/>
            </a:fontRef>
          </p:style>
        </p:cxnSp>
        <p:sp>
          <p:nvSpPr>
            <p:cNvPr id="14" name="Rectangle 13"/>
            <p:cNvSpPr/>
            <p:nvPr/>
          </p:nvSpPr>
          <p:spPr>
            <a:xfrm>
              <a:off x="7686600" y="1844824"/>
              <a:ext cx="1979712" cy="400110"/>
            </a:xfrm>
            <a:prstGeom prst="rect">
              <a:avLst/>
            </a:prstGeom>
            <a:noFill/>
          </p:spPr>
          <p:txBody>
            <a:bodyPr wrap="square" lIns="91440" tIns="45720" rIns="91440" bIns="45720">
              <a:spAutoFit/>
            </a:bodyPr>
            <a:lstStyle/>
            <a:p>
              <a:pPr algn="ctr"/>
              <a:r>
                <a:rPr lang="en-US" sz="2000" cap="none" spc="0" dirty="0">
                  <a:ln w="22225">
                    <a:solidFill>
                      <a:schemeClr val="accent2"/>
                    </a:solidFill>
                    <a:prstDash val="solid"/>
                  </a:ln>
                  <a:solidFill>
                    <a:schemeClr val="accent2">
                      <a:lumMod val="40000"/>
                      <a:lumOff val="60000"/>
                    </a:schemeClr>
                  </a:solidFill>
                  <a:effectLst/>
                </a:rPr>
                <a:t>WON’T</a:t>
              </a:r>
            </a:p>
          </p:txBody>
        </p:sp>
      </p:grpSp>
      <p:sp>
        <p:nvSpPr>
          <p:cNvPr id="4" name="Content Placeholder 3"/>
          <p:cNvSpPr>
            <a:spLocks noGrp="1"/>
          </p:cNvSpPr>
          <p:nvPr>
            <p:ph sz="half" idx="1"/>
          </p:nvPr>
        </p:nvSpPr>
        <p:spPr/>
        <p:txBody>
          <a:bodyPr/>
          <a:lstStyle/>
          <a:p>
            <a:endParaRPr lang="en-NZ"/>
          </a:p>
        </p:txBody>
      </p:sp>
      <p:sp>
        <p:nvSpPr>
          <p:cNvPr id="11" name="Title 1"/>
          <p:cNvSpPr>
            <a:spLocks noGrp="1"/>
          </p:cNvSpPr>
          <p:nvPr>
            <p:ph type="title"/>
          </p:nvPr>
        </p:nvSpPr>
        <p:spPr>
          <a:xfrm>
            <a:off x="179512" y="197496"/>
            <a:ext cx="7768475" cy="648072"/>
          </a:xfrm>
        </p:spPr>
        <p:txBody>
          <a:bodyPr>
            <a:normAutofit/>
          </a:bodyPr>
          <a:lstStyle/>
          <a:p>
            <a:r>
              <a:rPr lang="en-GB" sz="2800" dirty="0"/>
              <a:t>Is the risk progressing faster than the politics?</a:t>
            </a:r>
          </a:p>
        </p:txBody>
      </p:sp>
    </p:spTree>
    <p:extLst>
      <p:ext uri="{BB962C8B-B14F-4D97-AF65-F5344CB8AC3E}">
        <p14:creationId xmlns:p14="http://schemas.microsoft.com/office/powerpoint/2010/main" val="228146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OW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UoW white slides">
      <a:dk1>
        <a:sysClr val="windowText" lastClr="000000"/>
      </a:dk1>
      <a:lt1>
        <a:sysClr val="window" lastClr="FFFFFF"/>
      </a:lt1>
      <a:dk2>
        <a:srgbClr val="E41815"/>
      </a:dk2>
      <a:lt2>
        <a:srgbClr val="F2F2F2"/>
      </a:lt2>
      <a:accent1>
        <a:srgbClr val="E41815"/>
      </a:accent1>
      <a:accent2>
        <a:srgbClr val="E1B300"/>
      </a:accent2>
      <a:accent3>
        <a:srgbClr val="9BBB59"/>
      </a:accent3>
      <a:accent4>
        <a:srgbClr val="8064A2"/>
      </a:accent4>
      <a:accent5>
        <a:srgbClr val="4BACC6"/>
      </a:accent5>
      <a:accent6>
        <a:srgbClr val="F79646"/>
      </a:accent6>
      <a:hlink>
        <a:srgbClr val="0000FF"/>
      </a:hlink>
      <a:folHlink>
        <a:srgbClr val="3F0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6" ma:contentTypeDescription="Create a new document." ma:contentTypeScope="" ma:versionID="c62304dd76f6b7d5ed8e2c9594665c1d">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788901bc87c6534e3c103d3a989455eb"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6B0A82-53E7-4C14-B5CB-E29B4245B416}"/>
</file>

<file path=customXml/itemProps2.xml><?xml version="1.0" encoding="utf-8"?>
<ds:datastoreItem xmlns:ds="http://schemas.openxmlformats.org/officeDocument/2006/customXml" ds:itemID="{1B4A0012-1BDC-4966-B16F-612E1FB24785}"/>
</file>

<file path=docProps/app.xml><?xml version="1.0" encoding="utf-8"?>
<Properties xmlns="http://schemas.openxmlformats.org/officeDocument/2006/extended-properties" xmlns:vt="http://schemas.openxmlformats.org/officeDocument/2006/docPropsVTypes">
  <Template>UOW13</Template>
  <TotalTime>11497</TotalTime>
  <Words>1020</Words>
  <Application>Microsoft Office PowerPoint</Application>
  <PresentationFormat>On-screen Show (4:3)</PresentationFormat>
  <Paragraphs>78</Paragraphs>
  <Slides>16</Slides>
  <Notes>8</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16</vt:i4>
      </vt:variant>
    </vt:vector>
  </HeadingPairs>
  <TitlesOfParts>
    <vt:vector size="24" baseType="lpstr">
      <vt:lpstr>맑은 고딕</vt:lpstr>
      <vt:lpstr>Arial</vt:lpstr>
      <vt:lpstr>Calibri</vt:lpstr>
      <vt:lpstr>UOW13</vt:lpstr>
      <vt:lpstr>3_Custom Design</vt:lpstr>
      <vt:lpstr>1_Custom Design</vt:lpstr>
      <vt:lpstr>2_Custom Design</vt:lpstr>
      <vt:lpstr>Office Theme</vt:lpstr>
      <vt:lpstr>Wake-up calls and catalysts:  How can we break the disaster-response cycle?</vt:lpstr>
      <vt:lpstr>PowerPoint Presentation</vt:lpstr>
      <vt:lpstr>The pace of change for professions…</vt:lpstr>
      <vt:lpstr>PowerPoint Presentation</vt:lpstr>
      <vt:lpstr>PowerPoint Presentation</vt:lpstr>
      <vt:lpstr>The first ‘wake-up call’…</vt:lpstr>
      <vt:lpstr>The first ‘wake-up call’ In New Zealand… and Sport?</vt:lpstr>
      <vt:lpstr>Pressing the snooze button?</vt:lpstr>
      <vt:lpstr>Is the risk progressing faster than the politics?</vt:lpstr>
      <vt:lpstr>Getting meta now…</vt:lpstr>
      <vt:lpstr>Visions: Potentially very powerful, but not often used…</vt:lpstr>
      <vt:lpstr>PowerPoint Presentation</vt:lpstr>
      <vt:lpstr>PowerPoint Presentation</vt:lpstr>
      <vt:lpstr>PowerPoint Presentation</vt:lpstr>
      <vt:lpstr>PowerPoint Presentation</vt:lpstr>
      <vt:lpstr>…to question ‘normality’ and how to break the cycle</vt:lpstr>
    </vt:vector>
  </TitlesOfParts>
  <Company>University of Waikato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Bell</dc:creator>
  <cp:lastModifiedBy>Iain White</cp:lastModifiedBy>
  <cp:revision>623</cp:revision>
  <cp:lastPrinted>2017-08-30T00:47:08Z</cp:lastPrinted>
  <dcterms:created xsi:type="dcterms:W3CDTF">2013-07-16T00:22:02Z</dcterms:created>
  <dcterms:modified xsi:type="dcterms:W3CDTF">2023-05-22T04:50:48Z</dcterms:modified>
</cp:coreProperties>
</file>